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handoutMasterIdLst>
    <p:handoutMasterId r:id="rId19"/>
  </p:handoutMasterIdLst>
  <p:sldIdLst>
    <p:sldId id="542" r:id="rId3"/>
    <p:sldId id="715" r:id="rId4"/>
    <p:sldId id="848" r:id="rId5"/>
    <p:sldId id="746" r:id="rId6"/>
    <p:sldId id="869" r:id="rId7"/>
    <p:sldId id="870" r:id="rId8"/>
    <p:sldId id="861" r:id="rId9"/>
    <p:sldId id="872" r:id="rId10"/>
    <p:sldId id="871" r:id="rId11"/>
    <p:sldId id="879" r:id="rId12"/>
    <p:sldId id="867" r:id="rId13"/>
    <p:sldId id="873" r:id="rId14"/>
    <p:sldId id="881" r:id="rId15"/>
    <p:sldId id="880" r:id="rId16"/>
    <p:sldId id="741"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éa BATOSSI" initials="LB" lastIdx="1" clrIdx="0">
    <p:extLst>
      <p:ext uri="{19B8F6BF-5375-455C-9EA6-DF929625EA0E}">
        <p15:presenceInfo xmlns:p15="http://schemas.microsoft.com/office/powerpoint/2012/main" userId="S-1-5-21-3853103661-4046703821-4022423938-15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B4B4B4"/>
    <a:srgbClr val="FFC5C5"/>
    <a:srgbClr val="FF4F4F"/>
    <a:srgbClr val="FF1919"/>
    <a:srgbClr val="CC6600"/>
    <a:srgbClr val="FF0000"/>
    <a:srgbClr val="BF9000"/>
    <a:srgbClr val="A80014"/>
    <a:srgbClr val="D0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88062" autoAdjust="0"/>
  </p:normalViewPr>
  <p:slideViewPr>
    <p:cSldViewPr snapToGrid="0">
      <p:cViewPr varScale="1">
        <p:scale>
          <a:sx n="53" d="100"/>
          <a:sy n="53" d="100"/>
        </p:scale>
        <p:origin x="1084" y="48"/>
      </p:cViewPr>
      <p:guideLst>
        <p:guide orient="horz" pos="2160"/>
        <p:guide pos="3817"/>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19/08/2024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19/08/2024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4</a:t>
            </a:fld>
            <a:endParaRPr lang="fr-FR"/>
          </a:p>
        </p:txBody>
      </p:sp>
    </p:spTree>
    <p:extLst>
      <p:ext uri="{BB962C8B-B14F-4D97-AF65-F5344CB8AC3E}">
        <p14:creationId xmlns:p14="http://schemas.microsoft.com/office/powerpoint/2010/main" val="2636282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13</a:t>
            </a:fld>
            <a:endParaRPr lang="fr-FR"/>
          </a:p>
        </p:txBody>
      </p:sp>
    </p:spTree>
    <p:extLst>
      <p:ext uri="{BB962C8B-B14F-4D97-AF65-F5344CB8AC3E}">
        <p14:creationId xmlns:p14="http://schemas.microsoft.com/office/powerpoint/2010/main" val="1276557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14</a:t>
            </a:fld>
            <a:endParaRPr lang="fr-FR"/>
          </a:p>
        </p:txBody>
      </p:sp>
    </p:spTree>
    <p:extLst>
      <p:ext uri="{BB962C8B-B14F-4D97-AF65-F5344CB8AC3E}">
        <p14:creationId xmlns:p14="http://schemas.microsoft.com/office/powerpoint/2010/main" val="2886065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5</a:t>
            </a:fld>
            <a:endParaRPr lang="fr-FR"/>
          </a:p>
        </p:txBody>
      </p:sp>
    </p:spTree>
    <p:extLst>
      <p:ext uri="{BB962C8B-B14F-4D97-AF65-F5344CB8AC3E}">
        <p14:creationId xmlns:p14="http://schemas.microsoft.com/office/powerpoint/2010/main" val="3269275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6</a:t>
            </a:fld>
            <a:endParaRPr lang="fr-FR"/>
          </a:p>
        </p:txBody>
      </p:sp>
    </p:spTree>
    <p:extLst>
      <p:ext uri="{BB962C8B-B14F-4D97-AF65-F5344CB8AC3E}">
        <p14:creationId xmlns:p14="http://schemas.microsoft.com/office/powerpoint/2010/main" val="2660324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514600" y="857250"/>
            <a:ext cx="4114800" cy="23145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A18C668-C633-4E1C-AEF2-CA1AA6C09A55}" type="slidenum">
              <a:rPr lang="fr-FR" smtClean="0"/>
              <a:t>7</a:t>
            </a:fld>
            <a:endParaRPr lang="fr-FR"/>
          </a:p>
        </p:txBody>
      </p:sp>
    </p:spTree>
    <p:extLst>
      <p:ext uri="{BB962C8B-B14F-4D97-AF65-F5344CB8AC3E}">
        <p14:creationId xmlns:p14="http://schemas.microsoft.com/office/powerpoint/2010/main" val="2108207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8</a:t>
            </a:fld>
            <a:endParaRPr lang="fr-FR"/>
          </a:p>
        </p:txBody>
      </p:sp>
    </p:spTree>
    <p:extLst>
      <p:ext uri="{BB962C8B-B14F-4D97-AF65-F5344CB8AC3E}">
        <p14:creationId xmlns:p14="http://schemas.microsoft.com/office/powerpoint/2010/main" val="3515898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9</a:t>
            </a:fld>
            <a:endParaRPr lang="fr-FR"/>
          </a:p>
        </p:txBody>
      </p:sp>
    </p:spTree>
    <p:extLst>
      <p:ext uri="{BB962C8B-B14F-4D97-AF65-F5344CB8AC3E}">
        <p14:creationId xmlns:p14="http://schemas.microsoft.com/office/powerpoint/2010/main" val="761701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Intégrer dans les équipes Continuité</a:t>
            </a:r>
            <a:r>
              <a:rPr lang="fr-FR" baseline="0" dirty="0"/>
              <a:t> des activités et gestion des habilitations : Désiré KOUDOUGNON</a:t>
            </a:r>
          </a:p>
          <a:p>
            <a:r>
              <a:rPr lang="fr-FR" baseline="0" dirty="0"/>
              <a:t>Intégrer TAIROU dans les chantiers en vue d’apprécier les changements et identifier les risques opérationnels</a:t>
            </a:r>
            <a:endParaRPr lang="fr-FR" dirty="0"/>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10</a:t>
            </a:fld>
            <a:endParaRPr lang="fr-FR"/>
          </a:p>
        </p:txBody>
      </p:sp>
    </p:spTree>
    <p:extLst>
      <p:ext uri="{BB962C8B-B14F-4D97-AF65-F5344CB8AC3E}">
        <p14:creationId xmlns:p14="http://schemas.microsoft.com/office/powerpoint/2010/main" val="4067477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Coordonnateur à défini </a:t>
            </a:r>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11</a:t>
            </a:fld>
            <a:endParaRPr lang="fr-FR"/>
          </a:p>
        </p:txBody>
      </p:sp>
    </p:spTree>
    <p:extLst>
      <p:ext uri="{BB962C8B-B14F-4D97-AF65-F5344CB8AC3E}">
        <p14:creationId xmlns:p14="http://schemas.microsoft.com/office/powerpoint/2010/main" val="3234840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Coordonnateur à défini </a:t>
            </a:r>
          </a:p>
        </p:txBody>
      </p:sp>
      <p:sp>
        <p:nvSpPr>
          <p:cNvPr id="4" name="Espace réservé du numéro de diapositive 3"/>
          <p:cNvSpPr>
            <a:spLocks noGrp="1"/>
          </p:cNvSpPr>
          <p:nvPr>
            <p:ph type="sldNum" sz="quarter" idx="10"/>
          </p:nvPr>
        </p:nvSpPr>
        <p:spPr/>
        <p:txBody>
          <a:bodyPr/>
          <a:lstStyle/>
          <a:p>
            <a:fld id="{D25F308E-1E8B-4971-BED4-FA8D2623719B}" type="slidenum">
              <a:rPr lang="fr-FR" smtClean="0"/>
              <a:pPr/>
              <a:t>12</a:t>
            </a:fld>
            <a:endParaRPr lang="fr-FR"/>
          </a:p>
        </p:txBody>
      </p:sp>
    </p:spTree>
    <p:extLst>
      <p:ext uri="{BB962C8B-B14F-4D97-AF65-F5344CB8AC3E}">
        <p14:creationId xmlns:p14="http://schemas.microsoft.com/office/powerpoint/2010/main" val="928351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19/08/2024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19/08/2024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19/08/2024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solidFill>
                  <a:prstClr val="black">
                    <a:tint val="75000"/>
                  </a:prstClr>
                </a:solidFill>
              </a:rPr>
              <a:pPr/>
              <a:t>19/08/2024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63435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solidFill>
                  <a:prstClr val="black">
                    <a:tint val="75000"/>
                  </a:prstClr>
                </a:solidFill>
              </a:rPr>
              <a:pPr/>
              <a:t>19/08/2024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91187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solidFill>
                  <a:prstClr val="black">
                    <a:tint val="75000"/>
                  </a:prstClr>
                </a:solidFill>
              </a:rPr>
              <a:pPr/>
              <a:t>19/08/2024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90719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solidFill>
                  <a:prstClr val="black">
                    <a:tint val="75000"/>
                  </a:prstClr>
                </a:solidFill>
              </a:rPr>
              <a:pPr/>
              <a:t>19/08/2024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91486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solidFill>
                  <a:prstClr val="black">
                    <a:tint val="75000"/>
                  </a:prstClr>
                </a:solidFill>
              </a:rPr>
              <a:pPr/>
              <a:t>19/08/2024</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4369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solidFill>
                  <a:prstClr val="black">
                    <a:tint val="75000"/>
                  </a:prstClr>
                </a:solidFill>
              </a:rPr>
              <a:pPr/>
              <a:t>19/08/2024</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97335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solidFill>
                  <a:prstClr val="black">
                    <a:tint val="75000"/>
                  </a:prstClr>
                </a:solidFill>
              </a:rPr>
              <a:pPr/>
              <a:t>19/08/2024</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08123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solidFill>
                  <a:prstClr val="black">
                    <a:tint val="75000"/>
                  </a:prstClr>
                </a:solidFill>
              </a:rPr>
              <a:pPr/>
              <a:t>19/08/2024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8316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19/08/2024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solidFill>
                  <a:prstClr val="black">
                    <a:tint val="75000"/>
                  </a:prstClr>
                </a:solidFill>
              </a:rPr>
              <a:pPr/>
              <a:t>19/08/2024</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68258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solidFill>
                  <a:prstClr val="black">
                    <a:tint val="75000"/>
                  </a:prstClr>
                </a:solidFill>
              </a:rPr>
              <a:pPr/>
              <a:t>19/08/2024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50907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solidFill>
                  <a:prstClr val="black">
                    <a:tint val="75000"/>
                  </a:prstClr>
                </a:solidFill>
              </a:rPr>
              <a:pPr/>
              <a:t>19/08/2024</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18376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19/08/2024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19/08/2024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19/08/2024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19/08/2024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19/08/2024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19/08/2024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19/08/2024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19/08/2024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solidFill>
                  <a:prstClr val="black">
                    <a:tint val="75000"/>
                  </a:prstClr>
                </a:solidFill>
              </a:rPr>
              <a:pPr/>
              <a:t>19/08/2024</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64352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571249" y="4179970"/>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91">
            <a:extLst>
              <a:ext uri="{FF2B5EF4-FFF2-40B4-BE49-F238E27FC236}">
                <a16:creationId xmlns:a16="http://schemas.microsoft.com/office/drawing/2014/main" id="{BE4F0F1A-41AE-400E-9311-1B7E0A297D07}"/>
              </a:ext>
            </a:extLst>
          </p:cNvPr>
          <p:cNvSpPr txBox="1"/>
          <p:nvPr/>
        </p:nvSpPr>
        <p:spPr>
          <a:xfrm>
            <a:off x="525466" y="938706"/>
            <a:ext cx="3733520" cy="369332"/>
          </a:xfrm>
          <a:prstGeom prst="rect">
            <a:avLst/>
          </a:prstGeom>
          <a:noFill/>
        </p:spPr>
        <p:txBody>
          <a:bodyPr wrap="square" rtlCol="0">
            <a:spAutoFit/>
          </a:bodyPr>
          <a:lstStyle/>
          <a:p>
            <a:pPr defTabSz="914400">
              <a:lnSpc>
                <a:spcPct val="90000"/>
              </a:lnSpc>
              <a:spcBef>
                <a:spcPct val="0"/>
              </a:spcBef>
              <a:defRPr/>
            </a:pPr>
            <a:r>
              <a:rPr lang="en-US" sz="2000" dirty="0">
                <a:solidFill>
                  <a:srgbClr val="C00000"/>
                </a:solidFill>
                <a:latin typeface="Arial" panose="020B0604020202020204" pitchFamily="34" charset="0"/>
                <a:ea typeface="MS PGothic" panose="020B0600070205080204" pitchFamily="34" charset="-128"/>
                <a:cs typeface="Arial" panose="020B0604020202020204" pitchFamily="34" charset="0"/>
              </a:rPr>
              <a:t>Notre </a:t>
            </a:r>
            <a:r>
              <a:rPr lang="en-US" sz="2000" dirty="0" err="1">
                <a:solidFill>
                  <a:srgbClr val="C00000"/>
                </a:solidFill>
                <a:latin typeface="Arial" panose="020B0604020202020204" pitchFamily="34" charset="0"/>
                <a:ea typeface="MS PGothic" panose="020B0600070205080204" pitchFamily="34" charset="-128"/>
                <a:cs typeface="Arial" panose="020B0604020202020204" pitchFamily="34" charset="0"/>
              </a:rPr>
              <a:t>organigramme</a:t>
            </a:r>
            <a:r>
              <a:rPr lang="en-US" sz="2000" dirty="0">
                <a:solidFill>
                  <a:srgbClr val="C00000"/>
                </a:solidFill>
                <a:latin typeface="Arial" panose="020B0604020202020204" pitchFamily="34" charset="0"/>
                <a:ea typeface="MS PGothic" panose="020B0600070205080204" pitchFamily="34" charset="-128"/>
                <a:cs typeface="Arial" panose="020B0604020202020204" pitchFamily="34" charset="0"/>
              </a:rPr>
              <a:t> </a:t>
            </a:r>
            <a:r>
              <a:rPr lang="en-US" sz="2000" dirty="0" err="1">
                <a:solidFill>
                  <a:srgbClr val="C00000"/>
                </a:solidFill>
                <a:latin typeface="Arial" panose="020B0604020202020204" pitchFamily="34" charset="0"/>
                <a:ea typeface="MS PGothic" panose="020B0600070205080204" pitchFamily="34" charset="-128"/>
                <a:cs typeface="Arial" panose="020B0604020202020204" pitchFamily="34" charset="0"/>
              </a:rPr>
              <a:t>matricielle</a:t>
            </a:r>
            <a:endParaRPr lang="en-US" sz="20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10" name="Groupe 9"/>
          <p:cNvGrpSpPr/>
          <p:nvPr/>
        </p:nvGrpSpPr>
        <p:grpSpPr>
          <a:xfrm>
            <a:off x="1161020" y="1716506"/>
            <a:ext cx="2229191" cy="474041"/>
            <a:chOff x="327716" y="2089201"/>
            <a:chExt cx="2697321" cy="573588"/>
          </a:xfrm>
        </p:grpSpPr>
        <p:grpSp>
          <p:nvGrpSpPr>
            <p:cNvPr id="3" name="Groupe 2"/>
            <p:cNvGrpSpPr/>
            <p:nvPr/>
          </p:nvGrpSpPr>
          <p:grpSpPr>
            <a:xfrm>
              <a:off x="327716" y="2133980"/>
              <a:ext cx="2697321" cy="528809"/>
              <a:chOff x="822256" y="4109866"/>
              <a:chExt cx="2697321" cy="528809"/>
            </a:xfrm>
          </p:grpSpPr>
          <p:sp>
            <p:nvSpPr>
              <p:cNvPr id="32" name="Rectangle 31"/>
              <p:cNvSpPr/>
              <p:nvPr/>
            </p:nvSpPr>
            <p:spPr>
              <a:xfrm>
                <a:off x="876454" y="4147221"/>
                <a:ext cx="2579868" cy="491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6" name="ZoneTexte 25"/>
              <p:cNvSpPr txBox="1"/>
              <p:nvPr/>
            </p:nvSpPr>
            <p:spPr>
              <a:xfrm>
                <a:off x="822256" y="4109866"/>
                <a:ext cx="2697321" cy="261610"/>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Leadership &amp; Business Mr. Théophile. A</a:t>
                </a:r>
              </a:p>
            </p:txBody>
          </p:sp>
        </p:grpSp>
        <p:sp>
          <p:nvSpPr>
            <p:cNvPr id="25" name="Oval 6">
              <a:extLst>
                <a:ext uri="{FF2B5EF4-FFF2-40B4-BE49-F238E27FC236}">
                  <a16:creationId xmlns:a16="http://schemas.microsoft.com/office/drawing/2014/main" id="{36ACCDF8-FF35-4943-A515-113F04C84CE9}"/>
                </a:ext>
              </a:extLst>
            </p:cNvPr>
            <p:cNvSpPr/>
            <p:nvPr/>
          </p:nvSpPr>
          <p:spPr>
            <a:xfrm>
              <a:off x="327716" y="2089201"/>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nvGrpSpPr>
          <p:cNvPr id="4" name="Groupe 3"/>
          <p:cNvGrpSpPr/>
          <p:nvPr/>
        </p:nvGrpSpPr>
        <p:grpSpPr>
          <a:xfrm>
            <a:off x="5043666" y="499942"/>
            <a:ext cx="2684794" cy="703141"/>
            <a:chOff x="4673542" y="499942"/>
            <a:chExt cx="2684794" cy="703141"/>
          </a:xfrm>
        </p:grpSpPr>
        <p:sp>
          <p:nvSpPr>
            <p:cNvPr id="2" name="Rectangle 1"/>
            <p:cNvSpPr/>
            <p:nvPr/>
          </p:nvSpPr>
          <p:spPr>
            <a:xfrm>
              <a:off x="4778469" y="548959"/>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50000"/>
                      <a:lumOff val="50000"/>
                    </a:schemeClr>
                  </a:solidFill>
                  <a:latin typeface="Arial" panose="020B0604020202020204" pitchFamily="34" charset="0"/>
                  <a:cs typeface="Arial" panose="020B0604020202020204" pitchFamily="34" charset="0"/>
                </a:rPr>
                <a:t>Sponsor</a:t>
              </a:r>
            </a:p>
            <a:p>
              <a:pPr algn="ctr"/>
              <a:r>
                <a:rPr lang="fr-FR" sz="1200" dirty="0">
                  <a:solidFill>
                    <a:schemeClr val="tx1">
                      <a:lumMod val="50000"/>
                      <a:lumOff val="50000"/>
                    </a:schemeClr>
                  </a:solidFill>
                  <a:latin typeface="Arial" panose="020B0604020202020204" pitchFamily="34" charset="0"/>
                  <a:cs typeface="Arial" panose="020B0604020202020204" pitchFamily="34" charset="0"/>
                </a:rPr>
                <a:t>Mr Claude PADONOU</a:t>
              </a:r>
            </a:p>
          </p:txBody>
        </p:sp>
        <p:sp>
          <p:nvSpPr>
            <p:cNvPr id="31" name="Oval 6">
              <a:extLst>
                <a:ext uri="{FF2B5EF4-FFF2-40B4-BE49-F238E27FC236}">
                  <a16:creationId xmlns:a16="http://schemas.microsoft.com/office/drawing/2014/main" id="{36ACCDF8-FF35-4943-A515-113F04C84CE9}"/>
                </a:ext>
              </a:extLst>
            </p:cNvPr>
            <p:cNvSpPr/>
            <p:nvPr/>
          </p:nvSpPr>
          <p:spPr>
            <a:xfrm>
              <a:off x="4673542" y="499942"/>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grpSp>
      <p:grpSp>
        <p:nvGrpSpPr>
          <p:cNvPr id="50" name="Groupe 49"/>
          <p:cNvGrpSpPr/>
          <p:nvPr/>
        </p:nvGrpSpPr>
        <p:grpSpPr>
          <a:xfrm>
            <a:off x="8176281" y="1008917"/>
            <a:ext cx="2236677" cy="569884"/>
            <a:chOff x="6280124" y="2049340"/>
            <a:chExt cx="2706379" cy="689559"/>
          </a:xfrm>
        </p:grpSpPr>
        <p:grpSp>
          <p:nvGrpSpPr>
            <p:cNvPr id="51" name="Groupe 50"/>
            <p:cNvGrpSpPr/>
            <p:nvPr/>
          </p:nvGrpSpPr>
          <p:grpSpPr>
            <a:xfrm>
              <a:off x="6289182" y="2084775"/>
              <a:ext cx="2697321" cy="654124"/>
              <a:chOff x="822256" y="4077062"/>
              <a:chExt cx="2697321" cy="654124"/>
            </a:xfrm>
          </p:grpSpPr>
          <p:sp>
            <p:nvSpPr>
              <p:cNvPr id="53" name="Rectangle 52"/>
              <p:cNvSpPr/>
              <p:nvPr/>
            </p:nvSpPr>
            <p:spPr>
              <a:xfrm>
                <a:off x="876453"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4" name="ZoneTexte 53"/>
              <p:cNvSpPr txBox="1"/>
              <p:nvPr/>
            </p:nvSpPr>
            <p:spPr>
              <a:xfrm>
                <a:off x="822256" y="4109866"/>
                <a:ext cx="2697321" cy="521373"/>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Coordonnateur du programme</a:t>
                </a:r>
              </a:p>
              <a:p>
                <a:pPr algn="ctr"/>
                <a:r>
                  <a:rPr lang="fr-FR" sz="1100" dirty="0">
                    <a:solidFill>
                      <a:srgbClr val="0070C0"/>
                    </a:solidFill>
                    <a:latin typeface="Arial" panose="020B0604020202020204" pitchFamily="34" charset="0"/>
                    <a:cs typeface="Arial" panose="020B0604020202020204" pitchFamily="34" charset="0"/>
                  </a:rPr>
                  <a:t>Mr. Charlo. A</a:t>
                </a:r>
              </a:p>
            </p:txBody>
          </p:sp>
        </p:grpSp>
        <p:sp>
          <p:nvSpPr>
            <p:cNvPr id="52" name="Oval 6">
              <a:extLst>
                <a:ext uri="{FF2B5EF4-FFF2-40B4-BE49-F238E27FC236}">
                  <a16:creationId xmlns:a16="http://schemas.microsoft.com/office/drawing/2014/main" id="{36ACCDF8-FF35-4943-A515-113F04C84CE9}"/>
                </a:ext>
              </a:extLst>
            </p:cNvPr>
            <p:cNvSpPr/>
            <p:nvPr/>
          </p:nvSpPr>
          <p:spPr>
            <a:xfrm>
              <a:off x="6280124" y="2049340"/>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nvGrpSpPr>
          <p:cNvPr id="55" name="Groupe 54"/>
          <p:cNvGrpSpPr/>
          <p:nvPr/>
        </p:nvGrpSpPr>
        <p:grpSpPr>
          <a:xfrm>
            <a:off x="1534187" y="2303765"/>
            <a:ext cx="1856024" cy="625893"/>
            <a:chOff x="307632" y="1997968"/>
            <a:chExt cx="2717405" cy="757332"/>
          </a:xfrm>
        </p:grpSpPr>
        <p:grpSp>
          <p:nvGrpSpPr>
            <p:cNvPr id="56" name="Groupe 55"/>
            <p:cNvGrpSpPr/>
            <p:nvPr/>
          </p:nvGrpSpPr>
          <p:grpSpPr>
            <a:xfrm>
              <a:off x="327716" y="2032946"/>
              <a:ext cx="2697321" cy="722354"/>
              <a:chOff x="822256" y="4008832"/>
              <a:chExt cx="2697321" cy="722354"/>
            </a:xfrm>
          </p:grpSpPr>
          <p:sp>
            <p:nvSpPr>
              <p:cNvPr id="58" name="Rectangle 57"/>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9" name="ZoneTexte 58"/>
              <p:cNvSpPr txBox="1"/>
              <p:nvPr/>
            </p:nvSpPr>
            <p:spPr>
              <a:xfrm>
                <a:off x="822256" y="4008832"/>
                <a:ext cx="2697321" cy="670339"/>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Orientations stratégiques et Objectifs </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Mr. Théophile. A</a:t>
                </a:r>
              </a:p>
            </p:txBody>
          </p:sp>
        </p:grpSp>
        <p:sp>
          <p:nvSpPr>
            <p:cNvPr id="57"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000" kern="0" dirty="0">
                <a:solidFill>
                  <a:prstClr val="white"/>
                </a:solidFill>
                <a:latin typeface="Calibri"/>
              </a:endParaRPr>
            </a:p>
          </p:txBody>
        </p:sp>
      </p:grpSp>
      <p:grpSp>
        <p:nvGrpSpPr>
          <p:cNvPr id="60" name="Groupe 59"/>
          <p:cNvGrpSpPr/>
          <p:nvPr/>
        </p:nvGrpSpPr>
        <p:grpSpPr>
          <a:xfrm>
            <a:off x="1534187" y="2988084"/>
            <a:ext cx="1856024" cy="517268"/>
            <a:chOff x="307632" y="1997968"/>
            <a:chExt cx="2717405" cy="757332"/>
          </a:xfrm>
        </p:grpSpPr>
        <p:grpSp>
          <p:nvGrpSpPr>
            <p:cNvPr id="61" name="Groupe 60"/>
            <p:cNvGrpSpPr/>
            <p:nvPr/>
          </p:nvGrpSpPr>
          <p:grpSpPr>
            <a:xfrm>
              <a:off x="327716" y="2101176"/>
              <a:ext cx="2697321" cy="654124"/>
              <a:chOff x="822256" y="4077062"/>
              <a:chExt cx="2697321" cy="654124"/>
            </a:xfrm>
          </p:grpSpPr>
          <p:sp>
            <p:nvSpPr>
              <p:cNvPr id="63" name="Rectangle 62"/>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4" name="ZoneTexte 63"/>
              <p:cNvSpPr txBox="1"/>
              <p:nvPr/>
            </p:nvSpPr>
            <p:spPr>
              <a:xfrm>
                <a:off x="822256" y="4109867"/>
                <a:ext cx="2697321" cy="585801"/>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Réalisation des ventes </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Mr. </a:t>
                </a:r>
                <a:r>
                  <a:rPr lang="fr-FR" sz="1000" dirty="0" err="1">
                    <a:solidFill>
                      <a:schemeClr val="tx1">
                        <a:lumMod val="50000"/>
                        <a:lumOff val="50000"/>
                      </a:schemeClr>
                    </a:solidFill>
                    <a:latin typeface="Arial" panose="020B0604020202020204" pitchFamily="34" charset="0"/>
                    <a:cs typeface="Arial" panose="020B0604020202020204" pitchFamily="34" charset="0"/>
                  </a:rPr>
                  <a:t>Sylvanus</a:t>
                </a:r>
                <a:r>
                  <a:rPr lang="fr-FR" sz="1000" dirty="0">
                    <a:solidFill>
                      <a:schemeClr val="tx1">
                        <a:lumMod val="50000"/>
                        <a:lumOff val="50000"/>
                      </a:schemeClr>
                    </a:solidFill>
                    <a:latin typeface="Arial" panose="020B0604020202020204" pitchFamily="34" charset="0"/>
                    <a:cs typeface="Arial" panose="020B0604020202020204" pitchFamily="34" charset="0"/>
                  </a:rPr>
                  <a:t>. G</a:t>
                </a:r>
              </a:p>
            </p:txBody>
          </p:sp>
        </p:grpSp>
        <p:sp>
          <p:nvSpPr>
            <p:cNvPr id="62"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000" kern="0" dirty="0">
                <a:solidFill>
                  <a:prstClr val="white"/>
                </a:solidFill>
                <a:latin typeface="Calibri"/>
              </a:endParaRPr>
            </a:p>
          </p:txBody>
        </p:sp>
      </p:grpSp>
      <p:grpSp>
        <p:nvGrpSpPr>
          <p:cNvPr id="65" name="Groupe 64"/>
          <p:cNvGrpSpPr/>
          <p:nvPr/>
        </p:nvGrpSpPr>
        <p:grpSpPr>
          <a:xfrm>
            <a:off x="1534187" y="3618324"/>
            <a:ext cx="1856024" cy="517268"/>
            <a:chOff x="307632" y="1997968"/>
            <a:chExt cx="2717405" cy="757332"/>
          </a:xfrm>
        </p:grpSpPr>
        <p:grpSp>
          <p:nvGrpSpPr>
            <p:cNvPr id="66" name="Groupe 65"/>
            <p:cNvGrpSpPr/>
            <p:nvPr/>
          </p:nvGrpSpPr>
          <p:grpSpPr>
            <a:xfrm>
              <a:off x="327716" y="2101176"/>
              <a:ext cx="2697321" cy="654124"/>
              <a:chOff x="822256" y="4077062"/>
              <a:chExt cx="2697321" cy="654124"/>
            </a:xfrm>
          </p:grpSpPr>
          <p:sp>
            <p:nvSpPr>
              <p:cNvPr id="68" name="Rectangle 67"/>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9" name="ZoneTexte 68"/>
              <p:cNvSpPr txBox="1"/>
              <p:nvPr/>
            </p:nvSpPr>
            <p:spPr>
              <a:xfrm>
                <a:off x="822256" y="4109867"/>
                <a:ext cx="2697321" cy="585801"/>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Achats et Logistique</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Mr. Juste. G</a:t>
                </a:r>
              </a:p>
            </p:txBody>
          </p:sp>
        </p:grpSp>
        <p:sp>
          <p:nvSpPr>
            <p:cNvPr id="67"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000" kern="0" dirty="0">
                <a:solidFill>
                  <a:prstClr val="white"/>
                </a:solidFill>
                <a:latin typeface="Calibri"/>
              </a:endParaRPr>
            </a:p>
          </p:txBody>
        </p:sp>
      </p:grpSp>
      <p:grpSp>
        <p:nvGrpSpPr>
          <p:cNvPr id="17" name="Groupe 16"/>
          <p:cNvGrpSpPr/>
          <p:nvPr/>
        </p:nvGrpSpPr>
        <p:grpSpPr>
          <a:xfrm>
            <a:off x="8636563" y="1709291"/>
            <a:ext cx="2271115" cy="3301776"/>
            <a:chOff x="8636563" y="1709291"/>
            <a:chExt cx="2271115" cy="3301776"/>
          </a:xfrm>
        </p:grpSpPr>
        <p:grpSp>
          <p:nvGrpSpPr>
            <p:cNvPr id="6" name="Groupe 5"/>
            <p:cNvGrpSpPr/>
            <p:nvPr/>
          </p:nvGrpSpPr>
          <p:grpSpPr>
            <a:xfrm>
              <a:off x="8636563" y="1709291"/>
              <a:ext cx="2263629" cy="483495"/>
              <a:chOff x="6343380" y="3402091"/>
              <a:chExt cx="2738991" cy="713142"/>
            </a:xfrm>
          </p:grpSpPr>
          <p:grpSp>
            <p:nvGrpSpPr>
              <p:cNvPr id="46" name="Groupe 45"/>
              <p:cNvGrpSpPr/>
              <p:nvPr/>
            </p:nvGrpSpPr>
            <p:grpSpPr>
              <a:xfrm>
                <a:off x="6385050" y="3446883"/>
                <a:ext cx="2697321" cy="668350"/>
                <a:chOff x="822256" y="4077062"/>
                <a:chExt cx="2697321" cy="668350"/>
              </a:xfrm>
            </p:grpSpPr>
            <p:sp>
              <p:nvSpPr>
                <p:cNvPr id="47" name="Rectangle 46"/>
                <p:cNvSpPr/>
                <p:nvPr/>
              </p:nvSpPr>
              <p:spPr>
                <a:xfrm>
                  <a:off x="876454" y="4077062"/>
                  <a:ext cx="2579867" cy="65412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8" name="ZoneTexte 47"/>
                <p:cNvSpPr txBox="1"/>
                <p:nvPr/>
              </p:nvSpPr>
              <p:spPr>
                <a:xfrm>
                  <a:off x="822256" y="4109865"/>
                  <a:ext cx="2697321" cy="635547"/>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Process &amp; Procédures</a:t>
                  </a:r>
                </a:p>
                <a:p>
                  <a:pPr algn="ctr"/>
                  <a:r>
                    <a:rPr lang="fr-FR" sz="1100" dirty="0">
                      <a:solidFill>
                        <a:schemeClr val="tx1">
                          <a:lumMod val="50000"/>
                          <a:lumOff val="50000"/>
                        </a:schemeClr>
                      </a:solidFill>
                      <a:latin typeface="Arial" panose="020B0604020202020204" pitchFamily="34" charset="0"/>
                      <a:cs typeface="Arial" panose="020B0604020202020204" pitchFamily="34" charset="0"/>
                    </a:rPr>
                    <a:t>Mme Raissa. K</a:t>
                  </a:r>
                </a:p>
              </p:txBody>
            </p:sp>
          </p:grpSp>
          <p:sp>
            <p:nvSpPr>
              <p:cNvPr id="49" name="Oval 6">
                <a:extLst>
                  <a:ext uri="{FF2B5EF4-FFF2-40B4-BE49-F238E27FC236}">
                    <a16:creationId xmlns:a16="http://schemas.microsoft.com/office/drawing/2014/main" id="{36ACCDF8-FF35-4943-A515-113F04C84CE9}"/>
                  </a:ext>
                </a:extLst>
              </p:cNvPr>
              <p:cNvSpPr/>
              <p:nvPr/>
            </p:nvSpPr>
            <p:spPr>
              <a:xfrm>
                <a:off x="6343380" y="3402091"/>
                <a:ext cx="209853" cy="253922"/>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nvGrpSpPr>
            <p:cNvPr id="130" name="Groupe 129"/>
            <p:cNvGrpSpPr/>
            <p:nvPr/>
          </p:nvGrpSpPr>
          <p:grpSpPr>
            <a:xfrm>
              <a:off x="9051654" y="2317328"/>
              <a:ext cx="1856024" cy="517267"/>
              <a:chOff x="307632" y="1997968"/>
              <a:chExt cx="2717405" cy="757332"/>
            </a:xfrm>
          </p:grpSpPr>
          <p:grpSp>
            <p:nvGrpSpPr>
              <p:cNvPr id="131" name="Groupe 130"/>
              <p:cNvGrpSpPr/>
              <p:nvPr/>
            </p:nvGrpSpPr>
            <p:grpSpPr>
              <a:xfrm>
                <a:off x="327716" y="2101176"/>
                <a:ext cx="2697321" cy="654124"/>
                <a:chOff x="822256" y="4077062"/>
                <a:chExt cx="2697321" cy="654124"/>
              </a:xfrm>
            </p:grpSpPr>
            <p:sp>
              <p:nvSpPr>
                <p:cNvPr id="133" name="Rectangle 132"/>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34" name="ZoneTexte 133"/>
                <p:cNvSpPr txBox="1"/>
                <p:nvPr/>
              </p:nvSpPr>
              <p:spPr>
                <a:xfrm>
                  <a:off x="822256" y="4109867"/>
                  <a:ext cx="2697321" cy="585802"/>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Conduite du changement</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Mme. Angélique. A</a:t>
                  </a:r>
                </a:p>
              </p:txBody>
            </p:sp>
          </p:grpSp>
          <p:sp>
            <p:nvSpPr>
              <p:cNvPr id="132"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000" kern="0" dirty="0">
                  <a:solidFill>
                    <a:prstClr val="white"/>
                  </a:solidFill>
                  <a:latin typeface="Calibri"/>
                </a:endParaRPr>
              </a:p>
            </p:txBody>
          </p:sp>
        </p:grpSp>
        <p:grpSp>
          <p:nvGrpSpPr>
            <p:cNvPr id="135" name="Groupe 134"/>
            <p:cNvGrpSpPr/>
            <p:nvPr/>
          </p:nvGrpSpPr>
          <p:grpSpPr>
            <a:xfrm>
              <a:off x="9051654" y="2889394"/>
              <a:ext cx="1856024" cy="517267"/>
              <a:chOff x="307632" y="1997968"/>
              <a:chExt cx="2717405" cy="757332"/>
            </a:xfrm>
          </p:grpSpPr>
          <p:grpSp>
            <p:nvGrpSpPr>
              <p:cNvPr id="136" name="Groupe 135"/>
              <p:cNvGrpSpPr/>
              <p:nvPr/>
            </p:nvGrpSpPr>
            <p:grpSpPr>
              <a:xfrm>
                <a:off x="327716" y="2101176"/>
                <a:ext cx="2697321" cy="654124"/>
                <a:chOff x="822256" y="4077062"/>
                <a:chExt cx="2697321" cy="654124"/>
              </a:xfrm>
            </p:grpSpPr>
            <p:sp>
              <p:nvSpPr>
                <p:cNvPr id="138" name="Rectangle 137"/>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39" name="ZoneTexte 138"/>
                <p:cNvSpPr txBox="1"/>
                <p:nvPr/>
              </p:nvSpPr>
              <p:spPr>
                <a:xfrm>
                  <a:off x="822256" y="4109867"/>
                  <a:ext cx="2697321" cy="585802"/>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Définition des approches </a:t>
                  </a:r>
                  <a:r>
                    <a:rPr lang="fr-FR" sz="1000" dirty="0">
                      <a:solidFill>
                        <a:srgbClr val="0070C0"/>
                      </a:solidFill>
                      <a:latin typeface="Arial" panose="020B0604020202020204" pitchFamily="34" charset="0"/>
                      <a:cs typeface="Arial" panose="020B0604020202020204" pitchFamily="34" charset="0"/>
                    </a:rPr>
                    <a:t>Mme. Raissa. K</a:t>
                  </a:r>
                </a:p>
              </p:txBody>
            </p:sp>
          </p:grpSp>
          <p:sp>
            <p:nvSpPr>
              <p:cNvPr id="137"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000" kern="0" dirty="0">
                  <a:solidFill>
                    <a:prstClr val="white"/>
                  </a:solidFill>
                  <a:latin typeface="Calibri"/>
                </a:endParaRPr>
              </a:p>
            </p:txBody>
          </p:sp>
        </p:grpSp>
        <p:grpSp>
          <p:nvGrpSpPr>
            <p:cNvPr id="140" name="Groupe 139"/>
            <p:cNvGrpSpPr/>
            <p:nvPr/>
          </p:nvGrpSpPr>
          <p:grpSpPr>
            <a:xfrm>
              <a:off x="9051654" y="3436513"/>
              <a:ext cx="1856024" cy="517268"/>
              <a:chOff x="307632" y="1997968"/>
              <a:chExt cx="2717405" cy="757332"/>
            </a:xfrm>
          </p:grpSpPr>
          <p:grpSp>
            <p:nvGrpSpPr>
              <p:cNvPr id="141" name="Groupe 140"/>
              <p:cNvGrpSpPr/>
              <p:nvPr/>
            </p:nvGrpSpPr>
            <p:grpSpPr>
              <a:xfrm>
                <a:off x="327716" y="2101176"/>
                <a:ext cx="2697321" cy="654124"/>
                <a:chOff x="822256" y="4077062"/>
                <a:chExt cx="2697321" cy="654124"/>
              </a:xfrm>
            </p:grpSpPr>
            <p:sp>
              <p:nvSpPr>
                <p:cNvPr id="143" name="Rectangle 142"/>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4" name="ZoneTexte 143"/>
                <p:cNvSpPr txBox="1"/>
                <p:nvPr/>
              </p:nvSpPr>
              <p:spPr>
                <a:xfrm>
                  <a:off x="822256" y="4109867"/>
                  <a:ext cx="2697321" cy="585801"/>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Qualité de Services</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Mme. Léa. B</a:t>
                  </a:r>
                </a:p>
              </p:txBody>
            </p:sp>
          </p:grpSp>
          <p:sp>
            <p:nvSpPr>
              <p:cNvPr id="142"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000" kern="0" dirty="0">
                  <a:solidFill>
                    <a:prstClr val="white"/>
                  </a:solidFill>
                  <a:latin typeface="Calibri"/>
                </a:endParaRPr>
              </a:p>
            </p:txBody>
          </p:sp>
        </p:grpSp>
        <p:grpSp>
          <p:nvGrpSpPr>
            <p:cNvPr id="145" name="Groupe 144"/>
            <p:cNvGrpSpPr/>
            <p:nvPr/>
          </p:nvGrpSpPr>
          <p:grpSpPr>
            <a:xfrm>
              <a:off x="9051654" y="3972791"/>
              <a:ext cx="1856024" cy="517268"/>
              <a:chOff x="307632" y="1997968"/>
              <a:chExt cx="2717405" cy="757332"/>
            </a:xfrm>
          </p:grpSpPr>
          <p:grpSp>
            <p:nvGrpSpPr>
              <p:cNvPr id="146" name="Groupe 145"/>
              <p:cNvGrpSpPr/>
              <p:nvPr/>
            </p:nvGrpSpPr>
            <p:grpSpPr>
              <a:xfrm>
                <a:off x="327716" y="2101176"/>
                <a:ext cx="2697321" cy="654124"/>
                <a:chOff x="822256" y="4077062"/>
                <a:chExt cx="2697321" cy="654124"/>
              </a:xfrm>
            </p:grpSpPr>
            <p:sp>
              <p:nvSpPr>
                <p:cNvPr id="148" name="Rectangle 147"/>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9" name="ZoneTexte 148"/>
                <p:cNvSpPr txBox="1"/>
                <p:nvPr/>
              </p:nvSpPr>
              <p:spPr>
                <a:xfrm>
                  <a:off x="822256" y="4109867"/>
                  <a:ext cx="2697321" cy="585801"/>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Amélioration continue</a:t>
                  </a:r>
                </a:p>
                <a:p>
                  <a:pPr algn="ctr"/>
                  <a:r>
                    <a:rPr lang="fr-FR" sz="1000" dirty="0">
                      <a:solidFill>
                        <a:srgbClr val="0070C0"/>
                      </a:solidFill>
                      <a:latin typeface="Arial" panose="020B0604020202020204" pitchFamily="34" charset="0"/>
                      <a:cs typeface="Arial" panose="020B0604020202020204" pitchFamily="34" charset="0"/>
                    </a:rPr>
                    <a:t>Mme. Raissa. K</a:t>
                  </a:r>
                </a:p>
              </p:txBody>
            </p:sp>
          </p:grpSp>
          <p:sp>
            <p:nvSpPr>
              <p:cNvPr id="147"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000" kern="0" dirty="0">
                  <a:solidFill>
                    <a:prstClr val="white"/>
                  </a:solidFill>
                  <a:latin typeface="Calibri"/>
                </a:endParaRPr>
              </a:p>
            </p:txBody>
          </p:sp>
        </p:grpSp>
        <p:grpSp>
          <p:nvGrpSpPr>
            <p:cNvPr id="150" name="Groupe 149"/>
            <p:cNvGrpSpPr/>
            <p:nvPr/>
          </p:nvGrpSpPr>
          <p:grpSpPr>
            <a:xfrm>
              <a:off x="9051066" y="4493799"/>
              <a:ext cx="1856024" cy="517268"/>
              <a:chOff x="307632" y="1997968"/>
              <a:chExt cx="2717405" cy="757332"/>
            </a:xfrm>
          </p:grpSpPr>
          <p:grpSp>
            <p:nvGrpSpPr>
              <p:cNvPr id="151" name="Groupe 150"/>
              <p:cNvGrpSpPr/>
              <p:nvPr/>
            </p:nvGrpSpPr>
            <p:grpSpPr>
              <a:xfrm>
                <a:off x="327716" y="2101176"/>
                <a:ext cx="2697321" cy="654124"/>
                <a:chOff x="822256" y="4077062"/>
                <a:chExt cx="2697321" cy="654124"/>
              </a:xfrm>
            </p:grpSpPr>
            <p:sp>
              <p:nvSpPr>
                <p:cNvPr id="153" name="Rectangle 152"/>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54" name="ZoneTexte 153"/>
                <p:cNvSpPr txBox="1"/>
                <p:nvPr/>
              </p:nvSpPr>
              <p:spPr>
                <a:xfrm>
                  <a:off x="822256" y="4109867"/>
                  <a:ext cx="2697321" cy="585801"/>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Voix du client</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Mr. Innocent. D</a:t>
                  </a:r>
                </a:p>
              </p:txBody>
            </p:sp>
          </p:grpSp>
          <p:sp>
            <p:nvSpPr>
              <p:cNvPr id="152"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000" kern="0" dirty="0">
                  <a:solidFill>
                    <a:prstClr val="white"/>
                  </a:solidFill>
                  <a:latin typeface="Calibri"/>
                </a:endParaRPr>
              </a:p>
            </p:txBody>
          </p:sp>
        </p:grpSp>
      </p:grpSp>
      <p:sp>
        <p:nvSpPr>
          <p:cNvPr id="155" name="TextBox 91">
            <a:extLst>
              <a:ext uri="{FF2B5EF4-FFF2-40B4-BE49-F238E27FC236}">
                <a16:creationId xmlns:a16="http://schemas.microsoft.com/office/drawing/2014/main" id="{BE4F0F1A-41AE-400E-9311-1B7E0A297D07}"/>
              </a:ext>
            </a:extLst>
          </p:cNvPr>
          <p:cNvSpPr txBox="1"/>
          <p:nvPr/>
        </p:nvSpPr>
        <p:spPr>
          <a:xfrm>
            <a:off x="128221" y="92940"/>
            <a:ext cx="7788585" cy="507831"/>
          </a:xfrm>
          <a:prstGeom prst="rect">
            <a:avLst/>
          </a:prstGeom>
          <a:noFill/>
        </p:spPr>
        <p:txBody>
          <a:bodyPr wrap="square" rtlCol="0">
            <a:spAutoFit/>
          </a:bodyPr>
          <a:lstStyle/>
          <a:p>
            <a:pPr defTabSz="914400">
              <a:lnSpc>
                <a:spcPct val="90000"/>
              </a:lnSpc>
              <a:spcBef>
                <a:spcPct val="0"/>
              </a:spcBef>
              <a:defRPr/>
            </a:pP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V. </a:t>
            </a:r>
            <a:r>
              <a:rPr lang="en-US" sz="3000" b="1" dirty="0" err="1">
                <a:solidFill>
                  <a:srgbClr val="C00000"/>
                </a:solidFill>
                <a:latin typeface="Arial" panose="020B0604020202020204" pitchFamily="34" charset="0"/>
                <a:ea typeface="MS PGothic" panose="020B0600070205080204" pitchFamily="34" charset="-128"/>
                <a:cs typeface="Arial" panose="020B0604020202020204" pitchFamily="34" charset="0"/>
              </a:rPr>
              <a:t>Organisation</a:t>
            </a: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 </a:t>
            </a:r>
            <a:r>
              <a:rPr lang="en-US" sz="3000" b="1" dirty="0" err="1">
                <a:solidFill>
                  <a:srgbClr val="C00000"/>
                </a:solidFill>
                <a:latin typeface="Arial" panose="020B0604020202020204" pitchFamily="34" charset="0"/>
                <a:ea typeface="MS PGothic" panose="020B0600070205080204" pitchFamily="34" charset="-128"/>
                <a:cs typeface="Arial" panose="020B0604020202020204" pitchFamily="34" charset="0"/>
              </a:rPr>
              <a:t>programme</a:t>
            </a:r>
            <a:endPar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13" name="Groupe 12"/>
          <p:cNvGrpSpPr/>
          <p:nvPr/>
        </p:nvGrpSpPr>
        <p:grpSpPr>
          <a:xfrm>
            <a:off x="6177516" y="1709329"/>
            <a:ext cx="2439645" cy="2822330"/>
            <a:chOff x="6177516" y="1709329"/>
            <a:chExt cx="2439645" cy="2822330"/>
          </a:xfrm>
        </p:grpSpPr>
        <p:grpSp>
          <p:nvGrpSpPr>
            <p:cNvPr id="7" name="Groupe 6"/>
            <p:cNvGrpSpPr/>
            <p:nvPr/>
          </p:nvGrpSpPr>
          <p:grpSpPr>
            <a:xfrm>
              <a:off x="6177516" y="1709329"/>
              <a:ext cx="2236677" cy="481217"/>
              <a:chOff x="6280124" y="2027305"/>
              <a:chExt cx="2706379" cy="711594"/>
            </a:xfrm>
          </p:grpSpPr>
          <p:grpSp>
            <p:nvGrpSpPr>
              <p:cNvPr id="43" name="Groupe 42"/>
              <p:cNvGrpSpPr/>
              <p:nvPr/>
            </p:nvGrpSpPr>
            <p:grpSpPr>
              <a:xfrm>
                <a:off x="6289182" y="2084775"/>
                <a:ext cx="2697321" cy="654124"/>
                <a:chOff x="822256" y="4077062"/>
                <a:chExt cx="2697321" cy="654124"/>
              </a:xfrm>
            </p:grpSpPr>
            <p:sp>
              <p:nvSpPr>
                <p:cNvPr id="44" name="Rectangle 43"/>
                <p:cNvSpPr/>
                <p:nvPr/>
              </p:nvSpPr>
              <p:spPr>
                <a:xfrm>
                  <a:off x="876454" y="4077062"/>
                  <a:ext cx="2579867" cy="65412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5" name="ZoneTexte 44"/>
                <p:cNvSpPr txBox="1"/>
                <p:nvPr/>
              </p:nvSpPr>
              <p:spPr>
                <a:xfrm>
                  <a:off x="822256" y="4109866"/>
                  <a:ext cx="2697321" cy="430887"/>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Technologie</a:t>
                  </a:r>
                </a:p>
                <a:p>
                  <a:pPr algn="ctr"/>
                  <a:r>
                    <a:rPr lang="fr-FR" sz="1100" dirty="0">
                      <a:solidFill>
                        <a:schemeClr val="tx1">
                          <a:lumMod val="50000"/>
                          <a:lumOff val="50000"/>
                        </a:schemeClr>
                      </a:solidFill>
                      <a:latin typeface="Arial" panose="020B0604020202020204" pitchFamily="34" charset="0"/>
                      <a:cs typeface="Arial" panose="020B0604020202020204" pitchFamily="34" charset="0"/>
                    </a:rPr>
                    <a:t>Mr Léandre. A</a:t>
                  </a:r>
                </a:p>
              </p:txBody>
            </p:sp>
          </p:grpSp>
          <p:sp>
            <p:nvSpPr>
              <p:cNvPr id="15" name="Oval 6">
                <a:extLst>
                  <a:ext uri="{FF2B5EF4-FFF2-40B4-BE49-F238E27FC236}">
                    <a16:creationId xmlns:a16="http://schemas.microsoft.com/office/drawing/2014/main" id="{36ACCDF8-FF35-4943-A515-113F04C84CE9}"/>
                  </a:ext>
                </a:extLst>
              </p:cNvPr>
              <p:cNvSpPr/>
              <p:nvPr/>
            </p:nvSpPr>
            <p:spPr>
              <a:xfrm>
                <a:off x="6280124" y="2027305"/>
                <a:ext cx="209853" cy="25392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nvGrpSpPr>
            <p:cNvPr id="105" name="Groupe 104"/>
            <p:cNvGrpSpPr/>
            <p:nvPr/>
          </p:nvGrpSpPr>
          <p:grpSpPr>
            <a:xfrm>
              <a:off x="6479771" y="2316782"/>
              <a:ext cx="2026538" cy="517267"/>
              <a:chOff x="192850" y="1997968"/>
              <a:chExt cx="2967054" cy="757332"/>
            </a:xfrm>
          </p:grpSpPr>
          <p:grpSp>
            <p:nvGrpSpPr>
              <p:cNvPr id="106" name="Groupe 105"/>
              <p:cNvGrpSpPr/>
              <p:nvPr/>
            </p:nvGrpSpPr>
            <p:grpSpPr>
              <a:xfrm>
                <a:off x="192850" y="2101176"/>
                <a:ext cx="2967054" cy="654124"/>
                <a:chOff x="687390" y="4077062"/>
                <a:chExt cx="2967054" cy="654124"/>
              </a:xfrm>
            </p:grpSpPr>
            <p:sp>
              <p:nvSpPr>
                <p:cNvPr id="108" name="Rectangle 107"/>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9" name="ZoneTexte 108"/>
                <p:cNvSpPr txBox="1"/>
                <p:nvPr/>
              </p:nvSpPr>
              <p:spPr>
                <a:xfrm>
                  <a:off x="687390" y="4109867"/>
                  <a:ext cx="2967054" cy="585802"/>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Automatisation des données</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Mr. Jean Marcel. A</a:t>
                  </a:r>
                </a:p>
              </p:txBody>
            </p:sp>
          </p:grpSp>
          <p:sp>
            <p:nvSpPr>
              <p:cNvPr id="107"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000" kern="0" dirty="0">
                  <a:solidFill>
                    <a:prstClr val="white"/>
                  </a:solidFill>
                  <a:latin typeface="Calibri"/>
                </a:endParaRPr>
              </a:p>
            </p:txBody>
          </p:sp>
        </p:grpSp>
        <p:grpSp>
          <p:nvGrpSpPr>
            <p:cNvPr id="110" name="Groupe 109"/>
            <p:cNvGrpSpPr/>
            <p:nvPr/>
          </p:nvGrpSpPr>
          <p:grpSpPr>
            <a:xfrm>
              <a:off x="6387969" y="3441305"/>
              <a:ext cx="2229192" cy="561170"/>
              <a:chOff x="44497" y="1997968"/>
              <a:chExt cx="3263760" cy="821608"/>
            </a:xfrm>
          </p:grpSpPr>
          <p:grpSp>
            <p:nvGrpSpPr>
              <p:cNvPr id="111" name="Groupe 110"/>
              <p:cNvGrpSpPr/>
              <p:nvPr/>
            </p:nvGrpSpPr>
            <p:grpSpPr>
              <a:xfrm>
                <a:off x="44497" y="2008468"/>
                <a:ext cx="3263760" cy="811108"/>
                <a:chOff x="539037" y="3984354"/>
                <a:chExt cx="3263760" cy="811108"/>
              </a:xfrm>
            </p:grpSpPr>
            <p:sp>
              <p:nvSpPr>
                <p:cNvPr id="113" name="Rectangle 112"/>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4" name="ZoneTexte 113"/>
                <p:cNvSpPr txBox="1"/>
                <p:nvPr/>
              </p:nvSpPr>
              <p:spPr>
                <a:xfrm>
                  <a:off x="539037" y="3984354"/>
                  <a:ext cx="3263760" cy="811108"/>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Plan de continuité des </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activités</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Mr. Jean-François. L</a:t>
                  </a:r>
                </a:p>
              </p:txBody>
            </p:sp>
          </p:grpSp>
          <p:sp>
            <p:nvSpPr>
              <p:cNvPr id="112"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000" kern="0" dirty="0">
                  <a:solidFill>
                    <a:prstClr val="white"/>
                  </a:solidFill>
                  <a:latin typeface="Calibri"/>
                </a:endParaRPr>
              </a:p>
            </p:txBody>
          </p:sp>
        </p:grpSp>
        <p:grpSp>
          <p:nvGrpSpPr>
            <p:cNvPr id="115" name="Groupe 114"/>
            <p:cNvGrpSpPr/>
            <p:nvPr/>
          </p:nvGrpSpPr>
          <p:grpSpPr>
            <a:xfrm>
              <a:off x="6567694" y="4014391"/>
              <a:ext cx="1856024" cy="517268"/>
              <a:chOff x="307632" y="1997968"/>
              <a:chExt cx="2717405" cy="757332"/>
            </a:xfrm>
          </p:grpSpPr>
          <p:grpSp>
            <p:nvGrpSpPr>
              <p:cNvPr id="116" name="Groupe 115"/>
              <p:cNvGrpSpPr/>
              <p:nvPr/>
            </p:nvGrpSpPr>
            <p:grpSpPr>
              <a:xfrm>
                <a:off x="327716" y="2101176"/>
                <a:ext cx="2697321" cy="654124"/>
                <a:chOff x="822256" y="4077062"/>
                <a:chExt cx="2697321" cy="654124"/>
              </a:xfrm>
            </p:grpSpPr>
            <p:sp>
              <p:nvSpPr>
                <p:cNvPr id="118" name="Rectangle 117"/>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9" name="ZoneTexte 118"/>
                <p:cNvSpPr txBox="1"/>
                <p:nvPr/>
              </p:nvSpPr>
              <p:spPr>
                <a:xfrm>
                  <a:off x="822256" y="4109867"/>
                  <a:ext cx="2697321" cy="585801"/>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Sécurité  et rebus</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Mr. Jean-Paul. Z</a:t>
                  </a:r>
                </a:p>
              </p:txBody>
            </p:sp>
          </p:grpSp>
          <p:sp>
            <p:nvSpPr>
              <p:cNvPr id="117"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000" kern="0" dirty="0">
                  <a:solidFill>
                    <a:prstClr val="white"/>
                  </a:solidFill>
                  <a:latin typeface="Calibri"/>
                </a:endParaRPr>
              </a:p>
            </p:txBody>
          </p:sp>
        </p:grpSp>
        <p:grpSp>
          <p:nvGrpSpPr>
            <p:cNvPr id="164" name="Groupe 163"/>
            <p:cNvGrpSpPr/>
            <p:nvPr/>
          </p:nvGrpSpPr>
          <p:grpSpPr>
            <a:xfrm>
              <a:off x="6494888" y="2879647"/>
              <a:ext cx="2026538" cy="517267"/>
              <a:chOff x="192850" y="1997968"/>
              <a:chExt cx="2967054" cy="757332"/>
            </a:xfrm>
          </p:grpSpPr>
          <p:grpSp>
            <p:nvGrpSpPr>
              <p:cNvPr id="165" name="Groupe 164"/>
              <p:cNvGrpSpPr/>
              <p:nvPr/>
            </p:nvGrpSpPr>
            <p:grpSpPr>
              <a:xfrm>
                <a:off x="192850" y="2101176"/>
                <a:ext cx="2967054" cy="654124"/>
                <a:chOff x="687390" y="4077062"/>
                <a:chExt cx="2967054" cy="654124"/>
              </a:xfrm>
            </p:grpSpPr>
            <p:sp>
              <p:nvSpPr>
                <p:cNvPr id="170" name="Rectangle 169"/>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71" name="ZoneTexte 170"/>
                <p:cNvSpPr txBox="1"/>
                <p:nvPr/>
              </p:nvSpPr>
              <p:spPr>
                <a:xfrm>
                  <a:off x="687390" y="4109867"/>
                  <a:ext cx="2967054" cy="585802"/>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Pilotage du SVI</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Mr. Jean François. L</a:t>
                  </a:r>
                </a:p>
              </p:txBody>
            </p:sp>
          </p:grpSp>
          <p:sp>
            <p:nvSpPr>
              <p:cNvPr id="169"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000" kern="0" dirty="0">
                  <a:solidFill>
                    <a:prstClr val="white"/>
                  </a:solidFill>
                  <a:latin typeface="Calibri"/>
                </a:endParaRPr>
              </a:p>
            </p:txBody>
          </p:sp>
        </p:grpSp>
      </p:grpSp>
      <p:sp>
        <p:nvSpPr>
          <p:cNvPr id="156" name="ZoneTexte 155"/>
          <p:cNvSpPr txBox="1"/>
          <p:nvPr/>
        </p:nvSpPr>
        <p:spPr>
          <a:xfrm>
            <a:off x="11056229" y="1705117"/>
            <a:ext cx="1135467" cy="1569660"/>
          </a:xfrm>
          <a:prstGeom prst="rect">
            <a:avLst/>
          </a:prstGeom>
          <a:noFill/>
        </p:spPr>
        <p:txBody>
          <a:bodyPr wrap="square" rtlCol="0">
            <a:spAutoFit/>
          </a:bodyPr>
          <a:lstStyle/>
          <a:p>
            <a:pPr marL="174625" indent="-174625">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1 sponsor</a:t>
            </a:r>
          </a:p>
          <a:p>
            <a:pPr marL="174625" indent="-174625">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4 axes avec 5 </a:t>
            </a:r>
            <a:r>
              <a:rPr lang="fr-FR" sz="1200" dirty="0" err="1">
                <a:solidFill>
                  <a:schemeClr val="tx1">
                    <a:lumMod val="50000"/>
                    <a:lumOff val="50000"/>
                  </a:schemeClr>
                </a:solidFill>
                <a:latin typeface="Arial" panose="020B0604020202020204" pitchFamily="34" charset="0"/>
                <a:cs typeface="Arial" panose="020B0604020202020204" pitchFamily="34" charset="0"/>
              </a:rPr>
              <a:t>Owners</a:t>
            </a:r>
            <a:endParaRPr lang="fr-FR" sz="1200" dirty="0">
              <a:solidFill>
                <a:schemeClr val="tx1">
                  <a:lumMod val="50000"/>
                  <a:lumOff val="50000"/>
                </a:schemeClr>
              </a:solidFill>
              <a:latin typeface="Arial" panose="020B0604020202020204" pitchFamily="34" charset="0"/>
              <a:cs typeface="Arial" panose="020B0604020202020204" pitchFamily="34" charset="0"/>
            </a:endParaRPr>
          </a:p>
          <a:p>
            <a:pPr marL="174625" indent="-174625">
              <a:buFont typeface="Wingdings" panose="05000000000000000000" pitchFamily="2" charset="2"/>
              <a:buChar char="§"/>
            </a:pPr>
            <a:r>
              <a:rPr lang="fr-FR" sz="1200" dirty="0">
                <a:solidFill>
                  <a:schemeClr val="tx1">
                    <a:lumMod val="50000"/>
                    <a:lumOff val="50000"/>
                  </a:schemeClr>
                </a:solidFill>
                <a:latin typeface="Arial" panose="020B0604020202020204" pitchFamily="34" charset="0"/>
                <a:cs typeface="Arial" panose="020B0604020202020204" pitchFamily="34" charset="0"/>
              </a:rPr>
              <a:t>15 Streams pour 20 chantiers</a:t>
            </a:r>
          </a:p>
          <a:p>
            <a:pPr marL="285750" indent="-285750">
              <a:buFont typeface="Wingdings" panose="05000000000000000000" pitchFamily="2" charset="2"/>
              <a:buChar char="§"/>
            </a:pPr>
            <a:endParaRPr lang="fr-FR" sz="1200"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18" name="Groupe 17"/>
          <p:cNvGrpSpPr/>
          <p:nvPr/>
        </p:nvGrpSpPr>
        <p:grpSpPr>
          <a:xfrm>
            <a:off x="3644342" y="1710125"/>
            <a:ext cx="2337902" cy="2530749"/>
            <a:chOff x="3644342" y="1710125"/>
            <a:chExt cx="2337902" cy="2530749"/>
          </a:xfrm>
        </p:grpSpPr>
        <p:grpSp>
          <p:nvGrpSpPr>
            <p:cNvPr id="5" name="Groupe 4"/>
            <p:cNvGrpSpPr/>
            <p:nvPr/>
          </p:nvGrpSpPr>
          <p:grpSpPr>
            <a:xfrm>
              <a:off x="3644342" y="1710125"/>
              <a:ext cx="2337902" cy="1994256"/>
              <a:chOff x="3644342" y="1710125"/>
              <a:chExt cx="2337902" cy="1994256"/>
            </a:xfrm>
          </p:grpSpPr>
          <p:grpSp>
            <p:nvGrpSpPr>
              <p:cNvPr id="9" name="Groupe 8"/>
              <p:cNvGrpSpPr/>
              <p:nvPr/>
            </p:nvGrpSpPr>
            <p:grpSpPr>
              <a:xfrm>
                <a:off x="3644342" y="1710125"/>
                <a:ext cx="2280224" cy="506175"/>
                <a:chOff x="3101466" y="2027305"/>
                <a:chExt cx="2759072" cy="790732"/>
              </a:xfrm>
            </p:grpSpPr>
            <p:grpSp>
              <p:nvGrpSpPr>
                <p:cNvPr id="40" name="Groupe 39"/>
                <p:cNvGrpSpPr/>
                <p:nvPr/>
              </p:nvGrpSpPr>
              <p:grpSpPr>
                <a:xfrm>
                  <a:off x="3121547" y="2112113"/>
                  <a:ext cx="2738991" cy="705924"/>
                  <a:chOff x="822256" y="4077062"/>
                  <a:chExt cx="2738991" cy="705924"/>
                </a:xfrm>
              </p:grpSpPr>
              <p:sp>
                <p:nvSpPr>
                  <p:cNvPr id="41" name="Rectangle 40"/>
                  <p:cNvSpPr/>
                  <p:nvPr/>
                </p:nvSpPr>
                <p:spPr>
                  <a:xfrm>
                    <a:off x="876454" y="4077062"/>
                    <a:ext cx="2684793" cy="65412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2" name="ZoneTexte 41"/>
                  <p:cNvSpPr txBox="1"/>
                  <p:nvPr/>
                </p:nvSpPr>
                <p:spPr>
                  <a:xfrm>
                    <a:off x="822256" y="4109866"/>
                    <a:ext cx="2697321" cy="673120"/>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People -Shift 1</a:t>
                    </a:r>
                  </a:p>
                  <a:p>
                    <a:pPr algn="ctr"/>
                    <a:r>
                      <a:rPr lang="fr-FR" sz="1100" dirty="0">
                        <a:solidFill>
                          <a:schemeClr val="tx1">
                            <a:lumMod val="50000"/>
                            <a:lumOff val="50000"/>
                          </a:schemeClr>
                        </a:solidFill>
                        <a:latin typeface="Arial" panose="020B0604020202020204" pitchFamily="34" charset="0"/>
                        <a:cs typeface="Arial" panose="020B0604020202020204" pitchFamily="34" charset="0"/>
                      </a:rPr>
                      <a:t>    Mr. Urbain. A</a:t>
                    </a:r>
                  </a:p>
                </p:txBody>
              </p:sp>
            </p:grpSp>
            <p:sp>
              <p:nvSpPr>
                <p:cNvPr id="14" name="Oval 6">
                  <a:extLst>
                    <a:ext uri="{FF2B5EF4-FFF2-40B4-BE49-F238E27FC236}">
                      <a16:creationId xmlns:a16="http://schemas.microsoft.com/office/drawing/2014/main" id="{36ACCDF8-FF35-4943-A515-113F04C84CE9}"/>
                    </a:ext>
                  </a:extLst>
                </p:cNvPr>
                <p:cNvSpPr/>
                <p:nvPr/>
              </p:nvSpPr>
              <p:spPr>
                <a:xfrm>
                  <a:off x="3101466" y="2027305"/>
                  <a:ext cx="209853" cy="253922"/>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nvGrpSpPr>
              <p:cNvPr id="75" name="Groupe 74"/>
              <p:cNvGrpSpPr/>
              <p:nvPr/>
            </p:nvGrpSpPr>
            <p:grpSpPr>
              <a:xfrm>
                <a:off x="4034104" y="2318865"/>
                <a:ext cx="1856024" cy="496410"/>
                <a:chOff x="307632" y="1975933"/>
                <a:chExt cx="2717405" cy="814698"/>
              </a:xfrm>
            </p:grpSpPr>
            <p:grpSp>
              <p:nvGrpSpPr>
                <p:cNvPr id="76" name="Groupe 75"/>
                <p:cNvGrpSpPr/>
                <p:nvPr/>
              </p:nvGrpSpPr>
              <p:grpSpPr>
                <a:xfrm>
                  <a:off x="327716" y="2101175"/>
                  <a:ext cx="2697321" cy="689456"/>
                  <a:chOff x="822256" y="4077061"/>
                  <a:chExt cx="2697321" cy="689456"/>
                </a:xfrm>
              </p:grpSpPr>
              <p:sp>
                <p:nvSpPr>
                  <p:cNvPr id="78" name="Rectangle 77"/>
                  <p:cNvSpPr/>
                  <p:nvPr/>
                </p:nvSpPr>
                <p:spPr>
                  <a:xfrm>
                    <a:off x="876454" y="4077061"/>
                    <a:ext cx="2579866"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9" name="ZoneTexte 78"/>
                  <p:cNvSpPr txBox="1"/>
                  <p:nvPr/>
                </p:nvSpPr>
                <p:spPr>
                  <a:xfrm>
                    <a:off x="822256" y="4109866"/>
                    <a:ext cx="2697321" cy="656651"/>
                  </a:xfrm>
                  <a:prstGeom prst="rect">
                    <a:avLst/>
                  </a:prstGeom>
                  <a:noFill/>
                </p:spPr>
                <p:txBody>
                  <a:bodyPr wrap="square" rtlCol="0">
                    <a:spAutoFit/>
                  </a:bodyPr>
                  <a:lstStyle/>
                  <a:p>
                    <a:pPr algn="ctr"/>
                    <a:r>
                      <a:rPr lang="fr-FR" sz="1000" dirty="0" err="1">
                        <a:solidFill>
                          <a:schemeClr val="tx1">
                            <a:lumMod val="50000"/>
                            <a:lumOff val="50000"/>
                          </a:schemeClr>
                        </a:solidFill>
                        <a:latin typeface="Arial" panose="020B0604020202020204" pitchFamily="34" charset="0"/>
                        <a:cs typeface="Arial" panose="020B0604020202020204" pitchFamily="34" charset="0"/>
                      </a:rPr>
                      <a:t>Déf</a:t>
                    </a:r>
                    <a:r>
                      <a:rPr lang="fr-FR" sz="1000" dirty="0">
                        <a:solidFill>
                          <a:schemeClr val="tx1">
                            <a:lumMod val="50000"/>
                            <a:lumOff val="50000"/>
                          </a:schemeClr>
                        </a:solidFill>
                        <a:latin typeface="Arial" panose="020B0604020202020204" pitchFamily="34" charset="0"/>
                        <a:cs typeface="Arial" panose="020B0604020202020204" pitchFamily="34" charset="0"/>
                      </a:rPr>
                      <a:t>. Poste KSP et KCR</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Mme. Rodolphine. O</a:t>
                    </a:r>
                  </a:p>
                </p:txBody>
              </p:sp>
            </p:grpSp>
            <p:sp>
              <p:nvSpPr>
                <p:cNvPr id="77" name="Oval 6">
                  <a:extLst>
                    <a:ext uri="{FF2B5EF4-FFF2-40B4-BE49-F238E27FC236}">
                      <a16:creationId xmlns:a16="http://schemas.microsoft.com/office/drawing/2014/main" id="{36ACCDF8-FF35-4943-A515-113F04C84CE9}"/>
                    </a:ext>
                  </a:extLst>
                </p:cNvPr>
                <p:cNvSpPr/>
                <p:nvPr/>
              </p:nvSpPr>
              <p:spPr>
                <a:xfrm>
                  <a:off x="307632" y="1975933"/>
                  <a:ext cx="209852" cy="253921"/>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nvGrpSpPr>
              <p:cNvPr id="80" name="Groupe 79"/>
              <p:cNvGrpSpPr/>
              <p:nvPr/>
            </p:nvGrpSpPr>
            <p:grpSpPr>
              <a:xfrm>
                <a:off x="3955706" y="2778887"/>
                <a:ext cx="2026538" cy="467593"/>
                <a:chOff x="192850" y="1959728"/>
                <a:chExt cx="2967054" cy="795572"/>
              </a:xfrm>
            </p:grpSpPr>
            <p:grpSp>
              <p:nvGrpSpPr>
                <p:cNvPr id="81" name="Groupe 80"/>
                <p:cNvGrpSpPr/>
                <p:nvPr/>
              </p:nvGrpSpPr>
              <p:grpSpPr>
                <a:xfrm>
                  <a:off x="192850" y="2101176"/>
                  <a:ext cx="2967054" cy="654124"/>
                  <a:chOff x="687390" y="4077062"/>
                  <a:chExt cx="2967054" cy="654124"/>
                </a:xfrm>
              </p:grpSpPr>
              <p:sp>
                <p:nvSpPr>
                  <p:cNvPr id="83" name="Rectangle 82"/>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4" name="ZoneTexte 83"/>
                  <p:cNvSpPr txBox="1"/>
                  <p:nvPr/>
                </p:nvSpPr>
                <p:spPr>
                  <a:xfrm>
                    <a:off x="687390" y="4109867"/>
                    <a:ext cx="2967054" cy="585802"/>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Recrutement &amp; Embauche</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Mme. Marie-Hélène. G</a:t>
                    </a:r>
                  </a:p>
                </p:txBody>
              </p:sp>
            </p:grpSp>
            <p:sp>
              <p:nvSpPr>
                <p:cNvPr id="82" name="Oval 6">
                  <a:extLst>
                    <a:ext uri="{FF2B5EF4-FFF2-40B4-BE49-F238E27FC236}">
                      <a16:creationId xmlns:a16="http://schemas.microsoft.com/office/drawing/2014/main" id="{36ACCDF8-FF35-4943-A515-113F04C84CE9}"/>
                    </a:ext>
                  </a:extLst>
                </p:cNvPr>
                <p:cNvSpPr/>
                <p:nvPr/>
              </p:nvSpPr>
              <p:spPr>
                <a:xfrm>
                  <a:off x="307633" y="1959728"/>
                  <a:ext cx="209852" cy="253922"/>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nvGrpSpPr>
              <p:cNvPr id="85" name="Groupe 84"/>
              <p:cNvGrpSpPr/>
              <p:nvPr/>
            </p:nvGrpSpPr>
            <p:grpSpPr>
              <a:xfrm>
                <a:off x="3948819" y="3241038"/>
                <a:ext cx="2026538" cy="463343"/>
                <a:chOff x="192850" y="1975933"/>
                <a:chExt cx="2967054" cy="779367"/>
              </a:xfrm>
            </p:grpSpPr>
            <p:grpSp>
              <p:nvGrpSpPr>
                <p:cNvPr id="86" name="Groupe 85"/>
                <p:cNvGrpSpPr/>
                <p:nvPr/>
              </p:nvGrpSpPr>
              <p:grpSpPr>
                <a:xfrm>
                  <a:off x="192850" y="2101176"/>
                  <a:ext cx="2967054" cy="654124"/>
                  <a:chOff x="687390" y="4077062"/>
                  <a:chExt cx="2967054" cy="654124"/>
                </a:xfrm>
              </p:grpSpPr>
              <p:sp>
                <p:nvSpPr>
                  <p:cNvPr id="88" name="Rectangle 87"/>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9" name="ZoneTexte 88"/>
                  <p:cNvSpPr txBox="1"/>
                  <p:nvPr/>
                </p:nvSpPr>
                <p:spPr>
                  <a:xfrm>
                    <a:off x="687390" y="4109867"/>
                    <a:ext cx="2967054" cy="585802"/>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Evaluation des compétences</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Mme. Rodolphine. O</a:t>
                    </a:r>
                  </a:p>
                </p:txBody>
              </p:sp>
            </p:grpSp>
            <p:sp>
              <p:nvSpPr>
                <p:cNvPr id="87" name="Oval 6">
                  <a:extLst>
                    <a:ext uri="{FF2B5EF4-FFF2-40B4-BE49-F238E27FC236}">
                      <a16:creationId xmlns:a16="http://schemas.microsoft.com/office/drawing/2014/main" id="{36ACCDF8-FF35-4943-A515-113F04C84CE9}"/>
                    </a:ext>
                  </a:extLst>
                </p:cNvPr>
                <p:cNvSpPr/>
                <p:nvPr/>
              </p:nvSpPr>
              <p:spPr>
                <a:xfrm>
                  <a:off x="307633" y="1975933"/>
                  <a:ext cx="209852" cy="25392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grpSp>
          <p:nvGrpSpPr>
            <p:cNvPr id="95" name="Groupe 94"/>
            <p:cNvGrpSpPr/>
            <p:nvPr/>
          </p:nvGrpSpPr>
          <p:grpSpPr>
            <a:xfrm>
              <a:off x="3955422" y="3723607"/>
              <a:ext cx="2026538" cy="517267"/>
              <a:chOff x="192850" y="1997968"/>
              <a:chExt cx="2967054" cy="757332"/>
            </a:xfrm>
          </p:grpSpPr>
          <p:grpSp>
            <p:nvGrpSpPr>
              <p:cNvPr id="96" name="Groupe 95"/>
              <p:cNvGrpSpPr/>
              <p:nvPr/>
            </p:nvGrpSpPr>
            <p:grpSpPr>
              <a:xfrm>
                <a:off x="192850" y="2101176"/>
                <a:ext cx="2967054" cy="654124"/>
                <a:chOff x="687390" y="4077062"/>
                <a:chExt cx="2967054" cy="654124"/>
              </a:xfrm>
            </p:grpSpPr>
            <p:sp>
              <p:nvSpPr>
                <p:cNvPr id="98" name="Rectangle 97"/>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9" name="ZoneTexte 98"/>
                <p:cNvSpPr txBox="1"/>
                <p:nvPr/>
              </p:nvSpPr>
              <p:spPr>
                <a:xfrm>
                  <a:off x="687390" y="4109867"/>
                  <a:ext cx="2967054" cy="585802"/>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Rémunération &amp; avantages Mme. Marie-Hélène. G</a:t>
                  </a:r>
                </a:p>
              </p:txBody>
            </p:sp>
          </p:grpSp>
          <p:sp>
            <p:nvSpPr>
              <p:cNvPr id="97"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grpSp>
        <p:nvGrpSpPr>
          <p:cNvPr id="19" name="Groupe 18"/>
          <p:cNvGrpSpPr/>
          <p:nvPr/>
        </p:nvGrpSpPr>
        <p:grpSpPr>
          <a:xfrm>
            <a:off x="3636467" y="4457331"/>
            <a:ext cx="2345777" cy="2020067"/>
            <a:chOff x="3636467" y="4457331"/>
            <a:chExt cx="2345777" cy="2020067"/>
          </a:xfrm>
        </p:grpSpPr>
        <p:grpSp>
          <p:nvGrpSpPr>
            <p:cNvPr id="90" name="Groupe 89"/>
            <p:cNvGrpSpPr/>
            <p:nvPr/>
          </p:nvGrpSpPr>
          <p:grpSpPr>
            <a:xfrm>
              <a:off x="3955706" y="5420063"/>
              <a:ext cx="2026538" cy="517267"/>
              <a:chOff x="192850" y="1997968"/>
              <a:chExt cx="2967054" cy="757332"/>
            </a:xfrm>
          </p:grpSpPr>
          <p:grpSp>
            <p:nvGrpSpPr>
              <p:cNvPr id="91" name="Groupe 90"/>
              <p:cNvGrpSpPr/>
              <p:nvPr/>
            </p:nvGrpSpPr>
            <p:grpSpPr>
              <a:xfrm>
                <a:off x="192850" y="2101176"/>
                <a:ext cx="2967054" cy="654124"/>
                <a:chOff x="687390" y="4077062"/>
                <a:chExt cx="2967054" cy="654124"/>
              </a:xfrm>
            </p:grpSpPr>
            <p:sp>
              <p:nvSpPr>
                <p:cNvPr id="93" name="Rectangle 92"/>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4" name="ZoneTexte 93"/>
                <p:cNvSpPr txBox="1"/>
                <p:nvPr/>
              </p:nvSpPr>
              <p:spPr>
                <a:xfrm>
                  <a:off x="687390" y="4109867"/>
                  <a:ext cx="2967054" cy="585802"/>
                </a:xfrm>
                <a:prstGeom prst="rect">
                  <a:avLst/>
                </a:prstGeom>
                <a:noFill/>
              </p:spPr>
              <p:txBody>
                <a:bodyPr wrap="square" rtlCol="0">
                  <a:spAutoFit/>
                </a:bodyPr>
                <a:lstStyle/>
                <a:p>
                  <a:pPr algn="ctr"/>
                  <a:r>
                    <a:rPr lang="fr-FR" sz="1000" dirty="0" err="1">
                      <a:solidFill>
                        <a:schemeClr val="tx1">
                          <a:lumMod val="50000"/>
                          <a:lumOff val="50000"/>
                        </a:schemeClr>
                      </a:solidFill>
                      <a:latin typeface="Arial" panose="020B0604020202020204" pitchFamily="34" charset="0"/>
                      <a:cs typeface="Arial" panose="020B0604020202020204" pitchFamily="34" charset="0"/>
                    </a:rPr>
                    <a:t>Turn</a:t>
                  </a:r>
                  <a:r>
                    <a:rPr lang="fr-FR" sz="1000" dirty="0">
                      <a:solidFill>
                        <a:schemeClr val="tx1">
                          <a:lumMod val="50000"/>
                          <a:lumOff val="50000"/>
                        </a:schemeClr>
                      </a:solidFill>
                      <a:latin typeface="Arial" panose="020B0604020202020204" pitchFamily="34" charset="0"/>
                      <a:cs typeface="Arial" panose="020B0604020202020204" pitchFamily="34" charset="0"/>
                    </a:rPr>
                    <a:t> &amp; Absentéisme</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Mr. Harvey. P</a:t>
                  </a:r>
                </a:p>
              </p:txBody>
            </p:sp>
          </p:grpSp>
          <p:sp>
            <p:nvSpPr>
              <p:cNvPr id="92"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nvGrpSpPr>
            <p:cNvPr id="100" name="Groupe 99"/>
            <p:cNvGrpSpPr/>
            <p:nvPr/>
          </p:nvGrpSpPr>
          <p:grpSpPr>
            <a:xfrm>
              <a:off x="4042752" y="5960130"/>
              <a:ext cx="1856024" cy="517268"/>
              <a:chOff x="307632" y="1997968"/>
              <a:chExt cx="2717405" cy="757332"/>
            </a:xfrm>
          </p:grpSpPr>
          <p:grpSp>
            <p:nvGrpSpPr>
              <p:cNvPr id="101" name="Groupe 100"/>
              <p:cNvGrpSpPr/>
              <p:nvPr/>
            </p:nvGrpSpPr>
            <p:grpSpPr>
              <a:xfrm>
                <a:off x="327716" y="2101176"/>
                <a:ext cx="2697321" cy="654124"/>
                <a:chOff x="822256" y="4077062"/>
                <a:chExt cx="2697321" cy="654124"/>
              </a:xfrm>
            </p:grpSpPr>
            <p:sp>
              <p:nvSpPr>
                <p:cNvPr id="103" name="Rectangle 102"/>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4" name="ZoneTexte 103"/>
                <p:cNvSpPr txBox="1"/>
                <p:nvPr/>
              </p:nvSpPr>
              <p:spPr>
                <a:xfrm>
                  <a:off x="822256" y="4109867"/>
                  <a:ext cx="2697321" cy="585801"/>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Formation</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Mr  Timothée. Y</a:t>
                  </a:r>
                </a:p>
              </p:txBody>
            </p:sp>
          </p:grpSp>
          <p:sp>
            <p:nvSpPr>
              <p:cNvPr id="102" name="Oval 6">
                <a:extLst>
                  <a:ext uri="{FF2B5EF4-FFF2-40B4-BE49-F238E27FC236}">
                    <a16:creationId xmlns:a16="http://schemas.microsoft.com/office/drawing/2014/main" id="{36ACCDF8-FF35-4943-A515-113F04C84CE9}"/>
                  </a:ext>
                </a:extLst>
              </p:cNvPr>
              <p:cNvSpPr/>
              <p:nvPr/>
            </p:nvSpPr>
            <p:spPr>
              <a:xfrm>
                <a:off x="307632" y="1997968"/>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nvGrpSpPr>
            <p:cNvPr id="172" name="Groupe 171"/>
            <p:cNvGrpSpPr/>
            <p:nvPr/>
          </p:nvGrpSpPr>
          <p:grpSpPr>
            <a:xfrm>
              <a:off x="3948819" y="4952422"/>
              <a:ext cx="2026538" cy="494071"/>
              <a:chOff x="192850" y="1975933"/>
              <a:chExt cx="2967054" cy="831053"/>
            </a:xfrm>
          </p:grpSpPr>
          <p:grpSp>
            <p:nvGrpSpPr>
              <p:cNvPr id="173" name="Groupe 172"/>
              <p:cNvGrpSpPr/>
              <p:nvPr/>
            </p:nvGrpSpPr>
            <p:grpSpPr>
              <a:xfrm>
                <a:off x="192850" y="2101176"/>
                <a:ext cx="2967054" cy="705810"/>
                <a:chOff x="687390" y="4077062"/>
                <a:chExt cx="2967054" cy="705810"/>
              </a:xfrm>
            </p:grpSpPr>
            <p:sp>
              <p:nvSpPr>
                <p:cNvPr id="175" name="Rectangle 174"/>
                <p:cNvSpPr/>
                <p:nvPr/>
              </p:nvSpPr>
              <p:spPr>
                <a:xfrm>
                  <a:off x="876454" y="4077062"/>
                  <a:ext cx="2579867" cy="6541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76" name="ZoneTexte 175"/>
                <p:cNvSpPr txBox="1"/>
                <p:nvPr/>
              </p:nvSpPr>
              <p:spPr>
                <a:xfrm>
                  <a:off x="687390" y="4109867"/>
                  <a:ext cx="2967054" cy="673005"/>
                </a:xfrm>
                <a:prstGeom prst="rect">
                  <a:avLst/>
                </a:prstGeom>
                <a:noFill/>
              </p:spPr>
              <p:txBody>
                <a:bodyPr wrap="square" rtlCol="0">
                  <a:spAutoFit/>
                </a:bodyPr>
                <a:lstStyle/>
                <a:p>
                  <a:pPr algn="ctr"/>
                  <a:r>
                    <a:rPr lang="fr-FR" sz="1000" dirty="0">
                      <a:solidFill>
                        <a:schemeClr val="tx1">
                          <a:lumMod val="50000"/>
                          <a:lumOff val="50000"/>
                        </a:schemeClr>
                      </a:solidFill>
                      <a:latin typeface="Arial" panose="020B0604020202020204" pitchFamily="34" charset="0"/>
                      <a:cs typeface="Arial" panose="020B0604020202020204" pitchFamily="34" charset="0"/>
                    </a:rPr>
                    <a:t>Prévision et planification</a:t>
                  </a:r>
                </a:p>
                <a:p>
                  <a:pPr algn="ctr"/>
                  <a:r>
                    <a:rPr lang="fr-FR" sz="1000" dirty="0">
                      <a:solidFill>
                        <a:schemeClr val="tx1">
                          <a:lumMod val="50000"/>
                          <a:lumOff val="50000"/>
                        </a:schemeClr>
                      </a:solidFill>
                      <a:latin typeface="Arial" panose="020B0604020202020204" pitchFamily="34" charset="0"/>
                      <a:cs typeface="Arial" panose="020B0604020202020204" pitchFamily="34" charset="0"/>
                    </a:rPr>
                    <a:t>Mme. Anaïs. A</a:t>
                  </a:r>
                </a:p>
              </p:txBody>
            </p:sp>
          </p:grpSp>
          <p:sp>
            <p:nvSpPr>
              <p:cNvPr id="174" name="Oval 6">
                <a:extLst>
                  <a:ext uri="{FF2B5EF4-FFF2-40B4-BE49-F238E27FC236}">
                    <a16:creationId xmlns:a16="http://schemas.microsoft.com/office/drawing/2014/main" id="{36ACCDF8-FF35-4943-A515-113F04C84CE9}"/>
                  </a:ext>
                </a:extLst>
              </p:cNvPr>
              <p:cNvSpPr/>
              <p:nvPr/>
            </p:nvSpPr>
            <p:spPr>
              <a:xfrm>
                <a:off x="307633" y="1975933"/>
                <a:ext cx="209852" cy="25392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nvGrpSpPr>
            <p:cNvPr id="157" name="Groupe 156"/>
            <p:cNvGrpSpPr/>
            <p:nvPr/>
          </p:nvGrpSpPr>
          <p:grpSpPr>
            <a:xfrm>
              <a:off x="3636467" y="4457331"/>
              <a:ext cx="2280224" cy="506175"/>
              <a:chOff x="3101466" y="2027305"/>
              <a:chExt cx="2759072" cy="790732"/>
            </a:xfrm>
          </p:grpSpPr>
          <p:grpSp>
            <p:nvGrpSpPr>
              <p:cNvPr id="161" name="Groupe 160"/>
              <p:cNvGrpSpPr/>
              <p:nvPr/>
            </p:nvGrpSpPr>
            <p:grpSpPr>
              <a:xfrm>
                <a:off x="3121547" y="2112113"/>
                <a:ext cx="2738991" cy="705924"/>
                <a:chOff x="822256" y="4077062"/>
                <a:chExt cx="2738991" cy="705924"/>
              </a:xfrm>
            </p:grpSpPr>
            <p:sp>
              <p:nvSpPr>
                <p:cNvPr id="163" name="Rectangle 162"/>
                <p:cNvSpPr/>
                <p:nvPr/>
              </p:nvSpPr>
              <p:spPr>
                <a:xfrm>
                  <a:off x="876454" y="4077062"/>
                  <a:ext cx="2684793" cy="65412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77" name="ZoneTexte 176"/>
                <p:cNvSpPr txBox="1"/>
                <p:nvPr/>
              </p:nvSpPr>
              <p:spPr>
                <a:xfrm>
                  <a:off x="822256" y="4109866"/>
                  <a:ext cx="2697321" cy="673120"/>
                </a:xfrm>
                <a:prstGeom prst="rect">
                  <a:avLst/>
                </a:prstGeom>
                <a:noFill/>
              </p:spPr>
              <p:txBody>
                <a:bodyPr wrap="square" rtlCol="0">
                  <a:spAutoFit/>
                </a:bodyPr>
                <a:lstStyle/>
                <a:p>
                  <a:pPr algn="ctr"/>
                  <a:r>
                    <a:rPr lang="fr-FR" sz="1100" dirty="0">
                      <a:solidFill>
                        <a:schemeClr val="tx1">
                          <a:lumMod val="50000"/>
                          <a:lumOff val="50000"/>
                        </a:schemeClr>
                      </a:solidFill>
                      <a:latin typeface="Arial" panose="020B0604020202020204" pitchFamily="34" charset="0"/>
                      <a:cs typeface="Arial" panose="020B0604020202020204" pitchFamily="34" charset="0"/>
                    </a:rPr>
                    <a:t>People -Shift 2</a:t>
                  </a:r>
                </a:p>
                <a:p>
                  <a:pPr algn="ctr"/>
                  <a:r>
                    <a:rPr lang="fr-FR" sz="1100" dirty="0">
                      <a:solidFill>
                        <a:schemeClr val="tx1">
                          <a:lumMod val="50000"/>
                          <a:lumOff val="50000"/>
                        </a:schemeClr>
                      </a:solidFill>
                      <a:latin typeface="Arial" panose="020B0604020202020204" pitchFamily="34" charset="0"/>
                      <a:cs typeface="Arial" panose="020B0604020202020204" pitchFamily="34" charset="0"/>
                    </a:rPr>
                    <a:t>    Mme. Michèle. D</a:t>
                  </a:r>
                </a:p>
              </p:txBody>
            </p:sp>
          </p:grpSp>
          <p:sp>
            <p:nvSpPr>
              <p:cNvPr id="162" name="Oval 6">
                <a:extLst>
                  <a:ext uri="{FF2B5EF4-FFF2-40B4-BE49-F238E27FC236}">
                    <a16:creationId xmlns:a16="http://schemas.microsoft.com/office/drawing/2014/main" id="{36ACCDF8-FF35-4943-A515-113F04C84CE9}"/>
                  </a:ext>
                </a:extLst>
              </p:cNvPr>
              <p:cNvSpPr/>
              <p:nvPr/>
            </p:nvSpPr>
            <p:spPr>
              <a:xfrm>
                <a:off x="3101466" y="2027305"/>
                <a:ext cx="209853" cy="253922"/>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1100" kern="0" dirty="0">
                  <a:solidFill>
                    <a:prstClr val="white"/>
                  </a:solidFill>
                  <a:latin typeface="Calibri"/>
                </a:endParaRPr>
              </a:p>
            </p:txBody>
          </p:sp>
        </p:grpSp>
      </p:grpSp>
    </p:spTree>
    <p:extLst>
      <p:ext uri="{BB962C8B-B14F-4D97-AF65-F5344CB8AC3E}">
        <p14:creationId xmlns:p14="http://schemas.microsoft.com/office/powerpoint/2010/main" val="2861645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anim calcmode="lin" valueType="num">
                                      <p:cBhvr>
                                        <p:cTn id="20" dur="1000" fill="hold"/>
                                        <p:tgtEl>
                                          <p:spTgt spid="55"/>
                                        </p:tgtEl>
                                        <p:attrNameLst>
                                          <p:attrName>ppt_x</p:attrName>
                                        </p:attrNameLst>
                                      </p:cBhvr>
                                      <p:tavLst>
                                        <p:tav tm="0">
                                          <p:val>
                                            <p:strVal val="#ppt_x"/>
                                          </p:val>
                                        </p:tav>
                                        <p:tav tm="100000">
                                          <p:val>
                                            <p:strVal val="#ppt_x"/>
                                          </p:val>
                                        </p:tav>
                                      </p:tavLst>
                                    </p:anim>
                                    <p:anim calcmode="lin" valueType="num">
                                      <p:cBhvr>
                                        <p:cTn id="21" dur="1000" fill="hold"/>
                                        <p:tgtEl>
                                          <p:spTgt spid="5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1000"/>
                                        <p:tgtEl>
                                          <p:spTgt spid="65"/>
                                        </p:tgtEl>
                                      </p:cBhvr>
                                    </p:animEffect>
                                    <p:anim calcmode="lin" valueType="num">
                                      <p:cBhvr>
                                        <p:cTn id="30" dur="1000" fill="hold"/>
                                        <p:tgtEl>
                                          <p:spTgt spid="65"/>
                                        </p:tgtEl>
                                        <p:attrNameLst>
                                          <p:attrName>ppt_x</p:attrName>
                                        </p:attrNameLst>
                                      </p:cBhvr>
                                      <p:tavLst>
                                        <p:tav tm="0">
                                          <p:val>
                                            <p:strVal val="#ppt_x"/>
                                          </p:val>
                                        </p:tav>
                                        <p:tav tm="100000">
                                          <p:val>
                                            <p:strVal val="#ppt_x"/>
                                          </p:val>
                                        </p:tav>
                                      </p:tavLst>
                                    </p:anim>
                                    <p:anim calcmode="lin" valueType="num">
                                      <p:cBhvr>
                                        <p:cTn id="3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up)">
                                      <p:cBhvr>
                                        <p:cTn id="6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91">
            <a:extLst>
              <a:ext uri="{FF2B5EF4-FFF2-40B4-BE49-F238E27FC236}">
                <a16:creationId xmlns:a16="http://schemas.microsoft.com/office/drawing/2014/main" id="{BE4F0F1A-41AE-400E-9311-1B7E0A297D07}"/>
              </a:ext>
            </a:extLst>
          </p:cNvPr>
          <p:cNvSpPr txBox="1"/>
          <p:nvPr/>
        </p:nvSpPr>
        <p:spPr>
          <a:xfrm>
            <a:off x="5659436" y="553717"/>
            <a:ext cx="3932239" cy="424732"/>
          </a:xfrm>
          <a:prstGeom prst="rect">
            <a:avLst/>
          </a:prstGeom>
          <a:noFill/>
        </p:spPr>
        <p:txBody>
          <a:bodyPr wrap="square" rtlCol="0">
            <a:spAutoFit/>
          </a:bodyPr>
          <a:lstStyle/>
          <a:p>
            <a:pPr>
              <a:lnSpc>
                <a:spcPct val="90000"/>
              </a:lnSpc>
              <a:spcBef>
                <a:spcPct val="0"/>
              </a:spcBef>
              <a:defRPr/>
            </a:pPr>
            <a:r>
              <a:rPr lang="en-US" sz="2400" dirty="0" err="1">
                <a:solidFill>
                  <a:srgbClr val="C00000"/>
                </a:solidFill>
                <a:latin typeface="Arial" panose="020B0604020202020204" pitchFamily="34" charset="0"/>
                <a:ea typeface="MS PGothic" panose="020B0600070205080204" pitchFamily="34" charset="-128"/>
                <a:cs typeface="Arial" panose="020B0604020202020204" pitchFamily="34" charset="0"/>
              </a:rPr>
              <a:t>Rôles</a:t>
            </a:r>
            <a:r>
              <a:rPr lang="en-US" sz="2400" dirty="0">
                <a:solidFill>
                  <a:srgbClr val="C00000"/>
                </a:solidFill>
                <a:latin typeface="Arial" panose="020B0604020202020204" pitchFamily="34" charset="0"/>
                <a:ea typeface="MS PGothic" panose="020B0600070205080204" pitchFamily="34" charset="-128"/>
                <a:cs typeface="Arial" panose="020B0604020202020204" pitchFamily="34" charset="0"/>
              </a:rPr>
              <a:t> et </a:t>
            </a:r>
            <a:r>
              <a:rPr lang="en-US" sz="2400" dirty="0" err="1">
                <a:solidFill>
                  <a:srgbClr val="C00000"/>
                </a:solidFill>
                <a:latin typeface="Arial" panose="020B0604020202020204" pitchFamily="34" charset="0"/>
                <a:ea typeface="MS PGothic" panose="020B0600070205080204" pitchFamily="34" charset="-128"/>
                <a:cs typeface="Arial" panose="020B0604020202020204" pitchFamily="34" charset="0"/>
              </a:rPr>
              <a:t>Gouvernance</a:t>
            </a:r>
            <a:r>
              <a:rPr lang="en-US" sz="2400" dirty="0">
                <a:solidFill>
                  <a:srgbClr val="C00000"/>
                </a:solidFill>
                <a:latin typeface="Arial" panose="020B0604020202020204" pitchFamily="34" charset="0"/>
                <a:ea typeface="MS PGothic" panose="020B0600070205080204" pitchFamily="34" charset="-128"/>
                <a:cs typeface="Arial" panose="020B0604020202020204" pitchFamily="34" charset="0"/>
              </a:rPr>
              <a:t> </a:t>
            </a:r>
          </a:p>
        </p:txBody>
      </p:sp>
      <p:graphicFrame>
        <p:nvGraphicFramePr>
          <p:cNvPr id="3" name="Tableau 2"/>
          <p:cNvGraphicFramePr>
            <a:graphicFrameLocks noGrp="1"/>
          </p:cNvGraphicFramePr>
          <p:nvPr>
            <p:extLst>
              <p:ext uri="{D42A27DB-BD31-4B8C-83A1-F6EECF244321}">
                <p14:modId xmlns:p14="http://schemas.microsoft.com/office/powerpoint/2010/main" val="1049188166"/>
              </p:ext>
            </p:extLst>
          </p:nvPr>
        </p:nvGraphicFramePr>
        <p:xfrm>
          <a:off x="4143375" y="1096326"/>
          <a:ext cx="7858124" cy="285945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58151">
                  <a:extLst>
                    <a:ext uri="{9D8B030D-6E8A-4147-A177-3AD203B41FA5}">
                      <a16:colId xmlns:a16="http://schemas.microsoft.com/office/drawing/2014/main" val="20000"/>
                    </a:ext>
                  </a:extLst>
                </a:gridCol>
                <a:gridCol w="2153054">
                  <a:extLst>
                    <a:ext uri="{9D8B030D-6E8A-4147-A177-3AD203B41FA5}">
                      <a16:colId xmlns:a16="http://schemas.microsoft.com/office/drawing/2014/main" val="20001"/>
                    </a:ext>
                  </a:extLst>
                </a:gridCol>
                <a:gridCol w="1904655">
                  <a:extLst>
                    <a:ext uri="{9D8B030D-6E8A-4147-A177-3AD203B41FA5}">
                      <a16:colId xmlns:a16="http://schemas.microsoft.com/office/drawing/2014/main" val="20002"/>
                    </a:ext>
                  </a:extLst>
                </a:gridCol>
                <a:gridCol w="2542264">
                  <a:extLst>
                    <a:ext uri="{9D8B030D-6E8A-4147-A177-3AD203B41FA5}">
                      <a16:colId xmlns:a16="http://schemas.microsoft.com/office/drawing/2014/main" val="20003"/>
                    </a:ext>
                  </a:extLst>
                </a:gridCol>
              </a:tblGrid>
              <a:tr h="221358">
                <a:tc>
                  <a:txBody>
                    <a:bodyPr/>
                    <a:lstStyle/>
                    <a:p>
                      <a:r>
                        <a:rPr lang="fr-FR" sz="1400" dirty="0">
                          <a:latin typeface="Arial" panose="020B0604020202020204" pitchFamily="34" charset="0"/>
                          <a:cs typeface="Arial" panose="020B0604020202020204" pitchFamily="34" charset="0"/>
                        </a:rPr>
                        <a:t>Périodicité</a:t>
                      </a:r>
                    </a:p>
                  </a:txBody>
                  <a:tcPr>
                    <a:solidFill>
                      <a:srgbClr val="C00000"/>
                    </a:solidFill>
                  </a:tcPr>
                </a:tc>
                <a:tc>
                  <a:txBody>
                    <a:bodyPr/>
                    <a:lstStyle/>
                    <a:p>
                      <a:r>
                        <a:rPr lang="fr-FR" sz="1400" dirty="0">
                          <a:latin typeface="Arial" panose="020B0604020202020204" pitchFamily="34" charset="0"/>
                          <a:cs typeface="Arial" panose="020B0604020202020204" pitchFamily="34" charset="0"/>
                        </a:rPr>
                        <a:t>Acteurs</a:t>
                      </a:r>
                    </a:p>
                  </a:txBody>
                  <a:tcPr>
                    <a:solidFill>
                      <a:srgbClr val="C00000"/>
                    </a:solidFill>
                  </a:tcPr>
                </a:tc>
                <a:tc>
                  <a:txBody>
                    <a:bodyPr/>
                    <a:lstStyle/>
                    <a:p>
                      <a:r>
                        <a:rPr lang="fr-FR" sz="1400" dirty="0">
                          <a:latin typeface="Arial" panose="020B0604020202020204" pitchFamily="34" charset="0"/>
                          <a:cs typeface="Arial" panose="020B0604020202020204" pitchFamily="34" charset="0"/>
                        </a:rPr>
                        <a:t>Livrables</a:t>
                      </a:r>
                    </a:p>
                  </a:txBody>
                  <a:tcPr>
                    <a:solidFill>
                      <a:srgbClr val="C00000"/>
                    </a:solidFill>
                  </a:tcPr>
                </a:tc>
                <a:tc>
                  <a:txBody>
                    <a:bodyPr/>
                    <a:lstStyle/>
                    <a:p>
                      <a:r>
                        <a:rPr lang="fr-FR" sz="1400" dirty="0">
                          <a:latin typeface="Arial" panose="020B0604020202020204" pitchFamily="34" charset="0"/>
                          <a:cs typeface="Arial" panose="020B0604020202020204" pitchFamily="34" charset="0"/>
                        </a:rPr>
                        <a:t>Commentaires</a:t>
                      </a:r>
                    </a:p>
                  </a:txBody>
                  <a:tcPr>
                    <a:solidFill>
                      <a:srgbClr val="C00000"/>
                    </a:solidFill>
                  </a:tcPr>
                </a:tc>
                <a:extLst>
                  <a:ext uri="{0D108BD9-81ED-4DB2-BD59-A6C34878D82A}">
                    <a16:rowId xmlns:a16="http://schemas.microsoft.com/office/drawing/2014/main" val="10000"/>
                  </a:ext>
                </a:extLst>
              </a:tr>
              <a:tr h="601094">
                <a:tc>
                  <a:txBody>
                    <a:bodyPr/>
                    <a:lstStyle/>
                    <a:p>
                      <a:r>
                        <a:rPr lang="fr-FR" sz="1000" dirty="0">
                          <a:solidFill>
                            <a:schemeClr val="bg1"/>
                          </a:solidFill>
                          <a:latin typeface="Arial" panose="020B0604020202020204" pitchFamily="34" charset="0"/>
                          <a:cs typeface="Arial" panose="020B0604020202020204" pitchFamily="34" charset="0"/>
                        </a:rPr>
                        <a:t>Mensuel</a:t>
                      </a:r>
                    </a:p>
                  </a:txBody>
                  <a:tcPr>
                    <a:solidFill>
                      <a:srgbClr val="C00000"/>
                    </a:solidFill>
                  </a:tcPr>
                </a:tc>
                <a:tc>
                  <a:txBody>
                    <a:bodyPr/>
                    <a:lstStyle/>
                    <a:p>
                      <a:r>
                        <a:rPr lang="fr-FR" sz="1000" dirty="0">
                          <a:solidFill>
                            <a:schemeClr val="bg1"/>
                          </a:solidFill>
                          <a:latin typeface="Arial" panose="020B0604020202020204" pitchFamily="34" charset="0"/>
                          <a:cs typeface="Arial" panose="020B0604020202020204" pitchFamily="34" charset="0"/>
                        </a:rPr>
                        <a:t>Sponsor</a:t>
                      </a:r>
                      <a:r>
                        <a:rPr lang="fr-FR" sz="1000" baseline="0" dirty="0">
                          <a:solidFill>
                            <a:schemeClr val="bg1"/>
                          </a:solidFill>
                          <a:latin typeface="Arial" panose="020B0604020202020204" pitchFamily="34" charset="0"/>
                          <a:cs typeface="Arial" panose="020B0604020202020204" pitchFamily="34" charset="0"/>
                        </a:rPr>
                        <a:t> + </a:t>
                      </a:r>
                      <a:r>
                        <a:rPr lang="fr-FR" sz="1000" dirty="0" err="1">
                          <a:solidFill>
                            <a:schemeClr val="bg1"/>
                          </a:solidFill>
                          <a:latin typeface="Arial" panose="020B0604020202020204" pitchFamily="34" charset="0"/>
                          <a:cs typeface="Arial" panose="020B0604020202020204" pitchFamily="34" charset="0"/>
                        </a:rPr>
                        <a:t>Owners</a:t>
                      </a:r>
                      <a:r>
                        <a:rPr lang="fr-FR" sz="1000" dirty="0">
                          <a:solidFill>
                            <a:schemeClr val="bg1"/>
                          </a:solidFill>
                          <a:latin typeface="Arial" panose="020B0604020202020204" pitchFamily="34" charset="0"/>
                          <a:cs typeface="Arial" panose="020B0604020202020204" pitchFamily="34" charset="0"/>
                        </a:rPr>
                        <a:t> + Coordonnateur + Maitre d’œuvre +</a:t>
                      </a:r>
                      <a:r>
                        <a:rPr lang="fr-FR" sz="1000" baseline="0" dirty="0">
                          <a:solidFill>
                            <a:schemeClr val="bg1"/>
                          </a:solidFill>
                          <a:latin typeface="Arial" panose="020B0604020202020204" pitchFamily="34" charset="0"/>
                          <a:cs typeface="Arial" panose="020B0604020202020204" pitchFamily="34" charset="0"/>
                        </a:rPr>
                        <a:t> Stream Leader</a:t>
                      </a:r>
                      <a:endParaRPr lang="fr-FR" sz="10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Météo :Taux d’avancement et  les réalisés</a:t>
                      </a:r>
                    </a:p>
                  </a:txBody>
                  <a:tcPr>
                    <a:solidFill>
                      <a:srgbClr val="C00000"/>
                    </a:solidFill>
                  </a:tcPr>
                </a:tc>
                <a:tc>
                  <a:txBody>
                    <a:bodyPr/>
                    <a:lstStyle/>
                    <a:p>
                      <a:pPr marL="285750" indent="-285750">
                        <a:buFont typeface="Wingdings" panose="05000000000000000000" pitchFamily="2" charset="2"/>
                        <a:buChar char="§"/>
                      </a:pPr>
                      <a:r>
                        <a:rPr lang="fr-FR" sz="1000" dirty="0">
                          <a:solidFill>
                            <a:schemeClr val="bg1"/>
                          </a:solidFill>
                          <a:latin typeface="Arial" panose="020B0604020202020204" pitchFamily="34" charset="0"/>
                          <a:cs typeface="Arial" panose="020B0604020202020204" pitchFamily="34" charset="0"/>
                        </a:rPr>
                        <a:t>Les actions</a:t>
                      </a:r>
                      <a:r>
                        <a:rPr lang="fr-FR" sz="1000" baseline="0" dirty="0">
                          <a:solidFill>
                            <a:schemeClr val="bg1"/>
                          </a:solidFill>
                          <a:latin typeface="Arial" panose="020B0604020202020204" pitchFamily="34" charset="0"/>
                          <a:cs typeface="Arial" panose="020B0604020202020204" pitchFamily="34" charset="0"/>
                        </a:rPr>
                        <a:t> réalisées et leur %</a:t>
                      </a:r>
                    </a:p>
                    <a:p>
                      <a:pPr marL="285750" indent="-285750">
                        <a:buFont typeface="Wingdings" panose="05000000000000000000" pitchFamily="2" charset="2"/>
                        <a:buChar char="§"/>
                      </a:pPr>
                      <a:r>
                        <a:rPr lang="fr-FR" sz="1000" baseline="0" dirty="0">
                          <a:solidFill>
                            <a:schemeClr val="bg1"/>
                          </a:solidFill>
                          <a:latin typeface="Arial" panose="020B0604020202020204" pitchFamily="34" charset="0"/>
                          <a:cs typeface="Arial" panose="020B0604020202020204" pitchFamily="34" charset="0"/>
                        </a:rPr>
                        <a:t>La validation des décisions structurantes</a:t>
                      </a:r>
                    </a:p>
                  </a:txBody>
                  <a:tcPr>
                    <a:solidFill>
                      <a:srgbClr val="C00000"/>
                    </a:solidFill>
                  </a:tcPr>
                </a:tc>
                <a:extLst>
                  <a:ext uri="{0D108BD9-81ED-4DB2-BD59-A6C34878D82A}">
                    <a16:rowId xmlns:a16="http://schemas.microsoft.com/office/drawing/2014/main" val="10001"/>
                  </a:ext>
                </a:extLst>
              </a:tr>
              <a:tr h="923109">
                <a:tc>
                  <a:txBody>
                    <a:bodyPr/>
                    <a:lstStyle/>
                    <a:p>
                      <a:r>
                        <a:rPr lang="fr-FR" sz="1000" dirty="0" err="1">
                          <a:solidFill>
                            <a:schemeClr val="bg1"/>
                          </a:solidFill>
                          <a:latin typeface="Arial" panose="020B0604020202020204" pitchFamily="34" charset="0"/>
                          <a:cs typeface="Arial" panose="020B0604020202020204" pitchFamily="34" charset="0"/>
                        </a:rPr>
                        <a:t>Bi-mensuel</a:t>
                      </a:r>
                      <a:endParaRPr lang="fr-FR" sz="10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r>
                        <a:rPr lang="fr-FR" sz="1000" dirty="0" err="1">
                          <a:solidFill>
                            <a:schemeClr val="bg1"/>
                          </a:solidFill>
                          <a:latin typeface="Arial" panose="020B0604020202020204" pitchFamily="34" charset="0"/>
                          <a:cs typeface="Arial" panose="020B0604020202020204" pitchFamily="34" charset="0"/>
                        </a:rPr>
                        <a:t>Owners</a:t>
                      </a:r>
                      <a:r>
                        <a:rPr lang="fr-FR" sz="1000" dirty="0">
                          <a:solidFill>
                            <a:schemeClr val="bg1"/>
                          </a:solidFill>
                          <a:latin typeface="Arial" panose="020B0604020202020204" pitchFamily="34" charset="0"/>
                          <a:cs typeface="Arial" panose="020B0604020202020204" pitchFamily="34" charset="0"/>
                        </a:rPr>
                        <a:t> +</a:t>
                      </a:r>
                      <a:r>
                        <a:rPr lang="fr-FR" sz="1000" baseline="0" dirty="0">
                          <a:solidFill>
                            <a:schemeClr val="bg1"/>
                          </a:solidFill>
                          <a:latin typeface="Arial" panose="020B0604020202020204" pitchFamily="34" charset="0"/>
                          <a:cs typeface="Arial" panose="020B0604020202020204" pitchFamily="34" charset="0"/>
                        </a:rPr>
                        <a:t>  </a:t>
                      </a:r>
                      <a:r>
                        <a:rPr lang="fr-FR" sz="1000" dirty="0">
                          <a:solidFill>
                            <a:schemeClr val="bg1"/>
                          </a:solidFill>
                          <a:latin typeface="Arial" panose="020B0604020202020204" pitchFamily="34" charset="0"/>
                          <a:cs typeface="Arial" panose="020B0604020202020204" pitchFamily="34" charset="0"/>
                        </a:rPr>
                        <a:t>Coordonnateur + </a:t>
                      </a:r>
                      <a:r>
                        <a:rPr lang="fr-FR" sz="1000" baseline="0" dirty="0">
                          <a:solidFill>
                            <a:schemeClr val="bg1"/>
                          </a:solidFill>
                          <a:latin typeface="Arial" panose="020B0604020202020204" pitchFamily="34" charset="0"/>
                          <a:cs typeface="Arial" panose="020B0604020202020204" pitchFamily="34" charset="0"/>
                        </a:rPr>
                        <a:t>Maitre d’</a:t>
                      </a:r>
                      <a:r>
                        <a:rPr lang="fr-FR" sz="1000" baseline="0" dirty="0" err="1">
                          <a:solidFill>
                            <a:schemeClr val="bg1"/>
                          </a:solidFill>
                          <a:latin typeface="Arial" panose="020B0604020202020204" pitchFamily="34" charset="0"/>
                          <a:cs typeface="Arial" panose="020B0604020202020204" pitchFamily="34" charset="0"/>
                        </a:rPr>
                        <a:t>oeuvre</a:t>
                      </a:r>
                      <a:r>
                        <a:rPr lang="fr-FR" sz="1000" baseline="0" dirty="0">
                          <a:solidFill>
                            <a:schemeClr val="bg1"/>
                          </a:solidFill>
                          <a:latin typeface="Arial" panose="020B0604020202020204" pitchFamily="34" charset="0"/>
                          <a:cs typeface="Arial" panose="020B0604020202020204" pitchFamily="34" charset="0"/>
                        </a:rPr>
                        <a:t> + Stream Leader</a:t>
                      </a:r>
                      <a:endParaRPr lang="fr-FR" sz="10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r>
                        <a:rPr lang="fr-FR" sz="1000" dirty="0">
                          <a:solidFill>
                            <a:schemeClr val="bg1"/>
                          </a:solidFill>
                          <a:latin typeface="Arial" panose="020B0604020202020204" pitchFamily="34" charset="0"/>
                          <a:cs typeface="Arial" panose="020B0604020202020204" pitchFamily="34" charset="0"/>
                        </a:rPr>
                        <a:t>Planning des travaux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Météo :Taux d’avancement et  les réalisés</a:t>
                      </a:r>
                    </a:p>
                  </a:txBody>
                  <a:tcPr>
                    <a:solidFill>
                      <a:srgbClr val="C00000"/>
                    </a:solidFill>
                  </a:tcPr>
                </a:tc>
                <a:tc>
                  <a:txBody>
                    <a:bodyPr/>
                    <a:lstStyle/>
                    <a:p>
                      <a:pPr marL="285750" indent="-285750">
                        <a:buFont typeface="Wingdings" panose="05000000000000000000" pitchFamily="2" charset="2"/>
                        <a:buChar char="§"/>
                      </a:pPr>
                      <a:r>
                        <a:rPr lang="fr-FR" sz="1000" dirty="0">
                          <a:solidFill>
                            <a:schemeClr val="bg1"/>
                          </a:solidFill>
                          <a:latin typeface="Arial" panose="020B0604020202020204" pitchFamily="34" charset="0"/>
                          <a:cs typeface="Arial" panose="020B0604020202020204" pitchFamily="34" charset="0"/>
                        </a:rPr>
                        <a:t>Suivi du</a:t>
                      </a:r>
                      <a:r>
                        <a:rPr lang="fr-FR" sz="1000" baseline="0" dirty="0">
                          <a:solidFill>
                            <a:schemeClr val="bg1"/>
                          </a:solidFill>
                          <a:latin typeface="Arial" panose="020B0604020202020204" pitchFamily="34" charset="0"/>
                          <a:cs typeface="Arial" panose="020B0604020202020204" pitchFamily="34" charset="0"/>
                        </a:rPr>
                        <a:t> réalisé opérationnel, validation, mise en œuvre, </a:t>
                      </a:r>
                      <a:r>
                        <a:rPr lang="fr-FR" sz="1000" baseline="0" dirty="0" err="1">
                          <a:solidFill>
                            <a:schemeClr val="bg1"/>
                          </a:solidFill>
                          <a:latin typeface="Arial" panose="020B0604020202020204" pitchFamily="34" charset="0"/>
                          <a:cs typeface="Arial" panose="020B0604020202020204" pitchFamily="34" charset="0"/>
                        </a:rPr>
                        <a:t>etc</a:t>
                      </a:r>
                      <a:endParaRPr lang="fr-FR" sz="1000" baseline="0" dirty="0">
                        <a:solidFill>
                          <a:schemeClr val="bg1"/>
                        </a:solidFill>
                        <a:latin typeface="Arial" panose="020B0604020202020204" pitchFamily="34" charset="0"/>
                        <a:cs typeface="Arial" panose="020B0604020202020204" pitchFamily="34" charset="0"/>
                      </a:endParaRPr>
                    </a:p>
                  </a:txBody>
                  <a:tcPr>
                    <a:solidFill>
                      <a:srgbClr val="C00000"/>
                    </a:solidFill>
                  </a:tcPr>
                </a:tc>
                <a:extLst>
                  <a:ext uri="{0D108BD9-81ED-4DB2-BD59-A6C34878D82A}">
                    <a16:rowId xmlns:a16="http://schemas.microsoft.com/office/drawing/2014/main" val="10002"/>
                  </a:ext>
                </a:extLst>
              </a:tr>
              <a:tr h="1030447">
                <a:tc>
                  <a:txBody>
                    <a:bodyPr/>
                    <a:lstStyle/>
                    <a:p>
                      <a:r>
                        <a:rPr lang="fr-FR" sz="1000" dirty="0">
                          <a:solidFill>
                            <a:schemeClr val="bg1"/>
                          </a:solidFill>
                          <a:latin typeface="Arial" panose="020B0604020202020204" pitchFamily="34" charset="0"/>
                          <a:cs typeface="Arial" panose="020B0604020202020204" pitchFamily="34" charset="0"/>
                        </a:rPr>
                        <a:t>Hebdomadaire</a:t>
                      </a: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Coordonnateur + </a:t>
                      </a:r>
                      <a:r>
                        <a:rPr lang="fr-FR" sz="1000" baseline="0" dirty="0">
                          <a:solidFill>
                            <a:schemeClr val="bg1"/>
                          </a:solidFill>
                          <a:latin typeface="Arial" panose="020B0604020202020204" pitchFamily="34" charset="0"/>
                          <a:cs typeface="Arial" panose="020B0604020202020204" pitchFamily="34" charset="0"/>
                        </a:rPr>
                        <a:t>Maitre d’</a:t>
                      </a:r>
                      <a:r>
                        <a:rPr lang="fr-FR" sz="1000" baseline="0" dirty="0" err="1">
                          <a:solidFill>
                            <a:schemeClr val="bg1"/>
                          </a:solidFill>
                          <a:latin typeface="Arial" panose="020B0604020202020204" pitchFamily="34" charset="0"/>
                          <a:cs typeface="Arial" panose="020B0604020202020204" pitchFamily="34" charset="0"/>
                        </a:rPr>
                        <a:t>oeuvre</a:t>
                      </a:r>
                      <a:r>
                        <a:rPr lang="fr-FR" sz="1000" baseline="0" dirty="0">
                          <a:solidFill>
                            <a:schemeClr val="bg1"/>
                          </a:solidFill>
                          <a:latin typeface="Arial" panose="020B0604020202020204" pitchFamily="34" charset="0"/>
                          <a:cs typeface="Arial" panose="020B0604020202020204" pitchFamily="34" charset="0"/>
                        </a:rPr>
                        <a:t>  + Stream Leader </a:t>
                      </a:r>
                      <a:r>
                        <a:rPr lang="fr-FR" sz="1000" dirty="0">
                          <a:solidFill>
                            <a:schemeClr val="bg1"/>
                          </a:solidFill>
                          <a:latin typeface="Arial" panose="020B0604020202020204" pitchFamily="34" charset="0"/>
                          <a:cs typeface="Arial" panose="020B0604020202020204" pitchFamily="34" charset="0"/>
                        </a:rPr>
                        <a:t>+</a:t>
                      </a:r>
                      <a:r>
                        <a:rPr lang="fr-FR" sz="1000" baseline="0" dirty="0">
                          <a:solidFill>
                            <a:schemeClr val="bg1"/>
                          </a:solidFill>
                          <a:latin typeface="Arial" panose="020B0604020202020204" pitchFamily="34" charset="0"/>
                          <a:cs typeface="Arial" panose="020B0604020202020204" pitchFamily="34" charset="0"/>
                        </a:rPr>
                        <a:t> métiers </a:t>
                      </a:r>
                      <a:endParaRPr lang="fr-FR" sz="10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PDA des travaux</a:t>
                      </a:r>
                    </a:p>
                    <a:p>
                      <a:r>
                        <a:rPr lang="fr-FR" sz="1000" dirty="0">
                          <a:solidFill>
                            <a:schemeClr val="bg1"/>
                          </a:solidFill>
                          <a:latin typeface="Arial" panose="020B0604020202020204" pitchFamily="34" charset="0"/>
                          <a:cs typeface="Arial" panose="020B0604020202020204" pitchFamily="34" charset="0"/>
                        </a:rPr>
                        <a:t>Planning des travaux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Approche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solidFill>
                            <a:schemeClr val="bg1"/>
                          </a:solidFill>
                          <a:latin typeface="Arial" panose="020B0604020202020204" pitchFamily="34" charset="0"/>
                          <a:cs typeface="Arial" panose="020B0604020202020204" pitchFamily="34" charset="0"/>
                        </a:rPr>
                        <a:t>Météo :Taux d’avancement et  les réalisés</a:t>
                      </a:r>
                    </a:p>
                  </a:txBody>
                  <a:tcPr>
                    <a:solidFill>
                      <a:srgbClr val="C00000"/>
                    </a:solidFill>
                  </a:tcPr>
                </a:tc>
                <a:tc>
                  <a:txBody>
                    <a:bodyPr/>
                    <a:lstStyle/>
                    <a:p>
                      <a:pPr marL="285750" indent="-285750">
                        <a:buFont typeface="Wingdings" panose="05000000000000000000" pitchFamily="2" charset="2"/>
                        <a:buChar char="§"/>
                      </a:pPr>
                      <a:r>
                        <a:rPr lang="fr-FR" sz="1000" dirty="0">
                          <a:solidFill>
                            <a:schemeClr val="bg1"/>
                          </a:solidFill>
                          <a:latin typeface="Arial" panose="020B0604020202020204" pitchFamily="34" charset="0"/>
                          <a:cs typeface="Arial" panose="020B0604020202020204" pitchFamily="34" charset="0"/>
                        </a:rPr>
                        <a:t>Gestion opérationnelle</a:t>
                      </a:r>
                      <a:r>
                        <a:rPr lang="fr-FR" sz="1000" baseline="0" dirty="0">
                          <a:solidFill>
                            <a:schemeClr val="bg1"/>
                          </a:solidFill>
                          <a:latin typeface="Arial" panose="020B0604020202020204" pitchFamily="34" charset="0"/>
                          <a:cs typeface="Arial" panose="020B0604020202020204" pitchFamily="34" charset="0"/>
                        </a:rPr>
                        <a:t> de l’activité</a:t>
                      </a:r>
                    </a:p>
                  </a:txBody>
                  <a:tcPr>
                    <a:solidFill>
                      <a:srgbClr val="C00000"/>
                    </a:solidFill>
                  </a:tcPr>
                </a:tc>
                <a:extLst>
                  <a:ext uri="{0D108BD9-81ED-4DB2-BD59-A6C34878D82A}">
                    <a16:rowId xmlns:a16="http://schemas.microsoft.com/office/drawing/2014/main" val="10003"/>
                  </a:ext>
                </a:extLst>
              </a:tr>
            </a:tbl>
          </a:graphicData>
        </a:graphic>
      </p:graphicFrame>
      <p:sp>
        <p:nvSpPr>
          <p:cNvPr id="5" name="ZoneTexte 4"/>
          <p:cNvSpPr txBox="1"/>
          <p:nvPr/>
        </p:nvSpPr>
        <p:spPr>
          <a:xfrm>
            <a:off x="393697" y="1085850"/>
            <a:ext cx="3614885" cy="5447645"/>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fr-FR" sz="1200" b="1" dirty="0">
                <a:solidFill>
                  <a:srgbClr val="C00000"/>
                </a:solidFill>
                <a:latin typeface="Arial" panose="020B0604020202020204" pitchFamily="34" charset="0"/>
                <a:cs typeface="Arial" panose="020B0604020202020204" pitchFamily="34" charset="0"/>
              </a:rPr>
              <a:t>Sponsor: </a:t>
            </a:r>
            <a:r>
              <a:rPr lang="fr-FR" sz="1200" dirty="0">
                <a:solidFill>
                  <a:schemeClr val="tx1">
                    <a:lumMod val="50000"/>
                    <a:lumOff val="50000"/>
                  </a:schemeClr>
                </a:solidFill>
                <a:latin typeface="Arial" panose="020B0604020202020204" pitchFamily="34" charset="0"/>
                <a:cs typeface="Arial" panose="020B0604020202020204" pitchFamily="34" charset="0"/>
              </a:rPr>
              <a:t>Instance de décision, il valide les décisions structurantes ou bloquantes.</a:t>
            </a:r>
          </a:p>
          <a:p>
            <a:endParaRPr lang="fr-FR" sz="800" dirty="0">
              <a:solidFill>
                <a:schemeClr val="tx1">
                  <a:lumMod val="50000"/>
                  <a:lumOff val="50000"/>
                </a:schemeClr>
              </a:solidFill>
              <a:latin typeface="Arial" panose="020B0604020202020204" pitchFamily="34" charset="0"/>
              <a:cs typeface="Arial" panose="020B0604020202020204" pitchFamily="34" charset="0"/>
            </a:endParaRPr>
          </a:p>
          <a:p>
            <a:r>
              <a:rPr lang="fr-FR" sz="1200" b="1" dirty="0">
                <a:solidFill>
                  <a:srgbClr val="C00000"/>
                </a:solidFill>
                <a:latin typeface="Arial" panose="020B0604020202020204" pitchFamily="34" charset="0"/>
                <a:cs typeface="Arial" panose="020B0604020202020204" pitchFamily="34" charset="0"/>
              </a:rPr>
              <a:t>Maitre d’œuvre: </a:t>
            </a:r>
            <a:r>
              <a:rPr lang="fr-FR" sz="1200" dirty="0">
                <a:solidFill>
                  <a:schemeClr val="tx1">
                    <a:lumMod val="50000"/>
                    <a:lumOff val="50000"/>
                  </a:schemeClr>
                </a:solidFill>
                <a:latin typeface="Arial" panose="020B0604020202020204" pitchFamily="34" charset="0"/>
                <a:cs typeface="Arial" panose="020B0604020202020204" pitchFamily="34" charset="0"/>
              </a:rPr>
              <a:t>Garant du bon fonctionnement du programme et de l’atteinte des résultats dans les délais</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a:p>
            <a:r>
              <a:rPr lang="fr-FR" sz="1200" b="1" dirty="0">
                <a:solidFill>
                  <a:srgbClr val="C00000"/>
                </a:solidFill>
                <a:latin typeface="Arial" panose="020B0604020202020204" pitchFamily="34" charset="0"/>
                <a:cs typeface="Arial" panose="020B0604020202020204" pitchFamily="34" charset="0"/>
              </a:rPr>
              <a:t>Coordonnateur: </a:t>
            </a:r>
            <a:r>
              <a:rPr lang="fr-FR" sz="1200" dirty="0">
                <a:solidFill>
                  <a:schemeClr val="tx1">
                    <a:lumMod val="50000"/>
                    <a:lumOff val="50000"/>
                  </a:schemeClr>
                </a:solidFill>
                <a:latin typeface="Arial" panose="020B0604020202020204" pitchFamily="34" charset="0"/>
                <a:cs typeface="Arial" panose="020B0604020202020204" pitchFamily="34" charset="0"/>
              </a:rPr>
              <a:t>Son rôle est de veiller à la remontée des travaux réalisés et à leur compilation. Il est en interaction avec la Direction Qualité et Expérience Client (Maitre d’</a:t>
            </a:r>
            <a:r>
              <a:rPr lang="fr-FR" sz="1200" dirty="0" err="1">
                <a:solidFill>
                  <a:schemeClr val="tx1">
                    <a:lumMod val="50000"/>
                    <a:lumOff val="50000"/>
                  </a:schemeClr>
                </a:solidFill>
                <a:latin typeface="Arial" panose="020B0604020202020204" pitchFamily="34" charset="0"/>
                <a:cs typeface="Arial" panose="020B0604020202020204" pitchFamily="34" charset="0"/>
              </a:rPr>
              <a:t>oeuvre</a:t>
            </a:r>
            <a:r>
              <a:rPr lang="fr-FR" sz="1200" dirty="0">
                <a:solidFill>
                  <a:schemeClr val="tx1">
                    <a:lumMod val="50000"/>
                    <a:lumOff val="50000"/>
                  </a:schemeClr>
                </a:solidFill>
                <a:latin typeface="Arial" panose="020B0604020202020204" pitchFamily="34" charset="0"/>
                <a:cs typeface="Arial" panose="020B0604020202020204" pitchFamily="34" charset="0"/>
              </a:rPr>
              <a:t>). Il prépare le comité de suivi mensuel. Il est en interaction avec les </a:t>
            </a:r>
            <a:r>
              <a:rPr lang="fr-FR" sz="1200" dirty="0" err="1">
                <a:solidFill>
                  <a:schemeClr val="tx1">
                    <a:lumMod val="50000"/>
                    <a:lumOff val="50000"/>
                  </a:schemeClr>
                </a:solidFill>
                <a:latin typeface="Arial" panose="020B0604020202020204" pitchFamily="34" charset="0"/>
                <a:cs typeface="Arial" panose="020B0604020202020204" pitchFamily="34" charset="0"/>
              </a:rPr>
              <a:t>Owners</a:t>
            </a:r>
            <a:r>
              <a:rPr lang="fr-FR" sz="1200" dirty="0">
                <a:solidFill>
                  <a:schemeClr val="tx1">
                    <a:lumMod val="50000"/>
                    <a:lumOff val="50000"/>
                  </a:schemeClr>
                </a:solidFill>
                <a:latin typeface="Arial" panose="020B0604020202020204" pitchFamily="34" charset="0"/>
                <a:cs typeface="Arial" panose="020B0604020202020204" pitchFamily="34" charset="0"/>
              </a:rPr>
              <a:t> et les </a:t>
            </a:r>
            <a:r>
              <a:rPr lang="fr-FR" sz="1200" dirty="0" err="1">
                <a:solidFill>
                  <a:schemeClr val="tx1">
                    <a:lumMod val="50000"/>
                    <a:lumOff val="50000"/>
                  </a:schemeClr>
                </a:solidFill>
                <a:latin typeface="Arial" panose="020B0604020202020204" pitchFamily="34" charset="0"/>
                <a:cs typeface="Arial" panose="020B0604020202020204" pitchFamily="34" charset="0"/>
              </a:rPr>
              <a:t>stream</a:t>
            </a:r>
            <a:r>
              <a:rPr lang="fr-FR" sz="1200" dirty="0">
                <a:solidFill>
                  <a:schemeClr val="tx1">
                    <a:lumMod val="50000"/>
                    <a:lumOff val="50000"/>
                  </a:schemeClr>
                </a:solidFill>
                <a:latin typeface="Arial" panose="020B0604020202020204" pitchFamily="34" charset="0"/>
                <a:cs typeface="Arial" panose="020B0604020202020204" pitchFamily="34" charset="0"/>
              </a:rPr>
              <a:t> leaders . Il est responsable de toute la documentation nécessaire à l’activité</a:t>
            </a:r>
          </a:p>
          <a:p>
            <a:endParaRPr lang="fr-FR" sz="800" dirty="0">
              <a:solidFill>
                <a:schemeClr val="tx1">
                  <a:lumMod val="50000"/>
                  <a:lumOff val="50000"/>
                </a:schemeClr>
              </a:solidFill>
              <a:latin typeface="Arial" panose="020B0604020202020204" pitchFamily="34" charset="0"/>
              <a:cs typeface="Arial" panose="020B0604020202020204" pitchFamily="34" charset="0"/>
            </a:endParaRPr>
          </a:p>
          <a:p>
            <a:r>
              <a:rPr lang="fr-FR" sz="1200" b="1" dirty="0" err="1">
                <a:solidFill>
                  <a:srgbClr val="C00000"/>
                </a:solidFill>
                <a:latin typeface="Arial" panose="020B0604020202020204" pitchFamily="34" charset="0"/>
                <a:cs typeface="Arial" panose="020B0604020202020204" pitchFamily="34" charset="0"/>
              </a:rPr>
              <a:t>Owner</a:t>
            </a:r>
            <a:r>
              <a:rPr lang="fr-FR" sz="1200" b="1" dirty="0">
                <a:solidFill>
                  <a:srgbClr val="C00000"/>
                </a:solidFill>
                <a:latin typeface="Arial" panose="020B0604020202020204" pitchFamily="34" charset="0"/>
                <a:cs typeface="Arial" panose="020B0604020202020204" pitchFamily="34" charset="0"/>
              </a:rPr>
              <a:t>: </a:t>
            </a:r>
            <a:r>
              <a:rPr lang="fr-FR" sz="1200" dirty="0">
                <a:solidFill>
                  <a:schemeClr val="tx1">
                    <a:lumMod val="50000"/>
                    <a:lumOff val="50000"/>
                  </a:schemeClr>
                </a:solidFill>
                <a:latin typeface="Arial" panose="020B0604020202020204" pitchFamily="34" charset="0"/>
                <a:cs typeface="Arial" panose="020B0604020202020204" pitchFamily="34" charset="0"/>
              </a:rPr>
              <a:t>Instance de gestion des </a:t>
            </a:r>
            <a:r>
              <a:rPr lang="fr-FR" sz="1200" dirty="0" err="1">
                <a:solidFill>
                  <a:schemeClr val="tx1">
                    <a:lumMod val="50000"/>
                    <a:lumOff val="50000"/>
                  </a:schemeClr>
                </a:solidFill>
                <a:latin typeface="Arial" panose="020B0604020202020204" pitchFamily="34" charset="0"/>
                <a:cs typeface="Arial" panose="020B0604020202020204" pitchFamily="34" charset="0"/>
              </a:rPr>
              <a:t>stream</a:t>
            </a:r>
            <a:r>
              <a:rPr lang="fr-FR" sz="1200" dirty="0">
                <a:solidFill>
                  <a:schemeClr val="tx1">
                    <a:lumMod val="50000"/>
                    <a:lumOff val="50000"/>
                  </a:schemeClr>
                </a:solidFill>
                <a:latin typeface="Arial" panose="020B0604020202020204" pitchFamily="34" charset="0"/>
                <a:cs typeface="Arial" panose="020B0604020202020204" pitchFamily="34" charset="0"/>
              </a:rPr>
              <a:t> sous son autorité. Il est garant de leur réalisation dans le temps. Il organise avec l’aide du coordonnateur, les séances des différents travaux de son pôle. Il motive et remonte les difficultés. Il veille au reporting selon la gouvernance.</a:t>
            </a:r>
          </a:p>
          <a:p>
            <a:endParaRPr lang="fr-FR" sz="800" dirty="0">
              <a:solidFill>
                <a:schemeClr val="tx1">
                  <a:lumMod val="50000"/>
                  <a:lumOff val="50000"/>
                </a:schemeClr>
              </a:solidFill>
              <a:latin typeface="Arial" panose="020B0604020202020204" pitchFamily="34" charset="0"/>
              <a:cs typeface="Arial" panose="020B0604020202020204" pitchFamily="34" charset="0"/>
            </a:endParaRPr>
          </a:p>
          <a:p>
            <a:r>
              <a:rPr lang="fr-FR" sz="1200" b="1" dirty="0">
                <a:solidFill>
                  <a:srgbClr val="C00000"/>
                </a:solidFill>
                <a:latin typeface="Arial" panose="020B0604020202020204" pitchFamily="34" charset="0"/>
                <a:cs typeface="Arial" panose="020B0604020202020204" pitchFamily="34" charset="0"/>
              </a:rPr>
              <a:t>Stream leader: </a:t>
            </a:r>
            <a:r>
              <a:rPr lang="fr-FR" sz="1200" dirty="0">
                <a:solidFill>
                  <a:schemeClr val="tx1">
                    <a:lumMod val="50000"/>
                    <a:lumOff val="50000"/>
                  </a:schemeClr>
                </a:solidFill>
                <a:latin typeface="Arial" panose="020B0604020202020204" pitchFamily="34" charset="0"/>
                <a:cs typeface="Arial" panose="020B0604020202020204" pitchFamily="34" charset="0"/>
              </a:rPr>
              <a:t>Instance de réalisation des chantiers sous son autorité. Il est garant de leur réalisation dans le temps. Il organise avec l’aide du coordonnateur, les séances des différents travaux avec les métiers le cas échéant. Il veille au reporting selon la gouvernance.</a:t>
            </a:r>
          </a:p>
          <a:p>
            <a:endParaRPr lang="fr-FR" sz="1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Box 91">
            <a:extLst>
              <a:ext uri="{FF2B5EF4-FFF2-40B4-BE49-F238E27FC236}">
                <a16:creationId xmlns:a16="http://schemas.microsoft.com/office/drawing/2014/main" id="{BE4F0F1A-41AE-400E-9311-1B7E0A297D07}"/>
              </a:ext>
            </a:extLst>
          </p:cNvPr>
          <p:cNvSpPr txBox="1"/>
          <p:nvPr/>
        </p:nvSpPr>
        <p:spPr>
          <a:xfrm>
            <a:off x="128221" y="92940"/>
            <a:ext cx="7788585" cy="507831"/>
          </a:xfrm>
          <a:prstGeom prst="rect">
            <a:avLst/>
          </a:prstGeom>
          <a:noFill/>
        </p:spPr>
        <p:txBody>
          <a:bodyPr wrap="square" rtlCol="0">
            <a:spAutoFit/>
          </a:bodyPr>
          <a:lstStyle/>
          <a:p>
            <a:pPr defTabSz="914400">
              <a:lnSpc>
                <a:spcPct val="90000"/>
              </a:lnSpc>
              <a:spcBef>
                <a:spcPct val="0"/>
              </a:spcBef>
              <a:defRPr/>
            </a:pP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V. </a:t>
            </a:r>
            <a:r>
              <a:rPr lang="en-US" sz="3000" b="1" dirty="0" err="1">
                <a:solidFill>
                  <a:srgbClr val="C00000"/>
                </a:solidFill>
                <a:latin typeface="Arial" panose="020B0604020202020204" pitchFamily="34" charset="0"/>
                <a:ea typeface="MS PGothic" panose="020B0600070205080204" pitchFamily="34" charset="-128"/>
                <a:cs typeface="Arial" panose="020B0604020202020204" pitchFamily="34" charset="0"/>
              </a:rPr>
              <a:t>Organisation</a:t>
            </a: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 </a:t>
            </a:r>
            <a:r>
              <a:rPr lang="en-US" sz="3000" b="1" dirty="0" err="1">
                <a:solidFill>
                  <a:srgbClr val="C00000"/>
                </a:solidFill>
                <a:latin typeface="Arial" panose="020B0604020202020204" pitchFamily="34" charset="0"/>
                <a:ea typeface="MS PGothic" panose="020B0600070205080204" pitchFamily="34" charset="-128"/>
                <a:cs typeface="Arial" panose="020B0604020202020204" pitchFamily="34" charset="0"/>
              </a:rPr>
              <a:t>programme</a:t>
            </a:r>
            <a:endPar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15550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1695626086"/>
              </p:ext>
            </p:extLst>
          </p:nvPr>
        </p:nvGraphicFramePr>
        <p:xfrm>
          <a:off x="374648" y="1241564"/>
          <a:ext cx="10442877" cy="239776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007867">
                  <a:extLst>
                    <a:ext uri="{9D8B030D-6E8A-4147-A177-3AD203B41FA5}">
                      <a16:colId xmlns:a16="http://schemas.microsoft.com/office/drawing/2014/main" val="20000"/>
                    </a:ext>
                  </a:extLst>
                </a:gridCol>
                <a:gridCol w="4060468">
                  <a:extLst>
                    <a:ext uri="{9D8B030D-6E8A-4147-A177-3AD203B41FA5}">
                      <a16:colId xmlns:a16="http://schemas.microsoft.com/office/drawing/2014/main" val="20001"/>
                    </a:ext>
                  </a:extLst>
                </a:gridCol>
                <a:gridCol w="2374542">
                  <a:extLst>
                    <a:ext uri="{9D8B030D-6E8A-4147-A177-3AD203B41FA5}">
                      <a16:colId xmlns:a16="http://schemas.microsoft.com/office/drawing/2014/main" val="20002"/>
                    </a:ext>
                  </a:extLst>
                </a:gridCol>
              </a:tblGrid>
              <a:tr h="370840">
                <a:tc>
                  <a:txBody>
                    <a:bodyPr/>
                    <a:lstStyle/>
                    <a:p>
                      <a:r>
                        <a:rPr lang="fr-FR" dirty="0"/>
                        <a:t>Groupe de mail- WhatsApp Réception</a:t>
                      </a:r>
                      <a:endParaRPr lang="fr-FR" dirty="0">
                        <a:latin typeface="Arial" panose="020B0604020202020204" pitchFamily="34" charset="0"/>
                        <a:cs typeface="Arial" panose="020B0604020202020204" pitchFamily="34" charset="0"/>
                      </a:endParaRPr>
                    </a:p>
                  </a:txBody>
                  <a:tcPr>
                    <a:solidFill>
                      <a:srgbClr val="C00000"/>
                    </a:solidFill>
                  </a:tcPr>
                </a:tc>
                <a:tc>
                  <a:txBody>
                    <a:bodyPr/>
                    <a:lstStyle/>
                    <a:p>
                      <a:r>
                        <a:rPr lang="fr-FR" dirty="0"/>
                        <a:t>Acteurs</a:t>
                      </a:r>
                      <a:endParaRPr lang="fr-FR" dirty="0">
                        <a:latin typeface="Arial" panose="020B0604020202020204" pitchFamily="34" charset="0"/>
                        <a:cs typeface="Arial" panose="020B0604020202020204" pitchFamily="34" charset="0"/>
                      </a:endParaRPr>
                    </a:p>
                  </a:txBody>
                  <a:tcPr>
                    <a:solidFill>
                      <a:srgbClr val="C00000"/>
                    </a:solidFill>
                  </a:tcPr>
                </a:tc>
                <a:tc>
                  <a:txBody>
                    <a:bodyPr/>
                    <a:lstStyle/>
                    <a:p>
                      <a:r>
                        <a:rPr lang="fr-FR" dirty="0"/>
                        <a:t>Commentaires</a:t>
                      </a:r>
                      <a:endParaRPr lang="fr-FR" dirty="0">
                        <a:latin typeface="Arial" panose="020B0604020202020204" pitchFamily="34" charset="0"/>
                        <a:cs typeface="Arial" panose="020B0604020202020204" pitchFamily="34" charset="0"/>
                      </a:endParaRPr>
                    </a:p>
                  </a:txBody>
                  <a:tcPr>
                    <a:solidFill>
                      <a:srgbClr val="C00000"/>
                    </a:solidFill>
                  </a:tcPr>
                </a:tc>
                <a:extLst>
                  <a:ext uri="{0D108BD9-81ED-4DB2-BD59-A6C34878D82A}">
                    <a16:rowId xmlns:a16="http://schemas.microsoft.com/office/drawing/2014/main" val="10000"/>
                  </a:ext>
                </a:extLst>
              </a:tr>
              <a:tr h="370840">
                <a:tc>
                  <a:txBody>
                    <a:bodyPr/>
                    <a:lstStyle/>
                    <a:p>
                      <a:r>
                        <a:rPr lang="fr-FR" sz="1200" dirty="0">
                          <a:latin typeface="Arial" panose="020B0604020202020204" pitchFamily="34" charset="0"/>
                          <a:cs typeface="Arial" panose="020B0604020202020204" pitchFamily="34" charset="0"/>
                        </a:rPr>
                        <a:t>Groupe</a:t>
                      </a:r>
                      <a:r>
                        <a:rPr lang="fr-FR" sz="1200" baseline="0" dirty="0">
                          <a:latin typeface="Arial" panose="020B0604020202020204" pitchFamily="34" charset="0"/>
                          <a:cs typeface="Arial" panose="020B0604020202020204" pitchFamily="34" charset="0"/>
                        </a:rPr>
                        <a:t> CODIR</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Tous les directeurs</a:t>
                      </a: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Action</a:t>
                      </a:r>
                      <a:r>
                        <a:rPr lang="fr-FR" sz="1200" baseline="0" dirty="0">
                          <a:latin typeface="Arial" panose="020B0604020202020204" pitchFamily="34" charset="0"/>
                          <a:cs typeface="Arial" panose="020B0604020202020204" pitchFamily="34" charset="0"/>
                        </a:rPr>
                        <a:t> réalisée. La création </a:t>
                      </a:r>
                      <a:r>
                        <a:rPr lang="fr-FR" sz="1200" baseline="0" dirty="0" err="1">
                          <a:latin typeface="Arial" panose="020B0604020202020204" pitchFamily="34" charset="0"/>
                          <a:cs typeface="Arial" panose="020B0604020202020204" pitchFamily="34" charset="0"/>
                        </a:rPr>
                        <a:t>whatsApp</a:t>
                      </a:r>
                      <a:r>
                        <a:rPr lang="fr-FR" sz="1200" baseline="0" dirty="0">
                          <a:latin typeface="Arial" panose="020B0604020202020204" pitchFamily="34" charset="0"/>
                          <a:cs typeface="Arial" panose="020B0604020202020204" pitchFamily="34" charset="0"/>
                        </a:rPr>
                        <a:t> se fera par la Com</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1"/>
                  </a:ext>
                </a:extLst>
              </a:tr>
              <a:tr h="370840">
                <a:tc>
                  <a:txBody>
                    <a:bodyPr/>
                    <a:lstStyle/>
                    <a:p>
                      <a:r>
                        <a:rPr lang="fr-FR" sz="1200" dirty="0">
                          <a:latin typeface="Arial" panose="020B0604020202020204" pitchFamily="34" charset="0"/>
                          <a:cs typeface="Arial" panose="020B0604020202020204" pitchFamily="34" charset="0"/>
                        </a:rPr>
                        <a:t>Groupe</a:t>
                      </a:r>
                      <a:r>
                        <a:rPr lang="fr-FR" sz="1200" baseline="0" dirty="0">
                          <a:latin typeface="Arial" panose="020B0604020202020204" pitchFamily="34" charset="0"/>
                          <a:cs typeface="Arial" panose="020B0604020202020204" pitchFamily="34" charset="0"/>
                        </a:rPr>
                        <a:t> CODIR élargi </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Directeur</a:t>
                      </a:r>
                      <a:r>
                        <a:rPr lang="fr-FR" sz="1200" baseline="0" dirty="0">
                          <a:latin typeface="Arial" panose="020B0604020202020204" pitchFamily="34" charset="0"/>
                          <a:cs typeface="Arial" panose="020B0604020202020204" pitchFamily="34" charset="0"/>
                        </a:rPr>
                        <a:t> et N-1</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Idem</a:t>
                      </a:r>
                    </a:p>
                  </a:txBody>
                  <a:tcPr>
                    <a:solidFill>
                      <a:schemeClr val="bg1">
                        <a:lumMod val="85000"/>
                      </a:schemeClr>
                    </a:solidFill>
                  </a:tcPr>
                </a:tc>
                <a:extLst>
                  <a:ext uri="{0D108BD9-81ED-4DB2-BD59-A6C34878D82A}">
                    <a16:rowId xmlns:a16="http://schemas.microsoft.com/office/drawing/2014/main" val="10002"/>
                  </a:ext>
                </a:extLst>
              </a:tr>
              <a:tr h="370840">
                <a:tc>
                  <a:txBody>
                    <a:bodyPr/>
                    <a:lstStyle/>
                    <a:p>
                      <a:r>
                        <a:rPr lang="fr-FR" sz="1200" dirty="0">
                          <a:latin typeface="Arial" panose="020B0604020202020204" pitchFamily="34" charset="0"/>
                          <a:cs typeface="Arial" panose="020B0604020202020204" pitchFamily="34" charset="0"/>
                        </a:rPr>
                        <a:t>Groupe filiale</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a:latin typeface="Arial" panose="020B0604020202020204" pitchFamily="34" charset="0"/>
                          <a:cs typeface="Arial" panose="020B0604020202020204" pitchFamily="34" charset="0"/>
                        </a:rPr>
                        <a:t>Intégrant toutes les équipes de toutes les filiales</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Idem</a:t>
                      </a:r>
                    </a:p>
                  </a:txBody>
                  <a:tcPr>
                    <a:solidFill>
                      <a:schemeClr val="bg1">
                        <a:lumMod val="85000"/>
                      </a:schemeClr>
                    </a:solidFill>
                  </a:tcPr>
                </a:tc>
                <a:extLst>
                  <a:ext uri="{0D108BD9-81ED-4DB2-BD59-A6C34878D82A}">
                    <a16:rowId xmlns:a16="http://schemas.microsoft.com/office/drawing/2014/main" val="10003"/>
                  </a:ext>
                </a:extLst>
              </a:tr>
              <a:tr h="370840">
                <a:tc>
                  <a:txBody>
                    <a:bodyPr/>
                    <a:lstStyle/>
                    <a:p>
                      <a:r>
                        <a:rPr lang="fr-FR" sz="1200" dirty="0">
                          <a:latin typeface="Arial" panose="020B0604020202020204" pitchFamily="34" charset="0"/>
                          <a:cs typeface="Arial" panose="020B0604020202020204" pitchFamily="34" charset="0"/>
                        </a:rPr>
                        <a:t>Groupe par filiale</a:t>
                      </a: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Toutes</a:t>
                      </a:r>
                      <a:r>
                        <a:rPr lang="fr-FR" sz="1200" baseline="0" dirty="0">
                          <a:latin typeface="Arial" panose="020B0604020202020204" pitchFamily="34" charset="0"/>
                          <a:cs typeface="Arial" panose="020B0604020202020204" pitchFamily="34" charset="0"/>
                        </a:rPr>
                        <a:t> les équipes par filiale</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Idem</a:t>
                      </a:r>
                    </a:p>
                  </a:txBody>
                  <a:tcPr>
                    <a:solidFill>
                      <a:schemeClr val="bg1">
                        <a:lumMod val="85000"/>
                      </a:schemeClr>
                    </a:solidFill>
                  </a:tcPr>
                </a:tc>
                <a:extLst>
                  <a:ext uri="{0D108BD9-81ED-4DB2-BD59-A6C34878D82A}">
                    <a16:rowId xmlns:a16="http://schemas.microsoft.com/office/drawing/2014/main" val="10004"/>
                  </a:ext>
                </a:extLst>
              </a:tr>
              <a:tr h="370840">
                <a:tc>
                  <a:txBody>
                    <a:bodyPr/>
                    <a:lstStyle/>
                    <a:p>
                      <a:r>
                        <a:rPr lang="fr-FR" sz="1200" dirty="0">
                          <a:latin typeface="Arial" panose="020B0604020202020204" pitchFamily="34" charset="0"/>
                          <a:cs typeface="Arial" panose="020B0604020202020204" pitchFamily="34" charset="0"/>
                        </a:rPr>
                        <a:t>Groupe programme</a:t>
                      </a:r>
                      <a:r>
                        <a:rPr lang="fr-FR" sz="1200" baseline="0" dirty="0">
                          <a:latin typeface="Arial" panose="020B0604020202020204" pitchFamily="34" charset="0"/>
                          <a:cs typeface="Arial" panose="020B0604020202020204" pitchFamily="34" charset="0"/>
                        </a:rPr>
                        <a:t> transformation normative</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Tous les acteurs</a:t>
                      </a:r>
                      <a:r>
                        <a:rPr lang="fr-FR" sz="1200" baseline="0" dirty="0">
                          <a:latin typeface="Arial" panose="020B0604020202020204" pitchFamily="34" charset="0"/>
                          <a:cs typeface="Arial" panose="020B0604020202020204" pitchFamily="34" charset="0"/>
                        </a:rPr>
                        <a:t> directs du programme</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panose="020B0604020202020204" pitchFamily="34" charset="0"/>
                          <a:cs typeface="Arial" panose="020B0604020202020204" pitchFamily="34" charset="0"/>
                        </a:rPr>
                        <a:t>Idem</a:t>
                      </a:r>
                    </a:p>
                    <a:p>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5"/>
                  </a:ext>
                </a:extLst>
              </a:tr>
            </a:tbl>
          </a:graphicData>
        </a:graphic>
      </p:graphicFrame>
      <p:sp>
        <p:nvSpPr>
          <p:cNvPr id="5" name="ZoneTexte 4"/>
          <p:cNvSpPr txBox="1"/>
          <p:nvPr/>
        </p:nvSpPr>
        <p:spPr>
          <a:xfrm>
            <a:off x="374648" y="5699545"/>
            <a:ext cx="10645777" cy="646331"/>
          </a:xfrm>
          <a:prstGeom prst="rect">
            <a:avLst/>
          </a:prstGeom>
          <a:solidFill>
            <a:schemeClr val="bg1"/>
          </a:solidFill>
        </p:spPr>
        <p:txBody>
          <a:bodyPr wrap="square" rtlCol="0">
            <a:spAutoFit/>
          </a:bodyPr>
          <a:lstStyle/>
          <a:p>
            <a:r>
              <a:rPr lang="fr-FR" b="1" dirty="0">
                <a:solidFill>
                  <a:srgbClr val="C00000"/>
                </a:solidFill>
              </a:rPr>
              <a:t>Communication: </a:t>
            </a:r>
            <a:r>
              <a:rPr lang="fr-FR" dirty="0"/>
              <a:t>En vue de faciliter la communication entre les acteurs, des groupes mails doivent être créés autant pour le programme que pour l’avenir.</a:t>
            </a:r>
          </a:p>
        </p:txBody>
      </p:sp>
      <p:graphicFrame>
        <p:nvGraphicFramePr>
          <p:cNvPr id="6" name="Tableau 5"/>
          <p:cNvGraphicFramePr>
            <a:graphicFrameLocks noGrp="1"/>
          </p:cNvGraphicFramePr>
          <p:nvPr>
            <p:extLst>
              <p:ext uri="{D42A27DB-BD31-4B8C-83A1-F6EECF244321}">
                <p14:modId xmlns:p14="http://schemas.microsoft.com/office/powerpoint/2010/main" val="882685834"/>
              </p:ext>
            </p:extLst>
          </p:nvPr>
        </p:nvGraphicFramePr>
        <p:xfrm>
          <a:off x="374648" y="4001169"/>
          <a:ext cx="10442877" cy="152908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438356">
                  <a:extLst>
                    <a:ext uri="{9D8B030D-6E8A-4147-A177-3AD203B41FA5}">
                      <a16:colId xmlns:a16="http://schemas.microsoft.com/office/drawing/2014/main" val="20000"/>
                    </a:ext>
                  </a:extLst>
                </a:gridCol>
                <a:gridCol w="3483481">
                  <a:extLst>
                    <a:ext uri="{9D8B030D-6E8A-4147-A177-3AD203B41FA5}">
                      <a16:colId xmlns:a16="http://schemas.microsoft.com/office/drawing/2014/main" val="20001"/>
                    </a:ext>
                  </a:extLst>
                </a:gridCol>
                <a:gridCol w="3521040">
                  <a:extLst>
                    <a:ext uri="{9D8B030D-6E8A-4147-A177-3AD203B41FA5}">
                      <a16:colId xmlns:a16="http://schemas.microsoft.com/office/drawing/2014/main" val="20002"/>
                    </a:ext>
                  </a:extLst>
                </a:gridCol>
              </a:tblGrid>
              <a:tr h="370840">
                <a:tc>
                  <a:txBody>
                    <a:bodyPr/>
                    <a:lstStyle/>
                    <a:p>
                      <a:r>
                        <a:rPr lang="fr-FR" dirty="0"/>
                        <a:t>Groupe de mail-Emission</a:t>
                      </a:r>
                      <a:endParaRPr lang="fr-FR" dirty="0">
                        <a:latin typeface="Arial" panose="020B0604020202020204" pitchFamily="34" charset="0"/>
                        <a:cs typeface="Arial" panose="020B0604020202020204" pitchFamily="34" charset="0"/>
                      </a:endParaRPr>
                    </a:p>
                  </a:txBody>
                  <a:tcPr>
                    <a:solidFill>
                      <a:srgbClr val="C00000"/>
                    </a:solidFill>
                  </a:tcPr>
                </a:tc>
                <a:tc>
                  <a:txBody>
                    <a:bodyPr/>
                    <a:lstStyle/>
                    <a:p>
                      <a:r>
                        <a:rPr lang="fr-FR" dirty="0"/>
                        <a:t>Acteurs</a:t>
                      </a:r>
                      <a:endParaRPr lang="fr-FR" dirty="0">
                        <a:latin typeface="Arial" panose="020B0604020202020204" pitchFamily="34" charset="0"/>
                        <a:cs typeface="Arial" panose="020B0604020202020204" pitchFamily="34" charset="0"/>
                      </a:endParaRPr>
                    </a:p>
                  </a:txBody>
                  <a:tcPr>
                    <a:solidFill>
                      <a:srgbClr val="C00000"/>
                    </a:solidFill>
                  </a:tcPr>
                </a:tc>
                <a:tc>
                  <a:txBody>
                    <a:bodyPr/>
                    <a:lstStyle/>
                    <a:p>
                      <a:r>
                        <a:rPr lang="fr-FR" dirty="0"/>
                        <a:t>Commentaires</a:t>
                      </a:r>
                      <a:endParaRPr lang="fr-FR" dirty="0">
                        <a:latin typeface="Arial" panose="020B0604020202020204" pitchFamily="34" charset="0"/>
                        <a:cs typeface="Arial" panose="020B0604020202020204" pitchFamily="34" charset="0"/>
                      </a:endParaRPr>
                    </a:p>
                  </a:txBody>
                  <a:tcPr>
                    <a:solidFill>
                      <a:srgbClr val="C00000"/>
                    </a:solidFill>
                  </a:tcPr>
                </a:tc>
                <a:extLst>
                  <a:ext uri="{0D108BD9-81ED-4DB2-BD59-A6C34878D82A}">
                    <a16:rowId xmlns:a16="http://schemas.microsoft.com/office/drawing/2014/main" val="10000"/>
                  </a:ext>
                </a:extLst>
              </a:tr>
              <a:tr h="370840">
                <a:tc>
                  <a:txBody>
                    <a:bodyPr/>
                    <a:lstStyle/>
                    <a:p>
                      <a:r>
                        <a:rPr lang="fr-FR" sz="1400" dirty="0">
                          <a:latin typeface="Arial" panose="020B0604020202020204" pitchFamily="34" charset="0"/>
                          <a:cs typeface="Arial" panose="020B0604020202020204" pitchFamily="34" charset="0"/>
                        </a:rPr>
                        <a:t>Communication</a:t>
                      </a:r>
                      <a:r>
                        <a:rPr lang="fr-FR" sz="1400" baseline="0" dirty="0">
                          <a:latin typeface="Arial" panose="020B0604020202020204" pitchFamily="34" charset="0"/>
                          <a:cs typeface="Arial" panose="020B0604020202020204" pitchFamily="34" charset="0"/>
                        </a:rPr>
                        <a:t> Qualité et Expérience Client</a:t>
                      </a:r>
                      <a:endParaRPr lang="fr-FR" sz="14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400" dirty="0">
                          <a:latin typeface="Arial" panose="020B0604020202020204" pitchFamily="34" charset="0"/>
                          <a:cs typeface="Arial" panose="020B0604020202020204" pitchFamily="34" charset="0"/>
                        </a:rPr>
                        <a:t>Les</a:t>
                      </a:r>
                      <a:r>
                        <a:rPr lang="fr-FR" sz="1400" baseline="0" dirty="0">
                          <a:latin typeface="Arial" panose="020B0604020202020204" pitchFamily="34" charset="0"/>
                          <a:cs typeface="Arial" panose="020B0604020202020204" pitchFamily="34" charset="0"/>
                        </a:rPr>
                        <a:t> personnes qui peuvent envoyer des mails de cette adresse: Directrice Qualité et Expérience Client, Responsable conduite du changement, Pilote </a:t>
                      </a:r>
                      <a:r>
                        <a:rPr lang="fr-FR" sz="1400" baseline="0" dirty="0" err="1">
                          <a:latin typeface="Arial" panose="020B0604020202020204" pitchFamily="34" charset="0"/>
                          <a:cs typeface="Arial" panose="020B0604020202020204" pitchFamily="34" charset="0"/>
                        </a:rPr>
                        <a:t>process</a:t>
                      </a:r>
                      <a:r>
                        <a:rPr lang="fr-FR" sz="1400" baseline="0" dirty="0">
                          <a:latin typeface="Arial" panose="020B0604020202020204" pitchFamily="34" charset="0"/>
                          <a:cs typeface="Arial" panose="020B0604020202020204" pitchFamily="34" charset="0"/>
                        </a:rPr>
                        <a:t> et processus</a:t>
                      </a:r>
                      <a:endParaRPr lang="fr-FR" sz="14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marL="0" indent="0">
                        <a:buFont typeface="Wingdings" panose="05000000000000000000" pitchFamily="2" charset="2"/>
                        <a:buNone/>
                      </a:pPr>
                      <a:r>
                        <a:rPr lang="fr-FR" sz="1400" dirty="0">
                          <a:latin typeface="Arial" panose="020B0604020202020204" pitchFamily="34" charset="0"/>
                          <a:cs typeface="Arial" panose="020B0604020202020204" pitchFamily="34" charset="0"/>
                        </a:rPr>
                        <a:t>Nous</a:t>
                      </a:r>
                      <a:r>
                        <a:rPr lang="fr-FR" sz="1400" baseline="0" dirty="0">
                          <a:latin typeface="Arial" panose="020B0604020202020204" pitchFamily="34" charset="0"/>
                          <a:cs typeface="Arial" panose="020B0604020202020204" pitchFamily="34" charset="0"/>
                        </a:rPr>
                        <a:t> aurons une communication qui se veut agile et directe</a:t>
                      </a:r>
                      <a:endParaRPr lang="fr-FR" sz="1400" dirty="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1"/>
                  </a:ext>
                </a:extLst>
              </a:tr>
            </a:tbl>
          </a:graphicData>
        </a:graphic>
      </p:graphicFrame>
      <p:sp>
        <p:nvSpPr>
          <p:cNvPr id="7" name="TextBox 91">
            <a:extLst>
              <a:ext uri="{FF2B5EF4-FFF2-40B4-BE49-F238E27FC236}">
                <a16:creationId xmlns:a16="http://schemas.microsoft.com/office/drawing/2014/main" id="{BE4F0F1A-41AE-400E-9311-1B7E0A297D07}"/>
              </a:ext>
            </a:extLst>
          </p:cNvPr>
          <p:cNvSpPr txBox="1"/>
          <p:nvPr/>
        </p:nvSpPr>
        <p:spPr>
          <a:xfrm>
            <a:off x="128221" y="102465"/>
            <a:ext cx="7788585" cy="507831"/>
          </a:xfrm>
          <a:prstGeom prst="rect">
            <a:avLst/>
          </a:prstGeom>
          <a:noFill/>
        </p:spPr>
        <p:txBody>
          <a:bodyPr wrap="square" rtlCol="0">
            <a:spAutoFit/>
          </a:bodyPr>
          <a:lstStyle/>
          <a:p>
            <a:pPr defTabSz="914400">
              <a:lnSpc>
                <a:spcPct val="90000"/>
              </a:lnSpc>
              <a:spcBef>
                <a:spcPct val="0"/>
              </a:spcBef>
              <a:defRPr/>
            </a:pP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VI. </a:t>
            </a:r>
            <a:r>
              <a:rPr lang="en-US" sz="3000" b="1" dirty="0" err="1">
                <a:solidFill>
                  <a:srgbClr val="C00000"/>
                </a:solidFill>
                <a:latin typeface="Arial" panose="020B0604020202020204" pitchFamily="34" charset="0"/>
                <a:ea typeface="MS PGothic" panose="020B0600070205080204" pitchFamily="34" charset="-128"/>
                <a:cs typeface="Arial" panose="020B0604020202020204" pitchFamily="34" charset="0"/>
              </a:rPr>
              <a:t>Gouvernance</a:t>
            </a:r>
            <a:endPar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8" name="TextBox 91">
            <a:extLst>
              <a:ext uri="{FF2B5EF4-FFF2-40B4-BE49-F238E27FC236}">
                <a16:creationId xmlns:a16="http://schemas.microsoft.com/office/drawing/2014/main" id="{BE4F0F1A-41AE-400E-9311-1B7E0A297D07}"/>
              </a:ext>
            </a:extLst>
          </p:cNvPr>
          <p:cNvSpPr txBox="1"/>
          <p:nvPr/>
        </p:nvSpPr>
        <p:spPr>
          <a:xfrm>
            <a:off x="3116261" y="454987"/>
            <a:ext cx="3932239" cy="424732"/>
          </a:xfrm>
          <a:prstGeom prst="rect">
            <a:avLst/>
          </a:prstGeom>
          <a:noFill/>
        </p:spPr>
        <p:txBody>
          <a:bodyPr wrap="square" rtlCol="0">
            <a:spAutoFit/>
          </a:bodyPr>
          <a:lstStyle/>
          <a:p>
            <a:pPr>
              <a:lnSpc>
                <a:spcPct val="90000"/>
              </a:lnSpc>
              <a:spcBef>
                <a:spcPct val="0"/>
              </a:spcBef>
              <a:defRPr/>
            </a:pPr>
            <a:r>
              <a:rPr lang="en-US" sz="2400" dirty="0">
                <a:solidFill>
                  <a:srgbClr val="C00000"/>
                </a:solidFill>
                <a:latin typeface="Arial" panose="020B0604020202020204" pitchFamily="34" charset="0"/>
                <a:ea typeface="MS PGothic" panose="020B0600070205080204" pitchFamily="34" charset="-128"/>
                <a:cs typeface="Arial" panose="020B0604020202020204" pitchFamily="34" charset="0"/>
              </a:rPr>
              <a:t>Communication </a:t>
            </a:r>
          </a:p>
        </p:txBody>
      </p:sp>
    </p:spTree>
    <p:extLst>
      <p:ext uri="{BB962C8B-B14F-4D97-AF65-F5344CB8AC3E}">
        <p14:creationId xmlns:p14="http://schemas.microsoft.com/office/powerpoint/2010/main" val="2512429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1">
            <a:extLst>
              <a:ext uri="{FF2B5EF4-FFF2-40B4-BE49-F238E27FC236}">
                <a16:creationId xmlns:a16="http://schemas.microsoft.com/office/drawing/2014/main" id="{BE4F0F1A-41AE-400E-9311-1B7E0A297D07}"/>
              </a:ext>
            </a:extLst>
          </p:cNvPr>
          <p:cNvSpPr txBox="1"/>
          <p:nvPr/>
        </p:nvSpPr>
        <p:spPr>
          <a:xfrm>
            <a:off x="128221" y="292965"/>
            <a:ext cx="7788585" cy="480131"/>
          </a:xfrm>
          <a:prstGeom prst="rect">
            <a:avLst/>
          </a:prstGeom>
          <a:noFill/>
        </p:spPr>
        <p:txBody>
          <a:bodyPr wrap="square" rtlCol="0">
            <a:spAutoFit/>
          </a:bodyPr>
          <a:lstStyle/>
          <a:p>
            <a:pPr defTabSz="914400">
              <a:lnSpc>
                <a:spcPct val="90000"/>
              </a:lnSpc>
              <a:spcBef>
                <a:spcPct val="0"/>
              </a:spcBef>
              <a:defRPr/>
            </a:pPr>
            <a:r>
              <a:rPr lang="en-US" sz="2800" b="1" dirty="0">
                <a:solidFill>
                  <a:srgbClr val="C00000"/>
                </a:solidFill>
                <a:latin typeface="Arial" panose="020B0604020202020204" pitchFamily="34" charset="0"/>
                <a:ea typeface="MS PGothic" panose="020B0600070205080204" pitchFamily="34" charset="-128"/>
                <a:cs typeface="Arial" panose="020B0604020202020204" pitchFamily="34" charset="0"/>
              </a:rPr>
              <a:t>VII. Planning</a:t>
            </a:r>
          </a:p>
        </p:txBody>
      </p:sp>
      <p:graphicFrame>
        <p:nvGraphicFramePr>
          <p:cNvPr id="2" name="Tableau 1"/>
          <p:cNvGraphicFramePr>
            <a:graphicFrameLocks noGrp="1"/>
          </p:cNvGraphicFramePr>
          <p:nvPr>
            <p:extLst>
              <p:ext uri="{D42A27DB-BD31-4B8C-83A1-F6EECF244321}">
                <p14:modId xmlns:p14="http://schemas.microsoft.com/office/powerpoint/2010/main" val="2636711794"/>
              </p:ext>
            </p:extLst>
          </p:nvPr>
        </p:nvGraphicFramePr>
        <p:xfrm>
          <a:off x="224477" y="1134174"/>
          <a:ext cx="11554445" cy="276860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315464">
                  <a:extLst>
                    <a:ext uri="{9D8B030D-6E8A-4147-A177-3AD203B41FA5}">
                      <a16:colId xmlns:a16="http://schemas.microsoft.com/office/drawing/2014/main" val="20000"/>
                    </a:ext>
                  </a:extLst>
                </a:gridCol>
                <a:gridCol w="2101451">
                  <a:extLst>
                    <a:ext uri="{9D8B030D-6E8A-4147-A177-3AD203B41FA5}">
                      <a16:colId xmlns:a16="http://schemas.microsoft.com/office/drawing/2014/main" val="20001"/>
                    </a:ext>
                  </a:extLst>
                </a:gridCol>
                <a:gridCol w="1268276">
                  <a:extLst>
                    <a:ext uri="{9D8B030D-6E8A-4147-A177-3AD203B41FA5}">
                      <a16:colId xmlns:a16="http://schemas.microsoft.com/office/drawing/2014/main" val="20002"/>
                    </a:ext>
                  </a:extLst>
                </a:gridCol>
                <a:gridCol w="1620773">
                  <a:extLst>
                    <a:ext uri="{9D8B030D-6E8A-4147-A177-3AD203B41FA5}">
                      <a16:colId xmlns:a16="http://schemas.microsoft.com/office/drawing/2014/main" val="20003"/>
                    </a:ext>
                  </a:extLst>
                </a:gridCol>
                <a:gridCol w="509164">
                  <a:extLst>
                    <a:ext uri="{9D8B030D-6E8A-4147-A177-3AD203B41FA5}">
                      <a16:colId xmlns:a16="http://schemas.microsoft.com/office/drawing/2014/main" val="20004"/>
                    </a:ext>
                  </a:extLst>
                </a:gridCol>
                <a:gridCol w="478615">
                  <a:extLst>
                    <a:ext uri="{9D8B030D-6E8A-4147-A177-3AD203B41FA5}">
                      <a16:colId xmlns:a16="http://schemas.microsoft.com/office/drawing/2014/main" val="20005"/>
                    </a:ext>
                  </a:extLst>
                </a:gridCol>
                <a:gridCol w="529533">
                  <a:extLst>
                    <a:ext uri="{9D8B030D-6E8A-4147-A177-3AD203B41FA5}">
                      <a16:colId xmlns:a16="http://schemas.microsoft.com/office/drawing/2014/main" val="20006"/>
                    </a:ext>
                  </a:extLst>
                </a:gridCol>
                <a:gridCol w="519348">
                  <a:extLst>
                    <a:ext uri="{9D8B030D-6E8A-4147-A177-3AD203B41FA5}">
                      <a16:colId xmlns:a16="http://schemas.microsoft.com/office/drawing/2014/main" val="20007"/>
                    </a:ext>
                  </a:extLst>
                </a:gridCol>
                <a:gridCol w="519348">
                  <a:extLst>
                    <a:ext uri="{9D8B030D-6E8A-4147-A177-3AD203B41FA5}">
                      <a16:colId xmlns:a16="http://schemas.microsoft.com/office/drawing/2014/main" val="20008"/>
                    </a:ext>
                  </a:extLst>
                </a:gridCol>
                <a:gridCol w="507511">
                  <a:extLst>
                    <a:ext uri="{9D8B030D-6E8A-4147-A177-3AD203B41FA5}">
                      <a16:colId xmlns:a16="http://schemas.microsoft.com/office/drawing/2014/main" val="20009"/>
                    </a:ext>
                  </a:extLst>
                </a:gridCol>
                <a:gridCol w="592481">
                  <a:extLst>
                    <a:ext uri="{9D8B030D-6E8A-4147-A177-3AD203B41FA5}">
                      <a16:colId xmlns:a16="http://schemas.microsoft.com/office/drawing/2014/main" val="20010"/>
                    </a:ext>
                  </a:extLst>
                </a:gridCol>
                <a:gridCol w="592481">
                  <a:extLst>
                    <a:ext uri="{9D8B030D-6E8A-4147-A177-3AD203B41FA5}">
                      <a16:colId xmlns:a16="http://schemas.microsoft.com/office/drawing/2014/main" val="1932444199"/>
                    </a:ext>
                  </a:extLst>
                </a:gridCol>
              </a:tblGrid>
              <a:tr h="370840">
                <a:tc rowSpan="2">
                  <a:txBody>
                    <a:bodyPr/>
                    <a:lstStyle/>
                    <a:p>
                      <a:pPr algn="ctr"/>
                      <a:r>
                        <a:rPr lang="fr-FR" sz="1600" dirty="0">
                          <a:latin typeface="Arial" panose="020B0604020202020204" pitchFamily="34" charset="0"/>
                          <a:cs typeface="Arial" panose="020B0604020202020204" pitchFamily="34" charset="0"/>
                        </a:rPr>
                        <a:t>Axes</a:t>
                      </a:r>
                    </a:p>
                  </a:txBody>
                  <a:tcPr>
                    <a:solidFill>
                      <a:srgbClr val="C00000"/>
                    </a:solidFill>
                  </a:tcPr>
                </a:tc>
                <a:tc rowSpan="2">
                  <a:txBody>
                    <a:bodyPr/>
                    <a:lstStyle/>
                    <a:p>
                      <a:pPr algn="ctr"/>
                      <a:r>
                        <a:rPr lang="fr-FR" sz="1600" dirty="0" err="1">
                          <a:latin typeface="Arial" panose="020B0604020202020204" pitchFamily="34" charset="0"/>
                          <a:cs typeface="Arial" panose="020B0604020202020204" pitchFamily="34" charset="0"/>
                        </a:rPr>
                        <a:t>Owners</a:t>
                      </a:r>
                      <a:endParaRPr lang="fr-FR" sz="1600" dirty="0">
                        <a:latin typeface="Arial" panose="020B0604020202020204" pitchFamily="34" charset="0"/>
                        <a:cs typeface="Arial" panose="020B0604020202020204" pitchFamily="34" charset="0"/>
                      </a:endParaRPr>
                    </a:p>
                  </a:txBody>
                  <a:tcPr>
                    <a:solidFill>
                      <a:srgbClr val="C00000"/>
                    </a:solidFill>
                  </a:tcPr>
                </a:tc>
                <a:tc rowSpan="2">
                  <a:txBody>
                    <a:bodyPr/>
                    <a:lstStyle/>
                    <a:p>
                      <a:pPr algn="ctr"/>
                      <a:r>
                        <a:rPr lang="fr-FR" sz="1600" dirty="0">
                          <a:latin typeface="Arial" panose="020B0604020202020204" pitchFamily="34" charset="0"/>
                          <a:cs typeface="Arial" panose="020B0604020202020204" pitchFamily="34" charset="0"/>
                        </a:rPr>
                        <a:t>Stream</a:t>
                      </a:r>
                    </a:p>
                  </a:txBody>
                  <a:tcPr>
                    <a:solidFill>
                      <a:srgbClr val="C00000"/>
                    </a:solidFill>
                  </a:tcPr>
                </a:tc>
                <a:tc rowSpan="2">
                  <a:txBody>
                    <a:bodyPr/>
                    <a:lstStyle/>
                    <a:p>
                      <a:pPr algn="ctr"/>
                      <a:r>
                        <a:rPr lang="fr-FR" sz="1600" dirty="0">
                          <a:latin typeface="Arial" panose="020B0604020202020204" pitchFamily="34" charset="0"/>
                          <a:cs typeface="Arial" panose="020B0604020202020204" pitchFamily="34" charset="0"/>
                        </a:rPr>
                        <a:t>S-Chantiers</a:t>
                      </a:r>
                    </a:p>
                  </a:txBody>
                  <a:tcPr>
                    <a:solidFill>
                      <a:srgbClr val="C00000"/>
                    </a:solidFill>
                  </a:tcPr>
                </a:tc>
                <a:tc gridSpan="8">
                  <a:txBody>
                    <a:bodyPr/>
                    <a:lstStyle/>
                    <a:p>
                      <a:pPr algn="ctr"/>
                      <a:r>
                        <a:rPr lang="fr-FR" sz="1400" dirty="0">
                          <a:latin typeface="Arial" panose="020B0604020202020204" pitchFamily="34" charset="0"/>
                          <a:cs typeface="Arial" panose="020B0604020202020204" pitchFamily="34" charset="0"/>
                        </a:rPr>
                        <a:t>Mois</a:t>
                      </a:r>
                    </a:p>
                  </a:txBody>
                  <a:tcPr>
                    <a:solidFill>
                      <a:srgbClr val="C00000"/>
                    </a:solidFill>
                  </a:tcPr>
                </a:tc>
                <a:tc hMerge="1">
                  <a:txBody>
                    <a:bodyPr/>
                    <a:lstStyle/>
                    <a:p>
                      <a:endParaRPr lang="fr-FR" sz="1400" dirty="0">
                        <a:latin typeface="Arial" panose="020B0604020202020204" pitchFamily="34" charset="0"/>
                        <a:cs typeface="Arial" panose="020B0604020202020204" pitchFamily="34" charset="0"/>
                      </a:endParaRPr>
                    </a:p>
                  </a:txBody>
                  <a:tcPr>
                    <a:solidFill>
                      <a:srgbClr val="C00000"/>
                    </a:solidFill>
                  </a:tcPr>
                </a:tc>
                <a:tc hMerge="1">
                  <a:txBody>
                    <a:bodyPr/>
                    <a:lstStyle/>
                    <a:p>
                      <a:endParaRPr lang="fr-FR" sz="1400" dirty="0">
                        <a:latin typeface="Arial" panose="020B0604020202020204" pitchFamily="34" charset="0"/>
                        <a:cs typeface="Arial" panose="020B0604020202020204" pitchFamily="34" charset="0"/>
                      </a:endParaRPr>
                    </a:p>
                  </a:txBody>
                  <a:tcPr>
                    <a:solidFill>
                      <a:srgbClr val="C00000"/>
                    </a:solidFill>
                  </a:tcPr>
                </a:tc>
                <a:tc hMerge="1">
                  <a:txBody>
                    <a:bodyPr/>
                    <a:lstStyle/>
                    <a:p>
                      <a:endParaRPr lang="fr-FR" sz="1400" dirty="0">
                        <a:latin typeface="Arial" panose="020B0604020202020204" pitchFamily="34" charset="0"/>
                        <a:cs typeface="Arial" panose="020B0604020202020204" pitchFamily="34" charset="0"/>
                      </a:endParaRPr>
                    </a:p>
                  </a:txBody>
                  <a:tcPr>
                    <a:solidFill>
                      <a:srgbClr val="C00000"/>
                    </a:solidFill>
                  </a:tcPr>
                </a:tc>
                <a:tc hMerge="1">
                  <a:txBody>
                    <a:bodyPr/>
                    <a:lstStyle/>
                    <a:p>
                      <a:endParaRPr lang="fr-FR" sz="1400" dirty="0">
                        <a:latin typeface="Arial" panose="020B0604020202020204" pitchFamily="34" charset="0"/>
                        <a:cs typeface="Arial" panose="020B0604020202020204" pitchFamily="34" charset="0"/>
                      </a:endParaRPr>
                    </a:p>
                  </a:txBody>
                  <a:tcPr>
                    <a:solidFill>
                      <a:srgbClr val="C00000"/>
                    </a:solidFill>
                  </a:tcPr>
                </a:tc>
                <a:tc hMerge="1">
                  <a:txBody>
                    <a:bodyPr/>
                    <a:lstStyle/>
                    <a:p>
                      <a:endParaRPr lang="fr-FR" sz="1400" dirty="0">
                        <a:latin typeface="Arial" panose="020B0604020202020204" pitchFamily="34" charset="0"/>
                        <a:cs typeface="Arial" panose="020B0604020202020204" pitchFamily="34" charset="0"/>
                      </a:endParaRPr>
                    </a:p>
                  </a:txBody>
                  <a:tcPr>
                    <a:solidFill>
                      <a:srgbClr val="C00000"/>
                    </a:solidFill>
                  </a:tcPr>
                </a:tc>
                <a:tc hMerge="1">
                  <a:txBody>
                    <a:bodyPr/>
                    <a:lstStyle/>
                    <a:p>
                      <a:pPr algn="ctr"/>
                      <a:endParaRPr lang="fr-FR" sz="1400" dirty="0">
                        <a:latin typeface="Arial" panose="020B0604020202020204" pitchFamily="34" charset="0"/>
                        <a:cs typeface="Arial" panose="020B0604020202020204" pitchFamily="34" charset="0"/>
                      </a:endParaRPr>
                    </a:p>
                  </a:txBody>
                  <a:tcPr>
                    <a:solidFill>
                      <a:srgbClr val="C00000"/>
                    </a:solidFill>
                  </a:tcPr>
                </a:tc>
                <a:tc hMerge="1">
                  <a:txBody>
                    <a:bodyPr/>
                    <a:lstStyle/>
                    <a:p>
                      <a:pPr algn="ctr"/>
                      <a:endParaRPr lang="fr-FR" sz="1400" dirty="0">
                        <a:latin typeface="Arial" panose="020B0604020202020204" pitchFamily="34" charset="0"/>
                        <a:cs typeface="Arial" panose="020B0604020202020204" pitchFamily="34" charset="0"/>
                      </a:endParaRPr>
                    </a:p>
                  </a:txBody>
                  <a:tcPr>
                    <a:solidFill>
                      <a:srgbClr val="C00000"/>
                    </a:solidFill>
                  </a:tcPr>
                </a:tc>
                <a:extLst>
                  <a:ext uri="{0D108BD9-81ED-4DB2-BD59-A6C34878D82A}">
                    <a16:rowId xmlns:a16="http://schemas.microsoft.com/office/drawing/2014/main" val="10000"/>
                  </a:ext>
                </a:extLst>
              </a:tr>
              <a:tr h="370840">
                <a:tc vMerge="1">
                  <a:txBody>
                    <a:bodyPr/>
                    <a:lstStyle/>
                    <a:p>
                      <a:endParaRPr lang="fr-FR"/>
                    </a:p>
                  </a:txBody>
                  <a:tcPr/>
                </a:tc>
                <a:tc vMerge="1">
                  <a:txBody>
                    <a:bodyPr/>
                    <a:lstStyle/>
                    <a:p>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vMerge="1">
                  <a:txBody>
                    <a:bodyPr/>
                    <a:lstStyle/>
                    <a:p>
                      <a:endParaRPr lang="fr-FR"/>
                    </a:p>
                  </a:txBody>
                  <a:tcPr/>
                </a:tc>
                <a:tc vMerge="1">
                  <a:txBody>
                    <a:bodyPr/>
                    <a:lstStyle/>
                    <a:p>
                      <a:endParaRPr lang="fr-FR"/>
                    </a:p>
                  </a:txBody>
                  <a:tcPr/>
                </a:tc>
                <a:tc>
                  <a:txBody>
                    <a:bodyPr/>
                    <a:lstStyle/>
                    <a:p>
                      <a:r>
                        <a:rPr lang="fr-FR" sz="1200" dirty="0">
                          <a:solidFill>
                            <a:schemeClr val="bg1"/>
                          </a:solidFill>
                          <a:latin typeface="Arial" panose="020B0604020202020204" pitchFamily="34" charset="0"/>
                          <a:cs typeface="Arial" panose="020B0604020202020204" pitchFamily="34" charset="0"/>
                        </a:rPr>
                        <a:t>Aout</a:t>
                      </a:r>
                    </a:p>
                  </a:txBody>
                  <a:tcPr>
                    <a:solidFill>
                      <a:srgbClr val="C00000"/>
                    </a:solidFill>
                  </a:tcPr>
                </a:tc>
                <a:tc>
                  <a:txBody>
                    <a:bodyPr/>
                    <a:lstStyle/>
                    <a:p>
                      <a:r>
                        <a:rPr lang="fr-FR" sz="1200" dirty="0">
                          <a:solidFill>
                            <a:schemeClr val="bg1"/>
                          </a:solidFill>
                          <a:latin typeface="Arial" panose="020B0604020202020204" pitchFamily="34" charset="0"/>
                          <a:cs typeface="Arial" panose="020B0604020202020204" pitchFamily="34" charset="0"/>
                        </a:rPr>
                        <a:t>Sep</a:t>
                      </a:r>
                    </a:p>
                  </a:txBody>
                  <a:tcPr>
                    <a:solidFill>
                      <a:srgbClr val="C00000"/>
                    </a:solidFill>
                  </a:tcPr>
                </a:tc>
                <a:tc>
                  <a:txBody>
                    <a:bodyPr/>
                    <a:lstStyle/>
                    <a:p>
                      <a:r>
                        <a:rPr lang="fr-FR" sz="1200" dirty="0" err="1">
                          <a:solidFill>
                            <a:schemeClr val="bg1"/>
                          </a:solidFill>
                          <a:latin typeface="Arial" panose="020B0604020202020204" pitchFamily="34" charset="0"/>
                          <a:cs typeface="Arial" panose="020B0604020202020204" pitchFamily="34" charset="0"/>
                        </a:rPr>
                        <a:t>Oct</a:t>
                      </a:r>
                      <a:endParaRPr lang="fr-FR" sz="12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r>
                        <a:rPr lang="fr-FR" sz="1200" dirty="0" err="1">
                          <a:solidFill>
                            <a:schemeClr val="bg1"/>
                          </a:solidFill>
                          <a:latin typeface="Arial" panose="020B0604020202020204" pitchFamily="34" charset="0"/>
                          <a:cs typeface="Arial" panose="020B0604020202020204" pitchFamily="34" charset="0"/>
                        </a:rPr>
                        <a:t>Nov</a:t>
                      </a:r>
                      <a:endParaRPr lang="fr-FR" sz="12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r>
                        <a:rPr lang="fr-FR" sz="1200" dirty="0" err="1">
                          <a:solidFill>
                            <a:schemeClr val="bg1"/>
                          </a:solidFill>
                          <a:latin typeface="Arial" panose="020B0604020202020204" pitchFamily="34" charset="0"/>
                          <a:cs typeface="Arial" panose="020B0604020202020204" pitchFamily="34" charset="0"/>
                        </a:rPr>
                        <a:t>Dec</a:t>
                      </a:r>
                      <a:endParaRPr lang="fr-FR" sz="12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r>
                        <a:rPr lang="fr-FR" sz="1200" dirty="0" err="1">
                          <a:solidFill>
                            <a:schemeClr val="bg1"/>
                          </a:solidFill>
                          <a:latin typeface="Arial" panose="020B0604020202020204" pitchFamily="34" charset="0"/>
                          <a:cs typeface="Arial" panose="020B0604020202020204" pitchFamily="34" charset="0"/>
                        </a:rPr>
                        <a:t>Janv</a:t>
                      </a:r>
                      <a:endParaRPr lang="fr-FR" sz="12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r>
                        <a:rPr lang="fr-FR" sz="1200" dirty="0" err="1">
                          <a:solidFill>
                            <a:schemeClr val="bg1"/>
                          </a:solidFill>
                          <a:latin typeface="Arial" panose="020B0604020202020204" pitchFamily="34" charset="0"/>
                          <a:cs typeface="Arial" panose="020B0604020202020204" pitchFamily="34" charset="0"/>
                        </a:rPr>
                        <a:t>fev</a:t>
                      </a:r>
                      <a:endParaRPr lang="fr-FR" sz="1200" dirty="0">
                        <a:solidFill>
                          <a:schemeClr val="bg1"/>
                        </a:solidFill>
                        <a:latin typeface="Arial" panose="020B0604020202020204" pitchFamily="34" charset="0"/>
                        <a:cs typeface="Arial" panose="020B0604020202020204" pitchFamily="34" charset="0"/>
                      </a:endParaRPr>
                    </a:p>
                  </a:txBody>
                  <a:tcPr>
                    <a:solidFill>
                      <a:srgbClr val="C00000"/>
                    </a:solidFill>
                  </a:tcPr>
                </a:tc>
                <a:tc>
                  <a:txBody>
                    <a:bodyPr/>
                    <a:lstStyle/>
                    <a:p>
                      <a:r>
                        <a:rPr lang="fr-FR" sz="1200" dirty="0">
                          <a:solidFill>
                            <a:schemeClr val="bg1"/>
                          </a:solidFill>
                          <a:latin typeface="Arial" panose="020B0604020202020204" pitchFamily="34" charset="0"/>
                          <a:cs typeface="Arial" panose="020B0604020202020204" pitchFamily="34" charset="0"/>
                        </a:rPr>
                        <a:t>Mars</a:t>
                      </a:r>
                    </a:p>
                  </a:txBody>
                  <a:tcPr>
                    <a:solidFill>
                      <a:srgbClr val="C00000"/>
                    </a:solidFill>
                  </a:tcPr>
                </a:tc>
                <a:extLst>
                  <a:ext uri="{0D108BD9-81ED-4DB2-BD59-A6C34878D82A}">
                    <a16:rowId xmlns:a16="http://schemas.microsoft.com/office/drawing/2014/main" val="10001"/>
                  </a:ext>
                </a:extLst>
              </a:tr>
              <a:tr h="370840">
                <a:tc>
                  <a:txBody>
                    <a:bodyPr/>
                    <a:lstStyle/>
                    <a:p>
                      <a:r>
                        <a:rPr lang="fr-FR" sz="1000" dirty="0">
                          <a:latin typeface="Arial" panose="020B0604020202020204" pitchFamily="34" charset="0"/>
                          <a:cs typeface="Arial" panose="020B0604020202020204" pitchFamily="34" charset="0"/>
                        </a:rPr>
                        <a:t> 1.</a:t>
                      </a:r>
                      <a:r>
                        <a:rPr lang="fr-FR" sz="1000" baseline="0" dirty="0">
                          <a:latin typeface="Arial" panose="020B0604020202020204" pitchFamily="34" charset="0"/>
                          <a:cs typeface="Arial" panose="020B0604020202020204" pitchFamily="34" charset="0"/>
                        </a:rPr>
                        <a:t> </a:t>
                      </a:r>
                      <a:r>
                        <a:rPr lang="fr-FR" sz="1200" dirty="0">
                          <a:solidFill>
                            <a:schemeClr val="tx1">
                              <a:lumMod val="50000"/>
                              <a:lumOff val="50000"/>
                            </a:schemeClr>
                          </a:solidFill>
                        </a:rPr>
                        <a:t>La vision pour orienter </a:t>
                      </a:r>
                      <a:endParaRPr lang="fr-FR" sz="1200" dirty="0">
                        <a:solidFill>
                          <a:schemeClr val="tx1">
                            <a:lumMod val="50000"/>
                            <a:lumOff val="50000"/>
                          </a:schemeClr>
                        </a:solidFill>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Leadership &amp; Business (LB) x 1</a:t>
                      </a:r>
                      <a:r>
                        <a:rPr lang="fr-FR" sz="1200" baseline="0" dirty="0">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000" dirty="0">
                          <a:latin typeface="Arial" panose="020B0604020202020204" pitchFamily="34" charset="0"/>
                          <a:cs typeface="Arial" panose="020B0604020202020204" pitchFamily="34" charset="0"/>
                        </a:rPr>
                        <a:t>4</a:t>
                      </a:r>
                    </a:p>
                  </a:txBody>
                  <a:tcPr>
                    <a:solidFill>
                      <a:schemeClr val="bg1">
                        <a:lumMod val="85000"/>
                      </a:schemeClr>
                    </a:solidFill>
                  </a:tcPr>
                </a:tc>
                <a:tc>
                  <a:txBody>
                    <a:bodyPr/>
                    <a:lstStyle/>
                    <a:p>
                      <a:r>
                        <a:rPr lang="fr-FR" sz="1000" dirty="0">
                          <a:latin typeface="Arial" panose="020B0604020202020204" pitchFamily="34" charset="0"/>
                          <a:cs typeface="Arial" panose="020B0604020202020204" pitchFamily="34" charset="0"/>
                        </a:rPr>
                        <a:t>09</a:t>
                      </a:r>
                    </a:p>
                  </a:txBody>
                  <a:tcPr>
                    <a:solidFill>
                      <a:schemeClr val="bg1">
                        <a:lumMod val="85000"/>
                      </a:schemeClr>
                    </a:solidFill>
                  </a:tcPr>
                </a:tc>
                <a:tc>
                  <a:txBody>
                    <a:bodyPr/>
                    <a:lstStyle/>
                    <a:p>
                      <a:endParaRPr lang="fr-FR" sz="1200" b="1" dirty="0">
                        <a:latin typeface="Arial" panose="020B0604020202020204" pitchFamily="34" charset="0"/>
                        <a:cs typeface="Arial" panose="020B0604020202020204" pitchFamily="34" charset="0"/>
                      </a:endParaRPr>
                    </a:p>
                  </a:txBody>
                  <a:tcPr>
                    <a:solidFill>
                      <a:srgbClr val="C00000"/>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endParaRPr lang="fr-FR" sz="1200" b="1" dirty="0">
                        <a:latin typeface="Arial" panose="020B0604020202020204" pitchFamily="34" charset="0"/>
                        <a:cs typeface="Arial" panose="020B0604020202020204" pitchFamily="34" charset="0"/>
                      </a:endParaRP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F</a:t>
                      </a:r>
                    </a:p>
                  </a:txBody>
                  <a:tcPr>
                    <a:solidFill>
                      <a:schemeClr val="bg1"/>
                    </a:solidFill>
                  </a:tcPr>
                </a:tc>
                <a:tc>
                  <a:txBody>
                    <a:bodyPr/>
                    <a:lstStyle/>
                    <a:p>
                      <a:endParaRPr lang="fr-FR" sz="1200" dirty="0">
                        <a:latin typeface="Arial" panose="020B0604020202020204" pitchFamily="34" charset="0"/>
                        <a:cs typeface="Arial" panose="020B0604020202020204" pitchFamily="34" charset="0"/>
                      </a:endParaRPr>
                    </a:p>
                  </a:txBody>
                  <a:tcPr>
                    <a:solidFill>
                      <a:schemeClr val="bg1"/>
                    </a:solidFill>
                  </a:tcPr>
                </a:tc>
                <a:tc>
                  <a:txBody>
                    <a:bodyPr/>
                    <a:lstStyle/>
                    <a:p>
                      <a:endParaRPr lang="fr-FR" sz="12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0002"/>
                  </a:ext>
                </a:extLst>
              </a:tr>
              <a:tr h="370840">
                <a:tc>
                  <a:txBody>
                    <a:bodyPr/>
                    <a:lstStyle/>
                    <a:p>
                      <a:r>
                        <a:rPr lang="fr-FR" sz="1000" dirty="0">
                          <a:latin typeface="Arial" panose="020B0604020202020204" pitchFamily="34" charset="0"/>
                          <a:cs typeface="Arial" panose="020B0604020202020204" pitchFamily="34" charset="0"/>
                        </a:rPr>
                        <a:t>2.</a:t>
                      </a:r>
                      <a:r>
                        <a:rPr lang="fr-FR" sz="1000" baseline="0" dirty="0">
                          <a:latin typeface="Arial" panose="020B0604020202020204" pitchFamily="34" charset="0"/>
                          <a:cs typeface="Arial" panose="020B0604020202020204" pitchFamily="34" charset="0"/>
                        </a:rPr>
                        <a:t> </a:t>
                      </a:r>
                      <a:r>
                        <a:rPr lang="fr-FR" sz="1200" baseline="0" dirty="0">
                          <a:solidFill>
                            <a:schemeClr val="tx1">
                              <a:lumMod val="50000"/>
                              <a:lumOff val="50000"/>
                            </a:schemeClr>
                          </a:solidFill>
                          <a:latin typeface="Arial" panose="020B0604020202020204" pitchFamily="34" charset="0"/>
                          <a:cs typeface="Arial" panose="020B0604020202020204" pitchFamily="34" charset="0"/>
                        </a:rPr>
                        <a:t>Les humains pour réaliser</a:t>
                      </a:r>
                      <a:r>
                        <a:rPr lang="fr-FR" sz="1000" baseline="0" dirty="0">
                          <a:solidFill>
                            <a:schemeClr val="tx1">
                              <a:lumMod val="50000"/>
                              <a:lumOff val="50000"/>
                            </a:schemeClr>
                          </a:solidFill>
                          <a:latin typeface="Arial" panose="020B0604020202020204" pitchFamily="34" charset="0"/>
                          <a:cs typeface="Arial" panose="020B0604020202020204" pitchFamily="34" charset="0"/>
                        </a:rPr>
                        <a:t>…</a:t>
                      </a: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People (Pe)</a:t>
                      </a:r>
                      <a:r>
                        <a:rPr lang="fr-FR" sz="1200" baseline="0" dirty="0">
                          <a:latin typeface="Arial" panose="020B0604020202020204" pitchFamily="34" charset="0"/>
                          <a:cs typeface="Arial" panose="020B0604020202020204" pitchFamily="34" charset="0"/>
                        </a:rPr>
                        <a:t> x 2</a:t>
                      </a:r>
                    </a:p>
                  </a:txBody>
                  <a:tcPr>
                    <a:solidFill>
                      <a:schemeClr val="bg1">
                        <a:lumMod val="85000"/>
                      </a:schemeClr>
                    </a:solidFill>
                  </a:tcPr>
                </a:tc>
                <a:tc>
                  <a:txBody>
                    <a:bodyPr/>
                    <a:lstStyle/>
                    <a:p>
                      <a:r>
                        <a:rPr lang="fr-FR" sz="1000" dirty="0">
                          <a:latin typeface="Arial" panose="020B0604020202020204" pitchFamily="34" charset="0"/>
                          <a:cs typeface="Arial" panose="020B0604020202020204" pitchFamily="34" charset="0"/>
                        </a:rPr>
                        <a:t>7</a:t>
                      </a:r>
                    </a:p>
                  </a:txBody>
                  <a:tcPr>
                    <a:solidFill>
                      <a:schemeClr val="bg1">
                        <a:lumMod val="85000"/>
                      </a:schemeClr>
                    </a:solidFill>
                  </a:tcPr>
                </a:tc>
                <a:tc>
                  <a:txBody>
                    <a:bodyPr/>
                    <a:lstStyle/>
                    <a:p>
                      <a:r>
                        <a:rPr lang="fr-FR" sz="1000" dirty="0">
                          <a:latin typeface="Arial" panose="020B0604020202020204" pitchFamily="34" charset="0"/>
                          <a:cs typeface="Arial" panose="020B0604020202020204" pitchFamily="34" charset="0"/>
                        </a:rPr>
                        <a:t>11</a:t>
                      </a:r>
                    </a:p>
                  </a:txBody>
                  <a:tcPr>
                    <a:solidFill>
                      <a:schemeClr val="bg1">
                        <a:lumMod val="85000"/>
                      </a:schemeClr>
                    </a:solidFill>
                  </a:tcPr>
                </a:tc>
                <a:tc>
                  <a:txBody>
                    <a:bodyPr/>
                    <a:lstStyle/>
                    <a:p>
                      <a:endParaRPr lang="fr-FR" sz="1200" b="1" dirty="0">
                        <a:latin typeface="Arial" panose="020B0604020202020204" pitchFamily="34" charset="0"/>
                        <a:cs typeface="Arial" panose="020B0604020202020204" pitchFamily="34" charset="0"/>
                      </a:endParaRPr>
                    </a:p>
                  </a:txBody>
                  <a:tcPr>
                    <a:solidFill>
                      <a:srgbClr val="C00000"/>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endParaRPr lang="fr-FR" sz="1200" b="1" dirty="0">
                        <a:latin typeface="Arial" panose="020B0604020202020204" pitchFamily="34" charset="0"/>
                        <a:cs typeface="Arial" panose="020B0604020202020204" pitchFamily="34" charset="0"/>
                      </a:endParaRP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D/F</a:t>
                      </a:r>
                    </a:p>
                  </a:txBody>
                  <a:tcPr>
                    <a:solidFill>
                      <a:schemeClr val="bg1"/>
                    </a:solidFill>
                  </a:tcPr>
                </a:tc>
                <a:tc>
                  <a:txBody>
                    <a:bodyPr/>
                    <a:lstStyle/>
                    <a:p>
                      <a:endParaRPr lang="fr-FR" sz="1200" b="1"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Arial" panose="020B0604020202020204" pitchFamily="34" charset="0"/>
                          <a:cs typeface="Arial" panose="020B0604020202020204" pitchFamily="34" charset="0"/>
                        </a:rPr>
                        <a:t>3.</a:t>
                      </a:r>
                      <a:r>
                        <a:rPr lang="fr-FR" sz="1000" baseline="0" dirty="0">
                          <a:latin typeface="Arial" panose="020B0604020202020204" pitchFamily="34" charset="0"/>
                          <a:cs typeface="Arial" panose="020B0604020202020204" pitchFamily="34" charset="0"/>
                        </a:rPr>
                        <a:t> </a:t>
                      </a:r>
                      <a:r>
                        <a:rPr lang="fr-FR" sz="1200" dirty="0">
                          <a:solidFill>
                            <a:schemeClr val="tx1">
                              <a:lumMod val="50000"/>
                              <a:lumOff val="50000"/>
                            </a:schemeClr>
                          </a:solidFill>
                        </a:rPr>
                        <a:t>L’informatique pour faciliter</a:t>
                      </a:r>
                      <a:r>
                        <a:rPr lang="fr-FR" sz="1000" dirty="0">
                          <a:solidFill>
                            <a:schemeClr val="tx1">
                              <a:lumMod val="50000"/>
                              <a:lumOff val="50000"/>
                            </a:schemeClr>
                          </a:solidFill>
                        </a:rPr>
                        <a:t>…</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panose="020B0604020202020204" pitchFamily="34" charset="0"/>
                          <a:cs typeface="Arial" panose="020B0604020202020204" pitchFamily="34" charset="0"/>
                        </a:rPr>
                        <a:t>Technologie</a:t>
                      </a:r>
                      <a:r>
                        <a:rPr lang="fr-FR" sz="1200" baseline="0" dirty="0">
                          <a:latin typeface="Arial" panose="020B0604020202020204" pitchFamily="34" charset="0"/>
                          <a:cs typeface="Arial" panose="020B0604020202020204" pitchFamily="34" charset="0"/>
                        </a:rPr>
                        <a:t> (Tech) </a:t>
                      </a:r>
                      <a:r>
                        <a:rPr lang="fr-FR" sz="1200" dirty="0">
                          <a:latin typeface="Arial" panose="020B0604020202020204" pitchFamily="34" charset="0"/>
                          <a:cs typeface="Arial" panose="020B0604020202020204" pitchFamily="34" charset="0"/>
                        </a:rPr>
                        <a:t>x 1</a:t>
                      </a:r>
                      <a:r>
                        <a:rPr lang="fr-FR" sz="1200" baseline="0" dirty="0">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Arial" panose="020B0604020202020204" pitchFamily="34" charset="0"/>
                          <a:cs typeface="Arial" panose="020B0604020202020204" pitchFamily="34" charset="0"/>
                        </a:rPr>
                        <a:t>4</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Arial" panose="020B0604020202020204" pitchFamily="34" charset="0"/>
                          <a:cs typeface="Arial" panose="020B0604020202020204" pitchFamily="34" charset="0"/>
                        </a:rPr>
                        <a:t>07</a:t>
                      </a:r>
                    </a:p>
                  </a:txBody>
                  <a:tcPr>
                    <a:solidFill>
                      <a:schemeClr val="bg1">
                        <a:lumMod val="85000"/>
                      </a:schemeClr>
                    </a:solidFill>
                  </a:tcPr>
                </a:tc>
                <a:tc>
                  <a:txBody>
                    <a:bodyPr/>
                    <a:lstStyle/>
                    <a:p>
                      <a:endParaRPr lang="fr-FR" sz="1200" b="1" dirty="0">
                        <a:latin typeface="Arial" panose="020B0604020202020204" pitchFamily="34" charset="0"/>
                        <a:cs typeface="Arial" panose="020B0604020202020204" pitchFamily="34" charset="0"/>
                      </a:endParaRPr>
                    </a:p>
                  </a:txBody>
                  <a:tcPr>
                    <a:solidFill>
                      <a:srgbClr val="C00000"/>
                    </a:solidFill>
                  </a:tcPr>
                </a:tc>
                <a:tc>
                  <a:txBody>
                    <a:bodyPr/>
                    <a:lstStyle/>
                    <a:p>
                      <a:endParaRPr lang="fr-FR" sz="1200" b="1" dirty="0">
                        <a:latin typeface="Arial" panose="020B0604020202020204" pitchFamily="34" charset="0"/>
                        <a:cs typeface="Arial" panose="020B0604020202020204" pitchFamily="34" charset="0"/>
                      </a:endParaRP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endParaRPr lang="fr-FR" sz="1200" b="1" dirty="0">
                        <a:latin typeface="Arial" panose="020B0604020202020204" pitchFamily="34" charset="0"/>
                        <a:cs typeface="Arial" panose="020B0604020202020204" pitchFamily="34" charset="0"/>
                      </a:endParaRPr>
                    </a:p>
                  </a:txBody>
                  <a:tcPr>
                    <a:solidFill>
                      <a:schemeClr val="bg1"/>
                    </a:solidFill>
                  </a:tcPr>
                </a:tc>
                <a:tc>
                  <a:txBody>
                    <a:bodyPr/>
                    <a:lstStyle/>
                    <a:p>
                      <a:endParaRPr lang="fr-FR" sz="1200" b="1" dirty="0">
                        <a:latin typeface="Arial" panose="020B0604020202020204" pitchFamily="34" charset="0"/>
                        <a:cs typeface="Arial" panose="020B0604020202020204" pitchFamily="34" charset="0"/>
                      </a:endParaRP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F</a:t>
                      </a:r>
                    </a:p>
                  </a:txBody>
                  <a:tcPr>
                    <a:solidFill>
                      <a:schemeClr val="bg1"/>
                    </a:solidFill>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Arial" panose="020B0604020202020204" pitchFamily="34" charset="0"/>
                          <a:cs typeface="Arial" panose="020B0604020202020204" pitchFamily="34" charset="0"/>
                        </a:rPr>
                        <a:t>4.</a:t>
                      </a:r>
                      <a:r>
                        <a:rPr lang="fr-FR" sz="1200" baseline="0" dirty="0">
                          <a:latin typeface="Arial" panose="020B0604020202020204" pitchFamily="34" charset="0"/>
                          <a:cs typeface="Arial" panose="020B0604020202020204" pitchFamily="34" charset="0"/>
                        </a:rPr>
                        <a:t> </a:t>
                      </a:r>
                      <a:r>
                        <a:rPr lang="fr-FR" sz="1200" dirty="0">
                          <a:solidFill>
                            <a:schemeClr val="tx1">
                              <a:lumMod val="50000"/>
                              <a:lumOff val="50000"/>
                            </a:schemeClr>
                          </a:solidFill>
                        </a:rPr>
                        <a:t>Les mécanismes pour exécuter</a:t>
                      </a:r>
                      <a:r>
                        <a:rPr lang="fr-FR" sz="1000" dirty="0">
                          <a:solidFill>
                            <a:schemeClr val="tx1">
                              <a:lumMod val="50000"/>
                              <a:lumOff val="50000"/>
                            </a:schemeClr>
                          </a:solidFill>
                        </a:rPr>
                        <a:t>…</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Arial" panose="020B0604020202020204" pitchFamily="34" charset="0"/>
                          <a:cs typeface="Arial" panose="020B0604020202020204" pitchFamily="34" charset="0"/>
                        </a:rPr>
                        <a:t>Process &amp; Procédures (PP) x 1</a:t>
                      </a:r>
                      <a:r>
                        <a:rPr lang="fr-FR" sz="1200" baseline="0" dirty="0">
                          <a:latin typeface="Arial" panose="020B060402020202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Arial" panose="020B0604020202020204" pitchFamily="34" charset="0"/>
                          <a:cs typeface="Arial" panose="020B0604020202020204" pitchFamily="34" charset="0"/>
                        </a:rPr>
                        <a:t>5</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Arial" panose="020B0604020202020204" pitchFamily="34" charset="0"/>
                          <a:cs typeface="Arial" panose="020B0604020202020204" pitchFamily="34" charset="0"/>
                        </a:rPr>
                        <a:t>10</a:t>
                      </a:r>
                    </a:p>
                  </a:txBody>
                  <a:tcPr>
                    <a:solidFill>
                      <a:schemeClr val="bg1">
                        <a:lumMod val="85000"/>
                      </a:schemeClr>
                    </a:solidFill>
                  </a:tcPr>
                </a:tc>
                <a:tc>
                  <a:txBody>
                    <a:bodyPr/>
                    <a:lstStyle/>
                    <a:p>
                      <a:endParaRPr lang="fr-FR" sz="1200" b="1" dirty="0">
                        <a:latin typeface="Arial" panose="020B0604020202020204" pitchFamily="34" charset="0"/>
                        <a:cs typeface="Arial" panose="020B0604020202020204" pitchFamily="34" charset="0"/>
                      </a:endParaRPr>
                    </a:p>
                  </a:txBody>
                  <a:tcPr>
                    <a:solidFill>
                      <a:srgbClr val="C00000"/>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D</a:t>
                      </a:r>
                    </a:p>
                  </a:txBody>
                  <a:tcPr>
                    <a:solidFill>
                      <a:schemeClr val="bg1"/>
                    </a:solidFill>
                  </a:tcPr>
                </a:tc>
                <a:tc>
                  <a:txBody>
                    <a:bodyPr/>
                    <a:lstStyle/>
                    <a:p>
                      <a:endParaRPr lang="fr-FR" sz="1200" b="1" dirty="0">
                        <a:latin typeface="Arial" panose="020B0604020202020204" pitchFamily="34" charset="0"/>
                        <a:cs typeface="Arial" panose="020B0604020202020204" pitchFamily="34" charset="0"/>
                      </a:endParaRPr>
                    </a:p>
                  </a:txBody>
                  <a:tcPr>
                    <a:solidFill>
                      <a:schemeClr val="bg1"/>
                    </a:solidFill>
                  </a:tcPr>
                </a:tc>
                <a:tc>
                  <a:txBody>
                    <a:bodyPr/>
                    <a:lstStyle/>
                    <a:p>
                      <a:r>
                        <a:rPr lang="fr-FR" sz="1200" b="1" dirty="0">
                          <a:latin typeface="Arial" panose="020B0604020202020204" pitchFamily="34" charset="0"/>
                          <a:cs typeface="Arial" panose="020B0604020202020204" pitchFamily="34" charset="0"/>
                        </a:rPr>
                        <a:t>F</a:t>
                      </a:r>
                    </a:p>
                  </a:txBody>
                  <a:tcPr>
                    <a:solidFill>
                      <a:schemeClr val="bg1"/>
                    </a:solidFill>
                  </a:tcPr>
                </a:tc>
                <a:tc>
                  <a:txBody>
                    <a:bodyPr/>
                    <a:lstStyle/>
                    <a:p>
                      <a:endParaRPr lang="fr-FR" sz="12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0005"/>
                  </a:ext>
                </a:extLst>
              </a:tr>
              <a:tr h="370840">
                <a:tc>
                  <a:txBody>
                    <a:bodyPr/>
                    <a:lstStyle/>
                    <a:p>
                      <a:endParaRPr lang="fr-FR" sz="1200" dirty="0">
                        <a:solidFill>
                          <a:schemeClr val="tx1">
                            <a:lumMod val="50000"/>
                            <a:lumOff val="50000"/>
                          </a:schemeClr>
                        </a:solidFill>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400" b="1" dirty="0">
                          <a:solidFill>
                            <a:schemeClr val="tx1"/>
                          </a:solidFill>
                          <a:latin typeface="Arial" panose="020B0604020202020204" pitchFamily="34" charset="0"/>
                          <a:cs typeface="Arial" panose="020B0604020202020204" pitchFamily="34" charset="0"/>
                        </a:rPr>
                        <a:t>5</a:t>
                      </a:r>
                      <a:endParaRPr lang="fr-FR" sz="1400" b="1" dirty="0">
                        <a:solidFill>
                          <a:schemeClr val="tx1">
                            <a:lumMod val="50000"/>
                            <a:lumOff val="50000"/>
                          </a:schemeClr>
                        </a:solidFill>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400" b="1" dirty="0">
                          <a:solidFill>
                            <a:schemeClr val="tx1"/>
                          </a:solidFill>
                          <a:latin typeface="Arial" panose="020B0604020202020204" pitchFamily="34" charset="0"/>
                          <a:cs typeface="Arial" panose="020B0604020202020204" pitchFamily="34" charset="0"/>
                        </a:rPr>
                        <a:t>20</a:t>
                      </a:r>
                    </a:p>
                  </a:txBody>
                  <a:tcPr>
                    <a:solidFill>
                      <a:schemeClr val="bg1">
                        <a:lumMod val="85000"/>
                      </a:schemeClr>
                    </a:solidFill>
                  </a:tcPr>
                </a:tc>
                <a:tc>
                  <a:txBody>
                    <a:bodyPr/>
                    <a:lstStyle/>
                    <a:p>
                      <a:r>
                        <a:rPr lang="fr-FR" sz="1400" b="1" dirty="0">
                          <a:solidFill>
                            <a:schemeClr val="tx1"/>
                          </a:solidFill>
                          <a:latin typeface="Arial" panose="020B0604020202020204" pitchFamily="34" charset="0"/>
                          <a:cs typeface="Arial" panose="020B0604020202020204" pitchFamily="34" charset="0"/>
                        </a:rPr>
                        <a:t>37</a:t>
                      </a:r>
                    </a:p>
                  </a:txBody>
                  <a:tcPr>
                    <a:solidFill>
                      <a:schemeClr val="bg1">
                        <a:lumMod val="85000"/>
                      </a:schemeClr>
                    </a:solidFill>
                  </a:tcPr>
                </a:tc>
                <a:tc>
                  <a:txBody>
                    <a:bodyPr/>
                    <a:lstStyle/>
                    <a:p>
                      <a:endParaRPr lang="fr-FR" sz="1200" b="1"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r>
                        <a:rPr lang="fr-FR" sz="1200" b="1" dirty="0">
                          <a:solidFill>
                            <a:schemeClr val="tx1"/>
                          </a:solidFill>
                          <a:latin typeface="Arial" panose="020B0604020202020204" pitchFamily="34" charset="0"/>
                          <a:cs typeface="Arial" panose="020B0604020202020204" pitchFamily="34" charset="0"/>
                        </a:rPr>
                        <a:t>09</a:t>
                      </a:r>
                    </a:p>
                  </a:txBody>
                  <a:tcPr>
                    <a:solidFill>
                      <a:schemeClr val="bg1"/>
                    </a:solidFill>
                  </a:tcPr>
                </a:tc>
                <a:tc>
                  <a:txBody>
                    <a:bodyPr/>
                    <a:lstStyle/>
                    <a:p>
                      <a:r>
                        <a:rPr lang="fr-FR" sz="1200" b="1" dirty="0">
                          <a:solidFill>
                            <a:schemeClr val="tx1"/>
                          </a:solidFill>
                          <a:latin typeface="Arial" panose="020B0604020202020204" pitchFamily="34" charset="0"/>
                          <a:cs typeface="Arial" panose="020B0604020202020204" pitchFamily="34" charset="0"/>
                        </a:rPr>
                        <a:t>11</a:t>
                      </a:r>
                    </a:p>
                  </a:txBody>
                  <a:tcPr>
                    <a:solidFill>
                      <a:schemeClr val="bg1"/>
                    </a:solidFill>
                  </a:tcPr>
                </a:tc>
                <a:tc>
                  <a:txBody>
                    <a:bodyPr/>
                    <a:lstStyle/>
                    <a:p>
                      <a:r>
                        <a:rPr lang="fr-FR" sz="1200" b="1" dirty="0">
                          <a:solidFill>
                            <a:schemeClr val="tx1"/>
                          </a:solidFill>
                          <a:latin typeface="Arial" panose="020B0604020202020204" pitchFamily="34" charset="0"/>
                          <a:cs typeface="Arial" panose="020B0604020202020204" pitchFamily="34" charset="0"/>
                        </a:rPr>
                        <a:t>11</a:t>
                      </a:r>
                    </a:p>
                  </a:txBody>
                  <a:tcPr>
                    <a:solidFill>
                      <a:schemeClr val="bg1"/>
                    </a:solidFill>
                  </a:tcPr>
                </a:tc>
                <a:tc>
                  <a:txBody>
                    <a:bodyPr/>
                    <a:lstStyle/>
                    <a:p>
                      <a:r>
                        <a:rPr lang="fr-FR" sz="1200" b="1" dirty="0">
                          <a:solidFill>
                            <a:schemeClr val="tx1"/>
                          </a:solidFill>
                          <a:latin typeface="Arial" panose="020B0604020202020204" pitchFamily="34" charset="0"/>
                          <a:cs typeface="Arial" panose="020B0604020202020204" pitchFamily="34" charset="0"/>
                        </a:rPr>
                        <a:t>5</a:t>
                      </a:r>
                    </a:p>
                  </a:txBody>
                  <a:tcPr>
                    <a:solidFill>
                      <a:schemeClr val="bg1"/>
                    </a:solidFill>
                  </a:tcPr>
                </a:tc>
                <a:tc>
                  <a:txBody>
                    <a:bodyPr/>
                    <a:lstStyle/>
                    <a:p>
                      <a:r>
                        <a:rPr lang="fr-FR" sz="1200" b="1" dirty="0">
                          <a:solidFill>
                            <a:schemeClr val="tx1"/>
                          </a:solidFill>
                          <a:latin typeface="Arial" panose="020B0604020202020204" pitchFamily="34" charset="0"/>
                          <a:cs typeface="Arial" panose="020B0604020202020204" pitchFamily="34" charset="0"/>
                        </a:rPr>
                        <a:t>0</a:t>
                      </a:r>
                    </a:p>
                  </a:txBody>
                  <a:tcPr>
                    <a:solidFill>
                      <a:schemeClr val="bg1"/>
                    </a:solidFill>
                  </a:tcPr>
                </a:tc>
                <a:tc>
                  <a:txBody>
                    <a:bodyPr/>
                    <a:lstStyle/>
                    <a:p>
                      <a:r>
                        <a:rPr lang="fr-FR" sz="1200" b="1" dirty="0">
                          <a:solidFill>
                            <a:schemeClr val="tx1"/>
                          </a:solidFill>
                          <a:latin typeface="Arial" panose="020B0604020202020204" pitchFamily="34" charset="0"/>
                          <a:cs typeface="Arial" panose="020B0604020202020204" pitchFamily="34" charset="0"/>
                        </a:rPr>
                        <a:t>1</a:t>
                      </a:r>
                    </a:p>
                  </a:txBody>
                  <a:tcPr>
                    <a:solidFill>
                      <a:schemeClr val="bg1"/>
                    </a:solidFill>
                  </a:tcPr>
                </a:tc>
                <a:tc>
                  <a:txBody>
                    <a:bodyPr/>
                    <a:lstStyle/>
                    <a:p>
                      <a:r>
                        <a:rPr lang="fr-FR" sz="1200" b="1" dirty="0">
                          <a:solidFill>
                            <a:schemeClr val="tx1"/>
                          </a:solidFill>
                          <a:latin typeface="Arial" panose="020B0604020202020204" pitchFamily="34" charset="0"/>
                          <a:cs typeface="Arial" panose="020B0604020202020204" pitchFamily="34" charset="0"/>
                        </a:rPr>
                        <a:t>0</a:t>
                      </a:r>
                    </a:p>
                  </a:txBody>
                  <a:tcPr>
                    <a:solidFill>
                      <a:schemeClr val="bg1"/>
                    </a:solidFill>
                  </a:tcPr>
                </a:tc>
                <a:extLst>
                  <a:ext uri="{0D108BD9-81ED-4DB2-BD59-A6C34878D82A}">
                    <a16:rowId xmlns:a16="http://schemas.microsoft.com/office/drawing/2014/main" val="10006"/>
                  </a:ext>
                </a:extLst>
              </a:tr>
            </a:tbl>
          </a:graphicData>
        </a:graphic>
      </p:graphicFrame>
      <p:sp>
        <p:nvSpPr>
          <p:cNvPr id="4" name="ZoneTexte 3">
            <a:extLst>
              <a:ext uri="{FF2B5EF4-FFF2-40B4-BE49-F238E27FC236}">
                <a16:creationId xmlns:a16="http://schemas.microsoft.com/office/drawing/2014/main" id="{1FA4F44F-F178-EE84-19C4-37C9ADA817BC}"/>
              </a:ext>
            </a:extLst>
          </p:cNvPr>
          <p:cNvSpPr txBox="1"/>
          <p:nvPr/>
        </p:nvSpPr>
        <p:spPr>
          <a:xfrm>
            <a:off x="224476" y="4704347"/>
            <a:ext cx="11554445" cy="923330"/>
          </a:xfrm>
          <a:prstGeom prst="rect">
            <a:avLst/>
          </a:prstGeom>
          <a:noFill/>
        </p:spPr>
        <p:txBody>
          <a:bodyPr wrap="square" rtlCol="0">
            <a:spAutoFit/>
          </a:bodyPr>
          <a:lstStyle/>
          <a:p>
            <a:r>
              <a:rPr lang="fr-FR" dirty="0"/>
              <a:t>NB: Le mois d’Aout (Colonne) est en rouge, parce que les streams du mois de Septembre devait démarrer sur ledit mois. Nous devons donc tous mettre en œuvre pour tenir sur le délai de démarrage de Septembre pour respecter l’engagement de 6 mois soit Février 2024 avec un léger glissement de clôture sur Mars 2024. </a:t>
            </a:r>
          </a:p>
        </p:txBody>
      </p:sp>
    </p:spTree>
    <p:extLst>
      <p:ext uri="{BB962C8B-B14F-4D97-AF65-F5344CB8AC3E}">
        <p14:creationId xmlns:p14="http://schemas.microsoft.com/office/powerpoint/2010/main" val="407115681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1">
            <a:extLst>
              <a:ext uri="{FF2B5EF4-FFF2-40B4-BE49-F238E27FC236}">
                <a16:creationId xmlns:a16="http://schemas.microsoft.com/office/drawing/2014/main" id="{BE4F0F1A-41AE-400E-9311-1B7E0A297D07}"/>
              </a:ext>
            </a:extLst>
          </p:cNvPr>
          <p:cNvSpPr txBox="1"/>
          <p:nvPr/>
        </p:nvSpPr>
        <p:spPr>
          <a:xfrm>
            <a:off x="128221" y="292965"/>
            <a:ext cx="7788585" cy="480131"/>
          </a:xfrm>
          <a:prstGeom prst="rect">
            <a:avLst/>
          </a:prstGeom>
          <a:noFill/>
        </p:spPr>
        <p:txBody>
          <a:bodyPr wrap="square" rtlCol="0">
            <a:spAutoFit/>
          </a:bodyPr>
          <a:lstStyle/>
          <a:p>
            <a:pPr defTabSz="914400">
              <a:lnSpc>
                <a:spcPct val="90000"/>
              </a:lnSpc>
              <a:spcBef>
                <a:spcPct val="0"/>
              </a:spcBef>
              <a:defRPr/>
            </a:pPr>
            <a:r>
              <a:rPr lang="en-US" sz="2800" b="1" dirty="0">
                <a:solidFill>
                  <a:srgbClr val="C00000"/>
                </a:solidFill>
                <a:latin typeface="Arial" panose="020B0604020202020204" pitchFamily="34" charset="0"/>
                <a:ea typeface="MS PGothic" panose="020B0600070205080204" pitchFamily="34" charset="-128"/>
                <a:cs typeface="Arial" panose="020B0604020202020204" pitchFamily="34" charset="0"/>
              </a:rPr>
              <a:t>Next steps </a:t>
            </a:r>
          </a:p>
        </p:txBody>
      </p:sp>
      <p:sp>
        <p:nvSpPr>
          <p:cNvPr id="5" name="ZoneTexte 4"/>
          <p:cNvSpPr txBox="1"/>
          <p:nvPr/>
        </p:nvSpPr>
        <p:spPr>
          <a:xfrm>
            <a:off x="6540818" y="3401503"/>
            <a:ext cx="5161915" cy="3170099"/>
          </a:xfrm>
          <a:prstGeom prst="rect">
            <a:avLst/>
          </a:prstGeom>
          <a:solidFill>
            <a:schemeClr val="bg1"/>
          </a:solidFill>
        </p:spPr>
        <p:txBody>
          <a:bodyPr wrap="square" rtlCol="0">
            <a:spAutoFit/>
          </a:bodyPr>
          <a:lstStyle/>
          <a:p>
            <a:endParaRPr lang="fr-FR" sz="2000" dirty="0">
              <a:solidFill>
                <a:schemeClr val="tx1">
                  <a:lumMod val="50000"/>
                  <a:lumOff val="50000"/>
                </a:schemeClr>
              </a:solidFill>
              <a:latin typeface="Arial" panose="020B0604020202020204" pitchFamily="34" charset="0"/>
              <a:cs typeface="Arial" panose="020B0604020202020204" pitchFamily="34" charset="0"/>
            </a:endParaRPr>
          </a:p>
          <a:p>
            <a:r>
              <a:rPr lang="fr-FR" sz="2000" b="1" dirty="0">
                <a:solidFill>
                  <a:srgbClr val="C00000"/>
                </a:solidFill>
                <a:latin typeface="Arial" panose="020B0604020202020204" pitchFamily="34" charset="0"/>
                <a:cs typeface="Arial" panose="020B0604020202020204" pitchFamily="34" charset="0"/>
              </a:rPr>
              <a:t>Risques</a:t>
            </a:r>
            <a:r>
              <a:rPr lang="fr-FR" sz="2000" dirty="0">
                <a:solidFill>
                  <a:schemeClr val="tx1">
                    <a:lumMod val="50000"/>
                    <a:lumOff val="50000"/>
                  </a:schemeClr>
                </a:solidFill>
                <a:latin typeface="Arial" panose="020B0604020202020204" pitchFamily="34" charset="0"/>
                <a:cs typeface="Arial" panose="020B0604020202020204" pitchFamily="34" charset="0"/>
              </a:rPr>
              <a:t> : </a:t>
            </a:r>
          </a:p>
          <a:p>
            <a:pPr marL="285750" indent="-285750">
              <a:buFont typeface="Wingdings" panose="05000000000000000000" pitchFamily="2" charset="2"/>
              <a:buChar char="§"/>
            </a:pPr>
            <a:r>
              <a:rPr lang="fr-FR" sz="2000" dirty="0">
                <a:solidFill>
                  <a:schemeClr val="tx1">
                    <a:lumMod val="50000"/>
                    <a:lumOff val="50000"/>
                  </a:schemeClr>
                </a:solidFill>
                <a:latin typeface="Arial" panose="020B0604020202020204" pitchFamily="34" charset="0"/>
                <a:cs typeface="Arial" panose="020B0604020202020204" pitchFamily="34" charset="0"/>
              </a:rPr>
              <a:t>Méconnaissance du programme</a:t>
            </a:r>
          </a:p>
          <a:p>
            <a:pPr marL="285750" indent="-285750">
              <a:buFont typeface="Wingdings" panose="05000000000000000000" pitchFamily="2" charset="2"/>
              <a:buChar char="§"/>
            </a:pPr>
            <a:r>
              <a:rPr lang="fr-FR" sz="2000" dirty="0">
                <a:solidFill>
                  <a:schemeClr val="tx1">
                    <a:lumMod val="50000"/>
                    <a:lumOff val="50000"/>
                  </a:schemeClr>
                </a:solidFill>
                <a:latin typeface="Arial" panose="020B0604020202020204" pitchFamily="34" charset="0"/>
                <a:cs typeface="Arial" panose="020B0604020202020204" pitchFamily="34" charset="0"/>
              </a:rPr>
              <a:t>Faible réactivité des </a:t>
            </a:r>
            <a:r>
              <a:rPr lang="fr-FR" sz="2000" dirty="0" err="1">
                <a:solidFill>
                  <a:schemeClr val="tx1">
                    <a:lumMod val="50000"/>
                    <a:lumOff val="50000"/>
                  </a:schemeClr>
                </a:solidFill>
                <a:latin typeface="Arial" panose="020B0604020202020204" pitchFamily="34" charset="0"/>
                <a:cs typeface="Arial" panose="020B0604020202020204" pitchFamily="34" charset="0"/>
              </a:rPr>
              <a:t>stream</a:t>
            </a:r>
            <a:r>
              <a:rPr lang="fr-FR" sz="2000" dirty="0">
                <a:solidFill>
                  <a:schemeClr val="tx1">
                    <a:lumMod val="50000"/>
                    <a:lumOff val="50000"/>
                  </a:schemeClr>
                </a:solidFill>
                <a:latin typeface="Arial" panose="020B0604020202020204" pitchFamily="34" charset="0"/>
                <a:cs typeface="Arial" panose="020B0604020202020204" pitchFamily="34" charset="0"/>
              </a:rPr>
              <a:t> leaders dans la mise en œuvre</a:t>
            </a:r>
          </a:p>
          <a:p>
            <a:pPr marL="285750" indent="-285750">
              <a:buFont typeface="Wingdings" panose="05000000000000000000" pitchFamily="2" charset="2"/>
              <a:buChar char="§"/>
            </a:pPr>
            <a:endParaRPr lang="fr-FR" sz="2000" dirty="0">
              <a:solidFill>
                <a:schemeClr val="tx1">
                  <a:lumMod val="50000"/>
                  <a:lumOff val="50000"/>
                </a:schemeClr>
              </a:solidFill>
              <a:latin typeface="Arial" panose="020B0604020202020204" pitchFamily="34" charset="0"/>
              <a:cs typeface="Arial" panose="020B0604020202020204" pitchFamily="34" charset="0"/>
            </a:endParaRPr>
          </a:p>
          <a:p>
            <a:r>
              <a:rPr lang="fr-FR" sz="2000" b="1" dirty="0">
                <a:solidFill>
                  <a:srgbClr val="C00000"/>
                </a:solidFill>
                <a:latin typeface="Arial" panose="020B0604020202020204" pitchFamily="34" charset="0"/>
                <a:cs typeface="Arial" panose="020B0604020202020204" pitchFamily="34" charset="0"/>
              </a:rPr>
              <a:t>Moyens de mitigation</a:t>
            </a:r>
            <a:r>
              <a:rPr lang="fr-FR" sz="2000" dirty="0">
                <a:solidFill>
                  <a:schemeClr val="tx1">
                    <a:lumMod val="50000"/>
                    <a:lumOff val="50000"/>
                  </a:schemeClr>
                </a:solidFill>
                <a:latin typeface="Arial" panose="020B0604020202020204" pitchFamily="34" charset="0"/>
                <a:cs typeface="Arial" panose="020B0604020202020204" pitchFamily="34" charset="0"/>
              </a:rPr>
              <a:t>: Objectiver les </a:t>
            </a:r>
            <a:r>
              <a:rPr lang="fr-FR" sz="2000" dirty="0" err="1">
                <a:solidFill>
                  <a:schemeClr val="tx1">
                    <a:lumMod val="50000"/>
                    <a:lumOff val="50000"/>
                  </a:schemeClr>
                </a:solidFill>
                <a:latin typeface="Arial" panose="020B0604020202020204" pitchFamily="34" charset="0"/>
                <a:cs typeface="Arial" panose="020B0604020202020204" pitchFamily="34" charset="0"/>
              </a:rPr>
              <a:t>owners</a:t>
            </a:r>
            <a:r>
              <a:rPr lang="fr-FR" sz="2000" dirty="0">
                <a:solidFill>
                  <a:schemeClr val="tx1">
                    <a:lumMod val="50000"/>
                    <a:lumOff val="50000"/>
                  </a:schemeClr>
                </a:solidFill>
                <a:latin typeface="Arial" panose="020B0604020202020204" pitchFamily="34" charset="0"/>
                <a:cs typeface="Arial" panose="020B0604020202020204" pitchFamily="34" charset="0"/>
              </a:rPr>
              <a:t> et </a:t>
            </a:r>
            <a:r>
              <a:rPr lang="fr-FR" sz="2000" dirty="0" err="1">
                <a:solidFill>
                  <a:schemeClr val="tx1">
                    <a:lumMod val="50000"/>
                    <a:lumOff val="50000"/>
                  </a:schemeClr>
                </a:solidFill>
                <a:latin typeface="Arial" panose="020B0604020202020204" pitchFamily="34" charset="0"/>
                <a:cs typeface="Arial" panose="020B0604020202020204" pitchFamily="34" charset="0"/>
              </a:rPr>
              <a:t>stream</a:t>
            </a:r>
            <a:r>
              <a:rPr lang="fr-FR" sz="2000" dirty="0">
                <a:solidFill>
                  <a:schemeClr val="tx1">
                    <a:lumMod val="50000"/>
                    <a:lumOff val="50000"/>
                  </a:schemeClr>
                </a:solidFill>
                <a:latin typeface="Arial" panose="020B0604020202020204" pitchFamily="34" charset="0"/>
                <a:cs typeface="Arial" panose="020B0604020202020204" pitchFamily="34" charset="0"/>
              </a:rPr>
              <a:t> leaders sur les axes et chantiers qu’ils portent</a:t>
            </a:r>
          </a:p>
          <a:p>
            <a:endParaRPr lang="fr-FR" sz="2000" dirty="0">
              <a:solidFill>
                <a:schemeClr val="tx1">
                  <a:lumMod val="50000"/>
                  <a:lumOff val="50000"/>
                </a:schemeClr>
              </a:solidFill>
              <a:latin typeface="Arial" panose="020B0604020202020204" pitchFamily="34" charset="0"/>
              <a:cs typeface="Arial" panose="020B0604020202020204"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2817177871"/>
              </p:ext>
            </p:extLst>
          </p:nvPr>
        </p:nvGraphicFramePr>
        <p:xfrm>
          <a:off x="128221" y="923852"/>
          <a:ext cx="5793188" cy="284480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975787">
                  <a:extLst>
                    <a:ext uri="{9D8B030D-6E8A-4147-A177-3AD203B41FA5}">
                      <a16:colId xmlns:a16="http://schemas.microsoft.com/office/drawing/2014/main" val="20000"/>
                    </a:ext>
                  </a:extLst>
                </a:gridCol>
                <a:gridCol w="1429305">
                  <a:extLst>
                    <a:ext uri="{9D8B030D-6E8A-4147-A177-3AD203B41FA5}">
                      <a16:colId xmlns:a16="http://schemas.microsoft.com/office/drawing/2014/main" val="20001"/>
                    </a:ext>
                  </a:extLst>
                </a:gridCol>
                <a:gridCol w="1189607">
                  <a:extLst>
                    <a:ext uri="{9D8B030D-6E8A-4147-A177-3AD203B41FA5}">
                      <a16:colId xmlns:a16="http://schemas.microsoft.com/office/drawing/2014/main" val="20002"/>
                    </a:ext>
                  </a:extLst>
                </a:gridCol>
                <a:gridCol w="1198489">
                  <a:extLst>
                    <a:ext uri="{9D8B030D-6E8A-4147-A177-3AD203B41FA5}">
                      <a16:colId xmlns:a16="http://schemas.microsoft.com/office/drawing/2014/main" val="20003"/>
                    </a:ext>
                  </a:extLst>
                </a:gridCol>
              </a:tblGrid>
              <a:tr h="370840">
                <a:tc>
                  <a:txBody>
                    <a:bodyPr/>
                    <a:lstStyle/>
                    <a:p>
                      <a:r>
                        <a:rPr lang="fr-FR" sz="1400" dirty="0">
                          <a:latin typeface="Arial" panose="020B0604020202020204" pitchFamily="34" charset="0"/>
                          <a:cs typeface="Arial" panose="020B0604020202020204" pitchFamily="34" charset="0"/>
                        </a:rPr>
                        <a:t>Etapes </a:t>
                      </a:r>
                    </a:p>
                  </a:txBody>
                  <a:tcPr>
                    <a:solidFill>
                      <a:srgbClr val="C00000"/>
                    </a:solidFill>
                  </a:tcPr>
                </a:tc>
                <a:tc>
                  <a:txBody>
                    <a:bodyPr/>
                    <a:lstStyle/>
                    <a:p>
                      <a:r>
                        <a:rPr lang="fr-FR" sz="1400" dirty="0">
                          <a:latin typeface="Arial" panose="020B0604020202020204" pitchFamily="34" charset="0"/>
                          <a:cs typeface="Arial" panose="020B0604020202020204" pitchFamily="34" charset="0"/>
                        </a:rPr>
                        <a:t>Acteurs</a:t>
                      </a:r>
                    </a:p>
                  </a:txBody>
                  <a:tcPr>
                    <a:solidFill>
                      <a:srgbClr val="C00000"/>
                    </a:solidFill>
                  </a:tcPr>
                </a:tc>
                <a:tc>
                  <a:txBody>
                    <a:bodyPr/>
                    <a:lstStyle/>
                    <a:p>
                      <a:r>
                        <a:rPr lang="fr-FR" sz="1400" dirty="0">
                          <a:latin typeface="Arial" panose="020B0604020202020204" pitchFamily="34" charset="0"/>
                          <a:cs typeface="Arial" panose="020B0604020202020204" pitchFamily="34" charset="0"/>
                        </a:rPr>
                        <a:t>Délai (F)</a:t>
                      </a:r>
                    </a:p>
                  </a:txBody>
                  <a:tcPr>
                    <a:solidFill>
                      <a:srgbClr val="C00000"/>
                    </a:solidFill>
                  </a:tcPr>
                </a:tc>
                <a:tc>
                  <a:txBody>
                    <a:bodyPr/>
                    <a:lstStyle/>
                    <a:p>
                      <a:r>
                        <a:rPr lang="fr-FR" sz="1400" dirty="0">
                          <a:latin typeface="Arial" panose="020B0604020202020204" pitchFamily="34" charset="0"/>
                          <a:cs typeface="Arial" panose="020B0604020202020204" pitchFamily="34" charset="0"/>
                        </a:rPr>
                        <a:t>Statut</a:t>
                      </a:r>
                    </a:p>
                  </a:txBody>
                  <a:tcPr>
                    <a:solidFill>
                      <a:srgbClr val="C00000"/>
                    </a:solidFill>
                  </a:tcPr>
                </a:tc>
                <a:extLst>
                  <a:ext uri="{0D108BD9-81ED-4DB2-BD59-A6C34878D82A}">
                    <a16:rowId xmlns:a16="http://schemas.microsoft.com/office/drawing/2014/main" val="10000"/>
                  </a:ext>
                </a:extLst>
              </a:tr>
              <a:tr h="370840">
                <a:tc>
                  <a:txBody>
                    <a:bodyPr/>
                    <a:lstStyle/>
                    <a:p>
                      <a:r>
                        <a:rPr lang="fr-FR" sz="1200" dirty="0">
                          <a:latin typeface="Arial" panose="020B0604020202020204" pitchFamily="34" charset="0"/>
                          <a:cs typeface="Arial" panose="020B0604020202020204" pitchFamily="34" charset="0"/>
                        </a:rPr>
                        <a:t>Préparation et communication des courriers par la DARH</a:t>
                      </a: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DARH</a:t>
                      </a: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23 Aout 2024</a:t>
                      </a: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En cours</a:t>
                      </a:r>
                    </a:p>
                  </a:txBody>
                  <a:tcPr>
                    <a:solidFill>
                      <a:schemeClr val="bg1">
                        <a:lumMod val="85000"/>
                      </a:schemeClr>
                    </a:solidFill>
                  </a:tcPr>
                </a:tc>
                <a:extLst>
                  <a:ext uri="{0D108BD9-81ED-4DB2-BD59-A6C34878D82A}">
                    <a16:rowId xmlns:a16="http://schemas.microsoft.com/office/drawing/2014/main" val="10005"/>
                  </a:ext>
                </a:extLst>
              </a:tr>
              <a:tr h="370840">
                <a:tc>
                  <a:txBody>
                    <a:bodyPr/>
                    <a:lstStyle/>
                    <a:p>
                      <a:r>
                        <a:rPr lang="fr-FR" sz="1200" dirty="0">
                          <a:latin typeface="Arial" panose="020B0604020202020204" pitchFamily="34" charset="0"/>
                          <a:cs typeface="Arial" panose="020B0604020202020204" pitchFamily="34" charset="0"/>
                        </a:rPr>
                        <a:t>Communication</a:t>
                      </a:r>
                      <a:r>
                        <a:rPr lang="fr-FR" sz="1200" baseline="0" dirty="0">
                          <a:latin typeface="Arial" panose="020B0604020202020204" pitchFamily="34" charset="0"/>
                          <a:cs typeface="Arial" panose="020B0604020202020204" pitchFamily="34" charset="0"/>
                        </a:rPr>
                        <a:t> all GMC (</a:t>
                      </a:r>
                      <a:r>
                        <a:rPr lang="fr-FR" sz="1200" baseline="0" dirty="0" err="1">
                          <a:latin typeface="Arial" panose="020B0604020202020204" pitchFamily="34" charset="0"/>
                          <a:cs typeface="Arial" panose="020B0604020202020204" pitchFamily="34" charset="0"/>
                        </a:rPr>
                        <a:t>Prez</a:t>
                      </a:r>
                      <a:r>
                        <a:rPr lang="fr-FR" sz="1200" baseline="0" dirty="0">
                          <a:latin typeface="Arial" panose="020B0604020202020204" pitchFamily="34" charset="0"/>
                          <a:cs typeface="Arial" panose="020B0604020202020204" pitchFamily="34" charset="0"/>
                        </a:rPr>
                        <a:t> à préparer)</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CODIR</a:t>
                      </a: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27 Aout 2024</a:t>
                      </a: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En cours (Prez)</a:t>
                      </a:r>
                    </a:p>
                  </a:txBody>
                  <a:tcPr>
                    <a:solidFill>
                      <a:schemeClr val="bg1">
                        <a:lumMod val="85000"/>
                      </a:schemeClr>
                    </a:solidFill>
                  </a:tcPr>
                </a:tc>
                <a:extLst>
                  <a:ext uri="{0D108BD9-81ED-4DB2-BD59-A6C34878D82A}">
                    <a16:rowId xmlns:a16="http://schemas.microsoft.com/office/drawing/2014/main" val="10006"/>
                  </a:ext>
                </a:extLst>
              </a:tr>
              <a:tr h="370840">
                <a:tc>
                  <a:txBody>
                    <a:bodyPr/>
                    <a:lstStyle/>
                    <a:p>
                      <a:r>
                        <a:rPr lang="fr-FR" sz="1200" dirty="0">
                          <a:latin typeface="Arial" panose="020B0604020202020204" pitchFamily="34" charset="0"/>
                          <a:cs typeface="Arial" panose="020B0604020202020204" pitchFamily="34" charset="0"/>
                        </a:rPr>
                        <a:t>Démarrage</a:t>
                      </a:r>
                      <a:r>
                        <a:rPr lang="fr-FR" sz="1200" baseline="0" dirty="0">
                          <a:latin typeface="Arial" panose="020B0604020202020204" pitchFamily="34" charset="0"/>
                          <a:cs typeface="Arial" panose="020B0604020202020204" pitchFamily="34" charset="0"/>
                        </a:rPr>
                        <a:t> du programme </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MOE +</a:t>
                      </a:r>
                      <a:r>
                        <a:rPr lang="fr-FR" sz="1200" baseline="0" dirty="0">
                          <a:latin typeface="Arial" panose="020B0604020202020204" pitchFamily="34" charset="0"/>
                          <a:cs typeface="Arial" panose="020B0604020202020204" pitchFamily="34" charset="0"/>
                        </a:rPr>
                        <a:t> CP</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28 Aout 2024</a:t>
                      </a: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Non démarré</a:t>
                      </a:r>
                    </a:p>
                  </a:txBody>
                  <a:tcPr>
                    <a:solidFill>
                      <a:schemeClr val="bg1">
                        <a:lumMod val="85000"/>
                      </a:schemeClr>
                    </a:solidFill>
                  </a:tcPr>
                </a:tc>
                <a:extLst>
                  <a:ext uri="{0D108BD9-81ED-4DB2-BD59-A6C34878D82A}">
                    <a16:rowId xmlns:a16="http://schemas.microsoft.com/office/drawing/2014/main" val="10007"/>
                  </a:ext>
                </a:extLst>
              </a:tr>
              <a:tr h="370840">
                <a:tc>
                  <a:txBody>
                    <a:bodyPr/>
                    <a:lstStyle/>
                    <a:p>
                      <a:r>
                        <a:rPr lang="fr-FR" sz="1200" dirty="0">
                          <a:latin typeface="Arial" panose="020B0604020202020204" pitchFamily="34" charset="0"/>
                          <a:cs typeface="Arial" panose="020B0604020202020204" pitchFamily="34" charset="0"/>
                        </a:rPr>
                        <a:t>Objectivation</a:t>
                      </a:r>
                      <a:r>
                        <a:rPr lang="fr-FR" sz="1200" baseline="0" dirty="0">
                          <a:latin typeface="Arial" panose="020B0604020202020204" pitchFamily="34" charset="0"/>
                          <a:cs typeface="Arial" panose="020B0604020202020204" pitchFamily="34" charset="0"/>
                        </a:rPr>
                        <a:t> de tous les métiers sur les chantiers (</a:t>
                      </a:r>
                      <a:r>
                        <a:rPr lang="fr-FR" sz="1200" baseline="0" dirty="0" err="1">
                          <a:latin typeface="Arial" panose="020B0604020202020204" pitchFamily="34" charset="0"/>
                          <a:cs typeface="Arial" panose="020B0604020202020204" pitchFamily="34" charset="0"/>
                        </a:rPr>
                        <a:t>Owners</a:t>
                      </a:r>
                      <a:r>
                        <a:rPr lang="fr-FR" sz="1200" baseline="0" dirty="0">
                          <a:latin typeface="Arial" panose="020B0604020202020204" pitchFamily="34" charset="0"/>
                          <a:cs typeface="Arial" panose="020B0604020202020204" pitchFamily="34" charset="0"/>
                        </a:rPr>
                        <a:t> + MOA + </a:t>
                      </a:r>
                      <a:r>
                        <a:rPr lang="fr-FR" sz="1200" baseline="0" dirty="0" err="1">
                          <a:latin typeface="Arial" panose="020B0604020202020204" pitchFamily="34" charset="0"/>
                          <a:cs typeface="Arial" panose="020B0604020202020204" pitchFamily="34" charset="0"/>
                        </a:rPr>
                        <a:t>Coord</a:t>
                      </a:r>
                      <a:r>
                        <a:rPr lang="fr-FR" sz="1200" baseline="0" dirty="0">
                          <a:latin typeface="Arial" panose="020B0604020202020204" pitchFamily="34" charset="0"/>
                          <a:cs typeface="Arial" panose="020B0604020202020204" pitchFamily="34" charset="0"/>
                        </a:rPr>
                        <a:t>. + Stream Leaders + Equipe métier)</a:t>
                      </a:r>
                      <a:endParaRPr lang="fr-FR" sz="12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CODIR</a:t>
                      </a: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30 Septembre 2024</a:t>
                      </a:r>
                    </a:p>
                  </a:txBody>
                  <a:tcPr>
                    <a:solidFill>
                      <a:schemeClr val="bg1">
                        <a:lumMod val="85000"/>
                      </a:schemeClr>
                    </a:solidFill>
                  </a:tcPr>
                </a:tc>
                <a:tc>
                  <a:txBody>
                    <a:bodyPr/>
                    <a:lstStyle/>
                    <a:p>
                      <a:r>
                        <a:rPr lang="fr-FR" sz="1200" dirty="0">
                          <a:latin typeface="Arial" panose="020B0604020202020204" pitchFamily="34" charset="0"/>
                          <a:cs typeface="Arial" panose="020B0604020202020204" pitchFamily="34" charset="0"/>
                        </a:rPr>
                        <a:t>Non démarré</a:t>
                      </a:r>
                    </a:p>
                  </a:txBody>
                  <a:tcPr>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44840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down)">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4891497" y="3066793"/>
            <a:ext cx="2324904"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MERCI</a:t>
            </a:r>
          </a:p>
        </p:txBody>
      </p:sp>
    </p:spTree>
    <p:extLst>
      <p:ext uri="{BB962C8B-B14F-4D97-AF65-F5344CB8AC3E}">
        <p14:creationId xmlns:p14="http://schemas.microsoft.com/office/powerpoint/2010/main" val="1104945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a:solidFill>
                  <a:schemeClr val="accent2"/>
                </a:solidFill>
                <a:latin typeface="Arial" pitchFamily="34" charset="0"/>
                <a:cs typeface="Arial" panose="020B0604020202020204" pitchFamily="34" charset="0"/>
              </a:rPr>
              <a:t>COPIL</a:t>
            </a:r>
          </a:p>
          <a:p>
            <a:pPr algn="ctr">
              <a:lnSpc>
                <a:spcPct val="200000"/>
              </a:lnSpc>
            </a:pPr>
            <a:r>
              <a:rPr lang="fr-FR" sz="2400" b="1" dirty="0">
                <a:solidFill>
                  <a:schemeClr val="accent2"/>
                </a:solidFill>
                <a:latin typeface="Arial" pitchFamily="34" charset="0"/>
                <a:cs typeface="Arial" panose="020B0604020202020204" pitchFamily="34" charset="0"/>
              </a:rPr>
              <a:t>DIRECTION BUSINESS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5478"/>
            <a:ext cx="12361161" cy="7304334"/>
          </a:xfrm>
          <a:prstGeom prst="rect">
            <a:avLst/>
          </a:prstGeom>
        </p:spPr>
      </p:pic>
      <p:sp>
        <p:nvSpPr>
          <p:cNvPr id="7" name="ZoneTexte 3"/>
          <p:cNvSpPr txBox="1"/>
          <p:nvPr/>
        </p:nvSpPr>
        <p:spPr>
          <a:xfrm>
            <a:off x="0" y="3920197"/>
            <a:ext cx="12361161" cy="144655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200000"/>
              </a:lnSpc>
            </a:pPr>
            <a:r>
              <a:rPr lang="fr-FR" sz="2400" b="1" dirty="0">
                <a:solidFill>
                  <a:srgbClr val="C00000"/>
                </a:solidFill>
                <a:latin typeface="Arial" pitchFamily="34" charset="0"/>
                <a:cs typeface="Arial" panose="020B0604020202020204" pitchFamily="34" charset="0"/>
              </a:rPr>
              <a:t>PLAN DE TRANSFORMATION NORMATIF</a:t>
            </a:r>
          </a:p>
          <a:p>
            <a:pPr algn="ctr">
              <a:lnSpc>
                <a:spcPct val="200000"/>
              </a:lnSpc>
            </a:pPr>
            <a:r>
              <a:rPr lang="fr-FR" sz="2000" b="1" dirty="0">
                <a:solidFill>
                  <a:srgbClr val="C00000"/>
                </a:solidFill>
                <a:latin typeface="Arial" pitchFamily="34" charset="0"/>
                <a:cs typeface="Arial" panose="020B0604020202020204" pitchFamily="34" charset="0"/>
              </a:rPr>
              <a:t>DIRECTION QUALITE ET EXPERIENCE CLIENT</a:t>
            </a:r>
            <a:endParaRPr lang="fr-FR" sz="2400" b="1" dirty="0">
              <a:solidFill>
                <a:srgbClr val="C00000"/>
              </a:solidFill>
              <a:latin typeface="Arial" pitchFamily="34" charset="0"/>
              <a:cs typeface="Arial" panose="020B0604020202020204" pitchFamily="34" charset="0"/>
            </a:endParaRPr>
          </a:p>
        </p:txBody>
      </p:sp>
      <p:sp>
        <p:nvSpPr>
          <p:cNvPr id="6" name="ZoneTexte 3"/>
          <p:cNvSpPr txBox="1"/>
          <p:nvPr/>
        </p:nvSpPr>
        <p:spPr>
          <a:xfrm>
            <a:off x="125046" y="6270773"/>
            <a:ext cx="2314673"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600" b="1" dirty="0">
              <a:solidFill>
                <a:schemeClr val="accent2"/>
              </a:solidFill>
              <a:latin typeface="Arial" pitchFamily="34" charset="0"/>
              <a:cs typeface="Arial" panose="020B0604020202020204" pitchFamily="34" charset="0"/>
            </a:endParaRPr>
          </a:p>
          <a:p>
            <a:pPr algn="ctr"/>
            <a:r>
              <a:rPr lang="fr-FR" sz="1200" b="1" dirty="0">
                <a:latin typeface="Arial" pitchFamily="34" charset="0"/>
                <a:cs typeface="Arial" panose="020B0604020202020204" pitchFamily="34" charset="0"/>
              </a:rPr>
              <a:t>Du 18 Mars au 18 Juillet 2024</a:t>
            </a: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6954983" y="191742"/>
            <a:ext cx="5221386" cy="6201244"/>
            <a:chOff x="5496364" y="595686"/>
            <a:chExt cx="5515223" cy="5209047"/>
          </a:xfrm>
        </p:grpSpPr>
        <p:grpSp>
          <p:nvGrpSpPr>
            <p:cNvPr id="3" name="Groupe 2"/>
            <p:cNvGrpSpPr/>
            <p:nvPr/>
          </p:nvGrpSpPr>
          <p:grpSpPr>
            <a:xfrm>
              <a:off x="5496364" y="595686"/>
              <a:ext cx="5515223" cy="5209047"/>
              <a:chOff x="4719684" y="150974"/>
              <a:chExt cx="6142279" cy="5801292"/>
            </a:xfrm>
          </p:grpSpPr>
          <p:sp>
            <p:nvSpPr>
              <p:cNvPr id="6" name="Ellipse 5"/>
              <p:cNvSpPr/>
              <p:nvPr/>
            </p:nvSpPr>
            <p:spPr>
              <a:xfrm>
                <a:off x="4719684" y="150974"/>
                <a:ext cx="6142279" cy="5801292"/>
              </a:xfrm>
              <a:prstGeom prst="ellips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Arial" panose="020B0604020202020204" pitchFamily="34" charset="0"/>
                  <a:cs typeface="Arial" panose="020B0604020202020204" pitchFamily="34" charset="0"/>
                </a:endParaRPr>
              </a:p>
            </p:txBody>
          </p:sp>
          <p:sp>
            <p:nvSpPr>
              <p:cNvPr id="2" name="Ellipse 1"/>
              <p:cNvSpPr/>
              <p:nvPr/>
            </p:nvSpPr>
            <p:spPr>
              <a:xfrm>
                <a:off x="5643418" y="445900"/>
                <a:ext cx="5218545" cy="5126185"/>
              </a:xfrm>
              <a:prstGeom prst="ellipse">
                <a:avLst/>
              </a:prstGeom>
              <a:solidFill>
                <a:srgbClr val="E7D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Arial" panose="020B0604020202020204" pitchFamily="34" charset="0"/>
                  <a:cs typeface="Arial" panose="020B0604020202020204" pitchFamily="34" charset="0"/>
                </a:endParaRPr>
              </a:p>
            </p:txBody>
          </p:sp>
          <p:sp>
            <p:nvSpPr>
              <p:cNvPr id="9" name="Ellipse 8"/>
              <p:cNvSpPr/>
              <p:nvPr/>
            </p:nvSpPr>
            <p:spPr>
              <a:xfrm>
                <a:off x="5643418" y="845376"/>
                <a:ext cx="4405201" cy="4327236"/>
              </a:xfrm>
              <a:prstGeom prst="ellipse">
                <a:avLst/>
              </a:prstGeom>
              <a:solidFill>
                <a:srgbClr val="692B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Arial" panose="020B0604020202020204" pitchFamily="34" charset="0"/>
                  <a:cs typeface="Arial" panose="020B0604020202020204" pitchFamily="34" charset="0"/>
                </a:endParaRPr>
              </a:p>
            </p:txBody>
          </p:sp>
        </p:grpSp>
        <p:sp>
          <p:nvSpPr>
            <p:cNvPr id="4" name="ZoneTexte 3"/>
            <p:cNvSpPr txBox="1"/>
            <p:nvPr/>
          </p:nvSpPr>
          <p:spPr>
            <a:xfrm>
              <a:off x="6539390" y="2807992"/>
              <a:ext cx="3500538" cy="646331"/>
            </a:xfrm>
            <a:prstGeom prst="rect">
              <a:avLst/>
            </a:prstGeom>
            <a:noFill/>
          </p:spPr>
          <p:txBody>
            <a:bodyPr wrap="square" rtlCol="0">
              <a:spAutoFit/>
            </a:bodyPr>
            <a:lstStyle/>
            <a:p>
              <a:pPr algn="ctr"/>
              <a:r>
                <a:rPr lang="fr-FR" sz="4400" dirty="0">
                  <a:solidFill>
                    <a:prstClr val="white"/>
                  </a:solidFill>
                  <a:latin typeface="Arial" panose="020B0604020202020204" pitchFamily="34" charset="0"/>
                  <a:cs typeface="Arial" panose="020B0604020202020204" pitchFamily="34" charset="0"/>
                </a:rPr>
                <a:t>SOMMAIRE</a:t>
              </a:r>
            </a:p>
          </p:txBody>
        </p:sp>
      </p:grpSp>
      <p:sp>
        <p:nvSpPr>
          <p:cNvPr id="8" name="ZoneTexte 7"/>
          <p:cNvSpPr txBox="1"/>
          <p:nvPr/>
        </p:nvSpPr>
        <p:spPr>
          <a:xfrm>
            <a:off x="523875" y="752475"/>
            <a:ext cx="5535613" cy="5262979"/>
          </a:xfrm>
          <a:prstGeom prst="rect">
            <a:avLst/>
          </a:prstGeom>
          <a:noFill/>
        </p:spPr>
        <p:txBody>
          <a:bodyPr wrap="square" rtlCol="0">
            <a:spAutoFit/>
          </a:bodyPr>
          <a:lstStyle/>
          <a:p>
            <a:pPr marL="400050" indent="-400050">
              <a:buFont typeface="+mj-lt"/>
              <a:buAutoNum type="romanUcPeriod"/>
            </a:pPr>
            <a:r>
              <a:rPr lang="fr-FR" sz="2400" dirty="0">
                <a:solidFill>
                  <a:schemeClr val="tx1">
                    <a:lumMod val="50000"/>
                    <a:lumOff val="50000"/>
                  </a:schemeClr>
                </a:solidFill>
                <a:latin typeface="Arial" panose="020B0604020202020204" pitchFamily="34" charset="0"/>
                <a:cs typeface="Arial" panose="020B0604020202020204" pitchFamily="34" charset="0"/>
              </a:rPr>
              <a:t>Enjeux</a:t>
            </a:r>
          </a:p>
          <a:p>
            <a:pPr marL="400050" indent="-400050">
              <a:buFont typeface="+mj-lt"/>
              <a:buAutoNum type="romanUcPeriod"/>
            </a:pPr>
            <a:endParaRPr lang="fr-FR" sz="2400" dirty="0">
              <a:solidFill>
                <a:schemeClr val="tx1">
                  <a:lumMod val="50000"/>
                  <a:lumOff val="50000"/>
                </a:schemeClr>
              </a:solidFill>
              <a:latin typeface="Arial" panose="020B0604020202020204" pitchFamily="34" charset="0"/>
              <a:cs typeface="Arial" panose="020B0604020202020204" pitchFamily="34" charset="0"/>
            </a:endParaRPr>
          </a:p>
          <a:p>
            <a:pPr marL="400050" indent="-400050">
              <a:buFont typeface="+mj-lt"/>
              <a:buAutoNum type="romanUcPeriod"/>
            </a:pPr>
            <a:r>
              <a:rPr lang="fr-FR" sz="2400" dirty="0">
                <a:solidFill>
                  <a:schemeClr val="tx1">
                    <a:lumMod val="50000"/>
                    <a:lumOff val="50000"/>
                  </a:schemeClr>
                </a:solidFill>
                <a:latin typeface="Arial" panose="020B0604020202020204" pitchFamily="34" charset="0"/>
                <a:cs typeface="Arial" panose="020B0604020202020204" pitchFamily="34" charset="0"/>
              </a:rPr>
              <a:t>Chantiers/ Streams </a:t>
            </a:r>
          </a:p>
          <a:p>
            <a:pPr marL="400050" indent="-400050">
              <a:buFont typeface="+mj-lt"/>
              <a:buAutoNum type="romanUcPeriod"/>
            </a:pPr>
            <a:endParaRPr lang="fr-FR" sz="2400" dirty="0">
              <a:solidFill>
                <a:schemeClr val="tx1">
                  <a:lumMod val="50000"/>
                  <a:lumOff val="50000"/>
                </a:schemeClr>
              </a:solidFill>
              <a:latin typeface="Arial" panose="020B0604020202020204" pitchFamily="34" charset="0"/>
              <a:cs typeface="Arial" panose="020B0604020202020204" pitchFamily="34" charset="0"/>
            </a:endParaRPr>
          </a:p>
          <a:p>
            <a:pPr marL="400050" indent="-400050">
              <a:buFont typeface="+mj-lt"/>
              <a:buAutoNum type="romanUcPeriod"/>
            </a:pPr>
            <a:r>
              <a:rPr lang="fr-FR" sz="2400" dirty="0">
                <a:solidFill>
                  <a:schemeClr val="tx1">
                    <a:lumMod val="50000"/>
                    <a:lumOff val="50000"/>
                  </a:schemeClr>
                </a:solidFill>
                <a:latin typeface="Arial" panose="020B0604020202020204" pitchFamily="34" charset="0"/>
                <a:cs typeface="Arial" panose="020B0604020202020204" pitchFamily="34" charset="0"/>
              </a:rPr>
              <a:t>Axes</a:t>
            </a:r>
          </a:p>
          <a:p>
            <a:pPr marL="400050" indent="-400050">
              <a:buFont typeface="+mj-lt"/>
              <a:buAutoNum type="romanUcPeriod"/>
            </a:pPr>
            <a:endParaRPr lang="fr-FR" sz="2400" dirty="0">
              <a:solidFill>
                <a:schemeClr val="tx1">
                  <a:lumMod val="50000"/>
                  <a:lumOff val="50000"/>
                </a:schemeClr>
              </a:solidFill>
              <a:latin typeface="Arial" panose="020B0604020202020204" pitchFamily="34" charset="0"/>
              <a:cs typeface="Arial" panose="020B0604020202020204" pitchFamily="34" charset="0"/>
            </a:endParaRPr>
          </a:p>
          <a:p>
            <a:pPr marL="400050" indent="-400050">
              <a:buFont typeface="+mj-lt"/>
              <a:buAutoNum type="romanUcPeriod"/>
            </a:pPr>
            <a:r>
              <a:rPr lang="fr-FR" sz="2400" dirty="0">
                <a:solidFill>
                  <a:schemeClr val="tx1">
                    <a:lumMod val="50000"/>
                    <a:lumOff val="50000"/>
                  </a:schemeClr>
                </a:solidFill>
                <a:latin typeface="Arial" panose="020B0604020202020204" pitchFamily="34" charset="0"/>
                <a:cs typeface="Arial" panose="020B0604020202020204" pitchFamily="34" charset="0"/>
              </a:rPr>
              <a:t>Streams par axe</a:t>
            </a:r>
          </a:p>
          <a:p>
            <a:pPr marL="400050" indent="-400050">
              <a:buFont typeface="+mj-lt"/>
              <a:buAutoNum type="romanUcPeriod"/>
            </a:pPr>
            <a:endParaRPr lang="fr-FR" sz="2400" dirty="0">
              <a:solidFill>
                <a:schemeClr val="tx1">
                  <a:lumMod val="50000"/>
                  <a:lumOff val="50000"/>
                </a:schemeClr>
              </a:solidFill>
              <a:latin typeface="Arial" panose="020B0604020202020204" pitchFamily="34" charset="0"/>
              <a:cs typeface="Arial" panose="020B0604020202020204" pitchFamily="34" charset="0"/>
            </a:endParaRPr>
          </a:p>
          <a:p>
            <a:pPr marL="400050" indent="-400050">
              <a:buFont typeface="+mj-lt"/>
              <a:buAutoNum type="romanUcPeriod"/>
            </a:pPr>
            <a:r>
              <a:rPr lang="fr-FR" sz="2400" dirty="0">
                <a:solidFill>
                  <a:schemeClr val="tx1">
                    <a:lumMod val="50000"/>
                    <a:lumOff val="50000"/>
                  </a:schemeClr>
                </a:solidFill>
                <a:latin typeface="Arial" panose="020B0604020202020204" pitchFamily="34" charset="0"/>
                <a:cs typeface="Arial" panose="020B0604020202020204" pitchFamily="34" charset="0"/>
              </a:rPr>
              <a:t>Organisation programme</a:t>
            </a:r>
          </a:p>
          <a:p>
            <a:pPr marL="400050" indent="-400050">
              <a:buFont typeface="+mj-lt"/>
              <a:buAutoNum type="romanUcPeriod"/>
            </a:pPr>
            <a:endParaRPr lang="fr-FR" sz="2400" dirty="0">
              <a:solidFill>
                <a:schemeClr val="tx1">
                  <a:lumMod val="50000"/>
                  <a:lumOff val="50000"/>
                </a:schemeClr>
              </a:solidFill>
              <a:latin typeface="Arial" panose="020B0604020202020204" pitchFamily="34" charset="0"/>
              <a:cs typeface="Arial" panose="020B0604020202020204" pitchFamily="34" charset="0"/>
            </a:endParaRPr>
          </a:p>
          <a:p>
            <a:pPr marL="400050" indent="-400050">
              <a:buFont typeface="+mj-lt"/>
              <a:buAutoNum type="romanUcPeriod"/>
            </a:pPr>
            <a:r>
              <a:rPr lang="fr-FR" sz="2400" dirty="0">
                <a:solidFill>
                  <a:schemeClr val="tx1">
                    <a:lumMod val="50000"/>
                    <a:lumOff val="50000"/>
                  </a:schemeClr>
                </a:solidFill>
                <a:latin typeface="Arial" panose="020B0604020202020204" pitchFamily="34" charset="0"/>
                <a:cs typeface="Arial" panose="020B0604020202020204" pitchFamily="34" charset="0"/>
              </a:rPr>
              <a:t>Gouvernance des streams</a:t>
            </a:r>
          </a:p>
          <a:p>
            <a:pPr marL="400050" indent="-400050">
              <a:buFont typeface="+mj-lt"/>
              <a:buAutoNum type="romanUcPeriod"/>
            </a:pPr>
            <a:endParaRPr lang="fr-FR" sz="2400" dirty="0">
              <a:solidFill>
                <a:schemeClr val="tx1">
                  <a:lumMod val="50000"/>
                  <a:lumOff val="50000"/>
                </a:schemeClr>
              </a:solidFill>
              <a:latin typeface="Arial" panose="020B0604020202020204" pitchFamily="34" charset="0"/>
              <a:cs typeface="Arial" panose="020B0604020202020204" pitchFamily="34" charset="0"/>
            </a:endParaRPr>
          </a:p>
          <a:p>
            <a:pPr marL="400050" indent="-400050">
              <a:buFont typeface="+mj-lt"/>
              <a:buAutoNum type="romanUcPeriod"/>
            </a:pPr>
            <a:r>
              <a:rPr lang="fr-FR" sz="2400" dirty="0">
                <a:solidFill>
                  <a:schemeClr val="tx1">
                    <a:lumMod val="50000"/>
                    <a:lumOff val="50000"/>
                  </a:schemeClr>
                </a:solidFill>
                <a:latin typeface="Arial" panose="020B0604020202020204" pitchFamily="34" charset="0"/>
                <a:cs typeface="Arial" panose="020B0604020202020204" pitchFamily="34" charset="0"/>
              </a:rPr>
              <a:t>Planning</a:t>
            </a:r>
          </a:p>
          <a:p>
            <a:endParaRPr lang="fr-FR" sz="24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1587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91">
            <a:extLst>
              <a:ext uri="{FF2B5EF4-FFF2-40B4-BE49-F238E27FC236}">
                <a16:creationId xmlns:a16="http://schemas.microsoft.com/office/drawing/2014/main" id="{BE4F0F1A-41AE-400E-9311-1B7E0A297D07}"/>
              </a:ext>
            </a:extLst>
          </p:cNvPr>
          <p:cNvSpPr txBox="1"/>
          <p:nvPr/>
        </p:nvSpPr>
        <p:spPr>
          <a:xfrm>
            <a:off x="128221" y="292965"/>
            <a:ext cx="7788585" cy="507831"/>
          </a:xfrm>
          <a:prstGeom prst="rect">
            <a:avLst/>
          </a:prstGeom>
          <a:noFill/>
        </p:spPr>
        <p:txBody>
          <a:bodyPr wrap="square" rtlCol="0">
            <a:spAutoFit/>
          </a:bodyPr>
          <a:lstStyle/>
          <a:p>
            <a:pPr defTabSz="914400">
              <a:lnSpc>
                <a:spcPct val="90000"/>
              </a:lnSpc>
              <a:spcBef>
                <a:spcPct val="0"/>
              </a:spcBef>
              <a:defRPr/>
            </a:pP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I. </a:t>
            </a:r>
            <a:r>
              <a:rPr lang="en-US" sz="3000" b="1" dirty="0" err="1">
                <a:solidFill>
                  <a:srgbClr val="C00000"/>
                </a:solidFill>
                <a:latin typeface="Arial" panose="020B0604020202020204" pitchFamily="34" charset="0"/>
                <a:ea typeface="MS PGothic" panose="020B0600070205080204" pitchFamily="34" charset="-128"/>
                <a:cs typeface="Arial" panose="020B0604020202020204" pitchFamily="34" charset="0"/>
              </a:rPr>
              <a:t>Enjeux</a:t>
            </a:r>
            <a:endPar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8" name="ZoneTexte 17"/>
          <p:cNvSpPr txBox="1"/>
          <p:nvPr/>
        </p:nvSpPr>
        <p:spPr>
          <a:xfrm>
            <a:off x="4819814" y="1014311"/>
            <a:ext cx="2772330" cy="369332"/>
          </a:xfrm>
          <a:prstGeom prst="rect">
            <a:avLst/>
          </a:prstGeom>
          <a:noFill/>
        </p:spPr>
        <p:txBody>
          <a:bodyPr wrap="square" rtlCol="0">
            <a:spAutoFit/>
          </a:bodyPr>
          <a:lstStyle/>
          <a:p>
            <a:r>
              <a:rPr lang="fr-FR" dirty="0">
                <a:solidFill>
                  <a:schemeClr val="bg1"/>
                </a:solidFill>
              </a:rPr>
              <a:t>XXXX</a:t>
            </a:r>
          </a:p>
        </p:txBody>
      </p:sp>
      <p:sp>
        <p:nvSpPr>
          <p:cNvPr id="21" name="Espace réservé de la date 27">
            <a:extLst>
              <a:ext uri="{FF2B5EF4-FFF2-40B4-BE49-F238E27FC236}">
                <a16:creationId xmlns:a16="http://schemas.microsoft.com/office/drawing/2014/main" id="{D0E06C7F-3CFE-AD7D-ABED-34BA5E28F7D4}"/>
              </a:ext>
            </a:extLst>
          </p:cNvPr>
          <p:cNvSpPr>
            <a:spLocks noGrp="1"/>
          </p:cNvSpPr>
          <p:nvPr>
            <p:ph type="dt" sz="half" idx="10"/>
          </p:nvPr>
        </p:nvSpPr>
        <p:spPr>
          <a:xfrm>
            <a:off x="838200" y="6640160"/>
            <a:ext cx="2743200" cy="226714"/>
          </a:xfrm>
        </p:spPr>
        <p:txBody>
          <a:bodyPr/>
          <a:lstStyle/>
          <a:p>
            <a:fld id="{D6AF5804-EAF7-4433-A998-B7E2BC2DE1BE}" type="datetime1">
              <a:rPr lang="fr-FR" smtClean="0">
                <a:latin typeface="Poppins" panose="00000500000000000000" pitchFamily="2" charset="0"/>
              </a:rPr>
              <a:t>19/08/2024</a:t>
            </a:fld>
            <a:endParaRPr lang="fr-FR" dirty="0">
              <a:latin typeface="Poppins" panose="00000500000000000000" pitchFamily="2" charset="0"/>
              <a:cs typeface="Poppins" panose="00000500000000000000" pitchFamily="2" charset="0"/>
            </a:endParaRPr>
          </a:p>
        </p:txBody>
      </p:sp>
      <p:sp>
        <p:nvSpPr>
          <p:cNvPr id="22" name="Espace réservé du numéro de diapositive 29">
            <a:extLst>
              <a:ext uri="{FF2B5EF4-FFF2-40B4-BE49-F238E27FC236}">
                <a16:creationId xmlns:a16="http://schemas.microsoft.com/office/drawing/2014/main" id="{18C8E608-581C-66E7-6BB7-1EDFEEB3D291}"/>
              </a:ext>
            </a:extLst>
          </p:cNvPr>
          <p:cNvSpPr>
            <a:spLocks noGrp="1"/>
          </p:cNvSpPr>
          <p:nvPr>
            <p:ph type="sldNum" sz="quarter" idx="12"/>
          </p:nvPr>
        </p:nvSpPr>
        <p:spPr>
          <a:xfrm>
            <a:off x="8610600" y="6496315"/>
            <a:ext cx="2743200" cy="365125"/>
          </a:xfrm>
        </p:spPr>
        <p:txBody>
          <a:bodyPr/>
          <a:lstStyle/>
          <a:p>
            <a:fld id="{E028BAE8-AA3B-4972-A921-897D3FF4325E}" type="slidenum">
              <a:rPr lang="fr-FR" smtClean="0">
                <a:latin typeface="Poppins" panose="00000500000000000000" pitchFamily="2" charset="0"/>
                <a:cs typeface="Poppins" panose="00000500000000000000" pitchFamily="2" charset="0"/>
              </a:rPr>
              <a:t>4</a:t>
            </a:fld>
            <a:endParaRPr lang="fr-FR">
              <a:latin typeface="Poppins" panose="00000500000000000000" pitchFamily="2" charset="0"/>
              <a:cs typeface="Poppins" panose="00000500000000000000" pitchFamily="2" charset="0"/>
            </a:endParaRPr>
          </a:p>
        </p:txBody>
      </p:sp>
      <p:grpSp>
        <p:nvGrpSpPr>
          <p:cNvPr id="14" name="Groupe 13"/>
          <p:cNvGrpSpPr/>
          <p:nvPr/>
        </p:nvGrpSpPr>
        <p:grpSpPr>
          <a:xfrm>
            <a:off x="1041714" y="1730566"/>
            <a:ext cx="2191439" cy="2577630"/>
            <a:chOff x="1041714" y="1730566"/>
            <a:chExt cx="2191439" cy="2577630"/>
          </a:xfrm>
          <a:effectLst>
            <a:outerShdw blurRad="50800" dist="38100" dir="2700000" algn="tl" rotWithShape="0">
              <a:prstClr val="black">
                <a:alpha val="40000"/>
              </a:prstClr>
            </a:outerShdw>
          </a:effectLst>
        </p:grpSpPr>
        <p:grpSp>
          <p:nvGrpSpPr>
            <p:cNvPr id="40" name="Groupe 39">
              <a:extLst>
                <a:ext uri="{FF2B5EF4-FFF2-40B4-BE49-F238E27FC236}">
                  <a16:creationId xmlns:a16="http://schemas.microsoft.com/office/drawing/2014/main" id="{12823478-F35F-4728-A2C5-6C6C1A259193}"/>
                </a:ext>
              </a:extLst>
            </p:cNvPr>
            <p:cNvGrpSpPr/>
            <p:nvPr/>
          </p:nvGrpSpPr>
          <p:grpSpPr>
            <a:xfrm>
              <a:off x="1186447" y="1885726"/>
              <a:ext cx="2046706" cy="2422470"/>
              <a:chOff x="902393" y="1683249"/>
              <a:chExt cx="2397125" cy="1954381"/>
            </a:xfrm>
          </p:grpSpPr>
          <p:sp>
            <p:nvSpPr>
              <p:cNvPr id="41" name="Rectangle 40">
                <a:extLst>
                  <a:ext uri="{FF2B5EF4-FFF2-40B4-BE49-F238E27FC236}">
                    <a16:creationId xmlns:a16="http://schemas.microsoft.com/office/drawing/2014/main" id="{F72261D1-19BA-3F17-AAB9-9FDFB2A17311}"/>
                  </a:ext>
                </a:extLst>
              </p:cNvPr>
              <p:cNvSpPr/>
              <p:nvPr/>
            </p:nvSpPr>
            <p:spPr>
              <a:xfrm>
                <a:off x="905556" y="1683249"/>
                <a:ext cx="2393962" cy="1954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Poppins" panose="00000500000000000000" pitchFamily="2" charset="0"/>
                  <a:cs typeface="Poppins" panose="00000500000000000000" pitchFamily="2" charset="0"/>
                </a:endParaRPr>
              </a:p>
            </p:txBody>
          </p:sp>
          <p:sp>
            <p:nvSpPr>
              <p:cNvPr id="42" name="ZoneTexte 41">
                <a:extLst>
                  <a:ext uri="{FF2B5EF4-FFF2-40B4-BE49-F238E27FC236}">
                    <a16:creationId xmlns:a16="http://schemas.microsoft.com/office/drawing/2014/main" id="{1AF017C2-F18C-7B42-26D3-44BDBA781DC5}"/>
                  </a:ext>
                </a:extLst>
              </p:cNvPr>
              <p:cNvSpPr txBox="1"/>
              <p:nvPr/>
            </p:nvSpPr>
            <p:spPr>
              <a:xfrm>
                <a:off x="902393" y="1683250"/>
                <a:ext cx="2285883" cy="1514664"/>
              </a:xfrm>
              <a:prstGeom prst="rect">
                <a:avLst/>
              </a:prstGeom>
              <a:noFill/>
            </p:spPr>
            <p:txBody>
              <a:bodyPr wrap="square" rtlCol="0">
                <a:spAutoFit/>
              </a:bodyPr>
              <a:lstStyle/>
              <a:p>
                <a:pPr marL="171450" indent="-171450" algn="just">
                  <a:buFont typeface="Wingdings" panose="05000000000000000000" pitchFamily="2" charset="2"/>
                  <a:buChar char="§"/>
                </a:pPr>
                <a:endParaRPr lang="fr-FR" dirty="0">
                  <a:solidFill>
                    <a:schemeClr val="tx1">
                      <a:lumMod val="50000"/>
                      <a:lumOff val="50000"/>
                    </a:schemeClr>
                  </a:solidFill>
                  <a:latin typeface="Poppins" panose="00000500000000000000" pitchFamily="2" charset="0"/>
                  <a:cs typeface="Poppins" panose="00000500000000000000" pitchFamily="2" charset="0"/>
                </a:endParaRPr>
              </a:p>
              <a:p>
                <a:pPr marL="171450" indent="-171450" algn="just">
                  <a:buFont typeface="Wingdings" panose="05000000000000000000" pitchFamily="2" charset="2"/>
                  <a:buChar char="§"/>
                </a:pPr>
                <a:endParaRPr lang="fr-FR" dirty="0">
                  <a:solidFill>
                    <a:schemeClr val="tx1">
                      <a:lumMod val="50000"/>
                      <a:lumOff val="50000"/>
                    </a:schemeClr>
                  </a:solidFill>
                  <a:latin typeface="Poppins" panose="00000500000000000000" pitchFamily="2" charset="0"/>
                  <a:cs typeface="Poppins" panose="00000500000000000000" pitchFamily="2" charset="0"/>
                </a:endParaRPr>
              </a:p>
              <a:p>
                <a:pPr algn="just"/>
                <a:r>
                  <a:rPr lang="fr-FR" sz="1600" dirty="0">
                    <a:solidFill>
                      <a:schemeClr val="tx1">
                        <a:lumMod val="50000"/>
                        <a:lumOff val="50000"/>
                      </a:schemeClr>
                    </a:solidFill>
                    <a:latin typeface="Poppins" panose="00000500000000000000" pitchFamily="2" charset="0"/>
                    <a:cs typeface="Poppins" panose="00000500000000000000" pitchFamily="2" charset="0"/>
                  </a:rPr>
                  <a:t>Mesure de la qualité dans toutes les strates de l’institution</a:t>
                </a:r>
              </a:p>
            </p:txBody>
          </p:sp>
        </p:grpSp>
        <p:sp>
          <p:nvSpPr>
            <p:cNvPr id="3" name="Carré corné 2"/>
            <p:cNvSpPr/>
            <p:nvPr/>
          </p:nvSpPr>
          <p:spPr>
            <a:xfrm>
              <a:off x="1041714" y="1730566"/>
              <a:ext cx="506776" cy="418641"/>
            </a:xfrm>
            <a:prstGeom prst="foldedCorne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grpSp>
      <p:grpSp>
        <p:nvGrpSpPr>
          <p:cNvPr id="50" name="Groupe 49"/>
          <p:cNvGrpSpPr/>
          <p:nvPr/>
        </p:nvGrpSpPr>
        <p:grpSpPr>
          <a:xfrm>
            <a:off x="3581400" y="1755985"/>
            <a:ext cx="2191439" cy="2577630"/>
            <a:chOff x="1041714" y="1730566"/>
            <a:chExt cx="2191439" cy="2577630"/>
          </a:xfrm>
          <a:effectLst>
            <a:outerShdw blurRad="50800" dist="38100" dir="2700000" algn="tl" rotWithShape="0">
              <a:prstClr val="black">
                <a:alpha val="40000"/>
              </a:prstClr>
            </a:outerShdw>
          </a:effectLst>
        </p:grpSpPr>
        <p:grpSp>
          <p:nvGrpSpPr>
            <p:cNvPr id="51" name="Groupe 50">
              <a:extLst>
                <a:ext uri="{FF2B5EF4-FFF2-40B4-BE49-F238E27FC236}">
                  <a16:creationId xmlns:a16="http://schemas.microsoft.com/office/drawing/2014/main" id="{12823478-F35F-4728-A2C5-6C6C1A259193}"/>
                </a:ext>
              </a:extLst>
            </p:cNvPr>
            <p:cNvGrpSpPr/>
            <p:nvPr/>
          </p:nvGrpSpPr>
          <p:grpSpPr>
            <a:xfrm>
              <a:off x="1186447" y="1885726"/>
              <a:ext cx="2046706" cy="2422470"/>
              <a:chOff x="902393" y="1683249"/>
              <a:chExt cx="2397125" cy="1954381"/>
            </a:xfrm>
          </p:grpSpPr>
          <p:sp>
            <p:nvSpPr>
              <p:cNvPr id="53" name="Rectangle 52">
                <a:extLst>
                  <a:ext uri="{FF2B5EF4-FFF2-40B4-BE49-F238E27FC236}">
                    <a16:creationId xmlns:a16="http://schemas.microsoft.com/office/drawing/2014/main" id="{F72261D1-19BA-3F17-AAB9-9FDFB2A17311}"/>
                  </a:ext>
                </a:extLst>
              </p:cNvPr>
              <p:cNvSpPr/>
              <p:nvPr/>
            </p:nvSpPr>
            <p:spPr>
              <a:xfrm>
                <a:off x="905556" y="1683249"/>
                <a:ext cx="2393962" cy="1954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Poppins" panose="00000500000000000000" pitchFamily="2" charset="0"/>
                  <a:cs typeface="Poppins" panose="00000500000000000000" pitchFamily="2" charset="0"/>
                </a:endParaRPr>
              </a:p>
            </p:txBody>
          </p:sp>
          <p:sp>
            <p:nvSpPr>
              <p:cNvPr id="54" name="ZoneTexte 53">
                <a:extLst>
                  <a:ext uri="{FF2B5EF4-FFF2-40B4-BE49-F238E27FC236}">
                    <a16:creationId xmlns:a16="http://schemas.microsoft.com/office/drawing/2014/main" id="{1AF017C2-F18C-7B42-26D3-44BDBA781DC5}"/>
                  </a:ext>
                </a:extLst>
              </p:cNvPr>
              <p:cNvSpPr txBox="1"/>
              <p:nvPr/>
            </p:nvSpPr>
            <p:spPr>
              <a:xfrm>
                <a:off x="902393" y="1683250"/>
                <a:ext cx="2285883" cy="1340849"/>
              </a:xfrm>
              <a:prstGeom prst="rect">
                <a:avLst/>
              </a:prstGeom>
              <a:noFill/>
            </p:spPr>
            <p:txBody>
              <a:bodyPr wrap="square" rtlCol="0">
                <a:spAutoFit/>
              </a:bodyPr>
              <a:lstStyle/>
              <a:p>
                <a:pPr marL="171450" indent="-171450" algn="just">
                  <a:buFont typeface="Wingdings" panose="05000000000000000000" pitchFamily="2" charset="2"/>
                  <a:buChar char="§"/>
                </a:pPr>
                <a:endParaRPr lang="fr-FR" sz="1100" dirty="0">
                  <a:solidFill>
                    <a:schemeClr val="tx1">
                      <a:lumMod val="50000"/>
                      <a:lumOff val="50000"/>
                    </a:schemeClr>
                  </a:solidFill>
                  <a:latin typeface="Poppins" panose="00000500000000000000" pitchFamily="2" charset="0"/>
                  <a:cs typeface="Poppins" panose="00000500000000000000" pitchFamily="2" charset="0"/>
                </a:endParaRPr>
              </a:p>
              <a:p>
                <a:pPr marL="171450" indent="-171450" algn="just">
                  <a:buFont typeface="Wingdings" panose="05000000000000000000" pitchFamily="2" charset="2"/>
                  <a:buChar char="§"/>
                </a:pPr>
                <a:endParaRPr lang="fr-FR" sz="1100" dirty="0">
                  <a:solidFill>
                    <a:schemeClr val="tx1">
                      <a:lumMod val="50000"/>
                      <a:lumOff val="50000"/>
                    </a:schemeClr>
                  </a:solidFill>
                  <a:latin typeface="Poppins" panose="00000500000000000000" pitchFamily="2" charset="0"/>
                  <a:cs typeface="Poppins" panose="00000500000000000000" pitchFamily="2" charset="0"/>
                </a:endParaRPr>
              </a:p>
              <a:p>
                <a:pPr algn="just"/>
                <a:endParaRPr lang="fr-FR" sz="1600" dirty="0">
                  <a:solidFill>
                    <a:schemeClr val="tx1">
                      <a:lumMod val="50000"/>
                      <a:lumOff val="50000"/>
                    </a:schemeClr>
                  </a:solidFill>
                  <a:latin typeface="Poppins" panose="00000500000000000000" pitchFamily="2" charset="0"/>
                  <a:cs typeface="Poppins" panose="00000500000000000000" pitchFamily="2" charset="0"/>
                </a:endParaRPr>
              </a:p>
              <a:p>
                <a:pPr algn="just"/>
                <a:r>
                  <a:rPr lang="fr-FR" sz="1600" dirty="0">
                    <a:solidFill>
                      <a:schemeClr val="tx1">
                        <a:lumMod val="50000"/>
                        <a:lumOff val="50000"/>
                      </a:schemeClr>
                    </a:solidFill>
                    <a:latin typeface="Poppins" panose="00000500000000000000" pitchFamily="2" charset="0"/>
                    <a:cs typeface="Poppins" panose="00000500000000000000" pitchFamily="2" charset="0"/>
                  </a:rPr>
                  <a:t>Performance par processus et non par Direction</a:t>
                </a:r>
              </a:p>
            </p:txBody>
          </p:sp>
        </p:grpSp>
        <p:sp>
          <p:nvSpPr>
            <p:cNvPr id="52" name="Carré corné 51"/>
            <p:cNvSpPr/>
            <p:nvPr/>
          </p:nvSpPr>
          <p:spPr>
            <a:xfrm>
              <a:off x="1041714" y="1730566"/>
              <a:ext cx="506776" cy="418641"/>
            </a:xfrm>
            <a:prstGeom prst="foldedCorne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grpSp>
      <p:grpSp>
        <p:nvGrpSpPr>
          <p:cNvPr id="55" name="Groupe 54"/>
          <p:cNvGrpSpPr/>
          <p:nvPr/>
        </p:nvGrpSpPr>
        <p:grpSpPr>
          <a:xfrm>
            <a:off x="6577570" y="2500627"/>
            <a:ext cx="2191439" cy="2577630"/>
            <a:chOff x="1041714" y="1730566"/>
            <a:chExt cx="2191439" cy="2577630"/>
          </a:xfrm>
          <a:effectLst>
            <a:outerShdw blurRad="50800" dist="38100" dir="2700000" algn="tl" rotWithShape="0">
              <a:prstClr val="black">
                <a:alpha val="40000"/>
              </a:prstClr>
            </a:outerShdw>
          </a:effectLst>
        </p:grpSpPr>
        <p:grpSp>
          <p:nvGrpSpPr>
            <p:cNvPr id="56" name="Groupe 55">
              <a:extLst>
                <a:ext uri="{FF2B5EF4-FFF2-40B4-BE49-F238E27FC236}">
                  <a16:creationId xmlns:a16="http://schemas.microsoft.com/office/drawing/2014/main" id="{12823478-F35F-4728-A2C5-6C6C1A259193}"/>
                </a:ext>
              </a:extLst>
            </p:cNvPr>
            <p:cNvGrpSpPr/>
            <p:nvPr/>
          </p:nvGrpSpPr>
          <p:grpSpPr>
            <a:xfrm>
              <a:off x="1186447" y="1885726"/>
              <a:ext cx="2046706" cy="2422470"/>
              <a:chOff x="902393" y="1683249"/>
              <a:chExt cx="2397125" cy="1954381"/>
            </a:xfrm>
          </p:grpSpPr>
          <p:sp>
            <p:nvSpPr>
              <p:cNvPr id="58" name="Rectangle 57">
                <a:extLst>
                  <a:ext uri="{FF2B5EF4-FFF2-40B4-BE49-F238E27FC236}">
                    <a16:creationId xmlns:a16="http://schemas.microsoft.com/office/drawing/2014/main" id="{F72261D1-19BA-3F17-AAB9-9FDFB2A17311}"/>
                  </a:ext>
                </a:extLst>
              </p:cNvPr>
              <p:cNvSpPr/>
              <p:nvPr/>
            </p:nvSpPr>
            <p:spPr>
              <a:xfrm>
                <a:off x="905556" y="1683249"/>
                <a:ext cx="2393962" cy="1954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Poppins" panose="00000500000000000000" pitchFamily="2" charset="0"/>
                  <a:cs typeface="Poppins" panose="00000500000000000000" pitchFamily="2" charset="0"/>
                </a:endParaRPr>
              </a:p>
            </p:txBody>
          </p:sp>
          <p:sp>
            <p:nvSpPr>
              <p:cNvPr id="59" name="ZoneTexte 58">
                <a:extLst>
                  <a:ext uri="{FF2B5EF4-FFF2-40B4-BE49-F238E27FC236}">
                    <a16:creationId xmlns:a16="http://schemas.microsoft.com/office/drawing/2014/main" id="{1AF017C2-F18C-7B42-26D3-44BDBA781DC5}"/>
                  </a:ext>
                </a:extLst>
              </p:cNvPr>
              <p:cNvSpPr txBox="1"/>
              <p:nvPr/>
            </p:nvSpPr>
            <p:spPr>
              <a:xfrm>
                <a:off x="902393" y="1683250"/>
                <a:ext cx="2285883" cy="1080129"/>
              </a:xfrm>
              <a:prstGeom prst="rect">
                <a:avLst/>
              </a:prstGeom>
              <a:noFill/>
            </p:spPr>
            <p:txBody>
              <a:bodyPr wrap="square" rtlCol="0">
                <a:spAutoFit/>
              </a:bodyPr>
              <a:lstStyle/>
              <a:p>
                <a:pPr marL="171450" indent="-171450" algn="just">
                  <a:buFont typeface="Wingdings" panose="05000000000000000000" pitchFamily="2" charset="2"/>
                  <a:buChar char="§"/>
                </a:pPr>
                <a:endParaRPr lang="fr-FR" sz="1100" dirty="0">
                  <a:solidFill>
                    <a:schemeClr val="tx1">
                      <a:lumMod val="50000"/>
                      <a:lumOff val="50000"/>
                    </a:schemeClr>
                  </a:solidFill>
                  <a:latin typeface="Poppins" panose="00000500000000000000" pitchFamily="2" charset="0"/>
                  <a:cs typeface="Poppins" panose="00000500000000000000" pitchFamily="2" charset="0"/>
                </a:endParaRPr>
              </a:p>
              <a:p>
                <a:pPr marL="171450" indent="-171450" algn="just">
                  <a:buFont typeface="Wingdings" panose="05000000000000000000" pitchFamily="2" charset="2"/>
                  <a:buChar char="§"/>
                </a:pPr>
                <a:endParaRPr lang="fr-FR" sz="1100" dirty="0">
                  <a:solidFill>
                    <a:schemeClr val="tx1">
                      <a:lumMod val="50000"/>
                      <a:lumOff val="50000"/>
                    </a:schemeClr>
                  </a:solidFill>
                  <a:latin typeface="Poppins" panose="00000500000000000000" pitchFamily="2" charset="0"/>
                  <a:cs typeface="Poppins" panose="00000500000000000000" pitchFamily="2" charset="0"/>
                </a:endParaRPr>
              </a:p>
              <a:p>
                <a:pPr marL="171450" indent="-171450" algn="just">
                  <a:buFont typeface="Wingdings" panose="05000000000000000000" pitchFamily="2" charset="2"/>
                  <a:buChar char="§"/>
                </a:pPr>
                <a:endParaRPr lang="fr-FR" sz="1100" dirty="0">
                  <a:solidFill>
                    <a:schemeClr val="tx1">
                      <a:lumMod val="50000"/>
                      <a:lumOff val="50000"/>
                    </a:schemeClr>
                  </a:solidFill>
                  <a:latin typeface="Poppins" panose="00000500000000000000" pitchFamily="2" charset="0"/>
                  <a:cs typeface="Poppins" panose="00000500000000000000" pitchFamily="2" charset="0"/>
                </a:endParaRPr>
              </a:p>
              <a:p>
                <a:pPr algn="just"/>
                <a:r>
                  <a:rPr lang="fr-FR" sz="1600" dirty="0">
                    <a:solidFill>
                      <a:schemeClr val="tx1">
                        <a:lumMod val="50000"/>
                        <a:lumOff val="50000"/>
                      </a:schemeClr>
                    </a:solidFill>
                    <a:latin typeface="Poppins" panose="00000500000000000000" pitchFamily="2" charset="0"/>
                    <a:cs typeface="Poppins" panose="00000500000000000000" pitchFamily="2" charset="0"/>
                  </a:rPr>
                  <a:t>Satisfaction des clients-Fournisseurs</a:t>
                </a:r>
              </a:p>
            </p:txBody>
          </p:sp>
        </p:grpSp>
        <p:sp>
          <p:nvSpPr>
            <p:cNvPr id="57" name="Carré corné 56"/>
            <p:cNvSpPr/>
            <p:nvPr/>
          </p:nvSpPr>
          <p:spPr>
            <a:xfrm>
              <a:off x="1041714" y="1730566"/>
              <a:ext cx="506776" cy="418641"/>
            </a:xfrm>
            <a:prstGeom prst="foldedCorne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grpSp>
      <p:grpSp>
        <p:nvGrpSpPr>
          <p:cNvPr id="60" name="Groupe 59"/>
          <p:cNvGrpSpPr/>
          <p:nvPr/>
        </p:nvGrpSpPr>
        <p:grpSpPr>
          <a:xfrm>
            <a:off x="9117256" y="2526046"/>
            <a:ext cx="2191439" cy="2577630"/>
            <a:chOff x="1041714" y="1730566"/>
            <a:chExt cx="2191439" cy="2577630"/>
          </a:xfrm>
          <a:effectLst>
            <a:outerShdw blurRad="50800" dist="38100" dir="5400000" algn="t" rotWithShape="0">
              <a:prstClr val="black">
                <a:alpha val="40000"/>
              </a:prstClr>
            </a:outerShdw>
          </a:effectLst>
        </p:grpSpPr>
        <p:grpSp>
          <p:nvGrpSpPr>
            <p:cNvPr id="61" name="Groupe 60">
              <a:extLst>
                <a:ext uri="{FF2B5EF4-FFF2-40B4-BE49-F238E27FC236}">
                  <a16:creationId xmlns:a16="http://schemas.microsoft.com/office/drawing/2014/main" id="{12823478-F35F-4728-A2C5-6C6C1A259193}"/>
                </a:ext>
              </a:extLst>
            </p:cNvPr>
            <p:cNvGrpSpPr/>
            <p:nvPr/>
          </p:nvGrpSpPr>
          <p:grpSpPr>
            <a:xfrm>
              <a:off x="1186447" y="1885726"/>
              <a:ext cx="2046706" cy="2422470"/>
              <a:chOff x="902393" y="1683249"/>
              <a:chExt cx="2397125" cy="1954381"/>
            </a:xfrm>
          </p:grpSpPr>
          <p:sp>
            <p:nvSpPr>
              <p:cNvPr id="63" name="Rectangle 62">
                <a:extLst>
                  <a:ext uri="{FF2B5EF4-FFF2-40B4-BE49-F238E27FC236}">
                    <a16:creationId xmlns:a16="http://schemas.microsoft.com/office/drawing/2014/main" id="{F72261D1-19BA-3F17-AAB9-9FDFB2A17311}"/>
                  </a:ext>
                </a:extLst>
              </p:cNvPr>
              <p:cNvSpPr/>
              <p:nvPr/>
            </p:nvSpPr>
            <p:spPr>
              <a:xfrm>
                <a:off x="905556" y="1683249"/>
                <a:ext cx="2393962" cy="1954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Poppins" panose="00000500000000000000" pitchFamily="2" charset="0"/>
                  <a:cs typeface="Poppins" panose="00000500000000000000" pitchFamily="2" charset="0"/>
                </a:endParaRPr>
              </a:p>
            </p:txBody>
          </p:sp>
          <p:sp>
            <p:nvSpPr>
              <p:cNvPr id="64" name="ZoneTexte 63">
                <a:extLst>
                  <a:ext uri="{FF2B5EF4-FFF2-40B4-BE49-F238E27FC236}">
                    <a16:creationId xmlns:a16="http://schemas.microsoft.com/office/drawing/2014/main" id="{1AF017C2-F18C-7B42-26D3-44BDBA781DC5}"/>
                  </a:ext>
                </a:extLst>
              </p:cNvPr>
              <p:cNvSpPr txBox="1"/>
              <p:nvPr/>
            </p:nvSpPr>
            <p:spPr>
              <a:xfrm>
                <a:off x="902393" y="1683250"/>
                <a:ext cx="2285883" cy="1613986"/>
              </a:xfrm>
              <a:prstGeom prst="rect">
                <a:avLst/>
              </a:prstGeom>
              <a:noFill/>
            </p:spPr>
            <p:txBody>
              <a:bodyPr wrap="square" rtlCol="0">
                <a:spAutoFit/>
              </a:bodyPr>
              <a:lstStyle/>
              <a:p>
                <a:pPr marL="171450" indent="-171450" algn="just">
                  <a:buFont typeface="Wingdings" panose="05000000000000000000" pitchFamily="2" charset="2"/>
                  <a:buChar char="§"/>
                </a:pPr>
                <a:endParaRPr lang="fr-FR" sz="1100" dirty="0">
                  <a:solidFill>
                    <a:schemeClr val="tx1">
                      <a:lumMod val="50000"/>
                      <a:lumOff val="50000"/>
                    </a:schemeClr>
                  </a:solidFill>
                  <a:latin typeface="Poppins" panose="00000500000000000000" pitchFamily="2" charset="0"/>
                  <a:cs typeface="Poppins" panose="00000500000000000000" pitchFamily="2" charset="0"/>
                </a:endParaRPr>
              </a:p>
              <a:p>
                <a:pPr algn="just"/>
                <a:endParaRPr lang="fr-FR" sz="1100" dirty="0">
                  <a:solidFill>
                    <a:schemeClr val="tx1">
                      <a:lumMod val="50000"/>
                      <a:lumOff val="50000"/>
                    </a:schemeClr>
                  </a:solidFill>
                  <a:latin typeface="Poppins" panose="00000500000000000000" pitchFamily="2" charset="0"/>
                  <a:cs typeface="Poppins" panose="00000500000000000000" pitchFamily="2" charset="0"/>
                </a:endParaRPr>
              </a:p>
              <a:p>
                <a:pPr marL="171450" indent="-171450" algn="just">
                  <a:buFont typeface="Wingdings" panose="05000000000000000000" pitchFamily="2" charset="2"/>
                  <a:buChar char="§"/>
                </a:pPr>
                <a:endParaRPr lang="fr-FR" sz="1100" dirty="0">
                  <a:solidFill>
                    <a:schemeClr val="tx1">
                      <a:lumMod val="50000"/>
                      <a:lumOff val="50000"/>
                    </a:schemeClr>
                  </a:solidFill>
                  <a:latin typeface="Poppins" panose="00000500000000000000" pitchFamily="2" charset="0"/>
                  <a:cs typeface="Poppins" panose="00000500000000000000" pitchFamily="2" charset="0"/>
                </a:endParaRPr>
              </a:p>
              <a:p>
                <a:pPr marL="171450" indent="-171450" algn="just">
                  <a:buFont typeface="Wingdings" panose="05000000000000000000" pitchFamily="2" charset="2"/>
                  <a:buChar char="§"/>
                </a:pPr>
                <a:endParaRPr lang="fr-FR" sz="1100" dirty="0">
                  <a:solidFill>
                    <a:schemeClr val="tx1">
                      <a:lumMod val="50000"/>
                      <a:lumOff val="50000"/>
                    </a:schemeClr>
                  </a:solidFill>
                  <a:latin typeface="Poppins" panose="00000500000000000000" pitchFamily="2" charset="0"/>
                  <a:cs typeface="Poppins" panose="00000500000000000000" pitchFamily="2" charset="0"/>
                </a:endParaRPr>
              </a:p>
              <a:p>
                <a:pPr algn="just"/>
                <a:r>
                  <a:rPr lang="fr-FR" sz="1600" dirty="0">
                    <a:solidFill>
                      <a:schemeClr val="tx1">
                        <a:lumMod val="50000"/>
                        <a:lumOff val="50000"/>
                      </a:schemeClr>
                    </a:solidFill>
                    <a:latin typeface="Poppins" panose="00000500000000000000" pitchFamily="2" charset="0"/>
                    <a:cs typeface="Poppins" panose="00000500000000000000" pitchFamily="2" charset="0"/>
                  </a:rPr>
                  <a:t>Sens client acquis dans toutes les entités du groupe</a:t>
                </a:r>
              </a:p>
            </p:txBody>
          </p:sp>
        </p:grpSp>
        <p:sp>
          <p:nvSpPr>
            <p:cNvPr id="62" name="Carré corné 61"/>
            <p:cNvSpPr/>
            <p:nvPr/>
          </p:nvSpPr>
          <p:spPr>
            <a:xfrm>
              <a:off x="1041714" y="1730566"/>
              <a:ext cx="506776" cy="418641"/>
            </a:xfrm>
            <a:prstGeom prst="foldedCorne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p>
          </p:txBody>
        </p:sp>
      </p:grpSp>
    </p:spTree>
    <p:extLst>
      <p:ext uri="{BB962C8B-B14F-4D97-AF65-F5344CB8AC3E}">
        <p14:creationId xmlns:p14="http://schemas.microsoft.com/office/powerpoint/2010/main" val="2886146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00"/>
                                        <p:tgtEl>
                                          <p:spTgt spid="50"/>
                                        </p:tgtEl>
                                      </p:cBhvr>
                                    </p:animEffect>
                                    <p:anim calcmode="lin" valueType="num">
                                      <p:cBhvr>
                                        <p:cTn id="14" dur="1000" fill="hold"/>
                                        <p:tgtEl>
                                          <p:spTgt spid="50"/>
                                        </p:tgtEl>
                                        <p:attrNameLst>
                                          <p:attrName>ppt_x</p:attrName>
                                        </p:attrNameLst>
                                      </p:cBhvr>
                                      <p:tavLst>
                                        <p:tav tm="0">
                                          <p:val>
                                            <p:strVal val="#ppt_x"/>
                                          </p:val>
                                        </p:tav>
                                        <p:tav tm="100000">
                                          <p:val>
                                            <p:strVal val="#ppt_x"/>
                                          </p:val>
                                        </p:tav>
                                      </p:tavLst>
                                    </p:anim>
                                    <p:anim calcmode="lin" valueType="num">
                                      <p:cBhvr>
                                        <p:cTn id="15" dur="1000" fill="hold"/>
                                        <p:tgtEl>
                                          <p:spTgt spid="5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anim calcmode="lin" valueType="num">
                                      <p:cBhvr>
                                        <p:cTn id="20" dur="1000" fill="hold"/>
                                        <p:tgtEl>
                                          <p:spTgt spid="55"/>
                                        </p:tgtEl>
                                        <p:attrNameLst>
                                          <p:attrName>ppt_x</p:attrName>
                                        </p:attrNameLst>
                                      </p:cBhvr>
                                      <p:tavLst>
                                        <p:tav tm="0">
                                          <p:val>
                                            <p:strVal val="#ppt_x"/>
                                          </p:val>
                                        </p:tav>
                                        <p:tav tm="100000">
                                          <p:val>
                                            <p:strVal val="#ppt_x"/>
                                          </p:val>
                                        </p:tav>
                                      </p:tavLst>
                                    </p:anim>
                                    <p:anim calcmode="lin" valueType="num">
                                      <p:cBhvr>
                                        <p:cTn id="21" dur="1000" fill="hold"/>
                                        <p:tgtEl>
                                          <p:spTgt spid="5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217090" y="1086546"/>
            <a:ext cx="5383609" cy="1384995"/>
          </a:xfrm>
          <a:prstGeom prst="rect">
            <a:avLst/>
          </a:prstGeom>
          <a:solidFill>
            <a:schemeClr val="bg1"/>
          </a:solidFill>
        </p:spPr>
        <p:txBody>
          <a:bodyPr wrap="square" rtlCol="0">
            <a:spAutoFit/>
          </a:bodyPr>
          <a:lstStyle/>
          <a:p>
            <a:pPr algn="just"/>
            <a:r>
              <a:rPr lang="fr-FR" sz="1400" dirty="0">
                <a:solidFill>
                  <a:schemeClr val="tx1">
                    <a:lumMod val="50000"/>
                    <a:lumOff val="50000"/>
                  </a:schemeClr>
                </a:solidFill>
                <a:latin typeface="Arial" panose="020B0604020202020204" pitchFamily="34" charset="0"/>
                <a:cs typeface="Arial" panose="020B0604020202020204" pitchFamily="34" charset="0"/>
              </a:rPr>
              <a:t>Les chantiers ont été définis en nous appuyant:</a:t>
            </a:r>
          </a:p>
          <a:p>
            <a:pPr algn="just"/>
            <a:endParaRPr lang="fr-FR" sz="14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Sur les écarts entre notre existant et les normes</a:t>
            </a:r>
          </a:p>
          <a:p>
            <a:pPr marL="285750" indent="-285750" algn="just">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Sur les urgences de notre écho-système</a:t>
            </a:r>
          </a:p>
          <a:p>
            <a:pPr marL="285750" indent="-285750" algn="just">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Sur les impacts rapides et positifs</a:t>
            </a:r>
          </a:p>
          <a:p>
            <a:pPr algn="just"/>
            <a:endParaRPr lang="fr-FR" sz="1400"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3" name="Groupe 2"/>
          <p:cNvGrpSpPr/>
          <p:nvPr/>
        </p:nvGrpSpPr>
        <p:grpSpPr>
          <a:xfrm>
            <a:off x="7065309" y="2309652"/>
            <a:ext cx="1883885" cy="1905918"/>
            <a:chOff x="2060154" y="2566930"/>
            <a:chExt cx="1883885" cy="1905918"/>
          </a:xfrm>
        </p:grpSpPr>
        <p:sp>
          <p:nvSpPr>
            <p:cNvPr id="5" name="Ellipse 4"/>
            <p:cNvSpPr/>
            <p:nvPr/>
          </p:nvSpPr>
          <p:spPr>
            <a:xfrm>
              <a:off x="2060154" y="2566930"/>
              <a:ext cx="1883885" cy="1905918"/>
            </a:xfrm>
            <a:prstGeom prst="ellipse">
              <a:avLst/>
            </a:prstGeom>
            <a:solidFill>
              <a:schemeClr val="bg1">
                <a:lumMod val="95000"/>
              </a:schemeClr>
            </a:solidFill>
            <a:ln w="57150">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555912" y="3071362"/>
              <a:ext cx="804232" cy="707886"/>
            </a:xfrm>
            <a:prstGeom prst="rect">
              <a:avLst/>
            </a:prstGeom>
            <a:noFill/>
          </p:spPr>
          <p:txBody>
            <a:bodyPr wrap="square" rtlCol="0">
              <a:spAutoFit/>
            </a:bodyPr>
            <a:lstStyle/>
            <a:p>
              <a:r>
                <a:rPr lang="fr-FR" sz="4000" b="1" dirty="0">
                  <a:latin typeface="Arial" panose="020B0604020202020204" pitchFamily="34" charset="0"/>
                  <a:cs typeface="Arial" panose="020B0604020202020204" pitchFamily="34" charset="0"/>
                </a:rPr>
                <a:t>20</a:t>
              </a:r>
            </a:p>
          </p:txBody>
        </p:sp>
      </p:grpSp>
      <p:sp>
        <p:nvSpPr>
          <p:cNvPr id="9" name="TextBox 91">
            <a:extLst>
              <a:ext uri="{FF2B5EF4-FFF2-40B4-BE49-F238E27FC236}">
                <a16:creationId xmlns:a16="http://schemas.microsoft.com/office/drawing/2014/main" id="{BE4F0F1A-41AE-400E-9311-1B7E0A297D07}"/>
              </a:ext>
            </a:extLst>
          </p:cNvPr>
          <p:cNvSpPr txBox="1"/>
          <p:nvPr/>
        </p:nvSpPr>
        <p:spPr>
          <a:xfrm>
            <a:off x="128221" y="292965"/>
            <a:ext cx="7788585" cy="507831"/>
          </a:xfrm>
          <a:prstGeom prst="rect">
            <a:avLst/>
          </a:prstGeom>
          <a:noFill/>
        </p:spPr>
        <p:txBody>
          <a:bodyPr wrap="square" rtlCol="0">
            <a:spAutoFit/>
          </a:bodyPr>
          <a:lstStyle/>
          <a:p>
            <a:pPr defTabSz="914400">
              <a:lnSpc>
                <a:spcPct val="90000"/>
              </a:lnSpc>
              <a:spcBef>
                <a:spcPct val="0"/>
              </a:spcBef>
              <a:defRPr/>
            </a:pP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II. </a:t>
            </a:r>
            <a:r>
              <a:rPr lang="en-US" sz="3000" b="1" dirty="0" err="1">
                <a:solidFill>
                  <a:srgbClr val="C00000"/>
                </a:solidFill>
                <a:latin typeface="Arial" panose="020B0604020202020204" pitchFamily="34" charset="0"/>
                <a:ea typeface="MS PGothic" panose="020B0600070205080204" pitchFamily="34" charset="-128"/>
                <a:cs typeface="Arial" panose="020B0604020202020204" pitchFamily="34" charset="0"/>
              </a:rPr>
              <a:t>Chantiers</a:t>
            </a: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  </a:t>
            </a:r>
          </a:p>
        </p:txBody>
      </p:sp>
      <p:grpSp>
        <p:nvGrpSpPr>
          <p:cNvPr id="10" name="Groupe 9"/>
          <p:cNvGrpSpPr/>
          <p:nvPr/>
        </p:nvGrpSpPr>
        <p:grpSpPr>
          <a:xfrm>
            <a:off x="4495410" y="1325515"/>
            <a:ext cx="7023685" cy="450122"/>
            <a:chOff x="1044853" y="5828682"/>
            <a:chExt cx="9348525" cy="450122"/>
          </a:xfrm>
          <a:effectLst>
            <a:outerShdw blurRad="50800" dist="38100" dir="8100000" algn="tr" rotWithShape="0">
              <a:prstClr val="black">
                <a:alpha val="40000"/>
              </a:prstClr>
            </a:outerShdw>
          </a:effectLst>
        </p:grpSpPr>
        <p:sp>
          <p:nvSpPr>
            <p:cNvPr id="11" name="Triangle isocèle 10"/>
            <p:cNvSpPr/>
            <p:nvPr/>
          </p:nvSpPr>
          <p:spPr>
            <a:xfrm rot="10800000">
              <a:off x="1044853" y="5837978"/>
              <a:ext cx="9348525" cy="440826"/>
            </a:xfrm>
            <a:prstGeom prst="triangl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4941000" y="5828682"/>
              <a:ext cx="2772330" cy="369332"/>
            </a:xfrm>
            <a:prstGeom prst="rect">
              <a:avLst/>
            </a:prstGeom>
            <a:noFill/>
          </p:spPr>
          <p:txBody>
            <a:bodyPr wrap="square" rtlCol="0">
              <a:spAutoFit/>
            </a:bodyPr>
            <a:lstStyle/>
            <a:p>
              <a:r>
                <a:rPr lang="fr-FR" dirty="0">
                  <a:solidFill>
                    <a:schemeClr val="bg1"/>
                  </a:solidFill>
                </a:rPr>
                <a:t>Chantiers</a:t>
              </a:r>
            </a:p>
          </p:txBody>
        </p:sp>
      </p:grpSp>
    </p:spTree>
    <p:extLst>
      <p:ext uri="{BB962C8B-B14F-4D97-AF65-F5344CB8AC3E}">
        <p14:creationId xmlns:p14="http://schemas.microsoft.com/office/powerpoint/2010/main" val="2829135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down)">
                                      <p:cBhvr>
                                        <p:cTn id="7" dur="500"/>
                                        <p:tgtEl>
                                          <p:spTgt spid="13">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down)">
                                      <p:cBhvr>
                                        <p:cTn id="11" dur="500"/>
                                        <p:tgtEl>
                                          <p:spTgt spid="1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wipe(down)">
                                      <p:cBhvr>
                                        <p:cTn id="15" dur="500"/>
                                        <p:tgtEl>
                                          <p:spTgt spid="13">
                                            <p:txEl>
                                              <p:pRg st="2" end="2"/>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wipe(down)">
                                      <p:cBhvr>
                                        <p:cTn id="23" dur="500"/>
                                        <p:tgtEl>
                                          <p:spTgt spid="1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4310151" y="1116512"/>
            <a:ext cx="804232" cy="734814"/>
            <a:chOff x="1111509" y="3061593"/>
            <a:chExt cx="804232" cy="734814"/>
          </a:xfrm>
        </p:grpSpPr>
        <p:sp>
          <p:nvSpPr>
            <p:cNvPr id="5" name="Ellipse 4"/>
            <p:cNvSpPr/>
            <p:nvPr/>
          </p:nvSpPr>
          <p:spPr>
            <a:xfrm>
              <a:off x="1161200" y="3061593"/>
              <a:ext cx="726320" cy="734814"/>
            </a:xfrm>
            <a:prstGeom prst="ellipse">
              <a:avLst/>
            </a:prstGeom>
            <a:solidFill>
              <a:schemeClr val="bg1">
                <a:lumMod val="95000"/>
              </a:schemeClr>
            </a:solidFill>
            <a:ln w="57150">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11509" y="3269654"/>
              <a:ext cx="804232" cy="261610"/>
            </a:xfrm>
            <a:prstGeom prst="rect">
              <a:avLst/>
            </a:prstGeom>
            <a:noFill/>
          </p:spPr>
          <p:txBody>
            <a:bodyPr wrap="square" rtlCol="0">
              <a:spAutoFit/>
            </a:bodyPr>
            <a:lstStyle/>
            <a:p>
              <a:pPr algn="ctr"/>
              <a:r>
                <a:rPr lang="fr-FR" sz="1100" b="1" dirty="0">
                  <a:latin typeface="Arial" panose="020B0604020202020204" pitchFamily="34" charset="0"/>
                  <a:cs typeface="Arial" panose="020B0604020202020204" pitchFamily="34" charset="0"/>
                </a:rPr>
                <a:t>Axe 1</a:t>
              </a:r>
            </a:p>
          </p:txBody>
        </p:sp>
      </p:grpSp>
      <p:grpSp>
        <p:nvGrpSpPr>
          <p:cNvPr id="13" name="Groupe 12"/>
          <p:cNvGrpSpPr/>
          <p:nvPr/>
        </p:nvGrpSpPr>
        <p:grpSpPr>
          <a:xfrm>
            <a:off x="5154076" y="1170713"/>
            <a:ext cx="7023685" cy="1003779"/>
            <a:chOff x="5154076" y="1170713"/>
            <a:chExt cx="7023685" cy="1003779"/>
          </a:xfrm>
        </p:grpSpPr>
        <p:grpSp>
          <p:nvGrpSpPr>
            <p:cNvPr id="2" name="Groupe 1"/>
            <p:cNvGrpSpPr/>
            <p:nvPr/>
          </p:nvGrpSpPr>
          <p:grpSpPr>
            <a:xfrm>
              <a:off x="5154076" y="1528161"/>
              <a:ext cx="7023685" cy="646331"/>
              <a:chOff x="1044853" y="5837977"/>
              <a:chExt cx="9348525" cy="646331"/>
            </a:xfrm>
            <a:effectLst>
              <a:outerShdw blurRad="50800" dist="38100" dir="8100000" algn="tr" rotWithShape="0">
                <a:prstClr val="black">
                  <a:alpha val="40000"/>
                </a:prstClr>
              </a:outerShdw>
            </a:effectLst>
          </p:grpSpPr>
          <p:sp>
            <p:nvSpPr>
              <p:cNvPr id="17" name="Triangle isocèle 16"/>
              <p:cNvSpPr/>
              <p:nvPr/>
            </p:nvSpPr>
            <p:spPr>
              <a:xfrm rot="10800000">
                <a:off x="1044853" y="5837978"/>
                <a:ext cx="9348525" cy="440826"/>
              </a:xfrm>
              <a:prstGeom prst="triangl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4193855" y="5837977"/>
                <a:ext cx="3049563" cy="646331"/>
              </a:xfrm>
              <a:prstGeom prst="rect">
                <a:avLst/>
              </a:prstGeom>
              <a:noFill/>
            </p:spPr>
            <p:txBody>
              <a:bodyPr wrap="square" rtlCol="0">
                <a:spAutoFit/>
              </a:bodyPr>
              <a:lstStyle/>
              <a:p>
                <a:pPr algn="ctr"/>
                <a:r>
                  <a:rPr lang="fr-FR" dirty="0">
                    <a:solidFill>
                      <a:schemeClr val="bg1"/>
                    </a:solidFill>
                  </a:rPr>
                  <a:t>La vision pour orienter …</a:t>
                </a:r>
              </a:p>
            </p:txBody>
          </p:sp>
        </p:grpSp>
        <p:cxnSp>
          <p:nvCxnSpPr>
            <p:cNvPr id="8" name="Connecteur droit 7"/>
            <p:cNvCxnSpPr/>
            <p:nvPr/>
          </p:nvCxnSpPr>
          <p:spPr>
            <a:xfrm>
              <a:off x="5420466" y="1477271"/>
              <a:ext cx="609055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575586" y="1183357"/>
              <a:ext cx="5804807" cy="29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65000"/>
                  </a:schemeClr>
                </a:solidFill>
              </a:endParaRPr>
            </a:p>
          </p:txBody>
        </p:sp>
        <p:sp>
          <p:nvSpPr>
            <p:cNvPr id="12" name="ZoneTexte 11"/>
            <p:cNvSpPr txBox="1"/>
            <p:nvPr/>
          </p:nvSpPr>
          <p:spPr>
            <a:xfrm>
              <a:off x="6714435" y="1170713"/>
              <a:ext cx="3820885" cy="369332"/>
            </a:xfrm>
            <a:prstGeom prst="rect">
              <a:avLst/>
            </a:prstGeom>
            <a:noFill/>
          </p:spPr>
          <p:txBody>
            <a:bodyPr wrap="square" rtlCol="0">
              <a:spAutoFit/>
            </a:bodyPr>
            <a:lstStyle/>
            <a:p>
              <a:pPr algn="ctr"/>
              <a:r>
                <a:rPr lang="fr-FR" dirty="0">
                  <a:solidFill>
                    <a:schemeClr val="bg1">
                      <a:lumMod val="65000"/>
                    </a:schemeClr>
                  </a:solidFill>
                </a:rPr>
                <a:t>LEADERSHIP &amp; BUSINESS</a:t>
              </a:r>
            </a:p>
          </p:txBody>
        </p:sp>
      </p:grpSp>
      <p:grpSp>
        <p:nvGrpSpPr>
          <p:cNvPr id="7" name="Groupe 6"/>
          <p:cNvGrpSpPr/>
          <p:nvPr/>
        </p:nvGrpSpPr>
        <p:grpSpPr>
          <a:xfrm>
            <a:off x="5151354" y="2361019"/>
            <a:ext cx="7023685" cy="1002737"/>
            <a:chOff x="5151354" y="2361019"/>
            <a:chExt cx="7023685" cy="1002737"/>
          </a:xfrm>
        </p:grpSpPr>
        <p:grpSp>
          <p:nvGrpSpPr>
            <p:cNvPr id="15" name="Groupe 14"/>
            <p:cNvGrpSpPr/>
            <p:nvPr/>
          </p:nvGrpSpPr>
          <p:grpSpPr>
            <a:xfrm>
              <a:off x="5151354" y="2717425"/>
              <a:ext cx="7023685" cy="646331"/>
              <a:chOff x="1044853" y="5837977"/>
              <a:chExt cx="9348525" cy="646331"/>
            </a:xfrm>
            <a:effectLst>
              <a:outerShdw blurRad="50800" dist="38100" dir="8100000" algn="tr" rotWithShape="0">
                <a:prstClr val="black">
                  <a:alpha val="40000"/>
                </a:prstClr>
              </a:outerShdw>
            </a:effectLst>
          </p:grpSpPr>
          <p:sp>
            <p:nvSpPr>
              <p:cNvPr id="19" name="Triangle isocèle 18"/>
              <p:cNvSpPr/>
              <p:nvPr/>
            </p:nvSpPr>
            <p:spPr>
              <a:xfrm rot="10800000">
                <a:off x="1044853" y="5837978"/>
                <a:ext cx="9348525" cy="440826"/>
              </a:xfrm>
              <a:prstGeom prst="triangle">
                <a:avLst/>
              </a:prstGeom>
              <a:solidFill>
                <a:srgbClr val="FF19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3689153" y="5837977"/>
                <a:ext cx="4058968" cy="646331"/>
              </a:xfrm>
              <a:prstGeom prst="rect">
                <a:avLst/>
              </a:prstGeom>
              <a:noFill/>
            </p:spPr>
            <p:txBody>
              <a:bodyPr wrap="square" rtlCol="0">
                <a:spAutoFit/>
              </a:bodyPr>
              <a:lstStyle/>
              <a:p>
                <a:pPr algn="ctr"/>
                <a:r>
                  <a:rPr lang="fr-FR" dirty="0">
                    <a:solidFill>
                      <a:schemeClr val="bg1"/>
                    </a:solidFill>
                  </a:rPr>
                  <a:t>Les humains pour réaliser…</a:t>
                </a:r>
              </a:p>
            </p:txBody>
          </p:sp>
        </p:grpSp>
        <p:cxnSp>
          <p:nvCxnSpPr>
            <p:cNvPr id="21" name="Connecteur droit 20"/>
            <p:cNvCxnSpPr/>
            <p:nvPr/>
          </p:nvCxnSpPr>
          <p:spPr>
            <a:xfrm>
              <a:off x="5417744" y="2666535"/>
              <a:ext cx="609055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572864" y="2372621"/>
              <a:ext cx="5804807" cy="29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65000"/>
                  </a:schemeClr>
                </a:solidFill>
              </a:endParaRPr>
            </a:p>
          </p:txBody>
        </p:sp>
        <p:sp>
          <p:nvSpPr>
            <p:cNvPr id="33" name="ZoneTexte 32"/>
            <p:cNvSpPr txBox="1"/>
            <p:nvPr/>
          </p:nvSpPr>
          <p:spPr>
            <a:xfrm>
              <a:off x="6733341" y="2361019"/>
              <a:ext cx="3820885" cy="369332"/>
            </a:xfrm>
            <a:prstGeom prst="rect">
              <a:avLst/>
            </a:prstGeom>
            <a:noFill/>
          </p:spPr>
          <p:txBody>
            <a:bodyPr wrap="square" rtlCol="0">
              <a:spAutoFit/>
            </a:bodyPr>
            <a:lstStyle/>
            <a:p>
              <a:pPr algn="ctr"/>
              <a:r>
                <a:rPr lang="fr-FR" dirty="0">
                  <a:solidFill>
                    <a:schemeClr val="bg1">
                      <a:lumMod val="65000"/>
                    </a:schemeClr>
                  </a:solidFill>
                </a:rPr>
                <a:t>PEOPLE</a:t>
              </a:r>
            </a:p>
          </p:txBody>
        </p:sp>
      </p:grpSp>
      <p:grpSp>
        <p:nvGrpSpPr>
          <p:cNvPr id="9" name="Groupe 8"/>
          <p:cNvGrpSpPr/>
          <p:nvPr/>
        </p:nvGrpSpPr>
        <p:grpSpPr>
          <a:xfrm>
            <a:off x="5132301" y="3643528"/>
            <a:ext cx="7023685" cy="785631"/>
            <a:chOff x="5132301" y="3643528"/>
            <a:chExt cx="7023685" cy="785631"/>
          </a:xfrm>
        </p:grpSpPr>
        <p:grpSp>
          <p:nvGrpSpPr>
            <p:cNvPr id="23" name="Groupe 22"/>
            <p:cNvGrpSpPr/>
            <p:nvPr/>
          </p:nvGrpSpPr>
          <p:grpSpPr>
            <a:xfrm>
              <a:off x="5132301" y="3988332"/>
              <a:ext cx="7023685" cy="440827"/>
              <a:chOff x="1044853" y="5837977"/>
              <a:chExt cx="9348525" cy="440827"/>
            </a:xfrm>
            <a:effectLst>
              <a:outerShdw blurRad="50800" dist="38100" dir="8100000" algn="tr" rotWithShape="0">
                <a:prstClr val="black">
                  <a:alpha val="40000"/>
                </a:prstClr>
              </a:outerShdw>
            </a:effectLst>
          </p:grpSpPr>
          <p:sp>
            <p:nvSpPr>
              <p:cNvPr id="24" name="Triangle isocèle 23"/>
              <p:cNvSpPr/>
              <p:nvPr/>
            </p:nvSpPr>
            <p:spPr>
              <a:xfrm rot="10800000">
                <a:off x="1044853" y="5837978"/>
                <a:ext cx="9348525" cy="440826"/>
              </a:xfrm>
              <a:prstGeom prst="triangle">
                <a:avLst/>
              </a:prstGeom>
              <a:solidFill>
                <a:srgbClr val="FF4F4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3689153" y="5837977"/>
                <a:ext cx="4058968" cy="369332"/>
              </a:xfrm>
              <a:prstGeom prst="rect">
                <a:avLst/>
              </a:prstGeom>
              <a:noFill/>
            </p:spPr>
            <p:txBody>
              <a:bodyPr wrap="square" rtlCol="0">
                <a:spAutoFit/>
              </a:bodyPr>
              <a:lstStyle/>
              <a:p>
                <a:pPr algn="ctr"/>
                <a:r>
                  <a:rPr lang="fr-FR" dirty="0">
                    <a:solidFill>
                      <a:schemeClr val="bg1"/>
                    </a:solidFill>
                  </a:rPr>
                  <a:t>L’informatique pour faciliter…</a:t>
                </a:r>
              </a:p>
            </p:txBody>
          </p:sp>
        </p:grpSp>
        <p:cxnSp>
          <p:nvCxnSpPr>
            <p:cNvPr id="26" name="Connecteur droit 25"/>
            <p:cNvCxnSpPr/>
            <p:nvPr/>
          </p:nvCxnSpPr>
          <p:spPr>
            <a:xfrm>
              <a:off x="5398691" y="3937442"/>
              <a:ext cx="609055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553811" y="3643528"/>
              <a:ext cx="5804807" cy="29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65000"/>
                  </a:schemeClr>
                </a:solidFill>
              </a:endParaRPr>
            </a:p>
          </p:txBody>
        </p:sp>
        <p:sp>
          <p:nvSpPr>
            <p:cNvPr id="34" name="ZoneTexte 33"/>
            <p:cNvSpPr txBox="1"/>
            <p:nvPr/>
          </p:nvSpPr>
          <p:spPr>
            <a:xfrm>
              <a:off x="6712011" y="3664365"/>
              <a:ext cx="3820885" cy="369332"/>
            </a:xfrm>
            <a:prstGeom prst="rect">
              <a:avLst/>
            </a:prstGeom>
            <a:noFill/>
          </p:spPr>
          <p:txBody>
            <a:bodyPr wrap="square" rtlCol="0">
              <a:spAutoFit/>
            </a:bodyPr>
            <a:lstStyle/>
            <a:p>
              <a:pPr algn="ctr"/>
              <a:r>
                <a:rPr lang="fr-FR" dirty="0">
                  <a:solidFill>
                    <a:schemeClr val="bg1">
                      <a:lumMod val="65000"/>
                    </a:schemeClr>
                  </a:solidFill>
                </a:rPr>
                <a:t>TECHNOLOGIE</a:t>
              </a:r>
            </a:p>
          </p:txBody>
        </p:sp>
      </p:grpSp>
      <p:grpSp>
        <p:nvGrpSpPr>
          <p:cNvPr id="11" name="Groupe 10"/>
          <p:cNvGrpSpPr/>
          <p:nvPr/>
        </p:nvGrpSpPr>
        <p:grpSpPr>
          <a:xfrm>
            <a:off x="5104725" y="5015522"/>
            <a:ext cx="7023685" cy="808403"/>
            <a:chOff x="5104725" y="5015522"/>
            <a:chExt cx="7023685" cy="808403"/>
          </a:xfrm>
        </p:grpSpPr>
        <p:grpSp>
          <p:nvGrpSpPr>
            <p:cNvPr id="28" name="Groupe 27"/>
            <p:cNvGrpSpPr/>
            <p:nvPr/>
          </p:nvGrpSpPr>
          <p:grpSpPr>
            <a:xfrm>
              <a:off x="5104725" y="5349051"/>
              <a:ext cx="7023685" cy="474874"/>
              <a:chOff x="1044374" y="5788993"/>
              <a:chExt cx="9348525" cy="474874"/>
            </a:xfrm>
            <a:effectLst>
              <a:outerShdw blurRad="50800" dist="38100" dir="8100000" algn="tr" rotWithShape="0">
                <a:prstClr val="black">
                  <a:alpha val="40000"/>
                </a:prstClr>
              </a:outerShdw>
            </a:effectLst>
          </p:grpSpPr>
          <p:sp>
            <p:nvSpPr>
              <p:cNvPr id="29" name="Triangle isocèle 28"/>
              <p:cNvSpPr/>
              <p:nvPr/>
            </p:nvSpPr>
            <p:spPr>
              <a:xfrm rot="10800000">
                <a:off x="1044374" y="5823041"/>
                <a:ext cx="9348525" cy="440826"/>
              </a:xfrm>
              <a:prstGeom prst="triangle">
                <a:avLst/>
              </a:prstGeom>
              <a:solidFill>
                <a:srgbClr val="FFC5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3262962" y="5788993"/>
                <a:ext cx="4911352" cy="369332"/>
              </a:xfrm>
              <a:prstGeom prst="rect">
                <a:avLst/>
              </a:prstGeom>
              <a:noFill/>
            </p:spPr>
            <p:txBody>
              <a:bodyPr wrap="square" rtlCol="0">
                <a:spAutoFit/>
              </a:bodyPr>
              <a:lstStyle/>
              <a:p>
                <a:pPr algn="ctr"/>
                <a:r>
                  <a:rPr lang="fr-FR" dirty="0">
                    <a:solidFill>
                      <a:schemeClr val="bg1"/>
                    </a:solidFill>
                  </a:rPr>
                  <a:t>Les mécanismes pour exécuter…</a:t>
                </a:r>
              </a:p>
            </p:txBody>
          </p:sp>
        </p:grpSp>
        <p:cxnSp>
          <p:nvCxnSpPr>
            <p:cNvPr id="31" name="Connecteur droit 30"/>
            <p:cNvCxnSpPr/>
            <p:nvPr/>
          </p:nvCxnSpPr>
          <p:spPr>
            <a:xfrm>
              <a:off x="5371475" y="5347145"/>
              <a:ext cx="609055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526595" y="5053231"/>
              <a:ext cx="5804807" cy="29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65000"/>
                  </a:schemeClr>
                </a:solidFill>
              </a:endParaRPr>
            </a:p>
          </p:txBody>
        </p:sp>
        <p:sp>
          <p:nvSpPr>
            <p:cNvPr id="35" name="ZoneTexte 34"/>
            <p:cNvSpPr txBox="1"/>
            <p:nvPr/>
          </p:nvSpPr>
          <p:spPr>
            <a:xfrm>
              <a:off x="6719738" y="5015522"/>
              <a:ext cx="3820885" cy="369332"/>
            </a:xfrm>
            <a:prstGeom prst="rect">
              <a:avLst/>
            </a:prstGeom>
            <a:noFill/>
          </p:spPr>
          <p:txBody>
            <a:bodyPr wrap="square" rtlCol="0">
              <a:spAutoFit/>
            </a:bodyPr>
            <a:lstStyle/>
            <a:p>
              <a:pPr algn="ctr"/>
              <a:r>
                <a:rPr lang="fr-FR" dirty="0">
                  <a:solidFill>
                    <a:schemeClr val="bg1">
                      <a:lumMod val="65000"/>
                    </a:schemeClr>
                  </a:solidFill>
                </a:rPr>
                <a:t>PROCESS &amp; PROCEDURES</a:t>
              </a:r>
            </a:p>
          </p:txBody>
        </p:sp>
      </p:grpSp>
      <p:grpSp>
        <p:nvGrpSpPr>
          <p:cNvPr id="38" name="Groupe 37"/>
          <p:cNvGrpSpPr/>
          <p:nvPr/>
        </p:nvGrpSpPr>
        <p:grpSpPr>
          <a:xfrm>
            <a:off x="4310151" y="2423439"/>
            <a:ext cx="804232" cy="734814"/>
            <a:chOff x="1111509" y="3061593"/>
            <a:chExt cx="804232" cy="734814"/>
          </a:xfrm>
        </p:grpSpPr>
        <p:sp>
          <p:nvSpPr>
            <p:cNvPr id="39" name="Ellipse 38"/>
            <p:cNvSpPr/>
            <p:nvPr/>
          </p:nvSpPr>
          <p:spPr>
            <a:xfrm>
              <a:off x="1161200" y="3061593"/>
              <a:ext cx="726320" cy="734814"/>
            </a:xfrm>
            <a:prstGeom prst="ellipse">
              <a:avLst/>
            </a:prstGeom>
            <a:solidFill>
              <a:schemeClr val="bg1">
                <a:lumMod val="95000"/>
              </a:schemeClr>
            </a:solidFill>
            <a:ln w="57150">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1111509" y="3269654"/>
              <a:ext cx="804232" cy="261610"/>
            </a:xfrm>
            <a:prstGeom prst="rect">
              <a:avLst/>
            </a:prstGeom>
            <a:noFill/>
          </p:spPr>
          <p:txBody>
            <a:bodyPr wrap="square" rtlCol="0">
              <a:spAutoFit/>
            </a:bodyPr>
            <a:lstStyle/>
            <a:p>
              <a:pPr algn="ctr"/>
              <a:r>
                <a:rPr lang="fr-FR" sz="1100" b="1" dirty="0">
                  <a:latin typeface="Arial" panose="020B0604020202020204" pitchFamily="34" charset="0"/>
                  <a:cs typeface="Arial" panose="020B0604020202020204" pitchFamily="34" charset="0"/>
                </a:rPr>
                <a:t>Axe 2</a:t>
              </a:r>
            </a:p>
          </p:txBody>
        </p:sp>
      </p:grpSp>
      <p:grpSp>
        <p:nvGrpSpPr>
          <p:cNvPr id="41" name="Groupe 40"/>
          <p:cNvGrpSpPr/>
          <p:nvPr/>
        </p:nvGrpSpPr>
        <p:grpSpPr>
          <a:xfrm>
            <a:off x="4310151" y="3746304"/>
            <a:ext cx="804232" cy="734814"/>
            <a:chOff x="1111509" y="3061593"/>
            <a:chExt cx="804232" cy="734814"/>
          </a:xfrm>
        </p:grpSpPr>
        <p:sp>
          <p:nvSpPr>
            <p:cNvPr id="42" name="Ellipse 41"/>
            <p:cNvSpPr/>
            <p:nvPr/>
          </p:nvSpPr>
          <p:spPr>
            <a:xfrm>
              <a:off x="1161200" y="3061593"/>
              <a:ext cx="726320" cy="734814"/>
            </a:xfrm>
            <a:prstGeom prst="ellipse">
              <a:avLst/>
            </a:prstGeom>
            <a:solidFill>
              <a:schemeClr val="bg1">
                <a:lumMod val="95000"/>
              </a:schemeClr>
            </a:solidFill>
            <a:ln w="57150">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p:cNvSpPr txBox="1"/>
            <p:nvPr/>
          </p:nvSpPr>
          <p:spPr>
            <a:xfrm>
              <a:off x="1111509" y="3269654"/>
              <a:ext cx="804232" cy="261610"/>
            </a:xfrm>
            <a:prstGeom prst="rect">
              <a:avLst/>
            </a:prstGeom>
            <a:noFill/>
          </p:spPr>
          <p:txBody>
            <a:bodyPr wrap="square" rtlCol="0">
              <a:spAutoFit/>
            </a:bodyPr>
            <a:lstStyle/>
            <a:p>
              <a:pPr algn="ctr"/>
              <a:r>
                <a:rPr lang="fr-FR" sz="1100" b="1" dirty="0">
                  <a:latin typeface="Arial" panose="020B0604020202020204" pitchFamily="34" charset="0"/>
                  <a:cs typeface="Arial" panose="020B0604020202020204" pitchFamily="34" charset="0"/>
                </a:rPr>
                <a:t>Axe 3</a:t>
              </a:r>
            </a:p>
          </p:txBody>
        </p:sp>
      </p:grpSp>
      <p:grpSp>
        <p:nvGrpSpPr>
          <p:cNvPr id="44" name="Groupe 43"/>
          <p:cNvGrpSpPr/>
          <p:nvPr/>
        </p:nvGrpSpPr>
        <p:grpSpPr>
          <a:xfrm>
            <a:off x="4310151" y="5053231"/>
            <a:ext cx="804232" cy="734814"/>
            <a:chOff x="1111509" y="3061593"/>
            <a:chExt cx="804232" cy="734814"/>
          </a:xfrm>
        </p:grpSpPr>
        <p:sp>
          <p:nvSpPr>
            <p:cNvPr id="45" name="Ellipse 44"/>
            <p:cNvSpPr/>
            <p:nvPr/>
          </p:nvSpPr>
          <p:spPr>
            <a:xfrm>
              <a:off x="1161200" y="3061593"/>
              <a:ext cx="726320" cy="734814"/>
            </a:xfrm>
            <a:prstGeom prst="ellipse">
              <a:avLst/>
            </a:prstGeom>
            <a:solidFill>
              <a:schemeClr val="bg1">
                <a:lumMod val="95000"/>
              </a:schemeClr>
            </a:solidFill>
            <a:ln w="57150">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p:cNvSpPr txBox="1"/>
            <p:nvPr/>
          </p:nvSpPr>
          <p:spPr>
            <a:xfrm>
              <a:off x="1111509" y="3269654"/>
              <a:ext cx="804232" cy="261610"/>
            </a:xfrm>
            <a:prstGeom prst="rect">
              <a:avLst/>
            </a:prstGeom>
            <a:noFill/>
          </p:spPr>
          <p:txBody>
            <a:bodyPr wrap="square" rtlCol="0">
              <a:spAutoFit/>
            </a:bodyPr>
            <a:lstStyle/>
            <a:p>
              <a:pPr algn="ctr"/>
              <a:r>
                <a:rPr lang="fr-FR" sz="1100" b="1" dirty="0">
                  <a:latin typeface="Arial" panose="020B0604020202020204" pitchFamily="34" charset="0"/>
                  <a:cs typeface="Arial" panose="020B0604020202020204" pitchFamily="34" charset="0"/>
                </a:rPr>
                <a:t>Axe 4</a:t>
              </a:r>
            </a:p>
          </p:txBody>
        </p:sp>
      </p:grpSp>
      <p:sp>
        <p:nvSpPr>
          <p:cNvPr id="4" name="ZoneTexte 3"/>
          <p:cNvSpPr txBox="1"/>
          <p:nvPr/>
        </p:nvSpPr>
        <p:spPr>
          <a:xfrm>
            <a:off x="464152" y="1029184"/>
            <a:ext cx="2870295" cy="5478423"/>
          </a:xfrm>
          <a:prstGeom prst="rect">
            <a:avLst/>
          </a:prstGeom>
          <a:noFill/>
        </p:spPr>
        <p:txBody>
          <a:bodyPr wrap="square" rtlCol="0">
            <a:spAutoFit/>
          </a:bodyPr>
          <a:lstStyle/>
          <a:p>
            <a:pPr algn="just"/>
            <a:r>
              <a:rPr lang="fr-FR" dirty="0">
                <a:solidFill>
                  <a:schemeClr val="tx1">
                    <a:lumMod val="50000"/>
                    <a:lumOff val="50000"/>
                  </a:schemeClr>
                </a:solidFill>
                <a:latin typeface="Arial" panose="020B0604020202020204" pitchFamily="34" charset="0"/>
                <a:cs typeface="Arial" panose="020B0604020202020204" pitchFamily="34" charset="0"/>
              </a:rPr>
              <a:t>Pour réussir la mise en œuvre de ce vaste chantier, il est nécessaire de présenter les axes, les piliers qui sont importants pour notre entreprise. </a:t>
            </a:r>
          </a:p>
          <a:p>
            <a:pPr algn="just"/>
            <a:endParaRPr lang="fr-FR" sz="800" dirty="0">
              <a:solidFill>
                <a:schemeClr val="tx1">
                  <a:lumMod val="50000"/>
                  <a:lumOff val="50000"/>
                </a:schemeClr>
              </a:solidFill>
              <a:latin typeface="Arial" panose="020B0604020202020204" pitchFamily="34" charset="0"/>
              <a:cs typeface="Arial" panose="020B0604020202020204" pitchFamily="34" charset="0"/>
            </a:endParaRPr>
          </a:p>
          <a:p>
            <a:pPr algn="just"/>
            <a:r>
              <a:rPr lang="fr-FR" dirty="0">
                <a:solidFill>
                  <a:schemeClr val="tx1">
                    <a:lumMod val="50000"/>
                    <a:lumOff val="50000"/>
                  </a:schemeClr>
                </a:solidFill>
                <a:latin typeface="Arial" panose="020B0604020202020204" pitchFamily="34" charset="0"/>
                <a:cs typeface="Arial" panose="020B0604020202020204" pitchFamily="34" charset="0"/>
              </a:rPr>
              <a:t>Ceux-ci vont driver nos activités selon une planification qui devrait permettre leur infusion dans chaque pôle d’activité, filiale et démembrements…</a:t>
            </a:r>
          </a:p>
          <a:p>
            <a:pPr algn="just"/>
            <a:endParaRPr lang="fr-FR" sz="800" dirty="0">
              <a:solidFill>
                <a:schemeClr val="tx1">
                  <a:lumMod val="50000"/>
                  <a:lumOff val="50000"/>
                </a:schemeClr>
              </a:solidFill>
              <a:latin typeface="Arial" panose="020B0604020202020204" pitchFamily="34" charset="0"/>
              <a:cs typeface="Arial" panose="020B0604020202020204" pitchFamily="34" charset="0"/>
            </a:endParaRPr>
          </a:p>
          <a:p>
            <a:pPr marL="285750" indent="-285750" algn="just">
              <a:buClr>
                <a:srgbClr val="C00000"/>
              </a:buClr>
              <a:buFont typeface="Wingdings" panose="05000000000000000000" pitchFamily="2" charset="2"/>
              <a:buChar char="§"/>
            </a:pPr>
            <a:r>
              <a:rPr lang="fr-FR" dirty="0">
                <a:solidFill>
                  <a:schemeClr val="tx1">
                    <a:lumMod val="50000"/>
                    <a:lumOff val="50000"/>
                  </a:schemeClr>
                </a:solidFill>
                <a:latin typeface="Arial" panose="020B0604020202020204" pitchFamily="34" charset="0"/>
                <a:cs typeface="Arial" panose="020B0604020202020204" pitchFamily="34" charset="0"/>
              </a:rPr>
              <a:t>Le leadership</a:t>
            </a:r>
          </a:p>
          <a:p>
            <a:pPr marL="285750" indent="-285750" algn="just">
              <a:buClr>
                <a:srgbClr val="C00000"/>
              </a:buClr>
              <a:buFont typeface="Wingdings" panose="05000000000000000000" pitchFamily="2" charset="2"/>
              <a:buChar char="§"/>
            </a:pPr>
            <a:r>
              <a:rPr lang="fr-FR" dirty="0">
                <a:solidFill>
                  <a:schemeClr val="tx1">
                    <a:lumMod val="50000"/>
                    <a:lumOff val="50000"/>
                  </a:schemeClr>
                </a:solidFill>
                <a:latin typeface="Arial" panose="020B0604020202020204" pitchFamily="34" charset="0"/>
                <a:cs typeface="Arial" panose="020B0604020202020204" pitchFamily="34" charset="0"/>
              </a:rPr>
              <a:t>L’Humain</a:t>
            </a:r>
          </a:p>
          <a:p>
            <a:pPr marL="285750" indent="-285750" algn="just">
              <a:buClr>
                <a:srgbClr val="C00000"/>
              </a:buClr>
              <a:buFont typeface="Wingdings" panose="05000000000000000000" pitchFamily="2" charset="2"/>
              <a:buChar char="§"/>
            </a:pPr>
            <a:r>
              <a:rPr lang="fr-FR" dirty="0">
                <a:solidFill>
                  <a:schemeClr val="tx1">
                    <a:lumMod val="50000"/>
                    <a:lumOff val="50000"/>
                  </a:schemeClr>
                </a:solidFill>
                <a:latin typeface="Arial" panose="020B0604020202020204" pitchFamily="34" charset="0"/>
                <a:cs typeface="Arial" panose="020B0604020202020204" pitchFamily="34" charset="0"/>
              </a:rPr>
              <a:t>La technologie</a:t>
            </a:r>
          </a:p>
          <a:p>
            <a:pPr marL="285750" indent="-285750" algn="just">
              <a:buClr>
                <a:srgbClr val="C00000"/>
              </a:buClr>
              <a:buFont typeface="Wingdings" panose="05000000000000000000" pitchFamily="2" charset="2"/>
              <a:buChar char="§"/>
            </a:pPr>
            <a:r>
              <a:rPr lang="fr-FR" dirty="0">
                <a:solidFill>
                  <a:schemeClr val="tx1">
                    <a:lumMod val="50000"/>
                    <a:lumOff val="50000"/>
                  </a:schemeClr>
                </a:solidFill>
                <a:latin typeface="Arial" panose="020B0604020202020204" pitchFamily="34" charset="0"/>
                <a:cs typeface="Arial" panose="020B0604020202020204" pitchFamily="34" charset="0"/>
              </a:rPr>
              <a:t>Les </a:t>
            </a:r>
            <a:r>
              <a:rPr lang="fr-FR" dirty="0" err="1">
                <a:solidFill>
                  <a:schemeClr val="tx1">
                    <a:lumMod val="50000"/>
                    <a:lumOff val="50000"/>
                  </a:schemeClr>
                </a:solidFill>
                <a:latin typeface="Arial" panose="020B0604020202020204" pitchFamily="34" charset="0"/>
                <a:cs typeface="Arial" panose="020B0604020202020204" pitchFamily="34" charset="0"/>
              </a:rPr>
              <a:t>process</a:t>
            </a:r>
            <a:r>
              <a:rPr lang="fr-FR" dirty="0">
                <a:solidFill>
                  <a:schemeClr val="tx1">
                    <a:lumMod val="50000"/>
                    <a:lumOff val="50000"/>
                  </a:schemeClr>
                </a:solidFill>
                <a:latin typeface="Arial" panose="020B0604020202020204" pitchFamily="34" charset="0"/>
                <a:cs typeface="Arial" panose="020B0604020202020204" pitchFamily="34" charset="0"/>
              </a:rPr>
              <a:t> &amp; procédures </a:t>
            </a:r>
          </a:p>
        </p:txBody>
      </p:sp>
      <p:sp>
        <p:nvSpPr>
          <p:cNvPr id="47" name="TextBox 91">
            <a:extLst>
              <a:ext uri="{FF2B5EF4-FFF2-40B4-BE49-F238E27FC236}">
                <a16:creationId xmlns:a16="http://schemas.microsoft.com/office/drawing/2014/main" id="{BE4F0F1A-41AE-400E-9311-1B7E0A297D07}"/>
              </a:ext>
            </a:extLst>
          </p:cNvPr>
          <p:cNvSpPr txBox="1"/>
          <p:nvPr/>
        </p:nvSpPr>
        <p:spPr>
          <a:xfrm>
            <a:off x="128221" y="121515"/>
            <a:ext cx="7788585" cy="507831"/>
          </a:xfrm>
          <a:prstGeom prst="rect">
            <a:avLst/>
          </a:prstGeom>
          <a:noFill/>
        </p:spPr>
        <p:txBody>
          <a:bodyPr wrap="square" rtlCol="0">
            <a:spAutoFit/>
          </a:bodyPr>
          <a:lstStyle/>
          <a:p>
            <a:pPr defTabSz="914400">
              <a:lnSpc>
                <a:spcPct val="90000"/>
              </a:lnSpc>
              <a:spcBef>
                <a:spcPct val="0"/>
              </a:spcBef>
              <a:defRPr/>
            </a:pP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III. Axes  </a:t>
            </a:r>
          </a:p>
        </p:txBody>
      </p:sp>
    </p:spTree>
    <p:extLst>
      <p:ext uri="{BB962C8B-B14F-4D97-AF65-F5344CB8AC3E}">
        <p14:creationId xmlns:p14="http://schemas.microsoft.com/office/powerpoint/2010/main" val="1869006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up)">
                                      <p:cBhvr>
                                        <p:cTn id="11" dur="500"/>
                                        <p:tgtEl>
                                          <p:spTgt spid="4">
                                            <p:txEl>
                                              <p:pRg st="2" end="2"/>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wipe(up)">
                                      <p:cBhvr>
                                        <p:cTn id="15" dur="500"/>
                                        <p:tgtEl>
                                          <p:spTgt spid="4">
                                            <p:txEl>
                                              <p:pRg st="4" end="4"/>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wipe(up)">
                                      <p:cBhvr>
                                        <p:cTn id="19" dur="500"/>
                                        <p:tgtEl>
                                          <p:spTgt spid="4">
                                            <p:txEl>
                                              <p:pRg st="5" end="5"/>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wipe(up)">
                                      <p:cBhvr>
                                        <p:cTn id="23" dur="500"/>
                                        <p:tgtEl>
                                          <p:spTgt spid="4">
                                            <p:txEl>
                                              <p:pRg st="6" end="6"/>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wipe(up)">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7"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47"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0"/>
                                        <p:tgtEl>
                                          <p:spTgt spid="38"/>
                                        </p:tgtEl>
                                      </p:cBhvr>
                                    </p:animEffect>
                                    <p:anim calcmode="lin" valueType="num">
                                      <p:cBhvr>
                                        <p:cTn id="50" dur="1000" fill="hold"/>
                                        <p:tgtEl>
                                          <p:spTgt spid="38"/>
                                        </p:tgtEl>
                                        <p:attrNameLst>
                                          <p:attrName>ppt_x</p:attrName>
                                        </p:attrNameLst>
                                      </p:cBhvr>
                                      <p:tavLst>
                                        <p:tav tm="0">
                                          <p:val>
                                            <p:strVal val="#ppt_x"/>
                                          </p:val>
                                        </p:tav>
                                        <p:tav tm="100000">
                                          <p:val>
                                            <p:strVal val="#ppt_x"/>
                                          </p:val>
                                        </p:tav>
                                      </p:tavLst>
                                    </p:anim>
                                    <p:anim calcmode="lin" valueType="num">
                                      <p:cBhvr>
                                        <p:cTn id="51" dur="1000" fill="hold"/>
                                        <p:tgtEl>
                                          <p:spTgt spid="38"/>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47"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par>
                          <p:cTn id="58" fill="hold">
                            <p:stCondLst>
                              <p:cond delay="4000"/>
                            </p:stCondLst>
                            <p:childTnLst>
                              <p:par>
                                <p:cTn id="59" presetID="47" presetClass="entr" presetSubtype="0" fill="hold"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1000"/>
                                        <p:tgtEl>
                                          <p:spTgt spid="41"/>
                                        </p:tgtEl>
                                      </p:cBhvr>
                                    </p:animEffect>
                                    <p:anim calcmode="lin" valueType="num">
                                      <p:cBhvr>
                                        <p:cTn id="62" dur="1000" fill="hold"/>
                                        <p:tgtEl>
                                          <p:spTgt spid="41"/>
                                        </p:tgtEl>
                                        <p:attrNameLst>
                                          <p:attrName>ppt_x</p:attrName>
                                        </p:attrNameLst>
                                      </p:cBhvr>
                                      <p:tavLst>
                                        <p:tav tm="0">
                                          <p:val>
                                            <p:strVal val="#ppt_x"/>
                                          </p:val>
                                        </p:tav>
                                        <p:tav tm="100000">
                                          <p:val>
                                            <p:strVal val="#ppt_x"/>
                                          </p:val>
                                        </p:tav>
                                      </p:tavLst>
                                    </p:anim>
                                    <p:anim calcmode="lin" valueType="num">
                                      <p:cBhvr>
                                        <p:cTn id="63" dur="1000" fill="hold"/>
                                        <p:tgtEl>
                                          <p:spTgt spid="41"/>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7" presetClass="entr" presetSubtype="0"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par>
                          <p:cTn id="70" fill="hold">
                            <p:stCondLst>
                              <p:cond delay="6000"/>
                            </p:stCondLst>
                            <p:childTnLst>
                              <p:par>
                                <p:cTn id="71" presetID="47" presetClass="entr" presetSubtype="0" fill="hold"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1000"/>
                                        <p:tgtEl>
                                          <p:spTgt spid="44"/>
                                        </p:tgtEl>
                                      </p:cBhvr>
                                    </p:animEffect>
                                    <p:anim calcmode="lin" valueType="num">
                                      <p:cBhvr>
                                        <p:cTn id="74" dur="1000" fill="hold"/>
                                        <p:tgtEl>
                                          <p:spTgt spid="44"/>
                                        </p:tgtEl>
                                        <p:attrNameLst>
                                          <p:attrName>ppt_x</p:attrName>
                                        </p:attrNameLst>
                                      </p:cBhvr>
                                      <p:tavLst>
                                        <p:tav tm="0">
                                          <p:val>
                                            <p:strVal val="#ppt_x"/>
                                          </p:val>
                                        </p:tav>
                                        <p:tav tm="100000">
                                          <p:val>
                                            <p:strVal val="#ppt_x"/>
                                          </p:val>
                                        </p:tav>
                                      </p:tavLst>
                                    </p:anim>
                                    <p:anim calcmode="lin" valueType="num">
                                      <p:cBhvr>
                                        <p:cTn id="7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entagone 1">
            <a:extLst>
              <a:ext uri="{FF2B5EF4-FFF2-40B4-BE49-F238E27FC236}">
                <a16:creationId xmlns:a16="http://schemas.microsoft.com/office/drawing/2014/main" id="{8E904A3F-D5CE-4DBF-9C6D-91CF8BCBDF40}"/>
              </a:ext>
            </a:extLst>
          </p:cNvPr>
          <p:cNvSpPr/>
          <p:nvPr/>
        </p:nvSpPr>
        <p:spPr>
          <a:xfrm>
            <a:off x="186587" y="1418428"/>
            <a:ext cx="11828465" cy="446821"/>
          </a:xfrm>
          <a:prstGeom prst="homePlate">
            <a:avLst/>
          </a:prstGeom>
          <a:solidFill>
            <a:srgbClr val="CC6600"/>
          </a:solidFill>
          <a:ln w="12700" cap="flat" cmpd="sng" algn="ctr">
            <a:solidFill>
              <a:schemeClr val="bg1"/>
            </a:solidFill>
            <a:prstDash val="solid"/>
          </a:ln>
          <a:effectLst>
            <a:outerShdw blurRad="76200" dir="18900000" sy="23000" kx="-1200000" algn="bl" rotWithShape="0">
              <a:prstClr val="black">
                <a:alpha val="20000"/>
              </a:prstClr>
            </a:outerShdw>
          </a:effectLst>
        </p:spPr>
        <p:txBody>
          <a:bodyPr anchor="ctr"/>
          <a:lstStyle/>
          <a:p>
            <a:pPr algn="ctr">
              <a:defRPr/>
            </a:pPr>
            <a:r>
              <a:rPr lang="fr-FR" sz="2408" kern="0" dirty="0">
                <a:solidFill>
                  <a:prstClr val="white"/>
                </a:solidFill>
                <a:latin typeface="Arial" panose="020B0604020202020204" pitchFamily="34" charset="0"/>
                <a:ea typeface="MS PGothic" panose="020B0600070205080204" pitchFamily="34" charset="-128"/>
                <a:cs typeface="Arial" pitchFamily="34" charset="0"/>
              </a:rPr>
              <a:t>Fixer les bases</a:t>
            </a:r>
          </a:p>
        </p:txBody>
      </p:sp>
      <p:sp>
        <p:nvSpPr>
          <p:cNvPr id="18" name="ZoneTexte 17">
            <a:extLst>
              <a:ext uri="{FF2B5EF4-FFF2-40B4-BE49-F238E27FC236}">
                <a16:creationId xmlns:a16="http://schemas.microsoft.com/office/drawing/2014/main" id="{67185AFB-DCA6-456E-A008-BC4E731A46CD}"/>
              </a:ext>
            </a:extLst>
          </p:cNvPr>
          <p:cNvSpPr txBox="1"/>
          <p:nvPr/>
        </p:nvSpPr>
        <p:spPr>
          <a:xfrm>
            <a:off x="11950957" y="5222198"/>
            <a:ext cx="335924" cy="509370"/>
          </a:xfrm>
          <a:prstGeom prst="rect">
            <a:avLst/>
          </a:prstGeom>
          <a:noFill/>
        </p:spPr>
        <p:txBody>
          <a:bodyPr wrap="square" rtlCol="0">
            <a:spAutoFit/>
          </a:bodyPr>
          <a:lstStyle/>
          <a:p>
            <a:r>
              <a:rPr lang="fr-FR" sz="1355" dirty="0">
                <a:solidFill>
                  <a:schemeClr val="bg1"/>
                </a:solidFill>
              </a:rPr>
              <a:t>10</a:t>
            </a:r>
          </a:p>
        </p:txBody>
      </p:sp>
      <p:sp>
        <p:nvSpPr>
          <p:cNvPr id="26" name="Rectangle à coins arrondis 23">
            <a:extLst>
              <a:ext uri="{FF2B5EF4-FFF2-40B4-BE49-F238E27FC236}">
                <a16:creationId xmlns:a16="http://schemas.microsoft.com/office/drawing/2014/main" id="{593F178F-677F-4FD0-B36C-2F8362095995}"/>
              </a:ext>
            </a:extLst>
          </p:cNvPr>
          <p:cNvSpPr/>
          <p:nvPr/>
        </p:nvSpPr>
        <p:spPr>
          <a:xfrm>
            <a:off x="3036788" y="1974674"/>
            <a:ext cx="3000031" cy="4252482"/>
          </a:xfrm>
          <a:prstGeom prst="roundRect">
            <a:avLst>
              <a:gd name="adj" fmla="val 185"/>
            </a:avLst>
          </a:prstGeom>
          <a:noFill/>
          <a:ln w="12700" cap="flat" cmpd="sng" algn="ctr">
            <a:noFill/>
            <a:prstDash val="solid"/>
          </a:ln>
          <a:effectLst/>
        </p:spPr>
        <p:txBody>
          <a:bodyPr/>
          <a:lstStyle/>
          <a:p>
            <a:pPr marL="76464">
              <a:defRPr/>
            </a:pPr>
            <a:r>
              <a:rPr lang="fr-FR" sz="1355" b="1" u="sng"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PEOPLE</a:t>
            </a: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Définition des postes KSP et KCR (1)</a:t>
            </a: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Recrutement et embauche (3)</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Définir le processus de recrutement pour les postes KCR et KSP</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Redéfinir les contrats d'embauche (contrat, badges, matricule, etc.)</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Discipline et sanctions professionnelle</a:t>
            </a:r>
          </a:p>
          <a:p>
            <a:pPr marL="248509" indent="-172044">
              <a:buClr>
                <a:schemeClr val="accent1">
                  <a:lumMod val="50000"/>
                </a:schemeClr>
              </a:buClr>
              <a:buFont typeface="+mj-lt"/>
              <a:buAutoNum type="arabicPeriod"/>
              <a:defRPr/>
            </a:pPr>
            <a:endParaRPr lang="fr-FR" sz="800"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Evaluation des compétences (1)</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Piloter la performance du personnel</a:t>
            </a:r>
          </a:p>
          <a:p>
            <a:pPr marL="592597" lvl="1" indent="-172044">
              <a:buClr>
                <a:schemeClr val="accent1">
                  <a:lumMod val="50000"/>
                </a:schemeClr>
              </a:buClr>
              <a:buFont typeface="Wingdings" panose="05000000000000000000" pitchFamily="2" charset="2"/>
              <a:buChar char="§"/>
              <a:defRPr/>
            </a:pPr>
            <a:endParaRPr lang="fr-FR" sz="800"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Turnover et absentéisme (1)</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Réduire le </a:t>
            </a:r>
            <a:r>
              <a:rPr lang="fr-FR" sz="800" dirty="0" err="1">
                <a:latin typeface="Arial" panose="020B0604020202020204" pitchFamily="34" charset="0"/>
                <a:cs typeface="Arial" panose="020B0604020202020204" pitchFamily="34" charset="0"/>
              </a:rPr>
              <a:t>turn</a:t>
            </a:r>
            <a:r>
              <a:rPr lang="fr-FR" sz="800" dirty="0">
                <a:latin typeface="Arial" panose="020B0604020202020204" pitchFamily="34" charset="0"/>
                <a:cs typeface="Arial" panose="020B0604020202020204" pitchFamily="34" charset="0"/>
              </a:rPr>
              <a:t>.&amp; l’absentéisme</a:t>
            </a:r>
          </a:p>
          <a:p>
            <a:pPr marL="248509" indent="-172044">
              <a:buClr>
                <a:schemeClr val="accent1">
                  <a:lumMod val="50000"/>
                </a:schemeClr>
              </a:buClr>
              <a:buFont typeface="+mj-lt"/>
              <a:buAutoNum type="arabicPeriod"/>
              <a:defRPr/>
            </a:pPr>
            <a:endParaRPr lang="fr-FR" sz="800"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Prévision et planification (2)</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Prévoir et établir le capacitaire</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Planifier et piloter en temps réel</a:t>
            </a: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endParaRPr lang="fr-FR" sz="800"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Rémunération et avantages (1)</a:t>
            </a:r>
            <a:endParaRPr lang="fr-FR" sz="1054" strike="sngStrike" dirty="0">
              <a:latin typeface="Arial" panose="020B0604020202020204" pitchFamily="34" charset="0"/>
              <a:cs typeface="Arial" panose="020B0604020202020204" pitchFamily="34" charset="0"/>
            </a:endParaRP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Objectivation, incentives et rétention</a:t>
            </a:r>
          </a:p>
          <a:p>
            <a:pPr marL="705709" lvl="1" indent="-172044">
              <a:buClr>
                <a:schemeClr val="accent1">
                  <a:lumMod val="50000"/>
                </a:schemeClr>
              </a:buClr>
              <a:buFont typeface="Wingdings" panose="05000000000000000000" pitchFamily="2" charset="2"/>
              <a:buChar char="§"/>
              <a:defRPr/>
            </a:pPr>
            <a:endParaRPr lang="fr-FR" sz="800"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Formation (2)</a:t>
            </a:r>
            <a:endParaRPr lang="fr-FR" sz="1054" strike="sngStrike" dirty="0">
              <a:latin typeface="Arial" panose="020B0604020202020204" pitchFamily="34" charset="0"/>
              <a:cs typeface="Arial" panose="020B0604020202020204" pitchFamily="34" charset="0"/>
            </a:endParaRP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Gérer les connaissances et contenus</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Mécanisme d’évaluation des formations</a:t>
            </a: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76464"/>
            <a:endParaRPr lang="fr-FR" sz="753" dirty="0">
              <a:solidFill>
                <a:schemeClr val="tx1">
                  <a:lumMod val="85000"/>
                  <a:lumOff val="15000"/>
                </a:schemeClr>
              </a:solidFill>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Rectangle à coins arrondis 23">
            <a:extLst>
              <a:ext uri="{FF2B5EF4-FFF2-40B4-BE49-F238E27FC236}">
                <a16:creationId xmlns:a16="http://schemas.microsoft.com/office/drawing/2014/main" id="{976DB297-A252-438F-910D-68D574276210}"/>
              </a:ext>
            </a:extLst>
          </p:cNvPr>
          <p:cNvSpPr/>
          <p:nvPr/>
        </p:nvSpPr>
        <p:spPr>
          <a:xfrm>
            <a:off x="6098212" y="1974673"/>
            <a:ext cx="3000031" cy="3995026"/>
          </a:xfrm>
          <a:prstGeom prst="roundRect">
            <a:avLst>
              <a:gd name="adj" fmla="val 0"/>
            </a:avLst>
          </a:prstGeom>
          <a:noFill/>
          <a:ln w="12700" cap="flat" cmpd="sng" algn="ctr">
            <a:noFill/>
            <a:prstDash val="solid"/>
          </a:ln>
          <a:effectLst/>
        </p:spPr>
        <p:txBody>
          <a:bodyPr/>
          <a:lstStyle/>
          <a:p>
            <a:pPr marL="76464">
              <a:defRPr/>
            </a:pPr>
            <a:r>
              <a:rPr lang="fr-FR" sz="1355" b="1" u="sng"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TECHNOLOGIE</a:t>
            </a: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592597" lvl="1" indent="-172044">
              <a:buClr>
                <a:schemeClr val="accent1">
                  <a:lumMod val="50000"/>
                </a:schemeClr>
              </a:buClr>
              <a:buFont typeface="Wingdings" panose="05000000000000000000" pitchFamily="2" charset="2"/>
              <a:buChar char="§"/>
              <a:defRPr/>
            </a:pPr>
            <a:endParaRPr lang="fr-FR" sz="790"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Matrice des habilitations et des logs (1)</a:t>
            </a: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Pilotage du SVI (1)</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Concevoir les parcours de service et processus clés liés aux clients</a:t>
            </a:r>
          </a:p>
          <a:p>
            <a:pPr marL="705709" lvl="1" indent="-172044">
              <a:buClr>
                <a:schemeClr val="accent1">
                  <a:lumMod val="50000"/>
                </a:schemeClr>
              </a:buClr>
              <a:buFont typeface="Wingdings" panose="05000000000000000000" pitchFamily="2" charset="2"/>
              <a:buChar char="§"/>
              <a:defRPr/>
            </a:pPr>
            <a:endParaRPr lang="fr-FR" sz="800"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Automatisation des données (2)</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Garantir la conformité et la confidentialité des données</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Collecter des données intègres</a:t>
            </a: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Sécurité et rebus (3)</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Définir la matrice des habilitations et la gestion des logs</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Sécurité des sites</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Gestion des rebus</a:t>
            </a: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Plan de Continuité des activités (1)</a:t>
            </a: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76464"/>
            <a:endParaRPr lang="fr-FR" sz="1054"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Rectangle à coins arrondis 23">
            <a:extLst>
              <a:ext uri="{FF2B5EF4-FFF2-40B4-BE49-F238E27FC236}">
                <a16:creationId xmlns:a16="http://schemas.microsoft.com/office/drawing/2014/main" id="{24B3C3C4-32DA-4809-80BD-B0B59D7FA765}"/>
              </a:ext>
            </a:extLst>
          </p:cNvPr>
          <p:cNvSpPr/>
          <p:nvPr/>
        </p:nvSpPr>
        <p:spPr>
          <a:xfrm>
            <a:off x="9186436" y="1974675"/>
            <a:ext cx="2676343" cy="3995026"/>
          </a:xfrm>
          <a:prstGeom prst="roundRect">
            <a:avLst>
              <a:gd name="adj" fmla="val 0"/>
            </a:avLst>
          </a:prstGeom>
          <a:noFill/>
          <a:ln w="12700" cap="flat" cmpd="sng" algn="ctr">
            <a:noFill/>
            <a:prstDash val="solid"/>
          </a:ln>
          <a:effectLst/>
        </p:spPr>
        <p:txBody>
          <a:bodyPr/>
          <a:lstStyle/>
          <a:p>
            <a:pPr marL="76464">
              <a:defRPr/>
            </a:pPr>
            <a:r>
              <a:rPr lang="fr-FR" sz="1355" b="1" u="sng"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&amp; PROCEDURES</a:t>
            </a:r>
          </a:p>
          <a:p>
            <a:pPr marL="76464"/>
            <a:endParaRPr lang="fr-FR" sz="1054"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48509" indent="-172044">
              <a:buFont typeface="+mj-lt"/>
              <a:buAutoNum type="arabicPeriod"/>
            </a:pPr>
            <a:r>
              <a:rPr lang="fr-FR" sz="1054" dirty="0">
                <a:solidFill>
                  <a:schemeClr val="tx1">
                    <a:lumMod val="85000"/>
                    <a:lumOff val="15000"/>
                  </a:schemeClr>
                </a:solidFill>
                <a:latin typeface="Arial" panose="020B0604020202020204" pitchFamily="34" charset="0"/>
                <a:cs typeface="Arial" panose="020B0604020202020204" pitchFamily="34" charset="0"/>
              </a:rPr>
              <a:t>Conduite du changement </a:t>
            </a:r>
            <a:r>
              <a:rPr lang="fr-FR" sz="1054" dirty="0">
                <a:latin typeface="Arial" panose="020B0604020202020204" pitchFamily="34" charset="0"/>
                <a:cs typeface="Arial" panose="020B0604020202020204" pitchFamily="34" charset="0"/>
              </a:rPr>
              <a:t>(2)</a:t>
            </a:r>
            <a:endParaRPr lang="fr-FR" sz="1054" dirty="0">
              <a:solidFill>
                <a:schemeClr val="tx1">
                  <a:lumMod val="85000"/>
                  <a:lumOff val="15000"/>
                </a:schemeClr>
              </a:solidFill>
              <a:latin typeface="Arial" panose="020B0604020202020204" pitchFamily="34" charset="0"/>
              <a:cs typeface="Arial" panose="020B0604020202020204" pitchFamily="34" charset="0"/>
            </a:endParaRPr>
          </a:p>
          <a:p>
            <a:pPr marL="705709" lvl="1" indent="-172044">
              <a:buFont typeface="Wingdings" panose="05000000000000000000" pitchFamily="2" charset="2"/>
              <a:buChar char="§"/>
            </a:pPr>
            <a:r>
              <a:rPr lang="fr-FR" sz="800" dirty="0">
                <a:solidFill>
                  <a:schemeClr val="tx1">
                    <a:lumMod val="85000"/>
                    <a:lumOff val="15000"/>
                  </a:schemeClr>
                </a:solidFill>
                <a:latin typeface="Arial" panose="020B0604020202020204" pitchFamily="34" charset="0"/>
                <a:cs typeface="Arial" panose="020B0604020202020204" pitchFamily="34" charset="0"/>
              </a:rPr>
              <a:t>Moyens et mécanisme de communication</a:t>
            </a:r>
          </a:p>
          <a:p>
            <a:pPr marL="705709" lvl="1" indent="-172044">
              <a:buFont typeface="Wingdings" panose="05000000000000000000" pitchFamily="2" charset="2"/>
              <a:buChar char="§"/>
            </a:pPr>
            <a:r>
              <a:rPr lang="fr-FR" sz="800" dirty="0">
                <a:solidFill>
                  <a:schemeClr val="tx1">
                    <a:lumMod val="85000"/>
                    <a:lumOff val="15000"/>
                  </a:schemeClr>
                </a:solidFill>
                <a:latin typeface="Arial" panose="020B0604020202020204" pitchFamily="34" charset="0"/>
                <a:cs typeface="Arial" panose="020B0604020202020204" pitchFamily="34" charset="0"/>
              </a:rPr>
              <a:t>Plan de la CDC</a:t>
            </a:r>
          </a:p>
          <a:p>
            <a:pPr marL="705709" lvl="1" indent="-172044">
              <a:buFont typeface="Wingdings" panose="05000000000000000000" pitchFamily="2" charset="2"/>
              <a:buChar char="§"/>
            </a:pPr>
            <a:endParaRPr lang="fr-FR" sz="1054" dirty="0">
              <a:solidFill>
                <a:schemeClr val="tx1">
                  <a:lumMod val="85000"/>
                  <a:lumOff val="15000"/>
                </a:schemeClr>
              </a:solidFill>
              <a:latin typeface="Arial" panose="020B0604020202020204" pitchFamily="34" charset="0"/>
              <a:cs typeface="Arial" panose="020B0604020202020204" pitchFamily="34" charset="0"/>
            </a:endParaRPr>
          </a:p>
          <a:p>
            <a:pPr marL="248509" indent="-172044">
              <a:buFont typeface="+mj-lt"/>
              <a:buAutoNum type="arabicPeriod"/>
            </a:pPr>
            <a:r>
              <a:rPr lang="fr-FR" sz="1054" dirty="0">
                <a:solidFill>
                  <a:schemeClr val="tx1">
                    <a:lumMod val="85000"/>
                    <a:lumOff val="15000"/>
                  </a:schemeClr>
                </a:solidFill>
                <a:latin typeface="Arial" panose="020B0604020202020204" pitchFamily="34" charset="0"/>
                <a:cs typeface="Arial" panose="020B0604020202020204" pitchFamily="34" charset="0"/>
              </a:rPr>
              <a:t>Définition des approches (1)</a:t>
            </a:r>
          </a:p>
          <a:p>
            <a:pPr marL="705709" lvl="1" indent="-172044">
              <a:buFont typeface="Wingdings" panose="05000000000000000000" pitchFamily="2" charset="2"/>
              <a:buChar char="§"/>
            </a:pPr>
            <a:r>
              <a:rPr lang="fr-FR" sz="800" dirty="0">
                <a:solidFill>
                  <a:schemeClr val="tx1">
                    <a:lumMod val="85000"/>
                    <a:lumOff val="15000"/>
                  </a:schemeClr>
                </a:solidFill>
                <a:latin typeface="Arial" panose="020B0604020202020204" pitchFamily="34" charset="0"/>
                <a:cs typeface="Arial" panose="020B0604020202020204" pitchFamily="34" charset="0"/>
              </a:rPr>
              <a:t>Rédiger les approches COPC</a:t>
            </a:r>
          </a:p>
          <a:p>
            <a:pPr marL="248509" indent="-172044">
              <a:buFont typeface="+mj-lt"/>
              <a:buAutoNum type="arabicPeriod"/>
            </a:pPr>
            <a:endParaRPr lang="fr-FR" sz="1054" dirty="0">
              <a:solidFill>
                <a:schemeClr val="tx1">
                  <a:lumMod val="85000"/>
                  <a:lumOff val="15000"/>
                </a:schemeClr>
              </a:solidFill>
              <a:latin typeface="Arial" panose="020B0604020202020204" pitchFamily="34" charset="0"/>
              <a:cs typeface="Arial" panose="020B0604020202020204" pitchFamily="34" charset="0"/>
            </a:endParaRPr>
          </a:p>
          <a:p>
            <a:pPr marL="248509" indent="-172044">
              <a:buFont typeface="+mj-lt"/>
              <a:buAutoNum type="arabicPeriod"/>
            </a:pPr>
            <a:r>
              <a:rPr lang="fr-FR" sz="1054" dirty="0">
                <a:solidFill>
                  <a:schemeClr val="tx1">
                    <a:lumMod val="85000"/>
                    <a:lumOff val="15000"/>
                  </a:schemeClr>
                </a:solidFill>
                <a:latin typeface="Arial" panose="020B0604020202020204" pitchFamily="34" charset="0"/>
                <a:cs typeface="Arial" panose="020B0604020202020204" pitchFamily="34" charset="0"/>
              </a:rPr>
              <a:t>Qualité de service:</a:t>
            </a:r>
            <a:r>
              <a:rPr lang="fr-FR" sz="1054" dirty="0">
                <a:latin typeface="Arial" panose="020B0604020202020204" pitchFamily="34" charset="0"/>
                <a:cs typeface="Arial" panose="020B0604020202020204" pitchFamily="34" charset="0"/>
              </a:rPr>
              <a:t>(2)</a:t>
            </a:r>
            <a:endParaRPr lang="fr-FR" sz="1054" dirty="0">
              <a:solidFill>
                <a:schemeClr val="tx1">
                  <a:lumMod val="85000"/>
                  <a:lumOff val="15000"/>
                </a:schemeClr>
              </a:solidFill>
              <a:latin typeface="Arial" panose="020B0604020202020204" pitchFamily="34" charset="0"/>
              <a:cs typeface="Arial" panose="020B0604020202020204" pitchFamily="34" charset="0"/>
            </a:endParaRPr>
          </a:p>
          <a:p>
            <a:pPr marL="705709" lvl="1" indent="-172044">
              <a:buFont typeface="Wingdings" panose="05000000000000000000" pitchFamily="2" charset="2"/>
              <a:buChar char="§"/>
            </a:pPr>
            <a:r>
              <a:rPr lang="fr-FR" sz="800" dirty="0">
                <a:solidFill>
                  <a:schemeClr val="tx1">
                    <a:lumMod val="85000"/>
                    <a:lumOff val="15000"/>
                  </a:schemeClr>
                </a:solidFill>
                <a:latin typeface="Arial" panose="020B0604020202020204" pitchFamily="34" charset="0"/>
                <a:cs typeface="Arial" panose="020B0604020202020204" pitchFamily="34" charset="0"/>
              </a:rPr>
              <a:t>Piloter la qualité</a:t>
            </a:r>
          </a:p>
          <a:p>
            <a:pPr marL="705709" lvl="1" indent="-172044">
              <a:buFont typeface="Wingdings" panose="05000000000000000000" pitchFamily="2" charset="2"/>
              <a:buChar char="§"/>
            </a:pPr>
            <a:r>
              <a:rPr lang="fr-FR" sz="800" dirty="0">
                <a:solidFill>
                  <a:schemeClr val="tx1">
                    <a:lumMod val="85000"/>
                    <a:lumOff val="15000"/>
                  </a:schemeClr>
                </a:solidFill>
                <a:latin typeface="Arial" panose="020B0604020202020204" pitchFamily="34" charset="0"/>
                <a:cs typeface="Arial" panose="020B0604020202020204" pitchFamily="34" charset="0"/>
              </a:rPr>
              <a:t>Evaluer et coacher les CC</a:t>
            </a:r>
          </a:p>
          <a:p>
            <a:pPr marL="248509" indent="-172044">
              <a:buFont typeface="+mj-lt"/>
              <a:buAutoNum type="arabicPeriod"/>
            </a:pPr>
            <a:endParaRPr lang="fr-FR" sz="1054" dirty="0">
              <a:solidFill>
                <a:schemeClr val="tx1">
                  <a:lumMod val="85000"/>
                  <a:lumOff val="15000"/>
                </a:schemeClr>
              </a:solidFill>
              <a:latin typeface="Arial" panose="020B0604020202020204" pitchFamily="34" charset="0"/>
              <a:cs typeface="Arial" panose="020B0604020202020204" pitchFamily="34" charset="0"/>
            </a:endParaRPr>
          </a:p>
          <a:p>
            <a:pPr marL="248509" indent="-172044">
              <a:buFont typeface="+mj-lt"/>
              <a:buAutoNum type="arabicPeriod"/>
            </a:pPr>
            <a:endParaRPr lang="fr-FR" sz="1054" dirty="0">
              <a:solidFill>
                <a:schemeClr val="tx1">
                  <a:lumMod val="85000"/>
                  <a:lumOff val="15000"/>
                </a:schemeClr>
              </a:solidFill>
              <a:latin typeface="Arial" panose="020B0604020202020204" pitchFamily="34" charset="0"/>
              <a:cs typeface="Arial" panose="020B0604020202020204" pitchFamily="34" charset="0"/>
            </a:endParaRPr>
          </a:p>
          <a:p>
            <a:pPr marL="248509" indent="-172044">
              <a:buFont typeface="+mj-lt"/>
              <a:buAutoNum type="arabicPeriod"/>
            </a:pPr>
            <a:r>
              <a:rPr lang="fr-FR" sz="1054" dirty="0">
                <a:solidFill>
                  <a:schemeClr val="tx1">
                    <a:lumMod val="85000"/>
                    <a:lumOff val="15000"/>
                  </a:schemeClr>
                </a:solidFill>
                <a:latin typeface="Arial" panose="020B0604020202020204" pitchFamily="34" charset="0"/>
                <a:cs typeface="Arial" panose="020B0604020202020204" pitchFamily="34" charset="0"/>
              </a:rPr>
              <a:t>Amélioration continue </a:t>
            </a:r>
            <a:r>
              <a:rPr lang="fr-FR" sz="1054" dirty="0">
                <a:latin typeface="Arial" panose="020B0604020202020204" pitchFamily="34" charset="0"/>
                <a:cs typeface="Arial" panose="020B0604020202020204" pitchFamily="34" charset="0"/>
              </a:rPr>
              <a:t>(3)</a:t>
            </a:r>
            <a:endParaRPr lang="fr-FR" sz="1054" dirty="0">
              <a:solidFill>
                <a:schemeClr val="tx1">
                  <a:lumMod val="85000"/>
                  <a:lumOff val="15000"/>
                </a:schemeClr>
              </a:solidFill>
              <a:latin typeface="Arial" panose="020B0604020202020204" pitchFamily="34" charset="0"/>
              <a:cs typeface="Arial" panose="020B0604020202020204" pitchFamily="34" charset="0"/>
            </a:endParaRPr>
          </a:p>
          <a:p>
            <a:pPr marL="705709" lvl="1" indent="-172044">
              <a:buFont typeface="Wingdings" panose="05000000000000000000" pitchFamily="2" charset="2"/>
              <a:buChar char="§"/>
            </a:pPr>
            <a:r>
              <a:rPr lang="fr-FR" sz="800" dirty="0">
                <a:solidFill>
                  <a:schemeClr val="tx1">
                    <a:lumMod val="85000"/>
                    <a:lumOff val="15000"/>
                  </a:schemeClr>
                </a:solidFill>
                <a:latin typeface="Arial" panose="020B0604020202020204" pitchFamily="34" charset="0"/>
                <a:cs typeface="Arial" panose="020B0604020202020204" pitchFamily="34" charset="0"/>
              </a:rPr>
              <a:t>Analyser la performance</a:t>
            </a:r>
          </a:p>
          <a:p>
            <a:pPr marL="705709" lvl="1" indent="-172044">
              <a:buFont typeface="Wingdings" panose="05000000000000000000" pitchFamily="2" charset="2"/>
              <a:buChar char="§"/>
            </a:pPr>
            <a:r>
              <a:rPr lang="fr-FR" sz="800" dirty="0">
                <a:solidFill>
                  <a:schemeClr val="tx1">
                    <a:lumMod val="85000"/>
                    <a:lumOff val="15000"/>
                  </a:schemeClr>
                </a:solidFill>
                <a:latin typeface="Arial" panose="020B0604020202020204" pitchFamily="34" charset="0"/>
                <a:cs typeface="Arial" panose="020B0604020202020204" pitchFamily="34" charset="0"/>
              </a:rPr>
              <a:t>Piloter les actions correctives et l'amélioration continue</a:t>
            </a:r>
          </a:p>
          <a:p>
            <a:pPr marL="705709" lvl="1" indent="-172044">
              <a:buFont typeface="Wingdings" panose="05000000000000000000" pitchFamily="2" charset="2"/>
              <a:buChar char="§"/>
            </a:pPr>
            <a:r>
              <a:rPr lang="fr-FR" sz="800" dirty="0">
                <a:solidFill>
                  <a:schemeClr val="tx1">
                    <a:lumMod val="85000"/>
                    <a:lumOff val="15000"/>
                  </a:schemeClr>
                </a:solidFill>
                <a:latin typeface="Arial" panose="020B0604020202020204" pitchFamily="34" charset="0"/>
                <a:cs typeface="Arial" panose="020B0604020202020204" pitchFamily="34" charset="0"/>
              </a:rPr>
              <a:t>Performance de l'expérience client</a:t>
            </a:r>
          </a:p>
          <a:p>
            <a:pPr marL="705709" lvl="1" indent="-172044">
              <a:buFont typeface="Wingdings" panose="05000000000000000000" pitchFamily="2" charset="2"/>
              <a:buChar char="§"/>
            </a:pPr>
            <a:endParaRPr lang="fr-FR" sz="1054" dirty="0">
              <a:solidFill>
                <a:schemeClr val="tx1">
                  <a:lumMod val="85000"/>
                  <a:lumOff val="15000"/>
                </a:schemeClr>
              </a:solidFill>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Voix du client (1)</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Gérer la relation avec les donneurs d’ordre</a:t>
            </a:r>
          </a:p>
          <a:p>
            <a:pPr marL="705709" lvl="1" indent="-172044">
              <a:buFont typeface="Wingdings" panose="05000000000000000000" pitchFamily="2" charset="2"/>
              <a:buChar char="§"/>
            </a:pPr>
            <a:endParaRPr lang="fr-FR" sz="1054" dirty="0">
              <a:solidFill>
                <a:schemeClr val="tx1">
                  <a:lumMod val="85000"/>
                  <a:lumOff val="15000"/>
                </a:schemeClr>
              </a:solidFill>
              <a:latin typeface="Arial" panose="020B0604020202020204" pitchFamily="34" charset="0"/>
              <a:cs typeface="Arial" panose="020B0604020202020204" pitchFamily="34" charset="0"/>
            </a:endParaRPr>
          </a:p>
          <a:p>
            <a:pPr marL="248509" indent="-172044">
              <a:buFont typeface="+mj-lt"/>
              <a:buAutoNum type="arabicPeriod"/>
            </a:pPr>
            <a:endParaRPr lang="fr-FR" sz="1054" dirty="0">
              <a:solidFill>
                <a:schemeClr val="tx1">
                  <a:lumMod val="85000"/>
                  <a:lumOff val="15000"/>
                </a:schemeClr>
              </a:solidFill>
              <a:latin typeface="Arial" panose="020B0604020202020204" pitchFamily="34" charset="0"/>
              <a:cs typeface="Arial" panose="020B0604020202020204" pitchFamily="34" charset="0"/>
            </a:endParaRPr>
          </a:p>
          <a:p>
            <a:pPr marL="592597" lvl="1" indent="-172044">
              <a:buClr>
                <a:schemeClr val="accent1">
                  <a:lumMod val="50000"/>
                </a:schemeClr>
              </a:buClr>
              <a:buFont typeface="Wingdings" panose="05000000000000000000" pitchFamily="2" charset="2"/>
              <a:buChar char="§"/>
              <a:defRPr/>
            </a:pPr>
            <a:endParaRPr lang="fr-FR" sz="790" dirty="0">
              <a:latin typeface="Arial" panose="020B0604020202020204" pitchFamily="34" charset="0"/>
              <a:cs typeface="Arial" panose="020B0604020202020204" pitchFamily="34" charset="0"/>
            </a:endParaRPr>
          </a:p>
          <a:p>
            <a:pPr marL="420553" lvl="1"/>
            <a:endParaRPr lang="fr-FR" sz="753" dirty="0">
              <a:solidFill>
                <a:schemeClr val="tx1">
                  <a:lumMod val="85000"/>
                  <a:lumOff val="15000"/>
                </a:schemeClr>
              </a:solidFill>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6464"/>
            <a:endParaRPr lang="fr-FR" sz="903" b="1"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9" name="Connecteur droit 38">
            <a:extLst>
              <a:ext uri="{FF2B5EF4-FFF2-40B4-BE49-F238E27FC236}">
                <a16:creationId xmlns:a16="http://schemas.microsoft.com/office/drawing/2014/main" id="{DB889F0A-E151-4FBA-B1DB-FB9C297D68A7}"/>
              </a:ext>
            </a:extLst>
          </p:cNvPr>
          <p:cNvCxnSpPr/>
          <p:nvPr/>
        </p:nvCxnSpPr>
        <p:spPr>
          <a:xfrm>
            <a:off x="3047602" y="1983266"/>
            <a:ext cx="0" cy="4437323"/>
          </a:xfrm>
          <a:prstGeom prst="line">
            <a:avLst/>
          </a:prstGeom>
          <a:ln w="285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AA5C0B5D-7AD3-4BB9-B54D-D3785DEFEBF8}"/>
              </a:ext>
            </a:extLst>
          </p:cNvPr>
          <p:cNvCxnSpPr/>
          <p:nvPr/>
        </p:nvCxnSpPr>
        <p:spPr>
          <a:xfrm>
            <a:off x="6094389" y="1983267"/>
            <a:ext cx="0" cy="4437323"/>
          </a:xfrm>
          <a:prstGeom prst="line">
            <a:avLst/>
          </a:prstGeom>
          <a:ln w="285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F92980D8-1342-4346-915A-199328F3E77B}"/>
              </a:ext>
            </a:extLst>
          </p:cNvPr>
          <p:cNvCxnSpPr/>
          <p:nvPr/>
        </p:nvCxnSpPr>
        <p:spPr>
          <a:xfrm>
            <a:off x="9110536" y="1983264"/>
            <a:ext cx="0" cy="4437323"/>
          </a:xfrm>
          <a:prstGeom prst="line">
            <a:avLst/>
          </a:prstGeom>
          <a:ln w="285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2" name="Signe Plus 41">
            <a:extLst>
              <a:ext uri="{FF2B5EF4-FFF2-40B4-BE49-F238E27FC236}">
                <a16:creationId xmlns:a16="http://schemas.microsoft.com/office/drawing/2014/main" id="{4B6DE9E5-6578-4EE9-B49F-A11684B2E931}"/>
              </a:ext>
            </a:extLst>
          </p:cNvPr>
          <p:cNvSpPr/>
          <p:nvPr/>
        </p:nvSpPr>
        <p:spPr>
          <a:xfrm>
            <a:off x="2923326" y="3648913"/>
            <a:ext cx="262688" cy="288064"/>
          </a:xfrm>
          <a:prstGeom prst="mathPlus">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5"/>
          </a:p>
        </p:txBody>
      </p:sp>
      <p:sp>
        <p:nvSpPr>
          <p:cNvPr id="44" name="Signe Plus 43">
            <a:extLst>
              <a:ext uri="{FF2B5EF4-FFF2-40B4-BE49-F238E27FC236}">
                <a16:creationId xmlns:a16="http://schemas.microsoft.com/office/drawing/2014/main" id="{28F99BFC-3358-4929-A3C4-4E3DC803FCD7}"/>
              </a:ext>
            </a:extLst>
          </p:cNvPr>
          <p:cNvSpPr/>
          <p:nvPr/>
        </p:nvSpPr>
        <p:spPr>
          <a:xfrm>
            <a:off x="8986245" y="3648913"/>
            <a:ext cx="262688" cy="288064"/>
          </a:xfrm>
          <a:prstGeom prst="mathPlus">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5"/>
          </a:p>
        </p:txBody>
      </p:sp>
      <p:sp>
        <p:nvSpPr>
          <p:cNvPr id="49" name="ZoneTexte 48">
            <a:extLst>
              <a:ext uri="{FF2B5EF4-FFF2-40B4-BE49-F238E27FC236}">
                <a16:creationId xmlns:a16="http://schemas.microsoft.com/office/drawing/2014/main" id="{C85A21FC-D4D6-4B01-B169-B462D2F12482}"/>
              </a:ext>
            </a:extLst>
          </p:cNvPr>
          <p:cNvSpPr txBox="1"/>
          <p:nvPr/>
        </p:nvSpPr>
        <p:spPr>
          <a:xfrm>
            <a:off x="194415" y="795521"/>
            <a:ext cx="2217897" cy="671466"/>
          </a:xfrm>
          <a:prstGeom prst="rect">
            <a:avLst/>
          </a:prstGeom>
          <a:noFill/>
        </p:spPr>
        <p:txBody>
          <a:bodyPr wrap="square" rtlCol="0">
            <a:spAutoFit/>
          </a:bodyPr>
          <a:lstStyle/>
          <a:p>
            <a:r>
              <a:rPr lang="fr-FR" sz="2709" dirty="0">
                <a:latin typeface="Arial" panose="020B0604020202020204" pitchFamily="34" charset="0"/>
                <a:cs typeface="Arial" panose="020B0604020202020204" pitchFamily="34" charset="0"/>
              </a:rPr>
              <a:t>Durée</a:t>
            </a:r>
          </a:p>
          <a:p>
            <a:r>
              <a:rPr lang="fr-FR" sz="1054" b="1" dirty="0">
                <a:solidFill>
                  <a:srgbClr val="C00000"/>
                </a:solidFill>
                <a:latin typeface="Arial" panose="020B0604020202020204" pitchFamily="34" charset="0"/>
                <a:cs typeface="Arial" panose="020B0604020202020204" pitchFamily="34" charset="0"/>
              </a:rPr>
              <a:t>6 mois – 2024- 2025</a:t>
            </a:r>
          </a:p>
        </p:txBody>
      </p:sp>
      <p:sp>
        <p:nvSpPr>
          <p:cNvPr id="50" name="Rectangle à coins arrondis 23">
            <a:extLst>
              <a:ext uri="{FF2B5EF4-FFF2-40B4-BE49-F238E27FC236}">
                <a16:creationId xmlns:a16="http://schemas.microsoft.com/office/drawing/2014/main" id="{4A80CA44-3AEA-4362-8BBC-FD930D8B4E49}"/>
              </a:ext>
            </a:extLst>
          </p:cNvPr>
          <p:cNvSpPr/>
          <p:nvPr/>
        </p:nvSpPr>
        <p:spPr>
          <a:xfrm>
            <a:off x="20579" y="1974675"/>
            <a:ext cx="3000032" cy="3995026"/>
          </a:xfrm>
          <a:prstGeom prst="roundRect">
            <a:avLst>
              <a:gd name="adj" fmla="val 0"/>
            </a:avLst>
          </a:prstGeom>
          <a:noFill/>
          <a:ln w="12700" cap="flat" cmpd="sng" algn="ctr">
            <a:noFill/>
            <a:prstDash val="solid"/>
          </a:ln>
          <a:effectLst/>
        </p:spPr>
        <p:txBody>
          <a:bodyPr/>
          <a:lstStyle/>
          <a:p>
            <a:pPr marL="76464">
              <a:defRPr/>
            </a:pPr>
            <a:r>
              <a:rPr lang="fr-FR" sz="1355" b="1" u="sng" dirty="0">
                <a:solidFill>
                  <a:schemeClr val="tx1">
                    <a:lumMod val="85000"/>
                    <a:lumOff val="1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LEADERSHIP &amp; BUSINESS</a:t>
            </a:r>
          </a:p>
          <a:p>
            <a:pPr marL="76464">
              <a:defRPr/>
            </a:pPr>
            <a:endParaRPr lang="fr-FR" sz="1054" b="1" dirty="0">
              <a:solidFill>
                <a:schemeClr val="tx1">
                  <a:lumMod val="85000"/>
                  <a:lumOff val="15000"/>
                </a:schemeClr>
              </a:solidFill>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Leadership (2)</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Définir les orientations stratégiques de GMC</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Fixer les objectifs</a:t>
            </a:r>
          </a:p>
          <a:p>
            <a:pPr marL="533665" lvl="1">
              <a:buClr>
                <a:schemeClr val="accent1">
                  <a:lumMod val="50000"/>
                </a:schemeClr>
              </a:buClr>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Réalisation des ventes (3)</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Gestion des arrêtés de comptes</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Gérer le processus des ventes PSE</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Fournir des reportings  aux  DO</a:t>
            </a:r>
          </a:p>
          <a:p>
            <a:pPr marL="248509" indent="-172044">
              <a:buClr>
                <a:schemeClr val="accent1">
                  <a:lumMod val="50000"/>
                </a:schemeClr>
              </a:buClr>
              <a:buFont typeface="+mj-lt"/>
              <a:buAutoNum type="arabicPeriod"/>
              <a:defRPr/>
            </a:pPr>
            <a:endParaRPr lang="fr-FR" sz="1054"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Gestion du Donneur d’ordre (3)</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Intégrer de nouveaux donneurs d’ordre, services, programme,</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Facturer le DO et le recouvrer </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Fournir des reportings  aux  DO</a:t>
            </a:r>
          </a:p>
          <a:p>
            <a:pPr marL="705709" lvl="1" indent="-172044">
              <a:buClr>
                <a:schemeClr val="accent1">
                  <a:lumMod val="50000"/>
                </a:schemeClr>
              </a:buClr>
              <a:buFont typeface="Wingdings" panose="05000000000000000000" pitchFamily="2" charset="2"/>
              <a:buChar char="§"/>
              <a:defRPr/>
            </a:pPr>
            <a:endParaRPr lang="fr-FR" sz="800" dirty="0">
              <a:latin typeface="Arial" panose="020B0604020202020204" pitchFamily="34" charset="0"/>
              <a:cs typeface="Arial" panose="020B0604020202020204" pitchFamily="34" charset="0"/>
            </a:endParaRPr>
          </a:p>
          <a:p>
            <a:pPr marL="248509" indent="-172044">
              <a:buClr>
                <a:schemeClr val="accent1">
                  <a:lumMod val="50000"/>
                </a:schemeClr>
              </a:buClr>
              <a:buFont typeface="+mj-lt"/>
              <a:buAutoNum type="arabicPeriod"/>
              <a:defRPr/>
            </a:pPr>
            <a:r>
              <a:rPr lang="fr-FR" sz="1054" dirty="0">
                <a:latin typeface="Arial" panose="020B0604020202020204" pitchFamily="34" charset="0"/>
                <a:cs typeface="Arial" panose="020B0604020202020204" pitchFamily="34" charset="0"/>
              </a:rPr>
              <a:t>Achats et logistique (1)</a:t>
            </a:r>
          </a:p>
          <a:p>
            <a:pPr marL="705709" lvl="1" indent="-172044">
              <a:buClr>
                <a:schemeClr val="accent1">
                  <a:lumMod val="50000"/>
                </a:schemeClr>
              </a:buClr>
              <a:buFont typeface="Wingdings" panose="05000000000000000000" pitchFamily="2" charset="2"/>
              <a:buChar char="§"/>
              <a:defRPr/>
            </a:pPr>
            <a:r>
              <a:rPr lang="fr-FR" sz="800" dirty="0">
                <a:latin typeface="Arial" panose="020B0604020202020204" pitchFamily="34" charset="0"/>
                <a:cs typeface="Arial" panose="020B0604020202020204" pitchFamily="34" charset="0"/>
              </a:rPr>
              <a:t>Gestion du stock</a:t>
            </a:r>
          </a:p>
          <a:p>
            <a:pPr marL="705709" lvl="1" indent="-172044">
              <a:buClr>
                <a:schemeClr val="accent1">
                  <a:lumMod val="50000"/>
                </a:schemeClr>
              </a:buClr>
              <a:buFont typeface="Wingdings" panose="05000000000000000000" pitchFamily="2" charset="2"/>
              <a:buChar char="§"/>
              <a:defRPr/>
            </a:pPr>
            <a:endParaRPr lang="fr-FR" sz="1054" dirty="0">
              <a:latin typeface="Arial" panose="020B0604020202020204" pitchFamily="34" charset="0"/>
              <a:cs typeface="Arial" panose="020B0604020202020204" pitchFamily="34" charset="0"/>
            </a:endParaRPr>
          </a:p>
          <a:p>
            <a:pPr marL="705709" lvl="1" indent="-172044">
              <a:buClr>
                <a:schemeClr val="accent1">
                  <a:lumMod val="50000"/>
                </a:schemeClr>
              </a:buClr>
              <a:buFont typeface="Wingdings" panose="05000000000000000000" pitchFamily="2" charset="2"/>
              <a:buChar char="§"/>
              <a:defRPr/>
            </a:pPr>
            <a:endParaRPr lang="fr-FR" sz="1054" dirty="0">
              <a:latin typeface="Arial" panose="020B0604020202020204" pitchFamily="34" charset="0"/>
              <a:cs typeface="Arial" panose="020B0604020202020204" pitchFamily="34" charset="0"/>
            </a:endParaRPr>
          </a:p>
          <a:p>
            <a:pPr marL="592597" lvl="1" indent="-172044">
              <a:buClr>
                <a:schemeClr val="accent1">
                  <a:lumMod val="50000"/>
                </a:schemeClr>
              </a:buClr>
              <a:buFont typeface="Wingdings" panose="05000000000000000000" pitchFamily="2" charset="2"/>
              <a:buChar char="§"/>
              <a:defRPr/>
            </a:pPr>
            <a:endParaRPr lang="fr-FR" sz="1054" dirty="0">
              <a:latin typeface="Arial" panose="020B0604020202020204" pitchFamily="34" charset="0"/>
              <a:cs typeface="Arial" panose="020B0604020202020204" pitchFamily="34" charset="0"/>
            </a:endParaRPr>
          </a:p>
          <a:p>
            <a:pPr marL="76464">
              <a:defRPr/>
            </a:pPr>
            <a:endParaRPr lang="fr-FR" sz="903" dirty="0">
              <a:solidFill>
                <a:srgbClr val="FF0000"/>
              </a:solidFill>
              <a:latin typeface="Arial" panose="020B0604020202020204" pitchFamily="34" charset="0"/>
              <a:cs typeface="Arial" panose="020B0604020202020204" pitchFamily="34" charset="0"/>
            </a:endParaRPr>
          </a:p>
          <a:p>
            <a:pPr marL="248509" indent="-172044">
              <a:buFontTx/>
              <a:buAutoNum type="arabicPeriod"/>
              <a:defRPr/>
            </a:pPr>
            <a:endParaRPr lang="fr-FR" sz="828" dirty="0">
              <a:latin typeface="Arial" panose="020B0604020202020204" pitchFamily="34" charset="0"/>
              <a:cs typeface="Arial" panose="020B0604020202020204" pitchFamily="34" charset="0"/>
            </a:endParaRPr>
          </a:p>
          <a:p>
            <a:pPr marL="248509" indent="-172044">
              <a:buFontTx/>
              <a:buAutoNum type="arabicPeriod"/>
              <a:defRPr/>
            </a:pPr>
            <a:endParaRPr lang="fr-FR" sz="828" dirty="0">
              <a:latin typeface="Arial" panose="020B0604020202020204" pitchFamily="34" charset="0"/>
              <a:cs typeface="Arial" panose="020B0604020202020204" pitchFamily="34" charset="0"/>
            </a:endParaRPr>
          </a:p>
          <a:p>
            <a:pPr marL="248509" indent="-172044">
              <a:buFontTx/>
              <a:buAutoNum type="arabicPeriod"/>
              <a:defRPr/>
            </a:pPr>
            <a:endParaRPr lang="fr-FR" sz="828" dirty="0">
              <a:latin typeface="Arial" panose="020B0604020202020204" pitchFamily="34" charset="0"/>
              <a:cs typeface="Arial" panose="020B0604020202020204" pitchFamily="34" charset="0"/>
            </a:endParaRPr>
          </a:p>
          <a:p>
            <a:pPr marL="76464">
              <a:defRPr/>
            </a:pPr>
            <a:endParaRPr lang="fr-FR" sz="828" u="sng" dirty="0">
              <a:solidFill>
                <a:srgbClr val="FF0000"/>
              </a:solidFill>
              <a:latin typeface="Arial" panose="020B0604020202020204" pitchFamily="34" charset="0"/>
              <a:cs typeface="Arial" panose="020B0604020202020204" pitchFamily="34" charset="0"/>
            </a:endParaRPr>
          </a:p>
        </p:txBody>
      </p:sp>
      <p:sp>
        <p:nvSpPr>
          <p:cNvPr id="22" name="Signe Plus 21">
            <a:extLst>
              <a:ext uri="{FF2B5EF4-FFF2-40B4-BE49-F238E27FC236}">
                <a16:creationId xmlns:a16="http://schemas.microsoft.com/office/drawing/2014/main" id="{2F8DBA9A-7B7F-4B05-B74B-D1D3025C5693}"/>
              </a:ext>
            </a:extLst>
          </p:cNvPr>
          <p:cNvSpPr/>
          <p:nvPr/>
        </p:nvSpPr>
        <p:spPr>
          <a:xfrm>
            <a:off x="5959012" y="3657322"/>
            <a:ext cx="262688" cy="288064"/>
          </a:xfrm>
          <a:prstGeom prst="mathPlus">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5"/>
          </a:p>
        </p:txBody>
      </p:sp>
      <p:sp>
        <p:nvSpPr>
          <p:cNvPr id="23" name="ZoneTexte 22">
            <a:extLst>
              <a:ext uri="{FF2B5EF4-FFF2-40B4-BE49-F238E27FC236}">
                <a16:creationId xmlns:a16="http://schemas.microsoft.com/office/drawing/2014/main" id="{34DDA409-E127-40CF-8176-02ED09A91C54}"/>
              </a:ext>
            </a:extLst>
          </p:cNvPr>
          <p:cNvSpPr txBox="1"/>
          <p:nvPr/>
        </p:nvSpPr>
        <p:spPr>
          <a:xfrm>
            <a:off x="176949" y="1527440"/>
            <a:ext cx="3473709" cy="254557"/>
          </a:xfrm>
          <a:prstGeom prst="rect">
            <a:avLst/>
          </a:prstGeom>
          <a:noFill/>
        </p:spPr>
        <p:txBody>
          <a:bodyPr wrap="square" rtlCol="0">
            <a:spAutoFit/>
          </a:bodyPr>
          <a:lstStyle/>
          <a:p>
            <a:r>
              <a:rPr lang="fr-FR" sz="1054" dirty="0">
                <a:solidFill>
                  <a:schemeClr val="bg1">
                    <a:lumMod val="75000"/>
                  </a:schemeClr>
                </a:solidFill>
                <a:latin typeface="Arial" panose="020B0604020202020204" pitchFamily="34" charset="0"/>
                <a:cs typeface="Arial" panose="020B0604020202020204" pitchFamily="34" charset="0"/>
              </a:rPr>
              <a:t>Nous sécurisons le présent et préparons l’avenir</a:t>
            </a:r>
          </a:p>
        </p:txBody>
      </p:sp>
      <p:sp>
        <p:nvSpPr>
          <p:cNvPr id="19" name="Pentagone 1">
            <a:extLst>
              <a:ext uri="{FF2B5EF4-FFF2-40B4-BE49-F238E27FC236}">
                <a16:creationId xmlns:a16="http://schemas.microsoft.com/office/drawing/2014/main" id="{8E904A3F-D5CE-4DBF-9C6D-91CF8BCBDF40}"/>
              </a:ext>
            </a:extLst>
          </p:cNvPr>
          <p:cNvSpPr/>
          <p:nvPr/>
        </p:nvSpPr>
        <p:spPr>
          <a:xfrm>
            <a:off x="175365" y="6542381"/>
            <a:ext cx="11828465" cy="229290"/>
          </a:xfrm>
          <a:prstGeom prst="homePlate">
            <a:avLst/>
          </a:prstGeom>
          <a:solidFill>
            <a:srgbClr val="C00000"/>
          </a:solidFill>
          <a:ln w="12700" cap="flat" cmpd="sng" algn="ctr">
            <a:solidFill>
              <a:schemeClr val="bg1"/>
            </a:solidFill>
            <a:prstDash val="solid"/>
          </a:ln>
          <a:effectLst>
            <a:outerShdw blurRad="76200" dir="18900000" sy="23000" kx="-1200000" algn="bl" rotWithShape="0">
              <a:prstClr val="black">
                <a:alpha val="20000"/>
              </a:prstClr>
            </a:outerShdw>
          </a:effectLst>
        </p:spPr>
        <p:txBody>
          <a:bodyPr anchor="ctr"/>
          <a:lstStyle/>
          <a:p>
            <a:pPr algn="ctr">
              <a:defRPr/>
            </a:pPr>
            <a:r>
              <a:rPr lang="fr-FR" sz="1200" kern="0" dirty="0">
                <a:solidFill>
                  <a:prstClr val="white"/>
                </a:solidFill>
                <a:latin typeface="Arial" panose="020B0604020202020204" pitchFamily="34" charset="0"/>
                <a:ea typeface="MS PGothic" panose="020B0600070205080204" pitchFamily="34" charset="-128"/>
                <a:cs typeface="Arial" pitchFamily="34" charset="0"/>
              </a:rPr>
              <a:t>Tous les changements intègrent le siège, les filiales et les  BU</a:t>
            </a:r>
          </a:p>
        </p:txBody>
      </p:sp>
      <p:sp>
        <p:nvSpPr>
          <p:cNvPr id="20" name="TextBox 91">
            <a:extLst>
              <a:ext uri="{FF2B5EF4-FFF2-40B4-BE49-F238E27FC236}">
                <a16:creationId xmlns:a16="http://schemas.microsoft.com/office/drawing/2014/main" id="{BE4F0F1A-41AE-400E-9311-1B7E0A297D07}"/>
              </a:ext>
            </a:extLst>
          </p:cNvPr>
          <p:cNvSpPr txBox="1"/>
          <p:nvPr/>
        </p:nvSpPr>
        <p:spPr>
          <a:xfrm>
            <a:off x="128221" y="83415"/>
            <a:ext cx="7788585" cy="507831"/>
          </a:xfrm>
          <a:prstGeom prst="rect">
            <a:avLst/>
          </a:prstGeom>
          <a:noFill/>
        </p:spPr>
        <p:txBody>
          <a:bodyPr wrap="square" rtlCol="0">
            <a:spAutoFit/>
          </a:bodyPr>
          <a:lstStyle/>
          <a:p>
            <a:pPr defTabSz="914400">
              <a:lnSpc>
                <a:spcPct val="90000"/>
              </a:lnSpc>
              <a:spcBef>
                <a:spcPct val="0"/>
              </a:spcBef>
              <a:defRPr/>
            </a:pP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IV. Les streams par axes </a:t>
            </a:r>
          </a:p>
        </p:txBody>
      </p:sp>
    </p:spTree>
    <p:extLst>
      <p:ext uri="{BB962C8B-B14F-4D97-AF65-F5344CB8AC3E}">
        <p14:creationId xmlns:p14="http://schemas.microsoft.com/office/powerpoint/2010/main" val="24361795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additive="base">
                                        <p:cTn id="18" dur="500" fill="hold"/>
                                        <p:tgtEl>
                                          <p:spTgt spid="50"/>
                                        </p:tgtEl>
                                        <p:attrNameLst>
                                          <p:attrName>ppt_x</p:attrName>
                                        </p:attrNameLst>
                                      </p:cBhvr>
                                      <p:tavLst>
                                        <p:tav tm="0">
                                          <p:val>
                                            <p:strVal val="#ppt_x"/>
                                          </p:val>
                                        </p:tav>
                                        <p:tav tm="100000">
                                          <p:val>
                                            <p:strVal val="#ppt_x"/>
                                          </p:val>
                                        </p:tav>
                                      </p:tavLst>
                                    </p:anim>
                                    <p:anim calcmode="lin" valueType="num">
                                      <p:cBhvr additive="base">
                                        <p:cTn id="1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fill="hold"/>
                                        <p:tgtEl>
                                          <p:spTgt spid="39"/>
                                        </p:tgtEl>
                                        <p:attrNameLst>
                                          <p:attrName>ppt_x</p:attrName>
                                        </p:attrNameLst>
                                      </p:cBhvr>
                                      <p:tavLst>
                                        <p:tav tm="0">
                                          <p:val>
                                            <p:strVal val="#ppt_x"/>
                                          </p:val>
                                        </p:tav>
                                        <p:tav tm="100000">
                                          <p:val>
                                            <p:strVal val="#ppt_x"/>
                                          </p:val>
                                        </p:tav>
                                      </p:tavLst>
                                    </p:anim>
                                    <p:anim calcmode="lin" valueType="num">
                                      <p:cBhvr additive="base">
                                        <p:cTn id="25" dur="500" fill="hold"/>
                                        <p:tgtEl>
                                          <p:spTgt spid="3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500" fill="hold"/>
                                        <p:tgtEl>
                                          <p:spTgt spid="42"/>
                                        </p:tgtEl>
                                        <p:attrNameLst>
                                          <p:attrName>ppt_x</p:attrName>
                                        </p:attrNameLst>
                                      </p:cBhvr>
                                      <p:tavLst>
                                        <p:tav tm="0">
                                          <p:val>
                                            <p:strVal val="#ppt_x"/>
                                          </p:val>
                                        </p:tav>
                                        <p:tav tm="100000">
                                          <p:val>
                                            <p:strVal val="#ppt_x"/>
                                          </p:val>
                                        </p:tav>
                                      </p:tavLst>
                                    </p:anim>
                                    <p:anim calcmode="lin" valueType="num">
                                      <p:cBhvr additive="base">
                                        <p:cTn id="29" dur="500" fill="hold"/>
                                        <p:tgtEl>
                                          <p:spTgt spid="4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ppt_x"/>
                                          </p:val>
                                        </p:tav>
                                        <p:tav tm="100000">
                                          <p:val>
                                            <p:strVal val="#ppt_x"/>
                                          </p:val>
                                        </p:tav>
                                      </p:tavLst>
                                    </p:anim>
                                    <p:anim calcmode="lin" valueType="num">
                                      <p:cBhvr additive="base">
                                        <p:cTn id="3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ppt_x"/>
                                          </p:val>
                                        </p:tav>
                                        <p:tav tm="100000">
                                          <p:val>
                                            <p:strVal val="#ppt_x"/>
                                          </p:val>
                                        </p:tav>
                                      </p:tavLst>
                                    </p:anim>
                                    <p:anim calcmode="lin" valueType="num">
                                      <p:cBhvr additive="base">
                                        <p:cTn id="5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par>
                                <p:cTn id="57" presetID="22" presetClass="entr" presetSubtype="4"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00"/>
                                        <p:tgtEl>
                                          <p:spTgt spid="4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6" grpId="0"/>
      <p:bldP spid="27" grpId="0"/>
      <p:bldP spid="28" grpId="0"/>
      <p:bldP spid="42" grpId="0" animBg="1"/>
      <p:bldP spid="44" grpId="0" animBg="1"/>
      <p:bldP spid="49" grpId="0"/>
      <p:bldP spid="50" grpId="0"/>
      <p:bldP spid="22" grpId="0" animBg="1"/>
      <p:bldP spid="23"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p:cNvSpPr txBox="1"/>
          <p:nvPr/>
        </p:nvSpPr>
        <p:spPr>
          <a:xfrm>
            <a:off x="307636" y="1289222"/>
            <a:ext cx="2840539" cy="523220"/>
          </a:xfrm>
          <a:prstGeom prst="rect">
            <a:avLst/>
          </a:prstGeom>
          <a:noFill/>
        </p:spPr>
        <p:txBody>
          <a:bodyPr wrap="square" rtlCol="0">
            <a:spAutoFit/>
          </a:bodyPr>
          <a:lstStyle/>
          <a:p>
            <a:pPr marL="171450" indent="-171450">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Leadership &amp; Business </a:t>
            </a:r>
          </a:p>
          <a:p>
            <a:r>
              <a:rPr lang="fr-FR" sz="1400" dirty="0">
                <a:solidFill>
                  <a:schemeClr val="tx1">
                    <a:lumMod val="50000"/>
                    <a:lumOff val="50000"/>
                  </a:schemeClr>
                </a:solidFill>
                <a:latin typeface="Arial" panose="020B0604020202020204" pitchFamily="34" charset="0"/>
                <a:cs typeface="Arial" panose="020B0604020202020204" pitchFamily="34" charset="0"/>
              </a:rPr>
              <a:t>    Mr. Théophile. A</a:t>
            </a:r>
          </a:p>
        </p:txBody>
      </p:sp>
      <p:sp>
        <p:nvSpPr>
          <p:cNvPr id="16" name="TextBox 91">
            <a:extLst>
              <a:ext uri="{FF2B5EF4-FFF2-40B4-BE49-F238E27FC236}">
                <a16:creationId xmlns:a16="http://schemas.microsoft.com/office/drawing/2014/main" id="{BE4F0F1A-41AE-400E-9311-1B7E0A297D07}"/>
              </a:ext>
            </a:extLst>
          </p:cNvPr>
          <p:cNvSpPr txBox="1"/>
          <p:nvPr/>
        </p:nvSpPr>
        <p:spPr>
          <a:xfrm>
            <a:off x="5681453" y="540398"/>
            <a:ext cx="7788585" cy="424732"/>
          </a:xfrm>
          <a:prstGeom prst="rect">
            <a:avLst/>
          </a:prstGeom>
          <a:noFill/>
        </p:spPr>
        <p:txBody>
          <a:bodyPr wrap="square" rtlCol="0">
            <a:spAutoFit/>
          </a:bodyPr>
          <a:lstStyle/>
          <a:p>
            <a:pPr>
              <a:lnSpc>
                <a:spcPct val="90000"/>
              </a:lnSpc>
              <a:spcBef>
                <a:spcPct val="0"/>
              </a:spcBef>
              <a:defRPr/>
            </a:pPr>
            <a:r>
              <a:rPr lang="en-US" sz="2400" dirty="0">
                <a:solidFill>
                  <a:srgbClr val="C00000"/>
                </a:solidFill>
                <a:latin typeface="Arial" panose="020B0604020202020204" pitchFamily="34" charset="0"/>
                <a:ea typeface="MS PGothic" panose="020B0600070205080204" pitchFamily="34" charset="-128"/>
                <a:cs typeface="Arial" panose="020B0604020202020204" pitchFamily="34" charset="0"/>
              </a:rPr>
              <a:t>5 Owners &amp; 20 Stream et 16 Stream Leader</a:t>
            </a:r>
          </a:p>
        </p:txBody>
      </p:sp>
      <p:cxnSp>
        <p:nvCxnSpPr>
          <p:cNvPr id="23" name="Connecteur droit 22"/>
          <p:cNvCxnSpPr/>
          <p:nvPr/>
        </p:nvCxnSpPr>
        <p:spPr>
          <a:xfrm>
            <a:off x="6059488" y="1856136"/>
            <a:ext cx="0" cy="316220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Oval 6">
            <a:extLst>
              <a:ext uri="{FF2B5EF4-FFF2-40B4-BE49-F238E27FC236}">
                <a16:creationId xmlns:a16="http://schemas.microsoft.com/office/drawing/2014/main" id="{36ACCDF8-FF35-4943-A515-113F04C84CE9}"/>
              </a:ext>
            </a:extLst>
          </p:cNvPr>
          <p:cNvSpPr/>
          <p:nvPr/>
        </p:nvSpPr>
        <p:spPr>
          <a:xfrm>
            <a:off x="307636" y="1361022"/>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sp>
        <p:nvSpPr>
          <p:cNvPr id="28" name="ZoneTexte 27"/>
          <p:cNvSpPr txBox="1"/>
          <p:nvPr/>
        </p:nvSpPr>
        <p:spPr>
          <a:xfrm>
            <a:off x="3662796" y="1275844"/>
            <a:ext cx="2840539" cy="523220"/>
          </a:xfrm>
          <a:prstGeom prst="rect">
            <a:avLst/>
          </a:prstGeom>
          <a:noFill/>
        </p:spPr>
        <p:txBody>
          <a:bodyPr wrap="square" rtlCol="0">
            <a:spAutoFit/>
          </a:bodyPr>
          <a:lstStyle/>
          <a:p>
            <a:pPr marL="171450" indent="-171450">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People - Shift 1</a:t>
            </a:r>
          </a:p>
          <a:p>
            <a:r>
              <a:rPr lang="fr-FR" sz="1400" dirty="0">
                <a:solidFill>
                  <a:schemeClr val="tx1">
                    <a:lumMod val="50000"/>
                    <a:lumOff val="50000"/>
                  </a:schemeClr>
                </a:solidFill>
                <a:latin typeface="Arial" panose="020B0604020202020204" pitchFamily="34" charset="0"/>
                <a:cs typeface="Arial" panose="020B0604020202020204" pitchFamily="34" charset="0"/>
              </a:rPr>
              <a:t>    Mr. Urbain. A</a:t>
            </a:r>
          </a:p>
        </p:txBody>
      </p:sp>
      <p:sp>
        <p:nvSpPr>
          <p:cNvPr id="29" name="ZoneTexte 28"/>
          <p:cNvSpPr txBox="1"/>
          <p:nvPr/>
        </p:nvSpPr>
        <p:spPr>
          <a:xfrm>
            <a:off x="6269341" y="1247709"/>
            <a:ext cx="2840539" cy="523220"/>
          </a:xfrm>
          <a:prstGeom prst="rect">
            <a:avLst/>
          </a:prstGeom>
          <a:noFill/>
        </p:spPr>
        <p:txBody>
          <a:bodyPr wrap="square" rtlCol="0">
            <a:spAutoFit/>
          </a:bodyPr>
          <a:lstStyle/>
          <a:p>
            <a:pPr marL="171450" indent="-171450">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Technologie</a:t>
            </a:r>
          </a:p>
          <a:p>
            <a:r>
              <a:rPr lang="fr-FR" sz="1400" dirty="0">
                <a:solidFill>
                  <a:schemeClr val="tx1">
                    <a:lumMod val="50000"/>
                    <a:lumOff val="50000"/>
                  </a:schemeClr>
                </a:solidFill>
                <a:latin typeface="Arial" panose="020B0604020202020204" pitchFamily="34" charset="0"/>
                <a:cs typeface="Arial" panose="020B0604020202020204" pitchFamily="34" charset="0"/>
              </a:rPr>
              <a:t>    Mr. Léandre. A</a:t>
            </a:r>
          </a:p>
        </p:txBody>
      </p:sp>
      <p:sp>
        <p:nvSpPr>
          <p:cNvPr id="30" name="ZoneTexte 29"/>
          <p:cNvSpPr txBox="1"/>
          <p:nvPr/>
        </p:nvSpPr>
        <p:spPr>
          <a:xfrm>
            <a:off x="9485423" y="1289222"/>
            <a:ext cx="2840539" cy="523220"/>
          </a:xfrm>
          <a:prstGeom prst="rect">
            <a:avLst/>
          </a:prstGeom>
          <a:noFill/>
        </p:spPr>
        <p:txBody>
          <a:bodyPr wrap="square" rtlCol="0">
            <a:spAutoFit/>
          </a:bodyPr>
          <a:lstStyle/>
          <a:p>
            <a:pPr marL="171450" indent="-171450">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Process &amp; Procédures</a:t>
            </a:r>
          </a:p>
          <a:p>
            <a:r>
              <a:rPr lang="fr-FR" sz="1400" dirty="0">
                <a:solidFill>
                  <a:schemeClr val="tx1">
                    <a:lumMod val="50000"/>
                    <a:lumOff val="50000"/>
                  </a:schemeClr>
                </a:solidFill>
                <a:latin typeface="Arial" panose="020B0604020202020204" pitchFamily="34" charset="0"/>
                <a:cs typeface="Arial" panose="020B0604020202020204" pitchFamily="34" charset="0"/>
              </a:rPr>
              <a:t>    Mme. Raissa. K</a:t>
            </a:r>
          </a:p>
        </p:txBody>
      </p:sp>
      <p:sp>
        <p:nvSpPr>
          <p:cNvPr id="14" name="Oval 6">
            <a:extLst>
              <a:ext uri="{FF2B5EF4-FFF2-40B4-BE49-F238E27FC236}">
                <a16:creationId xmlns:a16="http://schemas.microsoft.com/office/drawing/2014/main" id="{36ACCDF8-FF35-4943-A515-113F04C84CE9}"/>
              </a:ext>
            </a:extLst>
          </p:cNvPr>
          <p:cNvSpPr/>
          <p:nvPr/>
        </p:nvSpPr>
        <p:spPr>
          <a:xfrm>
            <a:off x="3662795" y="1368912"/>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sp>
        <p:nvSpPr>
          <p:cNvPr id="15" name="Oval 6">
            <a:extLst>
              <a:ext uri="{FF2B5EF4-FFF2-40B4-BE49-F238E27FC236}">
                <a16:creationId xmlns:a16="http://schemas.microsoft.com/office/drawing/2014/main" id="{36ACCDF8-FF35-4943-A515-113F04C84CE9}"/>
              </a:ext>
            </a:extLst>
          </p:cNvPr>
          <p:cNvSpPr/>
          <p:nvPr/>
        </p:nvSpPr>
        <p:spPr>
          <a:xfrm>
            <a:off x="6269340" y="1300145"/>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sp>
        <p:nvSpPr>
          <p:cNvPr id="17" name="Oval 6">
            <a:extLst>
              <a:ext uri="{FF2B5EF4-FFF2-40B4-BE49-F238E27FC236}">
                <a16:creationId xmlns:a16="http://schemas.microsoft.com/office/drawing/2014/main" id="{36ACCDF8-FF35-4943-A515-113F04C84CE9}"/>
              </a:ext>
            </a:extLst>
          </p:cNvPr>
          <p:cNvSpPr/>
          <p:nvPr/>
        </p:nvSpPr>
        <p:spPr>
          <a:xfrm>
            <a:off x="9485422" y="1317851"/>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cxnSp>
        <p:nvCxnSpPr>
          <p:cNvPr id="18" name="Connecteur droit 17"/>
          <p:cNvCxnSpPr/>
          <p:nvPr/>
        </p:nvCxnSpPr>
        <p:spPr>
          <a:xfrm>
            <a:off x="3077400" y="1887434"/>
            <a:ext cx="0" cy="316220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9231313" y="1884711"/>
            <a:ext cx="0" cy="316220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Tableau 7"/>
          <p:cNvGraphicFramePr>
            <a:graphicFrameLocks noGrp="1"/>
          </p:cNvGraphicFramePr>
          <p:nvPr>
            <p:extLst>
              <p:ext uri="{D42A27DB-BD31-4B8C-83A1-F6EECF244321}">
                <p14:modId xmlns:p14="http://schemas.microsoft.com/office/powerpoint/2010/main" val="3428712786"/>
              </p:ext>
            </p:extLst>
          </p:nvPr>
        </p:nvGraphicFramePr>
        <p:xfrm>
          <a:off x="307633" y="2877129"/>
          <a:ext cx="2283167" cy="1349122"/>
        </p:xfrm>
        <a:graphic>
          <a:graphicData uri="http://schemas.openxmlformats.org/drawingml/2006/table">
            <a:tbl>
              <a:tblPr>
                <a:effectLst>
                  <a:reflection blurRad="6350" stA="50000" endA="300" endPos="38500" dist="50800" dir="5400000" sy="-100000" algn="bl" rotWithShape="0"/>
                </a:effectLst>
                <a:tableStyleId>{2D5ABB26-0587-4C30-8999-92F81FD0307C}</a:tableStyleId>
              </a:tblPr>
              <a:tblGrid>
                <a:gridCol w="1318971">
                  <a:extLst>
                    <a:ext uri="{9D8B030D-6E8A-4147-A177-3AD203B41FA5}">
                      <a16:colId xmlns:a16="http://schemas.microsoft.com/office/drawing/2014/main" val="20000"/>
                    </a:ext>
                  </a:extLst>
                </a:gridCol>
                <a:gridCol w="964196">
                  <a:extLst>
                    <a:ext uri="{9D8B030D-6E8A-4147-A177-3AD203B41FA5}">
                      <a16:colId xmlns:a16="http://schemas.microsoft.com/office/drawing/2014/main" val="20001"/>
                    </a:ext>
                  </a:extLst>
                </a:gridCol>
              </a:tblGrid>
              <a:tr h="247781">
                <a:tc>
                  <a:txBody>
                    <a:bodyPr/>
                    <a:lstStyle/>
                    <a:p>
                      <a:r>
                        <a:rPr lang="fr-FR" sz="800" dirty="0">
                          <a:solidFill>
                            <a:schemeClr val="bg1"/>
                          </a:solidFill>
                          <a:latin typeface="Arial" panose="020B0604020202020204" pitchFamily="34" charset="0"/>
                          <a:cs typeface="Arial" panose="020B0604020202020204" pitchFamily="34" charset="0"/>
                        </a:rPr>
                        <a:t>Leadership (2)</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Théophile. A</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362763">
                <a:tc>
                  <a:txBody>
                    <a:bodyPr/>
                    <a:lstStyle/>
                    <a:p>
                      <a:r>
                        <a:rPr lang="fr-FR" sz="800" dirty="0">
                          <a:solidFill>
                            <a:schemeClr val="bg1"/>
                          </a:solidFill>
                          <a:latin typeface="Arial" panose="020B0604020202020204" pitchFamily="34" charset="0"/>
                          <a:cs typeface="Arial" panose="020B0604020202020204" pitchFamily="34" charset="0"/>
                        </a:rPr>
                        <a:t>Réaliser les ventes (3)</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err="1">
                          <a:solidFill>
                            <a:schemeClr val="bg1"/>
                          </a:solidFill>
                          <a:latin typeface="Arial" panose="020B0604020202020204" pitchFamily="34" charset="0"/>
                          <a:cs typeface="Arial" panose="020B0604020202020204" pitchFamily="34" charset="0"/>
                        </a:rPr>
                        <a:t>Syvanus</a:t>
                      </a:r>
                      <a:r>
                        <a:rPr lang="fr-FR" sz="800" dirty="0">
                          <a:solidFill>
                            <a:schemeClr val="bg1"/>
                          </a:solidFill>
                          <a:latin typeface="Arial" panose="020B0604020202020204" pitchFamily="34" charset="0"/>
                          <a:cs typeface="Arial" panose="020B0604020202020204" pitchFamily="34" charset="0"/>
                        </a:rPr>
                        <a:t>. G</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1"/>
                  </a:ext>
                </a:extLst>
              </a:tr>
              <a:tr h="369289">
                <a:tc>
                  <a:txBody>
                    <a:bodyPr/>
                    <a:lstStyle/>
                    <a:p>
                      <a:r>
                        <a:rPr lang="fr-FR" sz="800" dirty="0">
                          <a:solidFill>
                            <a:schemeClr val="bg1"/>
                          </a:solidFill>
                          <a:latin typeface="Arial" panose="020B0604020202020204" pitchFamily="34" charset="0"/>
                          <a:cs typeface="Arial" panose="020B0604020202020204" pitchFamily="34" charset="0"/>
                        </a:rPr>
                        <a:t>Gestion</a:t>
                      </a:r>
                      <a:r>
                        <a:rPr lang="fr-FR" sz="800" baseline="0" dirty="0">
                          <a:solidFill>
                            <a:schemeClr val="bg1"/>
                          </a:solidFill>
                          <a:latin typeface="Arial" panose="020B0604020202020204" pitchFamily="34" charset="0"/>
                          <a:cs typeface="Arial" panose="020B0604020202020204" pitchFamily="34" charset="0"/>
                        </a:rPr>
                        <a:t> du donneur d’ordre</a:t>
                      </a:r>
                      <a:r>
                        <a:rPr lang="fr-FR" sz="800" dirty="0">
                          <a:solidFill>
                            <a:schemeClr val="bg1"/>
                          </a:solidFill>
                          <a:latin typeface="Arial" panose="020B0604020202020204" pitchFamily="34" charset="0"/>
                          <a:cs typeface="Arial" panose="020B0604020202020204" pitchFamily="34" charset="0"/>
                        </a:rPr>
                        <a:t> (3)</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err="1">
                          <a:solidFill>
                            <a:schemeClr val="bg1"/>
                          </a:solidFill>
                          <a:latin typeface="Arial" panose="020B0604020202020204" pitchFamily="34" charset="0"/>
                          <a:cs typeface="Arial" panose="020B0604020202020204" pitchFamily="34" charset="0"/>
                        </a:rPr>
                        <a:t>Syvanus</a:t>
                      </a:r>
                      <a:r>
                        <a:rPr lang="fr-FR" sz="800" dirty="0">
                          <a:solidFill>
                            <a:schemeClr val="bg1"/>
                          </a:solidFill>
                          <a:latin typeface="Arial" panose="020B0604020202020204" pitchFamily="34" charset="0"/>
                          <a:cs typeface="Arial" panose="020B0604020202020204" pitchFamily="34" charset="0"/>
                        </a:rPr>
                        <a:t>. G</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2"/>
                  </a:ext>
                </a:extLst>
              </a:tr>
              <a:tr h="369289">
                <a:tc>
                  <a:txBody>
                    <a:bodyPr/>
                    <a:lstStyle/>
                    <a:p>
                      <a:r>
                        <a:rPr lang="fr-FR" sz="800" dirty="0">
                          <a:solidFill>
                            <a:schemeClr val="bg1"/>
                          </a:solidFill>
                          <a:latin typeface="Arial" panose="020B0604020202020204" pitchFamily="34" charset="0"/>
                          <a:cs typeface="Arial" panose="020B0604020202020204" pitchFamily="34" charset="0"/>
                        </a:rPr>
                        <a:t>Achats et Logistique (1)</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Juste.</a:t>
                      </a:r>
                      <a:r>
                        <a:rPr lang="fr-FR" sz="800" baseline="0" dirty="0">
                          <a:solidFill>
                            <a:schemeClr val="bg1"/>
                          </a:solidFill>
                          <a:latin typeface="Arial" panose="020B0604020202020204" pitchFamily="34" charset="0"/>
                          <a:cs typeface="Arial" panose="020B0604020202020204" pitchFamily="34" charset="0"/>
                        </a:rPr>
                        <a:t> G</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10003"/>
                  </a:ext>
                </a:extLst>
              </a:tr>
            </a:tbl>
          </a:graphicData>
        </a:graphic>
      </p:graphicFrame>
      <p:graphicFrame>
        <p:nvGraphicFramePr>
          <p:cNvPr id="24" name="Tableau 23"/>
          <p:cNvGraphicFramePr>
            <a:graphicFrameLocks noGrp="1"/>
          </p:cNvGraphicFramePr>
          <p:nvPr>
            <p:extLst>
              <p:ext uri="{D42A27DB-BD31-4B8C-83A1-F6EECF244321}">
                <p14:modId xmlns:p14="http://schemas.microsoft.com/office/powerpoint/2010/main" val="154591047"/>
              </p:ext>
            </p:extLst>
          </p:nvPr>
        </p:nvGraphicFramePr>
        <p:xfrm>
          <a:off x="3426861" y="2877129"/>
          <a:ext cx="2283167" cy="2498750"/>
        </p:xfrm>
        <a:graphic>
          <a:graphicData uri="http://schemas.openxmlformats.org/drawingml/2006/table">
            <a:tbl>
              <a:tblPr>
                <a:effectLst>
                  <a:reflection blurRad="6350" stA="50000" endA="300" endPos="38500" dist="50800" dir="5400000" sy="-100000" algn="bl" rotWithShape="0"/>
                </a:effectLst>
                <a:tableStyleId>{2D5ABB26-0587-4C30-8999-92F81FD0307C}</a:tableStyleId>
              </a:tblPr>
              <a:tblGrid>
                <a:gridCol w="1318971">
                  <a:extLst>
                    <a:ext uri="{9D8B030D-6E8A-4147-A177-3AD203B41FA5}">
                      <a16:colId xmlns:a16="http://schemas.microsoft.com/office/drawing/2014/main" val="20000"/>
                    </a:ext>
                  </a:extLst>
                </a:gridCol>
                <a:gridCol w="964196">
                  <a:extLst>
                    <a:ext uri="{9D8B030D-6E8A-4147-A177-3AD203B41FA5}">
                      <a16:colId xmlns:a16="http://schemas.microsoft.com/office/drawing/2014/main" val="20001"/>
                    </a:ext>
                  </a:extLst>
                </a:gridCol>
              </a:tblGrid>
              <a:tr h="241241">
                <a:tc>
                  <a:txBody>
                    <a:bodyPr/>
                    <a:lstStyle/>
                    <a:p>
                      <a:r>
                        <a:rPr lang="fr-FR" sz="800" dirty="0">
                          <a:solidFill>
                            <a:schemeClr val="bg1"/>
                          </a:solidFill>
                          <a:latin typeface="Arial" panose="020B0604020202020204" pitchFamily="34" charset="0"/>
                          <a:cs typeface="Arial" panose="020B0604020202020204" pitchFamily="34" charset="0"/>
                        </a:rPr>
                        <a:t>Définir les postes KSP et KCR (1)</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Rodolphine.O</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356106">
                <a:tc>
                  <a:txBody>
                    <a:bodyPr/>
                    <a:lstStyle/>
                    <a:p>
                      <a:r>
                        <a:rPr lang="fr-FR" sz="900" dirty="0">
                          <a:solidFill>
                            <a:schemeClr val="bg1"/>
                          </a:solidFill>
                          <a:latin typeface="Arial" panose="020B0604020202020204" pitchFamily="34" charset="0"/>
                          <a:cs typeface="Arial" panose="020B0604020202020204" pitchFamily="34" charset="0"/>
                        </a:rPr>
                        <a:t>Recrutement</a:t>
                      </a:r>
                      <a:r>
                        <a:rPr lang="fr-FR" sz="900" baseline="0" dirty="0">
                          <a:solidFill>
                            <a:schemeClr val="bg1"/>
                          </a:solidFill>
                          <a:latin typeface="Arial" panose="020B0604020202020204" pitchFamily="34" charset="0"/>
                          <a:cs typeface="Arial" panose="020B0604020202020204" pitchFamily="34" charset="0"/>
                        </a:rPr>
                        <a:t> et embauche (3)</a:t>
                      </a:r>
                      <a:endParaRPr lang="fr-FR" sz="9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Marie-Hélène</a:t>
                      </a:r>
                      <a:r>
                        <a:rPr lang="fr-FR" sz="800" baseline="0" dirty="0">
                          <a:solidFill>
                            <a:schemeClr val="bg1"/>
                          </a:solidFill>
                          <a:latin typeface="Arial" panose="020B0604020202020204" pitchFamily="34" charset="0"/>
                          <a:cs typeface="Arial" panose="020B0604020202020204" pitchFamily="34" charset="0"/>
                        </a:rPr>
                        <a:t>. G</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1"/>
                  </a:ext>
                </a:extLst>
              </a:tr>
              <a:tr h="359542">
                <a:tc>
                  <a:txBody>
                    <a:bodyPr/>
                    <a:lstStyle/>
                    <a:p>
                      <a:r>
                        <a:rPr lang="fr-FR" sz="800" dirty="0">
                          <a:solidFill>
                            <a:schemeClr val="bg1"/>
                          </a:solidFill>
                          <a:latin typeface="Arial" panose="020B0604020202020204" pitchFamily="34" charset="0"/>
                          <a:cs typeface="Arial" panose="020B0604020202020204" pitchFamily="34" charset="0"/>
                        </a:rPr>
                        <a:t>Evaluation des compétences (1)</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Rodolphine.O</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2"/>
                  </a:ext>
                </a:extLst>
              </a:tr>
              <a:tr h="359542">
                <a:tc>
                  <a:txBody>
                    <a:bodyPr/>
                    <a:lstStyle/>
                    <a:p>
                      <a:r>
                        <a:rPr lang="fr-FR" sz="800" dirty="0">
                          <a:solidFill>
                            <a:schemeClr val="bg1"/>
                          </a:solidFill>
                          <a:latin typeface="Arial" panose="020B0604020202020204" pitchFamily="34" charset="0"/>
                          <a:cs typeface="Arial" panose="020B0604020202020204" pitchFamily="34" charset="0"/>
                        </a:rPr>
                        <a:t>Prévision et planification</a:t>
                      </a:r>
                      <a:r>
                        <a:rPr lang="fr-FR" sz="800" baseline="0" dirty="0">
                          <a:solidFill>
                            <a:schemeClr val="bg1"/>
                          </a:solidFill>
                          <a:latin typeface="Arial" panose="020B0604020202020204" pitchFamily="34" charset="0"/>
                          <a:cs typeface="Arial" panose="020B0604020202020204" pitchFamily="34" charset="0"/>
                        </a:rPr>
                        <a:t> </a:t>
                      </a:r>
                      <a:r>
                        <a:rPr lang="fr-FR" sz="800" dirty="0">
                          <a:solidFill>
                            <a:schemeClr val="bg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Anaïs. A</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3"/>
                  </a:ext>
                </a:extLst>
              </a:tr>
              <a:tr h="359542">
                <a:tc>
                  <a:txBody>
                    <a:bodyPr/>
                    <a:lstStyle/>
                    <a:p>
                      <a:r>
                        <a:rPr lang="fr-FR" sz="800" dirty="0">
                          <a:solidFill>
                            <a:schemeClr val="bg1"/>
                          </a:solidFill>
                          <a:latin typeface="Arial" panose="020B0604020202020204" pitchFamily="34" charset="0"/>
                          <a:cs typeface="Arial" panose="020B0604020202020204" pitchFamily="34" charset="0"/>
                        </a:rPr>
                        <a:t>Turnover</a:t>
                      </a:r>
                      <a:r>
                        <a:rPr lang="fr-FR" sz="800" baseline="0" dirty="0">
                          <a:solidFill>
                            <a:schemeClr val="bg1"/>
                          </a:solidFill>
                          <a:latin typeface="Arial" panose="020B0604020202020204" pitchFamily="34" charset="0"/>
                          <a:cs typeface="Arial" panose="020B0604020202020204" pitchFamily="34" charset="0"/>
                        </a:rPr>
                        <a:t> et absentéisme (1)</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Harvey. P</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4"/>
                  </a:ext>
                </a:extLst>
              </a:tr>
              <a:tr h="359542">
                <a:tc>
                  <a:txBody>
                    <a:bodyPr/>
                    <a:lstStyle/>
                    <a:p>
                      <a:r>
                        <a:rPr lang="fr-FR" sz="800" dirty="0">
                          <a:solidFill>
                            <a:schemeClr val="bg1"/>
                          </a:solidFill>
                          <a:latin typeface="Arial" panose="020B0604020202020204" pitchFamily="34" charset="0"/>
                          <a:cs typeface="Arial" panose="020B0604020202020204" pitchFamily="34" charset="0"/>
                        </a:rPr>
                        <a:t>Rémunération et avantages (1)</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Marie-Hélène</a:t>
                      </a:r>
                      <a:r>
                        <a:rPr lang="fr-FR" sz="800" baseline="0" dirty="0">
                          <a:solidFill>
                            <a:schemeClr val="bg1"/>
                          </a:solidFill>
                          <a:latin typeface="Arial" panose="020B0604020202020204" pitchFamily="34" charset="0"/>
                          <a:cs typeface="Arial" panose="020B0604020202020204" pitchFamily="34" charset="0"/>
                        </a:rPr>
                        <a:t>. G  </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5"/>
                  </a:ext>
                </a:extLst>
              </a:tr>
              <a:tr h="359542">
                <a:tc>
                  <a:txBody>
                    <a:bodyPr/>
                    <a:lstStyle/>
                    <a:p>
                      <a:r>
                        <a:rPr lang="fr-FR" sz="800" dirty="0">
                          <a:solidFill>
                            <a:schemeClr val="bg1"/>
                          </a:solidFill>
                          <a:latin typeface="Arial" panose="020B0604020202020204" pitchFamily="34" charset="0"/>
                          <a:cs typeface="Arial" panose="020B0604020202020204" pitchFamily="34" charset="0"/>
                        </a:rPr>
                        <a:t>Formation (2)</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Timothée.</a:t>
                      </a:r>
                      <a:r>
                        <a:rPr lang="fr-FR" sz="800" baseline="0" dirty="0">
                          <a:solidFill>
                            <a:schemeClr val="bg1"/>
                          </a:solidFill>
                          <a:latin typeface="Arial" panose="020B0604020202020204" pitchFamily="34" charset="0"/>
                          <a:cs typeface="Arial" panose="020B0604020202020204" pitchFamily="34" charset="0"/>
                        </a:rPr>
                        <a:t> y</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10006"/>
                  </a:ext>
                </a:extLst>
              </a:tr>
            </a:tbl>
          </a:graphicData>
        </a:graphic>
      </p:graphicFrame>
      <p:graphicFrame>
        <p:nvGraphicFramePr>
          <p:cNvPr id="33" name="Tableau 32"/>
          <p:cNvGraphicFramePr>
            <a:graphicFrameLocks noGrp="1"/>
          </p:cNvGraphicFramePr>
          <p:nvPr>
            <p:extLst>
              <p:ext uri="{D42A27DB-BD31-4B8C-83A1-F6EECF244321}">
                <p14:modId xmlns:p14="http://schemas.microsoft.com/office/powerpoint/2010/main" val="547082109"/>
              </p:ext>
            </p:extLst>
          </p:nvPr>
        </p:nvGraphicFramePr>
        <p:xfrm>
          <a:off x="6479193" y="2877129"/>
          <a:ext cx="2283167" cy="1433092"/>
        </p:xfrm>
        <a:graphic>
          <a:graphicData uri="http://schemas.openxmlformats.org/drawingml/2006/table">
            <a:tbl>
              <a:tblPr>
                <a:effectLst>
                  <a:reflection blurRad="6350" stA="50000" endA="300" endPos="38500" dist="50800" dir="5400000" sy="-100000" algn="bl" rotWithShape="0"/>
                </a:effectLst>
                <a:tableStyleId>{2D5ABB26-0587-4C30-8999-92F81FD0307C}</a:tableStyleId>
              </a:tblPr>
              <a:tblGrid>
                <a:gridCol w="1331307">
                  <a:extLst>
                    <a:ext uri="{9D8B030D-6E8A-4147-A177-3AD203B41FA5}">
                      <a16:colId xmlns:a16="http://schemas.microsoft.com/office/drawing/2014/main" val="20000"/>
                    </a:ext>
                  </a:extLst>
                </a:gridCol>
                <a:gridCol w="951860">
                  <a:extLst>
                    <a:ext uri="{9D8B030D-6E8A-4147-A177-3AD203B41FA5}">
                      <a16:colId xmlns:a16="http://schemas.microsoft.com/office/drawing/2014/main" val="20001"/>
                    </a:ext>
                  </a:extLst>
                </a:gridCol>
              </a:tblGrid>
              <a:tr h="247781">
                <a:tc>
                  <a:txBody>
                    <a:bodyPr/>
                    <a:lstStyle/>
                    <a:p>
                      <a:r>
                        <a:rPr lang="fr-FR" sz="800" dirty="0">
                          <a:solidFill>
                            <a:schemeClr val="bg1"/>
                          </a:solidFill>
                          <a:latin typeface="Arial" panose="020B0604020202020204" pitchFamily="34" charset="0"/>
                          <a:cs typeface="Arial" panose="020B0604020202020204" pitchFamily="34" charset="0"/>
                        </a:rPr>
                        <a:t>Automatisation</a:t>
                      </a:r>
                      <a:r>
                        <a:rPr lang="fr-FR" sz="800" baseline="0" dirty="0">
                          <a:solidFill>
                            <a:schemeClr val="bg1"/>
                          </a:solidFill>
                          <a:latin typeface="Arial" panose="020B0604020202020204" pitchFamily="34" charset="0"/>
                          <a:cs typeface="Arial" panose="020B0604020202020204" pitchFamily="34" charset="0"/>
                        </a:rPr>
                        <a:t> des données </a:t>
                      </a:r>
                      <a:r>
                        <a:rPr lang="fr-FR" sz="800" dirty="0">
                          <a:solidFill>
                            <a:schemeClr val="bg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Jean</a:t>
                      </a:r>
                      <a:r>
                        <a:rPr lang="fr-FR" sz="800" baseline="0" dirty="0">
                          <a:solidFill>
                            <a:schemeClr val="bg1"/>
                          </a:solidFill>
                          <a:latin typeface="Arial" panose="020B0604020202020204" pitchFamily="34" charset="0"/>
                          <a:cs typeface="Arial" panose="020B0604020202020204" pitchFamily="34" charset="0"/>
                        </a:rPr>
                        <a:t> Marcel</a:t>
                      </a:r>
                      <a:r>
                        <a:rPr lang="fr-FR" sz="800" dirty="0">
                          <a:solidFill>
                            <a:schemeClr val="bg1"/>
                          </a:solidFill>
                          <a:latin typeface="Arial" panose="020B0604020202020204" pitchFamily="34" charset="0"/>
                          <a:cs typeface="Arial" panose="020B0604020202020204" pitchFamily="34" charset="0"/>
                        </a:rPr>
                        <a:t>.</a:t>
                      </a:r>
                      <a:r>
                        <a:rPr lang="fr-FR" sz="800" baseline="0" dirty="0">
                          <a:solidFill>
                            <a:schemeClr val="bg1"/>
                          </a:solidFill>
                          <a:latin typeface="Arial" panose="020B0604020202020204" pitchFamily="34" charset="0"/>
                          <a:cs typeface="Arial" panose="020B0604020202020204" pitchFamily="34" charset="0"/>
                        </a:rPr>
                        <a:t> A</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362763">
                <a:tc>
                  <a:txBody>
                    <a:bodyPr/>
                    <a:lstStyle/>
                    <a:p>
                      <a:r>
                        <a:rPr lang="fr-FR" sz="900" dirty="0">
                          <a:solidFill>
                            <a:schemeClr val="bg1"/>
                          </a:solidFill>
                          <a:latin typeface="Arial" panose="020B0604020202020204" pitchFamily="34" charset="0"/>
                          <a:cs typeface="Arial" panose="020B0604020202020204" pitchFamily="34" charset="0"/>
                        </a:rPr>
                        <a:t>Pilotage du SVI</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err="1">
                          <a:solidFill>
                            <a:schemeClr val="bg1"/>
                          </a:solidFill>
                          <a:latin typeface="Arial" panose="020B0604020202020204" pitchFamily="34" charset="0"/>
                          <a:cs typeface="Arial" panose="020B0604020202020204" pitchFamily="34" charset="0"/>
                        </a:rPr>
                        <a:t>Jean-Francois</a:t>
                      </a:r>
                      <a:r>
                        <a:rPr lang="fr-FR" sz="800" dirty="0">
                          <a:solidFill>
                            <a:schemeClr val="bg1"/>
                          </a:solidFill>
                          <a:latin typeface="Arial" panose="020B0604020202020204" pitchFamily="34" charset="0"/>
                          <a:cs typeface="Arial" panose="020B0604020202020204" pitchFamily="34" charset="0"/>
                        </a:rPr>
                        <a:t>.</a:t>
                      </a:r>
                      <a:r>
                        <a:rPr lang="fr-FR" sz="800" baseline="0" dirty="0">
                          <a:solidFill>
                            <a:schemeClr val="bg1"/>
                          </a:solidFill>
                          <a:latin typeface="Arial" panose="020B0604020202020204" pitchFamily="34" charset="0"/>
                          <a:cs typeface="Arial" panose="020B0604020202020204" pitchFamily="34" charset="0"/>
                        </a:rPr>
                        <a:t> L</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1"/>
                  </a:ext>
                </a:extLst>
              </a:tr>
              <a:tr h="362763">
                <a:tc>
                  <a:txBody>
                    <a:bodyPr/>
                    <a:lstStyle/>
                    <a:p>
                      <a:r>
                        <a:rPr lang="fr-FR" sz="900" dirty="0">
                          <a:solidFill>
                            <a:schemeClr val="bg1"/>
                          </a:solidFill>
                          <a:latin typeface="Arial" panose="020B0604020202020204" pitchFamily="34" charset="0"/>
                          <a:cs typeface="Arial" panose="020B0604020202020204" pitchFamily="34" charset="0"/>
                        </a:rPr>
                        <a:t>Plan de continuité</a:t>
                      </a:r>
                      <a:r>
                        <a:rPr lang="fr-FR" sz="900" baseline="0" dirty="0">
                          <a:solidFill>
                            <a:schemeClr val="bg1"/>
                          </a:solidFill>
                          <a:latin typeface="Arial" panose="020B0604020202020204" pitchFamily="34" charset="0"/>
                          <a:cs typeface="Arial" panose="020B0604020202020204" pitchFamily="34" charset="0"/>
                        </a:rPr>
                        <a:t> des activités (1)</a:t>
                      </a:r>
                      <a:endParaRPr lang="fr-FR" sz="9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err="1">
                          <a:solidFill>
                            <a:schemeClr val="bg1"/>
                          </a:solidFill>
                          <a:latin typeface="Arial" panose="020B0604020202020204" pitchFamily="34" charset="0"/>
                          <a:cs typeface="Arial" panose="020B0604020202020204" pitchFamily="34" charset="0"/>
                        </a:rPr>
                        <a:t>Jean-Francois</a:t>
                      </a:r>
                      <a:r>
                        <a:rPr lang="fr-FR" sz="800" dirty="0">
                          <a:solidFill>
                            <a:schemeClr val="bg1"/>
                          </a:solidFill>
                          <a:latin typeface="Arial" panose="020B0604020202020204" pitchFamily="34" charset="0"/>
                          <a:cs typeface="Arial" panose="020B0604020202020204" pitchFamily="34" charset="0"/>
                        </a:rPr>
                        <a:t>.</a:t>
                      </a:r>
                      <a:r>
                        <a:rPr lang="fr-FR" sz="800" baseline="0" dirty="0">
                          <a:solidFill>
                            <a:schemeClr val="bg1"/>
                          </a:solidFill>
                          <a:latin typeface="Arial" panose="020B0604020202020204" pitchFamily="34" charset="0"/>
                          <a:cs typeface="Arial" panose="020B0604020202020204" pitchFamily="34" charset="0"/>
                        </a:rPr>
                        <a:t> L</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2"/>
                  </a:ext>
                </a:extLst>
              </a:tr>
              <a:tr h="369289">
                <a:tc>
                  <a:txBody>
                    <a:bodyPr/>
                    <a:lstStyle/>
                    <a:p>
                      <a:r>
                        <a:rPr lang="fr-FR" sz="800" baseline="0" dirty="0">
                          <a:solidFill>
                            <a:schemeClr val="bg1"/>
                          </a:solidFill>
                          <a:latin typeface="Arial" panose="020B0604020202020204" pitchFamily="34" charset="0"/>
                          <a:cs typeface="Arial" panose="020B0604020202020204" pitchFamily="34" charset="0"/>
                        </a:rPr>
                        <a:t>Sécurité et rebus (3)</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dirty="0">
                          <a:solidFill>
                            <a:schemeClr val="bg1"/>
                          </a:solidFill>
                          <a:latin typeface="Arial" panose="020B0604020202020204" pitchFamily="34" charset="0"/>
                          <a:cs typeface="Arial" panose="020B0604020202020204" pitchFamily="34" charset="0"/>
                        </a:rPr>
                        <a:t>Jean-Paul.</a:t>
                      </a:r>
                      <a:r>
                        <a:rPr lang="fr-FR" sz="800" baseline="0" dirty="0">
                          <a:solidFill>
                            <a:schemeClr val="bg1"/>
                          </a:solidFill>
                          <a:latin typeface="Arial" panose="020B0604020202020204" pitchFamily="34" charset="0"/>
                          <a:cs typeface="Arial" panose="020B0604020202020204" pitchFamily="34" charset="0"/>
                        </a:rPr>
                        <a:t> Z</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3"/>
                  </a:ext>
                </a:extLst>
              </a:tr>
            </a:tbl>
          </a:graphicData>
        </a:graphic>
      </p:graphicFrame>
      <p:graphicFrame>
        <p:nvGraphicFramePr>
          <p:cNvPr id="34" name="Tableau 33"/>
          <p:cNvGraphicFramePr>
            <a:graphicFrameLocks noGrp="1"/>
          </p:cNvGraphicFramePr>
          <p:nvPr>
            <p:extLst>
              <p:ext uri="{D42A27DB-BD31-4B8C-83A1-F6EECF244321}">
                <p14:modId xmlns:p14="http://schemas.microsoft.com/office/powerpoint/2010/main" val="126362858"/>
              </p:ext>
            </p:extLst>
          </p:nvPr>
        </p:nvGraphicFramePr>
        <p:xfrm>
          <a:off x="9590348" y="2877129"/>
          <a:ext cx="2283167" cy="1808907"/>
        </p:xfrm>
        <a:graphic>
          <a:graphicData uri="http://schemas.openxmlformats.org/drawingml/2006/table">
            <a:tbl>
              <a:tblPr>
                <a:effectLst>
                  <a:reflection blurRad="6350" stA="50000" endA="300" endPos="38500" dist="50800" dir="5400000" sy="-100000" algn="bl" rotWithShape="0"/>
                </a:effectLst>
                <a:tableStyleId>{2D5ABB26-0587-4C30-8999-92F81FD0307C}</a:tableStyleId>
              </a:tblPr>
              <a:tblGrid>
                <a:gridCol w="1318971">
                  <a:extLst>
                    <a:ext uri="{9D8B030D-6E8A-4147-A177-3AD203B41FA5}">
                      <a16:colId xmlns:a16="http://schemas.microsoft.com/office/drawing/2014/main" val="20000"/>
                    </a:ext>
                  </a:extLst>
                </a:gridCol>
                <a:gridCol w="964196">
                  <a:extLst>
                    <a:ext uri="{9D8B030D-6E8A-4147-A177-3AD203B41FA5}">
                      <a16:colId xmlns:a16="http://schemas.microsoft.com/office/drawing/2014/main" val="20001"/>
                    </a:ext>
                  </a:extLst>
                </a:gridCol>
              </a:tblGrid>
              <a:tr h="247781">
                <a:tc>
                  <a:txBody>
                    <a:bodyPr/>
                    <a:lstStyle/>
                    <a:p>
                      <a:r>
                        <a:rPr lang="fr-FR" sz="800" dirty="0">
                          <a:solidFill>
                            <a:schemeClr val="bg1"/>
                          </a:solidFill>
                          <a:latin typeface="Arial" panose="020B0604020202020204" pitchFamily="34" charset="0"/>
                          <a:cs typeface="Arial" panose="020B0604020202020204" pitchFamily="34" charset="0"/>
                        </a:rPr>
                        <a:t>Conduite du changement (2)</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Angelique.</a:t>
                      </a:r>
                      <a:r>
                        <a:rPr lang="fr-FR" sz="800" baseline="0" dirty="0">
                          <a:solidFill>
                            <a:schemeClr val="bg1"/>
                          </a:solidFill>
                          <a:latin typeface="Arial" panose="020B0604020202020204" pitchFamily="34" charset="0"/>
                          <a:cs typeface="Arial" panose="020B0604020202020204" pitchFamily="34" charset="0"/>
                        </a:rPr>
                        <a:t> X</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362763">
                <a:tc>
                  <a:txBody>
                    <a:bodyPr/>
                    <a:lstStyle/>
                    <a:p>
                      <a:r>
                        <a:rPr lang="fr-FR" sz="900" dirty="0">
                          <a:solidFill>
                            <a:schemeClr val="bg1"/>
                          </a:solidFill>
                          <a:latin typeface="Arial" panose="020B0604020202020204" pitchFamily="34" charset="0"/>
                          <a:cs typeface="Arial" panose="020B0604020202020204" pitchFamily="34" charset="0"/>
                        </a:rPr>
                        <a:t>Définition des approches </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Raissa.</a:t>
                      </a:r>
                      <a:r>
                        <a:rPr lang="fr-FR" sz="800" baseline="0" dirty="0">
                          <a:solidFill>
                            <a:schemeClr val="bg1"/>
                          </a:solidFill>
                          <a:latin typeface="Arial" panose="020B0604020202020204" pitchFamily="34" charset="0"/>
                          <a:cs typeface="Arial" panose="020B0604020202020204" pitchFamily="34" charset="0"/>
                        </a:rPr>
                        <a:t> K</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1"/>
                  </a:ext>
                </a:extLst>
              </a:tr>
              <a:tr h="369289">
                <a:tc>
                  <a:txBody>
                    <a:bodyPr/>
                    <a:lstStyle/>
                    <a:p>
                      <a:r>
                        <a:rPr lang="fr-FR" sz="800" dirty="0">
                          <a:solidFill>
                            <a:schemeClr val="bg1"/>
                          </a:solidFill>
                          <a:latin typeface="Arial" panose="020B0604020202020204" pitchFamily="34" charset="0"/>
                          <a:cs typeface="Arial" panose="020B0604020202020204" pitchFamily="34" charset="0"/>
                        </a:rPr>
                        <a:t>Qualité de Service (2)</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Léa</a:t>
                      </a:r>
                      <a:r>
                        <a:rPr lang="fr-FR" sz="800" baseline="0" dirty="0">
                          <a:solidFill>
                            <a:schemeClr val="bg1"/>
                          </a:solidFill>
                          <a:latin typeface="Arial" panose="020B0604020202020204" pitchFamily="34" charset="0"/>
                          <a:cs typeface="Arial" panose="020B0604020202020204" pitchFamily="34" charset="0"/>
                        </a:rPr>
                        <a:t>. B</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2"/>
                  </a:ext>
                </a:extLst>
              </a:tr>
              <a:tr h="369289">
                <a:tc>
                  <a:txBody>
                    <a:bodyPr/>
                    <a:lstStyle/>
                    <a:p>
                      <a:r>
                        <a:rPr lang="fr-FR" sz="800" dirty="0">
                          <a:solidFill>
                            <a:schemeClr val="bg1"/>
                          </a:solidFill>
                          <a:latin typeface="Arial" panose="020B0604020202020204" pitchFamily="34" charset="0"/>
                          <a:cs typeface="Arial" panose="020B0604020202020204" pitchFamily="34" charset="0"/>
                        </a:rPr>
                        <a:t>Amélioration continue</a:t>
                      </a:r>
                      <a:r>
                        <a:rPr lang="fr-FR" sz="800" baseline="0" dirty="0">
                          <a:solidFill>
                            <a:schemeClr val="bg1"/>
                          </a:solidFill>
                          <a:latin typeface="Arial" panose="020B0604020202020204" pitchFamily="34" charset="0"/>
                          <a:cs typeface="Arial" panose="020B0604020202020204" pitchFamily="34" charset="0"/>
                        </a:rPr>
                        <a:t> (3)</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Raissa. K</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3"/>
                  </a:ext>
                </a:extLst>
              </a:tr>
              <a:tr h="369289">
                <a:tc>
                  <a:txBody>
                    <a:bodyPr/>
                    <a:lstStyle/>
                    <a:p>
                      <a:r>
                        <a:rPr lang="fr-FR" sz="800" dirty="0">
                          <a:solidFill>
                            <a:schemeClr val="bg1"/>
                          </a:solidFill>
                          <a:latin typeface="Arial" panose="020B0604020202020204" pitchFamily="34" charset="0"/>
                          <a:cs typeface="Arial" panose="020B0604020202020204" pitchFamily="34" charset="0"/>
                        </a:rPr>
                        <a:t>Voix du client (1)</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r>
                        <a:rPr lang="fr-FR" sz="800" dirty="0">
                          <a:solidFill>
                            <a:schemeClr val="bg1"/>
                          </a:solidFill>
                          <a:latin typeface="Arial" panose="020B0604020202020204" pitchFamily="34" charset="0"/>
                          <a:cs typeface="Arial" panose="020B0604020202020204" pitchFamily="34" charset="0"/>
                        </a:rPr>
                        <a:t>Innocent.</a:t>
                      </a:r>
                      <a:r>
                        <a:rPr lang="fr-FR" sz="800" baseline="0" dirty="0">
                          <a:solidFill>
                            <a:schemeClr val="bg1"/>
                          </a:solidFill>
                          <a:latin typeface="Arial" panose="020B0604020202020204" pitchFamily="34" charset="0"/>
                          <a:cs typeface="Arial" panose="020B0604020202020204" pitchFamily="34" charset="0"/>
                        </a:rPr>
                        <a:t> D</a:t>
                      </a:r>
                      <a:endParaRPr lang="fr-FR" sz="800"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004"/>
                  </a:ext>
                </a:extLst>
              </a:tr>
            </a:tbl>
          </a:graphicData>
        </a:graphic>
      </p:graphicFrame>
      <p:grpSp>
        <p:nvGrpSpPr>
          <p:cNvPr id="12" name="Groupe 11"/>
          <p:cNvGrpSpPr/>
          <p:nvPr/>
        </p:nvGrpSpPr>
        <p:grpSpPr>
          <a:xfrm>
            <a:off x="123515" y="5550054"/>
            <a:ext cx="11868771" cy="369332"/>
            <a:chOff x="123515" y="5598941"/>
            <a:chExt cx="11868771" cy="369332"/>
          </a:xfrm>
          <a:effectLst>
            <a:reflection blurRad="6350" stA="50000" endA="275" endPos="40000" dist="101600" dir="5400000" sy="-100000" algn="bl" rotWithShape="0"/>
          </a:effectLst>
        </p:grpSpPr>
        <p:cxnSp>
          <p:nvCxnSpPr>
            <p:cNvPr id="35" name="Connecteur droit 34"/>
            <p:cNvCxnSpPr/>
            <p:nvPr/>
          </p:nvCxnSpPr>
          <p:spPr>
            <a:xfrm>
              <a:off x="123515" y="5905499"/>
              <a:ext cx="118687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395131" y="5611585"/>
              <a:ext cx="11311928" cy="293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65000"/>
                  </a:schemeClr>
                </a:solidFill>
              </a:endParaRPr>
            </a:p>
          </p:txBody>
        </p:sp>
        <p:sp>
          <p:nvSpPr>
            <p:cNvPr id="37" name="ZoneTexte 36"/>
            <p:cNvSpPr txBox="1"/>
            <p:nvPr/>
          </p:nvSpPr>
          <p:spPr>
            <a:xfrm>
              <a:off x="2322671" y="5598941"/>
              <a:ext cx="7445824" cy="369332"/>
            </a:xfrm>
            <a:prstGeom prst="rect">
              <a:avLst/>
            </a:prstGeom>
            <a:noFill/>
          </p:spPr>
          <p:txBody>
            <a:bodyPr wrap="square" rtlCol="0">
              <a:spAutoFit/>
            </a:bodyPr>
            <a:lstStyle/>
            <a:p>
              <a:pPr algn="ctr"/>
              <a:r>
                <a:rPr lang="fr-FR" dirty="0">
                  <a:solidFill>
                    <a:schemeClr val="bg1">
                      <a:lumMod val="65000"/>
                    </a:schemeClr>
                  </a:solidFill>
                </a:rPr>
                <a:t>CONDUITE DU CHANGEMENT &amp; DEFINITION DES APPROCHES</a:t>
              </a:r>
            </a:p>
          </p:txBody>
        </p:sp>
      </p:grpSp>
      <p:sp>
        <p:nvSpPr>
          <p:cNvPr id="13" name="ZoneTexte 12"/>
          <p:cNvSpPr txBox="1"/>
          <p:nvPr/>
        </p:nvSpPr>
        <p:spPr>
          <a:xfrm>
            <a:off x="403188" y="6100782"/>
            <a:ext cx="9072859" cy="307777"/>
          </a:xfrm>
          <a:prstGeom prst="rect">
            <a:avLst/>
          </a:prstGeom>
          <a:noFill/>
        </p:spPr>
        <p:txBody>
          <a:bodyPr wrap="square" rtlCol="0">
            <a:spAutoFit/>
          </a:bodyPr>
          <a:lstStyle/>
          <a:p>
            <a:r>
              <a:rPr lang="fr-FR" sz="1400" i="1" dirty="0">
                <a:solidFill>
                  <a:schemeClr val="tx1">
                    <a:lumMod val="50000"/>
                    <a:lumOff val="50000"/>
                  </a:schemeClr>
                </a:solidFill>
                <a:latin typeface="Arial" panose="020B0604020202020204" pitchFamily="34" charset="0"/>
                <a:cs typeface="Arial" panose="020B0604020202020204" pitchFamily="34" charset="0"/>
              </a:rPr>
              <a:t>Chaque approche rédigée prendra en compte la gestion au niveau du siège, et la gestion au niveau des  filiales.  </a:t>
            </a:r>
          </a:p>
        </p:txBody>
      </p:sp>
      <p:sp>
        <p:nvSpPr>
          <p:cNvPr id="20" name="Triangle isocèle 19"/>
          <p:cNvSpPr/>
          <p:nvPr/>
        </p:nvSpPr>
        <p:spPr>
          <a:xfrm>
            <a:off x="169658" y="6061701"/>
            <a:ext cx="275949" cy="319178"/>
          </a:xfrm>
          <a:prstGeom prst="triangle">
            <a:avLst/>
          </a:prstGeom>
          <a:solidFill>
            <a:srgbClr val="C0000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TextBox 91">
            <a:extLst>
              <a:ext uri="{FF2B5EF4-FFF2-40B4-BE49-F238E27FC236}">
                <a16:creationId xmlns:a16="http://schemas.microsoft.com/office/drawing/2014/main" id="{BE4F0F1A-41AE-400E-9311-1B7E0A297D07}"/>
              </a:ext>
            </a:extLst>
          </p:cNvPr>
          <p:cNvSpPr txBox="1"/>
          <p:nvPr/>
        </p:nvSpPr>
        <p:spPr>
          <a:xfrm>
            <a:off x="128221" y="121515"/>
            <a:ext cx="7788585" cy="507831"/>
          </a:xfrm>
          <a:prstGeom prst="rect">
            <a:avLst/>
          </a:prstGeom>
          <a:noFill/>
        </p:spPr>
        <p:txBody>
          <a:bodyPr wrap="square" rtlCol="0">
            <a:spAutoFit/>
          </a:bodyPr>
          <a:lstStyle/>
          <a:p>
            <a:pPr defTabSz="914400">
              <a:lnSpc>
                <a:spcPct val="90000"/>
              </a:lnSpc>
              <a:spcBef>
                <a:spcPct val="0"/>
              </a:spcBef>
              <a:defRPr/>
            </a:pP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V. </a:t>
            </a:r>
            <a:r>
              <a:rPr lang="en-US" sz="3000" b="1" dirty="0" err="1">
                <a:solidFill>
                  <a:srgbClr val="C00000"/>
                </a:solidFill>
                <a:latin typeface="Arial" panose="020B0604020202020204" pitchFamily="34" charset="0"/>
                <a:ea typeface="MS PGothic" panose="020B0600070205080204" pitchFamily="34" charset="-128"/>
                <a:cs typeface="Arial" panose="020B0604020202020204" pitchFamily="34" charset="0"/>
              </a:rPr>
              <a:t>Organisation</a:t>
            </a: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 </a:t>
            </a:r>
            <a:r>
              <a:rPr lang="en-US" sz="3000" b="1" dirty="0" err="1">
                <a:solidFill>
                  <a:srgbClr val="C00000"/>
                </a:solidFill>
                <a:latin typeface="Arial" panose="020B0604020202020204" pitchFamily="34" charset="0"/>
                <a:ea typeface="MS PGothic" panose="020B0600070205080204" pitchFamily="34" charset="-128"/>
                <a:cs typeface="Arial" panose="020B0604020202020204" pitchFamily="34" charset="0"/>
              </a:rPr>
              <a:t>programme</a:t>
            </a:r>
            <a:endPar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32" name="ZoneTexte 31"/>
          <p:cNvSpPr txBox="1"/>
          <p:nvPr/>
        </p:nvSpPr>
        <p:spPr>
          <a:xfrm>
            <a:off x="3671099" y="1957698"/>
            <a:ext cx="2840539" cy="523220"/>
          </a:xfrm>
          <a:prstGeom prst="rect">
            <a:avLst/>
          </a:prstGeom>
          <a:noFill/>
        </p:spPr>
        <p:txBody>
          <a:bodyPr wrap="square" rtlCol="0">
            <a:spAutoFit/>
          </a:bodyPr>
          <a:lstStyle/>
          <a:p>
            <a:pPr marL="171450" indent="-171450">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People - Shift 2</a:t>
            </a:r>
          </a:p>
          <a:p>
            <a:r>
              <a:rPr lang="fr-FR" sz="1400" dirty="0">
                <a:solidFill>
                  <a:schemeClr val="tx1">
                    <a:lumMod val="50000"/>
                    <a:lumOff val="50000"/>
                  </a:schemeClr>
                </a:solidFill>
                <a:latin typeface="Arial" panose="020B0604020202020204" pitchFamily="34" charset="0"/>
                <a:cs typeface="Arial" panose="020B0604020202020204" pitchFamily="34" charset="0"/>
              </a:rPr>
              <a:t>    Mme. Michele. D</a:t>
            </a:r>
          </a:p>
        </p:txBody>
      </p:sp>
      <p:sp>
        <p:nvSpPr>
          <p:cNvPr id="38" name="Oval 6">
            <a:extLst>
              <a:ext uri="{FF2B5EF4-FFF2-40B4-BE49-F238E27FC236}">
                <a16:creationId xmlns:a16="http://schemas.microsoft.com/office/drawing/2014/main" id="{36ACCDF8-FF35-4943-A515-113F04C84CE9}"/>
              </a:ext>
            </a:extLst>
          </p:cNvPr>
          <p:cNvSpPr/>
          <p:nvPr/>
        </p:nvSpPr>
        <p:spPr>
          <a:xfrm>
            <a:off x="3673324" y="2046740"/>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spTree>
    <p:extLst>
      <p:ext uri="{BB962C8B-B14F-4D97-AF65-F5344CB8AC3E}">
        <p14:creationId xmlns:p14="http://schemas.microsoft.com/office/powerpoint/2010/main" val="1557867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2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down)">
                                      <p:cBhvr>
                                        <p:cTn id="77" dur="500"/>
                                        <p:tgtEl>
                                          <p:spTgt spid="32"/>
                                        </p:tgtEl>
                                      </p:cBhvr>
                                    </p:animEffect>
                                  </p:childTnLst>
                                </p:cTn>
                              </p:par>
                              <p:par>
                                <p:cTn id="78" presetID="2" presetClass="entr" presetSubtype="4"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 calcmode="lin" valueType="num">
                                      <p:cBhvr additive="base">
                                        <p:cTn id="80" dur="500" fill="hold"/>
                                        <p:tgtEl>
                                          <p:spTgt spid="38"/>
                                        </p:tgtEl>
                                        <p:attrNameLst>
                                          <p:attrName>ppt_x</p:attrName>
                                        </p:attrNameLst>
                                      </p:cBhvr>
                                      <p:tavLst>
                                        <p:tav tm="0">
                                          <p:val>
                                            <p:strVal val="#ppt_x"/>
                                          </p:val>
                                        </p:tav>
                                        <p:tav tm="100000">
                                          <p:val>
                                            <p:strVal val="#ppt_x"/>
                                          </p:val>
                                        </p:tav>
                                      </p:tavLst>
                                    </p:anim>
                                    <p:anim calcmode="lin" valueType="num">
                                      <p:cBhvr additive="base">
                                        <p:cTn id="8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animBg="1"/>
      <p:bldP spid="28" grpId="0"/>
      <p:bldP spid="29" grpId="0"/>
      <p:bldP spid="30" grpId="0"/>
      <p:bldP spid="14" grpId="0" animBg="1"/>
      <p:bldP spid="15" grpId="0" animBg="1"/>
      <p:bldP spid="17" grpId="0" animBg="1"/>
      <p:bldP spid="32"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ZoneTexte 25"/>
          <p:cNvSpPr txBox="1"/>
          <p:nvPr/>
        </p:nvSpPr>
        <p:spPr>
          <a:xfrm>
            <a:off x="6586489" y="2328876"/>
            <a:ext cx="2840539" cy="523220"/>
          </a:xfrm>
          <a:prstGeom prst="rect">
            <a:avLst/>
          </a:prstGeom>
          <a:noFill/>
        </p:spPr>
        <p:txBody>
          <a:bodyPr wrap="square" rtlCol="0">
            <a:spAutoFit/>
          </a:bodyPr>
          <a:lstStyle/>
          <a:p>
            <a:pPr marL="171450" indent="-171450">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Leadership &amp; Business Mr. </a:t>
            </a:r>
            <a:r>
              <a:rPr lang="fr-FR" sz="1400" dirty="0" err="1">
                <a:solidFill>
                  <a:schemeClr val="tx1">
                    <a:lumMod val="50000"/>
                    <a:lumOff val="50000"/>
                  </a:schemeClr>
                </a:solidFill>
                <a:latin typeface="Arial" panose="020B0604020202020204" pitchFamily="34" charset="0"/>
                <a:cs typeface="Arial" panose="020B0604020202020204" pitchFamily="34" charset="0"/>
              </a:rPr>
              <a:t>Mr.Théophile</a:t>
            </a:r>
            <a:r>
              <a:rPr lang="fr-FR" sz="1400" dirty="0">
                <a:solidFill>
                  <a:schemeClr val="tx1">
                    <a:lumMod val="50000"/>
                    <a:lumOff val="50000"/>
                  </a:schemeClr>
                </a:solidFill>
                <a:latin typeface="Arial" panose="020B0604020202020204" pitchFamily="34" charset="0"/>
                <a:cs typeface="Arial" panose="020B0604020202020204" pitchFamily="34" charset="0"/>
              </a:rPr>
              <a:t>. A</a:t>
            </a:r>
          </a:p>
        </p:txBody>
      </p:sp>
      <p:sp>
        <p:nvSpPr>
          <p:cNvPr id="16" name="TextBox 91">
            <a:extLst>
              <a:ext uri="{FF2B5EF4-FFF2-40B4-BE49-F238E27FC236}">
                <a16:creationId xmlns:a16="http://schemas.microsoft.com/office/drawing/2014/main" id="{BE4F0F1A-41AE-400E-9311-1B7E0A297D07}"/>
              </a:ext>
            </a:extLst>
          </p:cNvPr>
          <p:cNvSpPr txBox="1"/>
          <p:nvPr/>
        </p:nvSpPr>
        <p:spPr>
          <a:xfrm>
            <a:off x="5728921" y="503334"/>
            <a:ext cx="6463079" cy="424732"/>
          </a:xfrm>
          <a:prstGeom prst="rect">
            <a:avLst/>
          </a:prstGeom>
          <a:noFill/>
        </p:spPr>
        <p:txBody>
          <a:bodyPr wrap="square" rtlCol="0">
            <a:spAutoFit/>
          </a:bodyPr>
          <a:lstStyle/>
          <a:p>
            <a:pPr defTabSz="914400">
              <a:lnSpc>
                <a:spcPct val="90000"/>
              </a:lnSpc>
              <a:spcBef>
                <a:spcPct val="0"/>
              </a:spcBef>
              <a:defRPr/>
            </a:pPr>
            <a:r>
              <a:rPr lang="en-US" sz="2400" dirty="0">
                <a:solidFill>
                  <a:srgbClr val="C00000"/>
                </a:solidFill>
                <a:latin typeface="Arial" panose="020B0604020202020204" pitchFamily="34" charset="0"/>
                <a:ea typeface="MS PGothic" panose="020B0600070205080204" pitchFamily="34" charset="-128"/>
                <a:cs typeface="Arial" panose="020B0604020202020204" pitchFamily="34" charset="0"/>
              </a:rPr>
              <a:t>Sponsor &amp; Owners Saison 1</a:t>
            </a:r>
          </a:p>
        </p:txBody>
      </p:sp>
      <p:sp>
        <p:nvSpPr>
          <p:cNvPr id="6" name="Oval 6">
            <a:extLst>
              <a:ext uri="{FF2B5EF4-FFF2-40B4-BE49-F238E27FC236}">
                <a16:creationId xmlns:a16="http://schemas.microsoft.com/office/drawing/2014/main" id="{36ACCDF8-FF35-4943-A515-113F04C84CE9}"/>
              </a:ext>
            </a:extLst>
          </p:cNvPr>
          <p:cNvSpPr/>
          <p:nvPr/>
        </p:nvSpPr>
        <p:spPr>
          <a:xfrm>
            <a:off x="2570436" y="1537222"/>
            <a:ext cx="279314" cy="279314"/>
          </a:xfrm>
          <a:prstGeom prst="ellipse">
            <a:avLst/>
          </a:prstGeom>
          <a:solidFill>
            <a:schemeClr val="accent2">
              <a:lumMod val="75000"/>
            </a:scheme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kern="0" dirty="0">
              <a:solidFill>
                <a:prstClr val="white"/>
              </a:solidFill>
              <a:latin typeface="Calibri"/>
            </a:endParaRPr>
          </a:p>
        </p:txBody>
      </p:sp>
      <p:sp>
        <p:nvSpPr>
          <p:cNvPr id="3" name="ZoneTexte 2"/>
          <p:cNvSpPr txBox="1"/>
          <p:nvPr/>
        </p:nvSpPr>
        <p:spPr>
          <a:xfrm>
            <a:off x="2986622" y="1757110"/>
            <a:ext cx="1836963" cy="369332"/>
          </a:xfrm>
          <a:prstGeom prst="rect">
            <a:avLst/>
          </a:prstGeom>
          <a:noFill/>
        </p:spPr>
        <p:txBody>
          <a:bodyPr wrap="square" rtlCol="0">
            <a:spAutoFit/>
          </a:bodyPr>
          <a:lstStyle/>
          <a:p>
            <a:r>
              <a:rPr lang="fr-FR" dirty="0">
                <a:solidFill>
                  <a:schemeClr val="tx1">
                    <a:lumMod val="50000"/>
                    <a:lumOff val="50000"/>
                  </a:schemeClr>
                </a:solidFill>
                <a:latin typeface="Arial" panose="020B0604020202020204" pitchFamily="34" charset="0"/>
                <a:cs typeface="Arial" panose="020B0604020202020204" pitchFamily="34" charset="0"/>
              </a:rPr>
              <a:t>Mr. </a:t>
            </a:r>
            <a:r>
              <a:rPr lang="fr-FR" dirty="0" err="1">
                <a:solidFill>
                  <a:schemeClr val="tx1">
                    <a:lumMod val="50000"/>
                    <a:lumOff val="50000"/>
                  </a:schemeClr>
                </a:solidFill>
                <a:latin typeface="Arial" panose="020B0604020202020204" pitchFamily="34" charset="0"/>
                <a:cs typeface="Arial" panose="020B0604020202020204" pitchFamily="34" charset="0"/>
              </a:rPr>
              <a:t>Claude.P</a:t>
            </a:r>
            <a:r>
              <a:rPr lang="fr-FR" dirty="0">
                <a:solidFill>
                  <a:schemeClr val="tx1">
                    <a:lumMod val="50000"/>
                    <a:lumOff val="50000"/>
                  </a:schemeClr>
                </a:solidFill>
                <a:latin typeface="Arial" panose="020B0604020202020204" pitchFamily="34" charset="0"/>
                <a:cs typeface="Arial" panose="020B0604020202020204" pitchFamily="34" charset="0"/>
              </a:rPr>
              <a:t> </a:t>
            </a:r>
          </a:p>
        </p:txBody>
      </p:sp>
      <p:sp>
        <p:nvSpPr>
          <p:cNvPr id="4" name="Rectangle 3"/>
          <p:cNvSpPr/>
          <p:nvPr/>
        </p:nvSpPr>
        <p:spPr>
          <a:xfrm>
            <a:off x="2849750" y="1337167"/>
            <a:ext cx="3017173" cy="400110"/>
          </a:xfrm>
          <a:prstGeom prst="rect">
            <a:avLst/>
          </a:prstGeom>
        </p:spPr>
        <p:txBody>
          <a:bodyPr wrap="none">
            <a:spAutoFit/>
          </a:bodyPr>
          <a:lstStyle/>
          <a:p>
            <a:r>
              <a:rPr lang="fr-FR" sz="2000" dirty="0">
                <a:solidFill>
                  <a:schemeClr val="tx1">
                    <a:lumMod val="50000"/>
                    <a:lumOff val="50000"/>
                  </a:schemeClr>
                </a:solidFill>
                <a:latin typeface="Arial" panose="020B0604020202020204" pitchFamily="34" charset="0"/>
                <a:cs typeface="Arial" panose="020B0604020202020204" pitchFamily="34" charset="0"/>
              </a:rPr>
              <a:t>Sponsor du programme  </a:t>
            </a:r>
          </a:p>
        </p:txBody>
      </p:sp>
      <p:cxnSp>
        <p:nvCxnSpPr>
          <p:cNvPr id="23" name="Connecteur droit 22"/>
          <p:cNvCxnSpPr/>
          <p:nvPr/>
        </p:nvCxnSpPr>
        <p:spPr>
          <a:xfrm>
            <a:off x="6037718" y="1630584"/>
            <a:ext cx="0" cy="420888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Oval 6">
            <a:extLst>
              <a:ext uri="{FF2B5EF4-FFF2-40B4-BE49-F238E27FC236}">
                <a16:creationId xmlns:a16="http://schemas.microsoft.com/office/drawing/2014/main" id="{36ACCDF8-FF35-4943-A515-113F04C84CE9}"/>
              </a:ext>
            </a:extLst>
          </p:cNvPr>
          <p:cNvSpPr/>
          <p:nvPr/>
        </p:nvSpPr>
        <p:spPr>
          <a:xfrm>
            <a:off x="6586489" y="2400676"/>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sp>
        <p:nvSpPr>
          <p:cNvPr id="27" name="Rectangle 26"/>
          <p:cNvSpPr/>
          <p:nvPr/>
        </p:nvSpPr>
        <p:spPr>
          <a:xfrm>
            <a:off x="6481565" y="1741663"/>
            <a:ext cx="2717306" cy="400110"/>
          </a:xfrm>
          <a:prstGeom prst="rect">
            <a:avLst/>
          </a:prstGeom>
        </p:spPr>
        <p:txBody>
          <a:bodyPr wrap="square">
            <a:spAutoFit/>
          </a:bodyPr>
          <a:lstStyle/>
          <a:p>
            <a:r>
              <a:rPr lang="fr-FR" sz="2000" dirty="0" err="1">
                <a:solidFill>
                  <a:schemeClr val="tx1">
                    <a:lumMod val="50000"/>
                    <a:lumOff val="50000"/>
                  </a:schemeClr>
                </a:solidFill>
                <a:latin typeface="Arial" panose="020B0604020202020204" pitchFamily="34" charset="0"/>
                <a:cs typeface="Arial" panose="020B0604020202020204" pitchFamily="34" charset="0"/>
              </a:rPr>
              <a:t>Owner</a:t>
            </a:r>
            <a:r>
              <a:rPr lang="fr-FR" sz="2000" dirty="0">
                <a:solidFill>
                  <a:schemeClr val="tx1">
                    <a:lumMod val="50000"/>
                    <a:lumOff val="50000"/>
                  </a:schemeClr>
                </a:solidFill>
                <a:latin typeface="Arial" panose="020B0604020202020204" pitchFamily="34" charset="0"/>
                <a:cs typeface="Arial" panose="020B0604020202020204" pitchFamily="34" charset="0"/>
              </a:rPr>
              <a:t> des Axes</a:t>
            </a:r>
            <a:endParaRPr lang="fr-FR" sz="2800" dirty="0"/>
          </a:p>
        </p:txBody>
      </p:sp>
      <p:sp>
        <p:nvSpPr>
          <p:cNvPr id="28" name="ZoneTexte 27"/>
          <p:cNvSpPr txBox="1"/>
          <p:nvPr/>
        </p:nvSpPr>
        <p:spPr>
          <a:xfrm>
            <a:off x="6586489" y="2977689"/>
            <a:ext cx="2840539" cy="523220"/>
          </a:xfrm>
          <a:prstGeom prst="rect">
            <a:avLst/>
          </a:prstGeom>
          <a:noFill/>
        </p:spPr>
        <p:txBody>
          <a:bodyPr wrap="square" rtlCol="0">
            <a:spAutoFit/>
          </a:bodyPr>
          <a:lstStyle/>
          <a:p>
            <a:pPr marL="171450" indent="-171450">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People</a:t>
            </a:r>
          </a:p>
          <a:p>
            <a:r>
              <a:rPr lang="fr-FR" sz="1400" dirty="0">
                <a:solidFill>
                  <a:schemeClr val="tx1">
                    <a:lumMod val="50000"/>
                    <a:lumOff val="50000"/>
                  </a:schemeClr>
                </a:solidFill>
                <a:latin typeface="Arial" panose="020B0604020202020204" pitchFamily="34" charset="0"/>
                <a:cs typeface="Arial" panose="020B0604020202020204" pitchFamily="34" charset="0"/>
              </a:rPr>
              <a:t>    Mr. Urbain. A</a:t>
            </a:r>
          </a:p>
        </p:txBody>
      </p:sp>
      <p:sp>
        <p:nvSpPr>
          <p:cNvPr id="29" name="ZoneTexte 28"/>
          <p:cNvSpPr txBox="1"/>
          <p:nvPr/>
        </p:nvSpPr>
        <p:spPr>
          <a:xfrm>
            <a:off x="6586489" y="4406623"/>
            <a:ext cx="2840539" cy="523220"/>
          </a:xfrm>
          <a:prstGeom prst="rect">
            <a:avLst/>
          </a:prstGeom>
          <a:noFill/>
        </p:spPr>
        <p:txBody>
          <a:bodyPr wrap="square" rtlCol="0">
            <a:spAutoFit/>
          </a:bodyPr>
          <a:lstStyle/>
          <a:p>
            <a:pPr marL="171450" indent="-171450">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Technologie</a:t>
            </a:r>
          </a:p>
          <a:p>
            <a:r>
              <a:rPr lang="fr-FR" sz="1400" dirty="0">
                <a:solidFill>
                  <a:schemeClr val="tx1">
                    <a:lumMod val="50000"/>
                    <a:lumOff val="50000"/>
                  </a:schemeClr>
                </a:solidFill>
                <a:latin typeface="Arial" panose="020B0604020202020204" pitchFamily="34" charset="0"/>
                <a:cs typeface="Arial" panose="020B0604020202020204" pitchFamily="34" charset="0"/>
              </a:rPr>
              <a:t>    Mr. Léandre. A</a:t>
            </a:r>
          </a:p>
        </p:txBody>
      </p:sp>
      <p:sp>
        <p:nvSpPr>
          <p:cNvPr id="30" name="ZoneTexte 29"/>
          <p:cNvSpPr txBox="1"/>
          <p:nvPr/>
        </p:nvSpPr>
        <p:spPr>
          <a:xfrm>
            <a:off x="6586489" y="5130633"/>
            <a:ext cx="2840539" cy="523220"/>
          </a:xfrm>
          <a:prstGeom prst="rect">
            <a:avLst/>
          </a:prstGeom>
          <a:noFill/>
        </p:spPr>
        <p:txBody>
          <a:bodyPr wrap="square" rtlCol="0">
            <a:spAutoFit/>
          </a:bodyPr>
          <a:lstStyle/>
          <a:p>
            <a:pPr marL="171450" indent="-171450">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Process &amp; Procédures</a:t>
            </a:r>
          </a:p>
          <a:p>
            <a:r>
              <a:rPr lang="fr-FR" sz="1400" dirty="0">
                <a:solidFill>
                  <a:schemeClr val="tx1">
                    <a:lumMod val="50000"/>
                    <a:lumOff val="50000"/>
                  </a:schemeClr>
                </a:solidFill>
                <a:latin typeface="Arial" panose="020B0604020202020204" pitchFamily="34" charset="0"/>
                <a:cs typeface="Arial" panose="020B0604020202020204" pitchFamily="34" charset="0"/>
              </a:rPr>
              <a:t>    Mme. Raissa. K</a:t>
            </a:r>
          </a:p>
        </p:txBody>
      </p:sp>
      <p:sp>
        <p:nvSpPr>
          <p:cNvPr id="14" name="Oval 6">
            <a:extLst>
              <a:ext uri="{FF2B5EF4-FFF2-40B4-BE49-F238E27FC236}">
                <a16:creationId xmlns:a16="http://schemas.microsoft.com/office/drawing/2014/main" id="{36ACCDF8-FF35-4943-A515-113F04C84CE9}"/>
              </a:ext>
            </a:extLst>
          </p:cNvPr>
          <p:cNvSpPr/>
          <p:nvPr/>
        </p:nvSpPr>
        <p:spPr>
          <a:xfrm>
            <a:off x="6586488" y="3070757"/>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sp>
        <p:nvSpPr>
          <p:cNvPr id="15" name="Oval 6">
            <a:extLst>
              <a:ext uri="{FF2B5EF4-FFF2-40B4-BE49-F238E27FC236}">
                <a16:creationId xmlns:a16="http://schemas.microsoft.com/office/drawing/2014/main" id="{36ACCDF8-FF35-4943-A515-113F04C84CE9}"/>
              </a:ext>
            </a:extLst>
          </p:cNvPr>
          <p:cNvSpPr/>
          <p:nvPr/>
        </p:nvSpPr>
        <p:spPr>
          <a:xfrm>
            <a:off x="6586488" y="4459059"/>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sp>
        <p:nvSpPr>
          <p:cNvPr id="17" name="Oval 6">
            <a:extLst>
              <a:ext uri="{FF2B5EF4-FFF2-40B4-BE49-F238E27FC236}">
                <a16:creationId xmlns:a16="http://schemas.microsoft.com/office/drawing/2014/main" id="{36ACCDF8-FF35-4943-A515-113F04C84CE9}"/>
              </a:ext>
            </a:extLst>
          </p:cNvPr>
          <p:cNvSpPr/>
          <p:nvPr/>
        </p:nvSpPr>
        <p:spPr>
          <a:xfrm>
            <a:off x="6586488" y="5159262"/>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sp>
        <p:nvSpPr>
          <p:cNvPr id="18" name="TextBox 91">
            <a:extLst>
              <a:ext uri="{FF2B5EF4-FFF2-40B4-BE49-F238E27FC236}">
                <a16:creationId xmlns:a16="http://schemas.microsoft.com/office/drawing/2014/main" id="{BE4F0F1A-41AE-400E-9311-1B7E0A297D07}"/>
              </a:ext>
            </a:extLst>
          </p:cNvPr>
          <p:cNvSpPr txBox="1"/>
          <p:nvPr/>
        </p:nvSpPr>
        <p:spPr>
          <a:xfrm>
            <a:off x="128221" y="83415"/>
            <a:ext cx="7788585" cy="507831"/>
          </a:xfrm>
          <a:prstGeom prst="rect">
            <a:avLst/>
          </a:prstGeom>
          <a:noFill/>
        </p:spPr>
        <p:txBody>
          <a:bodyPr wrap="square" rtlCol="0">
            <a:spAutoFit/>
          </a:bodyPr>
          <a:lstStyle/>
          <a:p>
            <a:pPr defTabSz="914400">
              <a:lnSpc>
                <a:spcPct val="90000"/>
              </a:lnSpc>
              <a:spcBef>
                <a:spcPct val="0"/>
              </a:spcBef>
              <a:defRPr/>
            </a:pP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V. </a:t>
            </a:r>
            <a:r>
              <a:rPr lang="en-US" sz="3000" b="1" dirty="0" err="1">
                <a:solidFill>
                  <a:srgbClr val="C00000"/>
                </a:solidFill>
                <a:latin typeface="Arial" panose="020B0604020202020204" pitchFamily="34" charset="0"/>
                <a:ea typeface="MS PGothic" panose="020B0600070205080204" pitchFamily="34" charset="-128"/>
                <a:cs typeface="Arial" panose="020B0604020202020204" pitchFamily="34" charset="0"/>
              </a:rPr>
              <a:t>Organisation</a:t>
            </a:r>
            <a:r>
              <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rPr>
              <a:t> </a:t>
            </a:r>
            <a:r>
              <a:rPr lang="en-US" sz="3000" b="1" dirty="0" err="1">
                <a:solidFill>
                  <a:srgbClr val="C00000"/>
                </a:solidFill>
                <a:latin typeface="Arial" panose="020B0604020202020204" pitchFamily="34" charset="0"/>
                <a:ea typeface="MS PGothic" panose="020B0600070205080204" pitchFamily="34" charset="-128"/>
                <a:cs typeface="Arial" panose="020B0604020202020204" pitchFamily="34" charset="0"/>
              </a:rPr>
              <a:t>programme</a:t>
            </a:r>
            <a:endParaRPr lang="en-US" sz="3000" b="1"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9" name="ZoneTexte 18"/>
          <p:cNvSpPr txBox="1"/>
          <p:nvPr/>
        </p:nvSpPr>
        <p:spPr>
          <a:xfrm>
            <a:off x="6586489" y="3660345"/>
            <a:ext cx="2840539" cy="523220"/>
          </a:xfrm>
          <a:prstGeom prst="rect">
            <a:avLst/>
          </a:prstGeom>
          <a:noFill/>
        </p:spPr>
        <p:txBody>
          <a:bodyPr wrap="square" rtlCol="0">
            <a:spAutoFit/>
          </a:bodyPr>
          <a:lstStyle/>
          <a:p>
            <a:pPr marL="171450" indent="-171450">
              <a:buFont typeface="Wingdings" panose="05000000000000000000" pitchFamily="2" charset="2"/>
              <a:buChar char="§"/>
            </a:pPr>
            <a:r>
              <a:rPr lang="fr-FR" sz="1400" dirty="0">
                <a:solidFill>
                  <a:schemeClr val="tx1">
                    <a:lumMod val="50000"/>
                    <a:lumOff val="50000"/>
                  </a:schemeClr>
                </a:solidFill>
                <a:latin typeface="Arial" panose="020B0604020202020204" pitchFamily="34" charset="0"/>
                <a:cs typeface="Arial" panose="020B0604020202020204" pitchFamily="34" charset="0"/>
              </a:rPr>
              <a:t>People - Shift 1</a:t>
            </a:r>
          </a:p>
          <a:p>
            <a:r>
              <a:rPr lang="fr-FR" sz="1400" dirty="0">
                <a:solidFill>
                  <a:schemeClr val="tx1">
                    <a:lumMod val="50000"/>
                    <a:lumOff val="50000"/>
                  </a:schemeClr>
                </a:solidFill>
                <a:latin typeface="Arial" panose="020B0604020202020204" pitchFamily="34" charset="0"/>
                <a:cs typeface="Arial" panose="020B0604020202020204" pitchFamily="34" charset="0"/>
              </a:rPr>
              <a:t>    Mme. Michele. D</a:t>
            </a:r>
          </a:p>
        </p:txBody>
      </p:sp>
      <p:sp>
        <p:nvSpPr>
          <p:cNvPr id="20" name="Oval 6">
            <a:extLst>
              <a:ext uri="{FF2B5EF4-FFF2-40B4-BE49-F238E27FC236}">
                <a16:creationId xmlns:a16="http://schemas.microsoft.com/office/drawing/2014/main" id="{36ACCDF8-FF35-4943-A515-113F04C84CE9}"/>
              </a:ext>
            </a:extLst>
          </p:cNvPr>
          <p:cNvSpPr/>
          <p:nvPr/>
        </p:nvSpPr>
        <p:spPr>
          <a:xfrm>
            <a:off x="6586488" y="3753413"/>
            <a:ext cx="209853" cy="209853"/>
          </a:xfrm>
          <a:prstGeom prst="ellipse">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defTabSz="688177">
              <a:defRPr/>
            </a:pPr>
            <a:endParaRPr lang="en-US" sz="508" kern="0" dirty="0">
              <a:solidFill>
                <a:prstClr val="white"/>
              </a:solidFill>
              <a:latin typeface="Calibri"/>
            </a:endParaRPr>
          </a:p>
        </p:txBody>
      </p:sp>
    </p:spTree>
    <p:extLst>
      <p:ext uri="{BB962C8B-B14F-4D97-AF65-F5344CB8AC3E}">
        <p14:creationId xmlns:p14="http://schemas.microsoft.com/office/powerpoint/2010/main" val="2165780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animBg="1"/>
      <p:bldP spid="3" grpId="0"/>
      <p:bldP spid="4" grpId="0"/>
      <p:bldP spid="25" grpId="0" animBg="1"/>
      <p:bldP spid="27" grpId="0"/>
      <p:bldP spid="28" grpId="0"/>
      <p:bldP spid="29" grpId="0"/>
      <p:bldP spid="30" grpId="0"/>
      <p:bldP spid="14" grpId="0" animBg="1"/>
      <p:bldP spid="15" grpId="0" animBg="1"/>
      <p:bldP spid="17" grpId="0" animBg="1"/>
      <p:bldP spid="19" grpId="0"/>
      <p:bldP spid="20"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92026</TotalTime>
  <Words>1889</Words>
  <Application>Microsoft Office PowerPoint</Application>
  <PresentationFormat>Grand écran</PresentationFormat>
  <Paragraphs>477</Paragraphs>
  <Slides>15</Slides>
  <Notes>11</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15</vt:i4>
      </vt:variant>
    </vt:vector>
  </HeadingPairs>
  <TitlesOfParts>
    <vt:vector size="22" baseType="lpstr">
      <vt:lpstr>Arial</vt:lpstr>
      <vt:lpstr>Calibri</vt:lpstr>
      <vt:lpstr>Calibri Light</vt:lpstr>
      <vt:lpstr>Poppins</vt:lpstr>
      <vt:lpstr>Wingdings</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RAÏSSA KASSI</cp:lastModifiedBy>
  <cp:revision>4945</cp:revision>
  <dcterms:created xsi:type="dcterms:W3CDTF">2015-10-14T16:42:27Z</dcterms:created>
  <dcterms:modified xsi:type="dcterms:W3CDTF">2024-08-19T12:30:53Z</dcterms:modified>
</cp:coreProperties>
</file>