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9" r:id="rId1"/>
  </p:sldMasterIdLst>
  <p:notesMasterIdLst>
    <p:notesMasterId r:id="rId12"/>
  </p:notesMasterIdLst>
  <p:handoutMasterIdLst>
    <p:handoutMasterId r:id="rId13"/>
  </p:handoutMasterIdLst>
  <p:sldIdLst>
    <p:sldId id="263" r:id="rId2"/>
    <p:sldId id="923" r:id="rId3"/>
    <p:sldId id="924" r:id="rId4"/>
    <p:sldId id="925" r:id="rId5"/>
    <p:sldId id="930" r:id="rId6"/>
    <p:sldId id="931" r:id="rId7"/>
    <p:sldId id="932" r:id="rId8"/>
    <p:sldId id="933" r:id="rId9"/>
    <p:sldId id="934" r:id="rId10"/>
    <p:sldId id="262" r:id="rId11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B5A1BCD-F3A6-7710-8224-823A288EF9DE}" name="RAÏSSA KASSI" initials="RK" userId="S-1-5-21-1858284463-953298760-2864190672-140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0D0D"/>
    <a:srgbClr val="EA0000"/>
    <a:srgbClr val="202020"/>
    <a:srgbClr val="C00000"/>
    <a:srgbClr val="FDF9F6"/>
    <a:srgbClr val="F6EDE3"/>
    <a:srgbClr val="FFE1E1"/>
    <a:srgbClr val="B2B2B2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3162" autoAdjust="0"/>
  </p:normalViewPr>
  <p:slideViewPr>
    <p:cSldViewPr snapToGrid="0" showGuides="1">
      <p:cViewPr varScale="1">
        <p:scale>
          <a:sx n="66" d="100"/>
          <a:sy n="66" d="100"/>
        </p:scale>
        <p:origin x="1408" y="52"/>
      </p:cViewPr>
      <p:guideLst>
        <p:guide orient="horz" pos="2115"/>
        <p:guide pos="290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922" y="7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76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2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02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30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- page 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2"/>
          <p:cNvSpPr/>
          <p:nvPr userDrawn="1"/>
        </p:nvSpPr>
        <p:spPr>
          <a:xfrm>
            <a:off x="-357652" y="-60077"/>
            <a:ext cx="9638071" cy="7009506"/>
          </a:xfrm>
          <a:custGeom>
            <a:avLst/>
            <a:gdLst/>
            <a:ahLst/>
            <a:cxnLst/>
            <a:rect l="l" t="t" r="r" b="b"/>
            <a:pathLst>
              <a:path w="19276141" h="10514259">
                <a:moveTo>
                  <a:pt x="0" y="0"/>
                </a:moveTo>
                <a:lnTo>
                  <a:pt x="19276141" y="0"/>
                </a:lnTo>
                <a:lnTo>
                  <a:pt x="19276141" y="10514259"/>
                </a:lnTo>
                <a:lnTo>
                  <a:pt x="0" y="105142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CI" sz="1350"/>
          </a:p>
        </p:txBody>
      </p:sp>
      <p:grpSp>
        <p:nvGrpSpPr>
          <p:cNvPr id="14" name="Group 3"/>
          <p:cNvGrpSpPr/>
          <p:nvPr userDrawn="1"/>
        </p:nvGrpSpPr>
        <p:grpSpPr>
          <a:xfrm>
            <a:off x="-357652" y="-60077"/>
            <a:ext cx="9638071" cy="7009506"/>
            <a:chOff x="0" y="0"/>
            <a:chExt cx="4890232" cy="2864929"/>
          </a:xfrm>
        </p:grpSpPr>
        <p:sp>
          <p:nvSpPr>
            <p:cNvPr id="15" name="Freeform 4"/>
            <p:cNvSpPr/>
            <p:nvPr/>
          </p:nvSpPr>
          <p:spPr>
            <a:xfrm>
              <a:off x="0" y="0"/>
              <a:ext cx="4890232" cy="2864929"/>
            </a:xfrm>
            <a:custGeom>
              <a:avLst/>
              <a:gdLst/>
              <a:ahLst/>
              <a:cxnLst/>
              <a:rect l="l" t="t" r="r" b="b"/>
              <a:pathLst>
                <a:path w="4890232" h="2864929">
                  <a:moveTo>
                    <a:pt x="0" y="0"/>
                  </a:moveTo>
                  <a:lnTo>
                    <a:pt x="4890232" y="0"/>
                  </a:lnTo>
                  <a:lnTo>
                    <a:pt x="4890232" y="2864929"/>
                  </a:lnTo>
                  <a:lnTo>
                    <a:pt x="0" y="2864929"/>
                  </a:lnTo>
                  <a:close/>
                </a:path>
              </a:pathLst>
            </a:custGeom>
            <a:solidFill>
              <a:srgbClr val="000000">
                <a:alpha val="63922"/>
              </a:srgbClr>
            </a:solidFill>
          </p:spPr>
          <p:txBody>
            <a:bodyPr/>
            <a:lstStyle/>
            <a:p>
              <a:endParaRPr lang="fr-CI" sz="1350"/>
            </a:p>
          </p:txBody>
        </p:sp>
        <p:sp>
          <p:nvSpPr>
            <p:cNvPr id="16" name="TextBox 5"/>
            <p:cNvSpPr txBox="1"/>
            <p:nvPr/>
          </p:nvSpPr>
          <p:spPr>
            <a:xfrm>
              <a:off x="0" y="-38100"/>
              <a:ext cx="4890232" cy="2903029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>
                <a:lnSpc>
                  <a:spcPts val="1995"/>
                </a:lnSpc>
              </a:pPr>
              <a:endParaRPr sz="900"/>
            </a:p>
          </p:txBody>
        </p:sp>
      </p:grpSp>
      <p:sp>
        <p:nvSpPr>
          <p:cNvPr id="17" name="Freeform 6"/>
          <p:cNvSpPr/>
          <p:nvPr userDrawn="1"/>
        </p:nvSpPr>
        <p:spPr>
          <a:xfrm>
            <a:off x="190502" y="279568"/>
            <a:ext cx="1743281" cy="586717"/>
          </a:xfrm>
          <a:custGeom>
            <a:avLst/>
            <a:gdLst/>
            <a:ahLst/>
            <a:cxnLst/>
            <a:rect l="l" t="t" r="r" b="b"/>
            <a:pathLst>
              <a:path w="4353310" h="1045925">
                <a:moveTo>
                  <a:pt x="0" y="0"/>
                </a:moveTo>
                <a:lnTo>
                  <a:pt x="4353310" y="0"/>
                </a:lnTo>
                <a:lnTo>
                  <a:pt x="4353310" y="1045925"/>
                </a:lnTo>
                <a:lnTo>
                  <a:pt x="0" y="1045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CI" sz="1350"/>
          </a:p>
        </p:txBody>
      </p:sp>
      <p:sp>
        <p:nvSpPr>
          <p:cNvPr id="18" name="Freeform 17"/>
          <p:cNvSpPr/>
          <p:nvPr userDrawn="1"/>
        </p:nvSpPr>
        <p:spPr>
          <a:xfrm>
            <a:off x="5376286" y="851042"/>
            <a:ext cx="3767714" cy="5816600"/>
          </a:xfrm>
          <a:custGeom>
            <a:avLst/>
            <a:gdLst/>
            <a:ahLst/>
            <a:cxnLst/>
            <a:rect l="l" t="t" r="r" b="b"/>
            <a:pathLst>
              <a:path w="8336536" h="9652464">
                <a:moveTo>
                  <a:pt x="0" y="0"/>
                </a:moveTo>
                <a:lnTo>
                  <a:pt x="8336536" y="0"/>
                </a:lnTo>
                <a:lnTo>
                  <a:pt x="8336536" y="9652464"/>
                </a:lnTo>
                <a:lnTo>
                  <a:pt x="0" y="96524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929"/>
            </a:stretch>
          </a:blipFill>
        </p:spPr>
        <p:txBody>
          <a:bodyPr/>
          <a:lstStyle/>
          <a:p>
            <a:endParaRPr lang="fr-CI" sz="1350"/>
          </a:p>
        </p:txBody>
      </p:sp>
      <p:sp>
        <p:nvSpPr>
          <p:cNvPr id="19" name="Forme libre 18"/>
          <p:cNvSpPr/>
          <p:nvPr userDrawn="1"/>
        </p:nvSpPr>
        <p:spPr>
          <a:xfrm>
            <a:off x="7903311" y="-57255"/>
            <a:ext cx="1372874" cy="2172889"/>
          </a:xfrm>
          <a:custGeom>
            <a:avLst/>
            <a:gdLst>
              <a:gd name="connsiteX0" fmla="*/ 6605 w 2745747"/>
              <a:gd name="connsiteY0" fmla="*/ 0 h 3259334"/>
              <a:gd name="connsiteX1" fmla="*/ 2745747 w 2745747"/>
              <a:gd name="connsiteY1" fmla="*/ 0 h 3259334"/>
              <a:gd name="connsiteX2" fmla="*/ 2745747 w 2745747"/>
              <a:gd name="connsiteY2" fmla="*/ 3259334 h 3259334"/>
              <a:gd name="connsiteX3" fmla="*/ 2675331 w 2745747"/>
              <a:gd name="connsiteY3" fmla="*/ 3250386 h 3259334"/>
              <a:gd name="connsiteX4" fmla="*/ 0 w 2745747"/>
              <a:gd name="connsiteY4" fmla="*/ 130800 h 325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5747" h="3259334">
                <a:moveTo>
                  <a:pt x="6605" y="0"/>
                </a:moveTo>
                <a:lnTo>
                  <a:pt x="2745747" y="0"/>
                </a:lnTo>
                <a:lnTo>
                  <a:pt x="2745747" y="3259334"/>
                </a:lnTo>
                <a:lnTo>
                  <a:pt x="2675331" y="3250386"/>
                </a:lnTo>
                <a:cubicBezTo>
                  <a:pt x="1160455" y="3018918"/>
                  <a:pt x="0" y="1710378"/>
                  <a:pt x="0" y="130800"/>
                </a:cubicBezTo>
                <a:close/>
              </a:path>
            </a:pathLst>
          </a:custGeom>
          <a:solidFill>
            <a:srgbClr val="E20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grpSp>
        <p:nvGrpSpPr>
          <p:cNvPr id="20" name="Groupe 19"/>
          <p:cNvGrpSpPr/>
          <p:nvPr userDrawn="1"/>
        </p:nvGrpSpPr>
        <p:grpSpPr>
          <a:xfrm>
            <a:off x="342901" y="5966450"/>
            <a:ext cx="5701664" cy="418149"/>
            <a:chOff x="844907" y="8392597"/>
            <a:chExt cx="11403328" cy="627223"/>
          </a:xfrm>
        </p:grpSpPr>
        <p:sp>
          <p:nvSpPr>
            <p:cNvPr id="21" name="Rectangle à coins arrondis 20"/>
            <p:cNvSpPr/>
            <p:nvPr/>
          </p:nvSpPr>
          <p:spPr>
            <a:xfrm>
              <a:off x="1018966" y="8394995"/>
              <a:ext cx="11229269" cy="62242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00"/>
            </a:p>
          </p:txBody>
        </p:sp>
        <p:sp>
          <p:nvSpPr>
            <p:cNvPr id="22" name="Freeform 10"/>
            <p:cNvSpPr/>
            <p:nvPr/>
          </p:nvSpPr>
          <p:spPr>
            <a:xfrm>
              <a:off x="844907" y="8392597"/>
              <a:ext cx="11315198" cy="627223"/>
            </a:xfrm>
            <a:custGeom>
              <a:avLst/>
              <a:gdLst/>
              <a:ahLst/>
              <a:cxnLst/>
              <a:rect l="l" t="t" r="r" b="b"/>
              <a:pathLst>
                <a:path w="11315198" h="707200">
                  <a:moveTo>
                    <a:pt x="0" y="0"/>
                  </a:moveTo>
                  <a:lnTo>
                    <a:pt x="11315198" y="0"/>
                  </a:lnTo>
                  <a:lnTo>
                    <a:pt x="11315198" y="707200"/>
                  </a:lnTo>
                  <a:lnTo>
                    <a:pt x="0" y="707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CI" sz="1350"/>
            </a:p>
          </p:txBody>
        </p:sp>
      </p:grpSp>
      <p:sp>
        <p:nvSpPr>
          <p:cNvPr id="23" name="Zone de texte 8"/>
          <p:cNvSpPr txBox="1"/>
          <p:nvPr userDrawn="1"/>
        </p:nvSpPr>
        <p:spPr>
          <a:xfrm>
            <a:off x="7882891" y="6166249"/>
            <a:ext cx="951230" cy="3382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en-US" sz="799" b="1" dirty="0">
                <a:ln>
                  <a:noFill/>
                </a:ln>
                <a:solidFill>
                  <a:schemeClr val="bg1"/>
                </a:solidFill>
                <a:effectLst/>
                <a:latin typeface="Roboto SemiBold" panose="02000000000000000000" charset="0"/>
                <a:cs typeface="Roboto SemiBold" panose="02000000000000000000" charset="0"/>
              </a:rPr>
              <a:t>©</a:t>
            </a:r>
            <a:r>
              <a:rPr lang="fr-FR" sz="799" b="1" dirty="0">
                <a:ln>
                  <a:noFill/>
                </a:ln>
                <a:solidFill>
                  <a:schemeClr val="bg1"/>
                </a:solidFill>
                <a:effectLst/>
                <a:latin typeface="Roboto SemiBold" panose="02000000000000000000" charset="0"/>
                <a:cs typeface="Roboto SemiBold" panose="02000000000000000000" charset="0"/>
              </a:rPr>
              <a:t> </a:t>
            </a:r>
            <a:r>
              <a:rPr lang="fr-FR" sz="799" dirty="0">
                <a:ln>
                  <a:noFill/>
                </a:ln>
                <a:solidFill>
                  <a:schemeClr val="bg1"/>
                </a:solidFill>
                <a:effectLst/>
                <a:latin typeface="Roboto" charset="0"/>
                <a:cs typeface="Roboto" charset="0"/>
              </a:rPr>
              <a:t>Copyright 2026</a:t>
            </a:r>
            <a:r>
              <a:rPr lang="fr-FR" sz="799" i="1" dirty="0">
                <a:ln>
                  <a:noFill/>
                </a:ln>
                <a:solidFill>
                  <a:schemeClr val="bg1"/>
                </a:solidFill>
                <a:effectLst/>
                <a:latin typeface="Roboto" charset="0"/>
                <a:cs typeface="Roboto" charset="0"/>
              </a:rPr>
              <a:t> </a:t>
            </a:r>
            <a:endParaRPr lang="fr-FR" altLang="fr-CA" sz="799" i="1" dirty="0">
              <a:ln>
                <a:noFill/>
              </a:ln>
              <a:solidFill>
                <a:schemeClr val="bg1"/>
              </a:solidFill>
              <a:effectLst/>
              <a:latin typeface="Roboto SemiBold" panose="02000000000000000000" charset="0"/>
              <a:cs typeface="Roboto SemiBold" panose="02000000000000000000" charset="0"/>
            </a:endParaRPr>
          </a:p>
        </p:txBody>
      </p:sp>
      <p:sp>
        <p:nvSpPr>
          <p:cNvPr id="24" name="TextBox 21"/>
          <p:cNvSpPr txBox="1"/>
          <p:nvPr userDrawn="1"/>
        </p:nvSpPr>
        <p:spPr>
          <a:xfrm>
            <a:off x="429931" y="3759342"/>
            <a:ext cx="5666071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631"/>
              </a:lnSpc>
            </a:pPr>
            <a:r>
              <a:rPr lang="en-US" sz="3600" b="1" dirty="0">
                <a:solidFill>
                  <a:srgbClr val="FFFFFF"/>
                </a:solidFill>
                <a:latin typeface="Roboto" charset="0"/>
                <a:ea typeface="Roboto" charset="0"/>
                <a:cs typeface="Roboto" charset="0"/>
                <a:sym typeface="Roboto" charset="0"/>
              </a:rPr>
              <a:t>GROUPE MEDIA CONTACT</a:t>
            </a:r>
          </a:p>
        </p:txBody>
      </p:sp>
      <p:sp>
        <p:nvSpPr>
          <p:cNvPr id="25" name="TextBox 22"/>
          <p:cNvSpPr txBox="1"/>
          <p:nvPr userDrawn="1"/>
        </p:nvSpPr>
        <p:spPr>
          <a:xfrm>
            <a:off x="429931" y="2950555"/>
            <a:ext cx="2237071" cy="8400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033"/>
              </a:lnSpc>
            </a:pPr>
            <a:r>
              <a:rPr lang="en-US" sz="2201" dirty="0" err="1">
                <a:solidFill>
                  <a:srgbClr val="E20917"/>
                </a:solidFill>
                <a:latin typeface="Roboto"/>
                <a:ea typeface="Roboto"/>
                <a:cs typeface="Roboto"/>
                <a:sym typeface="Roboto"/>
              </a:rPr>
              <a:t>Bienvenue</a:t>
            </a:r>
            <a:r>
              <a:rPr lang="en-US" sz="2201" dirty="0">
                <a:solidFill>
                  <a:srgbClr val="E20917"/>
                </a:solidFill>
                <a:latin typeface="Roboto"/>
                <a:ea typeface="Roboto"/>
                <a:cs typeface="Roboto"/>
                <a:sym typeface="Roboto"/>
              </a:rPr>
              <a:t> au</a:t>
            </a:r>
          </a:p>
        </p:txBody>
      </p:sp>
      <p:sp>
        <p:nvSpPr>
          <p:cNvPr id="26" name="TextBox 4"/>
          <p:cNvSpPr txBox="1"/>
          <p:nvPr userDrawn="1"/>
        </p:nvSpPr>
        <p:spPr>
          <a:xfrm>
            <a:off x="429931" y="4651487"/>
            <a:ext cx="3303871" cy="317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73"/>
              </a:lnSpc>
              <a:spcBef>
                <a:spcPct val="0"/>
              </a:spcBef>
            </a:pPr>
            <a:r>
              <a:rPr lang="en-US" sz="1200" i="1" dirty="0">
                <a:solidFill>
                  <a:schemeClr val="bg1"/>
                </a:solidFill>
                <a:latin typeface="Roboto" charset="0"/>
                <a:ea typeface="Roboto" charset="0"/>
                <a:cs typeface="Canva Sans" panose="020B0503030501040103"/>
                <a:sym typeface="Canva Sans" panose="020B0503030501040103"/>
              </a:rPr>
              <a:t>La </a:t>
            </a:r>
            <a:r>
              <a:rPr lang="en-US" sz="1200" i="1" dirty="0" err="1">
                <a:solidFill>
                  <a:schemeClr val="bg1"/>
                </a:solidFill>
                <a:latin typeface="Roboto" charset="0"/>
                <a:ea typeface="Roboto" charset="0"/>
                <a:cs typeface="Canva Sans" panose="020B0503030501040103"/>
                <a:sym typeface="Canva Sans" panose="020B0503030501040103"/>
              </a:rPr>
              <a:t>juste</a:t>
            </a:r>
            <a:r>
              <a:rPr lang="en-US" sz="1200" i="1" dirty="0">
                <a:solidFill>
                  <a:schemeClr val="bg1"/>
                </a:solidFill>
                <a:latin typeface="Roboto" charset="0"/>
                <a:ea typeface="Roboto" charset="0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Roboto" charset="0"/>
                <a:ea typeface="Roboto" charset="0"/>
                <a:cs typeface="Canva Sans" panose="020B0503030501040103"/>
                <a:sym typeface="Canva Sans" panose="020B0503030501040103"/>
              </a:rPr>
              <a:t>réponse</a:t>
            </a:r>
            <a:r>
              <a:rPr lang="en-US" sz="1200" i="1" dirty="0">
                <a:solidFill>
                  <a:schemeClr val="bg1"/>
                </a:solidFill>
                <a:latin typeface="Roboto" charset="0"/>
                <a:ea typeface="Roboto" charset="0"/>
                <a:cs typeface="Canva Sans" panose="020B0503030501040103"/>
                <a:sym typeface="Canva Sans" panose="020B0503030501040103"/>
              </a:rPr>
              <a:t>, au bon moment au </a:t>
            </a:r>
            <a:r>
              <a:rPr lang="en-US" sz="1200" i="1" dirty="0" err="1">
                <a:solidFill>
                  <a:schemeClr val="bg1"/>
                </a:solidFill>
                <a:latin typeface="Roboto" charset="0"/>
                <a:ea typeface="Roboto" charset="0"/>
                <a:cs typeface="Canva Sans" panose="020B0503030501040103"/>
                <a:sym typeface="Canva Sans" panose="020B0503030501040103"/>
              </a:rPr>
              <a:t>juste</a:t>
            </a:r>
            <a:r>
              <a:rPr lang="en-US" sz="1200" i="1" dirty="0">
                <a:solidFill>
                  <a:schemeClr val="bg1"/>
                </a:solidFill>
                <a:latin typeface="Roboto" charset="0"/>
                <a:ea typeface="Roboto" charset="0"/>
                <a:cs typeface="Canva Sans" panose="020B0503030501040103"/>
                <a:sym typeface="Canva Sans" panose="020B0503030501040103"/>
              </a:rPr>
              <a:t> prix.</a:t>
            </a:r>
          </a:p>
        </p:txBody>
      </p:sp>
    </p:spTree>
    <p:extLst>
      <p:ext uri="{BB962C8B-B14F-4D97-AF65-F5344CB8AC3E}">
        <p14:creationId xmlns:p14="http://schemas.microsoft.com/office/powerpoint/2010/main" val="1488700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j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slide 7a"/>
          <p:cNvPicPr>
            <a:picLocks noChangeAspect="1"/>
          </p:cNvPicPr>
          <p:nvPr userDrawn="1"/>
        </p:nvPicPr>
        <p:blipFill rotWithShape="1">
          <a:blip r:embed="rId2"/>
          <a:srcRect t="91448" r="21374"/>
          <a:stretch>
            <a:fillRect/>
          </a:stretch>
        </p:blipFill>
        <p:spPr>
          <a:xfrm>
            <a:off x="1" y="6333795"/>
            <a:ext cx="6423660" cy="524207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97205" y="733092"/>
            <a:ext cx="5097780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686426" y="733096"/>
            <a:ext cx="2943225" cy="5263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fr-FR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7205" y="2494884"/>
            <a:ext cx="5097780" cy="3502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17" y="167638"/>
            <a:ext cx="291961" cy="388622"/>
          </a:xfrm>
          <a:prstGeom prst="rect">
            <a:avLst/>
          </a:prstGeom>
        </p:spPr>
      </p:pic>
      <p:grpSp>
        <p:nvGrpSpPr>
          <p:cNvPr id="22" name="Grouper 21"/>
          <p:cNvGrpSpPr/>
          <p:nvPr userDrawn="1"/>
        </p:nvGrpSpPr>
        <p:grpSpPr>
          <a:xfrm>
            <a:off x="8014812" y="5260340"/>
            <a:ext cx="1128713" cy="1614170"/>
            <a:chOff x="8721" y="-219"/>
            <a:chExt cx="10478" cy="11238"/>
          </a:xfrm>
        </p:grpSpPr>
        <p:grpSp>
          <p:nvGrpSpPr>
            <p:cNvPr id="23" name="Grouper 22"/>
            <p:cNvGrpSpPr/>
            <p:nvPr/>
          </p:nvGrpSpPr>
          <p:grpSpPr>
            <a:xfrm>
              <a:off x="8721" y="0"/>
              <a:ext cx="10478" cy="10876"/>
              <a:chOff x="8721" y="0"/>
              <a:chExt cx="10478" cy="10876"/>
            </a:xfrm>
          </p:grpSpPr>
          <p:sp>
            <p:nvSpPr>
              <p:cNvPr id="24" name="Triangle rectangle 23"/>
              <p:cNvSpPr/>
              <p:nvPr/>
            </p:nvSpPr>
            <p:spPr>
              <a:xfrm flipH="1">
                <a:off x="8721" y="0"/>
                <a:ext cx="10479" cy="10801"/>
              </a:xfrm>
              <a:prstGeom prst="rtTriangle">
                <a:avLst/>
              </a:prstGeom>
              <a:gradFill>
                <a:gsLst>
                  <a:gs pos="0">
                    <a:srgbClr val="EA0000"/>
                  </a:gs>
                  <a:gs pos="100000">
                    <a:schemeClr val="tx1"/>
                  </a:gs>
                </a:gsLst>
                <a:lin ang="5400000" scaled="0"/>
              </a:gradFill>
              <a:ln>
                <a:solidFill>
                  <a:schemeClr val="tx1">
                    <a:alpha val="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altLang="en-US" sz="1350"/>
              </a:p>
            </p:txBody>
          </p:sp>
          <p:pic>
            <p:nvPicPr>
              <p:cNvPr id="25" name="Image 24" descr="digit connect - PPT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47" y="6618"/>
                <a:ext cx="5753" cy="4258"/>
              </a:xfrm>
              <a:prstGeom prst="rect">
                <a:avLst/>
              </a:prstGeom>
            </p:spPr>
          </p:pic>
        </p:grpSp>
        <p:sp>
          <p:nvSpPr>
            <p:cNvPr id="26" name="Rectangle à coins arrondi 25"/>
            <p:cNvSpPr/>
            <p:nvPr/>
          </p:nvSpPr>
          <p:spPr>
            <a:xfrm rot="18840000">
              <a:off x="8049" y="4920"/>
              <a:ext cx="11239" cy="96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altLang="en-US" sz="1350"/>
            </a:p>
          </p:txBody>
        </p:sp>
        <p:sp>
          <p:nvSpPr>
            <p:cNvPr id="27" name="Rectangle à coins arrondi 26"/>
            <p:cNvSpPr/>
            <p:nvPr/>
          </p:nvSpPr>
          <p:spPr>
            <a:xfrm rot="18840000">
              <a:off x="11684" y="6040"/>
              <a:ext cx="7972" cy="69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altLang="en-US" sz="1350"/>
            </a:p>
          </p:txBody>
        </p:sp>
        <p:sp>
          <p:nvSpPr>
            <p:cNvPr id="28" name="Rectangle à coins arrondi 27"/>
            <p:cNvSpPr/>
            <p:nvPr/>
          </p:nvSpPr>
          <p:spPr>
            <a:xfrm rot="18840000">
              <a:off x="9872" y="5616"/>
              <a:ext cx="9628" cy="1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961276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- 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Merci slid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141143" cy="6858635"/>
          </a:xfrm>
          <a:prstGeom prst="rect">
            <a:avLst/>
          </a:prstGeom>
        </p:spPr>
      </p:pic>
      <p:sp>
        <p:nvSpPr>
          <p:cNvPr id="15" name="Zone de texte 14"/>
          <p:cNvSpPr txBox="1"/>
          <p:nvPr userDrawn="1"/>
        </p:nvSpPr>
        <p:spPr>
          <a:xfrm>
            <a:off x="3270409" y="963933"/>
            <a:ext cx="3048000" cy="14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CA" sz="8625">
                <a:solidFill>
                  <a:schemeClr val="bg1"/>
                </a:solidFill>
                <a:latin typeface="Roboto ExtraBold" panose="02000000000000000000" charset="0"/>
                <a:cs typeface="Roboto ExtraBold" panose="02000000000000000000" charset="0"/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1009270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010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854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860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149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4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458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081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63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4" r:id="rId13"/>
    <p:sldLayoutId id="2147483675" r:id="rId14"/>
    <p:sldLayoutId id="214748365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E2B86D3-FDD0-AD24-2BA9-C8699A5F6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4">
            <a:extLst>
              <a:ext uri="{FF2B5EF4-FFF2-40B4-BE49-F238E27FC236}">
                <a16:creationId xmlns:a16="http://schemas.microsoft.com/office/drawing/2014/main" xmlns="" id="{BBA15A56-14A3-F424-74EF-801AB4DFEC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7386" y="749214"/>
            <a:ext cx="8168987" cy="51954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1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Support de présentation</a:t>
            </a:r>
            <a:endParaRPr lang="fr-FR" sz="2100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Rectangle à coins arrondis 34">
            <a:extLst>
              <a:ext uri="{FF2B5EF4-FFF2-40B4-BE49-F238E27FC236}">
                <a16:creationId xmlns:a16="http://schemas.microsoft.com/office/drawing/2014/main" xmlns="" id="{43FE83DA-4CC3-5F87-2647-3892343D0E62}"/>
              </a:ext>
            </a:extLst>
          </p:cNvPr>
          <p:cNvSpPr>
            <a:spLocks/>
          </p:cNvSpPr>
          <p:nvPr/>
        </p:nvSpPr>
        <p:spPr>
          <a:xfrm>
            <a:off x="148060" y="1724589"/>
            <a:ext cx="8921769" cy="646036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71450" indent="-1714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214308" indent="-214308" eaLnBrk="1" hangingPunct="1">
              <a:spcBef>
                <a:spcPts val="45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fr-FR" altLang="fr-FR" sz="105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XXXXXX</a:t>
            </a:r>
            <a:endParaRPr lang="fr-FR" altLang="fr-FR" sz="9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Rectangle à coins arrondis 35">
            <a:extLst>
              <a:ext uri="{FF2B5EF4-FFF2-40B4-BE49-F238E27FC236}">
                <a16:creationId xmlns:a16="http://schemas.microsoft.com/office/drawing/2014/main" xmlns="" id="{A5842196-AB5F-BD8A-51EF-9DB2096F4A58}"/>
              </a:ext>
            </a:extLst>
          </p:cNvPr>
          <p:cNvSpPr>
            <a:spLocks/>
          </p:cNvSpPr>
          <p:nvPr/>
        </p:nvSpPr>
        <p:spPr>
          <a:xfrm>
            <a:off x="148060" y="2633263"/>
            <a:ext cx="8921769" cy="1561006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171450" indent="-1714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45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fr-FR" altLang="fr-FR" sz="9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eaLnBrk="1" hangingPunct="1">
              <a:spcBef>
                <a:spcPts val="45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fr-FR" altLang="fr-FR" sz="9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FR" altLang="fr-FR" sz="105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Présentation des enjeux potentiels pour le Groupe </a:t>
            </a:r>
          </a:p>
          <a:p>
            <a:pPr marL="557199" lvl="1" indent="-214308" eaLnBrk="1" hangingPunct="1">
              <a:spcBef>
                <a:spcPts val="45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fr-FR" altLang="fr-FR" sz="105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XXXXX</a:t>
            </a:r>
          </a:p>
          <a:p>
            <a:pPr marL="557199" lvl="1" indent="-214308" eaLnBrk="1" hangingPunct="1">
              <a:spcBef>
                <a:spcPts val="45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fr-FR" altLang="fr-FR" sz="105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57199" lvl="1" indent="-214308" eaLnBrk="1" hangingPunct="1">
              <a:spcBef>
                <a:spcPts val="45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fr-FR" altLang="fr-FR" sz="105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XXXXX</a:t>
            </a:r>
          </a:p>
          <a:p>
            <a:pPr marL="557199" lvl="1" indent="-214308" eaLnBrk="1" hangingPunct="1">
              <a:spcBef>
                <a:spcPts val="45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fr-FR" altLang="fr-FR" sz="105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57199" lvl="1" indent="-214308" eaLnBrk="1" hangingPunct="1">
              <a:spcBef>
                <a:spcPts val="45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fr-FR" altLang="fr-FR" sz="105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XXXX</a:t>
            </a:r>
            <a:endParaRPr lang="fr-FR" altLang="fr-FR" sz="105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ZoneTexte 36">
            <a:extLst>
              <a:ext uri="{FF2B5EF4-FFF2-40B4-BE49-F238E27FC236}">
                <a16:creationId xmlns:a16="http://schemas.microsoft.com/office/drawing/2014/main" xmlns="" id="{2F77E295-2AA0-ACDD-B984-799A7A62E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39" y="2492769"/>
            <a:ext cx="1854995" cy="2769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200" b="1" dirty="0">
                <a:solidFill>
                  <a:srgbClr val="E2001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Déroulement de l’Atelier</a:t>
            </a:r>
          </a:p>
        </p:txBody>
      </p:sp>
      <p:sp>
        <p:nvSpPr>
          <p:cNvPr id="8" name="Rectangle à coins arrondis 37">
            <a:extLst>
              <a:ext uri="{FF2B5EF4-FFF2-40B4-BE49-F238E27FC236}">
                <a16:creationId xmlns:a16="http://schemas.microsoft.com/office/drawing/2014/main" xmlns="" id="{0A29F039-89D9-13D7-B212-F98EF264A411}"/>
              </a:ext>
            </a:extLst>
          </p:cNvPr>
          <p:cNvSpPr>
            <a:spLocks/>
          </p:cNvSpPr>
          <p:nvPr/>
        </p:nvSpPr>
        <p:spPr>
          <a:xfrm>
            <a:off x="148060" y="4337114"/>
            <a:ext cx="8921769" cy="56158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71450" indent="-1714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45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endParaRPr lang="fr-FR" altLang="fr-FR" sz="105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eaLnBrk="1" hangingPunct="1">
              <a:spcBef>
                <a:spcPts val="45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fr-FR" altLang="fr-FR" sz="105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Fiche des actions par chantier (Template complété) ainsi qu’une priorisation</a:t>
            </a:r>
          </a:p>
          <a:p>
            <a:pPr eaLnBrk="1" hangingPunct="1">
              <a:spcBef>
                <a:spcPts val="45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fr-FR" altLang="fr-FR" sz="105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Tableau de Synthèse des actions</a:t>
            </a:r>
          </a:p>
          <a:p>
            <a:pPr marL="0" indent="0" eaLnBrk="1" hangingPunct="1">
              <a:spcBef>
                <a:spcPts val="450"/>
              </a:spcBef>
              <a:buClr>
                <a:schemeClr val="tx1">
                  <a:lumMod val="75000"/>
                  <a:lumOff val="25000"/>
                </a:schemeClr>
              </a:buClr>
            </a:pPr>
            <a:endParaRPr lang="fr-FR" altLang="fr-FR" sz="9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ZoneTexte 38">
            <a:extLst>
              <a:ext uri="{FF2B5EF4-FFF2-40B4-BE49-F238E27FC236}">
                <a16:creationId xmlns:a16="http://schemas.microsoft.com/office/drawing/2014/main" xmlns="" id="{DA8DD050-9B5B-1843-1FE1-4A823D881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37" y="4196622"/>
            <a:ext cx="3454792" cy="2769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Livrables attendus (pour l’initiation du chantier)</a:t>
            </a:r>
          </a:p>
        </p:txBody>
      </p:sp>
      <p:sp>
        <p:nvSpPr>
          <p:cNvPr id="10" name="ZoneTexte 39">
            <a:extLst>
              <a:ext uri="{FF2B5EF4-FFF2-40B4-BE49-F238E27FC236}">
                <a16:creationId xmlns:a16="http://schemas.microsoft.com/office/drawing/2014/main" xmlns="" id="{3611E6C8-E190-42E4-C892-C40216445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37" y="1578435"/>
            <a:ext cx="1337226" cy="2769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Objectif de l’AXE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xmlns="" id="{EDB3E1F4-BD0A-B217-08BC-5C1298BA6C7C}"/>
              </a:ext>
            </a:extLst>
          </p:cNvPr>
          <p:cNvCxnSpPr>
            <a:cxnSpLocks/>
          </p:cNvCxnSpPr>
          <p:nvPr/>
        </p:nvCxnSpPr>
        <p:spPr>
          <a:xfrm>
            <a:off x="492150" y="3017669"/>
            <a:ext cx="0" cy="203192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xmlns="" id="{D676E2D4-3C30-8D4F-FB91-17C7CF7B37E5}"/>
              </a:ext>
            </a:extLst>
          </p:cNvPr>
          <p:cNvCxnSpPr>
            <a:cxnSpLocks/>
          </p:cNvCxnSpPr>
          <p:nvPr/>
        </p:nvCxnSpPr>
        <p:spPr>
          <a:xfrm>
            <a:off x="492150" y="3382879"/>
            <a:ext cx="0" cy="203192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xmlns="" id="{FFF66D12-6A44-BA64-ED7B-07986DF34358}"/>
              </a:ext>
            </a:extLst>
          </p:cNvPr>
          <p:cNvCxnSpPr>
            <a:cxnSpLocks/>
          </p:cNvCxnSpPr>
          <p:nvPr/>
        </p:nvCxnSpPr>
        <p:spPr>
          <a:xfrm>
            <a:off x="492150" y="3868933"/>
            <a:ext cx="0" cy="203192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16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697E756-9E74-5868-AEBE-1ADD158CB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r 16">
            <a:extLst>
              <a:ext uri="{FF2B5EF4-FFF2-40B4-BE49-F238E27FC236}">
                <a16:creationId xmlns:a16="http://schemas.microsoft.com/office/drawing/2014/main" xmlns="" id="{D18A8FB0-490E-340B-E384-50A0B5DF0057}"/>
              </a:ext>
            </a:extLst>
          </p:cNvPr>
          <p:cNvGrpSpPr/>
          <p:nvPr/>
        </p:nvGrpSpPr>
        <p:grpSpPr>
          <a:xfrm>
            <a:off x="204040" y="1936897"/>
            <a:ext cx="4368389" cy="1712442"/>
            <a:chOff x="107504" y="3862324"/>
            <a:chExt cx="4320480" cy="2283256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xmlns="" id="{4ECB42AC-B474-7E38-1F6D-9534B794EFE9}"/>
                </a:ext>
              </a:extLst>
            </p:cNvPr>
            <p:cNvSpPr txBox="1"/>
            <p:nvPr/>
          </p:nvSpPr>
          <p:spPr bwMode="gray">
            <a:xfrm>
              <a:off x="107504" y="3862324"/>
              <a:ext cx="4320479" cy="4165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lIns="270000" rIns="0" rtlCol="0" anchor="ctr"/>
            <a:lstStyle>
              <a:defPPr>
                <a:defRPr lang="en-GB"/>
              </a:defPPr>
              <a:lvl1pPr lvl="0" fontAlgn="auto">
                <a:spcBef>
                  <a:spcPts val="0"/>
                </a:spcBef>
                <a:spcAft>
                  <a:spcPts val="0"/>
                </a:spcAft>
                <a:defRPr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defTabSz="534578">
                <a:buClr>
                  <a:schemeClr val="accent2">
                    <a:lumMod val="60000"/>
                    <a:lumOff val="40000"/>
                  </a:schemeClr>
                </a:buClr>
              </a:pPr>
              <a:r>
                <a:rPr lang="fr-FR" sz="1350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Synthèse des points positifs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D0D574DA-41F3-81F9-6466-B367CF81DBF3}"/>
                </a:ext>
              </a:extLst>
            </p:cNvPr>
            <p:cNvSpPr/>
            <p:nvPr/>
          </p:nvSpPr>
          <p:spPr>
            <a:xfrm>
              <a:off x="107504" y="4261068"/>
              <a:ext cx="4320480" cy="1884512"/>
            </a:xfrm>
            <a:prstGeom prst="rect">
              <a:avLst/>
            </a:prstGeom>
            <a:noFill/>
            <a:ln w="317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lIns="68357" tIns="34167" rIns="68357" bIns="34167" rtlCol="0" anchor="t"/>
            <a:lstStyle/>
            <a:p>
              <a:pPr marL="257168" indent="-257168" defTabSz="454089">
                <a:spcAft>
                  <a:spcPts val="450"/>
                </a:spcAft>
                <a:buClr>
                  <a:schemeClr val="accent2">
                    <a:lumMod val="60000"/>
                    <a:lumOff val="40000"/>
                  </a:schemeClr>
                </a:buClr>
                <a:buAutoNum type="arabicPeriod"/>
                <a:defRPr/>
              </a:pPr>
              <a:r>
                <a:rPr lang="fr-FR" sz="750" b="1" kern="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Helvetica 55 Roman" panose="020B0604020202020204" pitchFamily="2" charset="0"/>
                </a:rPr>
                <a:t>…….</a:t>
              </a:r>
            </a:p>
            <a:p>
              <a:pPr marL="257168" indent="-257168" defTabSz="454089">
                <a:spcAft>
                  <a:spcPts val="450"/>
                </a:spcAft>
                <a:buClr>
                  <a:schemeClr val="accent2">
                    <a:lumMod val="60000"/>
                    <a:lumOff val="40000"/>
                  </a:schemeClr>
                </a:buClr>
                <a:buAutoNum type="arabicPeriod"/>
                <a:defRPr/>
              </a:pPr>
              <a:r>
                <a:rPr lang="fr-FR" sz="750" b="1" kern="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Helvetica 55 Roman" panose="020B0604020202020204" pitchFamily="2" charset="0"/>
                </a:rPr>
                <a:t>……</a:t>
              </a:r>
            </a:p>
            <a:p>
              <a:pPr marL="257168" indent="-257168" defTabSz="454089">
                <a:spcAft>
                  <a:spcPts val="450"/>
                </a:spcAft>
                <a:buClr>
                  <a:schemeClr val="accent2">
                    <a:lumMod val="60000"/>
                    <a:lumOff val="40000"/>
                  </a:schemeClr>
                </a:buClr>
                <a:buAutoNum type="arabicPeriod"/>
                <a:defRPr/>
              </a:pPr>
              <a:endParaRPr lang="fr-FR" sz="1350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55 Roman" panose="020B0604020202020204" pitchFamily="2" charset="0"/>
              </a:endParaRPr>
            </a:p>
          </p:txBody>
        </p:sp>
      </p:grpSp>
      <p:grpSp>
        <p:nvGrpSpPr>
          <p:cNvPr id="8" name="Grouper 30">
            <a:extLst>
              <a:ext uri="{FF2B5EF4-FFF2-40B4-BE49-F238E27FC236}">
                <a16:creationId xmlns:a16="http://schemas.microsoft.com/office/drawing/2014/main" xmlns="" id="{0D27AF05-DC44-31DB-70D5-DE96FEC1BBDD}"/>
              </a:ext>
            </a:extLst>
          </p:cNvPr>
          <p:cNvGrpSpPr/>
          <p:nvPr/>
        </p:nvGrpSpPr>
        <p:grpSpPr>
          <a:xfrm>
            <a:off x="4674016" y="1936898"/>
            <a:ext cx="4368389" cy="3755413"/>
            <a:chOff x="2727231" y="2647623"/>
            <a:chExt cx="4581073" cy="5097037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xmlns="" id="{30C6E682-D1A4-9AAC-5AEC-9FDAA1CA3467}"/>
                </a:ext>
              </a:extLst>
            </p:cNvPr>
            <p:cNvSpPr txBox="1"/>
            <p:nvPr/>
          </p:nvSpPr>
          <p:spPr bwMode="gray">
            <a:xfrm>
              <a:off x="2727231" y="2647623"/>
              <a:ext cx="4581073" cy="416575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lIns="270000" rIns="0" rtlCol="0" anchor="ctr"/>
            <a:lstStyle>
              <a:defPPr>
                <a:defRPr lang="en-GB"/>
              </a:defPPr>
              <a:lvl1pPr lvl="0" fontAlgn="auto">
                <a:spcBef>
                  <a:spcPts val="0"/>
                </a:spcBef>
                <a:spcAft>
                  <a:spcPts val="0"/>
                </a:spcAft>
                <a:defRPr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ctr" defTabSz="534578"/>
              <a:r>
                <a:rPr lang="fr-FR" sz="13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Axes de travail</a:t>
              </a:r>
              <a:endParaRPr lang="fr-FR" sz="105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E889028D-AB10-0F53-4C43-887B60EBDB1C}"/>
                </a:ext>
              </a:extLst>
            </p:cNvPr>
            <p:cNvSpPr/>
            <p:nvPr/>
          </p:nvSpPr>
          <p:spPr>
            <a:xfrm>
              <a:off x="2727232" y="3053235"/>
              <a:ext cx="4581072" cy="4691425"/>
            </a:xfrm>
            <a:prstGeom prst="rect">
              <a:avLst/>
            </a:prstGeom>
            <a:noFill/>
            <a:ln w="31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lIns="68357" tIns="34167" rIns="68357" bIns="34167" rtlCol="0" anchor="t"/>
            <a:lstStyle/>
            <a:p>
              <a:pPr marL="257168" indent="-257168" defTabSz="454089">
                <a:spcAft>
                  <a:spcPts val="450"/>
                </a:spcAft>
                <a:buClr>
                  <a:srgbClr val="C00000"/>
                </a:buClr>
                <a:buAutoNum type="arabicPeriod"/>
                <a:defRPr/>
              </a:pPr>
              <a:r>
                <a:rPr lang="fr-FR" sz="750" b="1" kern="0" dirty="0">
                  <a:solidFill>
                    <a:srgbClr val="C00000"/>
                  </a:solidFill>
                  <a:latin typeface="Helvetica 55 Roman" panose="020B0604020202020204" pitchFamily="2" charset="0"/>
                </a:rPr>
                <a:t>….</a:t>
              </a:r>
            </a:p>
            <a:p>
              <a:pPr marL="257168" indent="-257168" defTabSz="454089">
                <a:spcAft>
                  <a:spcPts val="450"/>
                </a:spcAft>
                <a:buClr>
                  <a:srgbClr val="C00000"/>
                </a:buClr>
                <a:buAutoNum type="arabicPeriod"/>
                <a:defRPr/>
              </a:pPr>
              <a:r>
                <a:rPr lang="fr-FR" sz="750" b="1" kern="0" dirty="0">
                  <a:solidFill>
                    <a:srgbClr val="C00000"/>
                  </a:solidFill>
                  <a:latin typeface="Helvetica 55 Roman" panose="020B0604020202020204" pitchFamily="2" charset="0"/>
                </a:rPr>
                <a:t>….</a:t>
              </a:r>
            </a:p>
            <a:p>
              <a:pPr marL="257168" indent="-257168" defTabSz="454089">
                <a:spcAft>
                  <a:spcPts val="450"/>
                </a:spcAft>
                <a:buClr>
                  <a:srgbClr val="C00000"/>
                </a:buClr>
                <a:buAutoNum type="arabicPeriod"/>
                <a:defRPr/>
              </a:pPr>
              <a:r>
                <a:rPr lang="fr-FR" sz="750" b="1" kern="0" dirty="0">
                  <a:solidFill>
                    <a:srgbClr val="C00000"/>
                  </a:solidFill>
                  <a:latin typeface="Helvetica 55 Roman" panose="020B0604020202020204" pitchFamily="2" charset="0"/>
                </a:rPr>
                <a:t>…..</a:t>
              </a:r>
            </a:p>
          </p:txBody>
        </p:sp>
      </p:grpSp>
      <p:grpSp>
        <p:nvGrpSpPr>
          <p:cNvPr id="11" name="Grouper 21">
            <a:extLst>
              <a:ext uri="{FF2B5EF4-FFF2-40B4-BE49-F238E27FC236}">
                <a16:creationId xmlns:a16="http://schemas.microsoft.com/office/drawing/2014/main" xmlns="" id="{54BD2BAF-9620-4792-A0A5-40839A4E4F00}"/>
              </a:ext>
            </a:extLst>
          </p:cNvPr>
          <p:cNvGrpSpPr/>
          <p:nvPr/>
        </p:nvGrpSpPr>
        <p:grpSpPr>
          <a:xfrm>
            <a:off x="204040" y="3872364"/>
            <a:ext cx="4368388" cy="1819948"/>
            <a:chOff x="1093038" y="2035839"/>
            <a:chExt cx="4320480" cy="2504955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xmlns="" id="{4DBEBD6C-7AF9-E988-7305-23112B441E4C}"/>
                </a:ext>
              </a:extLst>
            </p:cNvPr>
            <p:cNvSpPr txBox="1"/>
            <p:nvPr/>
          </p:nvSpPr>
          <p:spPr bwMode="gray">
            <a:xfrm>
              <a:off x="1093039" y="2035839"/>
              <a:ext cx="4320478" cy="4165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175" cap="flat" cmpd="sng" algn="ctr">
              <a:solidFill>
                <a:srgbClr val="50BE87"/>
              </a:solidFill>
              <a:prstDash val="solid"/>
            </a:ln>
            <a:effectLst/>
          </p:spPr>
          <p:txBody>
            <a:bodyPr lIns="270000" rIns="0" rtlCol="0" anchor="ctr"/>
            <a:lstStyle>
              <a:defPPr>
                <a:defRPr lang="en-GB"/>
              </a:defPPr>
              <a:lvl1pPr lvl="0" fontAlgn="auto">
                <a:spcBef>
                  <a:spcPts val="0"/>
                </a:spcBef>
                <a:spcAft>
                  <a:spcPts val="0"/>
                </a:spcAft>
                <a:defRPr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fr-FR" sz="13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Synthèse des points à améliorer 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B301C146-071F-1356-C113-EB1BF061D5B3}"/>
                </a:ext>
              </a:extLst>
            </p:cNvPr>
            <p:cNvSpPr/>
            <p:nvPr/>
          </p:nvSpPr>
          <p:spPr>
            <a:xfrm>
              <a:off x="1093038" y="2452413"/>
              <a:ext cx="4320480" cy="2088381"/>
            </a:xfrm>
            <a:prstGeom prst="rect">
              <a:avLst/>
            </a:prstGeom>
            <a:noFill/>
            <a:ln w="31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  <p:txBody>
            <a:bodyPr lIns="68357" tIns="34167" rIns="68357" bIns="34167" rtlCol="0" anchor="t"/>
            <a:lstStyle/>
            <a:p>
              <a:pPr marL="257168" indent="-257168" defTabSz="454089">
                <a:spcAft>
                  <a:spcPts val="450"/>
                </a:spcAft>
                <a:buClr>
                  <a:schemeClr val="tx1">
                    <a:lumMod val="75000"/>
                    <a:lumOff val="25000"/>
                  </a:schemeClr>
                </a:buClr>
                <a:buAutoNum type="arabicPeriod"/>
                <a:defRPr/>
              </a:pPr>
              <a:r>
                <a:rPr lang="fr-FR" sz="75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55 Roman" panose="020B0604020202020204" pitchFamily="2" charset="0"/>
                </a:rPr>
                <a:t>…….</a:t>
              </a:r>
            </a:p>
            <a:p>
              <a:pPr marL="257168" indent="-257168" defTabSz="454089">
                <a:spcAft>
                  <a:spcPts val="450"/>
                </a:spcAft>
                <a:buClr>
                  <a:schemeClr val="tx1">
                    <a:lumMod val="75000"/>
                    <a:lumOff val="25000"/>
                  </a:schemeClr>
                </a:buClr>
                <a:buAutoNum type="arabicPeriod"/>
                <a:defRPr/>
              </a:pPr>
              <a:r>
                <a:rPr lang="fr-FR" sz="75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55 Roman" panose="020B0604020202020204" pitchFamily="2" charset="0"/>
                </a:rPr>
                <a:t>…….</a:t>
              </a:r>
            </a:p>
            <a:p>
              <a:pPr marL="257168" indent="-257168" defTabSz="454089">
                <a:spcAft>
                  <a:spcPts val="450"/>
                </a:spcAft>
                <a:buClr>
                  <a:schemeClr val="tx1">
                    <a:lumMod val="75000"/>
                    <a:lumOff val="25000"/>
                  </a:schemeClr>
                </a:buClr>
                <a:buAutoNum type="arabicPeriod"/>
                <a:defRPr/>
              </a:pPr>
              <a:r>
                <a:rPr lang="fr-FR" sz="75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55 Roman" panose="020B0604020202020204" pitchFamily="2" charset="0"/>
                </a:rPr>
                <a:t>……</a:t>
              </a:r>
            </a:p>
            <a:p>
              <a:pPr marL="257168" indent="-257168" defTabSz="454089">
                <a:spcAft>
                  <a:spcPts val="450"/>
                </a:spcAft>
                <a:buClr>
                  <a:schemeClr val="tx1">
                    <a:lumMod val="75000"/>
                    <a:lumOff val="25000"/>
                  </a:schemeClr>
                </a:buClr>
                <a:buAutoNum type="arabicPeriod"/>
                <a:defRPr/>
              </a:pPr>
              <a:r>
                <a:rPr lang="fr-FR" sz="75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55 Roman" panose="020B0604020202020204" pitchFamily="2" charset="0"/>
                </a:rPr>
                <a:t>……</a:t>
              </a:r>
            </a:p>
            <a:p>
              <a:pPr marL="257168" indent="-257168" defTabSz="454089">
                <a:spcAft>
                  <a:spcPts val="450"/>
                </a:spcAft>
                <a:buClr>
                  <a:schemeClr val="tx1">
                    <a:lumMod val="75000"/>
                    <a:lumOff val="25000"/>
                  </a:schemeClr>
                </a:buClr>
                <a:buAutoNum type="arabicPeriod"/>
                <a:defRPr/>
              </a:pPr>
              <a:endParaRPr lang="fr-FR" sz="75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55 Roman" panose="020B0604020202020204" pitchFamily="2" charset="0"/>
              </a:endParaRPr>
            </a:p>
          </p:txBody>
        </p:sp>
      </p:grpSp>
      <p:sp>
        <p:nvSpPr>
          <p:cNvPr id="15" name="Titre 4">
            <a:extLst>
              <a:ext uri="{FF2B5EF4-FFF2-40B4-BE49-F238E27FC236}">
                <a16:creationId xmlns:a16="http://schemas.microsoft.com/office/drawing/2014/main" xmlns="" id="{8FA7253E-A586-1D75-93AF-A364C77D42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7386" y="749214"/>
            <a:ext cx="8168987" cy="51954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1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Support de présentation</a:t>
            </a:r>
            <a:endParaRPr lang="fr-FR" sz="2100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354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C9DF2CB-5519-37E0-FDDE-7A51D7613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11">
            <a:extLst>
              <a:ext uri="{FF2B5EF4-FFF2-40B4-BE49-F238E27FC236}">
                <a16:creationId xmlns:a16="http://schemas.microsoft.com/office/drawing/2014/main" xmlns="" id="{6FB0D888-8529-A689-BCB2-28098F898E72}"/>
              </a:ext>
            </a:extLst>
          </p:cNvPr>
          <p:cNvSpPr>
            <a:spLocks/>
          </p:cNvSpPr>
          <p:nvPr/>
        </p:nvSpPr>
        <p:spPr>
          <a:xfrm>
            <a:off x="261335" y="2258079"/>
            <a:ext cx="1609238" cy="4715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/>
          <a:lstStyle/>
          <a:p>
            <a:pPr defTabSz="685783">
              <a:buClr>
                <a:schemeClr val="accent2">
                  <a:lumMod val="60000"/>
                  <a:lumOff val="40000"/>
                </a:schemeClr>
              </a:buClr>
              <a:buFont typeface="Wingdings" charset="0"/>
              <a:buChar char="§"/>
              <a:defRPr/>
            </a:pPr>
            <a:r>
              <a:rPr lang="fr-FR" sz="900" kern="0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a</a:t>
            </a:r>
          </a:p>
        </p:txBody>
      </p:sp>
      <p:sp>
        <p:nvSpPr>
          <p:cNvPr id="6" name="Rectangle à coins arrondis 12">
            <a:extLst>
              <a:ext uri="{FF2B5EF4-FFF2-40B4-BE49-F238E27FC236}">
                <a16:creationId xmlns:a16="http://schemas.microsoft.com/office/drawing/2014/main" xmlns="" id="{2B1380CD-9BDD-AF07-664A-D1AEAEC4C295}"/>
              </a:ext>
            </a:extLst>
          </p:cNvPr>
          <p:cNvSpPr/>
          <p:nvPr/>
        </p:nvSpPr>
        <p:spPr>
          <a:xfrm>
            <a:off x="261335" y="1972329"/>
            <a:ext cx="1609238" cy="241697"/>
          </a:xfrm>
          <a:prstGeom prst="roundRect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defTabSz="685783">
              <a:buClr>
                <a:schemeClr val="accent2">
                  <a:lumMod val="60000"/>
                  <a:lumOff val="40000"/>
                </a:schemeClr>
              </a:buClr>
              <a:defRPr/>
            </a:pPr>
            <a:r>
              <a:rPr lang="fr-FR" sz="1200" b="1" kern="0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Thèmes </a:t>
            </a:r>
          </a:p>
        </p:txBody>
      </p:sp>
      <p:sp>
        <p:nvSpPr>
          <p:cNvPr id="7" name="Rectangle à coins arrondis 13">
            <a:extLst>
              <a:ext uri="{FF2B5EF4-FFF2-40B4-BE49-F238E27FC236}">
                <a16:creationId xmlns:a16="http://schemas.microsoft.com/office/drawing/2014/main" xmlns="" id="{49FBF475-38A4-7543-40D4-8B8600D023C5}"/>
              </a:ext>
            </a:extLst>
          </p:cNvPr>
          <p:cNvSpPr/>
          <p:nvPr/>
        </p:nvSpPr>
        <p:spPr>
          <a:xfrm>
            <a:off x="1938632" y="1972328"/>
            <a:ext cx="5401949" cy="242888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algn="ctr" defTabSz="685783">
              <a:buClr>
                <a:srgbClr val="C00000"/>
              </a:buClr>
              <a:defRPr/>
            </a:pPr>
            <a:r>
              <a:rPr lang="fr-FR" sz="1200" b="1" kern="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Actions/ Risques – Contraintes </a:t>
            </a:r>
          </a:p>
        </p:txBody>
      </p:sp>
      <p:sp>
        <p:nvSpPr>
          <p:cNvPr id="8" name="Rectangle à coins arrondis 14">
            <a:extLst>
              <a:ext uri="{FF2B5EF4-FFF2-40B4-BE49-F238E27FC236}">
                <a16:creationId xmlns:a16="http://schemas.microsoft.com/office/drawing/2014/main" xmlns="" id="{00A6A6B3-9ED2-A8F4-086A-60AD50040735}"/>
              </a:ext>
            </a:extLst>
          </p:cNvPr>
          <p:cNvSpPr/>
          <p:nvPr/>
        </p:nvSpPr>
        <p:spPr>
          <a:xfrm>
            <a:off x="7427969" y="1972328"/>
            <a:ext cx="1609238" cy="242888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defTabSz="685783">
              <a:defRPr/>
            </a:pPr>
            <a:r>
              <a:rPr lang="fr-FR" sz="1200" b="1" kern="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Porteurs</a:t>
            </a:r>
          </a:p>
        </p:txBody>
      </p:sp>
      <p:sp>
        <p:nvSpPr>
          <p:cNvPr id="9" name="Rectangle à coins arrondis 15">
            <a:extLst>
              <a:ext uri="{FF2B5EF4-FFF2-40B4-BE49-F238E27FC236}">
                <a16:creationId xmlns:a16="http://schemas.microsoft.com/office/drawing/2014/main" xmlns="" id="{0CE77614-DEEF-AB7E-91FA-E1955F7FAE7B}"/>
              </a:ext>
            </a:extLst>
          </p:cNvPr>
          <p:cNvSpPr>
            <a:spLocks/>
          </p:cNvSpPr>
          <p:nvPr/>
        </p:nvSpPr>
        <p:spPr>
          <a:xfrm>
            <a:off x="1938632" y="2258079"/>
            <a:ext cx="5401949" cy="4715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/>
          <a:lstStyle/>
          <a:p>
            <a:pPr defTabSz="685783">
              <a:buClr>
                <a:srgbClr val="C00000"/>
              </a:buClr>
              <a:buFont typeface="Wingdings" charset="0"/>
              <a:buChar char="§"/>
              <a:defRPr/>
            </a:pPr>
            <a:r>
              <a:rPr lang="fr-FR" sz="900" kern="0" dirty="0">
                <a:solidFill>
                  <a:srgbClr val="00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a</a:t>
            </a:r>
          </a:p>
        </p:txBody>
      </p:sp>
      <p:sp>
        <p:nvSpPr>
          <p:cNvPr id="10" name="Rectangle à coins arrondis 22">
            <a:extLst>
              <a:ext uri="{FF2B5EF4-FFF2-40B4-BE49-F238E27FC236}">
                <a16:creationId xmlns:a16="http://schemas.microsoft.com/office/drawing/2014/main" xmlns="" id="{A61A557D-AD45-B04F-A4F7-A429B29D0DCE}"/>
              </a:ext>
            </a:extLst>
          </p:cNvPr>
          <p:cNvSpPr>
            <a:spLocks/>
          </p:cNvSpPr>
          <p:nvPr/>
        </p:nvSpPr>
        <p:spPr>
          <a:xfrm>
            <a:off x="7427969" y="2258079"/>
            <a:ext cx="1609238" cy="4715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/>
          <a:lstStyle/>
          <a:p>
            <a:pPr defTabSz="685783">
              <a:buClr>
                <a:schemeClr val="bg1">
                  <a:lumMod val="50000"/>
                </a:schemeClr>
              </a:buClr>
              <a:defRPr/>
            </a:pPr>
            <a:r>
              <a:rPr lang="fr-FR" sz="900" kern="0" dirty="0">
                <a:solidFill>
                  <a:srgbClr val="00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</a:t>
            </a:r>
          </a:p>
          <a:p>
            <a:pPr defTabSz="685783">
              <a:buClr>
                <a:schemeClr val="bg1">
                  <a:lumMod val="50000"/>
                </a:schemeClr>
              </a:buClr>
              <a:buFont typeface="Wingdings" charset="0"/>
              <a:buChar char="§"/>
              <a:defRPr/>
            </a:pPr>
            <a:r>
              <a:rPr lang="fr-FR" sz="900" kern="0" dirty="0">
                <a:solidFill>
                  <a:srgbClr val="00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" name="Rectangle à coins arrondis 11">
            <a:extLst>
              <a:ext uri="{FF2B5EF4-FFF2-40B4-BE49-F238E27FC236}">
                <a16:creationId xmlns:a16="http://schemas.microsoft.com/office/drawing/2014/main" xmlns="" id="{E13A2DD7-0808-740C-D559-E73A15A92A9E}"/>
              </a:ext>
            </a:extLst>
          </p:cNvPr>
          <p:cNvSpPr>
            <a:spLocks/>
          </p:cNvSpPr>
          <p:nvPr/>
        </p:nvSpPr>
        <p:spPr>
          <a:xfrm>
            <a:off x="248058" y="2772465"/>
            <a:ext cx="1629347" cy="4715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/>
          <a:lstStyle/>
          <a:p>
            <a:pPr defTabSz="685783">
              <a:buClr>
                <a:schemeClr val="accent2">
                  <a:lumMod val="60000"/>
                  <a:lumOff val="40000"/>
                </a:schemeClr>
              </a:buClr>
              <a:buFont typeface="Wingdings" charset="0"/>
              <a:buChar char="§"/>
              <a:defRPr/>
            </a:pPr>
            <a:r>
              <a:rPr lang="fr-FR" sz="900" kern="0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a</a:t>
            </a:r>
          </a:p>
        </p:txBody>
      </p:sp>
      <p:sp>
        <p:nvSpPr>
          <p:cNvPr id="12" name="Rectangle à coins arrondis 15">
            <a:extLst>
              <a:ext uri="{FF2B5EF4-FFF2-40B4-BE49-F238E27FC236}">
                <a16:creationId xmlns:a16="http://schemas.microsoft.com/office/drawing/2014/main" xmlns="" id="{99D7622F-0A67-A466-3CB5-2D66C9B7EB0E}"/>
              </a:ext>
            </a:extLst>
          </p:cNvPr>
          <p:cNvSpPr>
            <a:spLocks/>
          </p:cNvSpPr>
          <p:nvPr/>
        </p:nvSpPr>
        <p:spPr>
          <a:xfrm>
            <a:off x="1921100" y="2772465"/>
            <a:ext cx="5419481" cy="4715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/>
          <a:lstStyle/>
          <a:p>
            <a:pPr defTabSz="685783">
              <a:buClr>
                <a:srgbClr val="C00000"/>
              </a:buClr>
              <a:buFont typeface="Wingdings" charset="0"/>
              <a:buChar char="§"/>
              <a:defRPr/>
            </a:pPr>
            <a:r>
              <a:rPr lang="fr-FR" sz="900" kern="0" dirty="0">
                <a:solidFill>
                  <a:srgbClr val="00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a</a:t>
            </a:r>
          </a:p>
        </p:txBody>
      </p:sp>
      <p:sp>
        <p:nvSpPr>
          <p:cNvPr id="13" name="Rectangle à coins arrondis 22">
            <a:extLst>
              <a:ext uri="{FF2B5EF4-FFF2-40B4-BE49-F238E27FC236}">
                <a16:creationId xmlns:a16="http://schemas.microsoft.com/office/drawing/2014/main" xmlns="" id="{7473CC31-8351-E2A4-23C7-33458A60F239}"/>
              </a:ext>
            </a:extLst>
          </p:cNvPr>
          <p:cNvSpPr>
            <a:spLocks/>
          </p:cNvSpPr>
          <p:nvPr/>
        </p:nvSpPr>
        <p:spPr>
          <a:xfrm>
            <a:off x="7414691" y="2772465"/>
            <a:ext cx="1609238" cy="4715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/>
          <a:lstStyle/>
          <a:p>
            <a:pPr defTabSz="685783">
              <a:buClr>
                <a:schemeClr val="bg1">
                  <a:lumMod val="50000"/>
                </a:schemeClr>
              </a:buClr>
              <a:defRPr/>
            </a:pPr>
            <a:r>
              <a:rPr lang="fr-FR" sz="900" kern="0" dirty="0">
                <a:solidFill>
                  <a:srgbClr val="00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</a:t>
            </a:r>
          </a:p>
          <a:p>
            <a:pPr defTabSz="685783">
              <a:buClr>
                <a:schemeClr val="bg1">
                  <a:lumMod val="50000"/>
                </a:schemeClr>
              </a:buClr>
              <a:buFont typeface="Wingdings" charset="0"/>
              <a:buChar char="§"/>
              <a:defRPr/>
            </a:pPr>
            <a:r>
              <a:rPr lang="fr-FR" sz="900" kern="0" dirty="0">
                <a:solidFill>
                  <a:srgbClr val="00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4" name="Rectangle à coins arrondis 11">
            <a:extLst>
              <a:ext uri="{FF2B5EF4-FFF2-40B4-BE49-F238E27FC236}">
                <a16:creationId xmlns:a16="http://schemas.microsoft.com/office/drawing/2014/main" xmlns="" id="{1BB1BF2F-D42E-F388-2447-E4ED1565B956}"/>
              </a:ext>
            </a:extLst>
          </p:cNvPr>
          <p:cNvSpPr>
            <a:spLocks/>
          </p:cNvSpPr>
          <p:nvPr/>
        </p:nvSpPr>
        <p:spPr>
          <a:xfrm>
            <a:off x="248058" y="3286854"/>
            <a:ext cx="1629347" cy="4715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/>
          <a:lstStyle/>
          <a:p>
            <a:pPr defTabSz="685783">
              <a:buClr>
                <a:schemeClr val="accent2">
                  <a:lumMod val="60000"/>
                  <a:lumOff val="40000"/>
                </a:schemeClr>
              </a:buClr>
              <a:buFont typeface="Wingdings" charset="0"/>
              <a:buChar char="§"/>
              <a:defRPr/>
            </a:pPr>
            <a:r>
              <a:rPr lang="fr-FR" sz="900" kern="0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a</a:t>
            </a:r>
          </a:p>
        </p:txBody>
      </p:sp>
      <p:sp>
        <p:nvSpPr>
          <p:cNvPr id="15" name="Rectangle à coins arrondis 15">
            <a:extLst>
              <a:ext uri="{FF2B5EF4-FFF2-40B4-BE49-F238E27FC236}">
                <a16:creationId xmlns:a16="http://schemas.microsoft.com/office/drawing/2014/main" xmlns="" id="{03B3AA4E-5497-0095-2B10-38F26AD512C7}"/>
              </a:ext>
            </a:extLst>
          </p:cNvPr>
          <p:cNvSpPr>
            <a:spLocks/>
          </p:cNvSpPr>
          <p:nvPr/>
        </p:nvSpPr>
        <p:spPr>
          <a:xfrm>
            <a:off x="1921100" y="3286854"/>
            <a:ext cx="5419481" cy="4715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/>
          <a:lstStyle/>
          <a:p>
            <a:pPr defTabSz="685783">
              <a:buClr>
                <a:srgbClr val="C00000"/>
              </a:buClr>
              <a:buFont typeface="Wingdings" charset="0"/>
              <a:buChar char="§"/>
              <a:defRPr/>
            </a:pPr>
            <a:r>
              <a:rPr lang="fr-FR" sz="900" kern="0" dirty="0">
                <a:solidFill>
                  <a:srgbClr val="00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a</a:t>
            </a:r>
          </a:p>
        </p:txBody>
      </p:sp>
      <p:sp>
        <p:nvSpPr>
          <p:cNvPr id="16" name="Rectangle à coins arrondis 22">
            <a:extLst>
              <a:ext uri="{FF2B5EF4-FFF2-40B4-BE49-F238E27FC236}">
                <a16:creationId xmlns:a16="http://schemas.microsoft.com/office/drawing/2014/main" xmlns="" id="{8290D5D6-9AFC-5D46-9762-B38590B1E563}"/>
              </a:ext>
            </a:extLst>
          </p:cNvPr>
          <p:cNvSpPr>
            <a:spLocks/>
          </p:cNvSpPr>
          <p:nvPr/>
        </p:nvSpPr>
        <p:spPr>
          <a:xfrm>
            <a:off x="7414691" y="3286854"/>
            <a:ext cx="1609238" cy="4715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/>
          <a:lstStyle/>
          <a:p>
            <a:pPr defTabSz="685783">
              <a:buClr>
                <a:schemeClr val="bg1">
                  <a:lumMod val="50000"/>
                </a:schemeClr>
              </a:buClr>
              <a:defRPr/>
            </a:pPr>
            <a:r>
              <a:rPr lang="fr-FR" sz="900" kern="0" dirty="0">
                <a:solidFill>
                  <a:srgbClr val="00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</a:t>
            </a:r>
          </a:p>
          <a:p>
            <a:pPr defTabSz="685783">
              <a:buClr>
                <a:schemeClr val="bg1">
                  <a:lumMod val="50000"/>
                </a:schemeClr>
              </a:buClr>
              <a:buFont typeface="Wingdings" charset="0"/>
              <a:buChar char="§"/>
              <a:defRPr/>
            </a:pPr>
            <a:r>
              <a:rPr lang="fr-FR" sz="900" kern="0" dirty="0">
                <a:solidFill>
                  <a:srgbClr val="00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7" name="Rectangle à coins arrondis 11">
            <a:extLst>
              <a:ext uri="{FF2B5EF4-FFF2-40B4-BE49-F238E27FC236}">
                <a16:creationId xmlns:a16="http://schemas.microsoft.com/office/drawing/2014/main" xmlns="" id="{CC19E151-FF2F-DABD-CCE2-14F542D817BF}"/>
              </a:ext>
            </a:extLst>
          </p:cNvPr>
          <p:cNvSpPr>
            <a:spLocks/>
          </p:cNvSpPr>
          <p:nvPr/>
        </p:nvSpPr>
        <p:spPr>
          <a:xfrm>
            <a:off x="248058" y="3801240"/>
            <a:ext cx="1629347" cy="4715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/>
          <a:lstStyle/>
          <a:p>
            <a:pPr defTabSz="685783">
              <a:buClr>
                <a:schemeClr val="accent2">
                  <a:lumMod val="60000"/>
                  <a:lumOff val="40000"/>
                </a:schemeClr>
              </a:buClr>
              <a:buFont typeface="Wingdings" charset="0"/>
              <a:buChar char="§"/>
              <a:defRPr/>
            </a:pPr>
            <a:r>
              <a:rPr lang="fr-FR" sz="900" kern="0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a</a:t>
            </a:r>
          </a:p>
        </p:txBody>
      </p:sp>
      <p:sp>
        <p:nvSpPr>
          <p:cNvPr id="18" name="Rectangle à coins arrondis 15">
            <a:extLst>
              <a:ext uri="{FF2B5EF4-FFF2-40B4-BE49-F238E27FC236}">
                <a16:creationId xmlns:a16="http://schemas.microsoft.com/office/drawing/2014/main" xmlns="" id="{890F95B7-7206-0A97-1812-913BC441F139}"/>
              </a:ext>
            </a:extLst>
          </p:cNvPr>
          <p:cNvSpPr>
            <a:spLocks/>
          </p:cNvSpPr>
          <p:nvPr/>
        </p:nvSpPr>
        <p:spPr>
          <a:xfrm>
            <a:off x="1921100" y="3801240"/>
            <a:ext cx="5419481" cy="4715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/>
          <a:lstStyle/>
          <a:p>
            <a:pPr defTabSz="685783">
              <a:buClr>
                <a:srgbClr val="C00000"/>
              </a:buClr>
              <a:buFont typeface="Wingdings" charset="0"/>
              <a:buChar char="§"/>
              <a:defRPr/>
            </a:pPr>
            <a:r>
              <a:rPr lang="fr-FR" sz="900" kern="0" dirty="0">
                <a:solidFill>
                  <a:srgbClr val="00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a</a:t>
            </a:r>
          </a:p>
        </p:txBody>
      </p:sp>
      <p:sp>
        <p:nvSpPr>
          <p:cNvPr id="19" name="Rectangle à coins arrondis 22">
            <a:extLst>
              <a:ext uri="{FF2B5EF4-FFF2-40B4-BE49-F238E27FC236}">
                <a16:creationId xmlns:a16="http://schemas.microsoft.com/office/drawing/2014/main" xmlns="" id="{AE2DD297-8B0C-7630-BC72-22DF3CD8804A}"/>
              </a:ext>
            </a:extLst>
          </p:cNvPr>
          <p:cNvSpPr>
            <a:spLocks/>
          </p:cNvSpPr>
          <p:nvPr/>
        </p:nvSpPr>
        <p:spPr>
          <a:xfrm>
            <a:off x="7414691" y="3801240"/>
            <a:ext cx="1609238" cy="4715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/>
          <a:lstStyle/>
          <a:p>
            <a:pPr defTabSz="685783">
              <a:buClr>
                <a:schemeClr val="bg1">
                  <a:lumMod val="50000"/>
                </a:schemeClr>
              </a:buClr>
              <a:defRPr/>
            </a:pPr>
            <a:r>
              <a:rPr lang="fr-FR" sz="900" kern="0" dirty="0">
                <a:solidFill>
                  <a:srgbClr val="00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</a:t>
            </a:r>
          </a:p>
          <a:p>
            <a:pPr defTabSz="685783">
              <a:buClr>
                <a:schemeClr val="bg1">
                  <a:lumMod val="50000"/>
                </a:schemeClr>
              </a:buClr>
              <a:buFont typeface="Wingdings" charset="0"/>
              <a:buChar char="§"/>
              <a:defRPr/>
            </a:pPr>
            <a:r>
              <a:rPr lang="fr-FR" sz="900" kern="0" dirty="0">
                <a:solidFill>
                  <a:srgbClr val="00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Rectangle à coins arrondis 11">
            <a:extLst>
              <a:ext uri="{FF2B5EF4-FFF2-40B4-BE49-F238E27FC236}">
                <a16:creationId xmlns:a16="http://schemas.microsoft.com/office/drawing/2014/main" xmlns="" id="{1C0A5988-4F64-FF7C-3E17-CEF156DBCA35}"/>
              </a:ext>
            </a:extLst>
          </p:cNvPr>
          <p:cNvSpPr>
            <a:spLocks/>
          </p:cNvSpPr>
          <p:nvPr/>
        </p:nvSpPr>
        <p:spPr>
          <a:xfrm>
            <a:off x="248058" y="4315629"/>
            <a:ext cx="1629347" cy="4715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/>
          <a:lstStyle/>
          <a:p>
            <a:pPr defTabSz="685783">
              <a:buClr>
                <a:schemeClr val="accent2">
                  <a:lumMod val="60000"/>
                  <a:lumOff val="40000"/>
                </a:schemeClr>
              </a:buClr>
              <a:buFont typeface="Wingdings" charset="0"/>
              <a:buChar char="§"/>
              <a:defRPr/>
            </a:pPr>
            <a:r>
              <a:rPr lang="fr-FR" sz="900" kern="0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a</a:t>
            </a:r>
          </a:p>
        </p:txBody>
      </p:sp>
      <p:sp>
        <p:nvSpPr>
          <p:cNvPr id="21" name="Rectangle à coins arrondis 15">
            <a:extLst>
              <a:ext uri="{FF2B5EF4-FFF2-40B4-BE49-F238E27FC236}">
                <a16:creationId xmlns:a16="http://schemas.microsoft.com/office/drawing/2014/main" xmlns="" id="{7ED1546F-53A9-E692-859F-9288198CEE41}"/>
              </a:ext>
            </a:extLst>
          </p:cNvPr>
          <p:cNvSpPr>
            <a:spLocks/>
          </p:cNvSpPr>
          <p:nvPr/>
        </p:nvSpPr>
        <p:spPr>
          <a:xfrm>
            <a:off x="1921100" y="4315629"/>
            <a:ext cx="5419481" cy="4715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/>
          <a:lstStyle/>
          <a:p>
            <a:pPr defTabSz="685783">
              <a:buClr>
                <a:srgbClr val="C00000"/>
              </a:buClr>
              <a:buFont typeface="Wingdings" charset="0"/>
              <a:buChar char="§"/>
              <a:defRPr/>
            </a:pPr>
            <a:r>
              <a:rPr lang="fr-FR" sz="900" kern="0" dirty="0">
                <a:solidFill>
                  <a:srgbClr val="00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a</a:t>
            </a:r>
          </a:p>
        </p:txBody>
      </p:sp>
      <p:sp>
        <p:nvSpPr>
          <p:cNvPr id="22" name="Rectangle à coins arrondis 22">
            <a:extLst>
              <a:ext uri="{FF2B5EF4-FFF2-40B4-BE49-F238E27FC236}">
                <a16:creationId xmlns:a16="http://schemas.microsoft.com/office/drawing/2014/main" xmlns="" id="{579215A9-1E3D-E038-6951-0AE7980A91CE}"/>
              </a:ext>
            </a:extLst>
          </p:cNvPr>
          <p:cNvSpPr>
            <a:spLocks/>
          </p:cNvSpPr>
          <p:nvPr/>
        </p:nvSpPr>
        <p:spPr>
          <a:xfrm>
            <a:off x="7414691" y="4315629"/>
            <a:ext cx="1609238" cy="4715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/>
          <a:lstStyle/>
          <a:p>
            <a:pPr defTabSz="685783">
              <a:buClr>
                <a:schemeClr val="bg1">
                  <a:lumMod val="50000"/>
                </a:schemeClr>
              </a:buClr>
              <a:defRPr/>
            </a:pPr>
            <a:r>
              <a:rPr lang="fr-FR" sz="900" kern="0" dirty="0">
                <a:solidFill>
                  <a:srgbClr val="00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</a:t>
            </a:r>
          </a:p>
          <a:p>
            <a:pPr defTabSz="685783">
              <a:buClr>
                <a:schemeClr val="bg1">
                  <a:lumMod val="50000"/>
                </a:schemeClr>
              </a:buClr>
              <a:buFont typeface="Wingdings" charset="0"/>
              <a:buChar char="§"/>
              <a:defRPr/>
            </a:pPr>
            <a:r>
              <a:rPr lang="fr-FR" sz="900" kern="0" dirty="0">
                <a:solidFill>
                  <a:srgbClr val="00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a</a:t>
            </a:r>
          </a:p>
        </p:txBody>
      </p:sp>
      <p:sp>
        <p:nvSpPr>
          <p:cNvPr id="23" name="Rectangle à coins arrondis 11">
            <a:extLst>
              <a:ext uri="{FF2B5EF4-FFF2-40B4-BE49-F238E27FC236}">
                <a16:creationId xmlns:a16="http://schemas.microsoft.com/office/drawing/2014/main" xmlns="" id="{A0B35EA3-FF3B-A483-457B-DB71506C3662}"/>
              </a:ext>
            </a:extLst>
          </p:cNvPr>
          <p:cNvSpPr>
            <a:spLocks/>
          </p:cNvSpPr>
          <p:nvPr/>
        </p:nvSpPr>
        <p:spPr>
          <a:xfrm>
            <a:off x="248058" y="4835718"/>
            <a:ext cx="1629347" cy="4715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/>
          <a:lstStyle/>
          <a:p>
            <a:pPr defTabSz="685783">
              <a:buClr>
                <a:schemeClr val="accent2">
                  <a:lumMod val="60000"/>
                  <a:lumOff val="40000"/>
                </a:schemeClr>
              </a:buClr>
              <a:buFont typeface="Wingdings" charset="0"/>
              <a:buChar char="§"/>
              <a:defRPr/>
            </a:pPr>
            <a:r>
              <a:rPr lang="fr-FR" sz="900" kern="0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a</a:t>
            </a:r>
          </a:p>
        </p:txBody>
      </p:sp>
      <p:sp>
        <p:nvSpPr>
          <p:cNvPr id="24" name="Rectangle à coins arrondis 15">
            <a:extLst>
              <a:ext uri="{FF2B5EF4-FFF2-40B4-BE49-F238E27FC236}">
                <a16:creationId xmlns:a16="http://schemas.microsoft.com/office/drawing/2014/main" xmlns="" id="{7FD6D95E-1476-4030-9FEE-1E3C02F7CDB5}"/>
              </a:ext>
            </a:extLst>
          </p:cNvPr>
          <p:cNvSpPr>
            <a:spLocks/>
          </p:cNvSpPr>
          <p:nvPr/>
        </p:nvSpPr>
        <p:spPr>
          <a:xfrm>
            <a:off x="1921100" y="4835718"/>
            <a:ext cx="5419481" cy="4715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/>
          <a:lstStyle/>
          <a:p>
            <a:pPr defTabSz="685783">
              <a:buClr>
                <a:srgbClr val="C00000"/>
              </a:buClr>
              <a:buFont typeface="Wingdings" charset="0"/>
              <a:buChar char="§"/>
              <a:defRPr/>
            </a:pPr>
            <a:r>
              <a:rPr lang="fr-FR" sz="900" kern="0" dirty="0">
                <a:solidFill>
                  <a:srgbClr val="00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a</a:t>
            </a:r>
          </a:p>
        </p:txBody>
      </p:sp>
      <p:sp>
        <p:nvSpPr>
          <p:cNvPr id="25" name="Rectangle à coins arrondis 22">
            <a:extLst>
              <a:ext uri="{FF2B5EF4-FFF2-40B4-BE49-F238E27FC236}">
                <a16:creationId xmlns:a16="http://schemas.microsoft.com/office/drawing/2014/main" xmlns="" id="{7245DBFF-E8AD-A89C-B428-C7E2CB265FA5}"/>
              </a:ext>
            </a:extLst>
          </p:cNvPr>
          <p:cNvSpPr>
            <a:spLocks/>
          </p:cNvSpPr>
          <p:nvPr/>
        </p:nvSpPr>
        <p:spPr>
          <a:xfrm>
            <a:off x="7414691" y="4835718"/>
            <a:ext cx="1609238" cy="4715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/>
          <a:lstStyle/>
          <a:p>
            <a:pPr defTabSz="685783">
              <a:buClr>
                <a:schemeClr val="bg1">
                  <a:lumMod val="50000"/>
                </a:schemeClr>
              </a:buClr>
              <a:defRPr/>
            </a:pPr>
            <a:r>
              <a:rPr lang="fr-FR" sz="900" kern="0" dirty="0">
                <a:solidFill>
                  <a:srgbClr val="00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</a:t>
            </a:r>
          </a:p>
          <a:p>
            <a:pPr defTabSz="685783">
              <a:buClr>
                <a:schemeClr val="bg1">
                  <a:lumMod val="50000"/>
                </a:schemeClr>
              </a:buClr>
              <a:buFont typeface="Wingdings" charset="0"/>
              <a:buChar char="§"/>
              <a:defRPr/>
            </a:pPr>
            <a:r>
              <a:rPr lang="fr-FR" sz="900" kern="0" dirty="0">
                <a:solidFill>
                  <a:srgbClr val="0000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6" name="Titre 4">
            <a:extLst>
              <a:ext uri="{FF2B5EF4-FFF2-40B4-BE49-F238E27FC236}">
                <a16:creationId xmlns:a16="http://schemas.microsoft.com/office/drawing/2014/main" xmlns="" id="{7364314E-9131-05F1-CBFB-848F261DB9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7386" y="749214"/>
            <a:ext cx="8168987" cy="51954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1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Support de présentation</a:t>
            </a:r>
            <a:endParaRPr lang="fr-FR" sz="2100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743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03E186-B7A9-3D02-7C28-9177103C3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8B3794BB-A0B1-C640-1D48-42AF5AF5F9E6}"/>
              </a:ext>
            </a:extLst>
          </p:cNvPr>
          <p:cNvGrpSpPr/>
          <p:nvPr/>
        </p:nvGrpSpPr>
        <p:grpSpPr>
          <a:xfrm>
            <a:off x="206189" y="2477166"/>
            <a:ext cx="2301585" cy="2297922"/>
            <a:chOff x="588820" y="1904248"/>
            <a:chExt cx="2447925" cy="2526901"/>
          </a:xfrm>
        </p:grpSpPr>
        <p:grpSp>
          <p:nvGrpSpPr>
            <p:cNvPr id="4" name="Groupe 19">
              <a:extLst>
                <a:ext uri="{FF2B5EF4-FFF2-40B4-BE49-F238E27FC236}">
                  <a16:creationId xmlns:a16="http://schemas.microsoft.com/office/drawing/2014/main" xmlns="" id="{783ABC50-E7C5-78E2-2F04-3B314FCB93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8820" y="1904248"/>
              <a:ext cx="2378075" cy="2520950"/>
              <a:chOff x="3059672" y="2780928"/>
              <a:chExt cx="3178559" cy="3313215"/>
            </a:xfrm>
          </p:grpSpPr>
          <p:sp>
            <p:nvSpPr>
              <p:cNvPr id="10" name="Secteurs 14">
                <a:extLst>
                  <a:ext uri="{FF2B5EF4-FFF2-40B4-BE49-F238E27FC236}">
                    <a16:creationId xmlns:a16="http://schemas.microsoft.com/office/drawing/2014/main" xmlns="" id="{8504C342-D6CC-CA59-B08F-0AC99AE3283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063916" y="2780928"/>
                <a:ext cx="3097928" cy="3240191"/>
              </a:xfrm>
              <a:prstGeom prst="pie">
                <a:avLst>
                  <a:gd name="adj1" fmla="val 10795430"/>
                  <a:gd name="adj2" fmla="val 16200000"/>
                </a:avLst>
              </a:prstGeom>
              <a:solidFill>
                <a:srgbClr val="C00000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900" dirty="0">
                  <a:solidFill>
                    <a:schemeClr val="bg1"/>
                  </a:solidFill>
                  <a:latin typeface="Calibri"/>
                </a:endParaRPr>
              </a:p>
            </p:txBody>
          </p:sp>
          <p:sp>
            <p:nvSpPr>
              <p:cNvPr id="11" name="Secteurs 15">
                <a:extLst>
                  <a:ext uri="{FF2B5EF4-FFF2-40B4-BE49-F238E27FC236}">
                    <a16:creationId xmlns:a16="http://schemas.microsoft.com/office/drawing/2014/main" xmlns="" id="{3516A8D5-4A06-02FC-2A46-83BAE2595E22}"/>
                  </a:ext>
                </a:extLst>
              </p:cNvPr>
              <p:cNvSpPr>
                <a:spLocks/>
              </p:cNvSpPr>
              <p:nvPr/>
            </p:nvSpPr>
            <p:spPr>
              <a:xfrm flipH="1">
                <a:off x="3136059" y="2780928"/>
                <a:ext cx="3097928" cy="3240191"/>
              </a:xfrm>
              <a:prstGeom prst="pie">
                <a:avLst>
                  <a:gd name="adj1" fmla="val 10795405"/>
                  <a:gd name="adj2" fmla="val 16200000"/>
                </a:avLst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9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2" name="Secteurs 16">
                <a:extLst>
                  <a:ext uri="{FF2B5EF4-FFF2-40B4-BE49-F238E27FC236}">
                    <a16:creationId xmlns:a16="http://schemas.microsoft.com/office/drawing/2014/main" xmlns="" id="{927C98B2-E05B-99B1-0D85-6158ACCBF251}"/>
                  </a:ext>
                </a:extLst>
              </p:cNvPr>
              <p:cNvSpPr>
                <a:spLocks/>
              </p:cNvSpPr>
              <p:nvPr/>
            </p:nvSpPr>
            <p:spPr>
              <a:xfrm flipV="1">
                <a:off x="3063916" y="2853953"/>
                <a:ext cx="3097928" cy="3240190"/>
              </a:xfrm>
              <a:prstGeom prst="pie">
                <a:avLst>
                  <a:gd name="adj1" fmla="val 10795430"/>
                  <a:gd name="adj2" fmla="val 14455699"/>
                </a:avLst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9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" name="Secteurs 17">
                <a:extLst>
                  <a:ext uri="{FF2B5EF4-FFF2-40B4-BE49-F238E27FC236}">
                    <a16:creationId xmlns:a16="http://schemas.microsoft.com/office/drawing/2014/main" xmlns="" id="{AFCBC158-C480-A9BD-568C-A2A131A9BF18}"/>
                  </a:ext>
                </a:extLst>
              </p:cNvPr>
              <p:cNvSpPr>
                <a:spLocks/>
              </p:cNvSpPr>
              <p:nvPr/>
            </p:nvSpPr>
            <p:spPr>
              <a:xfrm rot="17957582" flipV="1">
                <a:off x="3066412" y="2922324"/>
                <a:ext cx="3165079" cy="3178559"/>
              </a:xfrm>
              <a:prstGeom prst="pie">
                <a:avLst>
                  <a:gd name="adj1" fmla="val 10795430"/>
                  <a:gd name="adj2" fmla="val 14299320"/>
                </a:avLst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9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4" name="Secteurs 18">
                <a:extLst>
                  <a:ext uri="{FF2B5EF4-FFF2-40B4-BE49-F238E27FC236}">
                    <a16:creationId xmlns:a16="http://schemas.microsoft.com/office/drawing/2014/main" xmlns="" id="{A5DFEC10-C466-E8EC-812B-6A6403EF0CB7}"/>
                  </a:ext>
                </a:extLst>
              </p:cNvPr>
              <p:cNvSpPr>
                <a:spLocks/>
              </p:cNvSpPr>
              <p:nvPr/>
            </p:nvSpPr>
            <p:spPr>
              <a:xfrm flipH="1" flipV="1">
                <a:off x="3136059" y="2853953"/>
                <a:ext cx="3097928" cy="3240190"/>
              </a:xfrm>
              <a:prstGeom prst="pie">
                <a:avLst>
                  <a:gd name="adj1" fmla="val 10795430"/>
                  <a:gd name="adj2" fmla="val 14455699"/>
                </a:avLst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9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5" name="ZoneTexte 6">
              <a:extLst>
                <a:ext uri="{FF2B5EF4-FFF2-40B4-BE49-F238E27FC236}">
                  <a16:creationId xmlns:a16="http://schemas.microsoft.com/office/drawing/2014/main" xmlns="" id="{6D3AB4AC-E7CF-5C64-C4B4-3615425250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895" y="2397961"/>
              <a:ext cx="969962" cy="355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>
                  <a:solidFill>
                    <a:schemeClr val="bg1"/>
                  </a:solidFill>
                </a:rPr>
                <a:t>Vision &amp; Ambitions 2028</a:t>
              </a:r>
            </a:p>
          </p:txBody>
        </p:sp>
        <p:sp>
          <p:nvSpPr>
            <p:cNvPr id="6" name="ZoneTexte 6">
              <a:extLst>
                <a:ext uri="{FF2B5EF4-FFF2-40B4-BE49-F238E27FC236}">
                  <a16:creationId xmlns:a16="http://schemas.microsoft.com/office/drawing/2014/main" xmlns="" id="{FEF64C90-69D8-5DE0-FCD6-1CE729552D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7857" y="2397961"/>
              <a:ext cx="1131888" cy="355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>
                  <a:solidFill>
                    <a:srgbClr val="000000"/>
                  </a:solidFill>
                </a:rPr>
                <a:t>Transformation </a:t>
              </a:r>
            </a:p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>
                  <a:solidFill>
                    <a:srgbClr val="000000"/>
                  </a:solidFill>
                </a:rPr>
                <a:t>Numérique &amp; IA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xmlns="" id="{47069B4D-A87E-63FC-EC19-5F20C809B8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944" y="3220286"/>
              <a:ext cx="969962" cy="482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>
                  <a:solidFill>
                    <a:srgbClr val="000000"/>
                  </a:solidFill>
                </a:rPr>
                <a:t>Leadership </a:t>
              </a:r>
            </a:p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>
                  <a:solidFill>
                    <a:srgbClr val="000000"/>
                  </a:solidFill>
                </a:rPr>
                <a:t>&amp; </a:t>
              </a:r>
            </a:p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>
                  <a:solidFill>
                    <a:srgbClr val="000000"/>
                  </a:solidFill>
                </a:rPr>
                <a:t>Gouvernance </a:t>
              </a:r>
            </a:p>
          </p:txBody>
        </p:sp>
        <p:sp>
          <p:nvSpPr>
            <p:cNvPr id="8" name="ZoneTexte 6">
              <a:extLst>
                <a:ext uri="{FF2B5EF4-FFF2-40B4-BE49-F238E27FC236}">
                  <a16:creationId xmlns:a16="http://schemas.microsoft.com/office/drawing/2014/main" xmlns="" id="{68D3CD0E-CB63-D9A7-274A-E2FC490C6B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3670" y="3821947"/>
              <a:ext cx="968375" cy="609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>
                  <a:solidFill>
                    <a:srgbClr val="000000"/>
                  </a:solidFill>
                </a:rPr>
                <a:t>Optimisation </a:t>
              </a:r>
            </a:p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>
                  <a:solidFill>
                    <a:srgbClr val="000000"/>
                  </a:solidFill>
                </a:rPr>
                <a:t>Opérationnelle </a:t>
              </a:r>
            </a:p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>
                  <a:solidFill>
                    <a:srgbClr val="000000"/>
                  </a:solidFill>
                </a:rPr>
                <a:t>&amp; </a:t>
              </a:r>
            </a:p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>
                  <a:solidFill>
                    <a:srgbClr val="000000"/>
                  </a:solidFill>
                </a:rPr>
                <a:t>Synergies </a:t>
              </a:r>
            </a:p>
          </p:txBody>
        </p:sp>
        <p:sp>
          <p:nvSpPr>
            <p:cNvPr id="9" name="ZoneTexte 6">
              <a:extLst>
                <a:ext uri="{FF2B5EF4-FFF2-40B4-BE49-F238E27FC236}">
                  <a16:creationId xmlns:a16="http://schemas.microsoft.com/office/drawing/2014/main" xmlns="" id="{4A5B6624-92F5-3BB6-732C-6AA51E2A64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5808" y="3220286"/>
              <a:ext cx="1150937" cy="482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>
                  <a:solidFill>
                    <a:srgbClr val="000000"/>
                  </a:solidFill>
                </a:rPr>
                <a:t>Réorganisation </a:t>
              </a:r>
            </a:p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>
                  <a:solidFill>
                    <a:srgbClr val="000000"/>
                  </a:solidFill>
                </a:rPr>
                <a:t>&amp;</a:t>
              </a:r>
            </a:p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>
                  <a:solidFill>
                    <a:srgbClr val="000000"/>
                  </a:solidFill>
                </a:rPr>
                <a:t>Compétences </a:t>
              </a:r>
            </a:p>
          </p:txBody>
        </p:sp>
      </p:grpSp>
      <p:sp>
        <p:nvSpPr>
          <p:cNvPr id="15" name="Triangle isocèle 37">
            <a:extLst>
              <a:ext uri="{FF2B5EF4-FFF2-40B4-BE49-F238E27FC236}">
                <a16:creationId xmlns:a16="http://schemas.microsoft.com/office/drawing/2014/main" xmlns="" id="{52A6CF01-E16A-D286-06DB-E1D9A804296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808113" y="3395136"/>
            <a:ext cx="1728788" cy="216694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lIns="67500" tIns="35100" rIns="67500" bIns="3510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fr-FR" altLang="fr-FR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à coins arrondis 21">
            <a:extLst>
              <a:ext uri="{FF2B5EF4-FFF2-40B4-BE49-F238E27FC236}">
                <a16:creationId xmlns:a16="http://schemas.microsoft.com/office/drawing/2014/main" xmlns="" id="{08349771-EE63-EE14-A2AF-1A85CCF06CA2}"/>
              </a:ext>
            </a:extLst>
          </p:cNvPr>
          <p:cNvSpPr>
            <a:spLocks/>
          </p:cNvSpPr>
          <p:nvPr/>
        </p:nvSpPr>
        <p:spPr>
          <a:xfrm>
            <a:off x="2885654" y="2093671"/>
            <a:ext cx="3536571" cy="359213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fr-FR" altLang="fr-FR" sz="75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Rectangle à coins arrondis 22">
            <a:extLst>
              <a:ext uri="{FF2B5EF4-FFF2-40B4-BE49-F238E27FC236}">
                <a16:creationId xmlns:a16="http://schemas.microsoft.com/office/drawing/2014/main" xmlns="" id="{E54DEF6B-98B9-5C30-E472-31295BAF039D}"/>
              </a:ext>
            </a:extLst>
          </p:cNvPr>
          <p:cNvSpPr/>
          <p:nvPr/>
        </p:nvSpPr>
        <p:spPr>
          <a:xfrm>
            <a:off x="2862384" y="1819181"/>
            <a:ext cx="3567119" cy="241697"/>
          </a:xfrm>
          <a:prstGeom prst="roundRect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5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Actions en cours</a:t>
            </a:r>
          </a:p>
        </p:txBody>
      </p:sp>
      <p:sp>
        <p:nvSpPr>
          <p:cNvPr id="18" name="Rectangle à coins arrondis 23">
            <a:extLst>
              <a:ext uri="{FF2B5EF4-FFF2-40B4-BE49-F238E27FC236}">
                <a16:creationId xmlns:a16="http://schemas.microsoft.com/office/drawing/2014/main" xmlns="" id="{8EED83A3-B974-4796-9BC5-FDC352E1B32A}"/>
              </a:ext>
            </a:extLst>
          </p:cNvPr>
          <p:cNvSpPr>
            <a:spLocks/>
          </p:cNvSpPr>
          <p:nvPr/>
        </p:nvSpPr>
        <p:spPr>
          <a:xfrm>
            <a:off x="6837529" y="2093671"/>
            <a:ext cx="2234429" cy="17879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fr-FR" altLang="fr-FR" sz="75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Rectangle à coins arrondis 24">
            <a:extLst>
              <a:ext uri="{FF2B5EF4-FFF2-40B4-BE49-F238E27FC236}">
                <a16:creationId xmlns:a16="http://schemas.microsoft.com/office/drawing/2014/main" xmlns="" id="{64584976-0985-3521-55AE-9380AF77B4AB}"/>
              </a:ext>
            </a:extLst>
          </p:cNvPr>
          <p:cNvSpPr/>
          <p:nvPr/>
        </p:nvSpPr>
        <p:spPr>
          <a:xfrm>
            <a:off x="6837528" y="1818708"/>
            <a:ext cx="2234428" cy="241697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1050" b="1" dirty="0">
                <a:solidFill>
                  <a:schemeClr val="bg1"/>
                </a:solidFill>
                <a:cs typeface="Arial" panose="020B0604020202020204" pitchFamily="34" charset="0"/>
              </a:rPr>
              <a:t>Recommandations d’actions</a:t>
            </a:r>
          </a:p>
        </p:txBody>
      </p:sp>
      <p:sp>
        <p:nvSpPr>
          <p:cNvPr id="20" name="Rectangle à coins arrondis 25">
            <a:extLst>
              <a:ext uri="{FF2B5EF4-FFF2-40B4-BE49-F238E27FC236}">
                <a16:creationId xmlns:a16="http://schemas.microsoft.com/office/drawing/2014/main" xmlns="" id="{35EFCDD8-8758-DB61-F76D-20E641B708AF}"/>
              </a:ext>
            </a:extLst>
          </p:cNvPr>
          <p:cNvSpPr>
            <a:spLocks/>
          </p:cNvSpPr>
          <p:nvPr/>
        </p:nvSpPr>
        <p:spPr>
          <a:xfrm>
            <a:off x="6834511" y="3914883"/>
            <a:ext cx="2234427" cy="17879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fr-FR" altLang="fr-FR" sz="75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Rectangle à coins arrondis 26">
            <a:extLst>
              <a:ext uri="{FF2B5EF4-FFF2-40B4-BE49-F238E27FC236}">
                <a16:creationId xmlns:a16="http://schemas.microsoft.com/office/drawing/2014/main" xmlns="" id="{47B0D63C-67D1-09FB-8F25-47968CD1DDAE}"/>
              </a:ext>
            </a:extLst>
          </p:cNvPr>
          <p:cNvSpPr/>
          <p:nvPr/>
        </p:nvSpPr>
        <p:spPr>
          <a:xfrm rot="16200000">
            <a:off x="5737413" y="2852508"/>
            <a:ext cx="1787946" cy="27027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900" b="1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Actions Court Terme</a:t>
            </a:r>
          </a:p>
        </p:txBody>
      </p:sp>
      <p:sp>
        <p:nvSpPr>
          <p:cNvPr id="22" name="Rectangle à coins arrondis 27">
            <a:extLst>
              <a:ext uri="{FF2B5EF4-FFF2-40B4-BE49-F238E27FC236}">
                <a16:creationId xmlns:a16="http://schemas.microsoft.com/office/drawing/2014/main" xmlns="" id="{11C601DB-704B-074A-916D-BEE458788EAB}"/>
              </a:ext>
            </a:extLst>
          </p:cNvPr>
          <p:cNvSpPr/>
          <p:nvPr/>
        </p:nvSpPr>
        <p:spPr>
          <a:xfrm rot="16200000">
            <a:off x="5734395" y="4673721"/>
            <a:ext cx="1787947" cy="27027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900" b="1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Actions Moyen/Long Terme</a:t>
            </a:r>
          </a:p>
        </p:txBody>
      </p:sp>
      <p:sp>
        <p:nvSpPr>
          <p:cNvPr id="28" name="Titre 4">
            <a:extLst>
              <a:ext uri="{FF2B5EF4-FFF2-40B4-BE49-F238E27FC236}">
                <a16:creationId xmlns:a16="http://schemas.microsoft.com/office/drawing/2014/main" xmlns="" id="{719FCE91-5632-4E55-252C-96D08492B8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4610" y="466263"/>
            <a:ext cx="8774516" cy="519545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fr-FR" sz="21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Support de présentation des axes et des chantiers-Sous chantiers</a:t>
            </a:r>
            <a:r>
              <a:rPr lang="fr-FR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 de restitution  </a:t>
            </a:r>
          </a:p>
        </p:txBody>
      </p:sp>
    </p:spTree>
    <p:extLst>
      <p:ext uri="{BB962C8B-B14F-4D97-AF65-F5344CB8AC3E}">
        <p14:creationId xmlns:p14="http://schemas.microsoft.com/office/powerpoint/2010/main" val="2021495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FF46A3E-60E0-695A-20D8-2483798CF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4">
            <a:extLst>
              <a:ext uri="{FF2B5EF4-FFF2-40B4-BE49-F238E27FC236}">
                <a16:creationId xmlns:a16="http://schemas.microsoft.com/office/drawing/2014/main" xmlns="" id="{067DD53B-F2F6-F46B-750E-180724B9BB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4610" y="466263"/>
            <a:ext cx="8774516" cy="519545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fr-FR" sz="21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Support de présentation des axes et des chantiers-Sous chantiers</a:t>
            </a:r>
            <a:r>
              <a:rPr lang="fr-FR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 de restitution  </a:t>
            </a:r>
          </a:p>
        </p:txBody>
      </p:sp>
      <p:sp>
        <p:nvSpPr>
          <p:cNvPr id="15" name="Triangle isocèle 37">
            <a:extLst>
              <a:ext uri="{FF2B5EF4-FFF2-40B4-BE49-F238E27FC236}">
                <a16:creationId xmlns:a16="http://schemas.microsoft.com/office/drawing/2014/main" xmlns="" id="{7EF3867C-65D2-31BB-0637-BA148C27BEE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808113" y="3395136"/>
            <a:ext cx="1728788" cy="216694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lIns="67500" tIns="35100" rIns="67500" bIns="3510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fr-FR" altLang="fr-FR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à coins arrondis 21">
            <a:extLst>
              <a:ext uri="{FF2B5EF4-FFF2-40B4-BE49-F238E27FC236}">
                <a16:creationId xmlns:a16="http://schemas.microsoft.com/office/drawing/2014/main" xmlns="" id="{EA9821F4-F398-273F-E009-C541B3A1072B}"/>
              </a:ext>
            </a:extLst>
          </p:cNvPr>
          <p:cNvSpPr>
            <a:spLocks/>
          </p:cNvSpPr>
          <p:nvPr/>
        </p:nvSpPr>
        <p:spPr>
          <a:xfrm>
            <a:off x="2885654" y="2093671"/>
            <a:ext cx="3536571" cy="359213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fr-FR" altLang="fr-FR" sz="75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Rectangle à coins arrondis 22">
            <a:extLst>
              <a:ext uri="{FF2B5EF4-FFF2-40B4-BE49-F238E27FC236}">
                <a16:creationId xmlns:a16="http://schemas.microsoft.com/office/drawing/2014/main" xmlns="" id="{BC063EE7-B269-C149-F40D-D9B3F4C8B6E6}"/>
              </a:ext>
            </a:extLst>
          </p:cNvPr>
          <p:cNvSpPr/>
          <p:nvPr/>
        </p:nvSpPr>
        <p:spPr>
          <a:xfrm>
            <a:off x="2862384" y="1819181"/>
            <a:ext cx="3567119" cy="241697"/>
          </a:xfrm>
          <a:prstGeom prst="roundRect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5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Actions en cours</a:t>
            </a:r>
          </a:p>
        </p:txBody>
      </p:sp>
      <p:sp>
        <p:nvSpPr>
          <p:cNvPr id="18" name="Rectangle à coins arrondis 23">
            <a:extLst>
              <a:ext uri="{FF2B5EF4-FFF2-40B4-BE49-F238E27FC236}">
                <a16:creationId xmlns:a16="http://schemas.microsoft.com/office/drawing/2014/main" xmlns="" id="{322F7C36-1590-49BF-363C-28D9BC74F0AA}"/>
              </a:ext>
            </a:extLst>
          </p:cNvPr>
          <p:cNvSpPr>
            <a:spLocks/>
          </p:cNvSpPr>
          <p:nvPr/>
        </p:nvSpPr>
        <p:spPr>
          <a:xfrm>
            <a:off x="6837529" y="2093671"/>
            <a:ext cx="2234429" cy="17879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fr-FR" altLang="fr-FR" sz="75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Rectangle à coins arrondis 24">
            <a:extLst>
              <a:ext uri="{FF2B5EF4-FFF2-40B4-BE49-F238E27FC236}">
                <a16:creationId xmlns:a16="http://schemas.microsoft.com/office/drawing/2014/main" xmlns="" id="{1B33F592-802B-EB24-4A3B-21CA8A451785}"/>
              </a:ext>
            </a:extLst>
          </p:cNvPr>
          <p:cNvSpPr/>
          <p:nvPr/>
        </p:nvSpPr>
        <p:spPr>
          <a:xfrm>
            <a:off x="6837528" y="1818708"/>
            <a:ext cx="2234428" cy="241697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1050" b="1" dirty="0">
                <a:solidFill>
                  <a:schemeClr val="bg1"/>
                </a:solidFill>
                <a:cs typeface="Arial" panose="020B0604020202020204" pitchFamily="34" charset="0"/>
              </a:rPr>
              <a:t>Recommandations d’actions</a:t>
            </a:r>
          </a:p>
        </p:txBody>
      </p:sp>
      <p:sp>
        <p:nvSpPr>
          <p:cNvPr id="20" name="Rectangle à coins arrondis 25">
            <a:extLst>
              <a:ext uri="{FF2B5EF4-FFF2-40B4-BE49-F238E27FC236}">
                <a16:creationId xmlns:a16="http://schemas.microsoft.com/office/drawing/2014/main" xmlns="" id="{0FA99E8F-154F-78B2-B35C-ACBB0571F18C}"/>
              </a:ext>
            </a:extLst>
          </p:cNvPr>
          <p:cNvSpPr>
            <a:spLocks/>
          </p:cNvSpPr>
          <p:nvPr/>
        </p:nvSpPr>
        <p:spPr>
          <a:xfrm>
            <a:off x="6834511" y="3914883"/>
            <a:ext cx="2234427" cy="17879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fr-FR" altLang="fr-FR" sz="75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Rectangle à coins arrondis 26">
            <a:extLst>
              <a:ext uri="{FF2B5EF4-FFF2-40B4-BE49-F238E27FC236}">
                <a16:creationId xmlns:a16="http://schemas.microsoft.com/office/drawing/2014/main" xmlns="" id="{E1DCFF2B-DD59-2C1E-B420-66D821A1257D}"/>
              </a:ext>
            </a:extLst>
          </p:cNvPr>
          <p:cNvSpPr/>
          <p:nvPr/>
        </p:nvSpPr>
        <p:spPr>
          <a:xfrm rot="16200000">
            <a:off x="5737413" y="2852508"/>
            <a:ext cx="1787946" cy="27027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900" b="1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Actions Court Terme</a:t>
            </a:r>
          </a:p>
        </p:txBody>
      </p:sp>
      <p:sp>
        <p:nvSpPr>
          <p:cNvPr id="22" name="Rectangle à coins arrondis 27">
            <a:extLst>
              <a:ext uri="{FF2B5EF4-FFF2-40B4-BE49-F238E27FC236}">
                <a16:creationId xmlns:a16="http://schemas.microsoft.com/office/drawing/2014/main" xmlns="" id="{3C41201E-DB7C-D67F-27B8-313A4D119E1D}"/>
              </a:ext>
            </a:extLst>
          </p:cNvPr>
          <p:cNvSpPr/>
          <p:nvPr/>
        </p:nvSpPr>
        <p:spPr>
          <a:xfrm rot="16200000">
            <a:off x="5734395" y="4673721"/>
            <a:ext cx="1787947" cy="27027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900" b="1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Actions Moyen/Long Terme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xmlns="" id="{FACC61A5-C7F4-D1B2-E529-1BF241848737}"/>
              </a:ext>
            </a:extLst>
          </p:cNvPr>
          <p:cNvGrpSpPr/>
          <p:nvPr/>
        </p:nvGrpSpPr>
        <p:grpSpPr>
          <a:xfrm>
            <a:off x="206189" y="2285437"/>
            <a:ext cx="2301585" cy="2297922"/>
            <a:chOff x="588820" y="1904248"/>
            <a:chExt cx="2447925" cy="2526901"/>
          </a:xfrm>
        </p:grpSpPr>
        <p:grpSp>
          <p:nvGrpSpPr>
            <p:cNvPr id="24" name="Groupe 19">
              <a:extLst>
                <a:ext uri="{FF2B5EF4-FFF2-40B4-BE49-F238E27FC236}">
                  <a16:creationId xmlns:a16="http://schemas.microsoft.com/office/drawing/2014/main" xmlns="" id="{C6303E60-18DB-ED22-124B-01F464BC55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8820" y="1904248"/>
              <a:ext cx="2378075" cy="2520950"/>
              <a:chOff x="3059672" y="2780928"/>
              <a:chExt cx="3178559" cy="3313215"/>
            </a:xfrm>
          </p:grpSpPr>
          <p:sp>
            <p:nvSpPr>
              <p:cNvPr id="30" name="Secteurs 14">
                <a:extLst>
                  <a:ext uri="{FF2B5EF4-FFF2-40B4-BE49-F238E27FC236}">
                    <a16:creationId xmlns:a16="http://schemas.microsoft.com/office/drawing/2014/main" xmlns="" id="{03E2F22E-194F-68AF-E467-76A3CE6EEE5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063916" y="2780928"/>
                <a:ext cx="3097928" cy="3240191"/>
              </a:xfrm>
              <a:prstGeom prst="pie">
                <a:avLst>
                  <a:gd name="adj1" fmla="val 10795430"/>
                  <a:gd name="adj2" fmla="val 1620000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900" dirty="0">
                  <a:solidFill>
                    <a:schemeClr val="bg1"/>
                  </a:solidFill>
                  <a:latin typeface="Calibri"/>
                </a:endParaRPr>
              </a:p>
            </p:txBody>
          </p:sp>
          <p:sp>
            <p:nvSpPr>
              <p:cNvPr id="31" name="Secteurs 15">
                <a:extLst>
                  <a:ext uri="{FF2B5EF4-FFF2-40B4-BE49-F238E27FC236}">
                    <a16:creationId xmlns:a16="http://schemas.microsoft.com/office/drawing/2014/main" xmlns="" id="{468F3A4F-78B5-B567-FE49-C164BAFB3072}"/>
                  </a:ext>
                </a:extLst>
              </p:cNvPr>
              <p:cNvSpPr>
                <a:spLocks/>
              </p:cNvSpPr>
              <p:nvPr/>
            </p:nvSpPr>
            <p:spPr>
              <a:xfrm flipH="1">
                <a:off x="3136059" y="2780928"/>
                <a:ext cx="3097928" cy="3240191"/>
              </a:xfrm>
              <a:prstGeom prst="pie">
                <a:avLst>
                  <a:gd name="adj1" fmla="val 10795405"/>
                  <a:gd name="adj2" fmla="val 16200000"/>
                </a:avLst>
              </a:prstGeom>
              <a:solidFill>
                <a:srgbClr val="C00000"/>
              </a:solidFill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900" dirty="0">
                  <a:solidFill>
                    <a:schemeClr val="bg1"/>
                  </a:solidFill>
                  <a:latin typeface="Calibri"/>
                </a:endParaRPr>
              </a:p>
            </p:txBody>
          </p:sp>
          <p:sp>
            <p:nvSpPr>
              <p:cNvPr id="32" name="Secteurs 16">
                <a:extLst>
                  <a:ext uri="{FF2B5EF4-FFF2-40B4-BE49-F238E27FC236}">
                    <a16:creationId xmlns:a16="http://schemas.microsoft.com/office/drawing/2014/main" xmlns="" id="{F6507206-9A81-37D2-DAEC-3C13ABB9A18E}"/>
                  </a:ext>
                </a:extLst>
              </p:cNvPr>
              <p:cNvSpPr>
                <a:spLocks/>
              </p:cNvSpPr>
              <p:nvPr/>
            </p:nvSpPr>
            <p:spPr>
              <a:xfrm flipV="1">
                <a:off x="3063916" y="2853953"/>
                <a:ext cx="3097928" cy="3240190"/>
              </a:xfrm>
              <a:prstGeom prst="pie">
                <a:avLst>
                  <a:gd name="adj1" fmla="val 10795430"/>
                  <a:gd name="adj2" fmla="val 14455699"/>
                </a:avLst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9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3" name="Secteurs 17">
                <a:extLst>
                  <a:ext uri="{FF2B5EF4-FFF2-40B4-BE49-F238E27FC236}">
                    <a16:creationId xmlns:a16="http://schemas.microsoft.com/office/drawing/2014/main" xmlns="" id="{92804BB9-4070-592D-847D-6A6D59A0BE24}"/>
                  </a:ext>
                </a:extLst>
              </p:cNvPr>
              <p:cNvSpPr>
                <a:spLocks/>
              </p:cNvSpPr>
              <p:nvPr/>
            </p:nvSpPr>
            <p:spPr>
              <a:xfrm rot="17957582" flipV="1">
                <a:off x="3066412" y="2922324"/>
                <a:ext cx="3165079" cy="3178559"/>
              </a:xfrm>
              <a:prstGeom prst="pie">
                <a:avLst>
                  <a:gd name="adj1" fmla="val 10795430"/>
                  <a:gd name="adj2" fmla="val 14299320"/>
                </a:avLst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9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4" name="Secteurs 18">
                <a:extLst>
                  <a:ext uri="{FF2B5EF4-FFF2-40B4-BE49-F238E27FC236}">
                    <a16:creationId xmlns:a16="http://schemas.microsoft.com/office/drawing/2014/main" xmlns="" id="{908FBA50-90E6-CFC0-16CD-B1809F3AA0D3}"/>
                  </a:ext>
                </a:extLst>
              </p:cNvPr>
              <p:cNvSpPr>
                <a:spLocks/>
              </p:cNvSpPr>
              <p:nvPr/>
            </p:nvSpPr>
            <p:spPr>
              <a:xfrm flipH="1" flipV="1">
                <a:off x="3136059" y="2853953"/>
                <a:ext cx="3097928" cy="3240190"/>
              </a:xfrm>
              <a:prstGeom prst="pie">
                <a:avLst>
                  <a:gd name="adj1" fmla="val 10795430"/>
                  <a:gd name="adj2" fmla="val 14455699"/>
                </a:avLst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9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25" name="ZoneTexte 6">
              <a:extLst>
                <a:ext uri="{FF2B5EF4-FFF2-40B4-BE49-F238E27FC236}">
                  <a16:creationId xmlns:a16="http://schemas.microsoft.com/office/drawing/2014/main" xmlns="" id="{58660583-99F8-74F1-1CE7-2369563F1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895" y="2397961"/>
              <a:ext cx="969962" cy="355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/>
                <a:t>Vision &amp; Ambitions 2028</a:t>
              </a:r>
            </a:p>
          </p:txBody>
        </p:sp>
        <p:sp>
          <p:nvSpPr>
            <p:cNvPr id="26" name="ZoneTexte 6">
              <a:extLst>
                <a:ext uri="{FF2B5EF4-FFF2-40B4-BE49-F238E27FC236}">
                  <a16:creationId xmlns:a16="http://schemas.microsoft.com/office/drawing/2014/main" xmlns="" id="{2D15A696-2A11-2ED0-B894-5E9EB6ACBD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7857" y="2397961"/>
              <a:ext cx="1131888" cy="355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>
                  <a:solidFill>
                    <a:schemeClr val="bg1"/>
                  </a:solidFill>
                </a:rPr>
                <a:t>Transformation </a:t>
              </a:r>
            </a:p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>
                  <a:solidFill>
                    <a:schemeClr val="bg1"/>
                  </a:solidFill>
                </a:rPr>
                <a:t>Numérique &amp; IA</a:t>
              </a:r>
            </a:p>
          </p:txBody>
        </p:sp>
        <p:sp>
          <p:nvSpPr>
            <p:cNvPr id="27" name="ZoneTexte 6">
              <a:extLst>
                <a:ext uri="{FF2B5EF4-FFF2-40B4-BE49-F238E27FC236}">
                  <a16:creationId xmlns:a16="http://schemas.microsoft.com/office/drawing/2014/main" xmlns="" id="{DE5AF55E-86BD-7F5A-7699-E277A933EC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944" y="3220286"/>
              <a:ext cx="969962" cy="482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>
                  <a:solidFill>
                    <a:srgbClr val="000000"/>
                  </a:solidFill>
                </a:rPr>
                <a:t>Leadership </a:t>
              </a:r>
            </a:p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>
                  <a:solidFill>
                    <a:srgbClr val="000000"/>
                  </a:solidFill>
                </a:rPr>
                <a:t>&amp; </a:t>
              </a:r>
            </a:p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>
                  <a:solidFill>
                    <a:srgbClr val="000000"/>
                  </a:solidFill>
                </a:rPr>
                <a:t>Gouvernance </a:t>
              </a:r>
            </a:p>
          </p:txBody>
        </p:sp>
        <p:sp>
          <p:nvSpPr>
            <p:cNvPr id="28" name="ZoneTexte 6">
              <a:extLst>
                <a:ext uri="{FF2B5EF4-FFF2-40B4-BE49-F238E27FC236}">
                  <a16:creationId xmlns:a16="http://schemas.microsoft.com/office/drawing/2014/main" xmlns="" id="{3084BE61-4054-0057-CF6F-725BCBF2AB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3670" y="3821947"/>
              <a:ext cx="968375" cy="609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>
                  <a:solidFill>
                    <a:srgbClr val="000000"/>
                  </a:solidFill>
                </a:rPr>
                <a:t>Optimisation </a:t>
              </a:r>
            </a:p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>
                  <a:solidFill>
                    <a:srgbClr val="000000"/>
                  </a:solidFill>
                </a:rPr>
                <a:t>Opérationnelle </a:t>
              </a:r>
            </a:p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>
                  <a:solidFill>
                    <a:srgbClr val="000000"/>
                  </a:solidFill>
                </a:rPr>
                <a:t>&amp; </a:t>
              </a:r>
            </a:p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>
                  <a:solidFill>
                    <a:srgbClr val="000000"/>
                  </a:solidFill>
                </a:rPr>
                <a:t>Synergies </a:t>
              </a:r>
            </a:p>
          </p:txBody>
        </p:sp>
        <p:sp>
          <p:nvSpPr>
            <p:cNvPr id="29" name="ZoneTexte 6">
              <a:extLst>
                <a:ext uri="{FF2B5EF4-FFF2-40B4-BE49-F238E27FC236}">
                  <a16:creationId xmlns:a16="http://schemas.microsoft.com/office/drawing/2014/main" xmlns="" id="{7ADA582B-BD17-4447-03A6-6A13315FEC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5808" y="3220286"/>
              <a:ext cx="1150937" cy="482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>
                  <a:solidFill>
                    <a:srgbClr val="000000"/>
                  </a:solidFill>
                </a:rPr>
                <a:t>Réorganisation </a:t>
              </a:r>
            </a:p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>
                  <a:solidFill>
                    <a:srgbClr val="000000"/>
                  </a:solidFill>
                </a:rPr>
                <a:t>&amp;</a:t>
              </a:r>
            </a:p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>
                  <a:solidFill>
                    <a:srgbClr val="000000"/>
                  </a:solidFill>
                </a:rPr>
                <a:t>Compétences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6966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78CC335-36B2-8C26-E376-FA162F898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riangle isocèle 37">
            <a:extLst>
              <a:ext uri="{FF2B5EF4-FFF2-40B4-BE49-F238E27FC236}">
                <a16:creationId xmlns:a16="http://schemas.microsoft.com/office/drawing/2014/main" xmlns="" id="{59A69F8D-1FB5-E815-2B6F-EB4F71E9532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808113" y="3395136"/>
            <a:ext cx="1728788" cy="216694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lIns="67500" tIns="35100" rIns="67500" bIns="3510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fr-FR" altLang="fr-FR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à coins arrondis 21">
            <a:extLst>
              <a:ext uri="{FF2B5EF4-FFF2-40B4-BE49-F238E27FC236}">
                <a16:creationId xmlns:a16="http://schemas.microsoft.com/office/drawing/2014/main" xmlns="" id="{2BC1391D-20D3-4C83-93BC-88A85D6BB2D5}"/>
              </a:ext>
            </a:extLst>
          </p:cNvPr>
          <p:cNvSpPr>
            <a:spLocks/>
          </p:cNvSpPr>
          <p:nvPr/>
        </p:nvSpPr>
        <p:spPr>
          <a:xfrm>
            <a:off x="2885654" y="2093671"/>
            <a:ext cx="3536571" cy="359213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fr-FR" altLang="fr-FR" sz="75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Rectangle à coins arrondis 22">
            <a:extLst>
              <a:ext uri="{FF2B5EF4-FFF2-40B4-BE49-F238E27FC236}">
                <a16:creationId xmlns:a16="http://schemas.microsoft.com/office/drawing/2014/main" xmlns="" id="{7E3842AF-50E6-C42A-DC69-B774B60A3905}"/>
              </a:ext>
            </a:extLst>
          </p:cNvPr>
          <p:cNvSpPr/>
          <p:nvPr/>
        </p:nvSpPr>
        <p:spPr>
          <a:xfrm>
            <a:off x="2862384" y="1819181"/>
            <a:ext cx="3567119" cy="241697"/>
          </a:xfrm>
          <a:prstGeom prst="roundRect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5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Actions en cours</a:t>
            </a:r>
          </a:p>
        </p:txBody>
      </p:sp>
      <p:sp>
        <p:nvSpPr>
          <p:cNvPr id="18" name="Rectangle à coins arrondis 23">
            <a:extLst>
              <a:ext uri="{FF2B5EF4-FFF2-40B4-BE49-F238E27FC236}">
                <a16:creationId xmlns:a16="http://schemas.microsoft.com/office/drawing/2014/main" xmlns="" id="{E65AAE60-E4F0-7E39-43DB-DB8C15BCDC60}"/>
              </a:ext>
            </a:extLst>
          </p:cNvPr>
          <p:cNvSpPr>
            <a:spLocks/>
          </p:cNvSpPr>
          <p:nvPr/>
        </p:nvSpPr>
        <p:spPr>
          <a:xfrm>
            <a:off x="6837529" y="2093671"/>
            <a:ext cx="2234429" cy="17879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fr-FR" altLang="fr-FR" sz="75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Rectangle à coins arrondis 24">
            <a:extLst>
              <a:ext uri="{FF2B5EF4-FFF2-40B4-BE49-F238E27FC236}">
                <a16:creationId xmlns:a16="http://schemas.microsoft.com/office/drawing/2014/main" xmlns="" id="{78ECC84F-40E8-BAE9-902E-E40C76AE2855}"/>
              </a:ext>
            </a:extLst>
          </p:cNvPr>
          <p:cNvSpPr/>
          <p:nvPr/>
        </p:nvSpPr>
        <p:spPr>
          <a:xfrm>
            <a:off x="6837528" y="1818708"/>
            <a:ext cx="2234428" cy="241697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1050" b="1" dirty="0">
                <a:solidFill>
                  <a:schemeClr val="bg1"/>
                </a:solidFill>
                <a:cs typeface="Arial" panose="020B0604020202020204" pitchFamily="34" charset="0"/>
              </a:rPr>
              <a:t>Recommandations d’actions</a:t>
            </a:r>
          </a:p>
        </p:txBody>
      </p:sp>
      <p:sp>
        <p:nvSpPr>
          <p:cNvPr id="20" name="Rectangle à coins arrondis 25">
            <a:extLst>
              <a:ext uri="{FF2B5EF4-FFF2-40B4-BE49-F238E27FC236}">
                <a16:creationId xmlns:a16="http://schemas.microsoft.com/office/drawing/2014/main" xmlns="" id="{D6AC9B25-25D0-BD98-5E18-0B9756651241}"/>
              </a:ext>
            </a:extLst>
          </p:cNvPr>
          <p:cNvSpPr>
            <a:spLocks/>
          </p:cNvSpPr>
          <p:nvPr/>
        </p:nvSpPr>
        <p:spPr>
          <a:xfrm>
            <a:off x="6834511" y="3914883"/>
            <a:ext cx="2234427" cy="17879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fr-FR" altLang="fr-FR" sz="75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Rectangle à coins arrondis 26">
            <a:extLst>
              <a:ext uri="{FF2B5EF4-FFF2-40B4-BE49-F238E27FC236}">
                <a16:creationId xmlns:a16="http://schemas.microsoft.com/office/drawing/2014/main" xmlns="" id="{321B7EFB-2873-E8AF-E1F1-6128A5138519}"/>
              </a:ext>
            </a:extLst>
          </p:cNvPr>
          <p:cNvSpPr/>
          <p:nvPr/>
        </p:nvSpPr>
        <p:spPr>
          <a:xfrm rot="16200000">
            <a:off x="5737413" y="2852508"/>
            <a:ext cx="1787946" cy="27027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900" b="1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Actions Court Terme</a:t>
            </a:r>
          </a:p>
        </p:txBody>
      </p:sp>
      <p:sp>
        <p:nvSpPr>
          <p:cNvPr id="22" name="Rectangle à coins arrondis 27">
            <a:extLst>
              <a:ext uri="{FF2B5EF4-FFF2-40B4-BE49-F238E27FC236}">
                <a16:creationId xmlns:a16="http://schemas.microsoft.com/office/drawing/2014/main" xmlns="" id="{5C768E17-20EB-9C1B-9960-369063FE80E6}"/>
              </a:ext>
            </a:extLst>
          </p:cNvPr>
          <p:cNvSpPr/>
          <p:nvPr/>
        </p:nvSpPr>
        <p:spPr>
          <a:xfrm rot="16200000">
            <a:off x="5734395" y="4673721"/>
            <a:ext cx="1787947" cy="27027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900" b="1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Actions Moyen/Long Terme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xmlns="" id="{D680B830-03EE-B8E5-0AC4-04669CE0D423}"/>
              </a:ext>
            </a:extLst>
          </p:cNvPr>
          <p:cNvGrpSpPr/>
          <p:nvPr/>
        </p:nvGrpSpPr>
        <p:grpSpPr>
          <a:xfrm>
            <a:off x="206189" y="2285437"/>
            <a:ext cx="2301585" cy="2297922"/>
            <a:chOff x="588820" y="1904248"/>
            <a:chExt cx="2447925" cy="2526901"/>
          </a:xfrm>
        </p:grpSpPr>
        <p:grpSp>
          <p:nvGrpSpPr>
            <p:cNvPr id="24" name="Groupe 19">
              <a:extLst>
                <a:ext uri="{FF2B5EF4-FFF2-40B4-BE49-F238E27FC236}">
                  <a16:creationId xmlns:a16="http://schemas.microsoft.com/office/drawing/2014/main" xmlns="" id="{1BB49F9D-D59B-18AF-0594-A4C025AB07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8820" y="1904248"/>
              <a:ext cx="2378075" cy="2520950"/>
              <a:chOff x="3059672" y="2780928"/>
              <a:chExt cx="3178559" cy="3313215"/>
            </a:xfrm>
          </p:grpSpPr>
          <p:sp>
            <p:nvSpPr>
              <p:cNvPr id="30" name="Secteurs 14">
                <a:extLst>
                  <a:ext uri="{FF2B5EF4-FFF2-40B4-BE49-F238E27FC236}">
                    <a16:creationId xmlns:a16="http://schemas.microsoft.com/office/drawing/2014/main" xmlns="" id="{781BF84F-FE51-2B6E-1B09-9BD6E899B7C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063916" y="2780928"/>
                <a:ext cx="3097928" cy="3240191"/>
              </a:xfrm>
              <a:prstGeom prst="pie">
                <a:avLst>
                  <a:gd name="adj1" fmla="val 10795430"/>
                  <a:gd name="adj2" fmla="val 1620000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900" dirty="0">
                  <a:solidFill>
                    <a:schemeClr val="bg1"/>
                  </a:solidFill>
                  <a:latin typeface="Calibri"/>
                </a:endParaRPr>
              </a:p>
            </p:txBody>
          </p:sp>
          <p:sp>
            <p:nvSpPr>
              <p:cNvPr id="31" name="Secteurs 15">
                <a:extLst>
                  <a:ext uri="{FF2B5EF4-FFF2-40B4-BE49-F238E27FC236}">
                    <a16:creationId xmlns:a16="http://schemas.microsoft.com/office/drawing/2014/main" xmlns="" id="{939F7B9D-6DE7-D7D6-F297-3B4CA14425C0}"/>
                  </a:ext>
                </a:extLst>
              </p:cNvPr>
              <p:cNvSpPr>
                <a:spLocks/>
              </p:cNvSpPr>
              <p:nvPr/>
            </p:nvSpPr>
            <p:spPr>
              <a:xfrm flipH="1">
                <a:off x="3136059" y="2780928"/>
                <a:ext cx="3097928" cy="3240191"/>
              </a:xfrm>
              <a:prstGeom prst="pie">
                <a:avLst>
                  <a:gd name="adj1" fmla="val 10795405"/>
                  <a:gd name="adj2" fmla="val 16200000"/>
                </a:avLst>
              </a:pr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900" dirty="0">
                  <a:solidFill>
                    <a:schemeClr val="bg1"/>
                  </a:solidFill>
                  <a:latin typeface="Calibri"/>
                </a:endParaRPr>
              </a:p>
            </p:txBody>
          </p:sp>
          <p:sp>
            <p:nvSpPr>
              <p:cNvPr id="32" name="Secteurs 16">
                <a:extLst>
                  <a:ext uri="{FF2B5EF4-FFF2-40B4-BE49-F238E27FC236}">
                    <a16:creationId xmlns:a16="http://schemas.microsoft.com/office/drawing/2014/main" xmlns="" id="{0CBF87D3-A49A-3E3A-9415-FA4EA70BBF38}"/>
                  </a:ext>
                </a:extLst>
              </p:cNvPr>
              <p:cNvSpPr>
                <a:spLocks/>
              </p:cNvSpPr>
              <p:nvPr/>
            </p:nvSpPr>
            <p:spPr>
              <a:xfrm flipV="1">
                <a:off x="3063916" y="2853953"/>
                <a:ext cx="3097928" cy="3240190"/>
              </a:xfrm>
              <a:prstGeom prst="pie">
                <a:avLst>
                  <a:gd name="adj1" fmla="val 10795430"/>
                  <a:gd name="adj2" fmla="val 14455699"/>
                </a:avLst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9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3" name="Secteurs 17">
                <a:extLst>
                  <a:ext uri="{FF2B5EF4-FFF2-40B4-BE49-F238E27FC236}">
                    <a16:creationId xmlns:a16="http://schemas.microsoft.com/office/drawing/2014/main" xmlns="" id="{63B3F522-2249-85E2-5BB6-8BB4BFDADFD0}"/>
                  </a:ext>
                </a:extLst>
              </p:cNvPr>
              <p:cNvSpPr>
                <a:spLocks/>
              </p:cNvSpPr>
              <p:nvPr/>
            </p:nvSpPr>
            <p:spPr>
              <a:xfrm rot="17957582" flipV="1">
                <a:off x="3066412" y="2922324"/>
                <a:ext cx="3165079" cy="3178559"/>
              </a:xfrm>
              <a:prstGeom prst="pie">
                <a:avLst>
                  <a:gd name="adj1" fmla="val 10795430"/>
                  <a:gd name="adj2" fmla="val 14299320"/>
                </a:avLst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9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4" name="Secteurs 18">
                <a:extLst>
                  <a:ext uri="{FF2B5EF4-FFF2-40B4-BE49-F238E27FC236}">
                    <a16:creationId xmlns:a16="http://schemas.microsoft.com/office/drawing/2014/main" xmlns="" id="{3BD5EFA2-DB51-7A82-50A0-1665A6D799FB}"/>
                  </a:ext>
                </a:extLst>
              </p:cNvPr>
              <p:cNvSpPr>
                <a:spLocks/>
              </p:cNvSpPr>
              <p:nvPr/>
            </p:nvSpPr>
            <p:spPr>
              <a:xfrm flipH="1" flipV="1">
                <a:off x="3136059" y="2853953"/>
                <a:ext cx="3097928" cy="3240190"/>
              </a:xfrm>
              <a:prstGeom prst="pie">
                <a:avLst>
                  <a:gd name="adj1" fmla="val 10795430"/>
                  <a:gd name="adj2" fmla="val 14455699"/>
                </a:avLst>
              </a:prstGeom>
              <a:solidFill>
                <a:srgbClr val="C00000"/>
              </a:solidFill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9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25" name="ZoneTexte 6">
              <a:extLst>
                <a:ext uri="{FF2B5EF4-FFF2-40B4-BE49-F238E27FC236}">
                  <a16:creationId xmlns:a16="http://schemas.microsoft.com/office/drawing/2014/main" xmlns="" id="{3B88FFA0-713A-B72F-7397-9B70A95D56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895" y="2397961"/>
              <a:ext cx="969962" cy="355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/>
                <a:t>Vision &amp; Ambitions 2028</a:t>
              </a:r>
            </a:p>
          </p:txBody>
        </p:sp>
        <p:sp>
          <p:nvSpPr>
            <p:cNvPr id="26" name="ZoneTexte 6">
              <a:extLst>
                <a:ext uri="{FF2B5EF4-FFF2-40B4-BE49-F238E27FC236}">
                  <a16:creationId xmlns:a16="http://schemas.microsoft.com/office/drawing/2014/main" xmlns="" id="{230B5ADB-0962-84B0-814D-FFDA85A211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7857" y="2397961"/>
              <a:ext cx="1131888" cy="355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/>
                <a:t>Transformation </a:t>
              </a:r>
            </a:p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/>
                <a:t>Numérique &amp; IA</a:t>
              </a:r>
            </a:p>
          </p:txBody>
        </p:sp>
        <p:sp>
          <p:nvSpPr>
            <p:cNvPr id="27" name="ZoneTexte 6">
              <a:extLst>
                <a:ext uri="{FF2B5EF4-FFF2-40B4-BE49-F238E27FC236}">
                  <a16:creationId xmlns:a16="http://schemas.microsoft.com/office/drawing/2014/main" xmlns="" id="{7E201F70-2B6E-FACF-2E48-051F3AA72D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944" y="3220286"/>
              <a:ext cx="969962" cy="482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>
                  <a:solidFill>
                    <a:srgbClr val="000000"/>
                  </a:solidFill>
                </a:rPr>
                <a:t>Leadership </a:t>
              </a:r>
            </a:p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>
                  <a:solidFill>
                    <a:srgbClr val="000000"/>
                  </a:solidFill>
                </a:rPr>
                <a:t>&amp; </a:t>
              </a:r>
            </a:p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>
                  <a:solidFill>
                    <a:srgbClr val="000000"/>
                  </a:solidFill>
                </a:rPr>
                <a:t>Gouvernance </a:t>
              </a:r>
            </a:p>
          </p:txBody>
        </p:sp>
        <p:sp>
          <p:nvSpPr>
            <p:cNvPr id="28" name="ZoneTexte 6">
              <a:extLst>
                <a:ext uri="{FF2B5EF4-FFF2-40B4-BE49-F238E27FC236}">
                  <a16:creationId xmlns:a16="http://schemas.microsoft.com/office/drawing/2014/main" xmlns="" id="{FA811992-9B70-8F91-997C-857D860F66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3670" y="3821947"/>
              <a:ext cx="968375" cy="609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>
                  <a:solidFill>
                    <a:srgbClr val="000000"/>
                  </a:solidFill>
                </a:rPr>
                <a:t>Optimisation </a:t>
              </a:r>
            </a:p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>
                  <a:solidFill>
                    <a:srgbClr val="000000"/>
                  </a:solidFill>
                </a:rPr>
                <a:t>Opérationnelle </a:t>
              </a:r>
            </a:p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>
                  <a:solidFill>
                    <a:srgbClr val="000000"/>
                  </a:solidFill>
                </a:rPr>
                <a:t>&amp; </a:t>
              </a:r>
            </a:p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>
                  <a:solidFill>
                    <a:srgbClr val="000000"/>
                  </a:solidFill>
                </a:rPr>
                <a:t>Synergies </a:t>
              </a:r>
            </a:p>
          </p:txBody>
        </p:sp>
        <p:sp>
          <p:nvSpPr>
            <p:cNvPr id="29" name="ZoneTexte 6">
              <a:extLst>
                <a:ext uri="{FF2B5EF4-FFF2-40B4-BE49-F238E27FC236}">
                  <a16:creationId xmlns:a16="http://schemas.microsoft.com/office/drawing/2014/main" xmlns="" id="{D64D9494-6605-2ADB-CD87-9BEDCEFB5D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5808" y="3220286"/>
              <a:ext cx="1150937" cy="482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>
                  <a:solidFill>
                    <a:schemeClr val="bg1"/>
                  </a:solidFill>
                </a:rPr>
                <a:t>Réorganisation </a:t>
              </a:r>
            </a:p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>
                  <a:solidFill>
                    <a:schemeClr val="bg1"/>
                  </a:solidFill>
                </a:rPr>
                <a:t>&amp;</a:t>
              </a:r>
            </a:p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>
                  <a:solidFill>
                    <a:schemeClr val="bg1"/>
                  </a:solidFill>
                </a:rPr>
                <a:t>Compétences </a:t>
              </a:r>
            </a:p>
          </p:txBody>
        </p:sp>
      </p:grp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1E8F35CC-2A46-51D0-1DDF-486868D90B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4610" y="466263"/>
            <a:ext cx="8774516" cy="519545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fr-FR" sz="21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Support de présentation des axes et des chantiers-Sous chantiers</a:t>
            </a:r>
            <a:r>
              <a:rPr lang="fr-FR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 de restitution  </a:t>
            </a:r>
          </a:p>
        </p:txBody>
      </p:sp>
    </p:spTree>
    <p:extLst>
      <p:ext uri="{BB962C8B-B14F-4D97-AF65-F5344CB8AC3E}">
        <p14:creationId xmlns:p14="http://schemas.microsoft.com/office/powerpoint/2010/main" val="2457097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A608BD4-7B3C-FF3F-ED5B-FE7E0F0B0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riangle isocèle 37">
            <a:extLst>
              <a:ext uri="{FF2B5EF4-FFF2-40B4-BE49-F238E27FC236}">
                <a16:creationId xmlns:a16="http://schemas.microsoft.com/office/drawing/2014/main" xmlns="" id="{AD6F07C5-6927-505A-4358-C7478F57480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808113" y="3395136"/>
            <a:ext cx="1728788" cy="216694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lIns="67500" tIns="35100" rIns="67500" bIns="3510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fr-FR" altLang="fr-FR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à coins arrondis 21">
            <a:extLst>
              <a:ext uri="{FF2B5EF4-FFF2-40B4-BE49-F238E27FC236}">
                <a16:creationId xmlns:a16="http://schemas.microsoft.com/office/drawing/2014/main" xmlns="" id="{B60DE260-82CF-F441-37BE-DA6FA00268B3}"/>
              </a:ext>
            </a:extLst>
          </p:cNvPr>
          <p:cNvSpPr>
            <a:spLocks/>
          </p:cNvSpPr>
          <p:nvPr/>
        </p:nvSpPr>
        <p:spPr>
          <a:xfrm>
            <a:off x="2885654" y="2093671"/>
            <a:ext cx="3536571" cy="359213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fr-FR" altLang="fr-FR" sz="75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Rectangle à coins arrondis 22">
            <a:extLst>
              <a:ext uri="{FF2B5EF4-FFF2-40B4-BE49-F238E27FC236}">
                <a16:creationId xmlns:a16="http://schemas.microsoft.com/office/drawing/2014/main" xmlns="" id="{E9F5C855-F2C4-8320-6940-F3CD6AFC0CE9}"/>
              </a:ext>
            </a:extLst>
          </p:cNvPr>
          <p:cNvSpPr/>
          <p:nvPr/>
        </p:nvSpPr>
        <p:spPr>
          <a:xfrm>
            <a:off x="2862384" y="1819181"/>
            <a:ext cx="3567119" cy="241697"/>
          </a:xfrm>
          <a:prstGeom prst="roundRect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5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Actions en cours</a:t>
            </a:r>
          </a:p>
        </p:txBody>
      </p:sp>
      <p:sp>
        <p:nvSpPr>
          <p:cNvPr id="18" name="Rectangle à coins arrondis 23">
            <a:extLst>
              <a:ext uri="{FF2B5EF4-FFF2-40B4-BE49-F238E27FC236}">
                <a16:creationId xmlns:a16="http://schemas.microsoft.com/office/drawing/2014/main" xmlns="" id="{C44BA079-3621-3EA0-2E03-D0B4BE3A4A7E}"/>
              </a:ext>
            </a:extLst>
          </p:cNvPr>
          <p:cNvSpPr>
            <a:spLocks/>
          </p:cNvSpPr>
          <p:nvPr/>
        </p:nvSpPr>
        <p:spPr>
          <a:xfrm>
            <a:off x="6837529" y="2093671"/>
            <a:ext cx="2234429" cy="17879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fr-FR" altLang="fr-FR" sz="75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Rectangle à coins arrondis 24">
            <a:extLst>
              <a:ext uri="{FF2B5EF4-FFF2-40B4-BE49-F238E27FC236}">
                <a16:creationId xmlns:a16="http://schemas.microsoft.com/office/drawing/2014/main" xmlns="" id="{78296617-9AD5-8281-6B45-87D5A3CDEDCC}"/>
              </a:ext>
            </a:extLst>
          </p:cNvPr>
          <p:cNvSpPr/>
          <p:nvPr/>
        </p:nvSpPr>
        <p:spPr>
          <a:xfrm>
            <a:off x="6837528" y="1818708"/>
            <a:ext cx="2234428" cy="241697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1050" b="1" dirty="0">
                <a:solidFill>
                  <a:schemeClr val="bg1"/>
                </a:solidFill>
                <a:cs typeface="Arial" panose="020B0604020202020204" pitchFamily="34" charset="0"/>
              </a:rPr>
              <a:t>Recommandations d’actions</a:t>
            </a:r>
          </a:p>
        </p:txBody>
      </p:sp>
      <p:sp>
        <p:nvSpPr>
          <p:cNvPr id="20" name="Rectangle à coins arrondis 25">
            <a:extLst>
              <a:ext uri="{FF2B5EF4-FFF2-40B4-BE49-F238E27FC236}">
                <a16:creationId xmlns:a16="http://schemas.microsoft.com/office/drawing/2014/main" xmlns="" id="{9259AC46-B136-C541-C5D5-2E5AF6254C23}"/>
              </a:ext>
            </a:extLst>
          </p:cNvPr>
          <p:cNvSpPr>
            <a:spLocks/>
          </p:cNvSpPr>
          <p:nvPr/>
        </p:nvSpPr>
        <p:spPr>
          <a:xfrm>
            <a:off x="6834511" y="3914883"/>
            <a:ext cx="2234427" cy="17879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fr-FR" altLang="fr-FR" sz="75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Rectangle à coins arrondis 26">
            <a:extLst>
              <a:ext uri="{FF2B5EF4-FFF2-40B4-BE49-F238E27FC236}">
                <a16:creationId xmlns:a16="http://schemas.microsoft.com/office/drawing/2014/main" xmlns="" id="{53999789-78CA-478F-49D4-175C5B4F3648}"/>
              </a:ext>
            </a:extLst>
          </p:cNvPr>
          <p:cNvSpPr/>
          <p:nvPr/>
        </p:nvSpPr>
        <p:spPr>
          <a:xfrm rot="16200000">
            <a:off x="5737413" y="2852508"/>
            <a:ext cx="1787946" cy="27027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900" b="1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Actions Court Terme</a:t>
            </a:r>
          </a:p>
        </p:txBody>
      </p:sp>
      <p:sp>
        <p:nvSpPr>
          <p:cNvPr id="22" name="Rectangle à coins arrondis 27">
            <a:extLst>
              <a:ext uri="{FF2B5EF4-FFF2-40B4-BE49-F238E27FC236}">
                <a16:creationId xmlns:a16="http://schemas.microsoft.com/office/drawing/2014/main" xmlns="" id="{C4C6AA4A-DDF2-F7EF-EAE4-A2CAE29ED3E7}"/>
              </a:ext>
            </a:extLst>
          </p:cNvPr>
          <p:cNvSpPr/>
          <p:nvPr/>
        </p:nvSpPr>
        <p:spPr>
          <a:xfrm rot="16200000">
            <a:off x="5734395" y="4673721"/>
            <a:ext cx="1787947" cy="27027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900" b="1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Actions Moyen/Long Terme</a:t>
            </a:r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xmlns="" id="{93A37B89-B6A9-7DF2-2AA9-E9CC47907DBF}"/>
              </a:ext>
            </a:extLst>
          </p:cNvPr>
          <p:cNvGrpSpPr/>
          <p:nvPr/>
        </p:nvGrpSpPr>
        <p:grpSpPr>
          <a:xfrm>
            <a:off x="206189" y="2285437"/>
            <a:ext cx="2301585" cy="2297921"/>
            <a:chOff x="274917" y="1904249"/>
            <a:chExt cx="3068780" cy="3063895"/>
          </a:xfrm>
        </p:grpSpPr>
        <p:grpSp>
          <p:nvGrpSpPr>
            <p:cNvPr id="29" name="Groupe 19">
              <a:extLst>
                <a:ext uri="{FF2B5EF4-FFF2-40B4-BE49-F238E27FC236}">
                  <a16:creationId xmlns:a16="http://schemas.microsoft.com/office/drawing/2014/main" xmlns="" id="{BC42FDFB-5E9D-4C12-9021-2CC74259DA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4917" y="1904249"/>
              <a:ext cx="2981213" cy="3056680"/>
              <a:chOff x="3059672" y="2780928"/>
              <a:chExt cx="3178559" cy="3313215"/>
            </a:xfrm>
          </p:grpSpPr>
          <p:sp>
            <p:nvSpPr>
              <p:cNvPr id="30" name="Secteurs 14">
                <a:extLst>
                  <a:ext uri="{FF2B5EF4-FFF2-40B4-BE49-F238E27FC236}">
                    <a16:creationId xmlns:a16="http://schemas.microsoft.com/office/drawing/2014/main" xmlns="" id="{F337E8BC-39FB-A98F-9FAA-F36C9B0F5A1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063916" y="2780928"/>
                <a:ext cx="3097928" cy="3240191"/>
              </a:xfrm>
              <a:prstGeom prst="pie">
                <a:avLst>
                  <a:gd name="adj1" fmla="val 10795430"/>
                  <a:gd name="adj2" fmla="val 1620000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900" dirty="0">
                  <a:solidFill>
                    <a:schemeClr val="bg1"/>
                  </a:solidFill>
                  <a:latin typeface="Calibri"/>
                </a:endParaRPr>
              </a:p>
            </p:txBody>
          </p:sp>
          <p:sp>
            <p:nvSpPr>
              <p:cNvPr id="31" name="Secteurs 15">
                <a:extLst>
                  <a:ext uri="{FF2B5EF4-FFF2-40B4-BE49-F238E27FC236}">
                    <a16:creationId xmlns:a16="http://schemas.microsoft.com/office/drawing/2014/main" xmlns="" id="{FCE8879A-B0CA-38AC-DAB3-59C7935294F8}"/>
                  </a:ext>
                </a:extLst>
              </p:cNvPr>
              <p:cNvSpPr>
                <a:spLocks/>
              </p:cNvSpPr>
              <p:nvPr/>
            </p:nvSpPr>
            <p:spPr>
              <a:xfrm flipH="1">
                <a:off x="3136059" y="2780928"/>
                <a:ext cx="3097928" cy="3240191"/>
              </a:xfrm>
              <a:prstGeom prst="pie">
                <a:avLst>
                  <a:gd name="adj1" fmla="val 10795405"/>
                  <a:gd name="adj2" fmla="val 16200000"/>
                </a:avLst>
              </a:pr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900" dirty="0">
                  <a:solidFill>
                    <a:schemeClr val="bg1"/>
                  </a:solidFill>
                  <a:latin typeface="Calibri"/>
                </a:endParaRPr>
              </a:p>
            </p:txBody>
          </p:sp>
          <p:sp>
            <p:nvSpPr>
              <p:cNvPr id="32" name="Secteurs 16">
                <a:extLst>
                  <a:ext uri="{FF2B5EF4-FFF2-40B4-BE49-F238E27FC236}">
                    <a16:creationId xmlns:a16="http://schemas.microsoft.com/office/drawing/2014/main" xmlns="" id="{6A32E7D4-21BE-FEFE-2272-4314455BB520}"/>
                  </a:ext>
                </a:extLst>
              </p:cNvPr>
              <p:cNvSpPr>
                <a:spLocks/>
              </p:cNvSpPr>
              <p:nvPr/>
            </p:nvSpPr>
            <p:spPr>
              <a:xfrm flipV="1">
                <a:off x="3063916" y="2853953"/>
                <a:ext cx="3097928" cy="3240190"/>
              </a:xfrm>
              <a:prstGeom prst="pie">
                <a:avLst>
                  <a:gd name="adj1" fmla="val 10795430"/>
                  <a:gd name="adj2" fmla="val 14455699"/>
                </a:avLst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9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3" name="Secteurs 17">
                <a:extLst>
                  <a:ext uri="{FF2B5EF4-FFF2-40B4-BE49-F238E27FC236}">
                    <a16:creationId xmlns:a16="http://schemas.microsoft.com/office/drawing/2014/main" xmlns="" id="{E52C4794-8D35-491D-6E8E-26F5B61ECA51}"/>
                  </a:ext>
                </a:extLst>
              </p:cNvPr>
              <p:cNvSpPr>
                <a:spLocks/>
              </p:cNvSpPr>
              <p:nvPr/>
            </p:nvSpPr>
            <p:spPr>
              <a:xfrm rot="17957582" flipV="1">
                <a:off x="3066412" y="2922324"/>
                <a:ext cx="3165079" cy="3178559"/>
              </a:xfrm>
              <a:prstGeom prst="pie">
                <a:avLst>
                  <a:gd name="adj1" fmla="val 10795430"/>
                  <a:gd name="adj2" fmla="val 14299320"/>
                </a:avLst>
              </a:prstGeom>
              <a:solidFill>
                <a:srgbClr val="C00000"/>
              </a:solidFill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9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4" name="Secteurs 18">
                <a:extLst>
                  <a:ext uri="{FF2B5EF4-FFF2-40B4-BE49-F238E27FC236}">
                    <a16:creationId xmlns:a16="http://schemas.microsoft.com/office/drawing/2014/main" xmlns="" id="{17D26145-6717-C46D-1941-5770A0D7DD41}"/>
                  </a:ext>
                </a:extLst>
              </p:cNvPr>
              <p:cNvSpPr>
                <a:spLocks/>
              </p:cNvSpPr>
              <p:nvPr/>
            </p:nvSpPr>
            <p:spPr>
              <a:xfrm flipH="1" flipV="1">
                <a:off x="3136059" y="2853953"/>
                <a:ext cx="3097928" cy="3240190"/>
              </a:xfrm>
              <a:prstGeom prst="pie">
                <a:avLst>
                  <a:gd name="adj1" fmla="val 10795430"/>
                  <a:gd name="adj2" fmla="val 14455699"/>
                </a:avLst>
              </a:pr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9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35" name="ZoneTexte 6">
              <a:extLst>
                <a:ext uri="{FF2B5EF4-FFF2-40B4-BE49-F238E27FC236}">
                  <a16:creationId xmlns:a16="http://schemas.microsoft.com/office/drawing/2014/main" xmlns="" id="{527A4FBB-52FC-B6EA-3F76-C1DAD85785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556" y="2502882"/>
              <a:ext cx="121596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/>
                <a:t>Vision &amp; Ambitions 2028</a:t>
              </a:r>
            </a:p>
          </p:txBody>
        </p:sp>
        <p:sp>
          <p:nvSpPr>
            <p:cNvPr id="36" name="ZoneTexte 6">
              <a:extLst>
                <a:ext uri="{FF2B5EF4-FFF2-40B4-BE49-F238E27FC236}">
                  <a16:creationId xmlns:a16="http://schemas.microsoft.com/office/drawing/2014/main" xmlns="" id="{0AD6AF43-5F32-C861-5533-045193A2BA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5524" y="2502882"/>
              <a:ext cx="141896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/>
                <a:t>Transformation </a:t>
              </a:r>
            </a:p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/>
                <a:t>Numérique &amp; IA</a:t>
              </a:r>
            </a:p>
          </p:txBody>
        </p:sp>
        <p:sp>
          <p:nvSpPr>
            <p:cNvPr id="37" name="ZoneTexte 6">
              <a:extLst>
                <a:ext uri="{FF2B5EF4-FFF2-40B4-BE49-F238E27FC236}">
                  <a16:creationId xmlns:a16="http://schemas.microsoft.com/office/drawing/2014/main" xmlns="" id="{F11F81C2-19A9-34D5-F5C5-7B0111BC50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072" y="3499960"/>
              <a:ext cx="1215969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>
                  <a:solidFill>
                    <a:srgbClr val="000000"/>
                  </a:solidFill>
                </a:rPr>
                <a:t>Leadership </a:t>
              </a:r>
            </a:p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>
                  <a:solidFill>
                    <a:srgbClr val="000000"/>
                  </a:solidFill>
                </a:rPr>
                <a:t>&amp; </a:t>
              </a:r>
            </a:p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>
                  <a:solidFill>
                    <a:srgbClr val="000000"/>
                  </a:solidFill>
                </a:rPr>
                <a:t>Gouvernance </a:t>
              </a:r>
            </a:p>
          </p:txBody>
        </p:sp>
        <p:sp>
          <p:nvSpPr>
            <p:cNvPr id="38" name="ZoneTexte 6">
              <a:extLst>
                <a:ext uri="{FF2B5EF4-FFF2-40B4-BE49-F238E27FC236}">
                  <a16:creationId xmlns:a16="http://schemas.microsoft.com/office/drawing/2014/main" xmlns="" id="{8D72583F-78DE-396C-0C13-0B7C2E6DD8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8536" y="4229480"/>
              <a:ext cx="1213979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>
                  <a:solidFill>
                    <a:schemeClr val="bg1"/>
                  </a:solidFill>
                </a:rPr>
                <a:t>Optimisation </a:t>
              </a:r>
            </a:p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>
                  <a:solidFill>
                    <a:schemeClr val="bg1"/>
                  </a:solidFill>
                </a:rPr>
                <a:t>Opérationnelle </a:t>
              </a:r>
            </a:p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>
                  <a:solidFill>
                    <a:schemeClr val="bg1"/>
                  </a:solidFill>
                </a:rPr>
                <a:t>&amp; </a:t>
              </a:r>
            </a:p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>
                  <a:solidFill>
                    <a:schemeClr val="bg1"/>
                  </a:solidFill>
                </a:rPr>
                <a:t>Synergies </a:t>
              </a:r>
            </a:p>
          </p:txBody>
        </p:sp>
        <p:sp>
          <p:nvSpPr>
            <p:cNvPr id="39" name="ZoneTexte 6">
              <a:extLst>
                <a:ext uri="{FF2B5EF4-FFF2-40B4-BE49-F238E27FC236}">
                  <a16:creationId xmlns:a16="http://schemas.microsoft.com/office/drawing/2014/main" xmlns="" id="{8EF7C204-4D03-E556-F726-0EA22C2B43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0852" y="3499960"/>
              <a:ext cx="1442845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/>
                <a:t>Réorganisation </a:t>
              </a:r>
            </a:p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/>
                <a:t>&amp;</a:t>
              </a:r>
            </a:p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/>
                <a:t>Compétences </a:t>
              </a:r>
            </a:p>
          </p:txBody>
        </p:sp>
      </p:grp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119BB59A-601D-2F74-1F2E-A63758C137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4610" y="466263"/>
            <a:ext cx="8774516" cy="519545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fr-FR" sz="21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Support de présentation des axes et des chantiers-Sous chantiers</a:t>
            </a:r>
            <a:r>
              <a:rPr lang="fr-FR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 de restitution  </a:t>
            </a:r>
          </a:p>
        </p:txBody>
      </p:sp>
    </p:spTree>
    <p:extLst>
      <p:ext uri="{BB962C8B-B14F-4D97-AF65-F5344CB8AC3E}">
        <p14:creationId xmlns:p14="http://schemas.microsoft.com/office/powerpoint/2010/main" val="3841237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5551A37-365E-3766-6B4E-7EA379499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riangle isocèle 37">
            <a:extLst>
              <a:ext uri="{FF2B5EF4-FFF2-40B4-BE49-F238E27FC236}">
                <a16:creationId xmlns:a16="http://schemas.microsoft.com/office/drawing/2014/main" xmlns="" id="{615F07CE-5577-4ECB-5957-A056BE4009C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808113" y="3395136"/>
            <a:ext cx="1728788" cy="216694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lIns="67500" tIns="35100" rIns="67500" bIns="3510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fr-FR" altLang="fr-FR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à coins arrondis 21">
            <a:extLst>
              <a:ext uri="{FF2B5EF4-FFF2-40B4-BE49-F238E27FC236}">
                <a16:creationId xmlns:a16="http://schemas.microsoft.com/office/drawing/2014/main" xmlns="" id="{B55C5F7C-1314-C7D7-54E6-106789E64AE2}"/>
              </a:ext>
            </a:extLst>
          </p:cNvPr>
          <p:cNvSpPr>
            <a:spLocks/>
          </p:cNvSpPr>
          <p:nvPr/>
        </p:nvSpPr>
        <p:spPr>
          <a:xfrm>
            <a:off x="2885654" y="2093671"/>
            <a:ext cx="3536571" cy="359213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fr-FR" altLang="fr-FR" sz="75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Rectangle à coins arrondis 22">
            <a:extLst>
              <a:ext uri="{FF2B5EF4-FFF2-40B4-BE49-F238E27FC236}">
                <a16:creationId xmlns:a16="http://schemas.microsoft.com/office/drawing/2014/main" xmlns="" id="{67B3ED62-7712-F57D-CFB3-7D80940145F5}"/>
              </a:ext>
            </a:extLst>
          </p:cNvPr>
          <p:cNvSpPr/>
          <p:nvPr/>
        </p:nvSpPr>
        <p:spPr>
          <a:xfrm>
            <a:off x="2862384" y="1819181"/>
            <a:ext cx="3567119" cy="241697"/>
          </a:xfrm>
          <a:prstGeom prst="roundRect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5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Actions en cours</a:t>
            </a:r>
          </a:p>
        </p:txBody>
      </p:sp>
      <p:sp>
        <p:nvSpPr>
          <p:cNvPr id="18" name="Rectangle à coins arrondis 23">
            <a:extLst>
              <a:ext uri="{FF2B5EF4-FFF2-40B4-BE49-F238E27FC236}">
                <a16:creationId xmlns:a16="http://schemas.microsoft.com/office/drawing/2014/main" xmlns="" id="{947FAF79-BCD7-D7A9-05C1-B38520EA1FA2}"/>
              </a:ext>
            </a:extLst>
          </p:cNvPr>
          <p:cNvSpPr>
            <a:spLocks/>
          </p:cNvSpPr>
          <p:nvPr/>
        </p:nvSpPr>
        <p:spPr>
          <a:xfrm>
            <a:off x="6837529" y="2093671"/>
            <a:ext cx="2234429" cy="17879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fr-FR" altLang="fr-FR" sz="75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Rectangle à coins arrondis 24">
            <a:extLst>
              <a:ext uri="{FF2B5EF4-FFF2-40B4-BE49-F238E27FC236}">
                <a16:creationId xmlns:a16="http://schemas.microsoft.com/office/drawing/2014/main" xmlns="" id="{6CC9F16D-6907-6D81-4085-110D186F4675}"/>
              </a:ext>
            </a:extLst>
          </p:cNvPr>
          <p:cNvSpPr/>
          <p:nvPr/>
        </p:nvSpPr>
        <p:spPr>
          <a:xfrm>
            <a:off x="6837528" y="1818708"/>
            <a:ext cx="2234428" cy="241697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1050" b="1" dirty="0">
                <a:solidFill>
                  <a:schemeClr val="bg1"/>
                </a:solidFill>
                <a:cs typeface="Arial" panose="020B0604020202020204" pitchFamily="34" charset="0"/>
              </a:rPr>
              <a:t>Recommandations d’actions</a:t>
            </a:r>
          </a:p>
        </p:txBody>
      </p:sp>
      <p:sp>
        <p:nvSpPr>
          <p:cNvPr id="20" name="Rectangle à coins arrondis 25">
            <a:extLst>
              <a:ext uri="{FF2B5EF4-FFF2-40B4-BE49-F238E27FC236}">
                <a16:creationId xmlns:a16="http://schemas.microsoft.com/office/drawing/2014/main" xmlns="" id="{5E61A4B0-7F5F-F9ED-B6A2-C5994D2F5492}"/>
              </a:ext>
            </a:extLst>
          </p:cNvPr>
          <p:cNvSpPr>
            <a:spLocks/>
          </p:cNvSpPr>
          <p:nvPr/>
        </p:nvSpPr>
        <p:spPr>
          <a:xfrm>
            <a:off x="6834511" y="3914883"/>
            <a:ext cx="2234427" cy="17879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fr-FR" altLang="fr-FR" sz="75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Rectangle à coins arrondis 26">
            <a:extLst>
              <a:ext uri="{FF2B5EF4-FFF2-40B4-BE49-F238E27FC236}">
                <a16:creationId xmlns:a16="http://schemas.microsoft.com/office/drawing/2014/main" xmlns="" id="{82EB790F-5454-B7B5-713E-69B002215DD7}"/>
              </a:ext>
            </a:extLst>
          </p:cNvPr>
          <p:cNvSpPr/>
          <p:nvPr/>
        </p:nvSpPr>
        <p:spPr>
          <a:xfrm rot="16200000">
            <a:off x="5737413" y="2852508"/>
            <a:ext cx="1787946" cy="27027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900" b="1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Actions Court Terme</a:t>
            </a:r>
          </a:p>
        </p:txBody>
      </p:sp>
      <p:sp>
        <p:nvSpPr>
          <p:cNvPr id="22" name="Rectangle à coins arrondis 27">
            <a:extLst>
              <a:ext uri="{FF2B5EF4-FFF2-40B4-BE49-F238E27FC236}">
                <a16:creationId xmlns:a16="http://schemas.microsoft.com/office/drawing/2014/main" xmlns="" id="{25AA214F-A2D7-9F86-7231-01940D54B64B}"/>
              </a:ext>
            </a:extLst>
          </p:cNvPr>
          <p:cNvSpPr/>
          <p:nvPr/>
        </p:nvSpPr>
        <p:spPr>
          <a:xfrm rot="16200000">
            <a:off x="5734395" y="4673721"/>
            <a:ext cx="1787947" cy="27027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900" b="1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Actions Moyen/Long Terme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xmlns="" id="{81633A5C-7BD9-9ED1-063B-7518A2712AD2}"/>
              </a:ext>
            </a:extLst>
          </p:cNvPr>
          <p:cNvGrpSpPr/>
          <p:nvPr/>
        </p:nvGrpSpPr>
        <p:grpSpPr>
          <a:xfrm>
            <a:off x="206189" y="2285438"/>
            <a:ext cx="2301585" cy="2293764"/>
            <a:chOff x="588820" y="1904248"/>
            <a:chExt cx="2447925" cy="2522328"/>
          </a:xfrm>
        </p:grpSpPr>
        <p:grpSp>
          <p:nvGrpSpPr>
            <p:cNvPr id="24" name="Groupe 19">
              <a:extLst>
                <a:ext uri="{FF2B5EF4-FFF2-40B4-BE49-F238E27FC236}">
                  <a16:creationId xmlns:a16="http://schemas.microsoft.com/office/drawing/2014/main" xmlns="" id="{8BE95EC3-144B-22C2-65A0-85E18DA932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8820" y="1904248"/>
              <a:ext cx="2378074" cy="2520949"/>
              <a:chOff x="3059672" y="2780928"/>
              <a:chExt cx="3178559" cy="3313215"/>
            </a:xfrm>
          </p:grpSpPr>
          <p:sp>
            <p:nvSpPr>
              <p:cNvPr id="30" name="Secteurs 14">
                <a:extLst>
                  <a:ext uri="{FF2B5EF4-FFF2-40B4-BE49-F238E27FC236}">
                    <a16:creationId xmlns:a16="http://schemas.microsoft.com/office/drawing/2014/main" xmlns="" id="{838A8503-D8C8-69F0-0CA4-D55218F5F3C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063916" y="2780928"/>
                <a:ext cx="3097928" cy="3240191"/>
              </a:xfrm>
              <a:prstGeom prst="pie">
                <a:avLst>
                  <a:gd name="adj1" fmla="val 10795430"/>
                  <a:gd name="adj2" fmla="val 1620000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900" dirty="0">
                  <a:solidFill>
                    <a:schemeClr val="bg1"/>
                  </a:solidFill>
                  <a:latin typeface="Calibri"/>
                </a:endParaRPr>
              </a:p>
            </p:txBody>
          </p:sp>
          <p:sp>
            <p:nvSpPr>
              <p:cNvPr id="31" name="Secteurs 15">
                <a:extLst>
                  <a:ext uri="{FF2B5EF4-FFF2-40B4-BE49-F238E27FC236}">
                    <a16:creationId xmlns:a16="http://schemas.microsoft.com/office/drawing/2014/main" xmlns="" id="{6EAE7118-75D5-EE27-2E25-606003BB4AB9}"/>
                  </a:ext>
                </a:extLst>
              </p:cNvPr>
              <p:cNvSpPr>
                <a:spLocks/>
              </p:cNvSpPr>
              <p:nvPr/>
            </p:nvSpPr>
            <p:spPr>
              <a:xfrm flipH="1">
                <a:off x="3136059" y="2780928"/>
                <a:ext cx="3097928" cy="3240191"/>
              </a:xfrm>
              <a:prstGeom prst="pie">
                <a:avLst>
                  <a:gd name="adj1" fmla="val 10795405"/>
                  <a:gd name="adj2" fmla="val 16200000"/>
                </a:avLst>
              </a:pr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900" dirty="0">
                  <a:solidFill>
                    <a:schemeClr val="bg1"/>
                  </a:solidFill>
                  <a:latin typeface="Calibri"/>
                </a:endParaRPr>
              </a:p>
            </p:txBody>
          </p:sp>
          <p:sp>
            <p:nvSpPr>
              <p:cNvPr id="32" name="Secteurs 16">
                <a:extLst>
                  <a:ext uri="{FF2B5EF4-FFF2-40B4-BE49-F238E27FC236}">
                    <a16:creationId xmlns:a16="http://schemas.microsoft.com/office/drawing/2014/main" xmlns="" id="{E48EB26A-A811-AFF5-CB24-EB34B475E891}"/>
                  </a:ext>
                </a:extLst>
              </p:cNvPr>
              <p:cNvSpPr>
                <a:spLocks/>
              </p:cNvSpPr>
              <p:nvPr/>
            </p:nvSpPr>
            <p:spPr>
              <a:xfrm flipV="1">
                <a:off x="3063916" y="2853953"/>
                <a:ext cx="3097928" cy="3240190"/>
              </a:xfrm>
              <a:prstGeom prst="pie">
                <a:avLst>
                  <a:gd name="adj1" fmla="val 10795430"/>
                  <a:gd name="adj2" fmla="val 14455699"/>
                </a:avLst>
              </a:prstGeom>
              <a:solidFill>
                <a:srgbClr val="C00000"/>
              </a:solidFill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9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3" name="Secteurs 17">
                <a:extLst>
                  <a:ext uri="{FF2B5EF4-FFF2-40B4-BE49-F238E27FC236}">
                    <a16:creationId xmlns:a16="http://schemas.microsoft.com/office/drawing/2014/main" xmlns="" id="{A71BED25-3082-BAAA-8DBC-FA1830FED297}"/>
                  </a:ext>
                </a:extLst>
              </p:cNvPr>
              <p:cNvSpPr>
                <a:spLocks/>
              </p:cNvSpPr>
              <p:nvPr/>
            </p:nvSpPr>
            <p:spPr>
              <a:xfrm rot="17957582" flipV="1">
                <a:off x="3066412" y="2922324"/>
                <a:ext cx="3165079" cy="3178559"/>
              </a:xfrm>
              <a:prstGeom prst="pie">
                <a:avLst>
                  <a:gd name="adj1" fmla="val 10795430"/>
                  <a:gd name="adj2" fmla="val 14299320"/>
                </a:avLst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9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4" name="Secteurs 18">
                <a:extLst>
                  <a:ext uri="{FF2B5EF4-FFF2-40B4-BE49-F238E27FC236}">
                    <a16:creationId xmlns:a16="http://schemas.microsoft.com/office/drawing/2014/main" xmlns="" id="{DD805DE6-E277-0C9F-54A4-3AA4CADCFDD2}"/>
                  </a:ext>
                </a:extLst>
              </p:cNvPr>
              <p:cNvSpPr>
                <a:spLocks/>
              </p:cNvSpPr>
              <p:nvPr/>
            </p:nvSpPr>
            <p:spPr>
              <a:xfrm flipH="1" flipV="1">
                <a:off x="3136059" y="2853953"/>
                <a:ext cx="3097928" cy="3240190"/>
              </a:xfrm>
              <a:prstGeom prst="pie">
                <a:avLst>
                  <a:gd name="adj1" fmla="val 10795430"/>
                  <a:gd name="adj2" fmla="val 14455699"/>
                </a:avLst>
              </a:pr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9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25" name="ZoneTexte 6">
              <a:extLst>
                <a:ext uri="{FF2B5EF4-FFF2-40B4-BE49-F238E27FC236}">
                  <a16:creationId xmlns:a16="http://schemas.microsoft.com/office/drawing/2014/main" xmlns="" id="{8DD3802C-113A-515A-A3D5-8EED2EE1AC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895" y="2397961"/>
              <a:ext cx="969962" cy="355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/>
                <a:t>Vision &amp; Ambitions 2028</a:t>
              </a:r>
            </a:p>
          </p:txBody>
        </p:sp>
        <p:sp>
          <p:nvSpPr>
            <p:cNvPr id="26" name="ZoneTexte 6">
              <a:extLst>
                <a:ext uri="{FF2B5EF4-FFF2-40B4-BE49-F238E27FC236}">
                  <a16:creationId xmlns:a16="http://schemas.microsoft.com/office/drawing/2014/main" xmlns="" id="{483A3B1D-C252-AC68-D2CA-DB023C97F0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7857" y="2397961"/>
              <a:ext cx="1131888" cy="355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/>
                <a:t>Transformation </a:t>
              </a:r>
            </a:p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/>
                <a:t>Numérique &amp; IA</a:t>
              </a:r>
            </a:p>
          </p:txBody>
        </p:sp>
        <p:sp>
          <p:nvSpPr>
            <p:cNvPr id="27" name="ZoneTexte 6">
              <a:extLst>
                <a:ext uri="{FF2B5EF4-FFF2-40B4-BE49-F238E27FC236}">
                  <a16:creationId xmlns:a16="http://schemas.microsoft.com/office/drawing/2014/main" xmlns="" id="{B3FA4B8B-4072-694F-ECD6-0CDEEE6DD2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944" y="3220284"/>
              <a:ext cx="969962" cy="482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>
                  <a:solidFill>
                    <a:schemeClr val="bg1"/>
                  </a:solidFill>
                </a:rPr>
                <a:t>Leadership </a:t>
              </a:r>
            </a:p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>
                  <a:solidFill>
                    <a:schemeClr val="bg1"/>
                  </a:solidFill>
                </a:rPr>
                <a:t>&amp; </a:t>
              </a:r>
            </a:p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>
                  <a:solidFill>
                    <a:schemeClr val="bg1"/>
                  </a:solidFill>
                </a:rPr>
                <a:t>Gouvernance </a:t>
              </a:r>
            </a:p>
          </p:txBody>
        </p:sp>
        <p:sp>
          <p:nvSpPr>
            <p:cNvPr id="28" name="ZoneTexte 6">
              <a:extLst>
                <a:ext uri="{FF2B5EF4-FFF2-40B4-BE49-F238E27FC236}">
                  <a16:creationId xmlns:a16="http://schemas.microsoft.com/office/drawing/2014/main" xmlns="" id="{DFB5782E-573A-96FB-78E9-7A5D471167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5808" y="3220287"/>
              <a:ext cx="1150937" cy="482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/>
                <a:t>Réorganisation </a:t>
              </a:r>
            </a:p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/>
                <a:t>&amp;</a:t>
              </a:r>
            </a:p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/>
                <a:t>Compétences </a:t>
              </a:r>
            </a:p>
          </p:txBody>
        </p:sp>
        <p:sp>
          <p:nvSpPr>
            <p:cNvPr id="29" name="ZoneTexte 6">
              <a:extLst>
                <a:ext uri="{FF2B5EF4-FFF2-40B4-BE49-F238E27FC236}">
                  <a16:creationId xmlns:a16="http://schemas.microsoft.com/office/drawing/2014/main" xmlns="" id="{560698E3-B84F-7361-9FC1-BBF2F06D93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6503" y="3817374"/>
              <a:ext cx="969962" cy="609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/>
                <a:t>Optimisation </a:t>
              </a:r>
            </a:p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/>
                <a:t>Opérationnelle </a:t>
              </a:r>
            </a:p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/>
                <a:t>&amp; </a:t>
              </a:r>
            </a:p>
            <a:p>
              <a:pPr algn="ctr" eaLnBrk="1" hangingPunct="1">
                <a:buClr>
                  <a:srgbClr val="CCCC00"/>
                </a:buClr>
              </a:pPr>
              <a:r>
                <a:rPr lang="fr-FR" altLang="fr-FR" sz="750" b="1" dirty="0"/>
                <a:t>Synergies </a:t>
              </a:r>
            </a:p>
          </p:txBody>
        </p:sp>
      </p:grp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60215599-4343-0F87-B5F9-20405C30DC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4610" y="466263"/>
            <a:ext cx="8774516" cy="519545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fr-FR" sz="21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Support de présentation des axes et des chantiers-Sous chantiers</a:t>
            </a:r>
            <a:r>
              <a:rPr lang="fr-FR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 de restitution  </a:t>
            </a:r>
          </a:p>
        </p:txBody>
      </p:sp>
    </p:spTree>
    <p:extLst>
      <p:ext uri="{BB962C8B-B14F-4D97-AF65-F5344CB8AC3E}">
        <p14:creationId xmlns:p14="http://schemas.microsoft.com/office/powerpoint/2010/main" val="1836603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9844</TotalTime>
  <Words>322</Words>
  <Application>Microsoft Office PowerPoint</Application>
  <PresentationFormat>Affichage à l'écran (4:3)</PresentationFormat>
  <Paragraphs>161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24" baseType="lpstr">
      <vt:lpstr>微软雅黑</vt:lpstr>
      <vt:lpstr>MS PGothic</vt:lpstr>
      <vt:lpstr>MS PGothic</vt:lpstr>
      <vt:lpstr>Arial</vt:lpstr>
      <vt:lpstr>Calibri</vt:lpstr>
      <vt:lpstr>Calibri Light</vt:lpstr>
      <vt:lpstr>Canva Sans</vt:lpstr>
      <vt:lpstr>Helvetica 55 Roman</vt:lpstr>
      <vt:lpstr>Roboto</vt:lpstr>
      <vt:lpstr>Roboto ExtraBold</vt:lpstr>
      <vt:lpstr>Roboto SemiBold</vt:lpstr>
      <vt:lpstr>Times New Roman</vt:lpstr>
      <vt:lpstr>Wingdings</vt:lpstr>
      <vt:lpstr>Thème Office</vt:lpstr>
      <vt:lpstr>Présentation PowerPoint</vt:lpstr>
      <vt:lpstr>Support de présentation</vt:lpstr>
      <vt:lpstr>Support de présentation</vt:lpstr>
      <vt:lpstr>Support de présentation</vt:lpstr>
      <vt:lpstr>Support de présentation des axes et des chantiers-Sous chantiers Template de restitution  </vt:lpstr>
      <vt:lpstr>Support de présentation des axes et des chantiers-Sous chantiers Template de restitution  </vt:lpstr>
      <vt:lpstr>Support de présentation des axes et des chantiers-Sous chantiers Template de restitution  </vt:lpstr>
      <vt:lpstr>Support de présentation des axes et des chantiers-Sous chantiers Template de restitution  </vt:lpstr>
      <vt:lpstr>Support de présentation des axes et des chantiers-Sous chantiers Template de restitution  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adopegnon</dc:creator>
  <cp:lastModifiedBy>Micheline KWAMINAN</cp:lastModifiedBy>
  <cp:revision>322</cp:revision>
  <dcterms:created xsi:type="dcterms:W3CDTF">2025-07-23T00:59:00Z</dcterms:created>
  <dcterms:modified xsi:type="dcterms:W3CDTF">2026-03-03T09:26:37Z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3084-12.2.0.23149</vt:lpwstr>
  </property>
  <property fmtid="{D5CDD505-2E9C-101B-9397-08002B2CF9AE}" pid="3" name="ICV">
    <vt:lpwstr>3E9868C879F74CE0AA7D4552CD1C26B7_12</vt:lpwstr>
  </property>
</Properties>
</file>