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3" r:id="rId2"/>
    <p:sldMasterId id="2147483661" r:id="rId3"/>
  </p:sldMasterIdLst>
  <p:notesMasterIdLst>
    <p:notesMasterId r:id="rId30"/>
  </p:notesMasterIdLst>
  <p:handoutMasterIdLst>
    <p:handoutMasterId r:id="rId31"/>
  </p:handoutMasterIdLst>
  <p:sldIdLst>
    <p:sldId id="278" r:id="rId4"/>
    <p:sldId id="280" r:id="rId5"/>
    <p:sldId id="1167" r:id="rId6"/>
    <p:sldId id="1241" r:id="rId7"/>
    <p:sldId id="1252" r:id="rId8"/>
    <p:sldId id="1253" r:id="rId9"/>
    <p:sldId id="1256" r:id="rId10"/>
    <p:sldId id="1257" r:id="rId11"/>
    <p:sldId id="1245" r:id="rId12"/>
    <p:sldId id="287" r:id="rId13"/>
    <p:sldId id="1258" r:id="rId14"/>
    <p:sldId id="1259" r:id="rId15"/>
    <p:sldId id="1262" r:id="rId16"/>
    <p:sldId id="1263" r:id="rId17"/>
    <p:sldId id="1261" r:id="rId18"/>
    <p:sldId id="1251" r:id="rId19"/>
    <p:sldId id="872" r:id="rId20"/>
    <p:sldId id="879" r:id="rId21"/>
    <p:sldId id="1264" r:id="rId22"/>
    <p:sldId id="867" r:id="rId23"/>
    <p:sldId id="1265" r:id="rId24"/>
    <p:sldId id="262" r:id="rId25"/>
    <p:sldId id="1247" r:id="rId26"/>
    <p:sldId id="1254" r:id="rId27"/>
    <p:sldId id="289" r:id="rId28"/>
    <p:sldId id="1248" r:id="rId2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B2B2B2"/>
    <a:srgbClr val="C00000"/>
    <a:srgbClr val="EA0000"/>
    <a:srgbClr val="C0504D"/>
    <a:srgbClr val="FFCB0D"/>
    <a:srgbClr val="FDF9F6"/>
    <a:srgbClr val="F6EDE3"/>
    <a:srgbClr val="FFE1E1"/>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1" d="100"/>
          <a:sy n="71" d="100"/>
        </p:scale>
        <p:origin x="588" y="56"/>
      </p:cViewPr>
      <p:guideLst>
        <p:guide orient="horz" pos="2160"/>
        <p:guide pos="3840"/>
      </p:guideLst>
    </p:cSldViewPr>
  </p:slideViewPr>
  <p:notesTextViewPr>
    <p:cViewPr>
      <p:scale>
        <a:sx n="3" d="2"/>
        <a:sy n="3" d="2"/>
      </p:scale>
      <p:origin x="0" y="0"/>
    </p:cViewPr>
  </p:notesTextViewPr>
  <p:notesViewPr>
    <p:cSldViewPr snapToGrid="0">
      <p:cViewPr varScale="1">
        <p:scale>
          <a:sx n="77" d="100"/>
          <a:sy n="77" d="100"/>
        </p:scale>
        <p:origin x="3922" y="7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273507000445681"/>
          <c:w val="1"/>
          <c:h val="0.63907496508677275"/>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9199-4DAD-B3BA-624CD87F9361}"/>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9199-4DAD-B3BA-624CD87F9361}"/>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9199-4DAD-B3BA-624CD87F9361}"/>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9199-4DAD-B3BA-624CD87F9361}"/>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Roboto Black" panose="02000000000000000000" pitchFamily="2" charset="0"/>
                      <a:ea typeface="Roboto Black" panose="02000000000000000000" pitchFamily="2" charset="0"/>
                      <a:cs typeface="Roboto Black" panose="02000000000000000000" pitchFamily="2" charset="0"/>
                    </a:defRPr>
                  </a:pPr>
                  <a:endParaRPr lang="fr-FR"/>
                </a:p>
              </c:txPr>
              <c:dLblPos val="ctr"/>
              <c:showLegendKey val="0"/>
              <c:showVal val="1"/>
              <c:showCatName val="0"/>
              <c:showSerName val="0"/>
              <c:showPercent val="0"/>
              <c:showBubbleSize val="0"/>
            </c:dLbl>
            <c:dLbl>
              <c:idx val="3"/>
              <c:layout>
                <c:manualLayout>
                  <c:x val="3.2155074365704188E-2"/>
                  <c:y val="5.4554170312044285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199-4DAD-B3BA-624CD87F936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defRPr>
                </a:pPr>
                <a:endParaRPr lang="fr-F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Feuil1!$Q$28:$Q$31</c:f>
              <c:strCache>
                <c:ptCount val="4"/>
                <c:pt idx="0">
                  <c:v>BPO</c:v>
                </c:pt>
                <c:pt idx="1">
                  <c:v>DISTRIBUTION</c:v>
                </c:pt>
                <c:pt idx="2">
                  <c:v>TECHNOLOGIE</c:v>
                </c:pt>
                <c:pt idx="3">
                  <c:v>FORMATION</c:v>
                </c:pt>
              </c:strCache>
            </c:strRef>
          </c:cat>
          <c:val>
            <c:numRef>
              <c:f>Feuil1!$R$28:$R$31</c:f>
              <c:numCache>
                <c:formatCode>0.0%</c:formatCode>
                <c:ptCount val="4"/>
                <c:pt idx="0">
                  <c:v>0.6</c:v>
                </c:pt>
                <c:pt idx="1">
                  <c:v>0.3</c:v>
                </c:pt>
                <c:pt idx="2">
                  <c:v>7.4999999999999997E-2</c:v>
                </c:pt>
                <c:pt idx="3">
                  <c:v>2.5000000000000001E-2</c:v>
                </c:pt>
              </c:numCache>
            </c:numRef>
          </c:val>
          <c:extLst xmlns:c16r2="http://schemas.microsoft.com/office/drawing/2015/06/chart">
            <c:ext xmlns:c16="http://schemas.microsoft.com/office/drawing/2014/chart" uri="{C3380CC4-5D6E-409C-BE32-E72D297353CC}">
              <c16:uniqueId val="{00000008-9199-4DAD-B3BA-624CD87F936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Roboto Black" panose="02000000000000000000" pitchFamily="2" charset="0"/>
              <a:ea typeface="Roboto Black" panose="02000000000000000000" pitchFamily="2" charset="0"/>
              <a:cs typeface="Roboto Black" panose="02000000000000000000" pitchFamily="2" charset="0"/>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en-US" smtClean="0"/>
              <a:t>3/25/2026</a:t>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en-US" smtClean="0"/>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Slide Number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en-US" smtClean="0"/>
              <a:t>3/25/2026</a:t>
            </a:fld>
            <a:endParaRPr lang="en-US"/>
          </a:p>
        </p:txBody>
      </p:sp>
      <p:sp>
        <p:nvSpPr>
          <p:cNvPr id="4" name="Slide Image Placeho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en-US" smtClean="0"/>
              <a:t>‹N°›</a:t>
            </a:fld>
            <a:endParaRPr lang="en-US"/>
          </a:p>
        </p:txBody>
      </p:sp>
    </p:spTree>
    <p:extLst>
      <p:ext uri="{BB962C8B-B14F-4D97-AF65-F5344CB8AC3E}">
        <p14:creationId xmlns:p14="http://schemas.microsoft.com/office/powerpoint/2010/main" val="371763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17</a:t>
            </a:fld>
            <a:endParaRPr lang="fr-FR"/>
          </a:p>
        </p:txBody>
      </p:sp>
    </p:spTree>
    <p:extLst>
      <p:ext uri="{BB962C8B-B14F-4D97-AF65-F5344CB8AC3E}">
        <p14:creationId xmlns:p14="http://schemas.microsoft.com/office/powerpoint/2010/main" val="351589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Intégrer dans les équipes Continuité</a:t>
            </a:r>
            <a:r>
              <a:rPr lang="fr-FR" baseline="0" dirty="0"/>
              <a:t> des activités et gestion des habilitations : Désiré KOUDOUGNON</a:t>
            </a:r>
          </a:p>
          <a:p>
            <a:r>
              <a:rPr lang="fr-FR" baseline="0" dirty="0"/>
              <a:t>Intégrer TAIROU dans les chantiers en vue d’apprécier les changements et identifier les risques opérationnels</a:t>
            </a:r>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18</a:t>
            </a:fld>
            <a:endParaRPr lang="fr-FR"/>
          </a:p>
        </p:txBody>
      </p:sp>
    </p:spTree>
    <p:extLst>
      <p:ext uri="{BB962C8B-B14F-4D97-AF65-F5344CB8AC3E}">
        <p14:creationId xmlns:p14="http://schemas.microsoft.com/office/powerpoint/2010/main" val="406747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Coordonnateur à défini </a:t>
            </a:r>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20</a:t>
            </a:fld>
            <a:endParaRPr lang="fr-FR"/>
          </a:p>
        </p:txBody>
      </p:sp>
    </p:spTree>
    <p:extLst>
      <p:ext uri="{BB962C8B-B14F-4D97-AF65-F5344CB8AC3E}">
        <p14:creationId xmlns:p14="http://schemas.microsoft.com/office/powerpoint/2010/main" val="323484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B0E93C-05FF-31B8-BF7E-D019464F1F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E98C4F17-CD32-AC0F-BD96-68520516685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xmlns="" id="{2D4E5B91-0E1D-0FA2-D4C1-3E2B554FBDAD}"/>
              </a:ext>
            </a:extLst>
          </p:cNvPr>
          <p:cNvSpPr>
            <a:spLocks noGrp="1"/>
          </p:cNvSpPr>
          <p:nvPr>
            <p:ph type="body" idx="1"/>
          </p:nvPr>
        </p:nvSpPr>
        <p:spPr/>
        <p:txBody>
          <a:bodyPr/>
          <a:lstStyle/>
          <a:p>
            <a:r>
              <a:rPr lang="fr-FR" dirty="0"/>
              <a:t>Coordonnateur à défini </a:t>
            </a:r>
          </a:p>
        </p:txBody>
      </p:sp>
      <p:sp>
        <p:nvSpPr>
          <p:cNvPr id="4" name="Espace réservé du numéro de diapositive 3">
            <a:extLst>
              <a:ext uri="{FF2B5EF4-FFF2-40B4-BE49-F238E27FC236}">
                <a16:creationId xmlns:a16="http://schemas.microsoft.com/office/drawing/2014/main" xmlns="" id="{97E41C62-6047-EB37-79A5-217253A5539A}"/>
              </a:ext>
            </a:extLst>
          </p:cNvPr>
          <p:cNvSpPr>
            <a:spLocks noGrp="1"/>
          </p:cNvSpPr>
          <p:nvPr>
            <p:ph type="sldNum" sz="quarter" idx="10"/>
          </p:nvPr>
        </p:nvSpPr>
        <p:spPr/>
        <p:txBody>
          <a:bodyPr/>
          <a:lstStyle/>
          <a:p>
            <a:fld id="{D25F308E-1E8B-4971-BED4-FA8D2623719B}" type="slidenum">
              <a:rPr lang="fr-FR" smtClean="0"/>
              <a:pPr/>
              <a:t>21</a:t>
            </a:fld>
            <a:endParaRPr lang="fr-FR"/>
          </a:p>
        </p:txBody>
      </p:sp>
    </p:spTree>
    <p:extLst>
      <p:ext uri="{BB962C8B-B14F-4D97-AF65-F5344CB8AC3E}">
        <p14:creationId xmlns:p14="http://schemas.microsoft.com/office/powerpoint/2010/main" val="123283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xmlns="" id="{702CB63D-94EA-DF64-112C-9B6C3B4682B1}"/>
            </a:ext>
          </a:extLst>
        </p:cNvPr>
        <p:cNvGrpSpPr/>
        <p:nvPr/>
      </p:nvGrpSpPr>
      <p:grpSpPr>
        <a:xfrm>
          <a:off x="0" y="0"/>
          <a:ext cx="0" cy="0"/>
          <a:chOff x="0" y="0"/>
          <a:chExt cx="0" cy="0"/>
        </a:xfrm>
      </p:grpSpPr>
      <p:sp>
        <p:nvSpPr>
          <p:cNvPr id="213" name="Google Shape;213;g54dda1946d_6_308:notes">
            <a:extLst>
              <a:ext uri="{FF2B5EF4-FFF2-40B4-BE49-F238E27FC236}">
                <a16:creationId xmlns:a16="http://schemas.microsoft.com/office/drawing/2014/main" xmlns="" id="{F1B54EEB-7753-BD45-4695-E416519A5B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aa-ET"/>
          </a:p>
        </p:txBody>
      </p:sp>
      <p:sp>
        <p:nvSpPr>
          <p:cNvPr id="214" name="Google Shape;214;g54dda1946d_6_308:notes">
            <a:extLst>
              <a:ext uri="{FF2B5EF4-FFF2-40B4-BE49-F238E27FC236}">
                <a16:creationId xmlns:a16="http://schemas.microsoft.com/office/drawing/2014/main" xmlns="" id="{9C998F55-15A0-4BB2-A7C3-3E0E0AF39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462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Arrière plan 1">
    <p:spTree>
      <p:nvGrpSpPr>
        <p:cNvPr id="1" name=""/>
        <p:cNvGrpSpPr/>
        <p:nvPr/>
      </p:nvGrpSpPr>
      <p:grpSpPr>
        <a:xfrm>
          <a:off x="0" y="0"/>
          <a:ext cx="0" cy="0"/>
          <a:chOff x="0" y="0"/>
          <a:chExt cx="0" cy="0"/>
        </a:xfrm>
      </p:grpSpPr>
      <p:grpSp>
        <p:nvGrpSpPr>
          <p:cNvPr id="2" name="Grouper 1"/>
          <p:cNvGrpSpPr/>
          <p:nvPr userDrawn="1"/>
        </p:nvGrpSpPr>
        <p:grpSpPr>
          <a:xfrm>
            <a:off x="5537835" y="-139700"/>
            <a:ext cx="6653530" cy="7136130"/>
            <a:chOff x="8721" y="-219"/>
            <a:chExt cx="10478" cy="11238"/>
          </a:xfrm>
        </p:grpSpPr>
        <p:grpSp>
          <p:nvGrpSpPr>
            <p:cNvPr id="3" name="Grouper 2"/>
            <p:cNvGrpSpPr/>
            <p:nvPr/>
          </p:nvGrpSpPr>
          <p:grpSpPr>
            <a:xfrm>
              <a:off x="8721" y="0"/>
              <a:ext cx="10478" cy="10876"/>
              <a:chOff x="8721" y="0"/>
              <a:chExt cx="10478" cy="10876"/>
            </a:xfrm>
          </p:grpSpPr>
          <p:sp>
            <p:nvSpPr>
              <p:cNvPr id="4" name="Triangle rectangle 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5" name="Image 4"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6" name="Rectangle à coins arrondi 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7" name="Rectangle à coins arrondi 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0" name="Image 19" descr="iStock-182663847- used"/>
          <p:cNvPicPr>
            <a:picLocks noChangeAspect="1"/>
          </p:cNvPicPr>
          <p:nvPr userDrawn="1"/>
        </p:nvPicPr>
        <p:blipFill>
          <a:blip r:embed="rId3"/>
          <a:srcRect l="11641" t="4279" r="4906" b="40092"/>
          <a:stretch>
            <a:fillRect/>
          </a:stretch>
        </p:blipFill>
        <p:spPr>
          <a:xfrm>
            <a:off x="7161919" y="1205524"/>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57150">
            <a:solidFill>
              <a:schemeClr val="bg1"/>
            </a:solid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Arrière plan 4">
    <p:spTree>
      <p:nvGrpSpPr>
        <p:cNvPr id="1" name=""/>
        <p:cNvGrpSpPr/>
        <p:nvPr/>
      </p:nvGrpSpPr>
      <p:grpSpPr>
        <a:xfrm>
          <a:off x="0" y="0"/>
          <a:ext cx="0" cy="0"/>
          <a:chOff x="0" y="0"/>
          <a:chExt cx="0" cy="0"/>
        </a:xfrm>
      </p:grpSpPr>
      <p:grpSp>
        <p:nvGrpSpPr>
          <p:cNvPr id="13" name="Grouper 12"/>
          <p:cNvGrpSpPr/>
          <p:nvPr userDrawn="1"/>
        </p:nvGrpSpPr>
        <p:grpSpPr>
          <a:xfrm>
            <a:off x="5537835" y="-139065"/>
            <a:ext cx="6653530" cy="7136130"/>
            <a:chOff x="8721" y="-219"/>
            <a:chExt cx="10478" cy="11238"/>
          </a:xfrm>
        </p:grpSpPr>
        <p:grpSp>
          <p:nvGrpSpPr>
            <p:cNvPr id="12" name="Grouper 11"/>
            <p:cNvGrpSpPr/>
            <p:nvPr/>
          </p:nvGrpSpPr>
          <p:grpSpPr>
            <a:xfrm>
              <a:off x="8721" y="0"/>
              <a:ext cx="10478" cy="10876"/>
              <a:chOff x="8721" y="0"/>
              <a:chExt cx="10478" cy="10876"/>
            </a:xfrm>
          </p:grpSpPr>
          <p:sp>
            <p:nvSpPr>
              <p:cNvPr id="8" name="Triangle rectangle 7"/>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11" name="Image 10"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9" name="Rectangle à coins arrondi 8"/>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0" name="Rectangle à coins arrondi 9"/>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5" name="Rectangle à coins arrondi 14"/>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39" name="Image 38"/>
          <p:cNvPicPr>
            <a:picLocks noChangeAspect="1"/>
          </p:cNvPicPr>
          <p:nvPr userDrawn="1"/>
        </p:nvPicPr>
        <p:blipFill>
          <a:blip r:embed="rId3" cstate="print">
            <a:extLst>
              <a:ext uri="{28A0092B-C50C-407E-A947-70E740481C1C}">
                <a14:useLocalDpi xmlns:a14="http://schemas.microsoft.com/office/drawing/2010/main" val="0"/>
              </a:ext>
            </a:extLst>
          </a:blip>
          <a:srcRect l="2877" r="2877"/>
          <a:stretch/>
        </p:blipFill>
        <p:spPr>
          <a:xfrm>
            <a:off x="7161919" y="1341267"/>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38100">
            <a:solidFill>
              <a:schemeClr val="bg1"/>
            </a:solidFill>
          </a:ln>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69413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Arrière plan 4">
    <p:spTree>
      <p:nvGrpSpPr>
        <p:cNvPr id="1" name=""/>
        <p:cNvGrpSpPr/>
        <p:nvPr/>
      </p:nvGrpSpPr>
      <p:grpSpPr>
        <a:xfrm>
          <a:off x="0" y="0"/>
          <a:ext cx="0" cy="0"/>
          <a:chOff x="0" y="0"/>
          <a:chExt cx="0" cy="0"/>
        </a:xfrm>
      </p:grpSpPr>
      <p:grpSp>
        <p:nvGrpSpPr>
          <p:cNvPr id="13" name="Grouper 12"/>
          <p:cNvGrpSpPr/>
          <p:nvPr userDrawn="1"/>
        </p:nvGrpSpPr>
        <p:grpSpPr>
          <a:xfrm>
            <a:off x="5537835" y="-139065"/>
            <a:ext cx="6653530" cy="7136130"/>
            <a:chOff x="8721" y="-219"/>
            <a:chExt cx="10478" cy="11238"/>
          </a:xfrm>
        </p:grpSpPr>
        <p:grpSp>
          <p:nvGrpSpPr>
            <p:cNvPr id="12" name="Grouper 11"/>
            <p:cNvGrpSpPr/>
            <p:nvPr/>
          </p:nvGrpSpPr>
          <p:grpSpPr>
            <a:xfrm>
              <a:off x="8721" y="0"/>
              <a:ext cx="10478" cy="10876"/>
              <a:chOff x="8721" y="0"/>
              <a:chExt cx="10478" cy="10876"/>
            </a:xfrm>
          </p:grpSpPr>
          <p:sp>
            <p:nvSpPr>
              <p:cNvPr id="8" name="Triangle rectangle 7"/>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11" name="Image 10"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9" name="Rectangle à coins arrondi 8"/>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0" name="Rectangle à coins arrondi 9"/>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5" name="Rectangle à coins arrondi 14"/>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39" name="Image 38"/>
          <p:cNvPicPr>
            <a:picLocks noChangeAspect="1"/>
          </p:cNvPicPr>
          <p:nvPr userDrawn="1"/>
        </p:nvPicPr>
        <p:blipFill>
          <a:blip r:embed="rId3">
            <a:extLst>
              <a:ext uri="{28A0092B-C50C-407E-A947-70E740481C1C}">
                <a14:useLocalDpi xmlns:a14="http://schemas.microsoft.com/office/drawing/2010/main" val="0"/>
              </a:ext>
            </a:extLst>
          </a:blip>
          <a:srcRect l="15405" r="15405"/>
          <a:stretch/>
        </p:blipFill>
        <p:spPr>
          <a:xfrm>
            <a:off x="7161919" y="1341267"/>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38100">
            <a:solidFill>
              <a:schemeClr val="bg1"/>
            </a:solidFill>
          </a:ln>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233492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hanger d'image">
    <p:spTree>
      <p:nvGrpSpPr>
        <p:cNvPr id="1" name=""/>
        <p:cNvGrpSpPr/>
        <p:nvPr/>
      </p:nvGrpSpPr>
      <p:grpSpPr>
        <a:xfrm>
          <a:off x="0" y="0"/>
          <a:ext cx="0" cy="0"/>
          <a:chOff x="0" y="0"/>
          <a:chExt cx="0" cy="0"/>
        </a:xfrm>
      </p:grpSpPr>
      <p:grpSp>
        <p:nvGrpSpPr>
          <p:cNvPr id="13" name="Grouper 12"/>
          <p:cNvGrpSpPr/>
          <p:nvPr userDrawn="1"/>
        </p:nvGrpSpPr>
        <p:grpSpPr>
          <a:xfrm>
            <a:off x="5537835" y="-139065"/>
            <a:ext cx="6653530" cy="7136130"/>
            <a:chOff x="8721" y="-219"/>
            <a:chExt cx="10478" cy="11238"/>
          </a:xfrm>
        </p:grpSpPr>
        <p:grpSp>
          <p:nvGrpSpPr>
            <p:cNvPr id="12" name="Grouper 11"/>
            <p:cNvGrpSpPr/>
            <p:nvPr/>
          </p:nvGrpSpPr>
          <p:grpSpPr>
            <a:xfrm>
              <a:off x="8721" y="0"/>
              <a:ext cx="10478" cy="10876"/>
              <a:chOff x="8721" y="0"/>
              <a:chExt cx="10478" cy="10876"/>
            </a:xfrm>
          </p:grpSpPr>
          <p:sp>
            <p:nvSpPr>
              <p:cNvPr id="8" name="Triangle rectangle 7"/>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2" name="Image 1"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9" name="Rectangle à coins arrondi 8"/>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0" name="Rectangle à coins arrondi 9"/>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5" name="Rectangle à coins arrondi 14"/>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554480" y="460194"/>
            <a:ext cx="7406740" cy="5364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jout slide">
    <p:spTree>
      <p:nvGrpSpPr>
        <p:cNvPr id="1" name=""/>
        <p:cNvGrpSpPr/>
        <p:nvPr/>
      </p:nvGrpSpPr>
      <p:grpSpPr>
        <a:xfrm>
          <a:off x="0" y="0"/>
          <a:ext cx="0" cy="0"/>
          <a:chOff x="0" y="0"/>
          <a:chExt cx="0" cy="0"/>
        </a:xfrm>
      </p:grpSpPr>
      <p:pic>
        <p:nvPicPr>
          <p:cNvPr id="13" name="Image 12" descr="slide 7a"/>
          <p:cNvPicPr>
            <a:picLocks noChangeAspect="1"/>
          </p:cNvPicPr>
          <p:nvPr userDrawn="1"/>
        </p:nvPicPr>
        <p:blipFill rotWithShape="1">
          <a:blip r:embed="rId2"/>
          <a:srcRect t="91448" r="21374"/>
          <a:stretch>
            <a:fillRect/>
          </a:stretch>
        </p:blipFill>
        <p:spPr>
          <a:xfrm>
            <a:off x="1" y="6333792"/>
            <a:ext cx="8564880" cy="524207"/>
          </a:xfrm>
          <a:prstGeom prst="rect">
            <a:avLst/>
          </a:prstGeom>
        </p:spPr>
      </p:pic>
      <p:sp>
        <p:nvSpPr>
          <p:cNvPr id="5" name="Titre 1"/>
          <p:cNvSpPr>
            <a:spLocks noGrp="1"/>
          </p:cNvSpPr>
          <p:nvPr>
            <p:ph type="title"/>
          </p:nvPr>
        </p:nvSpPr>
        <p:spPr>
          <a:xfrm>
            <a:off x="662940" y="733092"/>
            <a:ext cx="6797040" cy="1600200"/>
          </a:xfrm>
          <a:prstGeom prst="rect">
            <a:avLst/>
          </a:prstGeom>
        </p:spPr>
        <p:txBody>
          <a:bodyPr anchor="b"/>
          <a:lstStyle>
            <a:lvl1pPr>
              <a:defRPr sz="3200"/>
            </a:lvl1pPr>
          </a:lstStyle>
          <a:p>
            <a:r>
              <a:rPr lang="fr-FR" dirty="0"/>
              <a:t>Modifiez le style du titre</a:t>
            </a:r>
          </a:p>
        </p:txBody>
      </p:sp>
      <p:sp>
        <p:nvSpPr>
          <p:cNvPr id="6" name="Espace réservé pour une image  2"/>
          <p:cNvSpPr>
            <a:spLocks noGrp="1"/>
          </p:cNvSpPr>
          <p:nvPr>
            <p:ph type="pic" idx="1"/>
          </p:nvPr>
        </p:nvSpPr>
        <p:spPr>
          <a:xfrm>
            <a:off x="7581900" y="733093"/>
            <a:ext cx="3924300" cy="526384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7" name="Espace réservé du texte 3"/>
          <p:cNvSpPr>
            <a:spLocks noGrp="1"/>
          </p:cNvSpPr>
          <p:nvPr>
            <p:ph type="body" sz="half" idx="2"/>
          </p:nvPr>
        </p:nvSpPr>
        <p:spPr>
          <a:xfrm>
            <a:off x="662940" y="2494884"/>
            <a:ext cx="6797040" cy="350205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354" y="167638"/>
            <a:ext cx="389281" cy="388622"/>
          </a:xfrm>
          <a:prstGeom prst="rect">
            <a:avLst/>
          </a:prstGeom>
        </p:spPr>
      </p:pic>
      <p:grpSp>
        <p:nvGrpSpPr>
          <p:cNvPr id="22" name="Grouper 21"/>
          <p:cNvGrpSpPr/>
          <p:nvPr userDrawn="1"/>
        </p:nvGrpSpPr>
        <p:grpSpPr>
          <a:xfrm>
            <a:off x="10686415" y="5260340"/>
            <a:ext cx="1504950" cy="1614170"/>
            <a:chOff x="8721" y="-219"/>
            <a:chExt cx="10478" cy="11238"/>
          </a:xfrm>
        </p:grpSpPr>
        <p:grpSp>
          <p:nvGrpSpPr>
            <p:cNvPr id="23" name="Grouper 22"/>
            <p:cNvGrpSpPr/>
            <p:nvPr/>
          </p:nvGrpSpPr>
          <p:grpSpPr>
            <a:xfrm>
              <a:off x="8721" y="0"/>
              <a:ext cx="10478" cy="10876"/>
              <a:chOff x="8721" y="0"/>
              <a:chExt cx="10478" cy="10876"/>
            </a:xfrm>
          </p:grpSpPr>
          <p:sp>
            <p:nvSpPr>
              <p:cNvPr id="24" name="Triangle rectangle 2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25" name="Image 24" descr="digit connect - PPT"/>
              <p:cNvPicPr>
                <a:picLocks noChangeAspect="1"/>
              </p:cNvPicPr>
              <p:nvPr/>
            </p:nvPicPr>
            <p:blipFill>
              <a:blip r:embed="rId4"/>
              <a:stretch>
                <a:fillRect/>
              </a:stretch>
            </p:blipFill>
            <p:spPr>
              <a:xfrm>
                <a:off x="13447" y="6618"/>
                <a:ext cx="5753" cy="4258"/>
              </a:xfrm>
              <a:prstGeom prst="rect">
                <a:avLst/>
              </a:prstGeom>
            </p:spPr>
          </p:pic>
        </p:grpSp>
        <p:sp>
          <p:nvSpPr>
            <p:cNvPr id="26" name="Rectangle à coins arrondi 2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27" name="Rectangle à coins arrondi 2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28" name="Rectangle à coins arrondi 27"/>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jout slide">
    <p:spTree>
      <p:nvGrpSpPr>
        <p:cNvPr id="1" name=""/>
        <p:cNvGrpSpPr/>
        <p:nvPr/>
      </p:nvGrpSpPr>
      <p:grpSpPr>
        <a:xfrm>
          <a:off x="0" y="0"/>
          <a:ext cx="0" cy="0"/>
          <a:chOff x="0" y="0"/>
          <a:chExt cx="0" cy="0"/>
        </a:xfrm>
      </p:grpSpPr>
      <p:pic>
        <p:nvPicPr>
          <p:cNvPr id="13" name="Image 12" descr="slide 7a"/>
          <p:cNvPicPr>
            <a:picLocks noChangeAspect="1"/>
          </p:cNvPicPr>
          <p:nvPr userDrawn="1"/>
        </p:nvPicPr>
        <p:blipFill rotWithShape="1">
          <a:blip r:embed="rId2"/>
          <a:srcRect t="91448" r="21374"/>
          <a:stretch>
            <a:fillRect/>
          </a:stretch>
        </p:blipFill>
        <p:spPr>
          <a:xfrm>
            <a:off x="1" y="6333792"/>
            <a:ext cx="8564880" cy="524207"/>
          </a:xfrm>
          <a:prstGeom prst="rect">
            <a:avLst/>
          </a:prstGeom>
        </p:spPr>
      </p:pic>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354" y="167638"/>
            <a:ext cx="389281" cy="388622"/>
          </a:xfrm>
          <a:prstGeom prst="rect">
            <a:avLst/>
          </a:prstGeom>
        </p:spPr>
      </p:pic>
      <p:grpSp>
        <p:nvGrpSpPr>
          <p:cNvPr id="22" name="Grouper 21"/>
          <p:cNvGrpSpPr/>
          <p:nvPr userDrawn="1"/>
        </p:nvGrpSpPr>
        <p:grpSpPr>
          <a:xfrm>
            <a:off x="10686415" y="5260340"/>
            <a:ext cx="1504950" cy="1614170"/>
            <a:chOff x="8721" y="-219"/>
            <a:chExt cx="10478" cy="11238"/>
          </a:xfrm>
        </p:grpSpPr>
        <p:grpSp>
          <p:nvGrpSpPr>
            <p:cNvPr id="23" name="Grouper 22"/>
            <p:cNvGrpSpPr/>
            <p:nvPr/>
          </p:nvGrpSpPr>
          <p:grpSpPr>
            <a:xfrm>
              <a:off x="8721" y="0"/>
              <a:ext cx="10478" cy="10876"/>
              <a:chOff x="8721" y="0"/>
              <a:chExt cx="10478" cy="10876"/>
            </a:xfrm>
          </p:grpSpPr>
          <p:sp>
            <p:nvSpPr>
              <p:cNvPr id="24" name="Triangle rectangle 2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25" name="Image 24" descr="digit connect - PPT"/>
              <p:cNvPicPr>
                <a:picLocks noChangeAspect="1"/>
              </p:cNvPicPr>
              <p:nvPr/>
            </p:nvPicPr>
            <p:blipFill>
              <a:blip r:embed="rId4"/>
              <a:stretch>
                <a:fillRect/>
              </a:stretch>
            </p:blipFill>
            <p:spPr>
              <a:xfrm>
                <a:off x="13447" y="6618"/>
                <a:ext cx="5753" cy="4258"/>
              </a:xfrm>
              <a:prstGeom prst="rect">
                <a:avLst/>
              </a:prstGeom>
            </p:spPr>
          </p:pic>
        </p:grpSp>
        <p:sp>
          <p:nvSpPr>
            <p:cNvPr id="26" name="Rectangle à coins arrondi 2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27" name="Rectangle à coins arrondi 2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28" name="Rectangle à coins arrondi 27"/>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sp>
        <p:nvSpPr>
          <p:cNvPr id="2" name="Oval 1">
            <a:extLst>
              <a:ext uri="{FF2B5EF4-FFF2-40B4-BE49-F238E27FC236}">
                <a16:creationId xmlns:a16="http://schemas.microsoft.com/office/drawing/2014/main" xmlns="" id="{E02FC30E-7D7C-2B97-E772-206BDCC666CA}"/>
              </a:ext>
            </a:extLst>
          </p:cNvPr>
          <p:cNvSpPr/>
          <p:nvPr userDrawn="1"/>
        </p:nvSpPr>
        <p:spPr>
          <a:xfrm>
            <a:off x="3880338" y="4567873"/>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 name="Graphic 14">
            <a:extLst>
              <a:ext uri="{FF2B5EF4-FFF2-40B4-BE49-F238E27FC236}">
                <a16:creationId xmlns:a16="http://schemas.microsoft.com/office/drawing/2014/main" xmlns="" id="{1C544318-4AA3-E295-12AD-1FE6C84FD04F}"/>
              </a:ext>
            </a:extLst>
          </p:cNvPr>
          <p:cNvGrpSpPr/>
          <p:nvPr userDrawn="1"/>
        </p:nvGrpSpPr>
        <p:grpSpPr>
          <a:xfrm>
            <a:off x="4181510" y="1536176"/>
            <a:ext cx="3966027" cy="3201070"/>
            <a:chOff x="2444748" y="555045"/>
            <a:chExt cx="7282048" cy="5727454"/>
          </a:xfrm>
        </p:grpSpPr>
        <p:sp>
          <p:nvSpPr>
            <p:cNvPr id="5" name="Freeform: Shape 3">
              <a:extLst>
                <a:ext uri="{FF2B5EF4-FFF2-40B4-BE49-F238E27FC236}">
                  <a16:creationId xmlns:a16="http://schemas.microsoft.com/office/drawing/2014/main" xmlns="" id="{A9B9F35A-E1E7-0397-8499-512860413005}"/>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6" name="Freeform: Shape 4">
              <a:extLst>
                <a:ext uri="{FF2B5EF4-FFF2-40B4-BE49-F238E27FC236}">
                  <a16:creationId xmlns:a16="http://schemas.microsoft.com/office/drawing/2014/main" xmlns="" id="{037076F3-02B2-FDBA-C373-D9CCB423A20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 name="Freeform: Shape 5">
              <a:extLst>
                <a:ext uri="{FF2B5EF4-FFF2-40B4-BE49-F238E27FC236}">
                  <a16:creationId xmlns:a16="http://schemas.microsoft.com/office/drawing/2014/main" xmlns="" id="{FDD0D3E9-8B9D-DB08-E522-B0245F12F6C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 name="Freeform: Shape 6">
              <a:extLst>
                <a:ext uri="{FF2B5EF4-FFF2-40B4-BE49-F238E27FC236}">
                  <a16:creationId xmlns:a16="http://schemas.microsoft.com/office/drawing/2014/main" xmlns="" id="{43E5FC28-B472-BD77-ED8B-97C0995272C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0" name="Freeform: Shape 7">
              <a:extLst>
                <a:ext uri="{FF2B5EF4-FFF2-40B4-BE49-F238E27FC236}">
                  <a16:creationId xmlns:a16="http://schemas.microsoft.com/office/drawing/2014/main" xmlns="" id="{36A4871C-946D-3ED7-FB8C-FA33319DF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1" name="Freeform: Shape 8">
              <a:extLst>
                <a:ext uri="{FF2B5EF4-FFF2-40B4-BE49-F238E27FC236}">
                  <a16:creationId xmlns:a16="http://schemas.microsoft.com/office/drawing/2014/main" xmlns="" id="{E1ECA5B3-EEB5-1448-59A0-74C247D6379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2" name="Freeform: Shape 9">
              <a:extLst>
                <a:ext uri="{FF2B5EF4-FFF2-40B4-BE49-F238E27FC236}">
                  <a16:creationId xmlns:a16="http://schemas.microsoft.com/office/drawing/2014/main" xmlns="" id="{34E11E82-E4BB-7659-85FA-86200B801033}"/>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4" name="Freeform: Shape 10">
              <a:extLst>
                <a:ext uri="{FF2B5EF4-FFF2-40B4-BE49-F238E27FC236}">
                  <a16:creationId xmlns:a16="http://schemas.microsoft.com/office/drawing/2014/main" xmlns="" id="{9EB9AFE6-018F-2EAE-2A74-D5008B1635A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5" name="Graphic 14">
            <a:extLst>
              <a:ext uri="{FF2B5EF4-FFF2-40B4-BE49-F238E27FC236}">
                <a16:creationId xmlns:a16="http://schemas.microsoft.com/office/drawing/2014/main" xmlns="" id="{8AD9C42B-49F0-7C08-585B-96A73996032C}"/>
              </a:ext>
            </a:extLst>
          </p:cNvPr>
          <p:cNvGrpSpPr/>
          <p:nvPr userDrawn="1"/>
        </p:nvGrpSpPr>
        <p:grpSpPr>
          <a:xfrm>
            <a:off x="802991" y="2192794"/>
            <a:ext cx="2744170" cy="2214881"/>
            <a:chOff x="2444748" y="555045"/>
            <a:chExt cx="7282048" cy="5727454"/>
          </a:xfrm>
        </p:grpSpPr>
        <p:sp>
          <p:nvSpPr>
            <p:cNvPr id="16" name="Freeform: Shape 12">
              <a:extLst>
                <a:ext uri="{FF2B5EF4-FFF2-40B4-BE49-F238E27FC236}">
                  <a16:creationId xmlns:a16="http://schemas.microsoft.com/office/drawing/2014/main" xmlns="" id="{12E78002-2C5E-CD92-370D-9105529FFE5C}"/>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7" name="Freeform: Shape 13">
              <a:extLst>
                <a:ext uri="{FF2B5EF4-FFF2-40B4-BE49-F238E27FC236}">
                  <a16:creationId xmlns:a16="http://schemas.microsoft.com/office/drawing/2014/main" xmlns="" id="{1C1864A9-74B5-F81C-CADA-810AC8E0B13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8" name="Freeform: Shape 14">
              <a:extLst>
                <a:ext uri="{FF2B5EF4-FFF2-40B4-BE49-F238E27FC236}">
                  <a16:creationId xmlns:a16="http://schemas.microsoft.com/office/drawing/2014/main" xmlns="" id="{8ABE588E-EEF6-E662-FE5B-70D37B0CBC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9" name="Freeform: Shape 15">
              <a:extLst>
                <a:ext uri="{FF2B5EF4-FFF2-40B4-BE49-F238E27FC236}">
                  <a16:creationId xmlns:a16="http://schemas.microsoft.com/office/drawing/2014/main" xmlns="" id="{927B5D0D-6F7B-CF86-3C4C-1833B51BF7D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20" name="Freeform: Shape 16">
              <a:extLst>
                <a:ext uri="{FF2B5EF4-FFF2-40B4-BE49-F238E27FC236}">
                  <a16:creationId xmlns:a16="http://schemas.microsoft.com/office/drawing/2014/main" xmlns="" id="{2FC539B2-8738-A586-14C4-5506C87B4414}"/>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21" name="Freeform: Shape 17">
              <a:extLst>
                <a:ext uri="{FF2B5EF4-FFF2-40B4-BE49-F238E27FC236}">
                  <a16:creationId xmlns:a16="http://schemas.microsoft.com/office/drawing/2014/main" xmlns="" id="{70D6AA50-80BC-8B98-8B7E-8F9A8610090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29" name="Freeform: Shape 18">
              <a:extLst>
                <a:ext uri="{FF2B5EF4-FFF2-40B4-BE49-F238E27FC236}">
                  <a16:creationId xmlns:a16="http://schemas.microsoft.com/office/drawing/2014/main" xmlns="" id="{6FA1D23F-80B1-9300-8124-4C33E6D4A268}"/>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30" name="Freeform: Shape 19">
              <a:extLst>
                <a:ext uri="{FF2B5EF4-FFF2-40B4-BE49-F238E27FC236}">
                  <a16:creationId xmlns:a16="http://schemas.microsoft.com/office/drawing/2014/main" xmlns="" id="{C2927B78-7398-7D51-14C2-6FFC4E10E28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31" name="Graphic 14">
            <a:extLst>
              <a:ext uri="{FF2B5EF4-FFF2-40B4-BE49-F238E27FC236}">
                <a16:creationId xmlns:a16="http://schemas.microsoft.com/office/drawing/2014/main" xmlns="" id="{0DC326BE-3585-4829-79CB-13F498858E4B}"/>
              </a:ext>
            </a:extLst>
          </p:cNvPr>
          <p:cNvGrpSpPr/>
          <p:nvPr userDrawn="1"/>
        </p:nvGrpSpPr>
        <p:grpSpPr>
          <a:xfrm>
            <a:off x="8753103" y="2192794"/>
            <a:ext cx="2744170" cy="2214881"/>
            <a:chOff x="2444748" y="555045"/>
            <a:chExt cx="7282048" cy="5727454"/>
          </a:xfrm>
        </p:grpSpPr>
        <p:sp>
          <p:nvSpPr>
            <p:cNvPr id="32" name="Freeform: Shape 21">
              <a:extLst>
                <a:ext uri="{FF2B5EF4-FFF2-40B4-BE49-F238E27FC236}">
                  <a16:creationId xmlns:a16="http://schemas.microsoft.com/office/drawing/2014/main" xmlns="" id="{23002F70-06F3-57C7-99B8-7ED36A296685}"/>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3" name="Freeform: Shape 22">
              <a:extLst>
                <a:ext uri="{FF2B5EF4-FFF2-40B4-BE49-F238E27FC236}">
                  <a16:creationId xmlns:a16="http://schemas.microsoft.com/office/drawing/2014/main" xmlns="" id="{1607297C-00FC-7C2A-B334-569EC5093E59}"/>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34" name="Freeform: Shape 23">
              <a:extLst>
                <a:ext uri="{FF2B5EF4-FFF2-40B4-BE49-F238E27FC236}">
                  <a16:creationId xmlns:a16="http://schemas.microsoft.com/office/drawing/2014/main" xmlns="" id="{B64C0AEC-72D8-2990-E6ED-AAC370032D85}"/>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5" name="Freeform: Shape 24">
              <a:extLst>
                <a:ext uri="{FF2B5EF4-FFF2-40B4-BE49-F238E27FC236}">
                  <a16:creationId xmlns:a16="http://schemas.microsoft.com/office/drawing/2014/main" xmlns="" id="{01B25CC7-AB84-1B54-7C55-3D7BB69DD603}"/>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36" name="Freeform: Shape 25">
              <a:extLst>
                <a:ext uri="{FF2B5EF4-FFF2-40B4-BE49-F238E27FC236}">
                  <a16:creationId xmlns:a16="http://schemas.microsoft.com/office/drawing/2014/main" xmlns="" id="{50D3C082-E241-F767-84F2-4A5ECAE327C2}"/>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37" name="Freeform: Shape 26">
              <a:extLst>
                <a:ext uri="{FF2B5EF4-FFF2-40B4-BE49-F238E27FC236}">
                  <a16:creationId xmlns:a16="http://schemas.microsoft.com/office/drawing/2014/main" xmlns="" id="{9BED57B6-06A7-C400-8DE7-5D2753E452B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38" name="Freeform: Shape 27">
              <a:extLst>
                <a:ext uri="{FF2B5EF4-FFF2-40B4-BE49-F238E27FC236}">
                  <a16:creationId xmlns:a16="http://schemas.microsoft.com/office/drawing/2014/main" xmlns="" id="{07BE64AF-3240-4758-291B-4B5482963E7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39" name="Freeform: Shape 28">
              <a:extLst>
                <a:ext uri="{FF2B5EF4-FFF2-40B4-BE49-F238E27FC236}">
                  <a16:creationId xmlns:a16="http://schemas.microsoft.com/office/drawing/2014/main" xmlns="" id="{8F3626C4-0142-8690-780A-C7D795174CC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0" name="그림 개체 틀 2">
            <a:extLst>
              <a:ext uri="{FF2B5EF4-FFF2-40B4-BE49-F238E27FC236}">
                <a16:creationId xmlns:a16="http://schemas.microsoft.com/office/drawing/2014/main" xmlns="" id="{DD47611C-6576-7D7D-AFEA-3C9AA0A5DD45}"/>
              </a:ext>
            </a:extLst>
          </p:cNvPr>
          <p:cNvSpPr>
            <a:spLocks noGrp="1"/>
          </p:cNvSpPr>
          <p:nvPr>
            <p:ph type="pic" sz="quarter" idx="14" hasCustomPrompt="1"/>
          </p:nvPr>
        </p:nvSpPr>
        <p:spPr>
          <a:xfrm>
            <a:off x="4290236" y="1690027"/>
            <a:ext cx="3747829" cy="218449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41" name="그림 개체 틀 2">
            <a:extLst>
              <a:ext uri="{FF2B5EF4-FFF2-40B4-BE49-F238E27FC236}">
                <a16:creationId xmlns:a16="http://schemas.microsoft.com/office/drawing/2014/main" xmlns="" id="{78F34C83-CAD6-3EFE-24E9-15EAFD9A8797}"/>
              </a:ext>
            </a:extLst>
          </p:cNvPr>
          <p:cNvSpPr>
            <a:spLocks noGrp="1"/>
          </p:cNvSpPr>
          <p:nvPr>
            <p:ph type="pic" sz="quarter" idx="16" hasCustomPrompt="1"/>
          </p:nvPr>
        </p:nvSpPr>
        <p:spPr>
          <a:xfrm>
            <a:off x="918338" y="2295607"/>
            <a:ext cx="2513477" cy="149764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2" name="그림 개체 틀 2">
            <a:extLst>
              <a:ext uri="{FF2B5EF4-FFF2-40B4-BE49-F238E27FC236}">
                <a16:creationId xmlns:a16="http://schemas.microsoft.com/office/drawing/2014/main" xmlns="" id="{5DF6ED46-9055-0429-5BA6-7FD5A4A2C03F}"/>
              </a:ext>
            </a:extLst>
          </p:cNvPr>
          <p:cNvSpPr>
            <a:spLocks noGrp="1"/>
          </p:cNvSpPr>
          <p:nvPr>
            <p:ph type="pic" sz="quarter" idx="33" hasCustomPrompt="1"/>
          </p:nvPr>
        </p:nvSpPr>
        <p:spPr>
          <a:xfrm>
            <a:off x="8868450" y="2295607"/>
            <a:ext cx="2513477" cy="149764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4184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lide - nos valeurs">
    <p:spTree>
      <p:nvGrpSpPr>
        <p:cNvPr id="1" name=""/>
        <p:cNvGrpSpPr/>
        <p:nvPr/>
      </p:nvGrpSpPr>
      <p:grpSpPr>
        <a:xfrm>
          <a:off x="0" y="0"/>
          <a:ext cx="0" cy="0"/>
          <a:chOff x="0" y="0"/>
          <a:chExt cx="0" cy="0"/>
        </a:xfrm>
      </p:grpSpPr>
      <p:pic>
        <p:nvPicPr>
          <p:cNvPr id="12" name="Image 11" descr="Nos Valeurs 1"/>
          <p:cNvPicPr>
            <a:picLocks noChangeAspect="1"/>
          </p:cNvPicPr>
          <p:nvPr userDrawn="1"/>
        </p:nvPicPr>
        <p:blipFill>
          <a:blip r:embed="rId2"/>
          <a:stretch>
            <a:fillRect/>
          </a:stretch>
        </p:blipFill>
        <p:spPr>
          <a:xfrm>
            <a:off x="0" y="0"/>
            <a:ext cx="12188190" cy="6858635"/>
          </a:xfrm>
          <a:prstGeom prst="rect">
            <a:avLst/>
          </a:prstGeom>
        </p:spPr>
      </p:pic>
      <p:sp>
        <p:nvSpPr>
          <p:cNvPr id="13" name="Zone de texte 12"/>
          <p:cNvSpPr txBox="1"/>
          <p:nvPr userDrawn="1"/>
        </p:nvSpPr>
        <p:spPr>
          <a:xfrm>
            <a:off x="3789045" y="662305"/>
            <a:ext cx="4614545" cy="829945"/>
          </a:xfrm>
          <a:prstGeom prst="rect">
            <a:avLst/>
          </a:prstGeom>
          <a:noFill/>
        </p:spPr>
        <p:txBody>
          <a:bodyPr wrap="square" rtlCol="0">
            <a:spAutoFit/>
          </a:bodyPr>
          <a:lstStyle/>
          <a:p>
            <a:pPr algn="ctr"/>
            <a:r>
              <a:rPr lang="fr-FR" altLang="fr-CA" sz="4800" b="1" dirty="0">
                <a:latin typeface="Roboto Black" charset="0"/>
                <a:cs typeface="Roboto Black" charset="0"/>
              </a:rPr>
              <a:t>NOS VALEURS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lide - Merci">
    <p:spTree>
      <p:nvGrpSpPr>
        <p:cNvPr id="1" name=""/>
        <p:cNvGrpSpPr/>
        <p:nvPr/>
      </p:nvGrpSpPr>
      <p:grpSpPr>
        <a:xfrm>
          <a:off x="0" y="0"/>
          <a:ext cx="0" cy="0"/>
          <a:chOff x="0" y="0"/>
          <a:chExt cx="0" cy="0"/>
        </a:xfrm>
      </p:grpSpPr>
      <p:pic>
        <p:nvPicPr>
          <p:cNvPr id="14" name="Image 13" descr="Merci slide"/>
          <p:cNvPicPr>
            <a:picLocks noChangeAspect="1"/>
          </p:cNvPicPr>
          <p:nvPr userDrawn="1"/>
        </p:nvPicPr>
        <p:blipFill>
          <a:blip r:embed="rId2"/>
          <a:stretch>
            <a:fillRect/>
          </a:stretch>
        </p:blipFill>
        <p:spPr>
          <a:xfrm>
            <a:off x="0" y="0"/>
            <a:ext cx="12188190" cy="6858635"/>
          </a:xfrm>
          <a:prstGeom prst="rect">
            <a:avLst/>
          </a:prstGeom>
        </p:spPr>
      </p:pic>
      <p:sp>
        <p:nvSpPr>
          <p:cNvPr id="15" name="Zone de texte 14"/>
          <p:cNvSpPr txBox="1"/>
          <p:nvPr userDrawn="1"/>
        </p:nvSpPr>
        <p:spPr>
          <a:xfrm>
            <a:off x="4360545" y="963930"/>
            <a:ext cx="4064000" cy="1861185"/>
          </a:xfrm>
          <a:prstGeom prst="rect">
            <a:avLst/>
          </a:prstGeom>
          <a:noFill/>
        </p:spPr>
        <p:txBody>
          <a:bodyPr wrap="square" rtlCol="0">
            <a:spAutoFit/>
          </a:bodyPr>
          <a:lstStyle/>
          <a:p>
            <a:r>
              <a:rPr lang="fr-FR" altLang="fr-CA" sz="11500">
                <a:solidFill>
                  <a:schemeClr val="bg1"/>
                </a:solidFill>
                <a:latin typeface="Roboto ExtraBold" panose="02000000000000000000" charset="0"/>
                <a:cs typeface="Roboto ExtraBold" panose="02000000000000000000" charset="0"/>
              </a:rPr>
              <a:t>Merci</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 page Accueil">
    <p:spTree>
      <p:nvGrpSpPr>
        <p:cNvPr id="1" name=""/>
        <p:cNvGrpSpPr/>
        <p:nvPr/>
      </p:nvGrpSpPr>
      <p:grpSpPr>
        <a:xfrm>
          <a:off x="0" y="0"/>
          <a:ext cx="0" cy="0"/>
          <a:chOff x="0" y="0"/>
          <a:chExt cx="0" cy="0"/>
        </a:xfrm>
      </p:grpSpPr>
      <p:sp>
        <p:nvSpPr>
          <p:cNvPr id="13" name="Freeform 2"/>
          <p:cNvSpPr/>
          <p:nvPr userDrawn="1"/>
        </p:nvSpPr>
        <p:spPr>
          <a:xfrm>
            <a:off x="-476871" y="-60077"/>
            <a:ext cx="12850761" cy="7009506"/>
          </a:xfrm>
          <a:custGeom>
            <a:avLst/>
            <a:gdLst/>
            <a:ahLst/>
            <a:cxnLst/>
            <a:rect l="l" t="t" r="r" b="b"/>
            <a:pathLst>
              <a:path w="19276141" h="10514259">
                <a:moveTo>
                  <a:pt x="0" y="0"/>
                </a:moveTo>
                <a:lnTo>
                  <a:pt x="19276141" y="0"/>
                </a:lnTo>
                <a:lnTo>
                  <a:pt x="19276141" y="10514259"/>
                </a:lnTo>
                <a:lnTo>
                  <a:pt x="0" y="10514259"/>
                </a:lnTo>
                <a:lnTo>
                  <a:pt x="0" y="0"/>
                </a:lnTo>
                <a:close/>
              </a:path>
            </a:pathLst>
          </a:custGeom>
          <a:blipFill>
            <a:blip r:embed="rId2"/>
            <a:stretch>
              <a:fillRect/>
            </a:stretch>
          </a:blipFill>
        </p:spPr>
        <p:txBody>
          <a:bodyPr/>
          <a:lstStyle/>
          <a:p>
            <a:endParaRPr lang="fr-FR"/>
          </a:p>
        </p:txBody>
      </p:sp>
      <p:grpSp>
        <p:nvGrpSpPr>
          <p:cNvPr id="14" name="Group 3"/>
          <p:cNvGrpSpPr/>
          <p:nvPr userDrawn="1"/>
        </p:nvGrpSpPr>
        <p:grpSpPr>
          <a:xfrm>
            <a:off x="-476871" y="-60077"/>
            <a:ext cx="12850761" cy="7009506"/>
            <a:chOff x="0" y="0"/>
            <a:chExt cx="4890232" cy="2864929"/>
          </a:xfrm>
        </p:grpSpPr>
        <p:sp>
          <p:nvSpPr>
            <p:cNvPr id="15" name="Freeform 4"/>
            <p:cNvSpPr/>
            <p:nvPr/>
          </p:nvSpPr>
          <p:spPr>
            <a:xfrm>
              <a:off x="0" y="0"/>
              <a:ext cx="4890232" cy="2864929"/>
            </a:xfrm>
            <a:custGeom>
              <a:avLst/>
              <a:gdLst/>
              <a:ahLst/>
              <a:cxnLst/>
              <a:rect l="l" t="t" r="r" b="b"/>
              <a:pathLst>
                <a:path w="4890232" h="2864929">
                  <a:moveTo>
                    <a:pt x="0" y="0"/>
                  </a:moveTo>
                  <a:lnTo>
                    <a:pt x="4890232" y="0"/>
                  </a:lnTo>
                  <a:lnTo>
                    <a:pt x="4890232" y="2864929"/>
                  </a:lnTo>
                  <a:lnTo>
                    <a:pt x="0" y="2864929"/>
                  </a:lnTo>
                  <a:close/>
                </a:path>
              </a:pathLst>
            </a:custGeom>
            <a:solidFill>
              <a:srgbClr val="000000">
                <a:alpha val="63922"/>
              </a:srgbClr>
            </a:solidFill>
          </p:spPr>
          <p:txBody>
            <a:bodyPr/>
            <a:lstStyle/>
            <a:p>
              <a:endParaRPr lang="fr-FR"/>
            </a:p>
          </p:txBody>
        </p:sp>
        <p:sp>
          <p:nvSpPr>
            <p:cNvPr id="16" name="TextBox 5"/>
            <p:cNvSpPr txBox="1"/>
            <p:nvPr/>
          </p:nvSpPr>
          <p:spPr>
            <a:xfrm>
              <a:off x="0" y="-38100"/>
              <a:ext cx="4890232" cy="2903029"/>
            </a:xfrm>
            <a:prstGeom prst="rect">
              <a:avLst/>
            </a:prstGeom>
          </p:spPr>
          <p:txBody>
            <a:bodyPr lIns="33866" tIns="33866" rIns="33866" bIns="33866" rtlCol="0" anchor="ctr"/>
            <a:lstStyle/>
            <a:p>
              <a:pPr algn="ctr">
                <a:lnSpc>
                  <a:spcPts val="2660"/>
                </a:lnSpc>
              </a:pPr>
              <a:endParaRPr sz="1200"/>
            </a:p>
          </p:txBody>
        </p:sp>
      </p:grpSp>
      <p:sp>
        <p:nvSpPr>
          <p:cNvPr id="17" name="Freeform 6"/>
          <p:cNvSpPr/>
          <p:nvPr userDrawn="1"/>
        </p:nvSpPr>
        <p:spPr>
          <a:xfrm>
            <a:off x="254000" y="279565"/>
            <a:ext cx="2324375" cy="586717"/>
          </a:xfrm>
          <a:custGeom>
            <a:avLst/>
            <a:gdLst/>
            <a:ahLst/>
            <a:cxnLst/>
            <a:rect l="l" t="t" r="r" b="b"/>
            <a:pathLst>
              <a:path w="4353310" h="1045925">
                <a:moveTo>
                  <a:pt x="0" y="0"/>
                </a:moveTo>
                <a:lnTo>
                  <a:pt x="4353310" y="0"/>
                </a:lnTo>
                <a:lnTo>
                  <a:pt x="4353310" y="1045925"/>
                </a:lnTo>
                <a:lnTo>
                  <a:pt x="0" y="1045925"/>
                </a:lnTo>
                <a:lnTo>
                  <a:pt x="0" y="0"/>
                </a:lnTo>
                <a:close/>
              </a:path>
            </a:pathLst>
          </a:custGeom>
          <a:blipFill>
            <a:blip r:embed="rId3"/>
            <a:stretch>
              <a:fillRect/>
            </a:stretch>
          </a:blipFill>
        </p:spPr>
        <p:txBody>
          <a:bodyPr/>
          <a:lstStyle/>
          <a:p>
            <a:endParaRPr lang="fr-FR"/>
          </a:p>
        </p:txBody>
      </p:sp>
      <p:sp>
        <p:nvSpPr>
          <p:cNvPr id="18" name="Freeform 17"/>
          <p:cNvSpPr/>
          <p:nvPr userDrawn="1"/>
        </p:nvSpPr>
        <p:spPr>
          <a:xfrm>
            <a:off x="7168381" y="851042"/>
            <a:ext cx="5023619" cy="5816600"/>
          </a:xfrm>
          <a:custGeom>
            <a:avLst/>
            <a:gdLst/>
            <a:ahLst/>
            <a:cxnLst/>
            <a:rect l="l" t="t" r="r" b="b"/>
            <a:pathLst>
              <a:path w="8336536" h="9652464">
                <a:moveTo>
                  <a:pt x="0" y="0"/>
                </a:moveTo>
                <a:lnTo>
                  <a:pt x="8336536" y="0"/>
                </a:lnTo>
                <a:lnTo>
                  <a:pt x="8336536" y="9652464"/>
                </a:lnTo>
                <a:lnTo>
                  <a:pt x="0" y="9652464"/>
                </a:lnTo>
                <a:lnTo>
                  <a:pt x="0" y="0"/>
                </a:lnTo>
                <a:close/>
              </a:path>
            </a:pathLst>
          </a:custGeom>
          <a:blipFill>
            <a:blip r:embed="rId4"/>
            <a:stretch>
              <a:fillRect l="-15929"/>
            </a:stretch>
          </a:blipFill>
        </p:spPr>
        <p:txBody>
          <a:bodyPr/>
          <a:lstStyle/>
          <a:p>
            <a:endParaRPr lang="fr-FR"/>
          </a:p>
        </p:txBody>
      </p:sp>
      <p:sp>
        <p:nvSpPr>
          <p:cNvPr id="19" name="Forme libre 18"/>
          <p:cNvSpPr/>
          <p:nvPr userDrawn="1"/>
        </p:nvSpPr>
        <p:spPr>
          <a:xfrm>
            <a:off x="10537747" y="-57255"/>
            <a:ext cx="1830498" cy="2172889"/>
          </a:xfrm>
          <a:custGeom>
            <a:avLst/>
            <a:gdLst>
              <a:gd name="connsiteX0" fmla="*/ 6605 w 2745747"/>
              <a:gd name="connsiteY0" fmla="*/ 0 h 3259334"/>
              <a:gd name="connsiteX1" fmla="*/ 2745747 w 2745747"/>
              <a:gd name="connsiteY1" fmla="*/ 0 h 3259334"/>
              <a:gd name="connsiteX2" fmla="*/ 2745747 w 2745747"/>
              <a:gd name="connsiteY2" fmla="*/ 3259334 h 3259334"/>
              <a:gd name="connsiteX3" fmla="*/ 2675331 w 2745747"/>
              <a:gd name="connsiteY3" fmla="*/ 3250386 h 3259334"/>
              <a:gd name="connsiteX4" fmla="*/ 0 w 2745747"/>
              <a:gd name="connsiteY4" fmla="*/ 130800 h 325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747" h="3259334">
                <a:moveTo>
                  <a:pt x="6605" y="0"/>
                </a:moveTo>
                <a:lnTo>
                  <a:pt x="2745747" y="0"/>
                </a:lnTo>
                <a:lnTo>
                  <a:pt x="2745747" y="3259334"/>
                </a:lnTo>
                <a:lnTo>
                  <a:pt x="2675331" y="3250386"/>
                </a:lnTo>
                <a:cubicBezTo>
                  <a:pt x="1160455" y="3018918"/>
                  <a:pt x="0" y="1710378"/>
                  <a:pt x="0" y="130800"/>
                </a:cubicBezTo>
                <a:close/>
              </a:path>
            </a:pathLst>
          </a:custGeom>
          <a:solidFill>
            <a:srgbClr val="E20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20" name="Groupe 19"/>
          <p:cNvGrpSpPr/>
          <p:nvPr userDrawn="1"/>
        </p:nvGrpSpPr>
        <p:grpSpPr>
          <a:xfrm>
            <a:off x="457200" y="5966447"/>
            <a:ext cx="7602219" cy="418149"/>
            <a:chOff x="844907" y="8392597"/>
            <a:chExt cx="11403328" cy="627223"/>
          </a:xfrm>
        </p:grpSpPr>
        <p:sp>
          <p:nvSpPr>
            <p:cNvPr id="21" name="Rectangle à coins arrondis 20"/>
            <p:cNvSpPr/>
            <p:nvPr/>
          </p:nvSpPr>
          <p:spPr>
            <a:xfrm>
              <a:off x="1018966" y="8394995"/>
              <a:ext cx="11229269" cy="622428"/>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Freeform 10"/>
            <p:cNvSpPr/>
            <p:nvPr/>
          </p:nvSpPr>
          <p:spPr>
            <a:xfrm>
              <a:off x="844907" y="8392597"/>
              <a:ext cx="11315198" cy="627223"/>
            </a:xfrm>
            <a:custGeom>
              <a:avLst/>
              <a:gdLst/>
              <a:ahLst/>
              <a:cxnLst/>
              <a:rect l="l" t="t" r="r" b="b"/>
              <a:pathLst>
                <a:path w="11315198" h="707200">
                  <a:moveTo>
                    <a:pt x="0" y="0"/>
                  </a:moveTo>
                  <a:lnTo>
                    <a:pt x="11315198" y="0"/>
                  </a:lnTo>
                  <a:lnTo>
                    <a:pt x="11315198" y="707200"/>
                  </a:lnTo>
                  <a:lnTo>
                    <a:pt x="0" y="707200"/>
                  </a:lnTo>
                  <a:lnTo>
                    <a:pt x="0" y="0"/>
                  </a:lnTo>
                  <a:close/>
                </a:path>
              </a:pathLst>
            </a:custGeom>
            <a:blipFill>
              <a:blip r:embed="rId5"/>
              <a:stretch>
                <a:fillRect/>
              </a:stretch>
            </a:blipFill>
            <a:ln cap="sq">
              <a:noFill/>
              <a:prstDash val="solid"/>
              <a:miter/>
            </a:ln>
          </p:spPr>
          <p:txBody>
            <a:bodyPr/>
            <a:lstStyle/>
            <a:p>
              <a:endParaRPr lang="fr-FR"/>
            </a:p>
          </p:txBody>
        </p:sp>
      </p:grpSp>
      <p:sp>
        <p:nvSpPr>
          <p:cNvPr id="23" name="Zone de texte 8"/>
          <p:cNvSpPr txBox="1"/>
          <p:nvPr userDrawn="1"/>
        </p:nvSpPr>
        <p:spPr>
          <a:xfrm>
            <a:off x="10510520" y="6207760"/>
            <a:ext cx="1268307" cy="255270"/>
          </a:xfrm>
          <a:prstGeom prst="rect">
            <a:avLst/>
          </a:prstGeom>
          <a:noFill/>
        </p:spPr>
        <p:txBody>
          <a:bodyPr wrap="square" rtlCol="0" anchor="ctr" anchorCtr="0">
            <a:spAutoFit/>
          </a:bodyPr>
          <a:lstStyle/>
          <a:p>
            <a:r>
              <a:rPr lang="en-US" altLang="en-US" sz="1065" b="1" dirty="0">
                <a:ln>
                  <a:noFill/>
                </a:ln>
                <a:solidFill>
                  <a:schemeClr val="bg1"/>
                </a:solidFill>
                <a:effectLst/>
                <a:latin typeface="Roboto SemiBold" panose="02000000000000000000" charset="0"/>
                <a:cs typeface="Roboto SemiBold" panose="02000000000000000000" charset="0"/>
              </a:rPr>
              <a:t>©</a:t>
            </a:r>
            <a:r>
              <a:rPr lang="fr-FR" sz="1065" b="1" dirty="0">
                <a:ln>
                  <a:noFill/>
                </a:ln>
                <a:solidFill>
                  <a:schemeClr val="bg1"/>
                </a:solidFill>
                <a:effectLst/>
                <a:latin typeface="Roboto SemiBold" panose="02000000000000000000" charset="0"/>
                <a:cs typeface="Roboto SemiBold" panose="02000000000000000000" charset="0"/>
              </a:rPr>
              <a:t> </a:t>
            </a:r>
            <a:r>
              <a:rPr lang="fr-FR" sz="1065" dirty="0">
                <a:ln>
                  <a:noFill/>
                </a:ln>
                <a:solidFill>
                  <a:schemeClr val="bg1"/>
                </a:solidFill>
                <a:effectLst/>
                <a:latin typeface="Roboto" charset="0"/>
                <a:cs typeface="Roboto" charset="0"/>
              </a:rPr>
              <a:t>Copyright 2026</a:t>
            </a:r>
            <a:r>
              <a:rPr lang="fr-FR" sz="1065" i="1" dirty="0">
                <a:ln>
                  <a:noFill/>
                </a:ln>
                <a:solidFill>
                  <a:schemeClr val="bg1"/>
                </a:solidFill>
                <a:effectLst/>
                <a:latin typeface="Roboto" charset="0"/>
                <a:cs typeface="Roboto" charset="0"/>
              </a:rPr>
              <a:t> </a:t>
            </a:r>
            <a:endParaRPr lang="fr-FR" altLang="fr-CA" sz="1065" i="1" dirty="0">
              <a:ln>
                <a:noFill/>
              </a:ln>
              <a:solidFill>
                <a:schemeClr val="bg1"/>
              </a:solidFill>
              <a:effectLst/>
              <a:latin typeface="Roboto SemiBold" panose="02000000000000000000" charset="0"/>
              <a:cs typeface="Roboto SemiBold" panose="02000000000000000000" charset="0"/>
            </a:endParaRPr>
          </a:p>
        </p:txBody>
      </p:sp>
      <p:sp>
        <p:nvSpPr>
          <p:cNvPr id="24" name="TextBox 21"/>
          <p:cNvSpPr txBox="1"/>
          <p:nvPr userDrawn="1"/>
        </p:nvSpPr>
        <p:spPr>
          <a:xfrm>
            <a:off x="573239" y="3759342"/>
            <a:ext cx="7554761" cy="1304290"/>
          </a:xfrm>
          <a:prstGeom prst="rect">
            <a:avLst/>
          </a:prstGeom>
        </p:spPr>
        <p:txBody>
          <a:bodyPr wrap="square" lIns="0" tIns="0" rIns="0" bIns="0" rtlCol="0" anchor="t">
            <a:spAutoFit/>
          </a:bodyPr>
          <a:lstStyle/>
          <a:p>
            <a:pPr algn="l">
              <a:lnSpc>
                <a:spcPts val="10175"/>
              </a:lnSpc>
            </a:pPr>
            <a:r>
              <a:rPr lang="en-US" sz="4800" b="1" dirty="0">
                <a:solidFill>
                  <a:srgbClr val="FFFFFF"/>
                </a:solidFill>
                <a:latin typeface="Roboto" charset="0"/>
                <a:ea typeface="Roboto" charset="0"/>
                <a:cs typeface="Roboto" charset="0"/>
                <a:sym typeface="Roboto" charset="0"/>
              </a:rPr>
              <a:t>GROUPE MEDIA CONTACT</a:t>
            </a:r>
          </a:p>
        </p:txBody>
      </p:sp>
      <p:sp>
        <p:nvSpPr>
          <p:cNvPr id="25" name="TextBox 22"/>
          <p:cNvSpPr txBox="1"/>
          <p:nvPr userDrawn="1"/>
        </p:nvSpPr>
        <p:spPr>
          <a:xfrm>
            <a:off x="573239" y="2950555"/>
            <a:ext cx="2982761" cy="1123256"/>
          </a:xfrm>
          <a:prstGeom prst="rect">
            <a:avLst/>
          </a:prstGeom>
        </p:spPr>
        <p:txBody>
          <a:bodyPr wrap="square" lIns="0" tIns="0" rIns="0" bIns="0" rtlCol="0" anchor="t">
            <a:spAutoFit/>
          </a:bodyPr>
          <a:lstStyle/>
          <a:p>
            <a:pPr algn="l">
              <a:lnSpc>
                <a:spcPts val="10710"/>
              </a:lnSpc>
            </a:pPr>
            <a:r>
              <a:rPr lang="en-US" sz="2935" dirty="0">
                <a:solidFill>
                  <a:srgbClr val="E20917"/>
                </a:solidFill>
                <a:latin typeface="Roboto"/>
                <a:ea typeface="Roboto"/>
                <a:cs typeface="Roboto"/>
                <a:sym typeface="Roboto"/>
              </a:rPr>
              <a:t>Bienvenue au</a:t>
            </a:r>
          </a:p>
        </p:txBody>
      </p:sp>
      <p:sp>
        <p:nvSpPr>
          <p:cNvPr id="26" name="TextBox 4"/>
          <p:cNvSpPr txBox="1"/>
          <p:nvPr userDrawn="1"/>
        </p:nvSpPr>
        <p:spPr>
          <a:xfrm>
            <a:off x="573239" y="4651485"/>
            <a:ext cx="5023619" cy="416781"/>
          </a:xfrm>
          <a:prstGeom prst="rect">
            <a:avLst/>
          </a:prstGeom>
        </p:spPr>
        <p:txBody>
          <a:bodyPr wrap="square" lIns="0" tIns="0" rIns="0" bIns="0" rtlCol="0" anchor="t">
            <a:spAutoFit/>
          </a:bodyPr>
          <a:lstStyle/>
          <a:p>
            <a:pPr>
              <a:lnSpc>
                <a:spcPts val="3830"/>
              </a:lnSpc>
              <a:spcBef>
                <a:spcPct val="0"/>
              </a:spcBef>
            </a:pPr>
            <a:r>
              <a:rPr lang="en-US" sz="1600" i="1" dirty="0">
                <a:solidFill>
                  <a:schemeClr val="bg1"/>
                </a:solidFill>
                <a:latin typeface="Roboto" charset="0"/>
                <a:ea typeface="Roboto" charset="0"/>
                <a:cs typeface="Canva Sans" panose="020B0503030501040103"/>
                <a:sym typeface="Canva Sans" panose="020B0503030501040103"/>
              </a:rPr>
              <a:t>La </a:t>
            </a:r>
            <a:r>
              <a:rPr lang="en-US" sz="1600" i="1" dirty="0" err="1">
                <a:solidFill>
                  <a:schemeClr val="bg1"/>
                </a:solidFill>
                <a:latin typeface="Roboto" charset="0"/>
                <a:ea typeface="Roboto" charset="0"/>
                <a:cs typeface="Canva Sans" panose="020B0503030501040103"/>
                <a:sym typeface="Canva Sans" panose="020B0503030501040103"/>
              </a:rPr>
              <a:t>juste</a:t>
            </a:r>
            <a:r>
              <a:rPr lang="en-US" sz="1600" i="1" dirty="0">
                <a:solidFill>
                  <a:schemeClr val="bg1"/>
                </a:solidFill>
                <a:latin typeface="Roboto" charset="0"/>
                <a:ea typeface="Roboto" charset="0"/>
                <a:cs typeface="Canva Sans" panose="020B0503030501040103"/>
                <a:sym typeface="Canva Sans" panose="020B0503030501040103"/>
              </a:rPr>
              <a:t> réponse, au bon moment au </a:t>
            </a:r>
            <a:r>
              <a:rPr lang="en-US" sz="1600" i="1" dirty="0" err="1">
                <a:solidFill>
                  <a:schemeClr val="bg1"/>
                </a:solidFill>
                <a:latin typeface="Roboto" charset="0"/>
                <a:ea typeface="Roboto" charset="0"/>
                <a:cs typeface="Canva Sans" panose="020B0503030501040103"/>
                <a:sym typeface="Canva Sans" panose="020B0503030501040103"/>
              </a:rPr>
              <a:t>juste</a:t>
            </a:r>
            <a:r>
              <a:rPr lang="en-US" sz="1600" i="1" dirty="0">
                <a:solidFill>
                  <a:schemeClr val="bg1"/>
                </a:solidFill>
                <a:latin typeface="Roboto" charset="0"/>
                <a:ea typeface="Roboto" charset="0"/>
                <a:cs typeface="Canva Sans" panose="020B0503030501040103"/>
                <a:sym typeface="Canva Sans" panose="020B0503030501040103"/>
              </a:rPr>
              <a:t> prix.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lide - page Accueil">
    <p:spTree>
      <p:nvGrpSpPr>
        <p:cNvPr id="1" name=""/>
        <p:cNvGrpSpPr/>
        <p:nvPr/>
      </p:nvGrpSpPr>
      <p:grpSpPr>
        <a:xfrm>
          <a:off x="0" y="0"/>
          <a:ext cx="0" cy="0"/>
          <a:chOff x="0" y="0"/>
          <a:chExt cx="0" cy="0"/>
        </a:xfrm>
      </p:grpSpPr>
      <p:sp>
        <p:nvSpPr>
          <p:cNvPr id="13" name="Freeform 2"/>
          <p:cNvSpPr/>
          <p:nvPr userDrawn="1"/>
        </p:nvSpPr>
        <p:spPr>
          <a:xfrm>
            <a:off x="-476871" y="-60077"/>
            <a:ext cx="12850761" cy="7009506"/>
          </a:xfrm>
          <a:custGeom>
            <a:avLst/>
            <a:gdLst/>
            <a:ahLst/>
            <a:cxnLst/>
            <a:rect l="l" t="t" r="r" b="b"/>
            <a:pathLst>
              <a:path w="19276141" h="10514259">
                <a:moveTo>
                  <a:pt x="0" y="0"/>
                </a:moveTo>
                <a:lnTo>
                  <a:pt x="19276141" y="0"/>
                </a:lnTo>
                <a:lnTo>
                  <a:pt x="19276141" y="10514259"/>
                </a:lnTo>
                <a:lnTo>
                  <a:pt x="0" y="10514259"/>
                </a:lnTo>
                <a:lnTo>
                  <a:pt x="0" y="0"/>
                </a:lnTo>
                <a:close/>
              </a:path>
            </a:pathLst>
          </a:custGeom>
          <a:blipFill>
            <a:blip r:embed="rId2"/>
            <a:stretch>
              <a:fillRect/>
            </a:stretch>
          </a:blipFill>
        </p:spPr>
        <p:txBody>
          <a:bodyPr/>
          <a:lstStyle/>
          <a:p>
            <a:endParaRPr lang="fr-FR"/>
          </a:p>
        </p:txBody>
      </p:sp>
      <p:grpSp>
        <p:nvGrpSpPr>
          <p:cNvPr id="14" name="Group 3"/>
          <p:cNvGrpSpPr/>
          <p:nvPr userDrawn="1"/>
        </p:nvGrpSpPr>
        <p:grpSpPr>
          <a:xfrm>
            <a:off x="-476871" y="-60077"/>
            <a:ext cx="12850761" cy="7009506"/>
            <a:chOff x="0" y="0"/>
            <a:chExt cx="4890232" cy="2864929"/>
          </a:xfrm>
        </p:grpSpPr>
        <p:sp>
          <p:nvSpPr>
            <p:cNvPr id="15" name="Freeform 4"/>
            <p:cNvSpPr/>
            <p:nvPr/>
          </p:nvSpPr>
          <p:spPr>
            <a:xfrm>
              <a:off x="0" y="0"/>
              <a:ext cx="4890232" cy="2864929"/>
            </a:xfrm>
            <a:custGeom>
              <a:avLst/>
              <a:gdLst/>
              <a:ahLst/>
              <a:cxnLst/>
              <a:rect l="l" t="t" r="r" b="b"/>
              <a:pathLst>
                <a:path w="4890232" h="2864929">
                  <a:moveTo>
                    <a:pt x="0" y="0"/>
                  </a:moveTo>
                  <a:lnTo>
                    <a:pt x="4890232" y="0"/>
                  </a:lnTo>
                  <a:lnTo>
                    <a:pt x="4890232" y="2864929"/>
                  </a:lnTo>
                  <a:lnTo>
                    <a:pt x="0" y="2864929"/>
                  </a:lnTo>
                  <a:close/>
                </a:path>
              </a:pathLst>
            </a:custGeom>
            <a:solidFill>
              <a:srgbClr val="000000">
                <a:alpha val="63922"/>
              </a:srgbClr>
            </a:solidFill>
          </p:spPr>
          <p:txBody>
            <a:bodyPr/>
            <a:lstStyle/>
            <a:p>
              <a:endParaRPr lang="fr-FR"/>
            </a:p>
          </p:txBody>
        </p:sp>
        <p:sp>
          <p:nvSpPr>
            <p:cNvPr id="16" name="TextBox 5"/>
            <p:cNvSpPr txBox="1"/>
            <p:nvPr/>
          </p:nvSpPr>
          <p:spPr>
            <a:xfrm>
              <a:off x="0" y="-38100"/>
              <a:ext cx="4890232" cy="2903029"/>
            </a:xfrm>
            <a:prstGeom prst="rect">
              <a:avLst/>
            </a:prstGeom>
          </p:spPr>
          <p:txBody>
            <a:bodyPr lIns="33866" tIns="33866" rIns="33866" bIns="33866" rtlCol="0" anchor="ctr"/>
            <a:lstStyle/>
            <a:p>
              <a:pPr algn="ctr">
                <a:lnSpc>
                  <a:spcPts val="2660"/>
                </a:lnSpc>
              </a:pPr>
              <a:endParaRPr sz="1200"/>
            </a:p>
          </p:txBody>
        </p:sp>
      </p:grpSp>
      <p:sp>
        <p:nvSpPr>
          <p:cNvPr id="17" name="Freeform 6"/>
          <p:cNvSpPr/>
          <p:nvPr userDrawn="1"/>
        </p:nvSpPr>
        <p:spPr>
          <a:xfrm>
            <a:off x="254000" y="279565"/>
            <a:ext cx="2324375" cy="586717"/>
          </a:xfrm>
          <a:custGeom>
            <a:avLst/>
            <a:gdLst/>
            <a:ahLst/>
            <a:cxnLst/>
            <a:rect l="l" t="t" r="r" b="b"/>
            <a:pathLst>
              <a:path w="4353310" h="1045925">
                <a:moveTo>
                  <a:pt x="0" y="0"/>
                </a:moveTo>
                <a:lnTo>
                  <a:pt x="4353310" y="0"/>
                </a:lnTo>
                <a:lnTo>
                  <a:pt x="4353310" y="1045925"/>
                </a:lnTo>
                <a:lnTo>
                  <a:pt x="0" y="1045925"/>
                </a:lnTo>
                <a:lnTo>
                  <a:pt x="0" y="0"/>
                </a:lnTo>
                <a:close/>
              </a:path>
            </a:pathLst>
          </a:custGeom>
          <a:blipFill>
            <a:blip r:embed="rId3"/>
            <a:stretch>
              <a:fillRect/>
            </a:stretch>
          </a:blipFill>
        </p:spPr>
        <p:txBody>
          <a:bodyPr/>
          <a:lstStyle/>
          <a:p>
            <a:endParaRPr lang="fr-FR"/>
          </a:p>
        </p:txBody>
      </p:sp>
      <p:sp>
        <p:nvSpPr>
          <p:cNvPr id="18" name="Freeform 17"/>
          <p:cNvSpPr/>
          <p:nvPr userDrawn="1"/>
        </p:nvSpPr>
        <p:spPr>
          <a:xfrm>
            <a:off x="7168381" y="851042"/>
            <a:ext cx="5023619" cy="5816600"/>
          </a:xfrm>
          <a:custGeom>
            <a:avLst/>
            <a:gdLst/>
            <a:ahLst/>
            <a:cxnLst/>
            <a:rect l="l" t="t" r="r" b="b"/>
            <a:pathLst>
              <a:path w="8336536" h="9652464">
                <a:moveTo>
                  <a:pt x="0" y="0"/>
                </a:moveTo>
                <a:lnTo>
                  <a:pt x="8336536" y="0"/>
                </a:lnTo>
                <a:lnTo>
                  <a:pt x="8336536" y="9652464"/>
                </a:lnTo>
                <a:lnTo>
                  <a:pt x="0" y="9652464"/>
                </a:lnTo>
                <a:lnTo>
                  <a:pt x="0" y="0"/>
                </a:lnTo>
                <a:close/>
              </a:path>
            </a:pathLst>
          </a:custGeom>
          <a:blipFill>
            <a:blip r:embed="rId4"/>
            <a:stretch>
              <a:fillRect l="-15929"/>
            </a:stretch>
          </a:blipFill>
        </p:spPr>
        <p:txBody>
          <a:bodyPr/>
          <a:lstStyle/>
          <a:p>
            <a:endParaRPr lang="fr-FR"/>
          </a:p>
        </p:txBody>
      </p:sp>
      <p:sp>
        <p:nvSpPr>
          <p:cNvPr id="19" name="Forme libre 18"/>
          <p:cNvSpPr/>
          <p:nvPr userDrawn="1"/>
        </p:nvSpPr>
        <p:spPr>
          <a:xfrm>
            <a:off x="10537747" y="-57255"/>
            <a:ext cx="1830498" cy="2172889"/>
          </a:xfrm>
          <a:custGeom>
            <a:avLst/>
            <a:gdLst>
              <a:gd name="connsiteX0" fmla="*/ 6605 w 2745747"/>
              <a:gd name="connsiteY0" fmla="*/ 0 h 3259334"/>
              <a:gd name="connsiteX1" fmla="*/ 2745747 w 2745747"/>
              <a:gd name="connsiteY1" fmla="*/ 0 h 3259334"/>
              <a:gd name="connsiteX2" fmla="*/ 2745747 w 2745747"/>
              <a:gd name="connsiteY2" fmla="*/ 3259334 h 3259334"/>
              <a:gd name="connsiteX3" fmla="*/ 2675331 w 2745747"/>
              <a:gd name="connsiteY3" fmla="*/ 3250386 h 3259334"/>
              <a:gd name="connsiteX4" fmla="*/ 0 w 2745747"/>
              <a:gd name="connsiteY4" fmla="*/ 130800 h 325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747" h="3259334">
                <a:moveTo>
                  <a:pt x="6605" y="0"/>
                </a:moveTo>
                <a:lnTo>
                  <a:pt x="2745747" y="0"/>
                </a:lnTo>
                <a:lnTo>
                  <a:pt x="2745747" y="3259334"/>
                </a:lnTo>
                <a:lnTo>
                  <a:pt x="2675331" y="3250386"/>
                </a:lnTo>
                <a:cubicBezTo>
                  <a:pt x="1160455" y="3018918"/>
                  <a:pt x="0" y="1710378"/>
                  <a:pt x="0" y="130800"/>
                </a:cubicBezTo>
                <a:close/>
              </a:path>
            </a:pathLst>
          </a:custGeom>
          <a:solidFill>
            <a:srgbClr val="E20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20" name="Groupe 19"/>
          <p:cNvGrpSpPr/>
          <p:nvPr userDrawn="1"/>
        </p:nvGrpSpPr>
        <p:grpSpPr>
          <a:xfrm>
            <a:off x="457200" y="5966447"/>
            <a:ext cx="7602219" cy="418149"/>
            <a:chOff x="844907" y="8392597"/>
            <a:chExt cx="11403328" cy="627223"/>
          </a:xfrm>
        </p:grpSpPr>
        <p:sp>
          <p:nvSpPr>
            <p:cNvPr id="21" name="Rectangle à coins arrondis 20"/>
            <p:cNvSpPr/>
            <p:nvPr/>
          </p:nvSpPr>
          <p:spPr>
            <a:xfrm>
              <a:off x="1018966" y="8394995"/>
              <a:ext cx="11229269" cy="622428"/>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Freeform 10"/>
            <p:cNvSpPr/>
            <p:nvPr/>
          </p:nvSpPr>
          <p:spPr>
            <a:xfrm>
              <a:off x="844907" y="8392597"/>
              <a:ext cx="11315198" cy="627223"/>
            </a:xfrm>
            <a:custGeom>
              <a:avLst/>
              <a:gdLst/>
              <a:ahLst/>
              <a:cxnLst/>
              <a:rect l="l" t="t" r="r" b="b"/>
              <a:pathLst>
                <a:path w="11315198" h="707200">
                  <a:moveTo>
                    <a:pt x="0" y="0"/>
                  </a:moveTo>
                  <a:lnTo>
                    <a:pt x="11315198" y="0"/>
                  </a:lnTo>
                  <a:lnTo>
                    <a:pt x="11315198" y="707200"/>
                  </a:lnTo>
                  <a:lnTo>
                    <a:pt x="0" y="707200"/>
                  </a:lnTo>
                  <a:lnTo>
                    <a:pt x="0" y="0"/>
                  </a:lnTo>
                  <a:close/>
                </a:path>
              </a:pathLst>
            </a:custGeom>
            <a:blipFill>
              <a:blip r:embed="rId5"/>
              <a:stretch>
                <a:fillRect/>
              </a:stretch>
            </a:blipFill>
            <a:ln cap="sq">
              <a:noFill/>
              <a:prstDash val="solid"/>
              <a:miter/>
            </a:ln>
          </p:spPr>
          <p:txBody>
            <a:bodyPr/>
            <a:lstStyle/>
            <a:p>
              <a:endParaRPr lang="fr-FR"/>
            </a:p>
          </p:txBody>
        </p:sp>
      </p:grpSp>
      <p:sp>
        <p:nvSpPr>
          <p:cNvPr id="23" name="Zone de texte 8"/>
          <p:cNvSpPr txBox="1"/>
          <p:nvPr userDrawn="1"/>
        </p:nvSpPr>
        <p:spPr>
          <a:xfrm>
            <a:off x="10510520" y="6207760"/>
            <a:ext cx="1268307" cy="255270"/>
          </a:xfrm>
          <a:prstGeom prst="rect">
            <a:avLst/>
          </a:prstGeom>
          <a:noFill/>
        </p:spPr>
        <p:txBody>
          <a:bodyPr wrap="square" rtlCol="0" anchor="ctr" anchorCtr="0">
            <a:spAutoFit/>
          </a:bodyPr>
          <a:lstStyle/>
          <a:p>
            <a:r>
              <a:rPr lang="en-US" altLang="en-US" sz="1065" b="1" dirty="0">
                <a:ln>
                  <a:noFill/>
                </a:ln>
                <a:solidFill>
                  <a:schemeClr val="bg1"/>
                </a:solidFill>
                <a:effectLst/>
                <a:latin typeface="Roboto SemiBold" panose="02000000000000000000" charset="0"/>
                <a:cs typeface="Roboto SemiBold" panose="02000000000000000000" charset="0"/>
              </a:rPr>
              <a:t>©</a:t>
            </a:r>
            <a:r>
              <a:rPr lang="fr-FR" sz="1065" b="1" dirty="0">
                <a:ln>
                  <a:noFill/>
                </a:ln>
                <a:solidFill>
                  <a:schemeClr val="bg1"/>
                </a:solidFill>
                <a:effectLst/>
                <a:latin typeface="Roboto SemiBold" panose="02000000000000000000" charset="0"/>
                <a:cs typeface="Roboto SemiBold" panose="02000000000000000000" charset="0"/>
              </a:rPr>
              <a:t> </a:t>
            </a:r>
            <a:r>
              <a:rPr lang="fr-FR" sz="1065" dirty="0">
                <a:ln>
                  <a:noFill/>
                </a:ln>
                <a:solidFill>
                  <a:schemeClr val="bg1"/>
                </a:solidFill>
                <a:effectLst/>
                <a:latin typeface="Roboto" charset="0"/>
                <a:cs typeface="Roboto" charset="0"/>
              </a:rPr>
              <a:t>Copyright 2026</a:t>
            </a:r>
            <a:r>
              <a:rPr lang="fr-FR" sz="1065" i="1" dirty="0">
                <a:ln>
                  <a:noFill/>
                </a:ln>
                <a:solidFill>
                  <a:schemeClr val="bg1"/>
                </a:solidFill>
                <a:effectLst/>
                <a:latin typeface="Roboto" charset="0"/>
                <a:cs typeface="Roboto" charset="0"/>
              </a:rPr>
              <a:t> </a:t>
            </a:r>
            <a:endParaRPr lang="fr-FR" altLang="fr-CA" sz="1065" i="1" dirty="0">
              <a:ln>
                <a:noFill/>
              </a:ln>
              <a:solidFill>
                <a:schemeClr val="bg1"/>
              </a:solidFill>
              <a:effectLst/>
              <a:latin typeface="Roboto SemiBold" panose="02000000000000000000" charset="0"/>
              <a:cs typeface="Roboto SemiBold" panose="02000000000000000000" charset="0"/>
            </a:endParaRPr>
          </a:p>
        </p:txBody>
      </p:sp>
    </p:spTree>
    <p:extLst>
      <p:ext uri="{BB962C8B-B14F-4D97-AF65-F5344CB8AC3E}">
        <p14:creationId xmlns:p14="http://schemas.microsoft.com/office/powerpoint/2010/main" val="36595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v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Arrière plan 1">
    <p:spTree>
      <p:nvGrpSpPr>
        <p:cNvPr id="1" name=""/>
        <p:cNvGrpSpPr/>
        <p:nvPr/>
      </p:nvGrpSpPr>
      <p:grpSpPr>
        <a:xfrm>
          <a:off x="0" y="0"/>
          <a:ext cx="0" cy="0"/>
          <a:chOff x="0" y="0"/>
          <a:chExt cx="0" cy="0"/>
        </a:xfrm>
      </p:grpSpPr>
      <p:grpSp>
        <p:nvGrpSpPr>
          <p:cNvPr id="2" name="Grouper 1"/>
          <p:cNvGrpSpPr/>
          <p:nvPr userDrawn="1"/>
        </p:nvGrpSpPr>
        <p:grpSpPr>
          <a:xfrm>
            <a:off x="5537835" y="-139700"/>
            <a:ext cx="6653530" cy="7136130"/>
            <a:chOff x="8721" y="-219"/>
            <a:chExt cx="10478" cy="11238"/>
          </a:xfrm>
        </p:grpSpPr>
        <p:grpSp>
          <p:nvGrpSpPr>
            <p:cNvPr id="3" name="Grouper 2"/>
            <p:cNvGrpSpPr/>
            <p:nvPr/>
          </p:nvGrpSpPr>
          <p:grpSpPr>
            <a:xfrm>
              <a:off x="8721" y="0"/>
              <a:ext cx="10478" cy="10876"/>
              <a:chOff x="8721" y="0"/>
              <a:chExt cx="10478" cy="10876"/>
            </a:xfrm>
          </p:grpSpPr>
          <p:sp>
            <p:nvSpPr>
              <p:cNvPr id="4" name="Triangle rectangle 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5" name="Image 4"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6" name="Rectangle à coins arrondi 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7" name="Rectangle à coins arrondi 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0" name="Image 19"/>
          <p:cNvPicPr>
            <a:picLocks noChangeAspect="1"/>
          </p:cNvPicPr>
          <p:nvPr userDrawn="1"/>
        </p:nvPicPr>
        <p:blipFill>
          <a:blip r:embed="rId3" cstate="print">
            <a:extLst>
              <a:ext uri="{28A0092B-C50C-407E-A947-70E740481C1C}">
                <a14:useLocalDpi xmlns:a14="http://schemas.microsoft.com/office/drawing/2010/main" val="0"/>
              </a:ext>
            </a:extLst>
          </a:blip>
          <a:srcRect t="2042" b="2042"/>
          <a:stretch/>
        </p:blipFill>
        <p:spPr>
          <a:xfrm>
            <a:off x="7161919" y="1205524"/>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57150">
            <a:solidFill>
              <a:schemeClr val="bg1"/>
            </a:solidFill>
          </a:ln>
        </p:spPr>
      </p:pic>
    </p:spTree>
    <p:extLst>
      <p:ext uri="{BB962C8B-B14F-4D97-AF65-F5344CB8AC3E}">
        <p14:creationId xmlns:p14="http://schemas.microsoft.com/office/powerpoint/2010/main" val="315409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5A0097D9-F111-48B6-9169-9805C29F4E41}"/>
              </a:ext>
            </a:extLst>
          </p:cNvPr>
          <p:cNvSpPr/>
          <p:nvPr userDrawn="1"/>
        </p:nvSpPr>
        <p:spPr>
          <a:xfrm>
            <a:off x="3880338" y="4567873"/>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 name="Graphic 14">
            <a:extLst>
              <a:ext uri="{FF2B5EF4-FFF2-40B4-BE49-F238E27FC236}">
                <a16:creationId xmlns:a16="http://schemas.microsoft.com/office/drawing/2014/main" xmlns="" id="{E1AEDBCB-B8A6-46DC-B408-2BE8EC133A3A}"/>
              </a:ext>
            </a:extLst>
          </p:cNvPr>
          <p:cNvGrpSpPr/>
          <p:nvPr userDrawn="1"/>
        </p:nvGrpSpPr>
        <p:grpSpPr>
          <a:xfrm>
            <a:off x="4181510" y="1536176"/>
            <a:ext cx="3966027" cy="3201070"/>
            <a:chOff x="2444748" y="555045"/>
            <a:chExt cx="7282048" cy="5727454"/>
          </a:xfrm>
        </p:grpSpPr>
        <p:sp>
          <p:nvSpPr>
            <p:cNvPr id="4" name="Freeform: Shape 3">
              <a:extLst>
                <a:ext uri="{FF2B5EF4-FFF2-40B4-BE49-F238E27FC236}">
                  <a16:creationId xmlns:a16="http://schemas.microsoft.com/office/drawing/2014/main" xmlns="" id="{4AA4A6DA-83F2-4A3A-9192-DE84413AB48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31B45117-7ACB-494A-A205-A665C05E1E25}"/>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xmlns="" id="{8D349466-ECBA-47E5-9745-A423FDEDC5E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7BB3733-CFD1-4E9E-9FE7-9BD67E0C815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xmlns="" id="{7087111D-A3D1-435B-B13E-C55DF077F40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xmlns="" id="{3FCC4EEF-ABF7-40AE-BED4-71BE30D8BB63}"/>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C35B0DB0-0826-4CF2-9899-0AF787E459F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75F6B97A-E435-4186-ABCB-BD07DA0A107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2" name="Graphic 14">
            <a:extLst>
              <a:ext uri="{FF2B5EF4-FFF2-40B4-BE49-F238E27FC236}">
                <a16:creationId xmlns:a16="http://schemas.microsoft.com/office/drawing/2014/main" xmlns="" id="{CFE13B92-5832-4817-962F-056F0D6CC120}"/>
              </a:ext>
            </a:extLst>
          </p:cNvPr>
          <p:cNvGrpSpPr/>
          <p:nvPr userDrawn="1"/>
        </p:nvGrpSpPr>
        <p:grpSpPr>
          <a:xfrm>
            <a:off x="802991" y="2192794"/>
            <a:ext cx="2744170" cy="2214881"/>
            <a:chOff x="2444748" y="555045"/>
            <a:chExt cx="7282048" cy="5727454"/>
          </a:xfrm>
        </p:grpSpPr>
        <p:sp>
          <p:nvSpPr>
            <p:cNvPr id="13" name="Freeform: Shape 12">
              <a:extLst>
                <a:ext uri="{FF2B5EF4-FFF2-40B4-BE49-F238E27FC236}">
                  <a16:creationId xmlns:a16="http://schemas.microsoft.com/office/drawing/2014/main" xmlns="" id="{8B55B52C-BF34-47AF-BBC7-27211A564CA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7DE15B44-7619-43B1-9DD6-C3948D47993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xmlns="" id="{38144E88-F504-4F84-B113-3F93E2343CD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92B52506-B328-477C-833A-B5256AFB88A7}"/>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xmlns="" id="{0F0EFBAC-7D4E-4337-88DC-9EFAD4CE6593}"/>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xmlns="" id="{29C5B30E-F499-4C11-B286-65660103237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xmlns="" id="{5D1ADB49-AD9C-4EEB-B012-2EDDDB10AA6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068B7E2B-E0A7-42AD-8EC7-3611D6B7579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21" name="Graphic 14">
            <a:extLst>
              <a:ext uri="{FF2B5EF4-FFF2-40B4-BE49-F238E27FC236}">
                <a16:creationId xmlns:a16="http://schemas.microsoft.com/office/drawing/2014/main" xmlns="" id="{07E6276E-8ACB-4581-B338-6C20FF3AABF0}"/>
              </a:ext>
            </a:extLst>
          </p:cNvPr>
          <p:cNvGrpSpPr/>
          <p:nvPr userDrawn="1"/>
        </p:nvGrpSpPr>
        <p:grpSpPr>
          <a:xfrm>
            <a:off x="8753103" y="2192794"/>
            <a:ext cx="2744170" cy="2214881"/>
            <a:chOff x="2444748" y="555045"/>
            <a:chExt cx="7282048" cy="5727454"/>
          </a:xfrm>
        </p:grpSpPr>
        <p:sp>
          <p:nvSpPr>
            <p:cNvPr id="22" name="Freeform: Shape 21">
              <a:extLst>
                <a:ext uri="{FF2B5EF4-FFF2-40B4-BE49-F238E27FC236}">
                  <a16:creationId xmlns:a16="http://schemas.microsoft.com/office/drawing/2014/main" xmlns="" id="{A9279636-422C-49ED-B171-A5D312A4CCA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1C8387C4-C5CC-422A-A1D9-E3DE7B06B16A}"/>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xmlns="" id="{38ED0A20-1E22-484B-8DE1-F5E6CB683968}"/>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C0A58AB9-62DF-4942-8F64-BCB382970738}"/>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xmlns="" id="{81FDF209-81F0-442D-BA86-73F31D9FE51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xmlns="" id="{6AC3C1E3-8675-4CEC-B5F7-5D9DFD2DB80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xmlns="" id="{1A55425F-9542-42DB-AE74-8E941186E3E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68C411EC-81DC-4EC4-8806-BFE9B4C536A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30" name="그림 개체 틀 2">
            <a:extLst>
              <a:ext uri="{FF2B5EF4-FFF2-40B4-BE49-F238E27FC236}">
                <a16:creationId xmlns:a16="http://schemas.microsoft.com/office/drawing/2014/main" xmlns="" id="{5CC06A6E-560A-491E-AE2A-E0B7C5EE6406}"/>
              </a:ext>
            </a:extLst>
          </p:cNvPr>
          <p:cNvSpPr>
            <a:spLocks noGrp="1"/>
          </p:cNvSpPr>
          <p:nvPr>
            <p:ph type="pic" sz="quarter" idx="14" hasCustomPrompt="1"/>
          </p:nvPr>
        </p:nvSpPr>
        <p:spPr>
          <a:xfrm>
            <a:off x="4290236" y="1690027"/>
            <a:ext cx="3747829" cy="2184495"/>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1" name="그림 개체 틀 2">
            <a:extLst>
              <a:ext uri="{FF2B5EF4-FFF2-40B4-BE49-F238E27FC236}">
                <a16:creationId xmlns:a16="http://schemas.microsoft.com/office/drawing/2014/main" xmlns="" id="{9F745565-7D61-4424-9B10-0F7F8DD8AE95}"/>
              </a:ext>
            </a:extLst>
          </p:cNvPr>
          <p:cNvSpPr>
            <a:spLocks noGrp="1"/>
          </p:cNvSpPr>
          <p:nvPr>
            <p:ph type="pic" sz="quarter" idx="16" hasCustomPrompt="1"/>
          </p:nvPr>
        </p:nvSpPr>
        <p:spPr>
          <a:xfrm>
            <a:off x="918338" y="2295607"/>
            <a:ext cx="2513477" cy="149764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2" name="그림 개체 틀 2">
            <a:extLst>
              <a:ext uri="{FF2B5EF4-FFF2-40B4-BE49-F238E27FC236}">
                <a16:creationId xmlns:a16="http://schemas.microsoft.com/office/drawing/2014/main" xmlns="" id="{5025294E-0FC3-4EF0-928F-11DCB45D72EF}"/>
              </a:ext>
            </a:extLst>
          </p:cNvPr>
          <p:cNvSpPr>
            <a:spLocks noGrp="1"/>
          </p:cNvSpPr>
          <p:nvPr>
            <p:ph type="pic" sz="quarter" idx="33" hasCustomPrompt="1"/>
          </p:nvPr>
        </p:nvSpPr>
        <p:spPr>
          <a:xfrm>
            <a:off x="8868450" y="2295607"/>
            <a:ext cx="2513477" cy="149764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11381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‹N°›</a:t>
            </a:fld>
            <a:endParaRPr lang="en-US"/>
          </a:p>
        </p:txBody>
      </p:sp>
    </p:spTree>
    <p:extLst>
      <p:ext uri="{BB962C8B-B14F-4D97-AF65-F5344CB8AC3E}">
        <p14:creationId xmlns:p14="http://schemas.microsoft.com/office/powerpoint/2010/main" val="239104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25/03/2026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385807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EBE4D56-D794-FDA3-D91F-B04FD1B84FB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aa-ET"/>
          </a:p>
        </p:txBody>
      </p:sp>
      <p:sp>
        <p:nvSpPr>
          <p:cNvPr id="3" name="Sous-titre 2">
            <a:extLst>
              <a:ext uri="{FF2B5EF4-FFF2-40B4-BE49-F238E27FC236}">
                <a16:creationId xmlns:a16="http://schemas.microsoft.com/office/drawing/2014/main" xmlns="" id="{DB9F071D-6EED-47BB-1C92-EB68CAC5E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aa-ET"/>
          </a:p>
        </p:txBody>
      </p:sp>
      <p:sp>
        <p:nvSpPr>
          <p:cNvPr id="4" name="Espace réservé de la date 3">
            <a:extLst>
              <a:ext uri="{FF2B5EF4-FFF2-40B4-BE49-F238E27FC236}">
                <a16:creationId xmlns:a16="http://schemas.microsoft.com/office/drawing/2014/main" xmlns="" id="{860CB9D1-529F-26DE-A8BC-37D0530770C3}"/>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C3A5254D-9293-710B-A2ED-24578561EC9D}"/>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AE1ACAE4-4C72-E3F6-FC86-B2CF4A240B88}"/>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2060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3AC6A9D-D796-7D74-AFFB-C5E052495CE9}"/>
              </a:ext>
            </a:extLst>
          </p:cNvPr>
          <p:cNvSpPr>
            <a:spLocks noGrp="1"/>
          </p:cNvSpPr>
          <p:nvPr>
            <p:ph type="title"/>
          </p:nvPr>
        </p:nvSpPr>
        <p:spPr/>
        <p:txBody>
          <a:bodyPr/>
          <a:lstStyle/>
          <a:p>
            <a:r>
              <a:rPr lang="fr-FR"/>
              <a:t>Modifiez le style du titre</a:t>
            </a:r>
            <a:endParaRPr lang="aa-ET"/>
          </a:p>
        </p:txBody>
      </p:sp>
      <p:sp>
        <p:nvSpPr>
          <p:cNvPr id="3" name="Espace réservé du contenu 2">
            <a:extLst>
              <a:ext uri="{FF2B5EF4-FFF2-40B4-BE49-F238E27FC236}">
                <a16:creationId xmlns:a16="http://schemas.microsoft.com/office/drawing/2014/main" xmlns="" id="{D077869E-1C8A-3230-BCFE-7235F0EA46F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9DC3FC8B-85CB-7AD8-9DB9-6B67223CD885}"/>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C590705C-67B5-0004-F3E3-7231E13CFAF9}"/>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D292CBB0-6399-3DE9-07E5-93F062DFB56D}"/>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4156737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1761AE-973A-0A2E-8FE0-C8DF09FBD76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aa-ET"/>
          </a:p>
        </p:txBody>
      </p:sp>
      <p:sp>
        <p:nvSpPr>
          <p:cNvPr id="3" name="Espace réservé du texte 2">
            <a:extLst>
              <a:ext uri="{FF2B5EF4-FFF2-40B4-BE49-F238E27FC236}">
                <a16:creationId xmlns:a16="http://schemas.microsoft.com/office/drawing/2014/main" xmlns="" id="{4B53CB3F-7BA8-E406-55A0-1A6765CE00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FC43EC8C-7AE4-B259-A590-4535BB53D707}"/>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3FF9E35D-F75E-0437-7BC1-F82B7DE02471}"/>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BA517CD2-B05B-FCCD-A926-F6B7C07B793A}"/>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1008857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95B0EBA-459B-8A64-7526-074CC256CFC7}"/>
              </a:ext>
            </a:extLst>
          </p:cNvPr>
          <p:cNvSpPr>
            <a:spLocks noGrp="1"/>
          </p:cNvSpPr>
          <p:nvPr>
            <p:ph type="title"/>
          </p:nvPr>
        </p:nvSpPr>
        <p:spPr/>
        <p:txBody>
          <a:bodyPr/>
          <a:lstStyle/>
          <a:p>
            <a:r>
              <a:rPr lang="fr-FR"/>
              <a:t>Modifiez le style du titre</a:t>
            </a:r>
            <a:endParaRPr lang="aa-ET"/>
          </a:p>
        </p:txBody>
      </p:sp>
      <p:sp>
        <p:nvSpPr>
          <p:cNvPr id="3" name="Espace réservé du contenu 2">
            <a:extLst>
              <a:ext uri="{FF2B5EF4-FFF2-40B4-BE49-F238E27FC236}">
                <a16:creationId xmlns:a16="http://schemas.microsoft.com/office/drawing/2014/main" xmlns="" id="{71721FAA-9488-97BB-2181-7DBC8186AFF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u contenu 3">
            <a:extLst>
              <a:ext uri="{FF2B5EF4-FFF2-40B4-BE49-F238E27FC236}">
                <a16:creationId xmlns:a16="http://schemas.microsoft.com/office/drawing/2014/main" xmlns="" id="{16CCA4B4-FEC8-CE18-4746-BC624B95E13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5" name="Espace réservé de la date 4">
            <a:extLst>
              <a:ext uri="{FF2B5EF4-FFF2-40B4-BE49-F238E27FC236}">
                <a16:creationId xmlns:a16="http://schemas.microsoft.com/office/drawing/2014/main" xmlns="" id="{E7721D7C-6D12-D25C-2373-A171C3503EE8}"/>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6" name="Espace réservé du pied de page 5">
            <a:extLst>
              <a:ext uri="{FF2B5EF4-FFF2-40B4-BE49-F238E27FC236}">
                <a16:creationId xmlns:a16="http://schemas.microsoft.com/office/drawing/2014/main" xmlns="" id="{8C67FBC3-DAF2-E6F0-90ED-9B1A7F255E0E}"/>
              </a:ext>
            </a:extLst>
          </p:cNvPr>
          <p:cNvSpPr>
            <a:spLocks noGrp="1"/>
          </p:cNvSpPr>
          <p:nvPr>
            <p:ph type="ftr" sz="quarter" idx="11"/>
          </p:nvPr>
        </p:nvSpPr>
        <p:spPr/>
        <p:txBody>
          <a:bodyPr/>
          <a:lstStyle/>
          <a:p>
            <a:endParaRPr lang="aa-ET"/>
          </a:p>
        </p:txBody>
      </p:sp>
      <p:sp>
        <p:nvSpPr>
          <p:cNvPr id="7" name="Espace réservé du numéro de diapositive 6">
            <a:extLst>
              <a:ext uri="{FF2B5EF4-FFF2-40B4-BE49-F238E27FC236}">
                <a16:creationId xmlns:a16="http://schemas.microsoft.com/office/drawing/2014/main" xmlns="" id="{CA49E17C-03E0-FDF2-82FF-9881E3E192C8}"/>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3944586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4CCED5-939E-C5AD-4964-1DE92694FB36}"/>
              </a:ext>
            </a:extLst>
          </p:cNvPr>
          <p:cNvSpPr>
            <a:spLocks noGrp="1"/>
          </p:cNvSpPr>
          <p:nvPr>
            <p:ph type="title"/>
          </p:nvPr>
        </p:nvSpPr>
        <p:spPr>
          <a:xfrm>
            <a:off x="839788" y="365125"/>
            <a:ext cx="10515600" cy="1325563"/>
          </a:xfrm>
        </p:spPr>
        <p:txBody>
          <a:bodyPr/>
          <a:lstStyle/>
          <a:p>
            <a:r>
              <a:rPr lang="fr-FR"/>
              <a:t>Modifiez le style du titre</a:t>
            </a:r>
            <a:endParaRPr lang="aa-ET"/>
          </a:p>
        </p:txBody>
      </p:sp>
      <p:sp>
        <p:nvSpPr>
          <p:cNvPr id="3" name="Espace réservé du texte 2">
            <a:extLst>
              <a:ext uri="{FF2B5EF4-FFF2-40B4-BE49-F238E27FC236}">
                <a16:creationId xmlns:a16="http://schemas.microsoft.com/office/drawing/2014/main" xmlns="" id="{CA61212D-0448-8456-6043-932CB9A0B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2A8393DE-3BEF-63AB-CA43-1618098CDC2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5" name="Espace réservé du texte 4">
            <a:extLst>
              <a:ext uri="{FF2B5EF4-FFF2-40B4-BE49-F238E27FC236}">
                <a16:creationId xmlns:a16="http://schemas.microsoft.com/office/drawing/2014/main" xmlns="" id="{EAF45CA1-CF79-0ED8-4A02-7DD04509E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27EDB85D-4AF1-8B1A-A3C2-C7363C9A97E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7" name="Espace réservé de la date 6">
            <a:extLst>
              <a:ext uri="{FF2B5EF4-FFF2-40B4-BE49-F238E27FC236}">
                <a16:creationId xmlns:a16="http://schemas.microsoft.com/office/drawing/2014/main" xmlns="" id="{4DC10B54-CC5D-B129-7CF7-07EABA4AD986}"/>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8" name="Espace réservé du pied de page 7">
            <a:extLst>
              <a:ext uri="{FF2B5EF4-FFF2-40B4-BE49-F238E27FC236}">
                <a16:creationId xmlns:a16="http://schemas.microsoft.com/office/drawing/2014/main" xmlns="" id="{D3F140FA-0302-2364-8834-D4627A015CD7}"/>
              </a:ext>
            </a:extLst>
          </p:cNvPr>
          <p:cNvSpPr>
            <a:spLocks noGrp="1"/>
          </p:cNvSpPr>
          <p:nvPr>
            <p:ph type="ftr" sz="quarter" idx="11"/>
          </p:nvPr>
        </p:nvSpPr>
        <p:spPr/>
        <p:txBody>
          <a:bodyPr/>
          <a:lstStyle/>
          <a:p>
            <a:endParaRPr lang="aa-ET"/>
          </a:p>
        </p:txBody>
      </p:sp>
      <p:sp>
        <p:nvSpPr>
          <p:cNvPr id="9" name="Espace réservé du numéro de diapositive 8">
            <a:extLst>
              <a:ext uri="{FF2B5EF4-FFF2-40B4-BE49-F238E27FC236}">
                <a16:creationId xmlns:a16="http://schemas.microsoft.com/office/drawing/2014/main" xmlns="" id="{63D26DD8-D06F-C921-B77E-6BD00C4A7D30}"/>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1143801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0637F2-421C-CC42-E6E0-7B660FC697E8}"/>
              </a:ext>
            </a:extLst>
          </p:cNvPr>
          <p:cNvSpPr>
            <a:spLocks noGrp="1"/>
          </p:cNvSpPr>
          <p:nvPr>
            <p:ph type="title"/>
          </p:nvPr>
        </p:nvSpPr>
        <p:spPr/>
        <p:txBody>
          <a:bodyPr/>
          <a:lstStyle/>
          <a:p>
            <a:r>
              <a:rPr lang="fr-FR"/>
              <a:t>Modifiez le style du titre</a:t>
            </a:r>
            <a:endParaRPr lang="aa-ET"/>
          </a:p>
        </p:txBody>
      </p:sp>
      <p:sp>
        <p:nvSpPr>
          <p:cNvPr id="3" name="Espace réservé de la date 2">
            <a:extLst>
              <a:ext uri="{FF2B5EF4-FFF2-40B4-BE49-F238E27FC236}">
                <a16:creationId xmlns:a16="http://schemas.microsoft.com/office/drawing/2014/main" xmlns="" id="{890DBAA2-C66D-DC76-8F12-A137D8CD57EF}"/>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4" name="Espace réservé du pied de page 3">
            <a:extLst>
              <a:ext uri="{FF2B5EF4-FFF2-40B4-BE49-F238E27FC236}">
                <a16:creationId xmlns:a16="http://schemas.microsoft.com/office/drawing/2014/main" xmlns="" id="{ECA64474-A811-845C-F036-4957D3AAF433}"/>
              </a:ext>
            </a:extLst>
          </p:cNvPr>
          <p:cNvSpPr>
            <a:spLocks noGrp="1"/>
          </p:cNvSpPr>
          <p:nvPr>
            <p:ph type="ftr" sz="quarter" idx="11"/>
          </p:nvPr>
        </p:nvSpPr>
        <p:spPr/>
        <p:txBody>
          <a:bodyPr/>
          <a:lstStyle/>
          <a:p>
            <a:endParaRPr lang="aa-ET"/>
          </a:p>
        </p:txBody>
      </p:sp>
      <p:sp>
        <p:nvSpPr>
          <p:cNvPr id="5" name="Espace réservé du numéro de diapositive 4">
            <a:extLst>
              <a:ext uri="{FF2B5EF4-FFF2-40B4-BE49-F238E27FC236}">
                <a16:creationId xmlns:a16="http://schemas.microsoft.com/office/drawing/2014/main" xmlns="" id="{EB609372-15AE-9C87-CE43-E91AF3A7BC0B}"/>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2512124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471D1BD-00AA-1D1C-BF01-B6C3A055764C}"/>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3" name="Espace réservé du pied de page 2">
            <a:extLst>
              <a:ext uri="{FF2B5EF4-FFF2-40B4-BE49-F238E27FC236}">
                <a16:creationId xmlns:a16="http://schemas.microsoft.com/office/drawing/2014/main" xmlns="" id="{704D8271-D06B-332D-3440-411707941B9C}"/>
              </a:ext>
            </a:extLst>
          </p:cNvPr>
          <p:cNvSpPr>
            <a:spLocks noGrp="1"/>
          </p:cNvSpPr>
          <p:nvPr>
            <p:ph type="ftr" sz="quarter" idx="11"/>
          </p:nvPr>
        </p:nvSpPr>
        <p:spPr/>
        <p:txBody>
          <a:bodyPr/>
          <a:lstStyle/>
          <a:p>
            <a:endParaRPr lang="aa-ET"/>
          </a:p>
        </p:txBody>
      </p:sp>
      <p:sp>
        <p:nvSpPr>
          <p:cNvPr id="4" name="Espace réservé du numéro de diapositive 3">
            <a:extLst>
              <a:ext uri="{FF2B5EF4-FFF2-40B4-BE49-F238E27FC236}">
                <a16:creationId xmlns:a16="http://schemas.microsoft.com/office/drawing/2014/main" xmlns="" id="{666E9DAB-EFA9-5386-AC38-ABB28827DB87}"/>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289474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3_Arrière plan 1">
    <p:spTree>
      <p:nvGrpSpPr>
        <p:cNvPr id="1" name=""/>
        <p:cNvGrpSpPr/>
        <p:nvPr/>
      </p:nvGrpSpPr>
      <p:grpSpPr>
        <a:xfrm>
          <a:off x="0" y="0"/>
          <a:ext cx="0" cy="0"/>
          <a:chOff x="0" y="0"/>
          <a:chExt cx="0" cy="0"/>
        </a:xfrm>
      </p:grpSpPr>
      <p:grpSp>
        <p:nvGrpSpPr>
          <p:cNvPr id="2" name="Grouper 1"/>
          <p:cNvGrpSpPr/>
          <p:nvPr userDrawn="1"/>
        </p:nvGrpSpPr>
        <p:grpSpPr>
          <a:xfrm>
            <a:off x="5537835" y="-139700"/>
            <a:ext cx="6653530" cy="7136130"/>
            <a:chOff x="8721" y="-219"/>
            <a:chExt cx="10478" cy="11238"/>
          </a:xfrm>
        </p:grpSpPr>
        <p:grpSp>
          <p:nvGrpSpPr>
            <p:cNvPr id="3" name="Grouper 2"/>
            <p:cNvGrpSpPr/>
            <p:nvPr/>
          </p:nvGrpSpPr>
          <p:grpSpPr>
            <a:xfrm>
              <a:off x="8721" y="0"/>
              <a:ext cx="10478" cy="10876"/>
              <a:chOff x="8721" y="0"/>
              <a:chExt cx="10478" cy="10876"/>
            </a:xfrm>
          </p:grpSpPr>
          <p:sp>
            <p:nvSpPr>
              <p:cNvPr id="4" name="Triangle rectangle 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5" name="Image 4"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6" name="Rectangle à coins arrondi 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7" name="Rectangle à coins arrondi 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rcRect l="16473" r="16473"/>
          <a:stretch/>
        </p:blipFill>
        <p:spPr>
          <a:xfrm>
            <a:off x="7161919" y="1205524"/>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57150">
            <a:solidFill>
              <a:schemeClr val="bg1"/>
            </a:solidFill>
          </a:ln>
        </p:spPr>
      </p:pic>
    </p:spTree>
    <p:extLst>
      <p:ext uri="{BB962C8B-B14F-4D97-AF65-F5344CB8AC3E}">
        <p14:creationId xmlns:p14="http://schemas.microsoft.com/office/powerpoint/2010/main" val="2804052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F79FED2-CBF3-F8C4-62BE-66BAA85FCF5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aa-ET"/>
          </a:p>
        </p:txBody>
      </p:sp>
      <p:sp>
        <p:nvSpPr>
          <p:cNvPr id="3" name="Espace réservé du contenu 2">
            <a:extLst>
              <a:ext uri="{FF2B5EF4-FFF2-40B4-BE49-F238E27FC236}">
                <a16:creationId xmlns:a16="http://schemas.microsoft.com/office/drawing/2014/main" xmlns="" id="{775CA02C-F60D-2393-0E30-03DB66E14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u texte 3">
            <a:extLst>
              <a:ext uri="{FF2B5EF4-FFF2-40B4-BE49-F238E27FC236}">
                <a16:creationId xmlns:a16="http://schemas.microsoft.com/office/drawing/2014/main" xmlns="" id="{A57A1C0B-D86F-24CC-DE98-D6C22A7A4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B33AC251-093C-7E36-2E71-D8B99882AA74}"/>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6" name="Espace réservé du pied de page 5">
            <a:extLst>
              <a:ext uri="{FF2B5EF4-FFF2-40B4-BE49-F238E27FC236}">
                <a16:creationId xmlns:a16="http://schemas.microsoft.com/office/drawing/2014/main" xmlns="" id="{1EFDAB38-B9E2-E653-F678-9D0B061A7116}"/>
              </a:ext>
            </a:extLst>
          </p:cNvPr>
          <p:cNvSpPr>
            <a:spLocks noGrp="1"/>
          </p:cNvSpPr>
          <p:nvPr>
            <p:ph type="ftr" sz="quarter" idx="11"/>
          </p:nvPr>
        </p:nvSpPr>
        <p:spPr/>
        <p:txBody>
          <a:bodyPr/>
          <a:lstStyle/>
          <a:p>
            <a:endParaRPr lang="aa-ET"/>
          </a:p>
        </p:txBody>
      </p:sp>
      <p:sp>
        <p:nvSpPr>
          <p:cNvPr id="7" name="Espace réservé du numéro de diapositive 6">
            <a:extLst>
              <a:ext uri="{FF2B5EF4-FFF2-40B4-BE49-F238E27FC236}">
                <a16:creationId xmlns:a16="http://schemas.microsoft.com/office/drawing/2014/main" xmlns="" id="{50D29582-BD62-B648-C701-193DF9F1A56A}"/>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773443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8B8C8FB-CBE2-DDE4-D2C0-E4A217AA482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aa-ET"/>
          </a:p>
        </p:txBody>
      </p:sp>
      <p:sp>
        <p:nvSpPr>
          <p:cNvPr id="3" name="Espace réservé pour une image  2">
            <a:extLst>
              <a:ext uri="{FF2B5EF4-FFF2-40B4-BE49-F238E27FC236}">
                <a16:creationId xmlns:a16="http://schemas.microsoft.com/office/drawing/2014/main" xmlns="" id="{6A225590-9B44-75CC-AEE5-01312B10A4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Espace réservé du texte 3">
            <a:extLst>
              <a:ext uri="{FF2B5EF4-FFF2-40B4-BE49-F238E27FC236}">
                <a16:creationId xmlns:a16="http://schemas.microsoft.com/office/drawing/2014/main" xmlns="" id="{AEE316E0-8168-E65C-5160-939E82382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4D82C7F-DE57-EE07-637C-580D2D38C1FE}"/>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6" name="Espace réservé du pied de page 5">
            <a:extLst>
              <a:ext uri="{FF2B5EF4-FFF2-40B4-BE49-F238E27FC236}">
                <a16:creationId xmlns:a16="http://schemas.microsoft.com/office/drawing/2014/main" xmlns="" id="{FE19C141-BC79-3E7E-B40D-B9DA28165FFE}"/>
              </a:ext>
            </a:extLst>
          </p:cNvPr>
          <p:cNvSpPr>
            <a:spLocks noGrp="1"/>
          </p:cNvSpPr>
          <p:nvPr>
            <p:ph type="ftr" sz="quarter" idx="11"/>
          </p:nvPr>
        </p:nvSpPr>
        <p:spPr/>
        <p:txBody>
          <a:bodyPr/>
          <a:lstStyle/>
          <a:p>
            <a:endParaRPr lang="aa-ET"/>
          </a:p>
        </p:txBody>
      </p:sp>
      <p:sp>
        <p:nvSpPr>
          <p:cNvPr id="7" name="Espace réservé du numéro de diapositive 6">
            <a:extLst>
              <a:ext uri="{FF2B5EF4-FFF2-40B4-BE49-F238E27FC236}">
                <a16:creationId xmlns:a16="http://schemas.microsoft.com/office/drawing/2014/main" xmlns="" id="{534CF312-EFC4-0EA5-000A-D67649FC40FF}"/>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1351005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B906941-AD40-58FC-21BD-CF2FB96E6A02}"/>
              </a:ext>
            </a:extLst>
          </p:cNvPr>
          <p:cNvSpPr>
            <a:spLocks noGrp="1"/>
          </p:cNvSpPr>
          <p:nvPr>
            <p:ph type="title"/>
          </p:nvPr>
        </p:nvSpPr>
        <p:spPr/>
        <p:txBody>
          <a:bodyPr/>
          <a:lstStyle/>
          <a:p>
            <a:r>
              <a:rPr lang="fr-FR"/>
              <a:t>Modifiez le style du titre</a:t>
            </a:r>
            <a:endParaRPr lang="aa-ET"/>
          </a:p>
        </p:txBody>
      </p:sp>
      <p:sp>
        <p:nvSpPr>
          <p:cNvPr id="3" name="Espace réservé du texte vertical 2">
            <a:extLst>
              <a:ext uri="{FF2B5EF4-FFF2-40B4-BE49-F238E27FC236}">
                <a16:creationId xmlns:a16="http://schemas.microsoft.com/office/drawing/2014/main" xmlns="" id="{41526816-88A2-453B-53CE-E94D3708256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13861E87-BD2E-E13F-CAF1-7A334B147D7B}"/>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2E2DF00F-3940-B10E-B0E9-CC298E16AFF8}"/>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0386A605-2BBD-BD8A-C680-E7B11E40B922}"/>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3213200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BFDD76CC-2420-5D6E-36AA-162534FE69AD}"/>
              </a:ext>
            </a:extLst>
          </p:cNvPr>
          <p:cNvSpPr>
            <a:spLocks noGrp="1"/>
          </p:cNvSpPr>
          <p:nvPr>
            <p:ph type="title" orient="vert"/>
          </p:nvPr>
        </p:nvSpPr>
        <p:spPr>
          <a:xfrm>
            <a:off x="8724900" y="365125"/>
            <a:ext cx="2628900" cy="5811838"/>
          </a:xfrm>
        </p:spPr>
        <p:txBody>
          <a:bodyPr vert="eaVert"/>
          <a:lstStyle/>
          <a:p>
            <a:r>
              <a:rPr lang="fr-FR"/>
              <a:t>Modifiez le style du titre</a:t>
            </a:r>
            <a:endParaRPr lang="aa-ET"/>
          </a:p>
        </p:txBody>
      </p:sp>
      <p:sp>
        <p:nvSpPr>
          <p:cNvPr id="3" name="Espace réservé du texte vertical 2">
            <a:extLst>
              <a:ext uri="{FF2B5EF4-FFF2-40B4-BE49-F238E27FC236}">
                <a16:creationId xmlns:a16="http://schemas.microsoft.com/office/drawing/2014/main" xmlns="" id="{EBD30937-3204-D55B-90B9-D1F9F7B1468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8763C7CF-60FC-F96C-73F4-4AF9B39FBEE2}"/>
              </a:ext>
            </a:extLst>
          </p:cNvPr>
          <p:cNvSpPr>
            <a:spLocks noGrp="1"/>
          </p:cNvSpPr>
          <p:nvPr>
            <p:ph type="dt" sz="half" idx="10"/>
          </p:nvPr>
        </p:nvSpPr>
        <p:spPr/>
        <p:txBody>
          <a:bodyPr/>
          <a:lstStyle/>
          <a:p>
            <a:fld id="{55F53854-8809-4D84-AF3E-6D8F625EFE8A}"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29FFD90B-343E-308E-D46C-42680D57FAF6}"/>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5C08B95E-44D5-0C60-3FC5-3B2D556B4CC9}"/>
              </a:ext>
            </a:extLst>
          </p:cNvPr>
          <p:cNvSpPr>
            <a:spLocks noGrp="1"/>
          </p:cNvSpPr>
          <p:nvPr>
            <p:ph type="sldNum" sz="quarter" idx="12"/>
          </p:nvPr>
        </p:nvSpPr>
        <p:spPr/>
        <p:txBody>
          <a:bodyPr/>
          <a:lstStyle/>
          <a:p>
            <a:fld id="{ECB18C46-11DA-4A5B-9728-83F6D19A1DCF}" type="slidenum">
              <a:rPr lang="aa-ET" smtClean="0"/>
              <a:t>‹N°›</a:t>
            </a:fld>
            <a:endParaRPr lang="aa-ET"/>
          </a:p>
        </p:txBody>
      </p:sp>
    </p:spTree>
    <p:extLst>
      <p:ext uri="{BB962C8B-B14F-4D97-AF65-F5344CB8AC3E}">
        <p14:creationId xmlns:p14="http://schemas.microsoft.com/office/powerpoint/2010/main" val="4125360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109B4B0-039B-046D-588D-02FCF9FC2C0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aa-ET"/>
          </a:p>
        </p:txBody>
      </p:sp>
      <p:sp>
        <p:nvSpPr>
          <p:cNvPr id="3" name="Sous-titre 2">
            <a:extLst>
              <a:ext uri="{FF2B5EF4-FFF2-40B4-BE49-F238E27FC236}">
                <a16:creationId xmlns:a16="http://schemas.microsoft.com/office/drawing/2014/main" xmlns="" id="{BA61358A-5B60-C5E0-46B9-99C9146CA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aa-ET"/>
          </a:p>
        </p:txBody>
      </p:sp>
      <p:sp>
        <p:nvSpPr>
          <p:cNvPr id="4" name="Espace réservé de la date 3">
            <a:extLst>
              <a:ext uri="{FF2B5EF4-FFF2-40B4-BE49-F238E27FC236}">
                <a16:creationId xmlns:a16="http://schemas.microsoft.com/office/drawing/2014/main" xmlns="" id="{D599960F-4294-DEFB-B9E1-3932E7F4B851}"/>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D37BBED9-6089-B1FC-2CC5-202F3308DADD}"/>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6FDE2E38-7E06-C759-B519-F0CF13DDFB4B}"/>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6989372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1E6A3FA-230E-61CA-9CE8-528D5DBF1DA7}"/>
              </a:ext>
            </a:extLst>
          </p:cNvPr>
          <p:cNvSpPr>
            <a:spLocks noGrp="1"/>
          </p:cNvSpPr>
          <p:nvPr>
            <p:ph type="title"/>
          </p:nvPr>
        </p:nvSpPr>
        <p:spPr/>
        <p:txBody>
          <a:bodyPr/>
          <a:lstStyle/>
          <a:p>
            <a:r>
              <a:rPr lang="fr-FR"/>
              <a:t>Modifiez le style du titre</a:t>
            </a:r>
            <a:endParaRPr lang="aa-ET"/>
          </a:p>
        </p:txBody>
      </p:sp>
      <p:sp>
        <p:nvSpPr>
          <p:cNvPr id="3" name="Espace réservé du contenu 2">
            <a:extLst>
              <a:ext uri="{FF2B5EF4-FFF2-40B4-BE49-F238E27FC236}">
                <a16:creationId xmlns:a16="http://schemas.microsoft.com/office/drawing/2014/main" xmlns="" id="{6CB373F0-AAB8-8307-4C86-605370D2763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96E4E73B-36D8-CF42-A050-D1DCADFB7755}"/>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EA122E25-C923-B730-1B77-DA65A4A0390A}"/>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5692AE4D-0B56-FB42-7338-C9DAA0FCC9F1}"/>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180460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56D2448-6405-7BFB-BAFA-952120634EA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aa-ET"/>
          </a:p>
        </p:txBody>
      </p:sp>
      <p:sp>
        <p:nvSpPr>
          <p:cNvPr id="3" name="Espace réservé du texte 2">
            <a:extLst>
              <a:ext uri="{FF2B5EF4-FFF2-40B4-BE49-F238E27FC236}">
                <a16:creationId xmlns:a16="http://schemas.microsoft.com/office/drawing/2014/main" xmlns="" id="{47481093-3C8C-945D-AA93-5F0663CC4F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8EEADF1C-AAB7-EBDC-05D1-D5E22F934E4B}"/>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E1039795-999C-B11B-261D-D29C9A8E9F48}"/>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C468A12E-52B8-D21F-3D90-B10A97251097}"/>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3926674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9B6557-C83B-B536-4F26-D55DE58D37FA}"/>
              </a:ext>
            </a:extLst>
          </p:cNvPr>
          <p:cNvSpPr>
            <a:spLocks noGrp="1"/>
          </p:cNvSpPr>
          <p:nvPr>
            <p:ph type="title"/>
          </p:nvPr>
        </p:nvSpPr>
        <p:spPr/>
        <p:txBody>
          <a:bodyPr/>
          <a:lstStyle/>
          <a:p>
            <a:r>
              <a:rPr lang="fr-FR"/>
              <a:t>Modifiez le style du titre</a:t>
            </a:r>
            <a:endParaRPr lang="aa-ET"/>
          </a:p>
        </p:txBody>
      </p:sp>
      <p:sp>
        <p:nvSpPr>
          <p:cNvPr id="3" name="Espace réservé du contenu 2">
            <a:extLst>
              <a:ext uri="{FF2B5EF4-FFF2-40B4-BE49-F238E27FC236}">
                <a16:creationId xmlns:a16="http://schemas.microsoft.com/office/drawing/2014/main" xmlns="" id="{EF42A39F-0FF4-0AE6-99EE-16FFC0AA958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u contenu 3">
            <a:extLst>
              <a:ext uri="{FF2B5EF4-FFF2-40B4-BE49-F238E27FC236}">
                <a16:creationId xmlns:a16="http://schemas.microsoft.com/office/drawing/2014/main" xmlns="" id="{C9ED9A10-542F-EF52-FF49-1DC28102753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5" name="Espace réservé de la date 4">
            <a:extLst>
              <a:ext uri="{FF2B5EF4-FFF2-40B4-BE49-F238E27FC236}">
                <a16:creationId xmlns:a16="http://schemas.microsoft.com/office/drawing/2014/main" xmlns="" id="{0A4E0B5D-8BD4-5167-36DA-F7D950ADD559}"/>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6" name="Espace réservé du pied de page 5">
            <a:extLst>
              <a:ext uri="{FF2B5EF4-FFF2-40B4-BE49-F238E27FC236}">
                <a16:creationId xmlns:a16="http://schemas.microsoft.com/office/drawing/2014/main" xmlns="" id="{7FADA8F2-7553-61A5-0EBF-68E6C00B7E40}"/>
              </a:ext>
            </a:extLst>
          </p:cNvPr>
          <p:cNvSpPr>
            <a:spLocks noGrp="1"/>
          </p:cNvSpPr>
          <p:nvPr>
            <p:ph type="ftr" sz="quarter" idx="11"/>
          </p:nvPr>
        </p:nvSpPr>
        <p:spPr/>
        <p:txBody>
          <a:bodyPr/>
          <a:lstStyle/>
          <a:p>
            <a:endParaRPr lang="aa-ET"/>
          </a:p>
        </p:txBody>
      </p:sp>
      <p:sp>
        <p:nvSpPr>
          <p:cNvPr id="7" name="Espace réservé du numéro de diapositive 6">
            <a:extLst>
              <a:ext uri="{FF2B5EF4-FFF2-40B4-BE49-F238E27FC236}">
                <a16:creationId xmlns:a16="http://schemas.microsoft.com/office/drawing/2014/main" xmlns="" id="{0426AF6F-68D6-88CA-B1AC-99AA2AB264A7}"/>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1417497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B1EF3EE-EA83-DA43-3805-995F37C0FC95}"/>
              </a:ext>
            </a:extLst>
          </p:cNvPr>
          <p:cNvSpPr>
            <a:spLocks noGrp="1"/>
          </p:cNvSpPr>
          <p:nvPr>
            <p:ph type="title"/>
          </p:nvPr>
        </p:nvSpPr>
        <p:spPr>
          <a:xfrm>
            <a:off x="839788" y="365125"/>
            <a:ext cx="10515600" cy="1325563"/>
          </a:xfrm>
        </p:spPr>
        <p:txBody>
          <a:bodyPr/>
          <a:lstStyle/>
          <a:p>
            <a:r>
              <a:rPr lang="fr-FR"/>
              <a:t>Modifiez le style du titre</a:t>
            </a:r>
            <a:endParaRPr lang="aa-ET"/>
          </a:p>
        </p:txBody>
      </p:sp>
      <p:sp>
        <p:nvSpPr>
          <p:cNvPr id="3" name="Espace réservé du texte 2">
            <a:extLst>
              <a:ext uri="{FF2B5EF4-FFF2-40B4-BE49-F238E27FC236}">
                <a16:creationId xmlns:a16="http://schemas.microsoft.com/office/drawing/2014/main" xmlns="" id="{92694F18-2840-2425-126E-40B7FFED8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9743E644-2354-57EA-48D0-EBC647E3C5F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5" name="Espace réservé du texte 4">
            <a:extLst>
              <a:ext uri="{FF2B5EF4-FFF2-40B4-BE49-F238E27FC236}">
                <a16:creationId xmlns:a16="http://schemas.microsoft.com/office/drawing/2014/main" xmlns="" id="{A894E792-DB06-DE94-A9FF-F5D0FE91F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AF065DA7-4E85-6348-0893-952C282A8D7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7" name="Espace réservé de la date 6">
            <a:extLst>
              <a:ext uri="{FF2B5EF4-FFF2-40B4-BE49-F238E27FC236}">
                <a16:creationId xmlns:a16="http://schemas.microsoft.com/office/drawing/2014/main" xmlns="" id="{53B5F8A1-C4CE-8FB4-5EA0-FD5ABAC6A746}"/>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8" name="Espace réservé du pied de page 7">
            <a:extLst>
              <a:ext uri="{FF2B5EF4-FFF2-40B4-BE49-F238E27FC236}">
                <a16:creationId xmlns:a16="http://schemas.microsoft.com/office/drawing/2014/main" xmlns="" id="{D536A483-303F-8EA7-281B-25D168F451A9}"/>
              </a:ext>
            </a:extLst>
          </p:cNvPr>
          <p:cNvSpPr>
            <a:spLocks noGrp="1"/>
          </p:cNvSpPr>
          <p:nvPr>
            <p:ph type="ftr" sz="quarter" idx="11"/>
          </p:nvPr>
        </p:nvSpPr>
        <p:spPr/>
        <p:txBody>
          <a:bodyPr/>
          <a:lstStyle/>
          <a:p>
            <a:endParaRPr lang="aa-ET"/>
          </a:p>
        </p:txBody>
      </p:sp>
      <p:sp>
        <p:nvSpPr>
          <p:cNvPr id="9" name="Espace réservé du numéro de diapositive 8">
            <a:extLst>
              <a:ext uri="{FF2B5EF4-FFF2-40B4-BE49-F238E27FC236}">
                <a16:creationId xmlns:a16="http://schemas.microsoft.com/office/drawing/2014/main" xmlns="" id="{CE942C65-F39C-3474-76FE-F0354182E424}"/>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1843116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6EF3113-C502-8CC8-6D82-31DF091309CF}"/>
              </a:ext>
            </a:extLst>
          </p:cNvPr>
          <p:cNvSpPr>
            <a:spLocks noGrp="1"/>
          </p:cNvSpPr>
          <p:nvPr>
            <p:ph type="title"/>
          </p:nvPr>
        </p:nvSpPr>
        <p:spPr/>
        <p:txBody>
          <a:bodyPr/>
          <a:lstStyle/>
          <a:p>
            <a:r>
              <a:rPr lang="fr-FR"/>
              <a:t>Modifiez le style du titre</a:t>
            </a:r>
            <a:endParaRPr lang="aa-ET"/>
          </a:p>
        </p:txBody>
      </p:sp>
      <p:sp>
        <p:nvSpPr>
          <p:cNvPr id="3" name="Espace réservé de la date 2">
            <a:extLst>
              <a:ext uri="{FF2B5EF4-FFF2-40B4-BE49-F238E27FC236}">
                <a16:creationId xmlns:a16="http://schemas.microsoft.com/office/drawing/2014/main" xmlns="" id="{70FC95C7-CCCA-A073-B78B-501FA5247135}"/>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4" name="Espace réservé du pied de page 3">
            <a:extLst>
              <a:ext uri="{FF2B5EF4-FFF2-40B4-BE49-F238E27FC236}">
                <a16:creationId xmlns:a16="http://schemas.microsoft.com/office/drawing/2014/main" xmlns="" id="{6E2CF6F0-10E2-184D-B233-BFF6977B3A27}"/>
              </a:ext>
            </a:extLst>
          </p:cNvPr>
          <p:cNvSpPr>
            <a:spLocks noGrp="1"/>
          </p:cNvSpPr>
          <p:nvPr>
            <p:ph type="ftr" sz="quarter" idx="11"/>
          </p:nvPr>
        </p:nvSpPr>
        <p:spPr/>
        <p:txBody>
          <a:bodyPr/>
          <a:lstStyle/>
          <a:p>
            <a:endParaRPr lang="aa-ET"/>
          </a:p>
        </p:txBody>
      </p:sp>
      <p:sp>
        <p:nvSpPr>
          <p:cNvPr id="5" name="Espace réservé du numéro de diapositive 4">
            <a:extLst>
              <a:ext uri="{FF2B5EF4-FFF2-40B4-BE49-F238E27FC236}">
                <a16:creationId xmlns:a16="http://schemas.microsoft.com/office/drawing/2014/main" xmlns="" id="{F192FCE7-4A70-7BDE-BC46-54D2C33C19F2}"/>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72616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4_Arrière plan 1">
    <p:spTree>
      <p:nvGrpSpPr>
        <p:cNvPr id="1" name=""/>
        <p:cNvGrpSpPr/>
        <p:nvPr/>
      </p:nvGrpSpPr>
      <p:grpSpPr>
        <a:xfrm>
          <a:off x="0" y="0"/>
          <a:ext cx="0" cy="0"/>
          <a:chOff x="0" y="0"/>
          <a:chExt cx="0" cy="0"/>
        </a:xfrm>
      </p:grpSpPr>
      <p:grpSp>
        <p:nvGrpSpPr>
          <p:cNvPr id="2" name="Grouper 1"/>
          <p:cNvGrpSpPr/>
          <p:nvPr userDrawn="1"/>
        </p:nvGrpSpPr>
        <p:grpSpPr>
          <a:xfrm>
            <a:off x="5537835" y="-139700"/>
            <a:ext cx="6653530" cy="7136130"/>
            <a:chOff x="8721" y="-219"/>
            <a:chExt cx="10478" cy="11238"/>
          </a:xfrm>
        </p:grpSpPr>
        <p:grpSp>
          <p:nvGrpSpPr>
            <p:cNvPr id="3" name="Grouper 2"/>
            <p:cNvGrpSpPr/>
            <p:nvPr/>
          </p:nvGrpSpPr>
          <p:grpSpPr>
            <a:xfrm>
              <a:off x="8721" y="0"/>
              <a:ext cx="10478" cy="10876"/>
              <a:chOff x="8721" y="0"/>
              <a:chExt cx="10478" cy="10876"/>
            </a:xfrm>
          </p:grpSpPr>
          <p:sp>
            <p:nvSpPr>
              <p:cNvPr id="4" name="Triangle rectangle 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5" name="Image 4"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6" name="Rectangle à coins arrondi 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7" name="Rectangle à coins arrondi 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0" name="Image 19"/>
          <p:cNvPicPr>
            <a:picLocks noChangeAspect="1"/>
          </p:cNvPicPr>
          <p:nvPr userDrawn="1"/>
        </p:nvPicPr>
        <p:blipFill>
          <a:blip r:embed="rId3" cstate="print">
            <a:extLst>
              <a:ext uri="{28A0092B-C50C-407E-A947-70E740481C1C}">
                <a14:useLocalDpi xmlns:a14="http://schemas.microsoft.com/office/drawing/2010/main" val="0"/>
              </a:ext>
            </a:extLst>
          </a:blip>
          <a:srcRect l="16667" r="16667"/>
          <a:stretch/>
        </p:blipFill>
        <p:spPr>
          <a:xfrm>
            <a:off x="7161919" y="1205524"/>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57150">
            <a:solidFill>
              <a:schemeClr val="bg1"/>
            </a:solidFill>
          </a:ln>
        </p:spPr>
      </p:pic>
    </p:spTree>
    <p:extLst>
      <p:ext uri="{BB962C8B-B14F-4D97-AF65-F5344CB8AC3E}">
        <p14:creationId xmlns:p14="http://schemas.microsoft.com/office/powerpoint/2010/main" val="1154822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66CC560F-3428-68F5-9D4A-2BE9AA6EC7AF}"/>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3" name="Espace réservé du pied de page 2">
            <a:extLst>
              <a:ext uri="{FF2B5EF4-FFF2-40B4-BE49-F238E27FC236}">
                <a16:creationId xmlns:a16="http://schemas.microsoft.com/office/drawing/2014/main" xmlns="" id="{B1D3683E-1DBC-65F8-20E0-3D12971D07D0}"/>
              </a:ext>
            </a:extLst>
          </p:cNvPr>
          <p:cNvSpPr>
            <a:spLocks noGrp="1"/>
          </p:cNvSpPr>
          <p:nvPr>
            <p:ph type="ftr" sz="quarter" idx="11"/>
          </p:nvPr>
        </p:nvSpPr>
        <p:spPr/>
        <p:txBody>
          <a:bodyPr/>
          <a:lstStyle/>
          <a:p>
            <a:endParaRPr lang="aa-ET"/>
          </a:p>
        </p:txBody>
      </p:sp>
      <p:sp>
        <p:nvSpPr>
          <p:cNvPr id="4" name="Espace réservé du numéro de diapositive 3">
            <a:extLst>
              <a:ext uri="{FF2B5EF4-FFF2-40B4-BE49-F238E27FC236}">
                <a16:creationId xmlns:a16="http://schemas.microsoft.com/office/drawing/2014/main" xmlns="" id="{C74F7872-1118-2BB3-D72C-F08F80D1310A}"/>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4093015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858F0CA-C2D0-1A0F-9A80-D922D82537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aa-ET"/>
          </a:p>
        </p:txBody>
      </p:sp>
      <p:sp>
        <p:nvSpPr>
          <p:cNvPr id="3" name="Espace réservé du contenu 2">
            <a:extLst>
              <a:ext uri="{FF2B5EF4-FFF2-40B4-BE49-F238E27FC236}">
                <a16:creationId xmlns:a16="http://schemas.microsoft.com/office/drawing/2014/main" xmlns="" id="{AE892782-2829-1E9A-E5C7-846411163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u texte 3">
            <a:extLst>
              <a:ext uri="{FF2B5EF4-FFF2-40B4-BE49-F238E27FC236}">
                <a16:creationId xmlns:a16="http://schemas.microsoft.com/office/drawing/2014/main" xmlns="" id="{BF8680AF-C0BE-F048-AC74-D6E55F3CB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B2CB0E0E-0E23-6EB9-A7F9-2EDD698E614C}"/>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6" name="Espace réservé du pied de page 5">
            <a:extLst>
              <a:ext uri="{FF2B5EF4-FFF2-40B4-BE49-F238E27FC236}">
                <a16:creationId xmlns:a16="http://schemas.microsoft.com/office/drawing/2014/main" xmlns="" id="{93EBCD7C-8AC8-1460-2A5D-65BEE54DE152}"/>
              </a:ext>
            </a:extLst>
          </p:cNvPr>
          <p:cNvSpPr>
            <a:spLocks noGrp="1"/>
          </p:cNvSpPr>
          <p:nvPr>
            <p:ph type="ftr" sz="quarter" idx="11"/>
          </p:nvPr>
        </p:nvSpPr>
        <p:spPr/>
        <p:txBody>
          <a:bodyPr/>
          <a:lstStyle/>
          <a:p>
            <a:endParaRPr lang="aa-ET"/>
          </a:p>
        </p:txBody>
      </p:sp>
      <p:sp>
        <p:nvSpPr>
          <p:cNvPr id="7" name="Espace réservé du numéro de diapositive 6">
            <a:extLst>
              <a:ext uri="{FF2B5EF4-FFF2-40B4-BE49-F238E27FC236}">
                <a16:creationId xmlns:a16="http://schemas.microsoft.com/office/drawing/2014/main" xmlns="" id="{AF8786F5-36D8-2E92-6493-D7968CF2BA55}"/>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3226683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63CF9B7-F627-5777-821A-5D8E4467BD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aa-ET"/>
          </a:p>
        </p:txBody>
      </p:sp>
      <p:sp>
        <p:nvSpPr>
          <p:cNvPr id="3" name="Espace réservé pour une image  2">
            <a:extLst>
              <a:ext uri="{FF2B5EF4-FFF2-40B4-BE49-F238E27FC236}">
                <a16:creationId xmlns:a16="http://schemas.microsoft.com/office/drawing/2014/main" xmlns="" id="{1A91C899-700D-F6FF-9385-EE4209E56E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Espace réservé du texte 3">
            <a:extLst>
              <a:ext uri="{FF2B5EF4-FFF2-40B4-BE49-F238E27FC236}">
                <a16:creationId xmlns:a16="http://schemas.microsoft.com/office/drawing/2014/main" xmlns="" id="{6E1AC172-290F-37E5-1D7D-DAB773586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D3F46F3B-C019-311B-E2F3-C05BDD78EDDE}"/>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6" name="Espace réservé du pied de page 5">
            <a:extLst>
              <a:ext uri="{FF2B5EF4-FFF2-40B4-BE49-F238E27FC236}">
                <a16:creationId xmlns:a16="http://schemas.microsoft.com/office/drawing/2014/main" xmlns="" id="{2B1B8018-0CC5-58BA-3D47-4854CC737EA0}"/>
              </a:ext>
            </a:extLst>
          </p:cNvPr>
          <p:cNvSpPr>
            <a:spLocks noGrp="1"/>
          </p:cNvSpPr>
          <p:nvPr>
            <p:ph type="ftr" sz="quarter" idx="11"/>
          </p:nvPr>
        </p:nvSpPr>
        <p:spPr/>
        <p:txBody>
          <a:bodyPr/>
          <a:lstStyle/>
          <a:p>
            <a:endParaRPr lang="aa-ET"/>
          </a:p>
        </p:txBody>
      </p:sp>
      <p:sp>
        <p:nvSpPr>
          <p:cNvPr id="7" name="Espace réservé du numéro de diapositive 6">
            <a:extLst>
              <a:ext uri="{FF2B5EF4-FFF2-40B4-BE49-F238E27FC236}">
                <a16:creationId xmlns:a16="http://schemas.microsoft.com/office/drawing/2014/main" xmlns="" id="{DBCACBC2-E9F3-043B-F598-1C4E028CD5D0}"/>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2541480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E001A43-07F4-F48E-C15A-C51357A7E504}"/>
              </a:ext>
            </a:extLst>
          </p:cNvPr>
          <p:cNvSpPr>
            <a:spLocks noGrp="1"/>
          </p:cNvSpPr>
          <p:nvPr>
            <p:ph type="title"/>
          </p:nvPr>
        </p:nvSpPr>
        <p:spPr/>
        <p:txBody>
          <a:bodyPr/>
          <a:lstStyle/>
          <a:p>
            <a:r>
              <a:rPr lang="fr-FR"/>
              <a:t>Modifiez le style du titre</a:t>
            </a:r>
            <a:endParaRPr lang="aa-ET"/>
          </a:p>
        </p:txBody>
      </p:sp>
      <p:sp>
        <p:nvSpPr>
          <p:cNvPr id="3" name="Espace réservé du texte vertical 2">
            <a:extLst>
              <a:ext uri="{FF2B5EF4-FFF2-40B4-BE49-F238E27FC236}">
                <a16:creationId xmlns:a16="http://schemas.microsoft.com/office/drawing/2014/main" xmlns="" id="{2E45DA59-1E69-FD1E-76B5-DC5D1789D6D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1185E44F-6D40-AF2E-C6A9-FF8B26D8EA49}"/>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91AE752C-AB85-E4F3-CECF-CCBA6B517D47}"/>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F0CD5717-FECE-F6AB-D06A-85EACF6AB780}"/>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1098055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E022EC01-0455-3279-F0D1-E9D7DF4C1E8E}"/>
              </a:ext>
            </a:extLst>
          </p:cNvPr>
          <p:cNvSpPr>
            <a:spLocks noGrp="1"/>
          </p:cNvSpPr>
          <p:nvPr>
            <p:ph type="title" orient="vert"/>
          </p:nvPr>
        </p:nvSpPr>
        <p:spPr>
          <a:xfrm>
            <a:off x="8724900" y="365125"/>
            <a:ext cx="2628900" cy="5811838"/>
          </a:xfrm>
        </p:spPr>
        <p:txBody>
          <a:bodyPr vert="eaVert"/>
          <a:lstStyle/>
          <a:p>
            <a:r>
              <a:rPr lang="fr-FR"/>
              <a:t>Modifiez le style du titre</a:t>
            </a:r>
            <a:endParaRPr lang="aa-ET"/>
          </a:p>
        </p:txBody>
      </p:sp>
      <p:sp>
        <p:nvSpPr>
          <p:cNvPr id="3" name="Espace réservé du texte vertical 2">
            <a:extLst>
              <a:ext uri="{FF2B5EF4-FFF2-40B4-BE49-F238E27FC236}">
                <a16:creationId xmlns:a16="http://schemas.microsoft.com/office/drawing/2014/main" xmlns="" id="{FBE2C8EF-6A45-F1FB-E294-76D358C86CF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27E09D39-691F-6471-EE78-AECDDE988EE1}"/>
              </a:ext>
            </a:extLst>
          </p:cNvPr>
          <p:cNvSpPr>
            <a:spLocks noGrp="1"/>
          </p:cNvSpPr>
          <p:nvPr>
            <p:ph type="dt" sz="half" idx="10"/>
          </p:nvPr>
        </p:nvSpPr>
        <p:spPr/>
        <p:txBody>
          <a:bodyPr/>
          <a:lstStyle/>
          <a:p>
            <a:fld id="{A80411E2-32C4-480F-A80F-A52CD80BE9D4}"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8DE6A8B8-05D7-46F4-B08E-9B3DD4F20701}"/>
              </a:ext>
            </a:extLst>
          </p:cNvPr>
          <p:cNvSpPr>
            <a:spLocks noGrp="1"/>
          </p:cNvSpPr>
          <p:nvPr>
            <p:ph type="ftr" sz="quarter" idx="11"/>
          </p:nvPr>
        </p:nvSpPr>
        <p:spPr/>
        <p:txBody>
          <a:bodyPr/>
          <a:lstStyle/>
          <a:p>
            <a:endParaRPr lang="aa-ET"/>
          </a:p>
        </p:txBody>
      </p:sp>
      <p:sp>
        <p:nvSpPr>
          <p:cNvPr id="6" name="Espace réservé du numéro de diapositive 5">
            <a:extLst>
              <a:ext uri="{FF2B5EF4-FFF2-40B4-BE49-F238E27FC236}">
                <a16:creationId xmlns:a16="http://schemas.microsoft.com/office/drawing/2014/main" xmlns="" id="{6B441A07-EA81-42FB-1CEC-E83C9BBC6020}"/>
              </a:ext>
            </a:extLst>
          </p:cNvPr>
          <p:cNvSpPr>
            <a:spLocks noGrp="1"/>
          </p:cNvSpPr>
          <p:nvPr>
            <p:ph type="sldNum" sz="quarter" idx="12"/>
          </p:nvPr>
        </p:nvSpPr>
        <p:spPr/>
        <p:txBody>
          <a:bodyPr/>
          <a:lstStyle/>
          <a:p>
            <a:fld id="{50561104-804F-42A2-8B9D-6FE0A98DDB47}" type="slidenum">
              <a:rPr lang="aa-ET" smtClean="0"/>
              <a:t>‹N°›</a:t>
            </a:fld>
            <a:endParaRPr lang="aa-ET"/>
          </a:p>
        </p:txBody>
      </p:sp>
    </p:spTree>
    <p:extLst>
      <p:ext uri="{BB962C8B-B14F-4D97-AF65-F5344CB8AC3E}">
        <p14:creationId xmlns:p14="http://schemas.microsoft.com/office/powerpoint/2010/main" val="91407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Arrière plan 1">
    <p:spTree>
      <p:nvGrpSpPr>
        <p:cNvPr id="1" name=""/>
        <p:cNvGrpSpPr/>
        <p:nvPr/>
      </p:nvGrpSpPr>
      <p:grpSpPr>
        <a:xfrm>
          <a:off x="0" y="0"/>
          <a:ext cx="0" cy="0"/>
          <a:chOff x="0" y="0"/>
          <a:chExt cx="0" cy="0"/>
        </a:xfrm>
      </p:grpSpPr>
      <p:grpSp>
        <p:nvGrpSpPr>
          <p:cNvPr id="2" name="Grouper 1"/>
          <p:cNvGrpSpPr/>
          <p:nvPr userDrawn="1"/>
        </p:nvGrpSpPr>
        <p:grpSpPr>
          <a:xfrm>
            <a:off x="5537835" y="-139700"/>
            <a:ext cx="6653530" cy="7136130"/>
            <a:chOff x="8721" y="-219"/>
            <a:chExt cx="10478" cy="11238"/>
          </a:xfrm>
        </p:grpSpPr>
        <p:grpSp>
          <p:nvGrpSpPr>
            <p:cNvPr id="3" name="Grouper 2"/>
            <p:cNvGrpSpPr/>
            <p:nvPr/>
          </p:nvGrpSpPr>
          <p:grpSpPr>
            <a:xfrm>
              <a:off x="8721" y="0"/>
              <a:ext cx="10478" cy="10876"/>
              <a:chOff x="8721" y="0"/>
              <a:chExt cx="10478" cy="10876"/>
            </a:xfrm>
          </p:grpSpPr>
          <p:sp>
            <p:nvSpPr>
              <p:cNvPr id="4" name="Triangle rectangle 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5" name="Image 4"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6" name="Rectangle à coins arrondi 5"/>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7" name="Rectangle à coins arrondi 6"/>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rcRect t="15299" b="15299"/>
          <a:stretch/>
        </p:blipFill>
        <p:spPr>
          <a:xfrm>
            <a:off x="7161919" y="1205524"/>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57150">
            <a:solidFill>
              <a:schemeClr val="bg1"/>
            </a:solidFill>
          </a:ln>
        </p:spPr>
      </p:pic>
    </p:spTree>
    <p:extLst>
      <p:ext uri="{BB962C8B-B14F-4D97-AF65-F5344CB8AC3E}">
        <p14:creationId xmlns:p14="http://schemas.microsoft.com/office/powerpoint/2010/main" val="52556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rrière plan 2">
    <p:spTree>
      <p:nvGrpSpPr>
        <p:cNvPr id="1" name=""/>
        <p:cNvGrpSpPr/>
        <p:nvPr/>
      </p:nvGrpSpPr>
      <p:grpSpPr>
        <a:xfrm>
          <a:off x="0" y="0"/>
          <a:ext cx="0" cy="0"/>
          <a:chOff x="0" y="0"/>
          <a:chExt cx="0" cy="0"/>
        </a:xfrm>
      </p:grpSpPr>
      <p:grpSp>
        <p:nvGrpSpPr>
          <p:cNvPr id="3" name="Grouper 2"/>
          <p:cNvGrpSpPr/>
          <p:nvPr userDrawn="1"/>
        </p:nvGrpSpPr>
        <p:grpSpPr>
          <a:xfrm>
            <a:off x="5537835" y="-139065"/>
            <a:ext cx="6653530" cy="7136130"/>
            <a:chOff x="8721" y="-219"/>
            <a:chExt cx="10478" cy="11238"/>
          </a:xfrm>
        </p:grpSpPr>
        <p:grpSp>
          <p:nvGrpSpPr>
            <p:cNvPr id="4" name="Grouper 3"/>
            <p:cNvGrpSpPr/>
            <p:nvPr/>
          </p:nvGrpSpPr>
          <p:grpSpPr>
            <a:xfrm>
              <a:off x="8721" y="0"/>
              <a:ext cx="10478" cy="10876"/>
              <a:chOff x="8721" y="0"/>
              <a:chExt cx="10478" cy="10876"/>
            </a:xfrm>
          </p:grpSpPr>
          <p:sp>
            <p:nvSpPr>
              <p:cNvPr id="5" name="Triangle rectangle 4"/>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6" name="Image 5"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7" name="Rectangle à coins arrondi 6"/>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6" name="Rectangle à coins arrondi 15"/>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 name="Ima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0723" y="1035930"/>
            <a:ext cx="4457065" cy="4457065"/>
          </a:xfrm>
          <a:prstGeom prst="ellipse">
            <a:avLst/>
          </a:prstGeom>
          <a:ln w="57150" cap="rnd">
            <a:solidFill>
              <a:schemeClr val="bg1"/>
            </a:solidFill>
            <a:prstDash val="solid"/>
          </a:ln>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Arrière plan 2">
    <p:spTree>
      <p:nvGrpSpPr>
        <p:cNvPr id="1" name=""/>
        <p:cNvGrpSpPr/>
        <p:nvPr/>
      </p:nvGrpSpPr>
      <p:grpSpPr>
        <a:xfrm>
          <a:off x="0" y="0"/>
          <a:ext cx="0" cy="0"/>
          <a:chOff x="0" y="0"/>
          <a:chExt cx="0" cy="0"/>
        </a:xfrm>
      </p:grpSpPr>
      <p:grpSp>
        <p:nvGrpSpPr>
          <p:cNvPr id="3" name="Grouper 2"/>
          <p:cNvGrpSpPr/>
          <p:nvPr userDrawn="1"/>
        </p:nvGrpSpPr>
        <p:grpSpPr>
          <a:xfrm>
            <a:off x="5537835" y="-139065"/>
            <a:ext cx="6653530" cy="7136130"/>
            <a:chOff x="8721" y="-219"/>
            <a:chExt cx="10478" cy="11238"/>
          </a:xfrm>
        </p:grpSpPr>
        <p:grpSp>
          <p:nvGrpSpPr>
            <p:cNvPr id="4" name="Grouper 3"/>
            <p:cNvGrpSpPr/>
            <p:nvPr/>
          </p:nvGrpSpPr>
          <p:grpSpPr>
            <a:xfrm>
              <a:off x="8721" y="0"/>
              <a:ext cx="10478" cy="10876"/>
              <a:chOff x="8721" y="0"/>
              <a:chExt cx="10478" cy="10876"/>
            </a:xfrm>
          </p:grpSpPr>
          <p:sp>
            <p:nvSpPr>
              <p:cNvPr id="5" name="Triangle rectangle 4"/>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6" name="Image 5"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7" name="Rectangle à coins arrondi 6"/>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6" name="Rectangle à coins arrondi 15"/>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rcRect l="15705" r="15705"/>
          <a:stretch/>
        </p:blipFill>
        <p:spPr>
          <a:xfrm>
            <a:off x="6920723" y="1035930"/>
            <a:ext cx="4457065" cy="4457065"/>
          </a:xfrm>
          <a:prstGeom prst="ellipse">
            <a:avLst/>
          </a:prstGeom>
          <a:ln w="57150" cap="rnd">
            <a:solidFill>
              <a:schemeClr val="bg1"/>
            </a:solidFill>
            <a:prstDash val="solid"/>
          </a:ln>
          <a:effectLst/>
        </p:spPr>
      </p:pic>
    </p:spTree>
    <p:extLst>
      <p:ext uri="{BB962C8B-B14F-4D97-AF65-F5344CB8AC3E}">
        <p14:creationId xmlns:p14="http://schemas.microsoft.com/office/powerpoint/2010/main" val="171621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rrière plan 3">
    <p:spTree>
      <p:nvGrpSpPr>
        <p:cNvPr id="1" name=""/>
        <p:cNvGrpSpPr/>
        <p:nvPr/>
      </p:nvGrpSpPr>
      <p:grpSpPr>
        <a:xfrm>
          <a:off x="0" y="0"/>
          <a:ext cx="0" cy="0"/>
          <a:chOff x="0" y="0"/>
          <a:chExt cx="0" cy="0"/>
        </a:xfrm>
      </p:grpSpPr>
      <p:grpSp>
        <p:nvGrpSpPr>
          <p:cNvPr id="2" name="Grouper 1"/>
          <p:cNvGrpSpPr/>
          <p:nvPr userDrawn="1"/>
        </p:nvGrpSpPr>
        <p:grpSpPr>
          <a:xfrm>
            <a:off x="5537835" y="-139065"/>
            <a:ext cx="6653530" cy="7136130"/>
            <a:chOff x="8721" y="-219"/>
            <a:chExt cx="10478" cy="11238"/>
          </a:xfrm>
        </p:grpSpPr>
        <p:grpSp>
          <p:nvGrpSpPr>
            <p:cNvPr id="3" name="Grouper 2"/>
            <p:cNvGrpSpPr/>
            <p:nvPr/>
          </p:nvGrpSpPr>
          <p:grpSpPr>
            <a:xfrm>
              <a:off x="8721" y="0"/>
              <a:ext cx="10478" cy="10876"/>
              <a:chOff x="8721" y="0"/>
              <a:chExt cx="10478" cy="10876"/>
            </a:xfrm>
          </p:grpSpPr>
          <p:sp>
            <p:nvSpPr>
              <p:cNvPr id="4" name="Triangle rectangle 3"/>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5" name="Image 4"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7" name="Rectangle à coins arrondi 6"/>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4" name="Rectangle à coins arrondi 13"/>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6" name="Rectangle à coins arrondi 15"/>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6" name="Image 5" descr="talking"/>
          <p:cNvPicPr>
            <a:picLocks noChangeAspect="1"/>
          </p:cNvPicPr>
          <p:nvPr userDrawn="1"/>
        </p:nvPicPr>
        <p:blipFill>
          <a:blip r:embed="rId3"/>
          <a:srcRect l="28524" t="7104" r="21593" b="1437"/>
          <a:stretch>
            <a:fillRect/>
          </a:stretch>
        </p:blipFill>
        <p:spPr>
          <a:xfrm flipH="1">
            <a:off x="7436758" y="1401019"/>
            <a:ext cx="4138022" cy="4153326"/>
          </a:xfrm>
          <a:prstGeom prst="ellipse">
            <a:avLst/>
          </a:prstGeom>
          <a:ln w="28575" cap="rnd">
            <a:solidFill>
              <a:schemeClr val="bg1"/>
            </a:solidFill>
            <a:prstDash val="soli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Arrière plan 4">
    <p:spTree>
      <p:nvGrpSpPr>
        <p:cNvPr id="1" name=""/>
        <p:cNvGrpSpPr/>
        <p:nvPr/>
      </p:nvGrpSpPr>
      <p:grpSpPr>
        <a:xfrm>
          <a:off x="0" y="0"/>
          <a:ext cx="0" cy="0"/>
          <a:chOff x="0" y="0"/>
          <a:chExt cx="0" cy="0"/>
        </a:xfrm>
      </p:grpSpPr>
      <p:grpSp>
        <p:nvGrpSpPr>
          <p:cNvPr id="13" name="Grouper 12"/>
          <p:cNvGrpSpPr/>
          <p:nvPr userDrawn="1"/>
        </p:nvGrpSpPr>
        <p:grpSpPr>
          <a:xfrm>
            <a:off x="5537835" y="-139065"/>
            <a:ext cx="6653530" cy="7136130"/>
            <a:chOff x="8721" y="-219"/>
            <a:chExt cx="10478" cy="11238"/>
          </a:xfrm>
        </p:grpSpPr>
        <p:grpSp>
          <p:nvGrpSpPr>
            <p:cNvPr id="12" name="Grouper 11"/>
            <p:cNvGrpSpPr/>
            <p:nvPr/>
          </p:nvGrpSpPr>
          <p:grpSpPr>
            <a:xfrm>
              <a:off x="8721" y="0"/>
              <a:ext cx="10478" cy="10876"/>
              <a:chOff x="8721" y="0"/>
              <a:chExt cx="10478" cy="10876"/>
            </a:xfrm>
          </p:grpSpPr>
          <p:sp>
            <p:nvSpPr>
              <p:cNvPr id="8" name="Triangle rectangle 7"/>
              <p:cNvSpPr/>
              <p:nvPr/>
            </p:nvSpPr>
            <p:spPr>
              <a:xfrm flipH="1">
                <a:off x="8721" y="0"/>
                <a:ext cx="10479" cy="10801"/>
              </a:xfrm>
              <a:prstGeom prst="rtTriangle">
                <a:avLst/>
              </a:prstGeom>
              <a:gradFill>
                <a:gsLst>
                  <a:gs pos="0">
                    <a:srgbClr val="EA0000"/>
                  </a:gs>
                  <a:gs pos="100000">
                    <a:schemeClr val="tx1"/>
                  </a:gs>
                </a:gsLst>
                <a:lin ang="5400000" scaled="0"/>
              </a:gradFill>
              <a:ln>
                <a:solidFill>
                  <a:schemeClr val="tx1">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pic>
            <p:nvPicPr>
              <p:cNvPr id="11" name="Image 10" descr="digit connect - PPT"/>
              <p:cNvPicPr>
                <a:picLocks noChangeAspect="1"/>
              </p:cNvPicPr>
              <p:nvPr/>
            </p:nvPicPr>
            <p:blipFill>
              <a:blip r:embed="rId2"/>
              <a:stretch>
                <a:fillRect/>
              </a:stretch>
            </p:blipFill>
            <p:spPr>
              <a:xfrm>
                <a:off x="13447" y="6618"/>
                <a:ext cx="5753" cy="4258"/>
              </a:xfrm>
              <a:prstGeom prst="rect">
                <a:avLst/>
              </a:prstGeom>
            </p:spPr>
          </p:pic>
        </p:grpSp>
        <p:sp>
          <p:nvSpPr>
            <p:cNvPr id="9" name="Rectangle à coins arrondi 8"/>
            <p:cNvSpPr/>
            <p:nvPr/>
          </p:nvSpPr>
          <p:spPr>
            <a:xfrm rot="18840000">
              <a:off x="8049" y="4920"/>
              <a:ext cx="11239" cy="961"/>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0" name="Rectangle à coins arrondi 9"/>
            <p:cNvSpPr/>
            <p:nvPr/>
          </p:nvSpPr>
          <p:spPr>
            <a:xfrm rot="18840000">
              <a:off x="11684" y="6040"/>
              <a:ext cx="7972" cy="699"/>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sp>
          <p:nvSpPr>
            <p:cNvPr id="15" name="Rectangle à coins arrondi 14"/>
            <p:cNvSpPr/>
            <p:nvPr/>
          </p:nvSpPr>
          <p:spPr>
            <a:xfrm rot="18840000">
              <a:off x="9872" y="5616"/>
              <a:ext cx="9628" cy="176"/>
            </a:xfrm>
            <a:prstGeom prst="roundRect">
              <a:avLst>
                <a:gd name="adj" fmla="val 50000"/>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fr-CA" altLang="en-US"/>
            </a:p>
          </p:txBody>
        </p:sp>
      </p:grpSp>
      <p:pic>
        <p:nvPicPr>
          <p:cNvPr id="39" name="Image 38"/>
          <p:cNvPicPr>
            <a:picLocks noChangeAspect="1"/>
          </p:cNvPicPr>
          <p:nvPr userDrawn="1"/>
        </p:nvPicPr>
        <p:blipFill>
          <a:blip r:embed="rId3" cstate="print">
            <a:extLst>
              <a:ext uri="{28A0092B-C50C-407E-A947-70E740481C1C}">
                <a14:useLocalDpi xmlns:a14="http://schemas.microsoft.com/office/drawing/2010/main" val="0"/>
              </a:ext>
            </a:extLst>
          </a:blip>
          <a:srcRect l="28869" t="6749" r="12781" b="5706"/>
          <a:stretch>
            <a:fillRect/>
          </a:stretch>
        </p:blipFill>
        <p:spPr>
          <a:xfrm>
            <a:off x="7161919" y="1341267"/>
            <a:ext cx="4201796" cy="4201796"/>
          </a:xfrm>
          <a:custGeom>
            <a:avLst/>
            <a:gdLst>
              <a:gd name="connsiteX0" fmla="*/ 2100898 w 4201796"/>
              <a:gd name="connsiteY0" fmla="*/ 0 h 4201796"/>
              <a:gd name="connsiteX1" fmla="*/ 4201796 w 4201796"/>
              <a:gd name="connsiteY1" fmla="*/ 2100898 h 4201796"/>
              <a:gd name="connsiteX2" fmla="*/ 2100898 w 4201796"/>
              <a:gd name="connsiteY2" fmla="*/ 4201796 h 4201796"/>
              <a:gd name="connsiteX3" fmla="*/ 0 w 4201796"/>
              <a:gd name="connsiteY3" fmla="*/ 2100898 h 4201796"/>
              <a:gd name="connsiteX4" fmla="*/ 2100898 w 4201796"/>
              <a:gd name="connsiteY4" fmla="*/ 0 h 420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796" h="4201796">
                <a:moveTo>
                  <a:pt x="2100898" y="0"/>
                </a:moveTo>
                <a:cubicBezTo>
                  <a:pt x="3261192" y="0"/>
                  <a:pt x="4201796" y="940604"/>
                  <a:pt x="4201796" y="2100898"/>
                </a:cubicBezTo>
                <a:cubicBezTo>
                  <a:pt x="4201796" y="3261192"/>
                  <a:pt x="3261192" y="4201796"/>
                  <a:pt x="2100898" y="4201796"/>
                </a:cubicBezTo>
                <a:cubicBezTo>
                  <a:pt x="940604" y="4201796"/>
                  <a:pt x="0" y="3261192"/>
                  <a:pt x="0" y="2100898"/>
                </a:cubicBezTo>
                <a:cubicBezTo>
                  <a:pt x="0" y="940604"/>
                  <a:pt x="940604" y="0"/>
                  <a:pt x="2100898" y="0"/>
                </a:cubicBezTo>
                <a:close/>
              </a:path>
            </a:pathLst>
          </a:custGeom>
          <a:ln w="38100">
            <a:solidFill>
              <a:schemeClr val="bg1"/>
            </a:solidFill>
          </a:ln>
          <a:effectLst>
            <a:outerShdw blurRad="50800" dist="50800" dir="5400000" algn="ctr" rotWithShape="0">
              <a:srgbClr val="000000">
                <a:alpha val="0"/>
              </a:srgb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60" r:id="rId2"/>
    <p:sldLayoutId id="2147483692" r:id="rId3"/>
    <p:sldLayoutId id="2147483706" r:id="rId4"/>
    <p:sldLayoutId id="2147483674" r:id="rId5"/>
    <p:sldLayoutId id="2147483650" r:id="rId6"/>
    <p:sldLayoutId id="2147483675" r:id="rId7"/>
    <p:sldLayoutId id="2147483651" r:id="rId8"/>
    <p:sldLayoutId id="2147483652" r:id="rId9"/>
    <p:sldLayoutId id="2147483673" r:id="rId10"/>
    <p:sldLayoutId id="2147483678" r:id="rId11"/>
    <p:sldLayoutId id="2147483653" r:id="rId12"/>
    <p:sldLayoutId id="2147483654" r:id="rId13"/>
    <p:sldLayoutId id="2147483677" r:id="rId14"/>
    <p:sldLayoutId id="2147483655" r:id="rId15"/>
    <p:sldLayoutId id="2147483656" r:id="rId16"/>
    <p:sldLayoutId id="2147483657" r:id="rId17"/>
    <p:sldLayoutId id="2147483659" r:id="rId18"/>
    <p:sldLayoutId id="2147483658" r:id="rId19"/>
    <p:sldLayoutId id="2147483705" r:id="rId20"/>
    <p:sldLayoutId id="2147483676" r:id="rId21"/>
    <p:sldLayoutId id="2147483707" r:id="rId22"/>
  </p:sldLayoutIdLst>
  <p:txStyles>
    <p:title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800" b="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effectLst/>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A2481E2C-E467-4B65-D95D-56E1629205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aa-ET"/>
          </a:p>
        </p:txBody>
      </p:sp>
      <p:sp>
        <p:nvSpPr>
          <p:cNvPr id="3" name="Espace réservé du texte 2">
            <a:extLst>
              <a:ext uri="{FF2B5EF4-FFF2-40B4-BE49-F238E27FC236}">
                <a16:creationId xmlns:a16="http://schemas.microsoft.com/office/drawing/2014/main" xmlns="" id="{28B1C1AB-1F6D-2941-9384-0DA3824CB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1AD91DA8-FC61-1CCE-649F-96369FEF5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F53854-8809-4D84-AF3E-6D8F625EFE8A}"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2F0F0311-D2E8-8F41-6393-D676F0F69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a-ET"/>
          </a:p>
        </p:txBody>
      </p:sp>
      <p:sp>
        <p:nvSpPr>
          <p:cNvPr id="6" name="Espace réservé du numéro de diapositive 5">
            <a:extLst>
              <a:ext uri="{FF2B5EF4-FFF2-40B4-BE49-F238E27FC236}">
                <a16:creationId xmlns:a16="http://schemas.microsoft.com/office/drawing/2014/main" xmlns="" id="{20E91664-B9CC-8F99-BA80-4868DE52E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B18C46-11DA-4A5B-9728-83F6D19A1DCF}" type="slidenum">
              <a:rPr lang="aa-ET" smtClean="0"/>
              <a:t>‹N°›</a:t>
            </a:fld>
            <a:endParaRPr lang="aa-ET"/>
          </a:p>
        </p:txBody>
      </p:sp>
    </p:spTree>
    <p:extLst>
      <p:ext uri="{BB962C8B-B14F-4D97-AF65-F5344CB8AC3E}">
        <p14:creationId xmlns:p14="http://schemas.microsoft.com/office/powerpoint/2010/main" val="36177767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6EED2DBB-4012-BD4D-F5D8-8379B08EC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aa-ET"/>
          </a:p>
        </p:txBody>
      </p:sp>
      <p:sp>
        <p:nvSpPr>
          <p:cNvPr id="3" name="Espace réservé du texte 2">
            <a:extLst>
              <a:ext uri="{FF2B5EF4-FFF2-40B4-BE49-F238E27FC236}">
                <a16:creationId xmlns:a16="http://schemas.microsoft.com/office/drawing/2014/main" xmlns="" id="{743F927E-BF7D-94E2-54BE-64E884AD6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aa-ET"/>
          </a:p>
        </p:txBody>
      </p:sp>
      <p:sp>
        <p:nvSpPr>
          <p:cNvPr id="4" name="Espace réservé de la date 3">
            <a:extLst>
              <a:ext uri="{FF2B5EF4-FFF2-40B4-BE49-F238E27FC236}">
                <a16:creationId xmlns:a16="http://schemas.microsoft.com/office/drawing/2014/main" xmlns="" id="{BAB7707D-099C-4150-5670-4EFEBE0F0D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0411E2-32C4-480F-A80F-A52CD80BE9D4}" type="datetimeFigureOut">
              <a:rPr lang="aa-ET" smtClean="0"/>
              <a:t>25/03/2026</a:t>
            </a:fld>
            <a:endParaRPr lang="aa-ET"/>
          </a:p>
        </p:txBody>
      </p:sp>
      <p:sp>
        <p:nvSpPr>
          <p:cNvPr id="5" name="Espace réservé du pied de page 4">
            <a:extLst>
              <a:ext uri="{FF2B5EF4-FFF2-40B4-BE49-F238E27FC236}">
                <a16:creationId xmlns:a16="http://schemas.microsoft.com/office/drawing/2014/main" xmlns="" id="{ED6AC193-E7F8-B4EB-D5A4-6C3942564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r-FR" dirty="0"/>
              <a:t>FFFFFF</a:t>
            </a:r>
            <a:endParaRPr lang="aa-ET" dirty="0"/>
          </a:p>
        </p:txBody>
      </p:sp>
      <p:sp>
        <p:nvSpPr>
          <p:cNvPr id="6" name="Espace réservé du numéro de diapositive 5">
            <a:extLst>
              <a:ext uri="{FF2B5EF4-FFF2-40B4-BE49-F238E27FC236}">
                <a16:creationId xmlns:a16="http://schemas.microsoft.com/office/drawing/2014/main" xmlns="" id="{EB6369D8-9EF3-4EEB-CED1-3F6D689F78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561104-804F-42A2-8B9D-6FE0A98DDB47}" type="slidenum">
              <a:rPr lang="aa-ET" smtClean="0"/>
              <a:t>‹N°›</a:t>
            </a:fld>
            <a:endParaRPr lang="aa-ET"/>
          </a:p>
        </p:txBody>
      </p:sp>
    </p:spTree>
    <p:extLst>
      <p:ext uri="{BB962C8B-B14F-4D97-AF65-F5344CB8AC3E}">
        <p14:creationId xmlns:p14="http://schemas.microsoft.com/office/powerpoint/2010/main" val="26339984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9099C6-01A3-F603-A724-549B302D50F1}"/>
            </a:ext>
          </a:extLst>
        </p:cNvPr>
        <p:cNvGrpSpPr/>
        <p:nvPr/>
      </p:nvGrpSpPr>
      <p:grpSpPr>
        <a:xfrm>
          <a:off x="0" y="0"/>
          <a:ext cx="0" cy="0"/>
          <a:chOff x="0" y="0"/>
          <a:chExt cx="0" cy="0"/>
        </a:xfrm>
      </p:grpSpPr>
      <p:sp>
        <p:nvSpPr>
          <p:cNvPr id="3" name="Espace réservé du numéro de diapositive 5">
            <a:extLst>
              <a:ext uri="{FF2B5EF4-FFF2-40B4-BE49-F238E27FC236}">
                <a16:creationId xmlns:a16="http://schemas.microsoft.com/office/drawing/2014/main" xmlns="" id="{0615863A-5927-4F8C-3549-89415BD6DEC8}"/>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561104-804F-42A2-8B9D-6FE0A98DDB47}" type="slidenum">
              <a:rPr lang="aa-ET" smtClean="0"/>
              <a:pPr/>
              <a:t>1</a:t>
            </a:fld>
            <a:endParaRPr lang="aa-ET"/>
          </a:p>
        </p:txBody>
      </p:sp>
    </p:spTree>
    <p:extLst>
      <p:ext uri="{BB962C8B-B14F-4D97-AF65-F5344CB8AC3E}">
        <p14:creationId xmlns:p14="http://schemas.microsoft.com/office/powerpoint/2010/main" val="297272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0441F4-7CCA-CA83-62B5-6B58EEB50B3C}"/>
            </a:ext>
          </a:extLst>
        </p:cNvPr>
        <p:cNvGrpSpPr/>
        <p:nvPr/>
      </p:nvGrpSpPr>
      <p:grpSpPr>
        <a:xfrm>
          <a:off x="0" y="0"/>
          <a:ext cx="0" cy="0"/>
          <a:chOff x="0" y="0"/>
          <a:chExt cx="0" cy="0"/>
        </a:xfrm>
      </p:grpSpPr>
      <p:pic>
        <p:nvPicPr>
          <p:cNvPr id="1026" name="Picture 2" descr="Car driver simple flat icon vector illustration 18865413 Vector Art at  Vecteezy">
            <a:extLst>
              <a:ext uri="{FF2B5EF4-FFF2-40B4-BE49-F238E27FC236}">
                <a16:creationId xmlns:a16="http://schemas.microsoft.com/office/drawing/2014/main" xmlns="" id="{65AA9932-65B2-BAD3-178C-D0B29E2CE0EA}"/>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67010" y="3505085"/>
            <a:ext cx="2874484" cy="2874484"/>
          </a:xfrm>
          <a:prstGeom prst="rect">
            <a:avLst/>
          </a:prstGeom>
          <a:solidFill>
            <a:srgbClr val="C00000"/>
          </a:solidFill>
        </p:spPr>
      </p:pic>
      <p:graphicFrame>
        <p:nvGraphicFramePr>
          <p:cNvPr id="86" name="Tableau 85">
            <a:extLst>
              <a:ext uri="{FF2B5EF4-FFF2-40B4-BE49-F238E27FC236}">
                <a16:creationId xmlns:a16="http://schemas.microsoft.com/office/drawing/2014/main" xmlns="" id="{43E1BB0F-1874-4D2B-A565-FC41D225C05F}"/>
              </a:ext>
            </a:extLst>
          </p:cNvPr>
          <p:cNvGraphicFramePr>
            <a:graphicFrameLocks noGrp="1"/>
          </p:cNvGraphicFramePr>
          <p:nvPr>
            <p:extLst>
              <p:ext uri="{D42A27DB-BD31-4B8C-83A1-F6EECF244321}">
                <p14:modId xmlns:p14="http://schemas.microsoft.com/office/powerpoint/2010/main" val="812111820"/>
              </p:ext>
            </p:extLst>
          </p:nvPr>
        </p:nvGraphicFramePr>
        <p:xfrm>
          <a:off x="321543" y="1261688"/>
          <a:ext cx="10071153" cy="2167312"/>
        </p:xfrm>
        <a:graphic>
          <a:graphicData uri="http://schemas.openxmlformats.org/drawingml/2006/table">
            <a:tbl>
              <a:tblPr/>
              <a:tblGrid>
                <a:gridCol w="3477083">
                  <a:extLst>
                    <a:ext uri="{9D8B030D-6E8A-4147-A177-3AD203B41FA5}">
                      <a16:colId xmlns:a16="http://schemas.microsoft.com/office/drawing/2014/main" xmlns="" val="4025596747"/>
                    </a:ext>
                  </a:extLst>
                </a:gridCol>
                <a:gridCol w="1871474">
                  <a:extLst>
                    <a:ext uri="{9D8B030D-6E8A-4147-A177-3AD203B41FA5}">
                      <a16:colId xmlns:a16="http://schemas.microsoft.com/office/drawing/2014/main" xmlns="" val="3663942695"/>
                    </a:ext>
                  </a:extLst>
                </a:gridCol>
                <a:gridCol w="1832367">
                  <a:extLst>
                    <a:ext uri="{9D8B030D-6E8A-4147-A177-3AD203B41FA5}">
                      <a16:colId xmlns:a16="http://schemas.microsoft.com/office/drawing/2014/main" xmlns="" val="3103317689"/>
                    </a:ext>
                  </a:extLst>
                </a:gridCol>
                <a:gridCol w="2890229">
                  <a:extLst>
                    <a:ext uri="{9D8B030D-6E8A-4147-A177-3AD203B41FA5}">
                      <a16:colId xmlns:a16="http://schemas.microsoft.com/office/drawing/2014/main" xmlns="" val="1411432111"/>
                    </a:ext>
                  </a:extLst>
                </a:gridCol>
              </a:tblGrid>
              <a:tr h="352577">
                <a:tc>
                  <a:txBody>
                    <a:bodyPr/>
                    <a:lstStyle/>
                    <a:p>
                      <a:pPr algn="ctr" fontAlgn="ctr">
                        <a:buNone/>
                      </a:pPr>
                      <a:r>
                        <a:rPr lang="fr-FR" sz="1200" b="1" i="0" u="none" strike="noStrike" dirty="0">
                          <a:solidFill>
                            <a:srgbClr val="FFFFFF"/>
                          </a:solidFill>
                          <a:effectLst/>
                          <a:latin typeface="Roboto Light" panose="02000000000000000000" pitchFamily="2" charset="0"/>
                        </a:rPr>
                        <a:t>Chantier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dirty="0">
                          <a:solidFill>
                            <a:srgbClr val="FFFFFF"/>
                          </a:solidFill>
                          <a:effectLst/>
                          <a:latin typeface="Roboto Light" panose="02000000000000000000" pitchFamily="2" charset="0"/>
                        </a:rPr>
                        <a:t>Importance stratégique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a:solidFill>
                            <a:srgbClr val="FFFFFF"/>
                          </a:solidFill>
                          <a:effectLst/>
                          <a:latin typeface="Roboto Light" panose="02000000000000000000" pitchFamily="2" charset="0"/>
                        </a:rPr>
                        <a:t>Horizon dominant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a:solidFill>
                            <a:srgbClr val="FFFFFF"/>
                          </a:solidFill>
                          <a:effectLst/>
                          <a:latin typeface="Roboto Light" panose="02000000000000000000" pitchFamily="2" charset="0"/>
                        </a:rPr>
                        <a:t>Rôle dans la trajectoire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985221232"/>
                  </a:ext>
                </a:extLst>
              </a:tr>
              <a:tr h="362947">
                <a:tc>
                  <a:txBody>
                    <a:bodyPr/>
                    <a:lstStyle/>
                    <a:p>
                      <a:pPr algn="l" fontAlgn="ctr">
                        <a:buNone/>
                      </a:pPr>
                      <a:r>
                        <a:rPr lang="fr-FR" sz="1100" b="1" i="0" u="none" strike="noStrike" dirty="0">
                          <a:solidFill>
                            <a:srgbClr val="000000"/>
                          </a:solidFill>
                          <a:effectLst/>
                          <a:latin typeface="Roboto Light" panose="02000000000000000000" pitchFamily="2" charset="0"/>
                        </a:rPr>
                        <a:t>Leadership &amp; Gouvernance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a:solidFill>
                            <a:srgbClr val="000000"/>
                          </a:solidFill>
                          <a:effectLst/>
                          <a:latin typeface="Roboto Light"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a:solidFill>
                            <a:srgbClr val="000000"/>
                          </a:solidFill>
                          <a:effectLst/>
                          <a:latin typeface="Roboto Light" panose="02000000000000000000" pitchFamily="2" charset="0"/>
                        </a:rPr>
                        <a:t>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dirty="0">
                          <a:solidFill>
                            <a:srgbClr val="000000"/>
                          </a:solidFill>
                          <a:effectLst/>
                          <a:latin typeface="Roboto Light" panose="02000000000000000000" pitchFamily="2" charset="0"/>
                        </a:rPr>
                        <a:t>Décision, arbitrage, cadence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863758173"/>
                  </a:ext>
                </a:extLst>
              </a:tr>
              <a:tr h="362947">
                <a:tc>
                  <a:txBody>
                    <a:bodyPr/>
                    <a:lstStyle/>
                    <a:p>
                      <a:pPr algn="l" fontAlgn="ctr">
                        <a:buNone/>
                      </a:pPr>
                      <a:r>
                        <a:rPr lang="fr-FR" sz="1100" b="1" i="0" u="none" strike="noStrike" dirty="0">
                          <a:solidFill>
                            <a:srgbClr val="000000"/>
                          </a:solidFill>
                          <a:effectLst/>
                          <a:latin typeface="Roboto Light" panose="02000000000000000000" pitchFamily="2" charset="0"/>
                        </a:rPr>
                        <a:t>Vision &amp; Ambitions 2028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a:solidFill>
                            <a:srgbClr val="000000"/>
                          </a:solidFill>
                          <a:effectLst/>
                          <a:latin typeface="Roboto Light"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dirty="0">
                          <a:solidFill>
                            <a:srgbClr val="000000"/>
                          </a:solidFill>
                          <a:effectLst/>
                          <a:latin typeface="Roboto Light" panose="02000000000000000000" pitchFamily="2" charset="0"/>
                        </a:rPr>
                        <a:t>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dirty="0">
                          <a:solidFill>
                            <a:srgbClr val="000000"/>
                          </a:solidFill>
                          <a:effectLst/>
                          <a:latin typeface="Roboto Light" panose="02000000000000000000" pitchFamily="2" charset="0"/>
                        </a:rPr>
                        <a:t>Cap stratégique &amp; cohérence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71394759"/>
                  </a:ext>
                </a:extLst>
              </a:tr>
              <a:tr h="362947">
                <a:tc>
                  <a:txBody>
                    <a:bodyPr/>
                    <a:lstStyle/>
                    <a:p>
                      <a:pPr algn="l" fontAlgn="ctr">
                        <a:buNone/>
                      </a:pPr>
                      <a:r>
                        <a:rPr lang="fr-FR" sz="1100" b="1" i="0" u="none" strike="noStrike" dirty="0">
                          <a:solidFill>
                            <a:srgbClr val="000000"/>
                          </a:solidFill>
                          <a:effectLst/>
                          <a:latin typeface="Roboto Light" panose="02000000000000000000" pitchFamily="2" charset="0"/>
                        </a:rPr>
                        <a:t>Optimisation Opérationnelle &amp; Synergies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dirty="0">
                          <a:solidFill>
                            <a:srgbClr val="000000"/>
                          </a:solidFill>
                          <a:effectLst/>
                          <a:latin typeface="Roboto Light"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dirty="0">
                          <a:solidFill>
                            <a:srgbClr val="000000"/>
                          </a:solidFill>
                          <a:effectLst/>
                          <a:latin typeface="Roboto Light" panose="02000000000000000000" pitchFamily="2" charset="0"/>
                        </a:rPr>
                        <a:t>2026–2028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dirty="0">
                          <a:solidFill>
                            <a:srgbClr val="000000"/>
                          </a:solidFill>
                          <a:effectLst/>
                          <a:latin typeface="Roboto Light" panose="02000000000000000000" pitchFamily="2" charset="0"/>
                        </a:rPr>
                        <a:t>Performance, industrialisation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725721225"/>
                  </a:ext>
                </a:extLst>
              </a:tr>
              <a:tr h="362947">
                <a:tc>
                  <a:txBody>
                    <a:bodyPr/>
                    <a:lstStyle/>
                    <a:p>
                      <a:pPr algn="l" fontAlgn="ctr">
                        <a:buNone/>
                      </a:pPr>
                      <a:r>
                        <a:rPr lang="fr-FR" sz="1100" b="1" i="0" u="none" strike="noStrike" dirty="0">
                          <a:solidFill>
                            <a:srgbClr val="000000"/>
                          </a:solidFill>
                          <a:effectLst/>
                          <a:latin typeface="Roboto Light" panose="02000000000000000000" pitchFamily="2" charset="0"/>
                        </a:rPr>
                        <a:t>Transformation Numérique &amp; 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a:solidFill>
                            <a:srgbClr val="000000"/>
                          </a:solidFill>
                          <a:effectLst/>
                          <a:latin typeface="Roboto Light"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dirty="0">
                          <a:solidFill>
                            <a:srgbClr val="000000"/>
                          </a:solidFill>
                          <a:effectLst/>
                          <a:latin typeface="Roboto Light" panose="02000000000000000000" pitchFamily="2" charset="0"/>
                        </a:rPr>
                        <a:t>2026–2027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dirty="0">
                          <a:solidFill>
                            <a:srgbClr val="000000"/>
                          </a:solidFill>
                          <a:effectLst/>
                          <a:latin typeface="Roboto Light" panose="02000000000000000000" pitchFamily="2" charset="0"/>
                        </a:rPr>
                        <a:t>Accélération &amp; différenciation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29332916"/>
                  </a:ext>
                </a:extLst>
              </a:tr>
              <a:tr h="362947">
                <a:tc>
                  <a:txBody>
                    <a:bodyPr/>
                    <a:lstStyle/>
                    <a:p>
                      <a:pPr algn="l" fontAlgn="ctr">
                        <a:buNone/>
                      </a:pPr>
                      <a:r>
                        <a:rPr lang="fr-FR" sz="1100" b="1" i="0" u="none" strike="noStrike">
                          <a:solidFill>
                            <a:srgbClr val="000000"/>
                          </a:solidFill>
                          <a:effectLst/>
                          <a:latin typeface="Roboto Light" panose="02000000000000000000" pitchFamily="2" charset="0"/>
                        </a:rPr>
                        <a:t>Réorganisation &amp; Compétences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a:solidFill>
                            <a:srgbClr val="000000"/>
                          </a:solidFill>
                          <a:effectLst/>
                          <a:latin typeface="Roboto Light"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a-ET" sz="1100" b="0" i="0" u="none" strike="noStrike" dirty="0">
                          <a:solidFill>
                            <a:srgbClr val="000000"/>
                          </a:solidFill>
                          <a:effectLst/>
                          <a:latin typeface="Roboto Light" panose="02000000000000000000" pitchFamily="2" charset="0"/>
                        </a:rPr>
                        <a:t>2026–2028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fr-FR" sz="1100" b="0" i="0" u="none" strike="noStrike" dirty="0">
                          <a:solidFill>
                            <a:srgbClr val="000000"/>
                          </a:solidFill>
                          <a:effectLst/>
                          <a:latin typeface="Roboto Light" panose="02000000000000000000" pitchFamily="2" charset="0"/>
                        </a:rPr>
                        <a:t>Pérennité &amp; scalabilité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35313825"/>
                  </a:ext>
                </a:extLst>
              </a:tr>
            </a:tbl>
          </a:graphicData>
        </a:graphic>
      </p:graphicFrame>
      <p:graphicFrame>
        <p:nvGraphicFramePr>
          <p:cNvPr id="100" name="Tableau 99">
            <a:extLst>
              <a:ext uri="{FF2B5EF4-FFF2-40B4-BE49-F238E27FC236}">
                <a16:creationId xmlns:a16="http://schemas.microsoft.com/office/drawing/2014/main" xmlns="" id="{1BC78171-D366-4F4D-E701-57B8A678A62B}"/>
              </a:ext>
            </a:extLst>
          </p:cNvPr>
          <p:cNvGraphicFramePr>
            <a:graphicFrameLocks noGrp="1"/>
          </p:cNvGraphicFramePr>
          <p:nvPr>
            <p:extLst>
              <p:ext uri="{D42A27DB-BD31-4B8C-83A1-F6EECF244321}">
                <p14:modId xmlns:p14="http://schemas.microsoft.com/office/powerpoint/2010/main" val="709150780"/>
              </p:ext>
            </p:extLst>
          </p:nvPr>
        </p:nvGraphicFramePr>
        <p:xfrm>
          <a:off x="6096000" y="3773034"/>
          <a:ext cx="5685968" cy="2239281"/>
        </p:xfrm>
        <a:graphic>
          <a:graphicData uri="http://schemas.openxmlformats.org/drawingml/2006/table">
            <a:tbl>
              <a:tblPr/>
              <a:tblGrid>
                <a:gridCol w="2588805">
                  <a:extLst>
                    <a:ext uri="{9D8B030D-6E8A-4147-A177-3AD203B41FA5}">
                      <a16:colId xmlns:a16="http://schemas.microsoft.com/office/drawing/2014/main" xmlns="" val="1542471706"/>
                    </a:ext>
                  </a:extLst>
                </a:gridCol>
                <a:gridCol w="589936">
                  <a:extLst>
                    <a:ext uri="{9D8B030D-6E8A-4147-A177-3AD203B41FA5}">
                      <a16:colId xmlns:a16="http://schemas.microsoft.com/office/drawing/2014/main" xmlns="" val="2379441443"/>
                    </a:ext>
                  </a:extLst>
                </a:gridCol>
                <a:gridCol w="570271">
                  <a:extLst>
                    <a:ext uri="{9D8B030D-6E8A-4147-A177-3AD203B41FA5}">
                      <a16:colId xmlns:a16="http://schemas.microsoft.com/office/drawing/2014/main" xmlns="" val="1901618468"/>
                    </a:ext>
                  </a:extLst>
                </a:gridCol>
                <a:gridCol w="599768">
                  <a:extLst>
                    <a:ext uri="{9D8B030D-6E8A-4147-A177-3AD203B41FA5}">
                      <a16:colId xmlns:a16="http://schemas.microsoft.com/office/drawing/2014/main" xmlns="" val="3065251062"/>
                    </a:ext>
                  </a:extLst>
                </a:gridCol>
                <a:gridCol w="587565">
                  <a:extLst>
                    <a:ext uri="{9D8B030D-6E8A-4147-A177-3AD203B41FA5}">
                      <a16:colId xmlns:a16="http://schemas.microsoft.com/office/drawing/2014/main" xmlns="" val="2333915331"/>
                    </a:ext>
                  </a:extLst>
                </a:gridCol>
                <a:gridCol w="749623">
                  <a:extLst>
                    <a:ext uri="{9D8B030D-6E8A-4147-A177-3AD203B41FA5}">
                      <a16:colId xmlns:a16="http://schemas.microsoft.com/office/drawing/2014/main" xmlns="" val="2892475247"/>
                    </a:ext>
                  </a:extLst>
                </a:gridCol>
              </a:tblGrid>
              <a:tr h="312777">
                <a:tc>
                  <a:txBody>
                    <a:bodyPr/>
                    <a:lstStyle/>
                    <a:p>
                      <a:pPr algn="l" fontAlgn="b">
                        <a:buNone/>
                      </a:pPr>
                      <a:endParaRPr lang="aa-ET" sz="1000" b="0" i="0" u="none" strike="noStrike">
                        <a:solidFill>
                          <a:srgbClr val="000000"/>
                        </a:solidFill>
                        <a:effectLst/>
                        <a:latin typeface="Roboto Light" panose="02000000000000000000" pitchFamily="2"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200" b="1" i="0" u="none" strike="noStrike" dirty="0">
                          <a:solidFill>
                            <a:srgbClr val="FFFFFF"/>
                          </a:solidFill>
                          <a:effectLst/>
                          <a:latin typeface="Roboto Light" panose="02000000000000000000" pitchFamily="2" charset="0"/>
                        </a:rPr>
                        <a:t>P0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dirty="0">
                          <a:solidFill>
                            <a:srgbClr val="FFFFFF"/>
                          </a:solidFill>
                          <a:effectLst/>
                          <a:latin typeface="Roboto Light" panose="02000000000000000000" pitchFamily="2" charset="0"/>
                        </a:rPr>
                        <a:t>P1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dirty="0">
                          <a:solidFill>
                            <a:srgbClr val="FFFFFF"/>
                          </a:solidFill>
                          <a:effectLst/>
                          <a:latin typeface="Roboto Light" panose="02000000000000000000" pitchFamily="2" charset="0"/>
                        </a:rPr>
                        <a:t>P2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dirty="0">
                          <a:solidFill>
                            <a:srgbClr val="FFFFFF"/>
                          </a:solidFill>
                          <a:effectLst/>
                          <a:latin typeface="Roboto Light" panose="02000000000000000000" pitchFamily="2" charset="0"/>
                        </a:rPr>
                        <a:t>P3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buNone/>
                      </a:pPr>
                      <a:r>
                        <a:rPr lang="fr-FR" sz="1200" b="1" i="0" u="none" strike="noStrike" dirty="0">
                          <a:solidFill>
                            <a:srgbClr val="FFFFFF"/>
                          </a:solidFill>
                          <a:effectLst/>
                          <a:latin typeface="Roboto Light" panose="02000000000000000000" pitchFamily="2"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3957349330"/>
                  </a:ext>
                </a:extLst>
              </a:tr>
              <a:tr h="312777">
                <a:tc>
                  <a:txBody>
                    <a:bodyPr/>
                    <a:lstStyle/>
                    <a:p>
                      <a:pPr algn="l" fontAlgn="b">
                        <a:buNone/>
                      </a:pPr>
                      <a:r>
                        <a:rPr lang="fr-FR" sz="1100" b="1" i="0" u="none" strike="noStrike" dirty="0">
                          <a:solidFill>
                            <a:srgbClr val="000000"/>
                          </a:solidFill>
                          <a:effectLst/>
                          <a:latin typeface="Roboto Light" panose="02000000000000000000" pitchFamily="2" charset="0"/>
                        </a:rPr>
                        <a:t>Leadership &amp; Gouvernance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a:solidFill>
                            <a:srgbClr val="000000"/>
                          </a:solidFill>
                          <a:effectLst/>
                          <a:latin typeface="Roboto Light" panose="02000000000000000000" pitchFamily="2"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a:solidFill>
                            <a:srgbClr val="000000"/>
                          </a:solidFill>
                          <a:effectLst/>
                          <a:latin typeface="Roboto Light" panose="02000000000000000000" pitchFamily="2"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1" i="0" u="none" strike="noStrike" dirty="0">
                          <a:solidFill>
                            <a:srgbClr val="000000"/>
                          </a:solidFill>
                          <a:effectLst/>
                          <a:latin typeface="Roboto Light" panose="02000000000000000000" pitchFamily="2"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37611261"/>
                  </a:ext>
                </a:extLst>
              </a:tr>
              <a:tr h="294378">
                <a:tc>
                  <a:txBody>
                    <a:bodyPr/>
                    <a:lstStyle/>
                    <a:p>
                      <a:pPr algn="l" fontAlgn="b">
                        <a:buNone/>
                      </a:pPr>
                      <a:r>
                        <a:rPr lang="fr-FR" sz="1100" b="1" i="0" u="none" strike="noStrike" dirty="0">
                          <a:solidFill>
                            <a:srgbClr val="000000"/>
                          </a:solidFill>
                          <a:effectLst/>
                          <a:latin typeface="Roboto Light" panose="02000000000000000000" pitchFamily="2" charset="0"/>
                        </a:rPr>
                        <a:t>Vision &amp; Ambitions 2028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a:solidFill>
                            <a:srgbClr val="000000"/>
                          </a:solidFill>
                          <a:effectLst/>
                          <a:latin typeface="Roboto Light" panose="02000000000000000000" pitchFamily="2"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1" i="0" u="none" strike="noStrike">
                          <a:solidFill>
                            <a:srgbClr val="000000"/>
                          </a:solidFill>
                          <a:effectLst/>
                          <a:latin typeface="Roboto Light" panose="02000000000000000000" pitchFamily="2"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568053652"/>
                  </a:ext>
                </a:extLst>
              </a:tr>
              <a:tr h="299469">
                <a:tc>
                  <a:txBody>
                    <a:bodyPr/>
                    <a:lstStyle/>
                    <a:p>
                      <a:pPr algn="l" fontAlgn="b">
                        <a:buNone/>
                      </a:pPr>
                      <a:r>
                        <a:rPr lang="fr-FR" sz="1100" b="1" i="0" u="none" strike="noStrike">
                          <a:solidFill>
                            <a:srgbClr val="000000"/>
                          </a:solidFill>
                          <a:effectLst/>
                          <a:latin typeface="Roboto Light" panose="02000000000000000000" pitchFamily="2" charset="0"/>
                        </a:rPr>
                        <a:t>Optimisation Opérationnelle &amp; Synergies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1" i="0" u="none" strike="noStrike" dirty="0">
                          <a:solidFill>
                            <a:srgbClr val="000000"/>
                          </a:solidFill>
                          <a:effectLst/>
                          <a:latin typeface="Roboto Light" panose="02000000000000000000" pitchFamily="2"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573733517"/>
                  </a:ext>
                </a:extLst>
              </a:tr>
              <a:tr h="275303">
                <a:tc>
                  <a:txBody>
                    <a:bodyPr/>
                    <a:lstStyle/>
                    <a:p>
                      <a:pPr algn="l" fontAlgn="b">
                        <a:buNone/>
                      </a:pPr>
                      <a:r>
                        <a:rPr lang="fr-FR" sz="1100" b="1" i="0" u="none" strike="noStrike">
                          <a:solidFill>
                            <a:srgbClr val="000000"/>
                          </a:solidFill>
                          <a:effectLst/>
                          <a:latin typeface="Roboto Light" panose="02000000000000000000" pitchFamily="2" charset="0"/>
                        </a:rPr>
                        <a:t>Transformation Numérique &amp; 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a:solidFill>
                            <a:srgbClr val="000000"/>
                          </a:solidFill>
                          <a:effectLst/>
                          <a:latin typeface="Roboto Light" panose="02000000000000000000" pitchFamily="2"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1" i="0" u="none" strike="noStrike">
                          <a:solidFill>
                            <a:srgbClr val="000000"/>
                          </a:solidFill>
                          <a:effectLst/>
                          <a:latin typeface="Roboto Light" panose="02000000000000000000" pitchFamily="2"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3914485"/>
                  </a:ext>
                </a:extLst>
              </a:tr>
              <a:tr h="265471">
                <a:tc>
                  <a:txBody>
                    <a:bodyPr/>
                    <a:lstStyle/>
                    <a:p>
                      <a:pPr algn="l" fontAlgn="b">
                        <a:buNone/>
                      </a:pPr>
                      <a:r>
                        <a:rPr lang="fr-FR" sz="1100" b="1" i="0" u="none" strike="noStrike">
                          <a:solidFill>
                            <a:srgbClr val="000000"/>
                          </a:solidFill>
                          <a:effectLst/>
                          <a:latin typeface="Roboto Light" panose="02000000000000000000" pitchFamily="2" charset="0"/>
                        </a:rPr>
                        <a:t>Réorganisation &amp; Compétences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a:solidFill>
                            <a:srgbClr val="000000"/>
                          </a:solidFill>
                          <a:effectLst/>
                          <a:latin typeface="Roboto Light" panose="02000000000000000000" pitchFamily="2"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a:solidFill>
                            <a:srgbClr val="000000"/>
                          </a:solidFill>
                          <a:effectLst/>
                          <a:latin typeface="Roboto Light" panose="02000000000000000000" pitchFamily="2"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0" i="0" u="none" strike="noStrike" dirty="0">
                          <a:solidFill>
                            <a:srgbClr val="000000"/>
                          </a:solidFill>
                          <a:effectLst/>
                          <a:latin typeface="Roboto Light" panose="02000000000000000000" pitchFamily="2"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100" b="1" i="0" u="none" strike="noStrike" dirty="0">
                          <a:solidFill>
                            <a:srgbClr val="000000"/>
                          </a:solidFill>
                          <a:effectLst/>
                          <a:latin typeface="Roboto Light" panose="02000000000000000000" pitchFamily="2"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49521404"/>
                  </a:ext>
                </a:extLst>
              </a:tr>
              <a:tr h="479106">
                <a:tc>
                  <a:txBody>
                    <a:bodyPr/>
                    <a:lstStyle/>
                    <a:p>
                      <a:pPr algn="l" fontAlgn="b">
                        <a:buNone/>
                      </a:pPr>
                      <a:r>
                        <a:rPr lang="fr-FR" sz="1200" b="1" i="0" u="none" strike="noStrike" dirty="0">
                          <a:solidFill>
                            <a:srgbClr val="000000"/>
                          </a:solidFill>
                          <a:effectLst/>
                          <a:latin typeface="Roboto Light" panose="02000000000000000000" pitchFamily="2" charset="0"/>
                        </a:rPr>
                        <a:t>Total général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200" b="1" i="0" u="none" strike="noStrike" dirty="0">
                          <a:solidFill>
                            <a:srgbClr val="000000"/>
                          </a:solidFill>
                          <a:effectLst/>
                          <a:latin typeface="Roboto Light" panose="02000000000000000000" pitchFamily="2" charset="0"/>
                        </a:rPr>
                        <a:t>21</a:t>
                      </a:r>
                      <a:endParaRPr lang="fr-CI" sz="1200" b="1" i="0" u="none" strike="noStrike" dirty="0">
                        <a:solidFill>
                          <a:srgbClr val="000000"/>
                        </a:solidFill>
                        <a:effectLst/>
                        <a:latin typeface="Roboto Light" panose="02000000000000000000" pitchFamily="2"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200" b="1" i="0" u="none" strike="noStrike" dirty="0">
                          <a:solidFill>
                            <a:srgbClr val="000000"/>
                          </a:solidFill>
                          <a:effectLst/>
                          <a:latin typeface="Roboto Light" panose="02000000000000000000" pitchFamily="2"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200" b="1" i="0" u="none" strike="noStrike" dirty="0">
                          <a:solidFill>
                            <a:srgbClr val="000000"/>
                          </a:solidFill>
                          <a:effectLst/>
                          <a:latin typeface="Roboto Light" panose="02000000000000000000" pitchFamily="2"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200" b="1" i="0" u="none" strike="noStrike" dirty="0">
                          <a:solidFill>
                            <a:srgbClr val="000000"/>
                          </a:solidFill>
                          <a:effectLst/>
                          <a:latin typeface="Roboto Light" panose="02000000000000000000" pitchFamily="2"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aa-ET" sz="1200" b="1" i="0" u="none" strike="noStrike" dirty="0">
                          <a:solidFill>
                            <a:srgbClr val="000000"/>
                          </a:solidFill>
                          <a:effectLst/>
                          <a:latin typeface="Roboto Light" panose="02000000000000000000" pitchFamily="2"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12072850"/>
                  </a:ext>
                </a:extLst>
              </a:tr>
            </a:tbl>
          </a:graphicData>
        </a:graphic>
      </p:graphicFrame>
      <p:sp>
        <p:nvSpPr>
          <p:cNvPr id="111" name="Espace réservé du numéro de diapositive 5">
            <a:extLst>
              <a:ext uri="{FF2B5EF4-FFF2-40B4-BE49-F238E27FC236}">
                <a16:creationId xmlns:a16="http://schemas.microsoft.com/office/drawing/2014/main" xmlns="" id="{62B23D0C-A114-16A2-0ED1-CA30D2249889}"/>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pPr/>
              <a:t>10</a:t>
            </a:fld>
            <a:endParaRPr lang="aa-ET"/>
          </a:p>
        </p:txBody>
      </p:sp>
      <p:sp>
        <p:nvSpPr>
          <p:cNvPr id="2" name="Titre 1">
            <a:extLst>
              <a:ext uri="{FF2B5EF4-FFF2-40B4-BE49-F238E27FC236}">
                <a16:creationId xmlns:a16="http://schemas.microsoft.com/office/drawing/2014/main" xmlns="" id="{8A6DCEB8-CFE4-3A40-D42C-8A65F72D73CA}"/>
              </a:ext>
            </a:extLst>
          </p:cNvPr>
          <p:cNvSpPr txBox="1">
            <a:spLocks/>
          </p:cNvSpPr>
          <p:nvPr/>
        </p:nvSpPr>
        <p:spPr>
          <a:xfrm>
            <a:off x="564965"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a:t>
            </a:r>
            <a:endParaRPr lang="fr-FR" sz="3600" dirty="0">
              <a:solidFill>
                <a:schemeClr val="bg1">
                  <a:lumMod val="65000"/>
                </a:schemeClr>
              </a:solidFill>
              <a:latin typeface="Roboto "/>
              <a:ea typeface="Roboto Light" panose="02000000000000000000" pitchFamily="2" charset="0"/>
              <a:cs typeface="Arial" pitchFamily="34" charset="0"/>
            </a:endParaRPr>
          </a:p>
        </p:txBody>
      </p:sp>
      <p:sp>
        <p:nvSpPr>
          <p:cNvPr id="4" name="ZoneTexte 3">
            <a:extLst>
              <a:ext uri="{FF2B5EF4-FFF2-40B4-BE49-F238E27FC236}">
                <a16:creationId xmlns:a16="http://schemas.microsoft.com/office/drawing/2014/main" xmlns="" id="{D1DC92D5-F370-05E8-9651-43BFA39DBFA9}"/>
              </a:ext>
            </a:extLst>
          </p:cNvPr>
          <p:cNvSpPr txBox="1"/>
          <p:nvPr/>
        </p:nvSpPr>
        <p:spPr>
          <a:xfrm>
            <a:off x="8211750" y="667144"/>
            <a:ext cx="2673441" cy="369332"/>
          </a:xfrm>
          <a:prstGeom prst="rect">
            <a:avLst/>
          </a:prstGeom>
          <a:noFill/>
        </p:spPr>
        <p:txBody>
          <a:bodyPr wrap="square">
            <a:spAutoFit/>
          </a:bodyPr>
          <a:lstStyle/>
          <a:p>
            <a:r>
              <a:rPr lang="fr-FR" sz="1800" b="1" dirty="0">
                <a:solidFill>
                  <a:schemeClr val="bg1">
                    <a:lumMod val="65000"/>
                  </a:schemeClr>
                </a:solidFill>
                <a:latin typeface="Roboto "/>
                <a:ea typeface="Roboto Light" panose="02000000000000000000" pitchFamily="2" charset="0"/>
                <a:cs typeface="Arial" pitchFamily="34" charset="0"/>
              </a:rPr>
              <a:t>Résultats priorisation </a:t>
            </a:r>
            <a:endParaRPr lang="fr-CI" dirty="0"/>
          </a:p>
        </p:txBody>
      </p:sp>
    </p:spTree>
    <p:extLst>
      <p:ext uri="{BB962C8B-B14F-4D97-AF65-F5344CB8AC3E}">
        <p14:creationId xmlns:p14="http://schemas.microsoft.com/office/powerpoint/2010/main" val="23229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5A883C-18A6-BD5D-979E-F557A51DF4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420D166-279C-C76F-EC26-72B17C851054}"/>
              </a:ext>
            </a:extLst>
          </p:cNvPr>
          <p:cNvSpPr txBox="1">
            <a:spLocks/>
          </p:cNvSpPr>
          <p:nvPr/>
        </p:nvSpPr>
        <p:spPr>
          <a:xfrm>
            <a:off x="299492" y="91452"/>
            <a:ext cx="12054047"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26-28_ </a:t>
            </a:r>
            <a:r>
              <a:rPr lang="fr-FR" sz="1600" b="1" dirty="0">
                <a:solidFill>
                  <a:schemeClr val="bg1">
                    <a:lumMod val="65000"/>
                  </a:schemeClr>
                </a:solidFill>
                <a:latin typeface="Roboto "/>
                <a:ea typeface="Roboto Light" panose="02000000000000000000" pitchFamily="2" charset="0"/>
                <a:cs typeface="Arial" pitchFamily="34" charset="0"/>
              </a:rPr>
              <a:t>50 sous chantiers- 11 Chantiers</a:t>
            </a:r>
            <a:endParaRPr lang="fr-FR" sz="1600" dirty="0">
              <a:solidFill>
                <a:schemeClr val="bg1">
                  <a:lumMod val="65000"/>
                </a:schemeClr>
              </a:solidFill>
              <a:latin typeface="Roboto "/>
              <a:ea typeface="Roboto Light" panose="02000000000000000000" pitchFamily="2" charset="0"/>
              <a:cs typeface="Arial" pitchFamily="34" charset="0"/>
            </a:endParaRPr>
          </a:p>
        </p:txBody>
      </p:sp>
      <p:sp>
        <p:nvSpPr>
          <p:cNvPr id="12" name="Forme libre : forme 11">
            <a:extLst>
              <a:ext uri="{FF2B5EF4-FFF2-40B4-BE49-F238E27FC236}">
                <a16:creationId xmlns:a16="http://schemas.microsoft.com/office/drawing/2014/main" xmlns="" id="{9CF8B77F-B7FB-F370-C9C3-3DECC8F44C43}"/>
              </a:ext>
            </a:extLst>
          </p:cNvPr>
          <p:cNvSpPr/>
          <p:nvPr/>
        </p:nvSpPr>
        <p:spPr>
          <a:xfrm>
            <a:off x="1238625" y="3601243"/>
            <a:ext cx="3100529" cy="2288381"/>
          </a:xfrm>
          <a:custGeom>
            <a:avLst/>
            <a:gdLst>
              <a:gd name="csX0" fmla="*/ 0 w 2329473"/>
              <a:gd name="csY0" fmla="*/ 0 h 2288381"/>
              <a:gd name="csX1" fmla="*/ 2329473 w 2329473"/>
              <a:gd name="csY1" fmla="*/ 0 h 2288381"/>
              <a:gd name="csX2" fmla="*/ 2329473 w 2329473"/>
              <a:gd name="csY2" fmla="*/ 2288381 h 2288381"/>
              <a:gd name="csX3" fmla="*/ 0 w 2329473"/>
              <a:gd name="csY3" fmla="*/ 2288381 h 2288381"/>
              <a:gd name="csX4" fmla="*/ 0 w 2329473"/>
              <a:gd name="csY4" fmla="*/ 0 h 2288381"/>
            </a:gdLst>
            <a:ahLst/>
            <a:cxnLst>
              <a:cxn ang="0">
                <a:pos x="csX0" y="csY0"/>
              </a:cxn>
              <a:cxn ang="0">
                <a:pos x="csX1" y="csY1"/>
              </a:cxn>
              <a:cxn ang="0">
                <a:pos x="csX2" y="csY2"/>
              </a:cxn>
              <a:cxn ang="0">
                <a:pos x="csX3" y="csY3"/>
              </a:cxn>
              <a:cxn ang="0">
                <a:pos x="csX4" y="csY4"/>
              </a:cxn>
            </a:cxnLst>
            <a:rect l="l" t="t" r="r" b="b"/>
            <a:pathLst>
              <a:path w="2329473" h="2288381">
                <a:moveTo>
                  <a:pt x="0" y="0"/>
                </a:moveTo>
                <a:lnTo>
                  <a:pt x="2329473" y="0"/>
                </a:lnTo>
                <a:lnTo>
                  <a:pt x="2329473" y="2288381"/>
                </a:lnTo>
                <a:lnTo>
                  <a:pt x="0" y="22883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fr-CI" sz="3600" kern="1200"/>
          </a:p>
        </p:txBody>
      </p:sp>
      <p:grpSp>
        <p:nvGrpSpPr>
          <p:cNvPr id="116" name="Groupe 115">
            <a:extLst>
              <a:ext uri="{FF2B5EF4-FFF2-40B4-BE49-F238E27FC236}">
                <a16:creationId xmlns:a16="http://schemas.microsoft.com/office/drawing/2014/main" xmlns="" id="{6678D599-1F73-AC9B-2332-57D5BFA774B1}"/>
              </a:ext>
            </a:extLst>
          </p:cNvPr>
          <p:cNvGrpSpPr/>
          <p:nvPr/>
        </p:nvGrpSpPr>
        <p:grpSpPr>
          <a:xfrm>
            <a:off x="11891" y="1430268"/>
            <a:ext cx="1950441" cy="1559962"/>
            <a:chOff x="63261" y="1261170"/>
            <a:chExt cx="1950441" cy="1559962"/>
          </a:xfrm>
        </p:grpSpPr>
        <p:sp>
          <p:nvSpPr>
            <p:cNvPr id="11" name="Rectangle 10">
              <a:extLst>
                <a:ext uri="{FF2B5EF4-FFF2-40B4-BE49-F238E27FC236}">
                  <a16:creationId xmlns:a16="http://schemas.microsoft.com/office/drawing/2014/main" xmlns="" id="{753D7741-6880-E44E-ADE1-3BB35E9C8B23}"/>
                </a:ext>
              </a:extLst>
            </p:cNvPr>
            <p:cNvSpPr/>
            <p:nvPr/>
          </p:nvSpPr>
          <p:spPr>
            <a:xfrm>
              <a:off x="503244" y="1798058"/>
              <a:ext cx="1086716" cy="11422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r>
                <a:rPr lang="fr-CI" dirty="0"/>
                <a:t>&gt;&lt;&lt;&lt;</a:t>
              </a:r>
            </a:p>
          </p:txBody>
        </p:sp>
        <p:sp>
          <p:nvSpPr>
            <p:cNvPr id="13" name="Forme libre : forme 12">
              <a:extLst>
                <a:ext uri="{FF2B5EF4-FFF2-40B4-BE49-F238E27FC236}">
                  <a16:creationId xmlns:a16="http://schemas.microsoft.com/office/drawing/2014/main" xmlns="" id="{EC4674D6-CB3B-1C0F-89D6-F95F8DB2F08D}"/>
                </a:ext>
              </a:extLst>
            </p:cNvPr>
            <p:cNvSpPr/>
            <p:nvPr/>
          </p:nvSpPr>
          <p:spPr>
            <a:xfrm rot="16200000">
              <a:off x="-470657" y="1795088"/>
              <a:ext cx="1559962"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a:solidFill>
              <a:schemeClr val="bg1"/>
            </a:solidFill>
            <a:ln>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solidFill>
                    <a:srgbClr val="C00000"/>
                  </a:solidFill>
                  <a:latin typeface="Roboto "/>
                </a:rPr>
                <a:t>2026</a:t>
              </a:r>
            </a:p>
          </p:txBody>
        </p:sp>
        <p:sp>
          <p:nvSpPr>
            <p:cNvPr id="43" name="ZoneTexte 42">
              <a:extLst>
                <a:ext uri="{FF2B5EF4-FFF2-40B4-BE49-F238E27FC236}">
                  <a16:creationId xmlns:a16="http://schemas.microsoft.com/office/drawing/2014/main" xmlns="" id="{A70AF39B-8C1F-7B34-04C7-EF6B061B0326}"/>
                </a:ext>
              </a:extLst>
            </p:cNvPr>
            <p:cNvSpPr txBox="1"/>
            <p:nvPr/>
          </p:nvSpPr>
          <p:spPr>
            <a:xfrm>
              <a:off x="426606" y="1574104"/>
              <a:ext cx="1587096" cy="246221"/>
            </a:xfrm>
            <a:prstGeom prst="rect">
              <a:avLst/>
            </a:prstGeom>
            <a:noFill/>
          </p:spPr>
          <p:txBody>
            <a:bodyPr wrap="square" rtlCol="0">
              <a:spAutoFit/>
            </a:bodyPr>
            <a:lstStyle/>
            <a:p>
              <a:r>
                <a:rPr lang="fr-FR" sz="1000"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Structurer &amp; Exécuter </a:t>
              </a:r>
            </a:p>
          </p:txBody>
        </p:sp>
        <p:sp>
          <p:nvSpPr>
            <p:cNvPr id="111" name="ZoneTexte 110">
              <a:extLst>
                <a:ext uri="{FF2B5EF4-FFF2-40B4-BE49-F238E27FC236}">
                  <a16:creationId xmlns:a16="http://schemas.microsoft.com/office/drawing/2014/main" xmlns="" id="{B5AF5BD0-EFFD-2961-1470-B99E92F9974B}"/>
                </a:ext>
              </a:extLst>
            </p:cNvPr>
            <p:cNvSpPr txBox="1"/>
            <p:nvPr/>
          </p:nvSpPr>
          <p:spPr>
            <a:xfrm>
              <a:off x="430651" y="1967335"/>
              <a:ext cx="1356540" cy="339870"/>
            </a:xfrm>
            <a:prstGeom prst="rect">
              <a:avLst/>
            </a:prstGeom>
            <a:noFill/>
          </p:spPr>
          <p:txBody>
            <a:bodyPr wrap="square" rtlCol="0">
              <a:spAutoFit/>
            </a:bodyPr>
            <a:lstStyle/>
            <a:p>
              <a:r>
                <a:rPr lang="fr-FR" sz="8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gouverner avec clarté et efficacité </a:t>
              </a:r>
            </a:p>
          </p:txBody>
        </p:sp>
      </p:grpSp>
      <p:grpSp>
        <p:nvGrpSpPr>
          <p:cNvPr id="117" name="Groupe 116">
            <a:extLst>
              <a:ext uri="{FF2B5EF4-FFF2-40B4-BE49-F238E27FC236}">
                <a16:creationId xmlns:a16="http://schemas.microsoft.com/office/drawing/2014/main" xmlns="" id="{85C8EDB0-F7BD-A53C-529E-721D711160CE}"/>
              </a:ext>
            </a:extLst>
          </p:cNvPr>
          <p:cNvGrpSpPr/>
          <p:nvPr/>
        </p:nvGrpSpPr>
        <p:grpSpPr>
          <a:xfrm>
            <a:off x="5488" y="4057965"/>
            <a:ext cx="2063355" cy="1559962"/>
            <a:chOff x="63261" y="1261170"/>
            <a:chExt cx="2063355" cy="1559962"/>
          </a:xfrm>
        </p:grpSpPr>
        <p:sp>
          <p:nvSpPr>
            <p:cNvPr id="118" name="Rectangle 117">
              <a:extLst>
                <a:ext uri="{FF2B5EF4-FFF2-40B4-BE49-F238E27FC236}">
                  <a16:creationId xmlns:a16="http://schemas.microsoft.com/office/drawing/2014/main" xmlns="" id="{9548F6BE-D910-EFFC-5973-8C2F26BFFB26}"/>
                </a:ext>
              </a:extLst>
            </p:cNvPr>
            <p:cNvSpPr/>
            <p:nvPr/>
          </p:nvSpPr>
          <p:spPr>
            <a:xfrm>
              <a:off x="503244" y="1798058"/>
              <a:ext cx="1086716" cy="114222"/>
            </a:xfrm>
            <a:prstGeom prst="rect">
              <a:avLst/>
            </a:prstGeom>
            <a:solidFill>
              <a:schemeClr val="accent2">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r>
                <a:rPr lang="fr-CI" dirty="0"/>
                <a:t>&gt;&lt;&lt;&lt;</a:t>
              </a:r>
            </a:p>
          </p:txBody>
        </p:sp>
        <p:sp>
          <p:nvSpPr>
            <p:cNvPr id="119" name="Forme libre : forme 118">
              <a:extLst>
                <a:ext uri="{FF2B5EF4-FFF2-40B4-BE49-F238E27FC236}">
                  <a16:creationId xmlns:a16="http://schemas.microsoft.com/office/drawing/2014/main" xmlns="" id="{1E7C4B32-ED20-C6E6-E22B-B83E1B3961FA}"/>
                </a:ext>
              </a:extLst>
            </p:cNvPr>
            <p:cNvSpPr/>
            <p:nvPr/>
          </p:nvSpPr>
          <p:spPr>
            <a:xfrm rot="16200000">
              <a:off x="-470657" y="1795088"/>
              <a:ext cx="1559962"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a:solidFill>
              <a:schemeClr val="bg1"/>
            </a:solidFill>
            <a:ln>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solidFill>
                    <a:srgbClr val="C00000"/>
                  </a:solidFill>
                  <a:latin typeface="Roboto "/>
                </a:rPr>
                <a:t>2027</a:t>
              </a:r>
            </a:p>
          </p:txBody>
        </p:sp>
        <p:sp>
          <p:nvSpPr>
            <p:cNvPr id="120" name="ZoneTexte 119">
              <a:extLst>
                <a:ext uri="{FF2B5EF4-FFF2-40B4-BE49-F238E27FC236}">
                  <a16:creationId xmlns:a16="http://schemas.microsoft.com/office/drawing/2014/main" xmlns="" id="{C0B85496-1B68-3DA8-33FC-8718F305D805}"/>
                </a:ext>
              </a:extLst>
            </p:cNvPr>
            <p:cNvSpPr txBox="1"/>
            <p:nvPr/>
          </p:nvSpPr>
          <p:spPr>
            <a:xfrm>
              <a:off x="426606" y="1574104"/>
              <a:ext cx="1700010" cy="246221"/>
            </a:xfrm>
            <a:prstGeom prst="rect">
              <a:avLst/>
            </a:prstGeom>
            <a:noFill/>
          </p:spPr>
          <p:txBody>
            <a:bodyPr wrap="square" rtlCol="0">
              <a:spAutoFit/>
            </a:bodyPr>
            <a:lstStyle/>
            <a:p>
              <a:r>
                <a:rPr lang="fr-FR" sz="1000"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Industrialiser &amp; Mutualiser </a:t>
              </a:r>
            </a:p>
          </p:txBody>
        </p:sp>
        <p:sp>
          <p:nvSpPr>
            <p:cNvPr id="121" name="ZoneTexte 120">
              <a:extLst>
                <a:ext uri="{FF2B5EF4-FFF2-40B4-BE49-F238E27FC236}">
                  <a16:creationId xmlns:a16="http://schemas.microsoft.com/office/drawing/2014/main" xmlns="" id="{E2CA29DA-BE9E-DF14-5E18-16AFF48EEF57}"/>
                </a:ext>
              </a:extLst>
            </p:cNvPr>
            <p:cNvSpPr txBox="1"/>
            <p:nvPr/>
          </p:nvSpPr>
          <p:spPr>
            <a:xfrm>
              <a:off x="430651" y="1967335"/>
              <a:ext cx="1356540" cy="338554"/>
            </a:xfrm>
            <a:prstGeom prst="rect">
              <a:avLst/>
            </a:prstGeom>
            <a:noFill/>
          </p:spPr>
          <p:txBody>
            <a:bodyPr wrap="square" rtlCol="0">
              <a:spAutoFit/>
            </a:bodyPr>
            <a:lstStyle/>
            <a:p>
              <a:r>
                <a:rPr lang="fr-FR" sz="8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accélérer et mutualiser les expertises </a:t>
              </a:r>
            </a:p>
          </p:txBody>
        </p:sp>
      </p:grpSp>
      <p:grpSp>
        <p:nvGrpSpPr>
          <p:cNvPr id="122" name="Groupe 121">
            <a:extLst>
              <a:ext uri="{FF2B5EF4-FFF2-40B4-BE49-F238E27FC236}">
                <a16:creationId xmlns:a16="http://schemas.microsoft.com/office/drawing/2014/main" xmlns="" id="{7771B6FF-D65F-BAB7-3A3C-CEFB68AC1EBA}"/>
              </a:ext>
            </a:extLst>
          </p:cNvPr>
          <p:cNvGrpSpPr/>
          <p:nvPr/>
        </p:nvGrpSpPr>
        <p:grpSpPr>
          <a:xfrm>
            <a:off x="35556" y="5303046"/>
            <a:ext cx="2063355" cy="1559962"/>
            <a:chOff x="63261" y="1261170"/>
            <a:chExt cx="2063355" cy="1559962"/>
          </a:xfrm>
        </p:grpSpPr>
        <p:sp>
          <p:nvSpPr>
            <p:cNvPr id="123" name="Rectangle 122">
              <a:extLst>
                <a:ext uri="{FF2B5EF4-FFF2-40B4-BE49-F238E27FC236}">
                  <a16:creationId xmlns:a16="http://schemas.microsoft.com/office/drawing/2014/main" xmlns="" id="{F73EF75D-4023-D3EC-181E-F2FF8FD0F66E}"/>
                </a:ext>
              </a:extLst>
            </p:cNvPr>
            <p:cNvSpPr/>
            <p:nvPr/>
          </p:nvSpPr>
          <p:spPr>
            <a:xfrm>
              <a:off x="503244" y="1798058"/>
              <a:ext cx="1086716" cy="114222"/>
            </a:xfrm>
            <a:prstGeom prst="rect">
              <a:avLst/>
            </a:prstGeom>
            <a:solidFill>
              <a:srgbClr val="C0000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r>
                <a:rPr lang="fr-CI" dirty="0"/>
                <a:t>&gt;&lt;&lt;&lt;</a:t>
              </a:r>
            </a:p>
          </p:txBody>
        </p:sp>
        <p:sp>
          <p:nvSpPr>
            <p:cNvPr id="124" name="Forme libre : forme 123">
              <a:extLst>
                <a:ext uri="{FF2B5EF4-FFF2-40B4-BE49-F238E27FC236}">
                  <a16:creationId xmlns:a16="http://schemas.microsoft.com/office/drawing/2014/main" xmlns="" id="{F195F1C1-7337-1BB2-CD92-3A980F64869C}"/>
                </a:ext>
              </a:extLst>
            </p:cNvPr>
            <p:cNvSpPr/>
            <p:nvPr/>
          </p:nvSpPr>
          <p:spPr>
            <a:xfrm rot="16200000">
              <a:off x="-470657" y="1795088"/>
              <a:ext cx="1559962"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a:solidFill>
              <a:schemeClr val="bg1"/>
            </a:solidFill>
            <a:ln>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solidFill>
                    <a:srgbClr val="C00000"/>
                  </a:solidFill>
                  <a:latin typeface="Roboto "/>
                </a:rPr>
                <a:t>2028</a:t>
              </a:r>
            </a:p>
          </p:txBody>
        </p:sp>
        <p:sp>
          <p:nvSpPr>
            <p:cNvPr id="125" name="ZoneTexte 124">
              <a:extLst>
                <a:ext uri="{FF2B5EF4-FFF2-40B4-BE49-F238E27FC236}">
                  <a16:creationId xmlns:a16="http://schemas.microsoft.com/office/drawing/2014/main" xmlns="" id="{CB58AEB0-E940-A1DD-E2A2-27B8567DCE49}"/>
                </a:ext>
              </a:extLst>
            </p:cNvPr>
            <p:cNvSpPr txBox="1"/>
            <p:nvPr/>
          </p:nvSpPr>
          <p:spPr>
            <a:xfrm>
              <a:off x="426606" y="1574104"/>
              <a:ext cx="1700010" cy="246221"/>
            </a:xfrm>
            <a:prstGeom prst="rect">
              <a:avLst/>
            </a:prstGeom>
            <a:noFill/>
          </p:spPr>
          <p:txBody>
            <a:bodyPr wrap="square" rtlCol="0">
              <a:spAutoFit/>
            </a:bodyPr>
            <a:lstStyle/>
            <a:p>
              <a:r>
                <a:rPr lang="fr-FR" sz="1000"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Différencier &amp; </a:t>
              </a:r>
              <a:r>
                <a:rPr lang="fr-FR" sz="1000" b="1" dirty="0" err="1">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Scaler</a:t>
              </a:r>
              <a:endParaRPr lang="fr-FR" sz="1000"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26" name="ZoneTexte 125">
              <a:extLst>
                <a:ext uri="{FF2B5EF4-FFF2-40B4-BE49-F238E27FC236}">
                  <a16:creationId xmlns:a16="http://schemas.microsoft.com/office/drawing/2014/main" xmlns="" id="{480B486F-1FCF-D8D5-52F9-9120EA8BE785}"/>
                </a:ext>
              </a:extLst>
            </p:cNvPr>
            <p:cNvSpPr txBox="1"/>
            <p:nvPr/>
          </p:nvSpPr>
          <p:spPr>
            <a:xfrm>
              <a:off x="430651" y="1967335"/>
              <a:ext cx="1356540" cy="338554"/>
            </a:xfrm>
            <a:prstGeom prst="rect">
              <a:avLst/>
            </a:prstGeom>
            <a:noFill/>
          </p:spPr>
          <p:txBody>
            <a:bodyPr wrap="square" rtlCol="0">
              <a:spAutoFit/>
            </a:bodyPr>
            <a:lstStyle/>
            <a:p>
              <a:r>
                <a:rPr lang="fr-FR" sz="8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accélérer et mutualiser les expertises </a:t>
              </a:r>
            </a:p>
          </p:txBody>
        </p:sp>
      </p:grpSp>
      <p:sp>
        <p:nvSpPr>
          <p:cNvPr id="127" name="ZoneTexte 126">
            <a:extLst>
              <a:ext uri="{FF2B5EF4-FFF2-40B4-BE49-F238E27FC236}">
                <a16:creationId xmlns:a16="http://schemas.microsoft.com/office/drawing/2014/main" xmlns="" id="{8585A60B-8C23-8792-85C9-2F1AEA3453CE}"/>
              </a:ext>
            </a:extLst>
          </p:cNvPr>
          <p:cNvSpPr txBox="1"/>
          <p:nvPr/>
        </p:nvSpPr>
        <p:spPr>
          <a:xfrm>
            <a:off x="2458124" y="1148286"/>
            <a:ext cx="1729423" cy="246221"/>
          </a:xfrm>
          <a:prstGeom prst="rect">
            <a:avLst/>
          </a:prstGeom>
          <a:noFill/>
        </p:spPr>
        <p:txBody>
          <a:bodyPr wrap="square">
            <a:spAutoFit/>
          </a:bodyPr>
          <a:lstStyle/>
          <a:p>
            <a:r>
              <a:rPr lang="fr-CI" sz="10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1. Vision &amp; Ambitions (7) </a:t>
            </a:r>
          </a:p>
        </p:txBody>
      </p:sp>
      <p:sp>
        <p:nvSpPr>
          <p:cNvPr id="128" name="ZoneTexte 127">
            <a:extLst>
              <a:ext uri="{FF2B5EF4-FFF2-40B4-BE49-F238E27FC236}">
                <a16:creationId xmlns:a16="http://schemas.microsoft.com/office/drawing/2014/main" xmlns="" id="{58B7DB94-752A-F75C-7E1F-515949CDB63F}"/>
              </a:ext>
            </a:extLst>
          </p:cNvPr>
          <p:cNvSpPr txBox="1"/>
          <p:nvPr/>
        </p:nvSpPr>
        <p:spPr>
          <a:xfrm>
            <a:off x="4264456" y="1148286"/>
            <a:ext cx="1729410" cy="400110"/>
          </a:xfrm>
          <a:prstGeom prst="rect">
            <a:avLst/>
          </a:prstGeom>
          <a:noFill/>
        </p:spPr>
        <p:txBody>
          <a:bodyPr wrap="square">
            <a:spAutoFit/>
          </a:bodyPr>
          <a:lstStyle/>
          <a:p>
            <a:pPr algn="l" fontAlgn="ctr">
              <a:buNone/>
            </a:pPr>
            <a:r>
              <a:rPr lang="fr-FR" sz="10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2. Transformation Numérique </a:t>
            </a:r>
            <a:r>
              <a:rPr lang="fr-FR" sz="1000" b="1" i="0" u="none" strike="noStrike" dirty="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rPr>
              <a:t>&amp; IA (8)</a:t>
            </a:r>
          </a:p>
        </p:txBody>
      </p:sp>
      <p:sp>
        <p:nvSpPr>
          <p:cNvPr id="129" name="ZoneTexte 128">
            <a:extLst>
              <a:ext uri="{FF2B5EF4-FFF2-40B4-BE49-F238E27FC236}">
                <a16:creationId xmlns:a16="http://schemas.microsoft.com/office/drawing/2014/main" xmlns="" id="{A26441E4-A253-FA9A-9B02-06C1E055D422}"/>
              </a:ext>
            </a:extLst>
          </p:cNvPr>
          <p:cNvSpPr txBox="1"/>
          <p:nvPr/>
        </p:nvSpPr>
        <p:spPr>
          <a:xfrm>
            <a:off x="6165092" y="1148285"/>
            <a:ext cx="1822118" cy="400110"/>
          </a:xfrm>
          <a:prstGeom prst="rect">
            <a:avLst/>
          </a:prstGeom>
          <a:noFill/>
        </p:spPr>
        <p:txBody>
          <a:bodyPr wrap="square">
            <a:spAutoFit/>
          </a:bodyPr>
          <a:lstStyle/>
          <a:p>
            <a:pPr algn="l" fontAlgn="ctr">
              <a:buNone/>
            </a:pPr>
            <a:r>
              <a:rPr lang="fr-FR" sz="1000" b="1" i="0" u="none" strike="noStrike" dirty="0">
                <a:solidFill>
                  <a:schemeClr val="tx1">
                    <a:lumMod val="65000"/>
                    <a:lumOff val="35000"/>
                  </a:schemeClr>
                </a:solidFill>
                <a:effectLst/>
                <a:latin typeface="Roboto "/>
                <a:ea typeface="Roboto Light" panose="02000000000000000000" pitchFamily="2" charset="0"/>
                <a:cs typeface="Roboto Light" panose="02000000000000000000" pitchFamily="2" charset="0"/>
              </a:rPr>
              <a:t>3. Réorganisation &amp; Compétences (5)</a:t>
            </a:r>
          </a:p>
        </p:txBody>
      </p:sp>
      <p:sp>
        <p:nvSpPr>
          <p:cNvPr id="130" name="ZoneTexte 129">
            <a:extLst>
              <a:ext uri="{FF2B5EF4-FFF2-40B4-BE49-F238E27FC236}">
                <a16:creationId xmlns:a16="http://schemas.microsoft.com/office/drawing/2014/main" xmlns="" id="{76744CBC-6B0D-951C-2171-B1924139581B}"/>
              </a:ext>
            </a:extLst>
          </p:cNvPr>
          <p:cNvSpPr txBox="1"/>
          <p:nvPr/>
        </p:nvSpPr>
        <p:spPr>
          <a:xfrm>
            <a:off x="8075491" y="1148286"/>
            <a:ext cx="2471937" cy="400110"/>
          </a:xfrm>
          <a:prstGeom prst="rect">
            <a:avLst/>
          </a:prstGeom>
          <a:noFill/>
        </p:spPr>
        <p:txBody>
          <a:bodyPr wrap="square">
            <a:spAutoFit/>
          </a:bodyPr>
          <a:lstStyle/>
          <a:p>
            <a:pPr algn="l" fontAlgn="ctr">
              <a:buNone/>
            </a:pPr>
            <a:r>
              <a:rPr lang="fr-FR" sz="1000" b="1" i="0" u="none" strike="noStrike" dirty="0">
                <a:solidFill>
                  <a:schemeClr val="tx1">
                    <a:lumMod val="65000"/>
                    <a:lumOff val="35000"/>
                  </a:schemeClr>
                </a:solidFill>
                <a:effectLst/>
                <a:latin typeface="Roboto "/>
                <a:ea typeface="Roboto Light" panose="02000000000000000000" pitchFamily="2" charset="0"/>
                <a:cs typeface="Roboto Light" panose="02000000000000000000" pitchFamily="2" charset="0"/>
              </a:rPr>
              <a:t>4. Optimisation Opérationnelle &amp; Synergies (18)</a:t>
            </a:r>
          </a:p>
        </p:txBody>
      </p:sp>
      <p:sp>
        <p:nvSpPr>
          <p:cNvPr id="131" name="ZoneTexte 130">
            <a:extLst>
              <a:ext uri="{FF2B5EF4-FFF2-40B4-BE49-F238E27FC236}">
                <a16:creationId xmlns:a16="http://schemas.microsoft.com/office/drawing/2014/main" xmlns="" id="{11D56100-040A-7113-A14D-46C769EFF626}"/>
              </a:ext>
            </a:extLst>
          </p:cNvPr>
          <p:cNvSpPr txBox="1"/>
          <p:nvPr/>
        </p:nvSpPr>
        <p:spPr>
          <a:xfrm>
            <a:off x="10389577" y="1148286"/>
            <a:ext cx="1592920" cy="400110"/>
          </a:xfrm>
          <a:prstGeom prst="rect">
            <a:avLst/>
          </a:prstGeom>
          <a:noFill/>
        </p:spPr>
        <p:txBody>
          <a:bodyPr wrap="square">
            <a:spAutoFit/>
          </a:bodyPr>
          <a:lstStyle/>
          <a:p>
            <a:pPr algn="l" fontAlgn="ctr">
              <a:buNone/>
            </a:pPr>
            <a:r>
              <a:rPr lang="fr-FR" sz="1000" b="1" i="0" u="none" strike="noStrike" dirty="0">
                <a:solidFill>
                  <a:schemeClr val="tx1">
                    <a:lumMod val="65000"/>
                    <a:lumOff val="35000"/>
                  </a:schemeClr>
                </a:solidFill>
                <a:effectLst/>
                <a:latin typeface="Roboto "/>
                <a:ea typeface="Roboto Light" panose="02000000000000000000" pitchFamily="2" charset="0"/>
                <a:cs typeface="Roboto Light" panose="02000000000000000000" pitchFamily="2" charset="0"/>
              </a:rPr>
              <a:t>5. Leadership &amp; Gouvernance (13)</a:t>
            </a:r>
          </a:p>
        </p:txBody>
      </p:sp>
      <p:cxnSp>
        <p:nvCxnSpPr>
          <p:cNvPr id="133" name="Connecteur droit 132">
            <a:extLst>
              <a:ext uri="{FF2B5EF4-FFF2-40B4-BE49-F238E27FC236}">
                <a16:creationId xmlns:a16="http://schemas.microsoft.com/office/drawing/2014/main" xmlns="" id="{05392EFD-61BC-E742-5349-FCBE630D4B56}"/>
              </a:ext>
            </a:extLst>
          </p:cNvPr>
          <p:cNvCxnSpPr>
            <a:cxnSpLocks/>
          </p:cNvCxnSpPr>
          <p:nvPr/>
        </p:nvCxnSpPr>
        <p:spPr>
          <a:xfrm>
            <a:off x="107474" y="4126028"/>
            <a:ext cx="1182082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xmlns="" id="{11996C37-514E-27F8-C353-FE7F92D5DBC8}"/>
              </a:ext>
            </a:extLst>
          </p:cNvPr>
          <p:cNvCxnSpPr>
            <a:cxnSpLocks/>
          </p:cNvCxnSpPr>
          <p:nvPr/>
        </p:nvCxnSpPr>
        <p:spPr>
          <a:xfrm flipV="1">
            <a:off x="107474" y="5529605"/>
            <a:ext cx="11820823" cy="138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8" name="Connecteur droit 137">
            <a:extLst>
              <a:ext uri="{FF2B5EF4-FFF2-40B4-BE49-F238E27FC236}">
                <a16:creationId xmlns:a16="http://schemas.microsoft.com/office/drawing/2014/main" xmlns="" id="{A2051899-4D15-8346-986B-5A2E167F0B7F}"/>
              </a:ext>
            </a:extLst>
          </p:cNvPr>
          <p:cNvCxnSpPr>
            <a:cxnSpLocks/>
          </p:cNvCxnSpPr>
          <p:nvPr/>
        </p:nvCxnSpPr>
        <p:spPr>
          <a:xfrm flipV="1">
            <a:off x="63261" y="6744508"/>
            <a:ext cx="11820823" cy="13870"/>
          </a:xfrm>
          <a:prstGeom prst="line">
            <a:avLst/>
          </a:prstGeom>
          <a:ln>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0" name="Connecteur droit 139">
            <a:extLst>
              <a:ext uri="{FF2B5EF4-FFF2-40B4-BE49-F238E27FC236}">
                <a16:creationId xmlns:a16="http://schemas.microsoft.com/office/drawing/2014/main" xmlns="" id="{EBCCF471-06D9-7B21-99FD-53E46DABE838}"/>
              </a:ext>
            </a:extLst>
          </p:cNvPr>
          <p:cNvCxnSpPr>
            <a:cxnSpLocks/>
            <a:stCxn id="127" idx="1"/>
          </p:cNvCxnSpPr>
          <p:nvPr/>
        </p:nvCxnSpPr>
        <p:spPr>
          <a:xfrm>
            <a:off x="2458124" y="1271397"/>
            <a:ext cx="1" cy="580429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41" name="ZoneTexte 140">
            <a:extLst>
              <a:ext uri="{FF2B5EF4-FFF2-40B4-BE49-F238E27FC236}">
                <a16:creationId xmlns:a16="http://schemas.microsoft.com/office/drawing/2014/main" xmlns="" id="{ABCDEEAA-226B-8892-CCBF-12A442F003FC}"/>
              </a:ext>
            </a:extLst>
          </p:cNvPr>
          <p:cNvSpPr txBox="1"/>
          <p:nvPr/>
        </p:nvSpPr>
        <p:spPr>
          <a:xfrm>
            <a:off x="2451723" y="1592581"/>
            <a:ext cx="1655963" cy="1815882"/>
          </a:xfrm>
          <a:prstGeom prst="rect">
            <a:avLst/>
          </a:prstGeom>
          <a:noFill/>
        </p:spPr>
        <p:txBody>
          <a:bodyPr wrap="square" rtlCol="0">
            <a:spAutoFit/>
          </a:bodyPr>
          <a:lstStyle/>
          <a:p>
            <a:pPr algn="just">
              <a:buClr>
                <a:schemeClr val="tx1">
                  <a:lumMod val="50000"/>
                  <a:lumOff val="50000"/>
                </a:schemeClr>
              </a:buClr>
            </a:pPr>
            <a:r>
              <a:rPr lang="fr-FR" sz="700" b="1" dirty="0" err="1">
                <a:latin typeface="Roboto "/>
              </a:rPr>
              <a:t>Dvpt</a:t>
            </a:r>
            <a:r>
              <a:rPr lang="fr-FR" sz="700" b="1" dirty="0">
                <a:latin typeface="Roboto "/>
              </a:rPr>
              <a:t> Commercial &amp; Diversification (4 sous </a:t>
            </a:r>
            <a:r>
              <a:rPr lang="fr-FR" sz="700" b="1" dirty="0" err="1">
                <a:latin typeface="Roboto "/>
              </a:rPr>
              <a:t>chnatiers</a:t>
            </a:r>
            <a:r>
              <a:rPr lang="fr-FR" sz="700" b="1" dirty="0">
                <a:latin typeface="Roboto "/>
              </a:rPr>
              <a:t>)</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Structurer un plan de croissance commercial clair et partagé, incluant la sélection de profil commerciaux; la conception d’offres et de segments de marché 3 sous chantiers)</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Déployer l’expansion commerciale sur 5  pays</a:t>
            </a: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algn="just">
              <a:buClr>
                <a:schemeClr val="tx1">
                  <a:lumMod val="50000"/>
                  <a:lumOff val="50000"/>
                </a:schemeClr>
              </a:buClr>
            </a:pPr>
            <a:r>
              <a:rPr lang="fr-CI" sz="700" b="1" dirty="0">
                <a:latin typeface="Roboto "/>
              </a:rPr>
              <a:t>Compétences &amp; Modèle social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Déployer notre politique de RSE (Fixer les bases et planifier une stratégie de déploiement 27 &amp; 28</a:t>
            </a:r>
            <a:endParaRPr lang="fr-CI" sz="700" dirty="0">
              <a:latin typeface="Roboto "/>
            </a:endParaRPr>
          </a:p>
        </p:txBody>
      </p:sp>
      <p:sp>
        <p:nvSpPr>
          <p:cNvPr id="142" name="ZoneTexte 141">
            <a:extLst>
              <a:ext uri="{FF2B5EF4-FFF2-40B4-BE49-F238E27FC236}">
                <a16:creationId xmlns:a16="http://schemas.microsoft.com/office/drawing/2014/main" xmlns="" id="{A07C3A6F-7FF2-5459-7CC5-71B05B1A3E0D}"/>
              </a:ext>
            </a:extLst>
          </p:cNvPr>
          <p:cNvSpPr txBox="1"/>
          <p:nvPr/>
        </p:nvSpPr>
        <p:spPr>
          <a:xfrm>
            <a:off x="4264458" y="1592581"/>
            <a:ext cx="1642236" cy="1815882"/>
          </a:xfrm>
          <a:prstGeom prst="rect">
            <a:avLst/>
          </a:prstGeom>
          <a:noFill/>
        </p:spPr>
        <p:txBody>
          <a:bodyPr wrap="square">
            <a:spAutoFit/>
          </a:bodyPr>
          <a:lstStyle/>
          <a:p>
            <a:pPr algn="just">
              <a:buClr>
                <a:schemeClr val="tx1">
                  <a:lumMod val="50000"/>
                  <a:lumOff val="50000"/>
                </a:schemeClr>
              </a:buClr>
            </a:pPr>
            <a:r>
              <a:rPr lang="fr-CI" sz="700" b="1" dirty="0">
                <a:latin typeface="Roboto "/>
              </a:rPr>
              <a:t>Transformation digitale &amp; Système d'information (4)</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Mettre en place un schéma directeur IT intégrant l’IA</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Mettre en place un ERP intégré.</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Dématérialiser les outils WFM.</a:t>
            </a: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algn="just">
              <a:buClr>
                <a:schemeClr val="tx1">
                  <a:lumMod val="50000"/>
                  <a:lumOff val="50000"/>
                </a:schemeClr>
              </a:buClr>
            </a:pPr>
            <a:r>
              <a:rPr lang="fr-CI" sz="700" b="1" dirty="0">
                <a:latin typeface="Roboto "/>
              </a:rPr>
              <a:t>IA &amp;Innovation Opérationnelle (3)</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Structurer notre méthodologie d'implémentation de l'IA à travers les USE CASE </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Développer des agents hybrides. </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Déployer des EPC virtuels.</a:t>
            </a:r>
            <a:endParaRPr lang="fr-CI" sz="700" dirty="0">
              <a:latin typeface="Roboto "/>
            </a:endParaRP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marL="171450" indent="-171450" algn="just">
              <a:buClr>
                <a:schemeClr val="tx1">
                  <a:lumMod val="50000"/>
                  <a:lumOff val="50000"/>
                </a:schemeClr>
              </a:buClr>
              <a:buFont typeface="Wingdings" panose="05000000000000000000" pitchFamily="2" charset="2"/>
              <a:buChar char="§"/>
            </a:pPr>
            <a:endParaRPr lang="fr-CI" sz="700" dirty="0">
              <a:latin typeface="Roboto "/>
            </a:endParaRPr>
          </a:p>
        </p:txBody>
      </p:sp>
      <p:cxnSp>
        <p:nvCxnSpPr>
          <p:cNvPr id="143" name="Connecteur droit 142">
            <a:extLst>
              <a:ext uri="{FF2B5EF4-FFF2-40B4-BE49-F238E27FC236}">
                <a16:creationId xmlns:a16="http://schemas.microsoft.com/office/drawing/2014/main" xmlns="" id="{9B0448D5-9D8A-E2BB-FACD-D53350583B4E}"/>
              </a:ext>
            </a:extLst>
          </p:cNvPr>
          <p:cNvCxnSpPr/>
          <p:nvPr/>
        </p:nvCxnSpPr>
        <p:spPr>
          <a:xfrm>
            <a:off x="4240226" y="1052158"/>
            <a:ext cx="0" cy="5708245"/>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44" name="ZoneTexte 143">
            <a:extLst>
              <a:ext uri="{FF2B5EF4-FFF2-40B4-BE49-F238E27FC236}">
                <a16:creationId xmlns:a16="http://schemas.microsoft.com/office/drawing/2014/main" xmlns="" id="{2973B2F5-4742-9E4B-A581-978C828EC820}"/>
              </a:ext>
            </a:extLst>
          </p:cNvPr>
          <p:cNvSpPr txBox="1"/>
          <p:nvPr/>
        </p:nvSpPr>
        <p:spPr>
          <a:xfrm>
            <a:off x="2451723" y="5660614"/>
            <a:ext cx="1658375" cy="846386"/>
          </a:xfrm>
          <a:prstGeom prst="rect">
            <a:avLst/>
          </a:prstGeom>
          <a:noFill/>
        </p:spPr>
        <p:txBody>
          <a:bodyPr wrap="square" rtlCol="0">
            <a:spAutoFit/>
          </a:bodyPr>
          <a:lstStyle/>
          <a:p>
            <a:pPr>
              <a:buClr>
                <a:schemeClr val="tx1">
                  <a:lumMod val="50000"/>
                  <a:lumOff val="50000"/>
                </a:schemeClr>
              </a:buClr>
            </a:pPr>
            <a:endParaRPr lang="fr-FR" sz="700" dirty="0">
              <a:latin typeface="Roboto "/>
            </a:endParaRPr>
          </a:p>
          <a:p>
            <a:pPr marL="171450" indent="-171450">
              <a:buClr>
                <a:schemeClr val="tx1">
                  <a:lumMod val="50000"/>
                  <a:lumOff val="50000"/>
                </a:schemeClr>
              </a:buClr>
              <a:buFont typeface="Wingdings" panose="05000000000000000000" pitchFamily="2" charset="2"/>
              <a:buChar char="§"/>
            </a:pPr>
            <a:endParaRPr lang="fr-FR" sz="700" dirty="0">
              <a:latin typeface="Roboto "/>
            </a:endParaRPr>
          </a:p>
          <a:p>
            <a:pPr>
              <a:buClr>
                <a:schemeClr val="tx1">
                  <a:lumMod val="50000"/>
                  <a:lumOff val="50000"/>
                </a:schemeClr>
              </a:buClr>
            </a:pPr>
            <a:r>
              <a:rPr lang="fr-FR" sz="700" b="1" dirty="0" err="1">
                <a:latin typeface="Roboto "/>
              </a:rPr>
              <a:t>Dvpt</a:t>
            </a:r>
            <a:r>
              <a:rPr lang="fr-FR" sz="700" b="1" dirty="0">
                <a:latin typeface="Roboto "/>
              </a:rPr>
              <a:t> Commercial &amp; Diversification (1) (Suite 2027)</a:t>
            </a:r>
            <a:endParaRPr lang="fr-FR" sz="700" dirty="0">
              <a:latin typeface="Roboto "/>
            </a:endParaRPr>
          </a:p>
          <a:p>
            <a:pPr marL="171450" indent="-171450">
              <a:buClr>
                <a:schemeClr val="tx1">
                  <a:lumMod val="50000"/>
                  <a:lumOff val="50000"/>
                </a:schemeClr>
              </a:buClr>
              <a:buFont typeface="Wingdings" panose="05000000000000000000" pitchFamily="2" charset="2"/>
              <a:buChar char="§"/>
            </a:pPr>
            <a:r>
              <a:rPr lang="fr-FR" sz="700" dirty="0">
                <a:latin typeface="Roboto "/>
              </a:rPr>
              <a:t>Finaliser l'ouverture de filiale par une expansion géographique planifiée</a:t>
            </a:r>
            <a:endParaRPr lang="fr-CI" sz="700" dirty="0">
              <a:latin typeface="Roboto "/>
            </a:endParaRPr>
          </a:p>
        </p:txBody>
      </p:sp>
      <p:sp>
        <p:nvSpPr>
          <p:cNvPr id="145" name="ZoneTexte 144">
            <a:extLst>
              <a:ext uri="{FF2B5EF4-FFF2-40B4-BE49-F238E27FC236}">
                <a16:creationId xmlns:a16="http://schemas.microsoft.com/office/drawing/2014/main" xmlns="" id="{E5192505-BD8A-4CDA-8DC1-B9764E59E8DA}"/>
              </a:ext>
            </a:extLst>
          </p:cNvPr>
          <p:cNvSpPr txBox="1"/>
          <p:nvPr/>
        </p:nvSpPr>
        <p:spPr>
          <a:xfrm>
            <a:off x="6121255" y="1592581"/>
            <a:ext cx="1642233" cy="1492716"/>
          </a:xfrm>
          <a:prstGeom prst="rect">
            <a:avLst/>
          </a:prstGeom>
          <a:noFill/>
        </p:spPr>
        <p:txBody>
          <a:bodyPr wrap="square" rtlCol="0">
            <a:spAutoFit/>
          </a:bodyPr>
          <a:lstStyle/>
          <a:p>
            <a:pPr algn="just">
              <a:buClr>
                <a:schemeClr val="tx1">
                  <a:lumMod val="50000"/>
                  <a:lumOff val="50000"/>
                </a:schemeClr>
              </a:buClr>
            </a:pPr>
            <a:r>
              <a:rPr lang="fr-FR" sz="700" b="1" dirty="0">
                <a:latin typeface="Roboto "/>
              </a:rPr>
              <a:t>Compétences &amp; Modèle social </a:t>
            </a:r>
            <a:r>
              <a:rPr lang="fr-CI" sz="700" b="1" dirty="0">
                <a:latin typeface="Roboto "/>
              </a:rPr>
              <a:t>(3)</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Recruter les meilleurs profils et renforcer les effectifs des BU clés (Digital, Commercial).</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Prioriser les postes critiques et mettre en place un plan de formation structuré (technique, managérial, digital, IA).</a:t>
            </a:r>
          </a:p>
          <a:p>
            <a:pPr algn="just">
              <a:buClr>
                <a:schemeClr val="tx1">
                  <a:lumMod val="50000"/>
                  <a:lumOff val="50000"/>
                </a:schemeClr>
              </a:buClr>
            </a:pPr>
            <a:endParaRPr lang="fr-FR" sz="700" dirty="0">
              <a:latin typeface="Roboto "/>
            </a:endParaRP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algn="just">
              <a:buClr>
                <a:schemeClr val="tx1">
                  <a:lumMod val="50000"/>
                  <a:lumOff val="50000"/>
                </a:schemeClr>
              </a:buClr>
            </a:pPr>
            <a:r>
              <a:rPr lang="fr-CI" sz="700" b="1" dirty="0">
                <a:latin typeface="Roboto "/>
              </a:rPr>
              <a:t>I A &amp;Innovation Opérationnelle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Former et acculturer l’écosystème interne à l’IA.</a:t>
            </a:r>
            <a:endParaRPr lang="fr-CI" sz="700" dirty="0">
              <a:latin typeface="Roboto "/>
            </a:endParaRPr>
          </a:p>
        </p:txBody>
      </p:sp>
      <p:sp>
        <p:nvSpPr>
          <p:cNvPr id="146" name="ZoneTexte 145">
            <a:extLst>
              <a:ext uri="{FF2B5EF4-FFF2-40B4-BE49-F238E27FC236}">
                <a16:creationId xmlns:a16="http://schemas.microsoft.com/office/drawing/2014/main" xmlns="" id="{636888AA-E607-7F64-52BE-8D3E72D83A1E}"/>
              </a:ext>
            </a:extLst>
          </p:cNvPr>
          <p:cNvSpPr txBox="1"/>
          <p:nvPr/>
        </p:nvSpPr>
        <p:spPr>
          <a:xfrm>
            <a:off x="8065728" y="1592581"/>
            <a:ext cx="2424231" cy="2462213"/>
          </a:xfrm>
          <a:prstGeom prst="rect">
            <a:avLst/>
          </a:prstGeom>
          <a:noFill/>
        </p:spPr>
        <p:txBody>
          <a:bodyPr wrap="square" rtlCol="0">
            <a:spAutoFit/>
          </a:bodyPr>
          <a:lstStyle/>
          <a:p>
            <a:pPr algn="just">
              <a:buClr>
                <a:schemeClr val="tx1">
                  <a:lumMod val="50000"/>
                  <a:lumOff val="50000"/>
                </a:schemeClr>
              </a:buClr>
            </a:pPr>
            <a:r>
              <a:rPr lang="fr-FR" sz="700" b="1" dirty="0">
                <a:latin typeface="Roboto "/>
              </a:rPr>
              <a:t>Compétences &amp; Modèle social </a:t>
            </a:r>
            <a:r>
              <a:rPr lang="fr-CI" sz="700" b="1" dirty="0">
                <a:latin typeface="Roboto "/>
              </a:rPr>
              <a:t>(1) </a:t>
            </a:r>
            <a:r>
              <a:rPr lang="fr-FR" sz="700" dirty="0">
                <a:latin typeface="Roboto "/>
              </a:rPr>
              <a:t> </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mobilité interne et le redéploiement des compétences.</a:t>
            </a:r>
          </a:p>
          <a:p>
            <a:pPr algn="just">
              <a:buClr>
                <a:schemeClr val="tx1">
                  <a:lumMod val="50000"/>
                  <a:lumOff val="50000"/>
                </a:schemeClr>
              </a:buClr>
            </a:pPr>
            <a:r>
              <a:rPr lang="fr-CI" sz="700" b="1" dirty="0">
                <a:latin typeface="Roboto "/>
              </a:rPr>
              <a:t>Organisation, Gouvernance &amp; Pilotage Managérial (2</a:t>
            </a:r>
            <a:r>
              <a:rPr lang="fr-CI" sz="700" dirty="0">
                <a:latin typeface="Roboto "/>
              </a:rPr>
              <a:t>)</a:t>
            </a:r>
          </a:p>
          <a:p>
            <a:pPr marL="171450" indent="-171450" algn="just">
              <a:buClr>
                <a:schemeClr val="tx1">
                  <a:lumMod val="50000"/>
                  <a:lumOff val="50000"/>
                </a:schemeClr>
              </a:buClr>
              <a:buFont typeface="Wingdings" panose="05000000000000000000" pitchFamily="2" charset="2"/>
              <a:buChar char="§"/>
            </a:pPr>
            <a:r>
              <a:rPr lang="fr-CI" sz="700" dirty="0">
                <a:latin typeface="Roboto "/>
              </a:rPr>
              <a:t> Outil &amp; Systématisation des évaluations</a:t>
            </a:r>
          </a:p>
          <a:p>
            <a:pPr algn="just">
              <a:buClr>
                <a:schemeClr val="tx1">
                  <a:lumMod val="50000"/>
                  <a:lumOff val="50000"/>
                </a:schemeClr>
              </a:buClr>
            </a:pPr>
            <a:endParaRPr lang="fr-FR" sz="700" dirty="0">
              <a:latin typeface="Roboto "/>
            </a:endParaRPr>
          </a:p>
          <a:p>
            <a:pPr algn="just">
              <a:buClr>
                <a:schemeClr val="tx1">
                  <a:lumMod val="50000"/>
                  <a:lumOff val="50000"/>
                </a:schemeClr>
              </a:buClr>
            </a:pPr>
            <a:r>
              <a:rPr lang="fr-FR" sz="700" b="1" dirty="0">
                <a:latin typeface="Roboto "/>
              </a:rPr>
              <a:t>Transformation digitale &amp; Système d'information (2)</a:t>
            </a:r>
            <a:r>
              <a:rPr lang="fr-FR" sz="700" dirty="0">
                <a:latin typeface="Roboto "/>
              </a:rPr>
              <a:t> </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outils de pilotage budgétaire</a:t>
            </a:r>
          </a:p>
          <a:p>
            <a:pPr algn="just">
              <a:buClr>
                <a:schemeClr val="tx1">
                  <a:lumMod val="50000"/>
                  <a:lumOff val="50000"/>
                </a:schemeClr>
              </a:buClr>
            </a:pPr>
            <a:endParaRPr lang="fr-FR" sz="700" dirty="0">
              <a:latin typeface="Roboto "/>
            </a:endParaRPr>
          </a:p>
          <a:p>
            <a:pPr algn="just">
              <a:buClr>
                <a:schemeClr val="tx1">
                  <a:lumMod val="50000"/>
                  <a:lumOff val="50000"/>
                </a:schemeClr>
              </a:buClr>
            </a:pPr>
            <a:r>
              <a:rPr lang="fr-FR" sz="700" b="1" dirty="0">
                <a:latin typeface="Roboto "/>
              </a:rPr>
              <a:t>Pilotage de la performance &amp; Rentabilité (3)</a:t>
            </a:r>
            <a:r>
              <a:rPr lang="fr-FR" sz="700" dirty="0">
                <a:latin typeface="Roboto "/>
              </a:rPr>
              <a:t> </a:t>
            </a:r>
          </a:p>
          <a:p>
            <a:pPr marL="171450" indent="-171450" algn="just">
              <a:buClr>
                <a:schemeClr val="tx1">
                  <a:lumMod val="50000"/>
                  <a:lumOff val="50000"/>
                </a:schemeClr>
              </a:buClr>
              <a:buFont typeface="Wingdings" panose="05000000000000000000" pitchFamily="2" charset="2"/>
              <a:buChar char="§"/>
            </a:pPr>
            <a:r>
              <a:rPr lang="fr-CI" sz="700" dirty="0">
                <a:latin typeface="Roboto "/>
              </a:rPr>
              <a:t>Tableaux de bord &amp; rentabilité horaire</a:t>
            </a:r>
          </a:p>
          <a:p>
            <a:pPr algn="just">
              <a:buClr>
                <a:schemeClr val="tx1">
                  <a:lumMod val="50000"/>
                  <a:lumOff val="50000"/>
                </a:schemeClr>
              </a:buClr>
            </a:pPr>
            <a:endParaRPr lang="fr-CI" sz="700" dirty="0">
              <a:latin typeface="Roboto "/>
            </a:endParaRPr>
          </a:p>
          <a:p>
            <a:pPr algn="just">
              <a:buClr>
                <a:schemeClr val="tx1">
                  <a:lumMod val="50000"/>
                  <a:lumOff val="50000"/>
                </a:schemeClr>
              </a:buClr>
            </a:pPr>
            <a:r>
              <a:rPr lang="fr-CI" sz="700" b="1" dirty="0">
                <a:latin typeface="Roboto "/>
              </a:rPr>
              <a:t>Culture &amp; performance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mix contrats</a:t>
            </a:r>
          </a:p>
          <a:p>
            <a:pPr algn="just">
              <a:buClr>
                <a:schemeClr val="tx1">
                  <a:lumMod val="50000"/>
                  <a:lumOff val="50000"/>
                </a:schemeClr>
              </a:buClr>
            </a:pPr>
            <a:r>
              <a:rPr lang="fr-CI" sz="700" b="1" dirty="0">
                <a:latin typeface="Roboto "/>
              </a:rPr>
              <a:t>IA &amp; Innovation Opérationnelle (2) </a:t>
            </a:r>
          </a:p>
          <a:p>
            <a:pPr marL="171450" indent="-171450" algn="just">
              <a:buClr>
                <a:schemeClr val="tx1">
                  <a:lumMod val="50000"/>
                  <a:lumOff val="50000"/>
                </a:schemeClr>
              </a:buClr>
              <a:buFont typeface="Wingdings" panose="05000000000000000000" pitchFamily="2" charset="2"/>
              <a:buChar char="§"/>
            </a:pPr>
            <a:r>
              <a:rPr lang="fr-FR" sz="700" dirty="0" err="1">
                <a:latin typeface="Roboto "/>
              </a:rPr>
              <a:t>dashboards</a:t>
            </a:r>
            <a:r>
              <a:rPr lang="fr-FR" sz="700" dirty="0">
                <a:latin typeface="Roboto "/>
              </a:rPr>
              <a:t> automatisés DO, bases de </a:t>
            </a:r>
            <a:r>
              <a:rPr lang="fr-FR" sz="700" dirty="0" err="1">
                <a:latin typeface="Roboto "/>
              </a:rPr>
              <a:t>co.</a:t>
            </a:r>
            <a:endParaRPr lang="fr-FR" sz="700" dirty="0">
              <a:latin typeface="Roboto "/>
            </a:endParaRPr>
          </a:p>
          <a:p>
            <a:pPr algn="just">
              <a:buClr>
                <a:schemeClr val="tx1">
                  <a:lumMod val="50000"/>
                  <a:lumOff val="50000"/>
                </a:schemeClr>
              </a:buClr>
            </a:pPr>
            <a:r>
              <a:rPr lang="fr-CI" sz="700" b="1" dirty="0" err="1">
                <a:latin typeface="Roboto "/>
              </a:rPr>
              <a:t>Dvpt</a:t>
            </a:r>
            <a:r>
              <a:rPr lang="fr-CI" sz="700" b="1" dirty="0">
                <a:latin typeface="Roboto "/>
              </a:rPr>
              <a:t> Commercial &amp; Diversification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outils de </a:t>
            </a:r>
            <a:r>
              <a:rPr lang="fr-FR" sz="700" dirty="0" err="1">
                <a:latin typeface="Roboto "/>
              </a:rPr>
              <a:t>tracking</a:t>
            </a:r>
            <a:r>
              <a:rPr lang="fr-FR" sz="700" dirty="0">
                <a:latin typeface="Roboto "/>
              </a:rPr>
              <a:t> (FV mobile)</a:t>
            </a:r>
          </a:p>
          <a:p>
            <a:pPr algn="just">
              <a:buClr>
                <a:schemeClr val="tx1">
                  <a:lumMod val="50000"/>
                  <a:lumOff val="50000"/>
                </a:schemeClr>
              </a:buClr>
            </a:pPr>
            <a:r>
              <a:rPr lang="fr-CI" sz="700" b="1" dirty="0">
                <a:latin typeface="Roboto "/>
              </a:rPr>
              <a:t>Capacitaire (2) </a:t>
            </a:r>
          </a:p>
          <a:p>
            <a:pPr marL="171450" indent="-171450" algn="just">
              <a:buClr>
                <a:schemeClr val="tx1">
                  <a:lumMod val="50000"/>
                  <a:lumOff val="50000"/>
                </a:schemeClr>
              </a:buClr>
              <a:buFont typeface="Wingdings" panose="05000000000000000000" pitchFamily="2" charset="2"/>
              <a:buChar char="§"/>
            </a:pPr>
            <a:r>
              <a:rPr lang="fr-CI" sz="700" dirty="0">
                <a:latin typeface="Roboto "/>
              </a:rPr>
              <a:t>Supervision et pilotage en temps réel </a:t>
            </a:r>
          </a:p>
          <a:p>
            <a:pPr algn="just">
              <a:buClr>
                <a:schemeClr val="tx1">
                  <a:lumMod val="50000"/>
                  <a:lumOff val="50000"/>
                </a:schemeClr>
              </a:buClr>
            </a:pPr>
            <a:r>
              <a:rPr lang="fr-CI" sz="700" b="1" dirty="0">
                <a:latin typeface="Roboto "/>
              </a:rPr>
              <a:t>Gouvernance &amp; synergie (1) </a:t>
            </a:r>
          </a:p>
          <a:p>
            <a:pPr marL="171450" indent="-171450" algn="just">
              <a:buClr>
                <a:schemeClr val="tx1">
                  <a:lumMod val="50000"/>
                  <a:lumOff val="50000"/>
                </a:schemeClr>
              </a:buClr>
              <a:buFont typeface="Wingdings" panose="05000000000000000000" pitchFamily="2" charset="2"/>
              <a:buChar char="§"/>
            </a:pPr>
            <a:r>
              <a:rPr lang="fr-CI" sz="700" dirty="0">
                <a:latin typeface="Roboto "/>
              </a:rPr>
              <a:t>Procédures facilitant la standardisation</a:t>
            </a:r>
          </a:p>
        </p:txBody>
      </p:sp>
      <p:cxnSp>
        <p:nvCxnSpPr>
          <p:cNvPr id="149" name="Connecteur droit 148">
            <a:extLst>
              <a:ext uri="{FF2B5EF4-FFF2-40B4-BE49-F238E27FC236}">
                <a16:creationId xmlns:a16="http://schemas.microsoft.com/office/drawing/2014/main" xmlns="" id="{4E3B3295-03EB-26DC-B07E-8F62580B92FA}"/>
              </a:ext>
            </a:extLst>
          </p:cNvPr>
          <p:cNvCxnSpPr/>
          <p:nvPr/>
        </p:nvCxnSpPr>
        <p:spPr>
          <a:xfrm>
            <a:off x="6092795" y="1045179"/>
            <a:ext cx="0" cy="5708245"/>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0" name="Connecteur droit 149">
            <a:extLst>
              <a:ext uri="{FF2B5EF4-FFF2-40B4-BE49-F238E27FC236}">
                <a16:creationId xmlns:a16="http://schemas.microsoft.com/office/drawing/2014/main" xmlns="" id="{057D3F9B-9425-F79A-7D37-C9FB4F2BE8F7}"/>
              </a:ext>
            </a:extLst>
          </p:cNvPr>
          <p:cNvCxnSpPr/>
          <p:nvPr/>
        </p:nvCxnSpPr>
        <p:spPr>
          <a:xfrm>
            <a:off x="8077904" y="1048222"/>
            <a:ext cx="0" cy="5708245"/>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1" name="ZoneTexte 150">
            <a:extLst>
              <a:ext uri="{FF2B5EF4-FFF2-40B4-BE49-F238E27FC236}">
                <a16:creationId xmlns:a16="http://schemas.microsoft.com/office/drawing/2014/main" xmlns="" id="{C28F0A06-D453-297C-8C35-73EF2DD3C42A}"/>
              </a:ext>
            </a:extLst>
          </p:cNvPr>
          <p:cNvSpPr txBox="1"/>
          <p:nvPr/>
        </p:nvSpPr>
        <p:spPr>
          <a:xfrm>
            <a:off x="10389577" y="1592581"/>
            <a:ext cx="1715737" cy="2462213"/>
          </a:xfrm>
          <a:prstGeom prst="rect">
            <a:avLst/>
          </a:prstGeom>
          <a:noFill/>
        </p:spPr>
        <p:txBody>
          <a:bodyPr wrap="square" rtlCol="0">
            <a:spAutoFit/>
          </a:bodyPr>
          <a:lstStyle/>
          <a:p>
            <a:pPr>
              <a:buClr>
                <a:schemeClr val="tx1">
                  <a:lumMod val="50000"/>
                  <a:lumOff val="50000"/>
                </a:schemeClr>
              </a:buClr>
            </a:pPr>
            <a:r>
              <a:rPr lang="fr-CI" sz="700" b="1" dirty="0">
                <a:latin typeface="Roboto "/>
              </a:rPr>
              <a:t>Organisation, Gouvernance &amp; Pilotage Managérial (5) </a:t>
            </a:r>
          </a:p>
          <a:p>
            <a:pPr marL="171450" indent="-171450">
              <a:buClr>
                <a:schemeClr val="tx1">
                  <a:lumMod val="50000"/>
                  <a:lumOff val="50000"/>
                </a:schemeClr>
              </a:buClr>
              <a:buFont typeface="Wingdings" panose="05000000000000000000" pitchFamily="2" charset="2"/>
              <a:buChar char="§"/>
            </a:pPr>
            <a:r>
              <a:rPr lang="fr-FR" sz="700" dirty="0">
                <a:latin typeface="Roboto "/>
              </a:rPr>
              <a:t>responsabilité et rôles clés. Expertise et rattachement, gouvernance,</a:t>
            </a:r>
          </a:p>
          <a:p>
            <a:pPr marL="171450" indent="-171450">
              <a:buClr>
                <a:schemeClr val="tx1">
                  <a:lumMod val="50000"/>
                  <a:lumOff val="50000"/>
                </a:schemeClr>
              </a:buClr>
              <a:buFont typeface="Wingdings" panose="05000000000000000000" pitchFamily="2" charset="2"/>
              <a:buChar char="§"/>
            </a:pPr>
            <a:endParaRPr lang="fr-FR" sz="700" dirty="0">
              <a:latin typeface="Roboto "/>
            </a:endParaRPr>
          </a:p>
          <a:p>
            <a:pPr>
              <a:buClr>
                <a:schemeClr val="tx1">
                  <a:lumMod val="50000"/>
                  <a:lumOff val="50000"/>
                </a:schemeClr>
              </a:buClr>
            </a:pPr>
            <a:r>
              <a:rPr lang="fr-FR" sz="700" b="1" dirty="0">
                <a:latin typeface="Roboto "/>
              </a:rPr>
              <a:t>Compétences &amp; Modèle social </a:t>
            </a:r>
            <a:r>
              <a:rPr lang="fr-CI" sz="700" b="1" dirty="0">
                <a:latin typeface="Roboto "/>
              </a:rPr>
              <a:t>(3)</a:t>
            </a:r>
          </a:p>
          <a:p>
            <a:pPr marL="171450" indent="-171450">
              <a:buClr>
                <a:schemeClr val="tx1">
                  <a:lumMod val="50000"/>
                  <a:lumOff val="50000"/>
                </a:schemeClr>
              </a:buClr>
              <a:buFont typeface="Wingdings" panose="05000000000000000000" pitchFamily="2" charset="2"/>
              <a:buChar char="§"/>
            </a:pPr>
            <a:r>
              <a:rPr lang="fr-CI" sz="700" dirty="0" err="1">
                <a:latin typeface="Roboto "/>
              </a:rPr>
              <a:t>Incentive</a:t>
            </a:r>
            <a:r>
              <a:rPr lang="fr-CI" sz="700" dirty="0">
                <a:latin typeface="Roboto "/>
              </a:rPr>
              <a:t>, Politique RH, évaluation de la perf, caisse sociale</a:t>
            </a:r>
          </a:p>
          <a:p>
            <a:pPr marL="171450" indent="-171450">
              <a:buClr>
                <a:schemeClr val="tx1">
                  <a:lumMod val="50000"/>
                  <a:lumOff val="50000"/>
                </a:schemeClr>
              </a:buClr>
              <a:buFont typeface="Wingdings" panose="05000000000000000000" pitchFamily="2" charset="2"/>
              <a:buChar char="§"/>
            </a:pPr>
            <a:endParaRPr lang="fr-CI" sz="700" dirty="0">
              <a:latin typeface="Roboto "/>
            </a:endParaRPr>
          </a:p>
          <a:p>
            <a:pPr>
              <a:buClr>
                <a:schemeClr val="tx1">
                  <a:lumMod val="50000"/>
                  <a:lumOff val="50000"/>
                </a:schemeClr>
              </a:buClr>
            </a:pPr>
            <a:r>
              <a:rPr lang="fr-CI" sz="700" b="1" dirty="0">
                <a:latin typeface="Roboto "/>
              </a:rPr>
              <a:t>Culture &amp; performance (1) </a:t>
            </a:r>
          </a:p>
          <a:p>
            <a:pPr marL="171450" indent="-171450">
              <a:buClr>
                <a:schemeClr val="tx1">
                  <a:lumMod val="50000"/>
                  <a:lumOff val="50000"/>
                </a:schemeClr>
              </a:buClr>
              <a:buFont typeface="Wingdings" panose="05000000000000000000" pitchFamily="2" charset="2"/>
              <a:buChar char="§"/>
            </a:pPr>
            <a:r>
              <a:rPr lang="fr-CI" sz="700" dirty="0">
                <a:latin typeface="Roboto "/>
              </a:rPr>
              <a:t>culture du résultat avec des </a:t>
            </a:r>
            <a:r>
              <a:rPr lang="fr-CI" sz="700" dirty="0" err="1">
                <a:latin typeface="Roboto "/>
              </a:rPr>
              <a:t>KPI’s</a:t>
            </a:r>
            <a:r>
              <a:rPr lang="fr-CI" sz="700" dirty="0">
                <a:latin typeface="Roboto "/>
              </a:rPr>
              <a:t> clairs </a:t>
            </a:r>
            <a:endParaRPr lang="fr-FR" sz="700" b="1" dirty="0">
              <a:latin typeface="Roboto "/>
            </a:endParaRPr>
          </a:p>
          <a:p>
            <a:pPr>
              <a:buClr>
                <a:schemeClr val="tx1">
                  <a:lumMod val="50000"/>
                  <a:lumOff val="50000"/>
                </a:schemeClr>
              </a:buClr>
            </a:pPr>
            <a:r>
              <a:rPr lang="fr-CI" sz="700" b="1" dirty="0">
                <a:latin typeface="Roboto "/>
              </a:rPr>
              <a:t>Gouvernance &amp; conformité (1)</a:t>
            </a:r>
          </a:p>
          <a:p>
            <a:pPr marL="171450" indent="-171450">
              <a:buClr>
                <a:schemeClr val="tx1">
                  <a:lumMod val="50000"/>
                  <a:lumOff val="50000"/>
                </a:schemeClr>
              </a:buClr>
              <a:buFont typeface="Wingdings" panose="05000000000000000000" pitchFamily="2" charset="2"/>
              <a:buChar char="§"/>
            </a:pPr>
            <a:r>
              <a:rPr lang="fr-CI" sz="700" b="1" dirty="0">
                <a:latin typeface="Roboto "/>
              </a:rPr>
              <a:t> </a:t>
            </a:r>
            <a:r>
              <a:rPr lang="fr-CI" sz="700" dirty="0">
                <a:latin typeface="Roboto "/>
              </a:rPr>
              <a:t>MAJ et harmonisation des process</a:t>
            </a:r>
          </a:p>
          <a:p>
            <a:pPr marL="171450" indent="-171450">
              <a:buClr>
                <a:schemeClr val="tx1">
                  <a:lumMod val="50000"/>
                  <a:lumOff val="50000"/>
                </a:schemeClr>
              </a:buClr>
              <a:buFont typeface="Wingdings" panose="05000000000000000000" pitchFamily="2" charset="2"/>
              <a:buChar char="§"/>
            </a:pPr>
            <a:endParaRPr lang="fr-FR" sz="700" b="1" dirty="0">
              <a:latin typeface="Roboto "/>
            </a:endParaRPr>
          </a:p>
          <a:p>
            <a:pPr>
              <a:buClr>
                <a:schemeClr val="tx1">
                  <a:lumMod val="50000"/>
                  <a:lumOff val="50000"/>
                </a:schemeClr>
              </a:buClr>
            </a:pPr>
            <a:r>
              <a:rPr lang="fr-FR" sz="700" b="1" dirty="0">
                <a:latin typeface="Roboto "/>
              </a:rPr>
              <a:t>Pilotage de la performance &amp; Rentabilité (1) </a:t>
            </a:r>
          </a:p>
          <a:p>
            <a:pPr marL="171450" indent="-171450">
              <a:buClr>
                <a:schemeClr val="tx1">
                  <a:lumMod val="50000"/>
                  <a:lumOff val="50000"/>
                </a:schemeClr>
              </a:buClr>
              <a:buFont typeface="Wingdings" panose="05000000000000000000" pitchFamily="2" charset="2"/>
              <a:buChar char="§"/>
            </a:pPr>
            <a:r>
              <a:rPr lang="fr-FR" sz="700" dirty="0">
                <a:latin typeface="Roboto "/>
              </a:rPr>
              <a:t>plan de continuité des activités.</a:t>
            </a:r>
            <a:endParaRPr lang="fr-CI" sz="700" dirty="0">
              <a:latin typeface="Roboto "/>
            </a:endParaRPr>
          </a:p>
          <a:p>
            <a:pPr>
              <a:buClr>
                <a:schemeClr val="tx1">
                  <a:lumMod val="50000"/>
                  <a:lumOff val="50000"/>
                </a:schemeClr>
              </a:buClr>
            </a:pPr>
            <a:endParaRPr lang="fr-CI" sz="700" dirty="0">
              <a:latin typeface="Roboto "/>
            </a:endParaRPr>
          </a:p>
          <a:p>
            <a:pPr>
              <a:buClr>
                <a:schemeClr val="tx1">
                  <a:lumMod val="50000"/>
                  <a:lumOff val="50000"/>
                </a:schemeClr>
              </a:buClr>
            </a:pPr>
            <a:endParaRPr lang="fr-FR" sz="700" dirty="0">
              <a:latin typeface="Roboto "/>
            </a:endParaRPr>
          </a:p>
        </p:txBody>
      </p:sp>
      <p:cxnSp>
        <p:nvCxnSpPr>
          <p:cNvPr id="154" name="Connecteur droit 153">
            <a:extLst>
              <a:ext uri="{FF2B5EF4-FFF2-40B4-BE49-F238E27FC236}">
                <a16:creationId xmlns:a16="http://schemas.microsoft.com/office/drawing/2014/main" xmlns="" id="{E4382B51-DA5E-5F7F-7737-C5C804889A86}"/>
              </a:ext>
            </a:extLst>
          </p:cNvPr>
          <p:cNvCxnSpPr/>
          <p:nvPr/>
        </p:nvCxnSpPr>
        <p:spPr>
          <a:xfrm>
            <a:off x="10411444" y="1041231"/>
            <a:ext cx="0" cy="5708245"/>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6" name="ZoneTexte 155">
            <a:extLst>
              <a:ext uri="{FF2B5EF4-FFF2-40B4-BE49-F238E27FC236}">
                <a16:creationId xmlns:a16="http://schemas.microsoft.com/office/drawing/2014/main" xmlns="" id="{A8BC073C-A11F-C402-81C6-1927095A0B5A}"/>
              </a:ext>
            </a:extLst>
          </p:cNvPr>
          <p:cNvSpPr txBox="1"/>
          <p:nvPr/>
        </p:nvSpPr>
        <p:spPr>
          <a:xfrm>
            <a:off x="2517249" y="4187689"/>
            <a:ext cx="1602614" cy="1277273"/>
          </a:xfrm>
          <a:prstGeom prst="rect">
            <a:avLst/>
          </a:prstGeom>
          <a:noFill/>
        </p:spPr>
        <p:txBody>
          <a:bodyPr wrap="square" rtlCol="0">
            <a:spAutoFit/>
          </a:bodyPr>
          <a:lstStyle/>
          <a:p>
            <a:pPr algn="just">
              <a:buClr>
                <a:schemeClr val="tx1">
                  <a:lumMod val="50000"/>
                  <a:lumOff val="50000"/>
                </a:schemeClr>
              </a:buClr>
            </a:pPr>
            <a:r>
              <a:rPr lang="fr-FR" sz="700" b="1" dirty="0">
                <a:latin typeface="Roboto "/>
              </a:rPr>
              <a:t>Organisation, Gouvernance &amp; Pilotage Managérial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Réaliser un audit des organisations et des compétences.</a:t>
            </a: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algn="just">
              <a:buClr>
                <a:schemeClr val="tx1">
                  <a:lumMod val="50000"/>
                  <a:lumOff val="50000"/>
                </a:schemeClr>
              </a:buClr>
            </a:pPr>
            <a:r>
              <a:rPr lang="fr-CI" sz="700" b="1" dirty="0" err="1">
                <a:latin typeface="Roboto "/>
              </a:rPr>
              <a:t>Dvpt</a:t>
            </a:r>
            <a:r>
              <a:rPr lang="fr-CI" sz="700" b="1" dirty="0">
                <a:latin typeface="Roboto "/>
              </a:rPr>
              <a:t> Commercial &amp; Diversification (1) (Suite 2026)</a:t>
            </a:r>
            <a:endParaRPr lang="fr-FR" sz="700" b="1" dirty="0">
              <a:latin typeface="Roboto "/>
            </a:endParaRPr>
          </a:p>
          <a:p>
            <a:pPr marL="171450" indent="-171450" algn="just">
              <a:buClr>
                <a:schemeClr val="tx1">
                  <a:lumMod val="50000"/>
                  <a:lumOff val="50000"/>
                </a:schemeClr>
              </a:buClr>
              <a:buFont typeface="Wingdings" panose="05000000000000000000" pitchFamily="2" charset="2"/>
              <a:buChar char="§"/>
            </a:pPr>
            <a:r>
              <a:rPr lang="fr-FR" sz="700" dirty="0">
                <a:latin typeface="Roboto "/>
              </a:rPr>
              <a:t>Continuer l’expansion commerciale sur 5  pays</a:t>
            </a:r>
          </a:p>
          <a:p>
            <a:pPr algn="just">
              <a:buClr>
                <a:schemeClr val="tx1">
                  <a:lumMod val="50000"/>
                  <a:lumOff val="50000"/>
                </a:schemeClr>
              </a:buClr>
            </a:pPr>
            <a:endParaRPr lang="fr-CI" sz="700" dirty="0">
              <a:latin typeface="Roboto "/>
            </a:endParaRPr>
          </a:p>
        </p:txBody>
      </p:sp>
      <p:sp>
        <p:nvSpPr>
          <p:cNvPr id="157" name="ZoneTexte 156">
            <a:extLst>
              <a:ext uri="{FF2B5EF4-FFF2-40B4-BE49-F238E27FC236}">
                <a16:creationId xmlns:a16="http://schemas.microsoft.com/office/drawing/2014/main" xmlns="" id="{2E898A3F-3A27-AA5F-1ACE-28CFAC0B45A5}"/>
              </a:ext>
            </a:extLst>
          </p:cNvPr>
          <p:cNvSpPr txBox="1"/>
          <p:nvPr/>
        </p:nvSpPr>
        <p:spPr>
          <a:xfrm>
            <a:off x="4285211" y="4187689"/>
            <a:ext cx="1642236" cy="738664"/>
          </a:xfrm>
          <a:prstGeom prst="rect">
            <a:avLst/>
          </a:prstGeom>
          <a:noFill/>
        </p:spPr>
        <p:txBody>
          <a:bodyPr wrap="square">
            <a:spAutoFit/>
          </a:bodyPr>
          <a:lstStyle/>
          <a:p>
            <a:pPr algn="just">
              <a:buClr>
                <a:schemeClr val="tx1">
                  <a:lumMod val="50000"/>
                  <a:lumOff val="50000"/>
                </a:schemeClr>
              </a:buClr>
            </a:pPr>
            <a:endParaRPr lang="fr-FR" sz="700" dirty="0">
              <a:latin typeface="Roboto "/>
            </a:endParaRPr>
          </a:p>
          <a:p>
            <a:pPr algn="just">
              <a:buClr>
                <a:schemeClr val="tx1">
                  <a:lumMod val="50000"/>
                  <a:lumOff val="50000"/>
                </a:schemeClr>
              </a:buClr>
            </a:pPr>
            <a:r>
              <a:rPr lang="fr-CI" sz="700" b="1" dirty="0">
                <a:latin typeface="Roboto "/>
              </a:rPr>
              <a:t>IA &amp;Innovation Opérationnelle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Poursuivre le déploiement des EPC virtuels.</a:t>
            </a:r>
            <a:endParaRPr lang="fr-CI" sz="700" dirty="0">
              <a:latin typeface="Roboto "/>
            </a:endParaRP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marL="171450" indent="-171450" algn="just">
              <a:buClr>
                <a:schemeClr val="tx1">
                  <a:lumMod val="50000"/>
                  <a:lumOff val="50000"/>
                </a:schemeClr>
              </a:buClr>
              <a:buFont typeface="Wingdings" panose="05000000000000000000" pitchFamily="2" charset="2"/>
              <a:buChar char="§"/>
            </a:pPr>
            <a:endParaRPr lang="fr-CI" sz="700" dirty="0">
              <a:latin typeface="Roboto "/>
            </a:endParaRPr>
          </a:p>
        </p:txBody>
      </p:sp>
      <p:sp>
        <p:nvSpPr>
          <p:cNvPr id="158" name="ZoneTexte 157">
            <a:extLst>
              <a:ext uri="{FF2B5EF4-FFF2-40B4-BE49-F238E27FC236}">
                <a16:creationId xmlns:a16="http://schemas.microsoft.com/office/drawing/2014/main" xmlns="" id="{C0DA558A-49D9-2301-849A-F2A0FC21D9E4}"/>
              </a:ext>
            </a:extLst>
          </p:cNvPr>
          <p:cNvSpPr txBox="1"/>
          <p:nvPr/>
        </p:nvSpPr>
        <p:spPr>
          <a:xfrm>
            <a:off x="6113548" y="4187689"/>
            <a:ext cx="1873662" cy="738664"/>
          </a:xfrm>
          <a:prstGeom prst="rect">
            <a:avLst/>
          </a:prstGeom>
          <a:noFill/>
        </p:spPr>
        <p:txBody>
          <a:bodyPr wrap="square" rtlCol="0">
            <a:spAutoFit/>
          </a:bodyPr>
          <a:lstStyle/>
          <a:p>
            <a:pPr algn="just">
              <a:buClr>
                <a:schemeClr val="tx1">
                  <a:lumMod val="50000"/>
                  <a:lumOff val="50000"/>
                </a:schemeClr>
              </a:buClr>
            </a:pPr>
            <a:endParaRPr lang="fr-FR" sz="700" dirty="0">
              <a:latin typeface="Roboto "/>
            </a:endParaRPr>
          </a:p>
          <a:p>
            <a:pPr algn="just">
              <a:buClr>
                <a:schemeClr val="tx1">
                  <a:lumMod val="50000"/>
                  <a:lumOff val="50000"/>
                </a:schemeClr>
              </a:buClr>
            </a:pPr>
            <a:r>
              <a:rPr lang="fr-CI" sz="700" b="1" dirty="0">
                <a:latin typeface="Roboto "/>
              </a:rPr>
              <a:t>Développement des compétences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Mettre en place un plan structuré de mentoring (transfert de savoir-faire, compagnonnage).</a:t>
            </a: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p:txBody>
      </p:sp>
      <p:sp>
        <p:nvSpPr>
          <p:cNvPr id="159" name="ZoneTexte 158">
            <a:extLst>
              <a:ext uri="{FF2B5EF4-FFF2-40B4-BE49-F238E27FC236}">
                <a16:creationId xmlns:a16="http://schemas.microsoft.com/office/drawing/2014/main" xmlns="" id="{B3DC7DA8-1D0E-B8A1-2E6E-BC8637AC74D7}"/>
              </a:ext>
            </a:extLst>
          </p:cNvPr>
          <p:cNvSpPr txBox="1"/>
          <p:nvPr/>
        </p:nvSpPr>
        <p:spPr>
          <a:xfrm>
            <a:off x="8075491" y="4187689"/>
            <a:ext cx="2335951" cy="738664"/>
          </a:xfrm>
          <a:prstGeom prst="rect">
            <a:avLst/>
          </a:prstGeom>
          <a:noFill/>
        </p:spPr>
        <p:txBody>
          <a:bodyPr wrap="square" rtlCol="0">
            <a:spAutoFit/>
          </a:bodyPr>
          <a:lstStyle/>
          <a:p>
            <a:pPr algn="just">
              <a:buClr>
                <a:schemeClr val="tx1">
                  <a:lumMod val="50000"/>
                  <a:lumOff val="50000"/>
                </a:schemeClr>
              </a:buClr>
            </a:pPr>
            <a:r>
              <a:rPr lang="fr-FR" sz="700" b="1" dirty="0">
                <a:latin typeface="Roboto "/>
              </a:rPr>
              <a:t>Transformation digitale &amp; Système d'information (2)</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automatiser et industrialiser </a:t>
            </a:r>
          </a:p>
          <a:p>
            <a:pPr marL="171450" indent="-171450" algn="just">
              <a:buClr>
                <a:schemeClr val="tx1">
                  <a:lumMod val="50000"/>
                  <a:lumOff val="50000"/>
                </a:schemeClr>
              </a:buClr>
              <a:buFont typeface="Wingdings" panose="05000000000000000000" pitchFamily="2" charset="2"/>
              <a:buChar char="§"/>
            </a:pPr>
            <a:endParaRPr lang="fr-FR" sz="700" dirty="0">
              <a:latin typeface="Roboto "/>
            </a:endParaRPr>
          </a:p>
          <a:p>
            <a:pPr algn="just">
              <a:buClr>
                <a:schemeClr val="tx1">
                  <a:lumMod val="50000"/>
                  <a:lumOff val="50000"/>
                </a:schemeClr>
              </a:buClr>
            </a:pPr>
            <a:r>
              <a:rPr lang="fr-CI" sz="700" b="1" dirty="0">
                <a:latin typeface="Roboto "/>
              </a:rPr>
              <a:t>Processus métier &amp; excellence opérationnelle (1)</a:t>
            </a:r>
          </a:p>
          <a:p>
            <a:pPr marL="171450" indent="-171450" algn="just">
              <a:buClr>
                <a:schemeClr val="tx1">
                  <a:lumMod val="50000"/>
                  <a:lumOff val="50000"/>
                </a:schemeClr>
              </a:buClr>
              <a:buFont typeface="Wingdings" panose="05000000000000000000" pitchFamily="2" charset="2"/>
              <a:buChar char="§"/>
            </a:pPr>
            <a:r>
              <a:rPr lang="fr-FR" sz="700" dirty="0">
                <a:latin typeface="Roboto "/>
              </a:rPr>
              <a:t>Formaliser, documenter et déployer les meilleures pratiques issues des différentes filiales.</a:t>
            </a:r>
            <a:endParaRPr lang="fr-CI" sz="700" dirty="0">
              <a:latin typeface="Roboto "/>
            </a:endParaRPr>
          </a:p>
        </p:txBody>
      </p:sp>
      <p:sp>
        <p:nvSpPr>
          <p:cNvPr id="160" name="ZoneTexte 159">
            <a:extLst>
              <a:ext uri="{FF2B5EF4-FFF2-40B4-BE49-F238E27FC236}">
                <a16:creationId xmlns:a16="http://schemas.microsoft.com/office/drawing/2014/main" xmlns="" id="{443E0005-9201-F907-14F1-1D20DCFEDF19}"/>
              </a:ext>
            </a:extLst>
          </p:cNvPr>
          <p:cNvSpPr txBox="1"/>
          <p:nvPr/>
        </p:nvSpPr>
        <p:spPr>
          <a:xfrm>
            <a:off x="10435098" y="4187689"/>
            <a:ext cx="1715737" cy="523220"/>
          </a:xfrm>
          <a:prstGeom prst="rect">
            <a:avLst/>
          </a:prstGeom>
          <a:noFill/>
        </p:spPr>
        <p:txBody>
          <a:bodyPr wrap="square" rtlCol="0">
            <a:spAutoFit/>
          </a:bodyPr>
          <a:lstStyle/>
          <a:p>
            <a:pPr>
              <a:buClr>
                <a:schemeClr val="tx1">
                  <a:lumMod val="50000"/>
                  <a:lumOff val="50000"/>
                </a:schemeClr>
              </a:buClr>
            </a:pPr>
            <a:r>
              <a:rPr lang="fr-FR" sz="700" b="1" dirty="0">
                <a:latin typeface="Roboto "/>
              </a:rPr>
              <a:t>Compétences &amp; Modèle social </a:t>
            </a:r>
            <a:r>
              <a:rPr lang="fr-CI" sz="700" b="1" dirty="0">
                <a:latin typeface="Roboto "/>
              </a:rPr>
              <a:t>(1)</a:t>
            </a:r>
          </a:p>
          <a:p>
            <a:pPr marL="171450" indent="-171450">
              <a:buClr>
                <a:schemeClr val="tx1">
                  <a:lumMod val="50000"/>
                  <a:lumOff val="50000"/>
                </a:schemeClr>
              </a:buClr>
              <a:buFont typeface="Wingdings" panose="05000000000000000000" pitchFamily="2" charset="2"/>
              <a:buChar char="§"/>
            </a:pPr>
            <a:r>
              <a:rPr lang="fr-FR" sz="700" dirty="0">
                <a:latin typeface="Roboto "/>
              </a:rPr>
              <a:t>modèle social équitable, motivant et transparent</a:t>
            </a:r>
            <a:endParaRPr lang="fr-CI" sz="700" dirty="0">
              <a:latin typeface="Roboto "/>
            </a:endParaRPr>
          </a:p>
          <a:p>
            <a:pPr>
              <a:buClr>
                <a:schemeClr val="tx1">
                  <a:lumMod val="50000"/>
                  <a:lumOff val="50000"/>
                </a:schemeClr>
              </a:buClr>
            </a:pPr>
            <a:endParaRPr lang="fr-FR" sz="700" dirty="0">
              <a:latin typeface="Roboto "/>
            </a:endParaRPr>
          </a:p>
        </p:txBody>
      </p:sp>
      <p:sp>
        <p:nvSpPr>
          <p:cNvPr id="161" name="ZoneTexte 160">
            <a:extLst>
              <a:ext uri="{FF2B5EF4-FFF2-40B4-BE49-F238E27FC236}">
                <a16:creationId xmlns:a16="http://schemas.microsoft.com/office/drawing/2014/main" xmlns="" id="{4A29BF74-11C8-489C-D610-332FE072C741}"/>
              </a:ext>
            </a:extLst>
          </p:cNvPr>
          <p:cNvSpPr txBox="1"/>
          <p:nvPr/>
        </p:nvSpPr>
        <p:spPr>
          <a:xfrm>
            <a:off x="4252402" y="5847741"/>
            <a:ext cx="1524526" cy="200055"/>
          </a:xfrm>
          <a:prstGeom prst="rect">
            <a:avLst/>
          </a:prstGeom>
          <a:noFill/>
        </p:spPr>
        <p:txBody>
          <a:bodyPr wrap="square" rtlCol="0">
            <a:spAutoFit/>
          </a:bodyPr>
          <a:lstStyle/>
          <a:p>
            <a:pPr>
              <a:buClr>
                <a:schemeClr val="tx1">
                  <a:lumMod val="50000"/>
                  <a:lumOff val="50000"/>
                </a:schemeClr>
              </a:buClr>
            </a:pPr>
            <a:r>
              <a:rPr lang="fr-FR" sz="700" b="1" dirty="0">
                <a:latin typeface="Roboto "/>
              </a:rPr>
              <a:t>Pas de chantier en 2028</a:t>
            </a:r>
          </a:p>
        </p:txBody>
      </p:sp>
      <p:sp>
        <p:nvSpPr>
          <p:cNvPr id="162" name="ZoneTexte 161">
            <a:extLst>
              <a:ext uri="{FF2B5EF4-FFF2-40B4-BE49-F238E27FC236}">
                <a16:creationId xmlns:a16="http://schemas.microsoft.com/office/drawing/2014/main" xmlns="" id="{40ABE5A9-9427-4349-7108-1388BB198F4C}"/>
              </a:ext>
            </a:extLst>
          </p:cNvPr>
          <p:cNvSpPr txBox="1"/>
          <p:nvPr/>
        </p:nvSpPr>
        <p:spPr>
          <a:xfrm>
            <a:off x="6121255" y="5826746"/>
            <a:ext cx="1524526" cy="200055"/>
          </a:xfrm>
          <a:prstGeom prst="rect">
            <a:avLst/>
          </a:prstGeom>
          <a:noFill/>
        </p:spPr>
        <p:txBody>
          <a:bodyPr wrap="square" rtlCol="0">
            <a:spAutoFit/>
          </a:bodyPr>
          <a:lstStyle/>
          <a:p>
            <a:pPr>
              <a:buClr>
                <a:schemeClr val="tx1">
                  <a:lumMod val="50000"/>
                  <a:lumOff val="50000"/>
                </a:schemeClr>
              </a:buClr>
            </a:pPr>
            <a:r>
              <a:rPr lang="fr-FR" sz="700" b="1" dirty="0">
                <a:latin typeface="Roboto "/>
              </a:rPr>
              <a:t>Pas de chantier en 2028</a:t>
            </a:r>
          </a:p>
        </p:txBody>
      </p:sp>
      <p:sp>
        <p:nvSpPr>
          <p:cNvPr id="163" name="ZoneTexte 162">
            <a:extLst>
              <a:ext uri="{FF2B5EF4-FFF2-40B4-BE49-F238E27FC236}">
                <a16:creationId xmlns:a16="http://schemas.microsoft.com/office/drawing/2014/main" xmlns="" id="{A33BC9D5-6857-AEF4-7716-A1E098B1A271}"/>
              </a:ext>
            </a:extLst>
          </p:cNvPr>
          <p:cNvSpPr txBox="1"/>
          <p:nvPr/>
        </p:nvSpPr>
        <p:spPr>
          <a:xfrm>
            <a:off x="8096191" y="5802658"/>
            <a:ext cx="1524526" cy="738664"/>
          </a:xfrm>
          <a:prstGeom prst="rect">
            <a:avLst/>
          </a:prstGeom>
          <a:noFill/>
        </p:spPr>
        <p:txBody>
          <a:bodyPr wrap="square" rtlCol="0">
            <a:spAutoFit/>
          </a:bodyPr>
          <a:lstStyle/>
          <a:p>
            <a:pPr algn="just">
              <a:buClr>
                <a:schemeClr val="tx1">
                  <a:lumMod val="50000"/>
                  <a:lumOff val="50000"/>
                </a:schemeClr>
              </a:buClr>
            </a:pPr>
            <a:r>
              <a:rPr lang="fr-CI" sz="700" b="1" dirty="0">
                <a:latin typeface="Roboto "/>
              </a:rPr>
              <a:t>Processus métier &amp; excellence opérationnelle (2) </a:t>
            </a:r>
          </a:p>
          <a:p>
            <a:pPr marL="171450" indent="-171450" algn="just">
              <a:buClr>
                <a:schemeClr val="tx1">
                  <a:lumMod val="50000"/>
                  <a:lumOff val="50000"/>
                </a:schemeClr>
              </a:buClr>
              <a:buFont typeface="Wingdings" panose="05000000000000000000" pitchFamily="2" charset="2"/>
              <a:buChar char="§"/>
            </a:pPr>
            <a:r>
              <a:rPr lang="fr-CI" sz="700" dirty="0">
                <a:latin typeface="Roboto "/>
              </a:rPr>
              <a:t>Industrialisation  de l'excellence opérationnelle</a:t>
            </a:r>
          </a:p>
          <a:p>
            <a:pPr marL="171450" indent="-171450" algn="just">
              <a:buClr>
                <a:schemeClr val="tx1">
                  <a:lumMod val="50000"/>
                  <a:lumOff val="50000"/>
                </a:schemeClr>
              </a:buClr>
              <a:buFont typeface="Wingdings" panose="05000000000000000000" pitchFamily="2" charset="2"/>
              <a:buChar char="§"/>
            </a:pPr>
            <a:r>
              <a:rPr lang="fr-CI" sz="700" dirty="0">
                <a:latin typeface="Roboto "/>
              </a:rPr>
              <a:t>Partage de best </a:t>
            </a:r>
            <a:r>
              <a:rPr lang="fr-CI" sz="700" dirty="0" err="1">
                <a:latin typeface="Roboto "/>
              </a:rPr>
              <a:t>practis</a:t>
            </a:r>
            <a:endParaRPr lang="fr-CI" sz="700" dirty="0">
              <a:latin typeface="Roboto "/>
            </a:endParaRPr>
          </a:p>
          <a:p>
            <a:pPr>
              <a:buClr>
                <a:schemeClr val="tx1">
                  <a:lumMod val="50000"/>
                  <a:lumOff val="50000"/>
                </a:schemeClr>
              </a:buClr>
            </a:pPr>
            <a:endParaRPr lang="fr-FR" sz="700" b="1" dirty="0">
              <a:latin typeface="Roboto "/>
            </a:endParaRPr>
          </a:p>
        </p:txBody>
      </p:sp>
      <p:sp>
        <p:nvSpPr>
          <p:cNvPr id="164" name="ZoneTexte 163">
            <a:extLst>
              <a:ext uri="{FF2B5EF4-FFF2-40B4-BE49-F238E27FC236}">
                <a16:creationId xmlns:a16="http://schemas.microsoft.com/office/drawing/2014/main" xmlns="" id="{5C78A7F9-D296-71C6-1874-F0A872900DF0}"/>
              </a:ext>
            </a:extLst>
          </p:cNvPr>
          <p:cNvSpPr txBox="1"/>
          <p:nvPr/>
        </p:nvSpPr>
        <p:spPr>
          <a:xfrm>
            <a:off x="10461195" y="5711417"/>
            <a:ext cx="1524526" cy="846386"/>
          </a:xfrm>
          <a:prstGeom prst="rect">
            <a:avLst/>
          </a:prstGeom>
          <a:noFill/>
        </p:spPr>
        <p:txBody>
          <a:bodyPr wrap="square" rtlCol="0">
            <a:spAutoFit/>
          </a:bodyPr>
          <a:lstStyle/>
          <a:p>
            <a:pPr>
              <a:buClr>
                <a:schemeClr val="tx1">
                  <a:lumMod val="50000"/>
                  <a:lumOff val="50000"/>
                </a:schemeClr>
              </a:buClr>
            </a:pPr>
            <a:r>
              <a:rPr lang="fr-FR" sz="700" b="1" dirty="0">
                <a:latin typeface="Roboto "/>
              </a:rPr>
              <a:t>Compétences &amp; Modèle social </a:t>
            </a:r>
            <a:r>
              <a:rPr lang="fr-CI" sz="700" b="1" dirty="0">
                <a:latin typeface="Roboto "/>
              </a:rPr>
              <a:t>(1)</a:t>
            </a:r>
          </a:p>
          <a:p>
            <a:pPr marL="171450" indent="-171450">
              <a:buClr>
                <a:schemeClr val="tx1">
                  <a:lumMod val="50000"/>
                  <a:lumOff val="50000"/>
                </a:schemeClr>
              </a:buClr>
              <a:buFont typeface="Wingdings" panose="05000000000000000000" pitchFamily="2" charset="2"/>
              <a:buChar char="§"/>
            </a:pPr>
            <a:r>
              <a:rPr lang="fr-FR" sz="700" dirty="0">
                <a:latin typeface="Roboto "/>
              </a:rPr>
              <a:t>Mettre en place un plan structuré de mentoring inter-équipes et inter-filiales (transfert de savoir-faire, compagnonnage).</a:t>
            </a:r>
            <a:endParaRPr lang="fr-FR" sz="700" b="1" dirty="0">
              <a:latin typeface="Roboto "/>
            </a:endParaRPr>
          </a:p>
        </p:txBody>
      </p:sp>
    </p:spTree>
    <p:extLst>
      <p:ext uri="{BB962C8B-B14F-4D97-AF65-F5344CB8AC3E}">
        <p14:creationId xmlns:p14="http://schemas.microsoft.com/office/powerpoint/2010/main" val="17428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1000"/>
                                        <p:tgtEl>
                                          <p:spTgt spid="127"/>
                                        </p:tgtEl>
                                      </p:cBhvr>
                                    </p:animEffect>
                                    <p:anim calcmode="lin" valueType="num">
                                      <p:cBhvr>
                                        <p:cTn id="15" dur="1000" fill="hold"/>
                                        <p:tgtEl>
                                          <p:spTgt spid="127"/>
                                        </p:tgtEl>
                                        <p:attrNameLst>
                                          <p:attrName>ppt_x</p:attrName>
                                        </p:attrNameLst>
                                      </p:cBhvr>
                                      <p:tavLst>
                                        <p:tav tm="0">
                                          <p:val>
                                            <p:strVal val="#ppt_x"/>
                                          </p:val>
                                        </p:tav>
                                        <p:tav tm="100000">
                                          <p:val>
                                            <p:strVal val="#ppt_x"/>
                                          </p:val>
                                        </p:tav>
                                      </p:tavLst>
                                    </p:anim>
                                    <p:anim calcmode="lin" valueType="num">
                                      <p:cBhvr>
                                        <p:cTn id="16" dur="1000" fill="hold"/>
                                        <p:tgtEl>
                                          <p:spTgt spid="1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1000"/>
                                        <p:tgtEl>
                                          <p:spTgt spid="141"/>
                                        </p:tgtEl>
                                      </p:cBhvr>
                                    </p:animEffect>
                                    <p:anim calcmode="lin" valueType="num">
                                      <p:cBhvr>
                                        <p:cTn id="20" dur="1000" fill="hold"/>
                                        <p:tgtEl>
                                          <p:spTgt spid="141"/>
                                        </p:tgtEl>
                                        <p:attrNameLst>
                                          <p:attrName>ppt_x</p:attrName>
                                        </p:attrNameLst>
                                      </p:cBhvr>
                                      <p:tavLst>
                                        <p:tav tm="0">
                                          <p:val>
                                            <p:strVal val="#ppt_x"/>
                                          </p:val>
                                        </p:tav>
                                        <p:tav tm="100000">
                                          <p:val>
                                            <p:strVal val="#ppt_x"/>
                                          </p:val>
                                        </p:tav>
                                      </p:tavLst>
                                    </p:anim>
                                    <p:anim calcmode="lin" valueType="num">
                                      <p:cBhvr>
                                        <p:cTn id="21"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fade">
                                      <p:cBhvr>
                                        <p:cTn id="26" dur="1000"/>
                                        <p:tgtEl>
                                          <p:spTgt spid="142"/>
                                        </p:tgtEl>
                                      </p:cBhvr>
                                    </p:animEffect>
                                    <p:anim calcmode="lin" valueType="num">
                                      <p:cBhvr>
                                        <p:cTn id="27" dur="1000" fill="hold"/>
                                        <p:tgtEl>
                                          <p:spTgt spid="142"/>
                                        </p:tgtEl>
                                        <p:attrNameLst>
                                          <p:attrName>ppt_x</p:attrName>
                                        </p:attrNameLst>
                                      </p:cBhvr>
                                      <p:tavLst>
                                        <p:tav tm="0">
                                          <p:val>
                                            <p:strVal val="#ppt_x"/>
                                          </p:val>
                                        </p:tav>
                                        <p:tav tm="100000">
                                          <p:val>
                                            <p:strVal val="#ppt_x"/>
                                          </p:val>
                                        </p:tav>
                                      </p:tavLst>
                                    </p:anim>
                                    <p:anim calcmode="lin" valueType="num">
                                      <p:cBhvr>
                                        <p:cTn id="28" dur="1000" fill="hold"/>
                                        <p:tgtEl>
                                          <p:spTgt spid="14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1000"/>
                                        <p:tgtEl>
                                          <p:spTgt spid="128"/>
                                        </p:tgtEl>
                                      </p:cBhvr>
                                    </p:animEffect>
                                    <p:anim calcmode="lin" valueType="num">
                                      <p:cBhvr>
                                        <p:cTn id="32" dur="1000" fill="hold"/>
                                        <p:tgtEl>
                                          <p:spTgt spid="128"/>
                                        </p:tgtEl>
                                        <p:attrNameLst>
                                          <p:attrName>ppt_x</p:attrName>
                                        </p:attrNameLst>
                                      </p:cBhvr>
                                      <p:tavLst>
                                        <p:tav tm="0">
                                          <p:val>
                                            <p:strVal val="#ppt_x"/>
                                          </p:val>
                                        </p:tav>
                                        <p:tav tm="100000">
                                          <p:val>
                                            <p:strVal val="#ppt_x"/>
                                          </p:val>
                                        </p:tav>
                                      </p:tavLst>
                                    </p:anim>
                                    <p:anim calcmode="lin" valueType="num">
                                      <p:cBhvr>
                                        <p:cTn id="33" dur="1000" fill="hold"/>
                                        <p:tgtEl>
                                          <p:spTgt spid="12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3"/>
                                        </p:tgtEl>
                                        <p:attrNameLst>
                                          <p:attrName>style.visibility</p:attrName>
                                        </p:attrNameLst>
                                      </p:cBhvr>
                                      <p:to>
                                        <p:strVal val="visible"/>
                                      </p:to>
                                    </p:set>
                                    <p:animEffect transition="in" filter="fade">
                                      <p:cBhvr>
                                        <p:cTn id="36" dur="1000"/>
                                        <p:tgtEl>
                                          <p:spTgt spid="143"/>
                                        </p:tgtEl>
                                      </p:cBhvr>
                                    </p:animEffect>
                                    <p:anim calcmode="lin" valueType="num">
                                      <p:cBhvr>
                                        <p:cTn id="37" dur="1000" fill="hold"/>
                                        <p:tgtEl>
                                          <p:spTgt spid="143"/>
                                        </p:tgtEl>
                                        <p:attrNameLst>
                                          <p:attrName>ppt_x</p:attrName>
                                        </p:attrNameLst>
                                      </p:cBhvr>
                                      <p:tavLst>
                                        <p:tav tm="0">
                                          <p:val>
                                            <p:strVal val="#ppt_x"/>
                                          </p:val>
                                        </p:tav>
                                        <p:tav tm="100000">
                                          <p:val>
                                            <p:strVal val="#ppt_x"/>
                                          </p:val>
                                        </p:tav>
                                      </p:tavLst>
                                    </p:anim>
                                    <p:anim calcmode="lin" valueType="num">
                                      <p:cBhvr>
                                        <p:cTn id="38"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9"/>
                                        </p:tgtEl>
                                        <p:attrNameLst>
                                          <p:attrName>style.visibility</p:attrName>
                                        </p:attrNameLst>
                                      </p:cBhvr>
                                      <p:to>
                                        <p:strVal val="visible"/>
                                      </p:to>
                                    </p:set>
                                    <p:animEffect transition="in" filter="fade">
                                      <p:cBhvr>
                                        <p:cTn id="43" dur="1000"/>
                                        <p:tgtEl>
                                          <p:spTgt spid="129"/>
                                        </p:tgtEl>
                                      </p:cBhvr>
                                    </p:animEffect>
                                    <p:anim calcmode="lin" valueType="num">
                                      <p:cBhvr>
                                        <p:cTn id="44" dur="1000" fill="hold"/>
                                        <p:tgtEl>
                                          <p:spTgt spid="129"/>
                                        </p:tgtEl>
                                        <p:attrNameLst>
                                          <p:attrName>ppt_x</p:attrName>
                                        </p:attrNameLst>
                                      </p:cBhvr>
                                      <p:tavLst>
                                        <p:tav tm="0">
                                          <p:val>
                                            <p:strVal val="#ppt_x"/>
                                          </p:val>
                                        </p:tav>
                                        <p:tav tm="100000">
                                          <p:val>
                                            <p:strVal val="#ppt_x"/>
                                          </p:val>
                                        </p:tav>
                                      </p:tavLst>
                                    </p:anim>
                                    <p:anim calcmode="lin" valueType="num">
                                      <p:cBhvr>
                                        <p:cTn id="45" dur="1000" fill="hold"/>
                                        <p:tgtEl>
                                          <p:spTgt spid="12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5"/>
                                        </p:tgtEl>
                                        <p:attrNameLst>
                                          <p:attrName>style.visibility</p:attrName>
                                        </p:attrNameLst>
                                      </p:cBhvr>
                                      <p:to>
                                        <p:strVal val="visible"/>
                                      </p:to>
                                    </p:set>
                                    <p:animEffect transition="in" filter="fade">
                                      <p:cBhvr>
                                        <p:cTn id="48" dur="1000"/>
                                        <p:tgtEl>
                                          <p:spTgt spid="145"/>
                                        </p:tgtEl>
                                      </p:cBhvr>
                                    </p:animEffect>
                                    <p:anim calcmode="lin" valueType="num">
                                      <p:cBhvr>
                                        <p:cTn id="49" dur="1000" fill="hold"/>
                                        <p:tgtEl>
                                          <p:spTgt spid="145"/>
                                        </p:tgtEl>
                                        <p:attrNameLst>
                                          <p:attrName>ppt_x</p:attrName>
                                        </p:attrNameLst>
                                      </p:cBhvr>
                                      <p:tavLst>
                                        <p:tav tm="0">
                                          <p:val>
                                            <p:strVal val="#ppt_x"/>
                                          </p:val>
                                        </p:tav>
                                        <p:tav tm="100000">
                                          <p:val>
                                            <p:strVal val="#ppt_x"/>
                                          </p:val>
                                        </p:tav>
                                      </p:tavLst>
                                    </p:anim>
                                    <p:anim calcmode="lin" valueType="num">
                                      <p:cBhvr>
                                        <p:cTn id="50" dur="1000" fill="hold"/>
                                        <p:tgtEl>
                                          <p:spTgt spid="14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9"/>
                                        </p:tgtEl>
                                        <p:attrNameLst>
                                          <p:attrName>style.visibility</p:attrName>
                                        </p:attrNameLst>
                                      </p:cBhvr>
                                      <p:to>
                                        <p:strVal val="visible"/>
                                      </p:to>
                                    </p:set>
                                    <p:animEffect transition="in" filter="fade">
                                      <p:cBhvr>
                                        <p:cTn id="53" dur="1000"/>
                                        <p:tgtEl>
                                          <p:spTgt spid="149"/>
                                        </p:tgtEl>
                                      </p:cBhvr>
                                    </p:animEffect>
                                    <p:anim calcmode="lin" valueType="num">
                                      <p:cBhvr>
                                        <p:cTn id="54" dur="1000" fill="hold"/>
                                        <p:tgtEl>
                                          <p:spTgt spid="149"/>
                                        </p:tgtEl>
                                        <p:attrNameLst>
                                          <p:attrName>ppt_x</p:attrName>
                                        </p:attrNameLst>
                                      </p:cBhvr>
                                      <p:tavLst>
                                        <p:tav tm="0">
                                          <p:val>
                                            <p:strVal val="#ppt_x"/>
                                          </p:val>
                                        </p:tav>
                                        <p:tav tm="100000">
                                          <p:val>
                                            <p:strVal val="#ppt_x"/>
                                          </p:val>
                                        </p:tav>
                                      </p:tavLst>
                                    </p:anim>
                                    <p:anim calcmode="lin" valueType="num">
                                      <p:cBhvr>
                                        <p:cTn id="55"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0"/>
                                        </p:tgtEl>
                                        <p:attrNameLst>
                                          <p:attrName>style.visibility</p:attrName>
                                        </p:attrNameLst>
                                      </p:cBhvr>
                                      <p:to>
                                        <p:strVal val="visible"/>
                                      </p:to>
                                    </p:set>
                                    <p:animEffect transition="in" filter="fade">
                                      <p:cBhvr>
                                        <p:cTn id="60" dur="1000"/>
                                        <p:tgtEl>
                                          <p:spTgt spid="130"/>
                                        </p:tgtEl>
                                      </p:cBhvr>
                                    </p:animEffect>
                                    <p:anim calcmode="lin" valueType="num">
                                      <p:cBhvr>
                                        <p:cTn id="61" dur="1000" fill="hold"/>
                                        <p:tgtEl>
                                          <p:spTgt spid="130"/>
                                        </p:tgtEl>
                                        <p:attrNameLst>
                                          <p:attrName>ppt_x</p:attrName>
                                        </p:attrNameLst>
                                      </p:cBhvr>
                                      <p:tavLst>
                                        <p:tav tm="0">
                                          <p:val>
                                            <p:strVal val="#ppt_x"/>
                                          </p:val>
                                        </p:tav>
                                        <p:tav tm="100000">
                                          <p:val>
                                            <p:strVal val="#ppt_x"/>
                                          </p:val>
                                        </p:tav>
                                      </p:tavLst>
                                    </p:anim>
                                    <p:anim calcmode="lin" valueType="num">
                                      <p:cBhvr>
                                        <p:cTn id="62" dur="1000" fill="hold"/>
                                        <p:tgtEl>
                                          <p:spTgt spid="1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46"/>
                                        </p:tgtEl>
                                        <p:attrNameLst>
                                          <p:attrName>style.visibility</p:attrName>
                                        </p:attrNameLst>
                                      </p:cBhvr>
                                      <p:to>
                                        <p:strVal val="visible"/>
                                      </p:to>
                                    </p:set>
                                    <p:animEffect transition="in" filter="fade">
                                      <p:cBhvr>
                                        <p:cTn id="65" dur="1000"/>
                                        <p:tgtEl>
                                          <p:spTgt spid="146"/>
                                        </p:tgtEl>
                                      </p:cBhvr>
                                    </p:animEffect>
                                    <p:anim calcmode="lin" valueType="num">
                                      <p:cBhvr>
                                        <p:cTn id="66" dur="1000" fill="hold"/>
                                        <p:tgtEl>
                                          <p:spTgt spid="146"/>
                                        </p:tgtEl>
                                        <p:attrNameLst>
                                          <p:attrName>ppt_x</p:attrName>
                                        </p:attrNameLst>
                                      </p:cBhvr>
                                      <p:tavLst>
                                        <p:tav tm="0">
                                          <p:val>
                                            <p:strVal val="#ppt_x"/>
                                          </p:val>
                                        </p:tav>
                                        <p:tav tm="100000">
                                          <p:val>
                                            <p:strVal val="#ppt_x"/>
                                          </p:val>
                                        </p:tav>
                                      </p:tavLst>
                                    </p:anim>
                                    <p:anim calcmode="lin" valueType="num">
                                      <p:cBhvr>
                                        <p:cTn id="67" dur="1000" fill="hold"/>
                                        <p:tgtEl>
                                          <p:spTgt spid="14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fade">
                                      <p:cBhvr>
                                        <p:cTn id="70" dur="1000"/>
                                        <p:tgtEl>
                                          <p:spTgt spid="150"/>
                                        </p:tgtEl>
                                      </p:cBhvr>
                                    </p:animEffect>
                                    <p:anim calcmode="lin" valueType="num">
                                      <p:cBhvr>
                                        <p:cTn id="71" dur="1000" fill="hold"/>
                                        <p:tgtEl>
                                          <p:spTgt spid="150"/>
                                        </p:tgtEl>
                                        <p:attrNameLst>
                                          <p:attrName>ppt_x</p:attrName>
                                        </p:attrNameLst>
                                      </p:cBhvr>
                                      <p:tavLst>
                                        <p:tav tm="0">
                                          <p:val>
                                            <p:strVal val="#ppt_x"/>
                                          </p:val>
                                        </p:tav>
                                        <p:tav tm="100000">
                                          <p:val>
                                            <p:strVal val="#ppt_x"/>
                                          </p:val>
                                        </p:tav>
                                      </p:tavLst>
                                    </p:anim>
                                    <p:anim calcmode="lin" valueType="num">
                                      <p:cBhvr>
                                        <p:cTn id="72"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1"/>
                                        </p:tgtEl>
                                        <p:attrNameLst>
                                          <p:attrName>style.visibility</p:attrName>
                                        </p:attrNameLst>
                                      </p:cBhvr>
                                      <p:to>
                                        <p:strVal val="visible"/>
                                      </p:to>
                                    </p:set>
                                    <p:animEffect transition="in" filter="fade">
                                      <p:cBhvr>
                                        <p:cTn id="77" dur="1000"/>
                                        <p:tgtEl>
                                          <p:spTgt spid="131"/>
                                        </p:tgtEl>
                                      </p:cBhvr>
                                    </p:animEffect>
                                    <p:anim calcmode="lin" valueType="num">
                                      <p:cBhvr>
                                        <p:cTn id="78" dur="1000" fill="hold"/>
                                        <p:tgtEl>
                                          <p:spTgt spid="131"/>
                                        </p:tgtEl>
                                        <p:attrNameLst>
                                          <p:attrName>ppt_x</p:attrName>
                                        </p:attrNameLst>
                                      </p:cBhvr>
                                      <p:tavLst>
                                        <p:tav tm="0">
                                          <p:val>
                                            <p:strVal val="#ppt_x"/>
                                          </p:val>
                                        </p:tav>
                                        <p:tav tm="100000">
                                          <p:val>
                                            <p:strVal val="#ppt_x"/>
                                          </p:val>
                                        </p:tav>
                                      </p:tavLst>
                                    </p:anim>
                                    <p:anim calcmode="lin" valueType="num">
                                      <p:cBhvr>
                                        <p:cTn id="79" dur="1000" fill="hold"/>
                                        <p:tgtEl>
                                          <p:spTgt spid="13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51"/>
                                        </p:tgtEl>
                                        <p:attrNameLst>
                                          <p:attrName>style.visibility</p:attrName>
                                        </p:attrNameLst>
                                      </p:cBhvr>
                                      <p:to>
                                        <p:strVal val="visible"/>
                                      </p:to>
                                    </p:set>
                                    <p:animEffect transition="in" filter="fade">
                                      <p:cBhvr>
                                        <p:cTn id="82" dur="1000"/>
                                        <p:tgtEl>
                                          <p:spTgt spid="151"/>
                                        </p:tgtEl>
                                      </p:cBhvr>
                                    </p:animEffect>
                                    <p:anim calcmode="lin" valueType="num">
                                      <p:cBhvr>
                                        <p:cTn id="83" dur="1000" fill="hold"/>
                                        <p:tgtEl>
                                          <p:spTgt spid="151"/>
                                        </p:tgtEl>
                                        <p:attrNameLst>
                                          <p:attrName>ppt_x</p:attrName>
                                        </p:attrNameLst>
                                      </p:cBhvr>
                                      <p:tavLst>
                                        <p:tav tm="0">
                                          <p:val>
                                            <p:strVal val="#ppt_x"/>
                                          </p:val>
                                        </p:tav>
                                        <p:tav tm="100000">
                                          <p:val>
                                            <p:strVal val="#ppt_x"/>
                                          </p:val>
                                        </p:tav>
                                      </p:tavLst>
                                    </p:anim>
                                    <p:anim calcmode="lin" valueType="num">
                                      <p:cBhvr>
                                        <p:cTn id="84" dur="1000" fill="hold"/>
                                        <p:tgtEl>
                                          <p:spTgt spid="15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1000"/>
                                        <p:tgtEl>
                                          <p:spTgt spid="154"/>
                                        </p:tgtEl>
                                      </p:cBhvr>
                                    </p:animEffect>
                                    <p:anim calcmode="lin" valueType="num">
                                      <p:cBhvr>
                                        <p:cTn id="88" dur="1000" fill="hold"/>
                                        <p:tgtEl>
                                          <p:spTgt spid="154"/>
                                        </p:tgtEl>
                                        <p:attrNameLst>
                                          <p:attrName>ppt_x</p:attrName>
                                        </p:attrNameLst>
                                      </p:cBhvr>
                                      <p:tavLst>
                                        <p:tav tm="0">
                                          <p:val>
                                            <p:strVal val="#ppt_x"/>
                                          </p:val>
                                        </p:tav>
                                        <p:tav tm="100000">
                                          <p:val>
                                            <p:strVal val="#ppt_x"/>
                                          </p:val>
                                        </p:tav>
                                      </p:tavLst>
                                    </p:anim>
                                    <p:anim calcmode="lin" valueType="num">
                                      <p:cBhvr>
                                        <p:cTn id="8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33"/>
                                        </p:tgtEl>
                                        <p:attrNameLst>
                                          <p:attrName>style.visibility</p:attrName>
                                        </p:attrNameLst>
                                      </p:cBhvr>
                                      <p:to>
                                        <p:strVal val="visible"/>
                                      </p:to>
                                    </p:set>
                                    <p:animEffect transition="in" filter="fade">
                                      <p:cBhvr>
                                        <p:cTn id="94" dur="1000"/>
                                        <p:tgtEl>
                                          <p:spTgt spid="133"/>
                                        </p:tgtEl>
                                      </p:cBhvr>
                                    </p:animEffect>
                                    <p:anim calcmode="lin" valueType="num">
                                      <p:cBhvr>
                                        <p:cTn id="95" dur="1000" fill="hold"/>
                                        <p:tgtEl>
                                          <p:spTgt spid="133"/>
                                        </p:tgtEl>
                                        <p:attrNameLst>
                                          <p:attrName>ppt_x</p:attrName>
                                        </p:attrNameLst>
                                      </p:cBhvr>
                                      <p:tavLst>
                                        <p:tav tm="0">
                                          <p:val>
                                            <p:strVal val="#ppt_x"/>
                                          </p:val>
                                        </p:tav>
                                        <p:tav tm="100000">
                                          <p:val>
                                            <p:strVal val="#ppt_x"/>
                                          </p:val>
                                        </p:tav>
                                      </p:tavLst>
                                    </p:anim>
                                    <p:anim calcmode="lin" valueType="num">
                                      <p:cBhvr>
                                        <p:cTn id="96" dur="1000" fill="hold"/>
                                        <p:tgtEl>
                                          <p:spTgt spid="13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140"/>
                                        </p:tgtEl>
                                        <p:attrNameLst>
                                          <p:attrName>style.visibility</p:attrName>
                                        </p:attrNameLst>
                                      </p:cBhvr>
                                      <p:to>
                                        <p:strVal val="visible"/>
                                      </p:to>
                                    </p:set>
                                    <p:animEffect transition="in" filter="fade">
                                      <p:cBhvr>
                                        <p:cTn id="99" dur="1000"/>
                                        <p:tgtEl>
                                          <p:spTgt spid="140"/>
                                        </p:tgtEl>
                                      </p:cBhvr>
                                    </p:animEffect>
                                    <p:anim calcmode="lin" valueType="num">
                                      <p:cBhvr>
                                        <p:cTn id="100" dur="1000" fill="hold"/>
                                        <p:tgtEl>
                                          <p:spTgt spid="140"/>
                                        </p:tgtEl>
                                        <p:attrNameLst>
                                          <p:attrName>ppt_x</p:attrName>
                                        </p:attrNameLst>
                                      </p:cBhvr>
                                      <p:tavLst>
                                        <p:tav tm="0">
                                          <p:val>
                                            <p:strVal val="#ppt_x"/>
                                          </p:val>
                                        </p:tav>
                                        <p:tav tm="100000">
                                          <p:val>
                                            <p:strVal val="#ppt_x"/>
                                          </p:val>
                                        </p:tav>
                                      </p:tavLst>
                                    </p:anim>
                                    <p:anim calcmode="lin" valueType="num">
                                      <p:cBhvr>
                                        <p:cTn id="101" dur="1000" fill="hold"/>
                                        <p:tgtEl>
                                          <p:spTgt spid="140"/>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117"/>
                                        </p:tgtEl>
                                        <p:attrNameLst>
                                          <p:attrName>style.visibility</p:attrName>
                                        </p:attrNameLst>
                                      </p:cBhvr>
                                      <p:to>
                                        <p:strVal val="visible"/>
                                      </p:to>
                                    </p:set>
                                    <p:animEffect transition="in" filter="fade">
                                      <p:cBhvr>
                                        <p:cTn id="104" dur="1000"/>
                                        <p:tgtEl>
                                          <p:spTgt spid="117"/>
                                        </p:tgtEl>
                                      </p:cBhvr>
                                    </p:animEffect>
                                    <p:anim calcmode="lin" valueType="num">
                                      <p:cBhvr>
                                        <p:cTn id="105" dur="1000" fill="hold"/>
                                        <p:tgtEl>
                                          <p:spTgt spid="117"/>
                                        </p:tgtEl>
                                        <p:attrNameLst>
                                          <p:attrName>ppt_x</p:attrName>
                                        </p:attrNameLst>
                                      </p:cBhvr>
                                      <p:tavLst>
                                        <p:tav tm="0">
                                          <p:val>
                                            <p:strVal val="#ppt_x"/>
                                          </p:val>
                                        </p:tav>
                                        <p:tav tm="100000">
                                          <p:val>
                                            <p:strVal val="#ppt_x"/>
                                          </p:val>
                                        </p:tav>
                                      </p:tavLst>
                                    </p:anim>
                                    <p:anim calcmode="lin" valueType="num">
                                      <p:cBhvr>
                                        <p:cTn id="106"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156"/>
                                        </p:tgtEl>
                                        <p:attrNameLst>
                                          <p:attrName>style.visibility</p:attrName>
                                        </p:attrNameLst>
                                      </p:cBhvr>
                                      <p:to>
                                        <p:strVal val="visible"/>
                                      </p:to>
                                    </p:set>
                                    <p:animEffect transition="in" filter="fade">
                                      <p:cBhvr>
                                        <p:cTn id="111" dur="1000"/>
                                        <p:tgtEl>
                                          <p:spTgt spid="156"/>
                                        </p:tgtEl>
                                      </p:cBhvr>
                                    </p:animEffect>
                                    <p:anim calcmode="lin" valueType="num">
                                      <p:cBhvr>
                                        <p:cTn id="112" dur="1000" fill="hold"/>
                                        <p:tgtEl>
                                          <p:spTgt spid="156"/>
                                        </p:tgtEl>
                                        <p:attrNameLst>
                                          <p:attrName>ppt_x</p:attrName>
                                        </p:attrNameLst>
                                      </p:cBhvr>
                                      <p:tavLst>
                                        <p:tav tm="0">
                                          <p:val>
                                            <p:strVal val="#ppt_x"/>
                                          </p:val>
                                        </p:tav>
                                        <p:tav tm="100000">
                                          <p:val>
                                            <p:strVal val="#ppt_x"/>
                                          </p:val>
                                        </p:tav>
                                      </p:tavLst>
                                    </p:anim>
                                    <p:anim calcmode="lin" valueType="num">
                                      <p:cBhvr>
                                        <p:cTn id="113"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157"/>
                                        </p:tgtEl>
                                        <p:attrNameLst>
                                          <p:attrName>style.visibility</p:attrName>
                                        </p:attrNameLst>
                                      </p:cBhvr>
                                      <p:to>
                                        <p:strVal val="visible"/>
                                      </p:to>
                                    </p:set>
                                    <p:animEffect transition="in" filter="fade">
                                      <p:cBhvr>
                                        <p:cTn id="118" dur="1000"/>
                                        <p:tgtEl>
                                          <p:spTgt spid="157"/>
                                        </p:tgtEl>
                                      </p:cBhvr>
                                    </p:animEffect>
                                    <p:anim calcmode="lin" valueType="num">
                                      <p:cBhvr>
                                        <p:cTn id="119" dur="1000" fill="hold"/>
                                        <p:tgtEl>
                                          <p:spTgt spid="157"/>
                                        </p:tgtEl>
                                        <p:attrNameLst>
                                          <p:attrName>ppt_x</p:attrName>
                                        </p:attrNameLst>
                                      </p:cBhvr>
                                      <p:tavLst>
                                        <p:tav tm="0">
                                          <p:val>
                                            <p:strVal val="#ppt_x"/>
                                          </p:val>
                                        </p:tav>
                                        <p:tav tm="100000">
                                          <p:val>
                                            <p:strVal val="#ppt_x"/>
                                          </p:val>
                                        </p:tav>
                                      </p:tavLst>
                                    </p:anim>
                                    <p:anim calcmode="lin" valueType="num">
                                      <p:cBhvr>
                                        <p:cTn id="12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58"/>
                                        </p:tgtEl>
                                        <p:attrNameLst>
                                          <p:attrName>style.visibility</p:attrName>
                                        </p:attrNameLst>
                                      </p:cBhvr>
                                      <p:to>
                                        <p:strVal val="visible"/>
                                      </p:to>
                                    </p:set>
                                    <p:animEffect transition="in" filter="fade">
                                      <p:cBhvr>
                                        <p:cTn id="125" dur="1000"/>
                                        <p:tgtEl>
                                          <p:spTgt spid="158"/>
                                        </p:tgtEl>
                                      </p:cBhvr>
                                    </p:animEffect>
                                    <p:anim calcmode="lin" valueType="num">
                                      <p:cBhvr>
                                        <p:cTn id="126" dur="1000" fill="hold"/>
                                        <p:tgtEl>
                                          <p:spTgt spid="158"/>
                                        </p:tgtEl>
                                        <p:attrNameLst>
                                          <p:attrName>ppt_x</p:attrName>
                                        </p:attrNameLst>
                                      </p:cBhvr>
                                      <p:tavLst>
                                        <p:tav tm="0">
                                          <p:val>
                                            <p:strVal val="#ppt_x"/>
                                          </p:val>
                                        </p:tav>
                                        <p:tav tm="100000">
                                          <p:val>
                                            <p:strVal val="#ppt_x"/>
                                          </p:val>
                                        </p:tav>
                                      </p:tavLst>
                                    </p:anim>
                                    <p:anim calcmode="lin" valueType="num">
                                      <p:cBhvr>
                                        <p:cTn id="127"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159"/>
                                        </p:tgtEl>
                                        <p:attrNameLst>
                                          <p:attrName>style.visibility</p:attrName>
                                        </p:attrNameLst>
                                      </p:cBhvr>
                                      <p:to>
                                        <p:strVal val="visible"/>
                                      </p:to>
                                    </p:set>
                                    <p:animEffect transition="in" filter="fade">
                                      <p:cBhvr>
                                        <p:cTn id="132" dur="1000"/>
                                        <p:tgtEl>
                                          <p:spTgt spid="159"/>
                                        </p:tgtEl>
                                      </p:cBhvr>
                                    </p:animEffect>
                                    <p:anim calcmode="lin" valueType="num">
                                      <p:cBhvr>
                                        <p:cTn id="133" dur="1000" fill="hold"/>
                                        <p:tgtEl>
                                          <p:spTgt spid="159"/>
                                        </p:tgtEl>
                                        <p:attrNameLst>
                                          <p:attrName>ppt_x</p:attrName>
                                        </p:attrNameLst>
                                      </p:cBhvr>
                                      <p:tavLst>
                                        <p:tav tm="0">
                                          <p:val>
                                            <p:strVal val="#ppt_x"/>
                                          </p:val>
                                        </p:tav>
                                        <p:tav tm="100000">
                                          <p:val>
                                            <p:strVal val="#ppt_x"/>
                                          </p:val>
                                        </p:tav>
                                      </p:tavLst>
                                    </p:anim>
                                    <p:anim calcmode="lin" valueType="num">
                                      <p:cBhvr>
                                        <p:cTn id="134"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160"/>
                                        </p:tgtEl>
                                        <p:attrNameLst>
                                          <p:attrName>style.visibility</p:attrName>
                                        </p:attrNameLst>
                                      </p:cBhvr>
                                      <p:to>
                                        <p:strVal val="visible"/>
                                      </p:to>
                                    </p:set>
                                    <p:animEffect transition="in" filter="fade">
                                      <p:cBhvr>
                                        <p:cTn id="139" dur="1000"/>
                                        <p:tgtEl>
                                          <p:spTgt spid="160"/>
                                        </p:tgtEl>
                                      </p:cBhvr>
                                    </p:animEffect>
                                    <p:anim calcmode="lin" valueType="num">
                                      <p:cBhvr>
                                        <p:cTn id="140" dur="1000" fill="hold"/>
                                        <p:tgtEl>
                                          <p:spTgt spid="160"/>
                                        </p:tgtEl>
                                        <p:attrNameLst>
                                          <p:attrName>ppt_x</p:attrName>
                                        </p:attrNameLst>
                                      </p:cBhvr>
                                      <p:tavLst>
                                        <p:tav tm="0">
                                          <p:val>
                                            <p:strVal val="#ppt_x"/>
                                          </p:val>
                                        </p:tav>
                                        <p:tav tm="100000">
                                          <p:val>
                                            <p:strVal val="#ppt_x"/>
                                          </p:val>
                                        </p:tav>
                                      </p:tavLst>
                                    </p:anim>
                                    <p:anim calcmode="lin" valueType="num">
                                      <p:cBhvr>
                                        <p:cTn id="141"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135"/>
                                        </p:tgtEl>
                                        <p:attrNameLst>
                                          <p:attrName>style.visibility</p:attrName>
                                        </p:attrNameLst>
                                      </p:cBhvr>
                                      <p:to>
                                        <p:strVal val="visible"/>
                                      </p:to>
                                    </p:set>
                                    <p:animEffect transition="in" filter="fade">
                                      <p:cBhvr>
                                        <p:cTn id="146" dur="1000"/>
                                        <p:tgtEl>
                                          <p:spTgt spid="135"/>
                                        </p:tgtEl>
                                      </p:cBhvr>
                                    </p:animEffect>
                                    <p:anim calcmode="lin" valueType="num">
                                      <p:cBhvr>
                                        <p:cTn id="147" dur="1000" fill="hold"/>
                                        <p:tgtEl>
                                          <p:spTgt spid="135"/>
                                        </p:tgtEl>
                                        <p:attrNameLst>
                                          <p:attrName>ppt_x</p:attrName>
                                        </p:attrNameLst>
                                      </p:cBhvr>
                                      <p:tavLst>
                                        <p:tav tm="0">
                                          <p:val>
                                            <p:strVal val="#ppt_x"/>
                                          </p:val>
                                        </p:tav>
                                        <p:tav tm="100000">
                                          <p:val>
                                            <p:strVal val="#ppt_x"/>
                                          </p:val>
                                        </p:tav>
                                      </p:tavLst>
                                    </p:anim>
                                    <p:anim calcmode="lin" valueType="num">
                                      <p:cBhvr>
                                        <p:cTn id="148" dur="1000" fill="hold"/>
                                        <p:tgtEl>
                                          <p:spTgt spid="135"/>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138"/>
                                        </p:tgtEl>
                                        <p:attrNameLst>
                                          <p:attrName>style.visibility</p:attrName>
                                        </p:attrNameLst>
                                      </p:cBhvr>
                                      <p:to>
                                        <p:strVal val="visible"/>
                                      </p:to>
                                    </p:set>
                                    <p:animEffect transition="in" filter="fade">
                                      <p:cBhvr>
                                        <p:cTn id="151" dur="1000"/>
                                        <p:tgtEl>
                                          <p:spTgt spid="138"/>
                                        </p:tgtEl>
                                      </p:cBhvr>
                                    </p:animEffect>
                                    <p:anim calcmode="lin" valueType="num">
                                      <p:cBhvr>
                                        <p:cTn id="152" dur="1000" fill="hold"/>
                                        <p:tgtEl>
                                          <p:spTgt spid="138"/>
                                        </p:tgtEl>
                                        <p:attrNameLst>
                                          <p:attrName>ppt_x</p:attrName>
                                        </p:attrNameLst>
                                      </p:cBhvr>
                                      <p:tavLst>
                                        <p:tav tm="0">
                                          <p:val>
                                            <p:strVal val="#ppt_x"/>
                                          </p:val>
                                        </p:tav>
                                        <p:tav tm="100000">
                                          <p:val>
                                            <p:strVal val="#ppt_x"/>
                                          </p:val>
                                        </p:tav>
                                      </p:tavLst>
                                    </p:anim>
                                    <p:anim calcmode="lin" valueType="num">
                                      <p:cBhvr>
                                        <p:cTn id="153" dur="1000" fill="hold"/>
                                        <p:tgtEl>
                                          <p:spTgt spid="138"/>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144"/>
                                        </p:tgtEl>
                                        <p:attrNameLst>
                                          <p:attrName>style.visibility</p:attrName>
                                        </p:attrNameLst>
                                      </p:cBhvr>
                                      <p:to>
                                        <p:strVal val="visible"/>
                                      </p:to>
                                    </p:set>
                                    <p:animEffect transition="in" filter="fade">
                                      <p:cBhvr>
                                        <p:cTn id="156" dur="1000"/>
                                        <p:tgtEl>
                                          <p:spTgt spid="144"/>
                                        </p:tgtEl>
                                      </p:cBhvr>
                                    </p:animEffect>
                                    <p:anim calcmode="lin" valueType="num">
                                      <p:cBhvr>
                                        <p:cTn id="157" dur="1000" fill="hold"/>
                                        <p:tgtEl>
                                          <p:spTgt spid="144"/>
                                        </p:tgtEl>
                                        <p:attrNameLst>
                                          <p:attrName>ppt_x</p:attrName>
                                        </p:attrNameLst>
                                      </p:cBhvr>
                                      <p:tavLst>
                                        <p:tav tm="0">
                                          <p:val>
                                            <p:strVal val="#ppt_x"/>
                                          </p:val>
                                        </p:tav>
                                        <p:tav tm="100000">
                                          <p:val>
                                            <p:strVal val="#ppt_x"/>
                                          </p:val>
                                        </p:tav>
                                      </p:tavLst>
                                    </p:anim>
                                    <p:anim calcmode="lin" valueType="num">
                                      <p:cBhvr>
                                        <p:cTn id="158" dur="1000" fill="hold"/>
                                        <p:tgtEl>
                                          <p:spTgt spid="144"/>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161"/>
                                        </p:tgtEl>
                                        <p:attrNameLst>
                                          <p:attrName>style.visibility</p:attrName>
                                        </p:attrNameLst>
                                      </p:cBhvr>
                                      <p:to>
                                        <p:strVal val="visible"/>
                                      </p:to>
                                    </p:set>
                                    <p:animEffect transition="in" filter="fade">
                                      <p:cBhvr>
                                        <p:cTn id="161" dur="1000"/>
                                        <p:tgtEl>
                                          <p:spTgt spid="161"/>
                                        </p:tgtEl>
                                      </p:cBhvr>
                                    </p:animEffect>
                                    <p:anim calcmode="lin" valueType="num">
                                      <p:cBhvr>
                                        <p:cTn id="162" dur="1000" fill="hold"/>
                                        <p:tgtEl>
                                          <p:spTgt spid="161"/>
                                        </p:tgtEl>
                                        <p:attrNameLst>
                                          <p:attrName>ppt_x</p:attrName>
                                        </p:attrNameLst>
                                      </p:cBhvr>
                                      <p:tavLst>
                                        <p:tav tm="0">
                                          <p:val>
                                            <p:strVal val="#ppt_x"/>
                                          </p:val>
                                        </p:tav>
                                        <p:tav tm="100000">
                                          <p:val>
                                            <p:strVal val="#ppt_x"/>
                                          </p:val>
                                        </p:tav>
                                      </p:tavLst>
                                    </p:anim>
                                    <p:anim calcmode="lin" valueType="num">
                                      <p:cBhvr>
                                        <p:cTn id="163" dur="1000" fill="hold"/>
                                        <p:tgtEl>
                                          <p:spTgt spid="161"/>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162"/>
                                        </p:tgtEl>
                                        <p:attrNameLst>
                                          <p:attrName>style.visibility</p:attrName>
                                        </p:attrNameLst>
                                      </p:cBhvr>
                                      <p:to>
                                        <p:strVal val="visible"/>
                                      </p:to>
                                    </p:set>
                                    <p:animEffect transition="in" filter="fade">
                                      <p:cBhvr>
                                        <p:cTn id="166" dur="1000"/>
                                        <p:tgtEl>
                                          <p:spTgt spid="162"/>
                                        </p:tgtEl>
                                      </p:cBhvr>
                                    </p:animEffect>
                                    <p:anim calcmode="lin" valueType="num">
                                      <p:cBhvr>
                                        <p:cTn id="167" dur="1000" fill="hold"/>
                                        <p:tgtEl>
                                          <p:spTgt spid="162"/>
                                        </p:tgtEl>
                                        <p:attrNameLst>
                                          <p:attrName>ppt_x</p:attrName>
                                        </p:attrNameLst>
                                      </p:cBhvr>
                                      <p:tavLst>
                                        <p:tav tm="0">
                                          <p:val>
                                            <p:strVal val="#ppt_x"/>
                                          </p:val>
                                        </p:tav>
                                        <p:tav tm="100000">
                                          <p:val>
                                            <p:strVal val="#ppt_x"/>
                                          </p:val>
                                        </p:tav>
                                      </p:tavLst>
                                    </p:anim>
                                    <p:anim calcmode="lin" valueType="num">
                                      <p:cBhvr>
                                        <p:cTn id="168" dur="1000" fill="hold"/>
                                        <p:tgtEl>
                                          <p:spTgt spid="162"/>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163"/>
                                        </p:tgtEl>
                                        <p:attrNameLst>
                                          <p:attrName>style.visibility</p:attrName>
                                        </p:attrNameLst>
                                      </p:cBhvr>
                                      <p:to>
                                        <p:strVal val="visible"/>
                                      </p:to>
                                    </p:set>
                                    <p:animEffect transition="in" filter="fade">
                                      <p:cBhvr>
                                        <p:cTn id="171" dur="1000"/>
                                        <p:tgtEl>
                                          <p:spTgt spid="163"/>
                                        </p:tgtEl>
                                      </p:cBhvr>
                                    </p:animEffect>
                                    <p:anim calcmode="lin" valueType="num">
                                      <p:cBhvr>
                                        <p:cTn id="172" dur="1000" fill="hold"/>
                                        <p:tgtEl>
                                          <p:spTgt spid="163"/>
                                        </p:tgtEl>
                                        <p:attrNameLst>
                                          <p:attrName>ppt_x</p:attrName>
                                        </p:attrNameLst>
                                      </p:cBhvr>
                                      <p:tavLst>
                                        <p:tav tm="0">
                                          <p:val>
                                            <p:strVal val="#ppt_x"/>
                                          </p:val>
                                        </p:tav>
                                        <p:tav tm="100000">
                                          <p:val>
                                            <p:strVal val="#ppt_x"/>
                                          </p:val>
                                        </p:tav>
                                      </p:tavLst>
                                    </p:anim>
                                    <p:anim calcmode="lin" valueType="num">
                                      <p:cBhvr>
                                        <p:cTn id="173" dur="1000" fill="hold"/>
                                        <p:tgtEl>
                                          <p:spTgt spid="163"/>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164"/>
                                        </p:tgtEl>
                                        <p:attrNameLst>
                                          <p:attrName>style.visibility</p:attrName>
                                        </p:attrNameLst>
                                      </p:cBhvr>
                                      <p:to>
                                        <p:strVal val="visible"/>
                                      </p:to>
                                    </p:set>
                                    <p:animEffect transition="in" filter="fade">
                                      <p:cBhvr>
                                        <p:cTn id="176" dur="1000"/>
                                        <p:tgtEl>
                                          <p:spTgt spid="164"/>
                                        </p:tgtEl>
                                      </p:cBhvr>
                                    </p:animEffect>
                                    <p:anim calcmode="lin" valueType="num">
                                      <p:cBhvr>
                                        <p:cTn id="177" dur="1000" fill="hold"/>
                                        <p:tgtEl>
                                          <p:spTgt spid="164"/>
                                        </p:tgtEl>
                                        <p:attrNameLst>
                                          <p:attrName>ppt_x</p:attrName>
                                        </p:attrNameLst>
                                      </p:cBhvr>
                                      <p:tavLst>
                                        <p:tav tm="0">
                                          <p:val>
                                            <p:strVal val="#ppt_x"/>
                                          </p:val>
                                        </p:tav>
                                        <p:tav tm="100000">
                                          <p:val>
                                            <p:strVal val="#ppt_x"/>
                                          </p:val>
                                        </p:tav>
                                      </p:tavLst>
                                    </p:anim>
                                    <p:anim calcmode="lin" valueType="num">
                                      <p:cBhvr>
                                        <p:cTn id="178" dur="1000" fill="hold"/>
                                        <p:tgtEl>
                                          <p:spTgt spid="164"/>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Effect transition="in" filter="fade">
                                      <p:cBhvr>
                                        <p:cTn id="181" dur="1000"/>
                                        <p:tgtEl>
                                          <p:spTgt spid="122"/>
                                        </p:tgtEl>
                                      </p:cBhvr>
                                    </p:animEffect>
                                    <p:anim calcmode="lin" valueType="num">
                                      <p:cBhvr>
                                        <p:cTn id="182" dur="1000" fill="hold"/>
                                        <p:tgtEl>
                                          <p:spTgt spid="122"/>
                                        </p:tgtEl>
                                        <p:attrNameLst>
                                          <p:attrName>ppt_x</p:attrName>
                                        </p:attrNameLst>
                                      </p:cBhvr>
                                      <p:tavLst>
                                        <p:tav tm="0">
                                          <p:val>
                                            <p:strVal val="#ppt_x"/>
                                          </p:val>
                                        </p:tav>
                                        <p:tav tm="100000">
                                          <p:val>
                                            <p:strVal val="#ppt_x"/>
                                          </p:val>
                                        </p:tav>
                                      </p:tavLst>
                                    </p:anim>
                                    <p:anim calcmode="lin" valueType="num">
                                      <p:cBhvr>
                                        <p:cTn id="183"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p:bldP spid="129" grpId="0"/>
      <p:bldP spid="130" grpId="0"/>
      <p:bldP spid="131" grpId="0"/>
      <p:bldP spid="141" grpId="0"/>
      <p:bldP spid="142" grpId="0"/>
      <p:bldP spid="144" grpId="0"/>
      <p:bldP spid="145" grpId="0"/>
      <p:bldP spid="146" grpId="0"/>
      <p:bldP spid="151" grpId="0"/>
      <p:bldP spid="156" grpId="0"/>
      <p:bldP spid="157" grpId="0"/>
      <p:bldP spid="158" grpId="0"/>
      <p:bldP spid="159" grpId="0"/>
      <p:bldP spid="160" grpId="0"/>
      <p:bldP spid="161" grpId="0"/>
      <p:bldP spid="162" grpId="0"/>
      <p:bldP spid="163" grpId="0"/>
      <p:bldP spid="1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D1F9ED-1B7B-3DFC-64EE-E217AD2BDC8E}"/>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xmlns="" id="{8264913C-054A-6DAF-0287-2116EB0AF6C3}"/>
              </a:ext>
            </a:extLst>
          </p:cNvPr>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xmlns="" id="{EA5D93FB-16F2-779F-7B35-F9853C71937A}"/>
              </a:ext>
            </a:extLst>
          </p:cNvPr>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a:extLst>
              <a:ext uri="{FF2B5EF4-FFF2-40B4-BE49-F238E27FC236}">
                <a16:creationId xmlns:a16="http://schemas.microsoft.com/office/drawing/2014/main" xmlns="" id="{04930AC2-0B3E-42D7-3CA0-555499F4F334}"/>
              </a:ext>
            </a:extLst>
          </p:cNvPr>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 name="Titre 1">
            <a:extLst>
              <a:ext uri="{FF2B5EF4-FFF2-40B4-BE49-F238E27FC236}">
                <a16:creationId xmlns:a16="http://schemas.microsoft.com/office/drawing/2014/main" xmlns="" id="{B6C4FF91-57D2-4EF4-0D68-F2D02123AE7C}"/>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a:t>
            </a:r>
            <a:endParaRPr lang="fr-FR" sz="3600" dirty="0">
              <a:solidFill>
                <a:schemeClr val="bg1">
                  <a:lumMod val="65000"/>
                </a:schemeClr>
              </a:solidFill>
              <a:latin typeface="Roboto "/>
              <a:ea typeface="Roboto Light" panose="02000000000000000000" pitchFamily="2" charset="0"/>
              <a:cs typeface="Arial" pitchFamily="34" charset="0"/>
            </a:endParaRPr>
          </a:p>
        </p:txBody>
      </p:sp>
      <p:sp>
        <p:nvSpPr>
          <p:cNvPr id="24" name="ZoneTexte 23">
            <a:extLst>
              <a:ext uri="{FF2B5EF4-FFF2-40B4-BE49-F238E27FC236}">
                <a16:creationId xmlns:a16="http://schemas.microsoft.com/office/drawing/2014/main" xmlns="" id="{18230A89-EC26-C5C4-06E1-F2717BFEEFA8}"/>
              </a:ext>
            </a:extLst>
          </p:cNvPr>
          <p:cNvSpPr txBox="1"/>
          <p:nvPr/>
        </p:nvSpPr>
        <p:spPr>
          <a:xfrm>
            <a:off x="0" y="2877941"/>
            <a:ext cx="1060622" cy="338554"/>
          </a:xfrm>
          <a:prstGeom prst="rect">
            <a:avLst/>
          </a:prstGeom>
          <a:noFill/>
        </p:spPr>
        <p:txBody>
          <a:bodyPr wrap="square">
            <a:spAutoFit/>
          </a:bodyPr>
          <a:lstStyle/>
          <a:p>
            <a:r>
              <a:rPr lang="fr-CI" sz="800" b="1" dirty="0">
                <a:latin typeface="Roboto" panose="02000000000000000000" pitchFamily="2" charset="0"/>
                <a:ea typeface="Roboto" panose="02000000000000000000" pitchFamily="2" charset="0"/>
                <a:cs typeface="Roboto" panose="02000000000000000000" pitchFamily="2" charset="0"/>
              </a:rPr>
              <a:t>1. Vision &amp; Ambitions </a:t>
            </a:r>
          </a:p>
        </p:txBody>
      </p:sp>
      <p:sp>
        <p:nvSpPr>
          <p:cNvPr id="10" name="Connecteur droit 9">
            <a:extLst>
              <a:ext uri="{FF2B5EF4-FFF2-40B4-BE49-F238E27FC236}">
                <a16:creationId xmlns:a16="http://schemas.microsoft.com/office/drawing/2014/main" xmlns="" id="{D83F404C-5D36-75CF-4CF1-036443F0A4C1}"/>
              </a:ext>
            </a:extLst>
          </p:cNvPr>
          <p:cNvSpPr/>
          <p:nvPr/>
        </p:nvSpPr>
        <p:spPr>
          <a:xfrm>
            <a:off x="1074871" y="1460499"/>
            <a:ext cx="0" cy="4429125"/>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xmlns="" id="{2062212A-F5DE-78A2-8CA5-D7EC9E9320BB}"/>
              </a:ext>
            </a:extLst>
          </p:cNvPr>
          <p:cNvSpPr/>
          <p:nvPr/>
        </p:nvSpPr>
        <p:spPr>
          <a:xfrm>
            <a:off x="1180423" y="1984040"/>
            <a:ext cx="10218717" cy="11422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CI" dirty="0"/>
          </a:p>
        </p:txBody>
      </p:sp>
      <p:sp>
        <p:nvSpPr>
          <p:cNvPr id="13" name="Forme libre : forme 12">
            <a:extLst>
              <a:ext uri="{FF2B5EF4-FFF2-40B4-BE49-F238E27FC236}">
                <a16:creationId xmlns:a16="http://schemas.microsoft.com/office/drawing/2014/main" xmlns="" id="{129FCC82-F8C4-1CA1-6D94-07054515DA7D}"/>
              </a:ext>
            </a:extLst>
          </p:cNvPr>
          <p:cNvSpPr/>
          <p:nvPr/>
        </p:nvSpPr>
        <p:spPr>
          <a:xfrm>
            <a:off x="1074870" y="968374"/>
            <a:ext cx="10794039"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2026</a:t>
            </a:r>
          </a:p>
        </p:txBody>
      </p:sp>
      <p:sp>
        <p:nvSpPr>
          <p:cNvPr id="43" name="ZoneTexte 42">
            <a:extLst>
              <a:ext uri="{FF2B5EF4-FFF2-40B4-BE49-F238E27FC236}">
                <a16:creationId xmlns:a16="http://schemas.microsoft.com/office/drawing/2014/main" xmlns="" id="{736B4B3A-46D7-A8EB-F7BB-AB7088451578}"/>
              </a:ext>
            </a:extLst>
          </p:cNvPr>
          <p:cNvSpPr txBox="1"/>
          <p:nvPr/>
        </p:nvSpPr>
        <p:spPr>
          <a:xfrm>
            <a:off x="1128825" y="1450556"/>
            <a:ext cx="10272844" cy="646331"/>
          </a:xfrm>
          <a:prstGeom prst="rect">
            <a:avLst/>
          </a:prstGeom>
          <a:noFill/>
        </p:spPr>
        <p:txBody>
          <a:bodyPr wrap="square" rtlCol="0">
            <a:spAutoFit/>
          </a:bodyPr>
          <a:lstStyle/>
          <a:p>
            <a:r>
              <a:rPr lang="fr-FR"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Structurer &amp; Exécuter </a:t>
            </a:r>
          </a:p>
          <a:p>
            <a:endParaRPr lang="fr-CI" dirty="0"/>
          </a:p>
        </p:txBody>
      </p:sp>
      <p:sp>
        <p:nvSpPr>
          <p:cNvPr id="51" name="ZoneTexte 50">
            <a:extLst>
              <a:ext uri="{FF2B5EF4-FFF2-40B4-BE49-F238E27FC236}">
                <a16:creationId xmlns:a16="http://schemas.microsoft.com/office/drawing/2014/main" xmlns="" id="{89EF3B05-CF9D-D512-8764-DD212BF54F15}"/>
              </a:ext>
            </a:extLst>
          </p:cNvPr>
          <p:cNvSpPr txBox="1"/>
          <p:nvPr/>
        </p:nvSpPr>
        <p:spPr>
          <a:xfrm>
            <a:off x="1291994" y="2717312"/>
            <a:ext cx="2265013" cy="954107"/>
          </a:xfrm>
          <a:prstGeom prst="rect">
            <a:avLst/>
          </a:prstGeom>
          <a:noFill/>
        </p:spPr>
        <p:txBody>
          <a:bodyPr wrap="square" rtlCol="0">
            <a:spAutoFit/>
          </a:bodyPr>
          <a:lstStyle/>
          <a:p>
            <a:pPr>
              <a:buClr>
                <a:schemeClr val="tx1">
                  <a:lumMod val="50000"/>
                  <a:lumOff val="50000"/>
                </a:schemeClr>
              </a:buClr>
            </a:pPr>
            <a:r>
              <a:rPr lang="fr-CI" sz="800" b="1" dirty="0" err="1">
                <a:latin typeface="Roboto "/>
              </a:rPr>
              <a:t>Dvpt</a:t>
            </a:r>
            <a:r>
              <a:rPr lang="fr-CI" sz="800" b="1" dirty="0">
                <a:latin typeface="Roboto "/>
              </a:rPr>
              <a:t> Commercial &amp; Diversification (2)</a:t>
            </a:r>
          </a:p>
          <a:p>
            <a:pPr marL="171450" indent="-171450">
              <a:buClr>
                <a:schemeClr val="tx1">
                  <a:lumMod val="50000"/>
                  <a:lumOff val="50000"/>
                </a:schemeClr>
              </a:buClr>
              <a:buFont typeface="Wingdings" panose="05000000000000000000" pitchFamily="2" charset="2"/>
              <a:buChar char="§"/>
            </a:pPr>
            <a:r>
              <a:rPr lang="fr-FR" sz="800" dirty="0">
                <a:latin typeface="Roboto "/>
              </a:rPr>
              <a:t>Recruter des commerciaux .  (rattaché au </a:t>
            </a:r>
            <a:r>
              <a:rPr lang="fr-FR" sz="800" dirty="0" err="1">
                <a:latin typeface="Roboto "/>
              </a:rPr>
              <a:t>Act</a:t>
            </a:r>
            <a:r>
              <a:rPr lang="fr-FR" sz="800" dirty="0">
                <a:latin typeface="Roboto "/>
              </a:rPr>
              <a:t>° 26)</a:t>
            </a:r>
          </a:p>
          <a:p>
            <a:pPr marL="171450" indent="-171450">
              <a:buClr>
                <a:schemeClr val="tx1">
                  <a:lumMod val="50000"/>
                  <a:lumOff val="50000"/>
                </a:schemeClr>
              </a:buClr>
              <a:buFont typeface="Wingdings" panose="05000000000000000000" pitchFamily="2" charset="2"/>
              <a:buChar char="§"/>
            </a:pPr>
            <a:r>
              <a:rPr lang="fr-FR" sz="800" dirty="0">
                <a:latin typeface="Roboto "/>
              </a:rPr>
              <a:t>Concevoir des offres de services intégrées (BPO, digital, formation, distribution) pour les PME et les industries  (rattaché au </a:t>
            </a:r>
            <a:r>
              <a:rPr lang="fr-FR" sz="800" dirty="0" err="1">
                <a:latin typeface="Roboto "/>
              </a:rPr>
              <a:t>Act</a:t>
            </a:r>
            <a:r>
              <a:rPr lang="fr-FR" sz="800" dirty="0">
                <a:latin typeface="Roboto "/>
              </a:rPr>
              <a:t>° 26)</a:t>
            </a:r>
            <a:endParaRPr lang="fr-CI" sz="800" dirty="0">
              <a:latin typeface="Roboto "/>
            </a:endParaRPr>
          </a:p>
        </p:txBody>
      </p:sp>
      <p:sp>
        <p:nvSpPr>
          <p:cNvPr id="4" name="ZoneTexte 3">
            <a:extLst>
              <a:ext uri="{FF2B5EF4-FFF2-40B4-BE49-F238E27FC236}">
                <a16:creationId xmlns:a16="http://schemas.microsoft.com/office/drawing/2014/main" xmlns="" id="{119B959C-87AD-0137-5F74-1CF2934DBCB3}"/>
              </a:ext>
            </a:extLst>
          </p:cNvPr>
          <p:cNvSpPr txBox="1"/>
          <p:nvPr/>
        </p:nvSpPr>
        <p:spPr>
          <a:xfrm>
            <a:off x="2631549" y="1757184"/>
            <a:ext cx="2745122" cy="246221"/>
          </a:xfrm>
          <a:prstGeom prst="rect">
            <a:avLst/>
          </a:prstGeom>
          <a:noFill/>
        </p:spPr>
        <p:txBody>
          <a:bodyPr wrap="square" rtlCol="0">
            <a:spAutoFit/>
          </a:bodyPr>
          <a:lstStyle/>
          <a:p>
            <a:r>
              <a:rPr lang="fr-FR" sz="10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gouverner avec clarté et efficacité </a:t>
            </a:r>
          </a:p>
        </p:txBody>
      </p:sp>
      <p:sp>
        <p:nvSpPr>
          <p:cNvPr id="8" name="Forme libre : forme 7">
            <a:extLst>
              <a:ext uri="{FF2B5EF4-FFF2-40B4-BE49-F238E27FC236}">
                <a16:creationId xmlns:a16="http://schemas.microsoft.com/office/drawing/2014/main" xmlns="" id="{C4A3478E-7507-5968-CD23-F6467E8ADEE8}"/>
              </a:ext>
            </a:extLst>
          </p:cNvPr>
          <p:cNvSpPr/>
          <p:nvPr/>
        </p:nvSpPr>
        <p:spPr>
          <a:xfrm>
            <a:off x="1194237"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Q1 2026</a:t>
            </a:r>
          </a:p>
        </p:txBody>
      </p:sp>
      <p:sp>
        <p:nvSpPr>
          <p:cNvPr id="15" name="Forme libre : forme 14">
            <a:extLst>
              <a:ext uri="{FF2B5EF4-FFF2-40B4-BE49-F238E27FC236}">
                <a16:creationId xmlns:a16="http://schemas.microsoft.com/office/drawing/2014/main" xmlns="" id="{BDAA5B2A-F2C8-5EC1-F163-2A506E216A95}"/>
              </a:ext>
            </a:extLst>
          </p:cNvPr>
          <p:cNvSpPr/>
          <p:nvPr/>
        </p:nvSpPr>
        <p:spPr>
          <a:xfrm>
            <a:off x="3934389"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Q2 2026</a:t>
            </a:r>
          </a:p>
        </p:txBody>
      </p:sp>
      <p:sp>
        <p:nvSpPr>
          <p:cNvPr id="23" name="Forme libre : forme 22">
            <a:extLst>
              <a:ext uri="{FF2B5EF4-FFF2-40B4-BE49-F238E27FC236}">
                <a16:creationId xmlns:a16="http://schemas.microsoft.com/office/drawing/2014/main" xmlns="" id="{7EB28967-6E23-3C1C-B863-8BB9D744C2DE}"/>
              </a:ext>
            </a:extLst>
          </p:cNvPr>
          <p:cNvSpPr/>
          <p:nvPr/>
        </p:nvSpPr>
        <p:spPr>
          <a:xfrm>
            <a:off x="6378446" y="2202342"/>
            <a:ext cx="1998531" cy="4132357"/>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Q3 2026</a:t>
            </a:r>
          </a:p>
        </p:txBody>
      </p:sp>
      <p:sp>
        <p:nvSpPr>
          <p:cNvPr id="25" name="Forme libre : forme 24">
            <a:extLst>
              <a:ext uri="{FF2B5EF4-FFF2-40B4-BE49-F238E27FC236}">
                <a16:creationId xmlns:a16="http://schemas.microsoft.com/office/drawing/2014/main" xmlns="" id="{715043DC-42B1-15A8-B0C0-D36CCCF8F5F3}"/>
              </a:ext>
            </a:extLst>
          </p:cNvPr>
          <p:cNvSpPr/>
          <p:nvPr/>
        </p:nvSpPr>
        <p:spPr>
          <a:xfrm>
            <a:off x="9118598"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Q4 2026</a:t>
            </a:r>
          </a:p>
        </p:txBody>
      </p:sp>
      <p:sp>
        <p:nvSpPr>
          <p:cNvPr id="160" name="ZoneTexte 159">
            <a:extLst>
              <a:ext uri="{FF2B5EF4-FFF2-40B4-BE49-F238E27FC236}">
                <a16:creationId xmlns:a16="http://schemas.microsoft.com/office/drawing/2014/main" xmlns="" id="{16DB6FE5-2AF5-5503-453D-60CB274FD84B}"/>
              </a:ext>
            </a:extLst>
          </p:cNvPr>
          <p:cNvSpPr txBox="1"/>
          <p:nvPr/>
        </p:nvSpPr>
        <p:spPr>
          <a:xfrm>
            <a:off x="3894986" y="2680861"/>
            <a:ext cx="2265013" cy="830997"/>
          </a:xfrm>
          <a:prstGeom prst="rect">
            <a:avLst/>
          </a:prstGeom>
          <a:noFill/>
        </p:spPr>
        <p:txBody>
          <a:bodyPr wrap="square" rtlCol="0">
            <a:spAutoFit/>
          </a:bodyPr>
          <a:lstStyle/>
          <a:p>
            <a:pPr>
              <a:buClr>
                <a:schemeClr val="tx1">
                  <a:lumMod val="50000"/>
                  <a:lumOff val="50000"/>
                </a:schemeClr>
              </a:buClr>
            </a:pPr>
            <a:r>
              <a:rPr lang="fr-CI" sz="800" b="1" dirty="0" err="1">
                <a:latin typeface="Roboto "/>
              </a:rPr>
              <a:t>Dvpt</a:t>
            </a:r>
            <a:r>
              <a:rPr lang="fr-CI" sz="800" b="1" dirty="0">
                <a:latin typeface="Roboto "/>
              </a:rPr>
              <a:t> Commercial &amp; Diversification (2)</a:t>
            </a:r>
          </a:p>
          <a:p>
            <a:pPr marL="171450" indent="-171450">
              <a:buClr>
                <a:schemeClr val="tx1">
                  <a:lumMod val="50000"/>
                  <a:lumOff val="50000"/>
                </a:schemeClr>
              </a:buClr>
              <a:buFont typeface="Wingdings" panose="05000000000000000000" pitchFamily="2" charset="2"/>
              <a:buChar char="§"/>
            </a:pPr>
            <a:r>
              <a:rPr lang="fr-FR" sz="800" dirty="0">
                <a:latin typeface="Roboto "/>
              </a:rPr>
              <a:t>Structurer un plan de croissance commercial clair et partagé.</a:t>
            </a:r>
          </a:p>
          <a:p>
            <a:pPr marL="171450" indent="-171450">
              <a:buClr>
                <a:schemeClr val="tx1">
                  <a:lumMod val="50000"/>
                  <a:lumOff val="50000"/>
                </a:schemeClr>
              </a:buClr>
              <a:buFont typeface="Wingdings" panose="05000000000000000000" pitchFamily="2" charset="2"/>
              <a:buChar char="§"/>
            </a:pPr>
            <a:r>
              <a:rPr lang="fr-FR" sz="800" dirty="0">
                <a:latin typeface="Roboto "/>
              </a:rPr>
              <a:t> Diversifier le portefeuille clients (banque, assurance, santé, etc.).  (rattaché au </a:t>
            </a:r>
            <a:r>
              <a:rPr lang="fr-FR" sz="800" dirty="0" err="1">
                <a:latin typeface="Roboto "/>
              </a:rPr>
              <a:t>Act</a:t>
            </a:r>
            <a:r>
              <a:rPr lang="fr-FR" sz="800" dirty="0">
                <a:latin typeface="Roboto "/>
              </a:rPr>
              <a:t>° 26)</a:t>
            </a:r>
            <a:endParaRPr lang="fr-CI" sz="800" dirty="0">
              <a:latin typeface="Roboto "/>
            </a:endParaRPr>
          </a:p>
        </p:txBody>
      </p:sp>
      <p:sp>
        <p:nvSpPr>
          <p:cNvPr id="162" name="ZoneTexte 161">
            <a:extLst>
              <a:ext uri="{FF2B5EF4-FFF2-40B4-BE49-F238E27FC236}">
                <a16:creationId xmlns:a16="http://schemas.microsoft.com/office/drawing/2014/main" xmlns="" id="{048B7129-86A0-8D39-B18A-391A62694A27}"/>
              </a:ext>
            </a:extLst>
          </p:cNvPr>
          <p:cNvSpPr txBox="1"/>
          <p:nvPr/>
        </p:nvSpPr>
        <p:spPr>
          <a:xfrm>
            <a:off x="9118598" y="2750874"/>
            <a:ext cx="2265013" cy="461665"/>
          </a:xfrm>
          <a:prstGeom prst="rect">
            <a:avLst/>
          </a:prstGeom>
          <a:noFill/>
        </p:spPr>
        <p:txBody>
          <a:bodyPr wrap="square" rtlCol="0">
            <a:spAutoFit/>
          </a:bodyPr>
          <a:lstStyle/>
          <a:p>
            <a:pPr>
              <a:buClr>
                <a:schemeClr val="tx1">
                  <a:lumMod val="50000"/>
                  <a:lumOff val="50000"/>
                </a:schemeClr>
              </a:buClr>
            </a:pPr>
            <a:r>
              <a:rPr lang="fr-FR" sz="800" b="1" dirty="0">
                <a:latin typeface="Roboto "/>
              </a:rPr>
              <a:t>Capital Humain, Compétences &amp; Modèle social</a:t>
            </a:r>
            <a:r>
              <a:rPr lang="fr-CI" sz="800" b="1" dirty="0">
                <a:latin typeface="Roboto "/>
              </a:rPr>
              <a:t> (1)</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notre politique de RSE</a:t>
            </a:r>
            <a:endParaRPr lang="fr-CI" sz="800" dirty="0">
              <a:latin typeface="Roboto "/>
            </a:endParaRPr>
          </a:p>
        </p:txBody>
      </p:sp>
      <p:sp>
        <p:nvSpPr>
          <p:cNvPr id="163" name="ZoneTexte 162">
            <a:extLst>
              <a:ext uri="{FF2B5EF4-FFF2-40B4-BE49-F238E27FC236}">
                <a16:creationId xmlns:a16="http://schemas.microsoft.com/office/drawing/2014/main" xmlns="" id="{D04E2604-E957-CC43-15F2-7A674F38D261}"/>
              </a:ext>
            </a:extLst>
          </p:cNvPr>
          <p:cNvSpPr txBox="1"/>
          <p:nvPr/>
        </p:nvSpPr>
        <p:spPr>
          <a:xfrm>
            <a:off x="0" y="3954394"/>
            <a:ext cx="1060614" cy="338554"/>
          </a:xfrm>
          <a:prstGeom prst="rect">
            <a:avLst/>
          </a:prstGeom>
          <a:noFill/>
        </p:spPr>
        <p:txBody>
          <a:bodyPr wrap="square">
            <a:spAutoFit/>
          </a:bodyPr>
          <a:lstStyle/>
          <a:p>
            <a:pPr algn="l" fontAlgn="ctr">
              <a:buNone/>
            </a:pPr>
            <a:r>
              <a:rPr lang="fr-FR" sz="800" b="1" dirty="0">
                <a:latin typeface="Roboto" panose="02000000000000000000" pitchFamily="2" charset="0"/>
                <a:ea typeface="Roboto" panose="02000000000000000000" pitchFamily="2" charset="0"/>
                <a:cs typeface="Roboto" panose="02000000000000000000" pitchFamily="2" charset="0"/>
              </a:rPr>
              <a:t>2. Transformation Numérique </a:t>
            </a:r>
            <a:r>
              <a:rPr lang="fr-FR" sz="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&amp; IA</a:t>
            </a:r>
          </a:p>
        </p:txBody>
      </p:sp>
      <p:sp>
        <p:nvSpPr>
          <p:cNvPr id="165" name="ZoneTexte 164">
            <a:extLst>
              <a:ext uri="{FF2B5EF4-FFF2-40B4-BE49-F238E27FC236}">
                <a16:creationId xmlns:a16="http://schemas.microsoft.com/office/drawing/2014/main" xmlns="" id="{1E11C558-28F3-CB22-6C34-98C5C7518916}"/>
              </a:ext>
            </a:extLst>
          </p:cNvPr>
          <p:cNvSpPr txBox="1"/>
          <p:nvPr/>
        </p:nvSpPr>
        <p:spPr>
          <a:xfrm>
            <a:off x="1291993" y="3909170"/>
            <a:ext cx="2265013" cy="2677656"/>
          </a:xfrm>
          <a:prstGeom prst="rect">
            <a:avLst/>
          </a:prstGeom>
          <a:noFill/>
        </p:spPr>
        <p:txBody>
          <a:bodyPr wrap="square">
            <a:spAutoFit/>
          </a:bodyPr>
          <a:lstStyle/>
          <a:p>
            <a:pPr>
              <a:buClr>
                <a:schemeClr val="tx1">
                  <a:lumMod val="50000"/>
                  <a:lumOff val="50000"/>
                </a:schemeClr>
              </a:buClr>
            </a:pPr>
            <a:r>
              <a:rPr lang="fr-CI" sz="800" b="1" dirty="0" err="1">
                <a:latin typeface="Roboto "/>
              </a:rPr>
              <a:t>Tranformation</a:t>
            </a:r>
            <a:r>
              <a:rPr lang="fr-CI" sz="800" b="1" dirty="0">
                <a:latin typeface="Roboto "/>
              </a:rPr>
              <a:t> digitale &amp; Système d'information (4)</a:t>
            </a:r>
          </a:p>
          <a:p>
            <a:pPr marL="171450" indent="-171450">
              <a:buClr>
                <a:schemeClr val="tx1">
                  <a:lumMod val="50000"/>
                  <a:lumOff val="50000"/>
                </a:schemeClr>
              </a:buClr>
              <a:buFont typeface="Wingdings" panose="05000000000000000000" pitchFamily="2" charset="2"/>
              <a:buChar char="§"/>
            </a:pPr>
            <a:r>
              <a:rPr lang="fr-FR" sz="800" dirty="0">
                <a:latin typeface="Roboto "/>
              </a:rPr>
              <a:t>Amorcer une transformation digitale pragmatique et orientée valeur. </a:t>
            </a:r>
            <a:r>
              <a:rPr lang="fr-CI" sz="800" dirty="0">
                <a:latin typeface="Roboto "/>
              </a:rPr>
              <a:t> </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schéma directeur IT devant être déployé pour supporter les innovations liées à l’IA</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ERP intégré.</a:t>
            </a:r>
          </a:p>
          <a:p>
            <a:pPr marL="171450" indent="-171450">
              <a:buClr>
                <a:schemeClr val="tx1">
                  <a:lumMod val="50000"/>
                  <a:lumOff val="50000"/>
                </a:schemeClr>
              </a:buClr>
              <a:buFont typeface="Wingdings" panose="05000000000000000000" pitchFamily="2" charset="2"/>
              <a:buChar char="§"/>
            </a:pPr>
            <a:r>
              <a:rPr lang="fr-FR" sz="800" dirty="0">
                <a:latin typeface="Roboto "/>
              </a:rPr>
              <a:t>Dématérialiser les outils WFM.</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IA &amp;Innovation Opérationnelle (3)</a:t>
            </a:r>
          </a:p>
          <a:p>
            <a:pPr marL="171450" indent="-171450">
              <a:buClr>
                <a:schemeClr val="tx1">
                  <a:lumMod val="50000"/>
                  <a:lumOff val="50000"/>
                </a:schemeClr>
              </a:buClr>
              <a:buFont typeface="Wingdings" panose="05000000000000000000" pitchFamily="2" charset="2"/>
              <a:buChar char="§"/>
            </a:pPr>
            <a:r>
              <a:rPr lang="fr-FR" sz="800" dirty="0">
                <a:latin typeface="Roboto "/>
              </a:rPr>
              <a:t>Structurer notre méthodologie d'implémentation de l'IA à travers les USE CASE ( Rattaché  </a:t>
            </a:r>
            <a:r>
              <a:rPr lang="fr-FR" sz="800" dirty="0" err="1">
                <a:latin typeface="Roboto "/>
              </a:rPr>
              <a:t>Act</a:t>
            </a:r>
            <a:r>
              <a:rPr lang="fr-FR" sz="800" dirty="0">
                <a:latin typeface="Roboto "/>
              </a:rPr>
              <a:t>° 15)</a:t>
            </a:r>
          </a:p>
          <a:p>
            <a:pPr marL="171450" indent="-171450">
              <a:buClr>
                <a:schemeClr val="tx1">
                  <a:lumMod val="50000"/>
                  <a:lumOff val="50000"/>
                </a:schemeClr>
              </a:buClr>
              <a:buFont typeface="Wingdings" panose="05000000000000000000" pitchFamily="2" charset="2"/>
              <a:buChar char="§"/>
            </a:pPr>
            <a:r>
              <a:rPr lang="fr-FR" sz="800" dirty="0">
                <a:latin typeface="Roboto "/>
              </a:rPr>
              <a:t>Développer des agents hybrides.  (Rattaché  </a:t>
            </a:r>
            <a:r>
              <a:rPr lang="fr-FR" sz="800" dirty="0" err="1">
                <a:latin typeface="Roboto "/>
              </a:rPr>
              <a:t>Act</a:t>
            </a:r>
            <a:r>
              <a:rPr lang="fr-FR" sz="800" dirty="0">
                <a:latin typeface="Roboto "/>
              </a:rPr>
              <a:t>° 15)</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des EPC virtuels. ( Rattaché  </a:t>
            </a:r>
            <a:r>
              <a:rPr lang="fr-FR" sz="800" dirty="0" err="1">
                <a:latin typeface="Roboto "/>
              </a:rPr>
              <a:t>Act</a:t>
            </a:r>
            <a:r>
              <a:rPr lang="fr-FR" sz="800" dirty="0">
                <a:latin typeface="Roboto "/>
              </a:rPr>
              <a:t>° 15)</a:t>
            </a:r>
            <a:endParaRPr lang="fr-CI"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CI" sz="800" dirty="0">
              <a:latin typeface="Roboto "/>
            </a:endParaRPr>
          </a:p>
        </p:txBody>
      </p:sp>
      <p:sp>
        <p:nvSpPr>
          <p:cNvPr id="166" name="ZoneTexte 165">
            <a:extLst>
              <a:ext uri="{FF2B5EF4-FFF2-40B4-BE49-F238E27FC236}">
                <a16:creationId xmlns:a16="http://schemas.microsoft.com/office/drawing/2014/main" xmlns="" id="{A163BD93-936C-9BBE-2E63-5B494D829C9E}"/>
              </a:ext>
            </a:extLst>
          </p:cNvPr>
          <p:cNvSpPr txBox="1"/>
          <p:nvPr/>
        </p:nvSpPr>
        <p:spPr>
          <a:xfrm>
            <a:off x="3936924" y="3928144"/>
            <a:ext cx="2265013" cy="1446550"/>
          </a:xfrm>
          <a:prstGeom prst="rect">
            <a:avLst/>
          </a:prstGeom>
          <a:noFill/>
        </p:spPr>
        <p:txBody>
          <a:bodyPr wrap="square">
            <a:spAutoFit/>
          </a:bodyPr>
          <a:lstStyle/>
          <a:p>
            <a:pPr>
              <a:buClr>
                <a:schemeClr val="tx1">
                  <a:lumMod val="50000"/>
                  <a:lumOff val="50000"/>
                </a:schemeClr>
              </a:buClr>
            </a:pPr>
            <a:r>
              <a:rPr lang="fr-CI" sz="800" b="1" dirty="0" err="1">
                <a:latin typeface="Roboto "/>
              </a:rPr>
              <a:t>Tranformation</a:t>
            </a:r>
            <a:r>
              <a:rPr lang="fr-CI" sz="800" b="1" dirty="0">
                <a:latin typeface="Roboto "/>
              </a:rPr>
              <a:t> digitale &amp; Système d'information (2)</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ERP intégré.</a:t>
            </a:r>
          </a:p>
          <a:p>
            <a:pPr marL="171450" indent="-171450">
              <a:buClr>
                <a:schemeClr val="tx1">
                  <a:lumMod val="50000"/>
                  <a:lumOff val="50000"/>
                </a:schemeClr>
              </a:buClr>
              <a:buFont typeface="Wingdings" panose="05000000000000000000" pitchFamily="2" charset="2"/>
              <a:buChar char="§"/>
            </a:pPr>
            <a:r>
              <a:rPr lang="fr-FR" sz="800" dirty="0">
                <a:latin typeface="Roboto "/>
              </a:rPr>
              <a:t>Dématérialiser les outils WFM.</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endParaRPr lang="fr-FR" sz="800" dirty="0">
              <a:latin typeface="Roboto "/>
            </a:endParaRPr>
          </a:p>
          <a:p>
            <a:pPr>
              <a:buClr>
                <a:schemeClr val="tx1">
                  <a:lumMod val="50000"/>
                  <a:lumOff val="50000"/>
                </a:schemeClr>
              </a:buClr>
            </a:pPr>
            <a:r>
              <a:rPr lang="fr-CI" sz="800" b="1" dirty="0">
                <a:latin typeface="Roboto "/>
              </a:rPr>
              <a:t>IA &amp;Innovation Opérationnelle (1)</a:t>
            </a:r>
          </a:p>
          <a:p>
            <a:pPr marL="171450" indent="-171450">
              <a:buClr>
                <a:schemeClr val="tx1">
                  <a:lumMod val="50000"/>
                  <a:lumOff val="50000"/>
                </a:schemeClr>
              </a:buClr>
              <a:buFont typeface="Wingdings" panose="05000000000000000000" pitchFamily="2" charset="2"/>
              <a:buChar char="§"/>
            </a:pPr>
            <a:r>
              <a:rPr lang="fr-FR" sz="800" dirty="0">
                <a:latin typeface="Roboto "/>
              </a:rPr>
              <a:t>Développer des agents hybrides.  (Rattaché  </a:t>
            </a:r>
            <a:r>
              <a:rPr lang="fr-FR" sz="800" dirty="0" err="1">
                <a:latin typeface="Roboto "/>
              </a:rPr>
              <a:t>Act</a:t>
            </a:r>
            <a:r>
              <a:rPr lang="fr-FR" sz="800" dirty="0">
                <a:latin typeface="Roboto "/>
              </a:rPr>
              <a:t>° 15)</a:t>
            </a:r>
          </a:p>
        </p:txBody>
      </p:sp>
      <p:sp>
        <p:nvSpPr>
          <p:cNvPr id="167" name="ZoneTexte 166">
            <a:extLst>
              <a:ext uri="{FF2B5EF4-FFF2-40B4-BE49-F238E27FC236}">
                <a16:creationId xmlns:a16="http://schemas.microsoft.com/office/drawing/2014/main" xmlns="" id="{31201C80-28F2-5C3E-AB02-228464BBCBDA}"/>
              </a:ext>
            </a:extLst>
          </p:cNvPr>
          <p:cNvSpPr txBox="1"/>
          <p:nvPr/>
        </p:nvSpPr>
        <p:spPr>
          <a:xfrm>
            <a:off x="9142595" y="4914803"/>
            <a:ext cx="2265013" cy="461665"/>
          </a:xfrm>
          <a:prstGeom prst="rect">
            <a:avLst/>
          </a:prstGeom>
          <a:noFill/>
        </p:spPr>
        <p:txBody>
          <a:bodyPr wrap="square">
            <a:spAutoFit/>
          </a:bodyPr>
          <a:lstStyle/>
          <a:p>
            <a:pPr>
              <a:buClr>
                <a:schemeClr val="tx1">
                  <a:lumMod val="50000"/>
                  <a:lumOff val="50000"/>
                </a:schemeClr>
              </a:buClr>
            </a:pPr>
            <a:r>
              <a:rPr lang="fr-CI" sz="800" b="1" dirty="0">
                <a:latin typeface="Roboto "/>
              </a:rPr>
              <a:t>IA &amp;Innovation Opérationnelle (1)</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des EPC virtuels. ( Rattaché  </a:t>
            </a:r>
            <a:r>
              <a:rPr lang="fr-FR" sz="800" dirty="0" err="1">
                <a:latin typeface="Roboto "/>
              </a:rPr>
              <a:t>Act</a:t>
            </a:r>
            <a:r>
              <a:rPr lang="fr-FR" sz="800" dirty="0">
                <a:latin typeface="Roboto "/>
              </a:rPr>
              <a:t>° 15)</a:t>
            </a:r>
            <a:endParaRPr lang="fr-CI" sz="800" dirty="0">
              <a:latin typeface="Roboto "/>
            </a:endParaRPr>
          </a:p>
        </p:txBody>
      </p:sp>
      <p:cxnSp>
        <p:nvCxnSpPr>
          <p:cNvPr id="169" name="Connecteur droit 168">
            <a:extLst>
              <a:ext uri="{FF2B5EF4-FFF2-40B4-BE49-F238E27FC236}">
                <a16:creationId xmlns:a16="http://schemas.microsoft.com/office/drawing/2014/main" xmlns="" id="{753749D3-B246-475C-E6B7-DEF0EC168BF3}"/>
              </a:ext>
            </a:extLst>
          </p:cNvPr>
          <p:cNvCxnSpPr>
            <a:cxnSpLocks/>
          </p:cNvCxnSpPr>
          <p:nvPr/>
        </p:nvCxnSpPr>
        <p:spPr>
          <a:xfrm>
            <a:off x="132202" y="3811836"/>
            <a:ext cx="1098492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70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fade">
                                      <p:cBhvr>
                                        <p:cTn id="52" dur="1000"/>
                                        <p:tgtEl>
                                          <p:spTgt spid="160"/>
                                        </p:tgtEl>
                                      </p:cBhvr>
                                    </p:animEffect>
                                    <p:anim calcmode="lin" valueType="num">
                                      <p:cBhvr>
                                        <p:cTn id="53" dur="1000" fill="hold"/>
                                        <p:tgtEl>
                                          <p:spTgt spid="160"/>
                                        </p:tgtEl>
                                        <p:attrNameLst>
                                          <p:attrName>ppt_x</p:attrName>
                                        </p:attrNameLst>
                                      </p:cBhvr>
                                      <p:tavLst>
                                        <p:tav tm="0">
                                          <p:val>
                                            <p:strVal val="#ppt_x"/>
                                          </p:val>
                                        </p:tav>
                                        <p:tav tm="100000">
                                          <p:val>
                                            <p:strVal val="#ppt_x"/>
                                          </p:val>
                                        </p:tav>
                                      </p:tavLst>
                                    </p:anim>
                                    <p:anim calcmode="lin" valueType="num">
                                      <p:cBhvr>
                                        <p:cTn id="54" dur="1000" fill="hold"/>
                                        <p:tgtEl>
                                          <p:spTgt spid="16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2"/>
                                        </p:tgtEl>
                                        <p:attrNameLst>
                                          <p:attrName>style.visibility</p:attrName>
                                        </p:attrNameLst>
                                      </p:cBhvr>
                                      <p:to>
                                        <p:strVal val="visible"/>
                                      </p:to>
                                    </p:set>
                                    <p:animEffect transition="in" filter="fade">
                                      <p:cBhvr>
                                        <p:cTn id="57" dur="1000"/>
                                        <p:tgtEl>
                                          <p:spTgt spid="162"/>
                                        </p:tgtEl>
                                      </p:cBhvr>
                                    </p:animEffect>
                                    <p:anim calcmode="lin" valueType="num">
                                      <p:cBhvr>
                                        <p:cTn id="58" dur="1000" fill="hold"/>
                                        <p:tgtEl>
                                          <p:spTgt spid="162"/>
                                        </p:tgtEl>
                                        <p:attrNameLst>
                                          <p:attrName>ppt_x</p:attrName>
                                        </p:attrNameLst>
                                      </p:cBhvr>
                                      <p:tavLst>
                                        <p:tav tm="0">
                                          <p:val>
                                            <p:strVal val="#ppt_x"/>
                                          </p:val>
                                        </p:tav>
                                        <p:tav tm="100000">
                                          <p:val>
                                            <p:strVal val="#ppt_x"/>
                                          </p:val>
                                        </p:tav>
                                      </p:tavLst>
                                    </p:anim>
                                    <p:anim calcmode="lin" valueType="num">
                                      <p:cBhvr>
                                        <p:cTn id="59"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69"/>
                                        </p:tgtEl>
                                        <p:attrNameLst>
                                          <p:attrName>style.visibility</p:attrName>
                                        </p:attrNameLst>
                                      </p:cBhvr>
                                      <p:to>
                                        <p:strVal val="visible"/>
                                      </p:to>
                                    </p:set>
                                    <p:animEffect transition="in" filter="fade">
                                      <p:cBhvr>
                                        <p:cTn id="64" dur="1000"/>
                                        <p:tgtEl>
                                          <p:spTgt spid="169"/>
                                        </p:tgtEl>
                                      </p:cBhvr>
                                    </p:animEffect>
                                    <p:anim calcmode="lin" valueType="num">
                                      <p:cBhvr>
                                        <p:cTn id="65" dur="1000" fill="hold"/>
                                        <p:tgtEl>
                                          <p:spTgt spid="169"/>
                                        </p:tgtEl>
                                        <p:attrNameLst>
                                          <p:attrName>ppt_x</p:attrName>
                                        </p:attrNameLst>
                                      </p:cBhvr>
                                      <p:tavLst>
                                        <p:tav tm="0">
                                          <p:val>
                                            <p:strVal val="#ppt_x"/>
                                          </p:val>
                                        </p:tav>
                                        <p:tav tm="100000">
                                          <p:val>
                                            <p:strVal val="#ppt_x"/>
                                          </p:val>
                                        </p:tav>
                                      </p:tavLst>
                                    </p:anim>
                                    <p:anim calcmode="lin" valueType="num">
                                      <p:cBhvr>
                                        <p:cTn id="66" dur="1000" fill="hold"/>
                                        <p:tgtEl>
                                          <p:spTgt spid="16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3"/>
                                        </p:tgtEl>
                                        <p:attrNameLst>
                                          <p:attrName>style.visibility</p:attrName>
                                        </p:attrNameLst>
                                      </p:cBhvr>
                                      <p:to>
                                        <p:strVal val="visible"/>
                                      </p:to>
                                    </p:set>
                                    <p:animEffect transition="in" filter="fade">
                                      <p:cBhvr>
                                        <p:cTn id="74" dur="1000"/>
                                        <p:tgtEl>
                                          <p:spTgt spid="163"/>
                                        </p:tgtEl>
                                      </p:cBhvr>
                                    </p:animEffect>
                                    <p:anim calcmode="lin" valueType="num">
                                      <p:cBhvr>
                                        <p:cTn id="75" dur="1000" fill="hold"/>
                                        <p:tgtEl>
                                          <p:spTgt spid="163"/>
                                        </p:tgtEl>
                                        <p:attrNameLst>
                                          <p:attrName>ppt_x</p:attrName>
                                        </p:attrNameLst>
                                      </p:cBhvr>
                                      <p:tavLst>
                                        <p:tav tm="0">
                                          <p:val>
                                            <p:strVal val="#ppt_x"/>
                                          </p:val>
                                        </p:tav>
                                        <p:tav tm="100000">
                                          <p:val>
                                            <p:strVal val="#ppt_x"/>
                                          </p:val>
                                        </p:tav>
                                      </p:tavLst>
                                    </p:anim>
                                    <p:anim calcmode="lin" valueType="num">
                                      <p:cBhvr>
                                        <p:cTn id="76" dur="1000" fill="hold"/>
                                        <p:tgtEl>
                                          <p:spTgt spid="16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5"/>
                                        </p:tgtEl>
                                        <p:attrNameLst>
                                          <p:attrName>style.visibility</p:attrName>
                                        </p:attrNameLst>
                                      </p:cBhvr>
                                      <p:to>
                                        <p:strVal val="visible"/>
                                      </p:to>
                                    </p:set>
                                    <p:animEffect transition="in" filter="fade">
                                      <p:cBhvr>
                                        <p:cTn id="79" dur="1000"/>
                                        <p:tgtEl>
                                          <p:spTgt spid="165"/>
                                        </p:tgtEl>
                                      </p:cBhvr>
                                    </p:animEffect>
                                    <p:anim calcmode="lin" valueType="num">
                                      <p:cBhvr>
                                        <p:cTn id="80" dur="1000" fill="hold"/>
                                        <p:tgtEl>
                                          <p:spTgt spid="165"/>
                                        </p:tgtEl>
                                        <p:attrNameLst>
                                          <p:attrName>ppt_x</p:attrName>
                                        </p:attrNameLst>
                                      </p:cBhvr>
                                      <p:tavLst>
                                        <p:tav tm="0">
                                          <p:val>
                                            <p:strVal val="#ppt_x"/>
                                          </p:val>
                                        </p:tav>
                                        <p:tav tm="100000">
                                          <p:val>
                                            <p:strVal val="#ppt_x"/>
                                          </p:val>
                                        </p:tav>
                                      </p:tavLst>
                                    </p:anim>
                                    <p:anim calcmode="lin" valueType="num">
                                      <p:cBhvr>
                                        <p:cTn id="81" dur="1000" fill="hold"/>
                                        <p:tgtEl>
                                          <p:spTgt spid="16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66"/>
                                        </p:tgtEl>
                                        <p:attrNameLst>
                                          <p:attrName>style.visibility</p:attrName>
                                        </p:attrNameLst>
                                      </p:cBhvr>
                                      <p:to>
                                        <p:strVal val="visible"/>
                                      </p:to>
                                    </p:set>
                                    <p:animEffect transition="in" filter="fade">
                                      <p:cBhvr>
                                        <p:cTn id="84" dur="1000"/>
                                        <p:tgtEl>
                                          <p:spTgt spid="166"/>
                                        </p:tgtEl>
                                      </p:cBhvr>
                                    </p:animEffect>
                                    <p:anim calcmode="lin" valueType="num">
                                      <p:cBhvr>
                                        <p:cTn id="85" dur="1000" fill="hold"/>
                                        <p:tgtEl>
                                          <p:spTgt spid="166"/>
                                        </p:tgtEl>
                                        <p:attrNameLst>
                                          <p:attrName>ppt_x</p:attrName>
                                        </p:attrNameLst>
                                      </p:cBhvr>
                                      <p:tavLst>
                                        <p:tav tm="0">
                                          <p:val>
                                            <p:strVal val="#ppt_x"/>
                                          </p:val>
                                        </p:tav>
                                        <p:tav tm="100000">
                                          <p:val>
                                            <p:strVal val="#ppt_x"/>
                                          </p:val>
                                        </p:tav>
                                      </p:tavLst>
                                    </p:anim>
                                    <p:anim calcmode="lin" valueType="num">
                                      <p:cBhvr>
                                        <p:cTn id="86" dur="1000" fill="hold"/>
                                        <p:tgtEl>
                                          <p:spTgt spid="166"/>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67"/>
                                        </p:tgtEl>
                                        <p:attrNameLst>
                                          <p:attrName>style.visibility</p:attrName>
                                        </p:attrNameLst>
                                      </p:cBhvr>
                                      <p:to>
                                        <p:strVal val="visible"/>
                                      </p:to>
                                    </p:set>
                                    <p:animEffect transition="in" filter="fade">
                                      <p:cBhvr>
                                        <p:cTn id="89" dur="1000"/>
                                        <p:tgtEl>
                                          <p:spTgt spid="167"/>
                                        </p:tgtEl>
                                      </p:cBhvr>
                                    </p:animEffect>
                                    <p:anim calcmode="lin" valueType="num">
                                      <p:cBhvr>
                                        <p:cTn id="90" dur="1000" fill="hold"/>
                                        <p:tgtEl>
                                          <p:spTgt spid="167"/>
                                        </p:tgtEl>
                                        <p:attrNameLst>
                                          <p:attrName>ppt_x</p:attrName>
                                        </p:attrNameLst>
                                      </p:cBhvr>
                                      <p:tavLst>
                                        <p:tav tm="0">
                                          <p:val>
                                            <p:strVal val="#ppt_x"/>
                                          </p:val>
                                        </p:tav>
                                        <p:tav tm="100000">
                                          <p:val>
                                            <p:strVal val="#ppt_x"/>
                                          </p:val>
                                        </p:tav>
                                      </p:tavLst>
                                    </p:anim>
                                    <p:anim calcmode="lin" valueType="num">
                                      <p:cBhvr>
                                        <p:cTn id="91"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animBg="1"/>
      <p:bldP spid="13" grpId="0" animBg="1"/>
      <p:bldP spid="43" grpId="0"/>
      <p:bldP spid="51" grpId="0"/>
      <p:bldP spid="4" grpId="0"/>
      <p:bldP spid="8" grpId="0" animBg="1"/>
      <p:bldP spid="15" grpId="0" animBg="1"/>
      <p:bldP spid="23" grpId="0" animBg="1"/>
      <p:bldP spid="25" grpId="0" animBg="1"/>
      <p:bldP spid="160" grpId="0"/>
      <p:bldP spid="162" grpId="0"/>
      <p:bldP spid="163" grpId="0"/>
      <p:bldP spid="165" grpId="0"/>
      <p:bldP spid="166" grpId="0"/>
      <p:bldP spid="1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184B0E0-5AA4-7557-2095-C4F8C3E82154}"/>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xmlns="" id="{93FD9485-7240-55DD-00A9-37EF42393D39}"/>
              </a:ext>
            </a:extLst>
          </p:cNvPr>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xmlns="" id="{33DA373A-3C5C-D279-055D-BA38B7C1C171}"/>
              </a:ext>
            </a:extLst>
          </p:cNvPr>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a:extLst>
              <a:ext uri="{FF2B5EF4-FFF2-40B4-BE49-F238E27FC236}">
                <a16:creationId xmlns:a16="http://schemas.microsoft.com/office/drawing/2014/main" xmlns="" id="{97D50EF2-3124-C230-5C7D-32AE13044EBB}"/>
              </a:ext>
            </a:extLst>
          </p:cNvPr>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 name="Titre 1">
            <a:extLst>
              <a:ext uri="{FF2B5EF4-FFF2-40B4-BE49-F238E27FC236}">
                <a16:creationId xmlns:a16="http://schemas.microsoft.com/office/drawing/2014/main" xmlns="" id="{48A23C92-4B96-47A1-39BF-CC434894FC1F}"/>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a:t>
            </a:r>
            <a:endParaRPr lang="fr-FR" sz="3600" dirty="0">
              <a:solidFill>
                <a:schemeClr val="bg1">
                  <a:lumMod val="65000"/>
                </a:schemeClr>
              </a:solidFill>
              <a:latin typeface="Roboto "/>
              <a:ea typeface="Roboto Light" panose="02000000000000000000" pitchFamily="2" charset="0"/>
              <a:cs typeface="Arial" pitchFamily="34" charset="0"/>
            </a:endParaRPr>
          </a:p>
        </p:txBody>
      </p:sp>
      <p:sp>
        <p:nvSpPr>
          <p:cNvPr id="10" name="Connecteur droit 9">
            <a:extLst>
              <a:ext uri="{FF2B5EF4-FFF2-40B4-BE49-F238E27FC236}">
                <a16:creationId xmlns:a16="http://schemas.microsoft.com/office/drawing/2014/main" xmlns="" id="{BE990197-D17F-760D-DA1F-D6FF001F968E}"/>
              </a:ext>
            </a:extLst>
          </p:cNvPr>
          <p:cNvSpPr/>
          <p:nvPr/>
        </p:nvSpPr>
        <p:spPr>
          <a:xfrm>
            <a:off x="1074871" y="1460499"/>
            <a:ext cx="0" cy="4429125"/>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xmlns="" id="{C0587D4C-0896-8222-B126-2B1D808054EE}"/>
              </a:ext>
            </a:extLst>
          </p:cNvPr>
          <p:cNvSpPr/>
          <p:nvPr/>
        </p:nvSpPr>
        <p:spPr>
          <a:xfrm>
            <a:off x="1180423" y="1984040"/>
            <a:ext cx="10218717" cy="11422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CI" dirty="0"/>
          </a:p>
        </p:txBody>
      </p:sp>
      <p:sp>
        <p:nvSpPr>
          <p:cNvPr id="13" name="Forme libre : forme 12">
            <a:extLst>
              <a:ext uri="{FF2B5EF4-FFF2-40B4-BE49-F238E27FC236}">
                <a16:creationId xmlns:a16="http://schemas.microsoft.com/office/drawing/2014/main" xmlns="" id="{35DDACF6-783D-5C8D-3D0D-A78EC91DE548}"/>
              </a:ext>
            </a:extLst>
          </p:cNvPr>
          <p:cNvSpPr/>
          <p:nvPr/>
        </p:nvSpPr>
        <p:spPr>
          <a:xfrm>
            <a:off x="1074870" y="968374"/>
            <a:ext cx="10794039"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2026</a:t>
            </a:r>
          </a:p>
        </p:txBody>
      </p:sp>
      <p:sp>
        <p:nvSpPr>
          <p:cNvPr id="43" name="ZoneTexte 42">
            <a:extLst>
              <a:ext uri="{FF2B5EF4-FFF2-40B4-BE49-F238E27FC236}">
                <a16:creationId xmlns:a16="http://schemas.microsoft.com/office/drawing/2014/main" xmlns="" id="{FEAB8457-CFF2-09E7-289D-561FA37107A4}"/>
              </a:ext>
            </a:extLst>
          </p:cNvPr>
          <p:cNvSpPr txBox="1"/>
          <p:nvPr/>
        </p:nvSpPr>
        <p:spPr>
          <a:xfrm>
            <a:off x="1128825" y="1450556"/>
            <a:ext cx="10272844" cy="646331"/>
          </a:xfrm>
          <a:prstGeom prst="rect">
            <a:avLst/>
          </a:prstGeom>
          <a:noFill/>
        </p:spPr>
        <p:txBody>
          <a:bodyPr wrap="square" rtlCol="0">
            <a:spAutoFit/>
          </a:bodyPr>
          <a:lstStyle/>
          <a:p>
            <a:r>
              <a:rPr lang="fr-FR"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Structurer &amp; Exécuter </a:t>
            </a:r>
          </a:p>
          <a:p>
            <a:endParaRPr lang="fr-CI" dirty="0"/>
          </a:p>
        </p:txBody>
      </p:sp>
      <p:sp>
        <p:nvSpPr>
          <p:cNvPr id="51" name="ZoneTexte 50">
            <a:extLst>
              <a:ext uri="{FF2B5EF4-FFF2-40B4-BE49-F238E27FC236}">
                <a16:creationId xmlns:a16="http://schemas.microsoft.com/office/drawing/2014/main" xmlns="" id="{16EE62E0-A95E-25A3-6211-E2E904867B9C}"/>
              </a:ext>
            </a:extLst>
          </p:cNvPr>
          <p:cNvSpPr txBox="1"/>
          <p:nvPr/>
        </p:nvSpPr>
        <p:spPr>
          <a:xfrm>
            <a:off x="1291994" y="2717312"/>
            <a:ext cx="2265013" cy="2923877"/>
          </a:xfrm>
          <a:prstGeom prst="rect">
            <a:avLst/>
          </a:prstGeom>
          <a:noFill/>
        </p:spPr>
        <p:txBody>
          <a:bodyPr wrap="square" rtlCol="0">
            <a:spAutoFit/>
          </a:bodyPr>
          <a:lstStyle/>
          <a:p>
            <a:pPr>
              <a:buClr>
                <a:schemeClr val="tx1">
                  <a:lumMod val="50000"/>
                  <a:lumOff val="50000"/>
                </a:schemeClr>
              </a:buClr>
            </a:pPr>
            <a:r>
              <a:rPr lang="fr-FR" sz="800" b="1" dirty="0">
                <a:latin typeface="Roboto "/>
              </a:rPr>
              <a:t>Capital Humain, Compétences &amp; Modèle social </a:t>
            </a:r>
            <a:r>
              <a:rPr lang="fr-CI" sz="800" b="1" dirty="0">
                <a:latin typeface="Roboto "/>
              </a:rPr>
              <a:t>(2)</a:t>
            </a:r>
          </a:p>
          <a:p>
            <a:pPr marL="171450" indent="-171450">
              <a:buClr>
                <a:schemeClr val="tx1">
                  <a:lumMod val="50000"/>
                  <a:lumOff val="50000"/>
                </a:schemeClr>
              </a:buClr>
              <a:buFont typeface="Wingdings" panose="05000000000000000000" pitchFamily="2" charset="2"/>
              <a:buChar char="§"/>
            </a:pPr>
            <a:r>
              <a:rPr lang="fr-FR" sz="800" dirty="0">
                <a:latin typeface="Roboto "/>
              </a:rPr>
              <a:t>Recruter les meilleurs profils et renforcer les effectifs des BU clés (Digital, Commercial).</a:t>
            </a:r>
          </a:p>
          <a:p>
            <a:pPr marL="171450" indent="-171450">
              <a:buClr>
                <a:schemeClr val="tx1">
                  <a:lumMod val="50000"/>
                  <a:lumOff val="50000"/>
                </a:schemeClr>
              </a:buClr>
              <a:buFont typeface="Wingdings" panose="05000000000000000000" pitchFamily="2" charset="2"/>
              <a:buChar char="§"/>
            </a:pPr>
            <a:r>
              <a:rPr lang="fr-FR" sz="800" dirty="0">
                <a:latin typeface="Roboto "/>
              </a:rPr>
              <a:t>Prioriser les postes critiques à pourvoir dès le T1 2026.</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plan de formation structuré (technique, managérial, digital, IA).</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Développement des compétences (1)</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plan structuré de mentoring inter-équipes et inter-filiales (transfert de savoir-faire, compagnonnage).</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I A &amp;Innovation Opérationnelle (1)</a:t>
            </a:r>
          </a:p>
          <a:p>
            <a:pPr marL="171450" indent="-171450">
              <a:buClr>
                <a:schemeClr val="tx1">
                  <a:lumMod val="50000"/>
                  <a:lumOff val="50000"/>
                </a:schemeClr>
              </a:buClr>
              <a:buFont typeface="Wingdings" panose="05000000000000000000" pitchFamily="2" charset="2"/>
              <a:buChar char="§"/>
            </a:pPr>
            <a:r>
              <a:rPr lang="fr-FR" sz="800" dirty="0">
                <a:latin typeface="Roboto "/>
              </a:rPr>
              <a:t>Former et acculturer l’écosystème interne à l’IA. (Rattaché à </a:t>
            </a:r>
            <a:r>
              <a:rPr lang="fr-FR" sz="800" dirty="0" err="1">
                <a:latin typeface="Roboto "/>
              </a:rPr>
              <a:t>Act</a:t>
            </a:r>
            <a:r>
              <a:rPr lang="fr-FR" sz="800" dirty="0">
                <a:latin typeface="Roboto "/>
              </a:rPr>
              <a:t>° 3)</a:t>
            </a:r>
            <a:endParaRPr lang="fr-CI" sz="800" dirty="0">
              <a:latin typeface="Roboto "/>
            </a:endParaRPr>
          </a:p>
          <a:p>
            <a:pPr marL="171450" indent="-171450">
              <a:buClr>
                <a:schemeClr val="tx1">
                  <a:lumMod val="50000"/>
                  <a:lumOff val="50000"/>
                </a:schemeClr>
              </a:buClr>
              <a:buFont typeface="Wingdings" panose="05000000000000000000" pitchFamily="2" charset="2"/>
              <a:buChar char="§"/>
            </a:pPr>
            <a:endParaRPr lang="fr-CI" sz="800" dirty="0">
              <a:latin typeface="Roboto "/>
            </a:endParaRPr>
          </a:p>
        </p:txBody>
      </p:sp>
      <p:sp>
        <p:nvSpPr>
          <p:cNvPr id="4" name="ZoneTexte 3">
            <a:extLst>
              <a:ext uri="{FF2B5EF4-FFF2-40B4-BE49-F238E27FC236}">
                <a16:creationId xmlns:a16="http://schemas.microsoft.com/office/drawing/2014/main" xmlns="" id="{59D49327-1780-804A-9F91-5404D0DC9CAD}"/>
              </a:ext>
            </a:extLst>
          </p:cNvPr>
          <p:cNvSpPr txBox="1"/>
          <p:nvPr/>
        </p:nvSpPr>
        <p:spPr>
          <a:xfrm>
            <a:off x="2631549" y="1757184"/>
            <a:ext cx="2745122" cy="246221"/>
          </a:xfrm>
          <a:prstGeom prst="rect">
            <a:avLst/>
          </a:prstGeom>
          <a:noFill/>
        </p:spPr>
        <p:txBody>
          <a:bodyPr wrap="square" rtlCol="0">
            <a:spAutoFit/>
          </a:bodyPr>
          <a:lstStyle/>
          <a:p>
            <a:r>
              <a:rPr lang="fr-FR" sz="10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gouverner avec clarté et efficacité </a:t>
            </a:r>
          </a:p>
        </p:txBody>
      </p:sp>
      <p:sp>
        <p:nvSpPr>
          <p:cNvPr id="8" name="Forme libre : forme 7">
            <a:extLst>
              <a:ext uri="{FF2B5EF4-FFF2-40B4-BE49-F238E27FC236}">
                <a16:creationId xmlns:a16="http://schemas.microsoft.com/office/drawing/2014/main" xmlns="" id="{6E25A4A5-46A3-2423-1BBC-6C5B4C8B9814}"/>
              </a:ext>
            </a:extLst>
          </p:cNvPr>
          <p:cNvSpPr/>
          <p:nvPr/>
        </p:nvSpPr>
        <p:spPr>
          <a:xfrm>
            <a:off x="1194237"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Q1 2026</a:t>
            </a:r>
          </a:p>
        </p:txBody>
      </p:sp>
      <p:sp>
        <p:nvSpPr>
          <p:cNvPr id="15" name="Forme libre : forme 14">
            <a:extLst>
              <a:ext uri="{FF2B5EF4-FFF2-40B4-BE49-F238E27FC236}">
                <a16:creationId xmlns:a16="http://schemas.microsoft.com/office/drawing/2014/main" xmlns="" id="{47849110-B239-14E3-6595-B1109F9B2CED}"/>
              </a:ext>
            </a:extLst>
          </p:cNvPr>
          <p:cNvSpPr/>
          <p:nvPr/>
        </p:nvSpPr>
        <p:spPr>
          <a:xfrm>
            <a:off x="3934389" y="2202342"/>
            <a:ext cx="1998531" cy="4146298"/>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Q2 2026</a:t>
            </a:r>
          </a:p>
        </p:txBody>
      </p:sp>
      <p:sp>
        <p:nvSpPr>
          <p:cNvPr id="23" name="Forme libre : forme 22">
            <a:extLst>
              <a:ext uri="{FF2B5EF4-FFF2-40B4-BE49-F238E27FC236}">
                <a16:creationId xmlns:a16="http://schemas.microsoft.com/office/drawing/2014/main" xmlns="" id="{45832607-22F6-B283-713E-26B313D41A2A}"/>
              </a:ext>
            </a:extLst>
          </p:cNvPr>
          <p:cNvSpPr/>
          <p:nvPr/>
        </p:nvSpPr>
        <p:spPr>
          <a:xfrm>
            <a:off x="6378446"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Q3 2026</a:t>
            </a:r>
          </a:p>
        </p:txBody>
      </p:sp>
      <p:sp>
        <p:nvSpPr>
          <p:cNvPr id="25" name="Forme libre : forme 24">
            <a:extLst>
              <a:ext uri="{FF2B5EF4-FFF2-40B4-BE49-F238E27FC236}">
                <a16:creationId xmlns:a16="http://schemas.microsoft.com/office/drawing/2014/main" xmlns="" id="{B9C31EF3-0A19-C4C7-2976-EFA0F28CFD2F}"/>
              </a:ext>
            </a:extLst>
          </p:cNvPr>
          <p:cNvSpPr/>
          <p:nvPr/>
        </p:nvSpPr>
        <p:spPr>
          <a:xfrm>
            <a:off x="9118598" y="2202342"/>
            <a:ext cx="1998531" cy="4146298"/>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Q4 2026</a:t>
            </a:r>
          </a:p>
        </p:txBody>
      </p:sp>
      <p:sp>
        <p:nvSpPr>
          <p:cNvPr id="3" name="ZoneTexte 2">
            <a:extLst>
              <a:ext uri="{FF2B5EF4-FFF2-40B4-BE49-F238E27FC236}">
                <a16:creationId xmlns:a16="http://schemas.microsoft.com/office/drawing/2014/main" xmlns="" id="{2ED281F1-0FBE-4A36-E64D-674ACA47ED32}"/>
              </a:ext>
            </a:extLst>
          </p:cNvPr>
          <p:cNvSpPr txBox="1"/>
          <p:nvPr/>
        </p:nvSpPr>
        <p:spPr>
          <a:xfrm>
            <a:off x="14256" y="2761826"/>
            <a:ext cx="1060614" cy="338554"/>
          </a:xfrm>
          <a:prstGeom prst="rect">
            <a:avLst/>
          </a:prstGeom>
          <a:noFill/>
        </p:spPr>
        <p:txBody>
          <a:bodyPr wrap="square">
            <a:spAutoFit/>
          </a:bodyPr>
          <a:lstStyle/>
          <a:p>
            <a:pPr algn="l" fontAlgn="ctr">
              <a:buNone/>
            </a:pPr>
            <a:r>
              <a:rPr lang="fr-FR" sz="800" b="1" i="0" u="none" strike="noStrike" dirty="0">
                <a:solidFill>
                  <a:srgbClr val="000000"/>
                </a:solidFill>
                <a:effectLst/>
                <a:latin typeface="Roboto "/>
                <a:ea typeface="Roboto Light" panose="02000000000000000000" pitchFamily="2" charset="0"/>
                <a:cs typeface="Roboto Light" panose="02000000000000000000" pitchFamily="2" charset="0"/>
              </a:rPr>
              <a:t>3. Réorganisation &amp; Compétences</a:t>
            </a:r>
          </a:p>
        </p:txBody>
      </p:sp>
      <p:sp>
        <p:nvSpPr>
          <p:cNvPr id="9" name="ZoneTexte 8">
            <a:extLst>
              <a:ext uri="{FF2B5EF4-FFF2-40B4-BE49-F238E27FC236}">
                <a16:creationId xmlns:a16="http://schemas.microsoft.com/office/drawing/2014/main" xmlns="" id="{E55B5027-6FDC-67CE-59B2-E7FB56B58519}"/>
              </a:ext>
            </a:extLst>
          </p:cNvPr>
          <p:cNvSpPr txBox="1"/>
          <p:nvPr/>
        </p:nvSpPr>
        <p:spPr>
          <a:xfrm>
            <a:off x="6378446" y="2717312"/>
            <a:ext cx="2265013" cy="1446550"/>
          </a:xfrm>
          <a:prstGeom prst="rect">
            <a:avLst/>
          </a:prstGeom>
          <a:noFill/>
        </p:spPr>
        <p:txBody>
          <a:bodyPr wrap="square" rtlCol="0">
            <a:spAutoFit/>
          </a:bodyPr>
          <a:lstStyle/>
          <a:p>
            <a:pPr>
              <a:buClr>
                <a:schemeClr val="tx1">
                  <a:lumMod val="50000"/>
                  <a:lumOff val="50000"/>
                </a:schemeClr>
              </a:buClr>
            </a:pPr>
            <a:r>
              <a:rPr lang="fr-FR" sz="800" b="1" dirty="0">
                <a:latin typeface="Roboto "/>
              </a:rPr>
              <a:t>Capital Humain, Compétences &amp; Modèle social </a:t>
            </a:r>
            <a:r>
              <a:rPr lang="fr-CI" sz="800" b="1" dirty="0">
                <a:latin typeface="Roboto "/>
              </a:rPr>
              <a:t>(1)</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plan de formation structuré (technique, managérial, digital, IA).</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I A &amp;Innovation Opérationnelle (1)</a:t>
            </a:r>
          </a:p>
          <a:p>
            <a:pPr marL="171450" indent="-171450">
              <a:buClr>
                <a:schemeClr val="tx1">
                  <a:lumMod val="50000"/>
                  <a:lumOff val="50000"/>
                </a:schemeClr>
              </a:buClr>
              <a:buFont typeface="Wingdings" panose="05000000000000000000" pitchFamily="2" charset="2"/>
              <a:buChar char="§"/>
            </a:pPr>
            <a:r>
              <a:rPr lang="fr-FR" sz="800" dirty="0">
                <a:latin typeface="Roboto "/>
              </a:rPr>
              <a:t>Former et acculturer l’écosystème interne à l’IA. (Rattaché à </a:t>
            </a:r>
            <a:r>
              <a:rPr lang="fr-FR" sz="800" dirty="0" err="1">
                <a:latin typeface="Roboto "/>
              </a:rPr>
              <a:t>Act</a:t>
            </a:r>
            <a:r>
              <a:rPr lang="fr-FR" sz="800" dirty="0">
                <a:latin typeface="Roboto "/>
              </a:rPr>
              <a:t>° 3)</a:t>
            </a:r>
            <a:endParaRPr lang="fr-CI" sz="800" dirty="0">
              <a:latin typeface="Roboto "/>
            </a:endParaRPr>
          </a:p>
        </p:txBody>
      </p:sp>
    </p:spTree>
    <p:extLst>
      <p:ext uri="{BB962C8B-B14F-4D97-AF65-F5344CB8AC3E}">
        <p14:creationId xmlns:p14="http://schemas.microsoft.com/office/powerpoint/2010/main" val="12105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43" grpId="0"/>
      <p:bldP spid="51" grpId="0"/>
      <p:bldP spid="4" grpId="0"/>
      <p:bldP spid="8" grpId="0" animBg="1"/>
      <p:bldP spid="15" grpId="0" animBg="1"/>
      <p:bldP spid="23" grpId="0" animBg="1"/>
      <p:bldP spid="25" grpId="0" animBg="1"/>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92B9F6-26A5-DF4E-77E7-94954E2A8CEF}"/>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xmlns="" id="{B106F21E-AF65-7221-73D0-BBF5882DB11B}"/>
              </a:ext>
            </a:extLst>
          </p:cNvPr>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xmlns="" id="{FBCEDDFC-4D33-3E0F-CAB9-4D4F4F0F5EA2}"/>
              </a:ext>
            </a:extLst>
          </p:cNvPr>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a:extLst>
              <a:ext uri="{FF2B5EF4-FFF2-40B4-BE49-F238E27FC236}">
                <a16:creationId xmlns:a16="http://schemas.microsoft.com/office/drawing/2014/main" xmlns="" id="{E0175E7D-7551-A812-3F09-D1548603D866}"/>
              </a:ext>
            </a:extLst>
          </p:cNvPr>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 name="Titre 1">
            <a:extLst>
              <a:ext uri="{FF2B5EF4-FFF2-40B4-BE49-F238E27FC236}">
                <a16:creationId xmlns:a16="http://schemas.microsoft.com/office/drawing/2014/main" xmlns="" id="{3FE4C41C-D2CC-F096-F84D-6D615CC835D2}"/>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a:t>
            </a:r>
            <a:endParaRPr lang="fr-FR" sz="3600" dirty="0">
              <a:solidFill>
                <a:schemeClr val="bg1">
                  <a:lumMod val="65000"/>
                </a:schemeClr>
              </a:solidFill>
              <a:latin typeface="Roboto "/>
              <a:ea typeface="Roboto Light" panose="02000000000000000000" pitchFamily="2" charset="0"/>
              <a:cs typeface="Arial" pitchFamily="34" charset="0"/>
            </a:endParaRPr>
          </a:p>
        </p:txBody>
      </p:sp>
      <p:sp>
        <p:nvSpPr>
          <p:cNvPr id="10" name="Connecteur droit 9">
            <a:extLst>
              <a:ext uri="{FF2B5EF4-FFF2-40B4-BE49-F238E27FC236}">
                <a16:creationId xmlns:a16="http://schemas.microsoft.com/office/drawing/2014/main" xmlns="" id="{011895D3-B139-88F0-5D0D-135EA33BA6E4}"/>
              </a:ext>
            </a:extLst>
          </p:cNvPr>
          <p:cNvSpPr/>
          <p:nvPr/>
        </p:nvSpPr>
        <p:spPr>
          <a:xfrm>
            <a:off x="1074871" y="1460499"/>
            <a:ext cx="0" cy="4429125"/>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xmlns="" id="{B2DB3E27-32D8-0091-0F12-FA00FC93C6BB}"/>
              </a:ext>
            </a:extLst>
          </p:cNvPr>
          <p:cNvSpPr/>
          <p:nvPr/>
        </p:nvSpPr>
        <p:spPr>
          <a:xfrm>
            <a:off x="1180423" y="1984040"/>
            <a:ext cx="10218717" cy="11422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CI" dirty="0"/>
          </a:p>
        </p:txBody>
      </p:sp>
      <p:sp>
        <p:nvSpPr>
          <p:cNvPr id="13" name="Forme libre : forme 12">
            <a:extLst>
              <a:ext uri="{FF2B5EF4-FFF2-40B4-BE49-F238E27FC236}">
                <a16:creationId xmlns:a16="http://schemas.microsoft.com/office/drawing/2014/main" xmlns="" id="{516D35C6-816D-68CD-E681-BB2D86F09D94}"/>
              </a:ext>
            </a:extLst>
          </p:cNvPr>
          <p:cNvSpPr/>
          <p:nvPr/>
        </p:nvSpPr>
        <p:spPr>
          <a:xfrm>
            <a:off x="1074870" y="968374"/>
            <a:ext cx="10794039"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2026</a:t>
            </a:r>
          </a:p>
        </p:txBody>
      </p:sp>
      <p:sp>
        <p:nvSpPr>
          <p:cNvPr id="43" name="ZoneTexte 42">
            <a:extLst>
              <a:ext uri="{FF2B5EF4-FFF2-40B4-BE49-F238E27FC236}">
                <a16:creationId xmlns:a16="http://schemas.microsoft.com/office/drawing/2014/main" xmlns="" id="{709224C5-0E85-BEB4-A2D7-E2ECFD3AE22E}"/>
              </a:ext>
            </a:extLst>
          </p:cNvPr>
          <p:cNvSpPr txBox="1"/>
          <p:nvPr/>
        </p:nvSpPr>
        <p:spPr>
          <a:xfrm>
            <a:off x="1128825" y="1450556"/>
            <a:ext cx="10272844" cy="646331"/>
          </a:xfrm>
          <a:prstGeom prst="rect">
            <a:avLst/>
          </a:prstGeom>
          <a:noFill/>
        </p:spPr>
        <p:txBody>
          <a:bodyPr wrap="square" rtlCol="0">
            <a:spAutoFit/>
          </a:bodyPr>
          <a:lstStyle/>
          <a:p>
            <a:r>
              <a:rPr lang="fr-FR"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Structurer &amp; Exécuter </a:t>
            </a:r>
          </a:p>
          <a:p>
            <a:endParaRPr lang="fr-CI" dirty="0"/>
          </a:p>
        </p:txBody>
      </p:sp>
      <p:sp>
        <p:nvSpPr>
          <p:cNvPr id="51" name="ZoneTexte 50">
            <a:extLst>
              <a:ext uri="{FF2B5EF4-FFF2-40B4-BE49-F238E27FC236}">
                <a16:creationId xmlns:a16="http://schemas.microsoft.com/office/drawing/2014/main" xmlns="" id="{01048A56-6F3A-1A6E-93BE-14B4A01538AE}"/>
              </a:ext>
            </a:extLst>
          </p:cNvPr>
          <p:cNvSpPr txBox="1"/>
          <p:nvPr/>
        </p:nvSpPr>
        <p:spPr>
          <a:xfrm>
            <a:off x="1291994" y="2717312"/>
            <a:ext cx="2265013" cy="3662541"/>
          </a:xfrm>
          <a:prstGeom prst="rect">
            <a:avLst/>
          </a:prstGeom>
          <a:noFill/>
        </p:spPr>
        <p:txBody>
          <a:bodyPr wrap="square" rtlCol="0">
            <a:spAutoFit/>
          </a:bodyPr>
          <a:lstStyle/>
          <a:p>
            <a:pPr>
              <a:buClr>
                <a:schemeClr val="tx1">
                  <a:lumMod val="50000"/>
                  <a:lumOff val="50000"/>
                </a:schemeClr>
              </a:buClr>
            </a:pPr>
            <a:r>
              <a:rPr lang="fr-FR" sz="800" b="1" dirty="0">
                <a:latin typeface="Roboto "/>
              </a:rPr>
              <a:t>Compétences &amp; Modèle social </a:t>
            </a:r>
            <a:r>
              <a:rPr lang="fr-CI" sz="800" b="1" dirty="0">
                <a:latin typeface="Roboto "/>
              </a:rPr>
              <a:t>(1)</a:t>
            </a:r>
          </a:p>
          <a:p>
            <a:pPr marL="171450" indent="-171450">
              <a:buClr>
                <a:schemeClr val="tx1">
                  <a:lumMod val="50000"/>
                  <a:lumOff val="50000"/>
                </a:schemeClr>
              </a:buClr>
              <a:buFont typeface="Wingdings" panose="05000000000000000000" pitchFamily="2" charset="2"/>
              <a:buChar char="§"/>
            </a:pPr>
            <a:r>
              <a:rPr lang="fr-FR" sz="800" dirty="0">
                <a:latin typeface="Roboto "/>
              </a:rPr>
              <a:t>Favoriser la mobilité interne et le redéploiement des compétences.</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Organisation, Gouvernance &amp; Pilotage Managérial (2)</a:t>
            </a:r>
          </a:p>
          <a:p>
            <a:pPr marL="171450" indent="-171450">
              <a:buClr>
                <a:schemeClr val="tx1">
                  <a:lumMod val="50000"/>
                  <a:lumOff val="50000"/>
                </a:schemeClr>
              </a:buClr>
              <a:buFont typeface="Wingdings" panose="05000000000000000000" pitchFamily="2" charset="2"/>
              <a:buChar char="§"/>
            </a:pPr>
            <a:r>
              <a:rPr lang="fr-FR" sz="800" dirty="0">
                <a:latin typeface="Roboto "/>
              </a:rPr>
              <a:t>Optimiser les critères d'évaluation de la performance opérationnelle ( création d'un outil )</a:t>
            </a:r>
          </a:p>
          <a:p>
            <a:pPr marL="171450" indent="-171450">
              <a:buClr>
                <a:schemeClr val="tx1">
                  <a:lumMod val="50000"/>
                  <a:lumOff val="50000"/>
                </a:schemeClr>
              </a:buClr>
              <a:buFont typeface="Wingdings" panose="05000000000000000000" pitchFamily="2" charset="2"/>
              <a:buChar char="§"/>
            </a:pPr>
            <a:r>
              <a:rPr lang="fr-FR" sz="800" dirty="0">
                <a:latin typeface="Roboto "/>
              </a:rPr>
              <a:t>Systématiser les évaluations de performance (mi-parcours et annuelles). </a:t>
            </a:r>
          </a:p>
          <a:p>
            <a:pPr>
              <a:buClr>
                <a:schemeClr val="tx1">
                  <a:lumMod val="50000"/>
                  <a:lumOff val="50000"/>
                </a:schemeClr>
              </a:buClr>
            </a:pPr>
            <a:endParaRPr lang="fr-FR" sz="800" dirty="0">
              <a:latin typeface="Roboto "/>
            </a:endParaRPr>
          </a:p>
          <a:p>
            <a:pPr>
              <a:buClr>
                <a:schemeClr val="tx1">
                  <a:lumMod val="50000"/>
                  <a:lumOff val="50000"/>
                </a:schemeClr>
              </a:buClr>
            </a:pPr>
            <a:r>
              <a:rPr lang="fr-FR" sz="800" b="1" dirty="0">
                <a:latin typeface="Roboto "/>
              </a:rPr>
              <a:t>Transformation digitale &amp; Système d'information (2)</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des outils de pilotage budgétaire</a:t>
            </a:r>
          </a:p>
          <a:p>
            <a:pPr marL="171450" indent="-171450">
              <a:buClr>
                <a:schemeClr val="tx1">
                  <a:lumMod val="50000"/>
                  <a:lumOff val="50000"/>
                </a:schemeClr>
              </a:buClr>
              <a:buFont typeface="Wingdings" panose="05000000000000000000" pitchFamily="2" charset="2"/>
              <a:buChar char="§"/>
            </a:pPr>
            <a:endParaRPr lang="fr-FR" sz="800" dirty="0">
              <a:highlight>
                <a:srgbClr val="FFFF00"/>
              </a:highlight>
              <a:latin typeface="Roboto "/>
            </a:endParaRPr>
          </a:p>
          <a:p>
            <a:pPr>
              <a:buClr>
                <a:schemeClr val="tx1">
                  <a:lumMod val="50000"/>
                  <a:lumOff val="50000"/>
                </a:schemeClr>
              </a:buClr>
            </a:pPr>
            <a:r>
              <a:rPr lang="fr-FR" sz="800" b="1" dirty="0">
                <a:latin typeface="Roboto "/>
              </a:rPr>
              <a:t>Pilotage de la performance &amp; Rentabilité (3)</a:t>
            </a:r>
          </a:p>
          <a:p>
            <a:pPr marL="171450" indent="-171450">
              <a:buClr>
                <a:schemeClr val="tx1">
                  <a:lumMod val="50000"/>
                  <a:lumOff val="50000"/>
                </a:schemeClr>
              </a:buClr>
              <a:buFont typeface="Wingdings" panose="05000000000000000000" pitchFamily="2" charset="2"/>
              <a:buChar char="§"/>
            </a:pPr>
            <a:r>
              <a:rPr lang="fr-FR" sz="800" dirty="0">
                <a:latin typeface="Roboto "/>
              </a:rPr>
              <a:t>Suivre la rentabilité horaire et capacitaire. </a:t>
            </a:r>
          </a:p>
          <a:p>
            <a:pPr marL="171450" indent="-171450">
              <a:buClr>
                <a:schemeClr val="tx1">
                  <a:lumMod val="50000"/>
                  <a:lumOff val="50000"/>
                </a:schemeClr>
              </a:buClr>
              <a:buFont typeface="Wingdings" panose="05000000000000000000" pitchFamily="2" charset="2"/>
              <a:buChar char="§"/>
            </a:pPr>
            <a:r>
              <a:rPr lang="fr-FR" sz="800" dirty="0">
                <a:latin typeface="Roboto "/>
              </a:rPr>
              <a:t>Aligner les objectifs opérationnels et financiers. </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des tableaux de bord de pilotage.( interne) </a:t>
            </a:r>
          </a:p>
          <a:p>
            <a:pPr>
              <a:buClr>
                <a:schemeClr val="tx1">
                  <a:lumMod val="50000"/>
                  <a:lumOff val="50000"/>
                </a:schemeClr>
              </a:buClr>
            </a:pPr>
            <a:endParaRPr lang="fr-CI" sz="800" dirty="0">
              <a:latin typeface="Roboto "/>
            </a:endParaRPr>
          </a:p>
          <a:p>
            <a:pPr>
              <a:buClr>
                <a:schemeClr val="tx1">
                  <a:lumMod val="50000"/>
                  <a:lumOff val="50000"/>
                </a:schemeClr>
              </a:buClr>
            </a:pPr>
            <a:r>
              <a:rPr lang="fr-CI" sz="800" b="1" dirty="0">
                <a:latin typeface="Roboto "/>
              </a:rPr>
              <a:t>Culture &amp; performance (1)</a:t>
            </a:r>
          </a:p>
          <a:p>
            <a:pPr marL="171450" indent="-171450">
              <a:buClr>
                <a:schemeClr val="tx1">
                  <a:lumMod val="50000"/>
                  <a:lumOff val="50000"/>
                </a:schemeClr>
              </a:buClr>
              <a:buFont typeface="Wingdings" panose="05000000000000000000" pitchFamily="2" charset="2"/>
              <a:buChar char="§"/>
            </a:pPr>
            <a:r>
              <a:rPr lang="fr-FR" sz="800" dirty="0">
                <a:latin typeface="Roboto "/>
              </a:rPr>
              <a:t>Définir la stratégie  du mix contrats (interne/externe, CDI/prestataires, compétences critiques) selon les besoins capacitaires et stratégiques.</a:t>
            </a:r>
            <a:endParaRPr lang="fr-CI" sz="800" dirty="0">
              <a:latin typeface="Roboto "/>
            </a:endParaRPr>
          </a:p>
        </p:txBody>
      </p:sp>
      <p:sp>
        <p:nvSpPr>
          <p:cNvPr id="4" name="ZoneTexte 3">
            <a:extLst>
              <a:ext uri="{FF2B5EF4-FFF2-40B4-BE49-F238E27FC236}">
                <a16:creationId xmlns:a16="http://schemas.microsoft.com/office/drawing/2014/main" xmlns="" id="{A3D1DBF7-0B2A-BF35-EDB9-A41321A4B658}"/>
              </a:ext>
            </a:extLst>
          </p:cNvPr>
          <p:cNvSpPr txBox="1"/>
          <p:nvPr/>
        </p:nvSpPr>
        <p:spPr>
          <a:xfrm>
            <a:off x="2631549" y="1757184"/>
            <a:ext cx="2745122" cy="246221"/>
          </a:xfrm>
          <a:prstGeom prst="rect">
            <a:avLst/>
          </a:prstGeom>
          <a:noFill/>
        </p:spPr>
        <p:txBody>
          <a:bodyPr wrap="square" rtlCol="0">
            <a:spAutoFit/>
          </a:bodyPr>
          <a:lstStyle/>
          <a:p>
            <a:r>
              <a:rPr lang="fr-FR" sz="10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gouverner avec clarté et efficacité </a:t>
            </a:r>
          </a:p>
        </p:txBody>
      </p:sp>
      <p:sp>
        <p:nvSpPr>
          <p:cNvPr id="8" name="Forme libre : forme 7">
            <a:extLst>
              <a:ext uri="{FF2B5EF4-FFF2-40B4-BE49-F238E27FC236}">
                <a16:creationId xmlns:a16="http://schemas.microsoft.com/office/drawing/2014/main" xmlns="" id="{AB3F4FEF-57C3-91EE-3A8F-B6760AB413C7}"/>
              </a:ext>
            </a:extLst>
          </p:cNvPr>
          <p:cNvSpPr/>
          <p:nvPr/>
        </p:nvSpPr>
        <p:spPr>
          <a:xfrm>
            <a:off x="1194237"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Q1 2026</a:t>
            </a:r>
          </a:p>
        </p:txBody>
      </p:sp>
      <p:sp>
        <p:nvSpPr>
          <p:cNvPr id="15" name="Forme libre : forme 14">
            <a:extLst>
              <a:ext uri="{FF2B5EF4-FFF2-40B4-BE49-F238E27FC236}">
                <a16:creationId xmlns:a16="http://schemas.microsoft.com/office/drawing/2014/main" xmlns="" id="{4B6210B0-D2F9-043D-836A-5093005B05DC}"/>
              </a:ext>
            </a:extLst>
          </p:cNvPr>
          <p:cNvSpPr/>
          <p:nvPr/>
        </p:nvSpPr>
        <p:spPr>
          <a:xfrm>
            <a:off x="3934389"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Q2 2026</a:t>
            </a:r>
          </a:p>
        </p:txBody>
      </p:sp>
      <p:sp>
        <p:nvSpPr>
          <p:cNvPr id="23" name="Forme libre : forme 22">
            <a:extLst>
              <a:ext uri="{FF2B5EF4-FFF2-40B4-BE49-F238E27FC236}">
                <a16:creationId xmlns:a16="http://schemas.microsoft.com/office/drawing/2014/main" xmlns="" id="{214251E9-C16D-87F4-ED49-1EB9DC4C2173}"/>
              </a:ext>
            </a:extLst>
          </p:cNvPr>
          <p:cNvSpPr/>
          <p:nvPr/>
        </p:nvSpPr>
        <p:spPr>
          <a:xfrm>
            <a:off x="6378446"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Q3 2026</a:t>
            </a:r>
          </a:p>
        </p:txBody>
      </p:sp>
      <p:sp>
        <p:nvSpPr>
          <p:cNvPr id="25" name="Forme libre : forme 24">
            <a:extLst>
              <a:ext uri="{FF2B5EF4-FFF2-40B4-BE49-F238E27FC236}">
                <a16:creationId xmlns:a16="http://schemas.microsoft.com/office/drawing/2014/main" xmlns="" id="{6BE46D7C-F717-CDDF-DA4A-63AFE0D6BF8B}"/>
              </a:ext>
            </a:extLst>
          </p:cNvPr>
          <p:cNvSpPr/>
          <p:nvPr/>
        </p:nvSpPr>
        <p:spPr>
          <a:xfrm>
            <a:off x="9118598" y="2202342"/>
            <a:ext cx="1998531" cy="433259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Q4 2026</a:t>
            </a:r>
          </a:p>
        </p:txBody>
      </p:sp>
      <p:sp>
        <p:nvSpPr>
          <p:cNvPr id="3" name="ZoneTexte 2">
            <a:extLst>
              <a:ext uri="{FF2B5EF4-FFF2-40B4-BE49-F238E27FC236}">
                <a16:creationId xmlns:a16="http://schemas.microsoft.com/office/drawing/2014/main" xmlns="" id="{174066EB-8FA7-79FC-C75C-18BEA4E6FCBC}"/>
              </a:ext>
            </a:extLst>
          </p:cNvPr>
          <p:cNvSpPr txBox="1"/>
          <p:nvPr/>
        </p:nvSpPr>
        <p:spPr>
          <a:xfrm>
            <a:off x="14256" y="2761826"/>
            <a:ext cx="1060614" cy="461665"/>
          </a:xfrm>
          <a:prstGeom prst="rect">
            <a:avLst/>
          </a:prstGeom>
          <a:noFill/>
        </p:spPr>
        <p:txBody>
          <a:bodyPr wrap="square">
            <a:spAutoFit/>
          </a:bodyPr>
          <a:lstStyle/>
          <a:p>
            <a:pPr fontAlgn="ctr"/>
            <a:r>
              <a:rPr lang="fr-FR" sz="800" b="1" dirty="0">
                <a:solidFill>
                  <a:srgbClr val="000000"/>
                </a:solidFill>
                <a:latin typeface="Roboto "/>
                <a:ea typeface="Roboto Light" panose="02000000000000000000" pitchFamily="2" charset="0"/>
                <a:cs typeface="Roboto Light" panose="02000000000000000000" pitchFamily="2" charset="0"/>
              </a:rPr>
              <a:t>4. Optimisation Opérationnelle &amp; Synergies</a:t>
            </a:r>
          </a:p>
        </p:txBody>
      </p:sp>
      <p:sp>
        <p:nvSpPr>
          <p:cNvPr id="9" name="ZoneTexte 8">
            <a:extLst>
              <a:ext uri="{FF2B5EF4-FFF2-40B4-BE49-F238E27FC236}">
                <a16:creationId xmlns:a16="http://schemas.microsoft.com/office/drawing/2014/main" xmlns="" id="{8CB17254-A1CF-9ED9-DE57-3AD65338F57D}"/>
              </a:ext>
            </a:extLst>
          </p:cNvPr>
          <p:cNvSpPr txBox="1"/>
          <p:nvPr/>
        </p:nvSpPr>
        <p:spPr>
          <a:xfrm>
            <a:off x="6378446" y="2717312"/>
            <a:ext cx="2265013" cy="1815882"/>
          </a:xfrm>
          <a:prstGeom prst="rect">
            <a:avLst/>
          </a:prstGeom>
          <a:noFill/>
        </p:spPr>
        <p:txBody>
          <a:bodyPr wrap="square" rtlCol="0">
            <a:spAutoFit/>
          </a:bodyPr>
          <a:lstStyle/>
          <a:p>
            <a:pPr>
              <a:buClr>
                <a:schemeClr val="tx1">
                  <a:lumMod val="50000"/>
                  <a:lumOff val="50000"/>
                </a:schemeClr>
              </a:buClr>
            </a:pPr>
            <a:r>
              <a:rPr lang="fr-FR" sz="800" b="1" dirty="0">
                <a:latin typeface="Roboto "/>
              </a:rPr>
              <a:t>Transformation digitale &amp; Système d'information  (1)</a:t>
            </a:r>
          </a:p>
          <a:p>
            <a:pPr marL="171450" indent="-171450">
              <a:buClr>
                <a:schemeClr val="tx1">
                  <a:lumMod val="50000"/>
                  <a:lumOff val="50000"/>
                </a:schemeClr>
              </a:buClr>
              <a:buFont typeface="Wingdings" panose="05000000000000000000" pitchFamily="2" charset="2"/>
              <a:buChar char="§"/>
            </a:pPr>
            <a:r>
              <a:rPr lang="fr-FR" sz="800" dirty="0">
                <a:latin typeface="Roboto "/>
              </a:rPr>
              <a:t>Automatiser les processus métiers internes.</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Processus métier &amp; excellence opérationnelle (2)</a:t>
            </a:r>
          </a:p>
          <a:p>
            <a:pPr marL="171450" indent="-171450">
              <a:buClr>
                <a:schemeClr val="tx1">
                  <a:lumMod val="50000"/>
                  <a:lumOff val="50000"/>
                </a:schemeClr>
              </a:buClr>
              <a:buFont typeface="Wingdings" panose="05000000000000000000" pitchFamily="2" charset="2"/>
              <a:buChar char="§"/>
            </a:pPr>
            <a:r>
              <a:rPr lang="fr-FR" sz="800" dirty="0">
                <a:latin typeface="Roboto "/>
              </a:rPr>
              <a:t>Industrialiser et standardiser les processus métiers en intégrant les best practices Groupe.</a:t>
            </a:r>
          </a:p>
          <a:p>
            <a:pPr marL="171450" indent="-171450">
              <a:buClr>
                <a:schemeClr val="tx1">
                  <a:lumMod val="50000"/>
                  <a:lumOff val="50000"/>
                </a:schemeClr>
              </a:buClr>
              <a:buFont typeface="Wingdings" panose="05000000000000000000" pitchFamily="2" charset="2"/>
              <a:buChar char="§"/>
            </a:pPr>
            <a:r>
              <a:rPr lang="fr-FR" sz="800" dirty="0">
                <a:latin typeface="Roboto "/>
              </a:rPr>
              <a:t>Formaliser, documenter et déployer les meilleures pratiques issues des différentes filiales.</a:t>
            </a:r>
            <a:endParaRPr lang="fr-CI" sz="800" dirty="0">
              <a:latin typeface="Roboto "/>
            </a:endParaRPr>
          </a:p>
        </p:txBody>
      </p:sp>
      <p:sp>
        <p:nvSpPr>
          <p:cNvPr id="12" name="ZoneTexte 11">
            <a:extLst>
              <a:ext uri="{FF2B5EF4-FFF2-40B4-BE49-F238E27FC236}">
                <a16:creationId xmlns:a16="http://schemas.microsoft.com/office/drawing/2014/main" xmlns="" id="{31CEE576-FF96-E377-7EE7-5508D3D107EA}"/>
              </a:ext>
            </a:extLst>
          </p:cNvPr>
          <p:cNvSpPr txBox="1"/>
          <p:nvPr/>
        </p:nvSpPr>
        <p:spPr>
          <a:xfrm>
            <a:off x="3896309" y="2717246"/>
            <a:ext cx="2265013" cy="3908762"/>
          </a:xfrm>
          <a:prstGeom prst="rect">
            <a:avLst/>
          </a:prstGeom>
          <a:noFill/>
        </p:spPr>
        <p:txBody>
          <a:bodyPr wrap="square" rtlCol="0">
            <a:spAutoFit/>
          </a:bodyPr>
          <a:lstStyle/>
          <a:p>
            <a:pPr>
              <a:buClr>
                <a:schemeClr val="tx1">
                  <a:lumMod val="50000"/>
                  <a:lumOff val="50000"/>
                </a:schemeClr>
              </a:buClr>
            </a:pPr>
            <a:r>
              <a:rPr lang="fr-CI" sz="800" b="1" dirty="0">
                <a:latin typeface="Roboto "/>
              </a:rPr>
              <a:t>IA &amp;Innovation Opérationnelle (2)</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des </a:t>
            </a:r>
            <a:r>
              <a:rPr lang="fr-FR" sz="800" dirty="0" err="1">
                <a:latin typeface="Roboto "/>
              </a:rPr>
              <a:t>dashboards</a:t>
            </a:r>
            <a:r>
              <a:rPr lang="fr-FR" sz="800" dirty="0">
                <a:latin typeface="Roboto "/>
              </a:rPr>
              <a:t> automatisés à destination des clients.</a:t>
            </a:r>
          </a:p>
          <a:p>
            <a:pPr marL="171450" indent="-171450">
              <a:buClr>
                <a:schemeClr val="tx1">
                  <a:lumMod val="50000"/>
                  <a:lumOff val="50000"/>
                </a:schemeClr>
              </a:buClr>
              <a:buFont typeface="Wingdings" panose="05000000000000000000" pitchFamily="2" charset="2"/>
              <a:buChar char="§"/>
            </a:pPr>
            <a:r>
              <a:rPr lang="fr-FR" sz="800" dirty="0">
                <a:latin typeface="Roboto "/>
              </a:rPr>
              <a:t>Développer et structurer les bases de connaissances et arborescences métiers.   </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err="1">
                <a:latin typeface="Roboto "/>
              </a:rPr>
              <a:t>Dvpt</a:t>
            </a:r>
            <a:r>
              <a:rPr lang="fr-CI" sz="800" b="1" dirty="0">
                <a:latin typeface="Roboto "/>
              </a:rPr>
              <a:t> Commercial &amp; Diversification</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des outils de </a:t>
            </a:r>
            <a:r>
              <a:rPr lang="fr-FR" sz="800" dirty="0" err="1">
                <a:latin typeface="Roboto "/>
              </a:rPr>
              <a:t>tracking</a:t>
            </a:r>
            <a:r>
              <a:rPr lang="fr-FR" sz="800" dirty="0">
                <a:latin typeface="Roboto "/>
              </a:rPr>
              <a:t> de la force de vente mobile.</a:t>
            </a:r>
          </a:p>
          <a:p>
            <a:pPr marL="171450" indent="-171450">
              <a:buClr>
                <a:schemeClr val="tx1">
                  <a:lumMod val="50000"/>
                  <a:lumOff val="50000"/>
                </a:schemeClr>
              </a:buClr>
              <a:buFont typeface="Wingdings" panose="05000000000000000000" pitchFamily="2" charset="2"/>
              <a:buChar char="§"/>
            </a:pPr>
            <a:endParaRPr lang="fr-FR" sz="800" b="1" dirty="0">
              <a:latin typeface="Roboto "/>
            </a:endParaRPr>
          </a:p>
          <a:p>
            <a:pPr>
              <a:buClr>
                <a:schemeClr val="tx1">
                  <a:lumMod val="50000"/>
                  <a:lumOff val="50000"/>
                </a:schemeClr>
              </a:buClr>
            </a:pPr>
            <a:r>
              <a:rPr lang="fr-FR" sz="800" b="1" dirty="0">
                <a:latin typeface="Roboto "/>
              </a:rPr>
              <a:t>Pilotage de la performance &amp; Rentabilité </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des tableaux de bord de pilotage.( interne) </a:t>
            </a:r>
            <a:endParaRPr lang="fr-CI" sz="800" dirty="0">
              <a:latin typeface="Roboto "/>
            </a:endParaRPr>
          </a:p>
          <a:p>
            <a:pPr marL="171450" indent="-171450">
              <a:buClr>
                <a:schemeClr val="tx1">
                  <a:lumMod val="50000"/>
                  <a:lumOff val="50000"/>
                </a:schemeClr>
              </a:buClr>
              <a:buFont typeface="Wingdings" panose="05000000000000000000" pitchFamily="2" charset="2"/>
              <a:buChar char="§"/>
            </a:pPr>
            <a:endParaRPr lang="fr-CI" sz="800" dirty="0">
              <a:latin typeface="Roboto "/>
            </a:endParaRPr>
          </a:p>
          <a:p>
            <a:pPr>
              <a:buClr>
                <a:schemeClr val="tx1">
                  <a:lumMod val="50000"/>
                  <a:lumOff val="50000"/>
                </a:schemeClr>
              </a:buClr>
            </a:pPr>
            <a:r>
              <a:rPr lang="fr-CI" sz="800" b="1" dirty="0">
                <a:latin typeface="Roboto "/>
              </a:rPr>
              <a:t>Capacitaire (2)</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outil de détermination et de  pilotage capacitaire en temps réel en intégrant l’IA (prévision, dimensionnement, alertes, ajustements dynamiques).</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des outils de supervision temps réel (tableaux de bord dynamiques, alertes intelligentes, scénarios d’arbitrage).   (rattaché au </a:t>
            </a:r>
            <a:r>
              <a:rPr lang="fr-FR" sz="800" dirty="0" err="1">
                <a:latin typeface="Roboto "/>
              </a:rPr>
              <a:t>Act</a:t>
            </a:r>
            <a:r>
              <a:rPr lang="fr-FR" sz="800" dirty="0">
                <a:latin typeface="Roboto "/>
              </a:rPr>
              <a:t>° 25)</a:t>
            </a:r>
          </a:p>
          <a:p>
            <a:pPr marL="171450" indent="-171450">
              <a:buClr>
                <a:schemeClr val="tx1">
                  <a:lumMod val="50000"/>
                  <a:lumOff val="50000"/>
                </a:schemeClr>
              </a:buClr>
              <a:buFont typeface="Wingdings" panose="05000000000000000000" pitchFamily="2" charset="2"/>
              <a:buChar char="§"/>
            </a:pPr>
            <a:endParaRPr lang="fr-FR" sz="800" dirty="0">
              <a:latin typeface="Roboto "/>
            </a:endParaRPr>
          </a:p>
          <a:p>
            <a:pPr>
              <a:buClr>
                <a:schemeClr val="tx1">
                  <a:lumMod val="50000"/>
                  <a:lumOff val="50000"/>
                </a:schemeClr>
              </a:buClr>
            </a:pPr>
            <a:r>
              <a:rPr lang="fr-CI" sz="800" b="1" dirty="0">
                <a:latin typeface="Roboto "/>
              </a:rPr>
              <a:t>Gouvernance &amp; synergie (1)</a:t>
            </a:r>
          </a:p>
          <a:p>
            <a:pPr marL="171450" indent="-171450">
              <a:buClr>
                <a:schemeClr val="tx1">
                  <a:lumMod val="50000"/>
                  <a:lumOff val="50000"/>
                </a:schemeClr>
              </a:buClr>
              <a:buFont typeface="Wingdings" panose="05000000000000000000" pitchFamily="2" charset="2"/>
              <a:buChar char="§"/>
            </a:pPr>
            <a:r>
              <a:rPr lang="fr-FR" sz="800" dirty="0">
                <a:latin typeface="Roboto "/>
              </a:rPr>
              <a:t>Faire évoluer les procédures de gestion opérationnelle et managériale pour accompagner la standardisation et l’industrialisation.</a:t>
            </a:r>
            <a:endParaRPr lang="fr-CI" sz="800" dirty="0">
              <a:latin typeface="Roboto "/>
            </a:endParaRPr>
          </a:p>
        </p:txBody>
      </p:sp>
    </p:spTree>
    <p:extLst>
      <p:ext uri="{BB962C8B-B14F-4D97-AF65-F5344CB8AC3E}">
        <p14:creationId xmlns:p14="http://schemas.microsoft.com/office/powerpoint/2010/main" val="29693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43" grpId="0"/>
      <p:bldP spid="51" grpId="0"/>
      <p:bldP spid="4" grpId="0"/>
      <p:bldP spid="8" grpId="0" animBg="1"/>
      <p:bldP spid="15" grpId="0" animBg="1"/>
      <p:bldP spid="23" grpId="0" animBg="1"/>
      <p:bldP spid="25" grpId="0" animBg="1"/>
      <p:bldP spid="3"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B0EA9E-0C34-E7D8-9855-DF59E1EEA841}"/>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xmlns="" id="{099E30D4-41FB-42AC-07F4-52F5FDE5EBBA}"/>
              </a:ext>
            </a:extLst>
          </p:cNvPr>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xmlns="" id="{31A6314C-05D6-82E5-073B-EE723CB5E17A}"/>
              </a:ext>
            </a:extLst>
          </p:cNvPr>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a:extLst>
              <a:ext uri="{FF2B5EF4-FFF2-40B4-BE49-F238E27FC236}">
                <a16:creationId xmlns:a16="http://schemas.microsoft.com/office/drawing/2014/main" xmlns="" id="{510E09B9-9B4D-63C6-D087-F6212D7319A5}"/>
              </a:ext>
            </a:extLst>
          </p:cNvPr>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 name="Titre 1">
            <a:extLst>
              <a:ext uri="{FF2B5EF4-FFF2-40B4-BE49-F238E27FC236}">
                <a16:creationId xmlns:a16="http://schemas.microsoft.com/office/drawing/2014/main" xmlns="" id="{550FBCD8-5E50-911A-1168-538F9668D2DD}"/>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a:t>
            </a:r>
            <a:endParaRPr lang="fr-FR" sz="3600" dirty="0">
              <a:solidFill>
                <a:schemeClr val="bg1">
                  <a:lumMod val="65000"/>
                </a:schemeClr>
              </a:solidFill>
              <a:latin typeface="Roboto "/>
              <a:ea typeface="Roboto Light" panose="02000000000000000000" pitchFamily="2" charset="0"/>
              <a:cs typeface="Arial" pitchFamily="34" charset="0"/>
            </a:endParaRPr>
          </a:p>
        </p:txBody>
      </p:sp>
      <p:sp>
        <p:nvSpPr>
          <p:cNvPr id="24" name="ZoneTexte 23">
            <a:extLst>
              <a:ext uri="{FF2B5EF4-FFF2-40B4-BE49-F238E27FC236}">
                <a16:creationId xmlns:a16="http://schemas.microsoft.com/office/drawing/2014/main" xmlns="" id="{CD449F83-07EA-006C-A3EC-27C28FDE07B1}"/>
              </a:ext>
            </a:extLst>
          </p:cNvPr>
          <p:cNvSpPr txBox="1"/>
          <p:nvPr/>
        </p:nvSpPr>
        <p:spPr>
          <a:xfrm>
            <a:off x="0" y="2647033"/>
            <a:ext cx="1060622" cy="338554"/>
          </a:xfrm>
          <a:prstGeom prst="rect">
            <a:avLst/>
          </a:prstGeom>
          <a:noFill/>
        </p:spPr>
        <p:txBody>
          <a:bodyPr wrap="square">
            <a:spAutoFit/>
          </a:bodyPr>
          <a:lstStyle/>
          <a:p>
            <a:pPr fontAlgn="ctr"/>
            <a:r>
              <a:rPr lang="fr-FR" sz="800" b="1" dirty="0">
                <a:solidFill>
                  <a:srgbClr val="000000"/>
                </a:solidFill>
                <a:latin typeface="Roboto "/>
                <a:ea typeface="Roboto Light" panose="02000000000000000000" pitchFamily="2" charset="0"/>
                <a:cs typeface="Roboto Light" panose="02000000000000000000" pitchFamily="2" charset="0"/>
              </a:rPr>
              <a:t>5. Leadership &amp; Gouvernance</a:t>
            </a:r>
          </a:p>
        </p:txBody>
      </p:sp>
      <p:sp>
        <p:nvSpPr>
          <p:cNvPr id="10" name="Connecteur droit 9">
            <a:extLst>
              <a:ext uri="{FF2B5EF4-FFF2-40B4-BE49-F238E27FC236}">
                <a16:creationId xmlns:a16="http://schemas.microsoft.com/office/drawing/2014/main" xmlns="" id="{4E49EBE9-E41E-49CB-2DDB-966D68815BAE}"/>
              </a:ext>
            </a:extLst>
          </p:cNvPr>
          <p:cNvSpPr/>
          <p:nvPr/>
        </p:nvSpPr>
        <p:spPr>
          <a:xfrm>
            <a:off x="1074871" y="1460499"/>
            <a:ext cx="0" cy="4429125"/>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a:extLst>
              <a:ext uri="{FF2B5EF4-FFF2-40B4-BE49-F238E27FC236}">
                <a16:creationId xmlns:a16="http://schemas.microsoft.com/office/drawing/2014/main" xmlns="" id="{035F8858-1AF7-5484-D9B3-AEA523C9915F}"/>
              </a:ext>
            </a:extLst>
          </p:cNvPr>
          <p:cNvSpPr/>
          <p:nvPr/>
        </p:nvSpPr>
        <p:spPr>
          <a:xfrm>
            <a:off x="1180423" y="1984040"/>
            <a:ext cx="10218717" cy="11422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CI" dirty="0"/>
          </a:p>
        </p:txBody>
      </p:sp>
      <p:sp>
        <p:nvSpPr>
          <p:cNvPr id="13" name="Forme libre : forme 12">
            <a:extLst>
              <a:ext uri="{FF2B5EF4-FFF2-40B4-BE49-F238E27FC236}">
                <a16:creationId xmlns:a16="http://schemas.microsoft.com/office/drawing/2014/main" xmlns="" id="{823A98FD-948D-91E8-103A-8CD11216B1C6}"/>
              </a:ext>
            </a:extLst>
          </p:cNvPr>
          <p:cNvSpPr/>
          <p:nvPr/>
        </p:nvSpPr>
        <p:spPr>
          <a:xfrm>
            <a:off x="1074870" y="968374"/>
            <a:ext cx="10794039" cy="492125"/>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2026</a:t>
            </a:r>
          </a:p>
        </p:txBody>
      </p:sp>
      <p:sp>
        <p:nvSpPr>
          <p:cNvPr id="43" name="ZoneTexte 42">
            <a:extLst>
              <a:ext uri="{FF2B5EF4-FFF2-40B4-BE49-F238E27FC236}">
                <a16:creationId xmlns:a16="http://schemas.microsoft.com/office/drawing/2014/main" xmlns="" id="{78133631-4AC9-407C-36D9-6FA32761B15C}"/>
              </a:ext>
            </a:extLst>
          </p:cNvPr>
          <p:cNvSpPr txBox="1"/>
          <p:nvPr/>
        </p:nvSpPr>
        <p:spPr>
          <a:xfrm>
            <a:off x="1128825" y="1450556"/>
            <a:ext cx="10272844" cy="646331"/>
          </a:xfrm>
          <a:prstGeom prst="rect">
            <a:avLst/>
          </a:prstGeom>
          <a:noFill/>
        </p:spPr>
        <p:txBody>
          <a:bodyPr wrap="square" rtlCol="0">
            <a:spAutoFit/>
          </a:bodyPr>
          <a:lstStyle/>
          <a:p>
            <a:r>
              <a:rPr lang="fr-FR" b="1" dirty="0">
                <a:solidFill>
                  <a:schemeClr val="bg1">
                    <a:lumMod val="50000"/>
                  </a:schemeClr>
                </a:solidFill>
                <a:latin typeface="Roboto Light" panose="02000000000000000000" pitchFamily="2" charset="0"/>
                <a:ea typeface="Roboto Light" panose="02000000000000000000" pitchFamily="2" charset="0"/>
                <a:cs typeface="Roboto Light" panose="02000000000000000000" pitchFamily="2" charset="0"/>
              </a:rPr>
              <a:t>Structurer &amp; Exécuter </a:t>
            </a:r>
          </a:p>
          <a:p>
            <a:endParaRPr lang="fr-CI" dirty="0"/>
          </a:p>
        </p:txBody>
      </p:sp>
      <p:sp>
        <p:nvSpPr>
          <p:cNvPr id="51" name="ZoneTexte 50">
            <a:extLst>
              <a:ext uri="{FF2B5EF4-FFF2-40B4-BE49-F238E27FC236}">
                <a16:creationId xmlns:a16="http://schemas.microsoft.com/office/drawing/2014/main" xmlns="" id="{EA63D287-CE39-C7BA-3B3D-EE8ACEEAC275}"/>
              </a:ext>
            </a:extLst>
          </p:cNvPr>
          <p:cNvSpPr txBox="1"/>
          <p:nvPr/>
        </p:nvSpPr>
        <p:spPr>
          <a:xfrm>
            <a:off x="1291994" y="2717312"/>
            <a:ext cx="2265013" cy="2185214"/>
          </a:xfrm>
          <a:prstGeom prst="rect">
            <a:avLst/>
          </a:prstGeom>
          <a:noFill/>
        </p:spPr>
        <p:txBody>
          <a:bodyPr wrap="square" rtlCol="0">
            <a:spAutoFit/>
          </a:bodyPr>
          <a:lstStyle/>
          <a:p>
            <a:pPr>
              <a:buClr>
                <a:schemeClr val="tx1">
                  <a:lumMod val="50000"/>
                  <a:lumOff val="50000"/>
                </a:schemeClr>
              </a:buClr>
            </a:pPr>
            <a:r>
              <a:rPr lang="fr-CI" sz="800" b="1" dirty="0">
                <a:latin typeface="Roboto "/>
              </a:rPr>
              <a:t>Organisation, Gouvernance &amp; Pilotage Managérial (6)</a:t>
            </a:r>
          </a:p>
          <a:p>
            <a:pPr marL="171450" indent="-171450">
              <a:buClr>
                <a:schemeClr val="tx1">
                  <a:lumMod val="50000"/>
                  <a:lumOff val="50000"/>
                </a:schemeClr>
              </a:buClr>
              <a:buFont typeface="Wingdings" panose="05000000000000000000" pitchFamily="2" charset="2"/>
              <a:buChar char="§"/>
            </a:pPr>
            <a:r>
              <a:rPr lang="fr-FR" sz="800" dirty="0">
                <a:latin typeface="Roboto "/>
              </a:rPr>
              <a:t>Clarifier les périmètres de responsabilité et les rôles clés. (rattaché  </a:t>
            </a:r>
            <a:r>
              <a:rPr lang="fr-FR" sz="800" dirty="0" err="1">
                <a:latin typeface="Roboto "/>
              </a:rPr>
              <a:t>Act</a:t>
            </a:r>
            <a:r>
              <a:rPr lang="fr-FR" sz="800" dirty="0">
                <a:latin typeface="Roboto "/>
              </a:rPr>
              <a:t>° 07)</a:t>
            </a:r>
          </a:p>
          <a:p>
            <a:pPr marL="171450" indent="-171450">
              <a:buClr>
                <a:schemeClr val="tx1">
                  <a:lumMod val="50000"/>
                  <a:lumOff val="50000"/>
                </a:schemeClr>
              </a:buClr>
              <a:buFont typeface="Wingdings" panose="05000000000000000000" pitchFamily="2" charset="2"/>
              <a:buChar char="§"/>
            </a:pPr>
            <a:r>
              <a:rPr lang="fr-FR" sz="800" dirty="0">
                <a:latin typeface="Roboto "/>
              </a:rPr>
              <a:t>Repositionner les expertises et revoir les rattachements hiérarchiques. (rattaché  </a:t>
            </a:r>
            <a:r>
              <a:rPr lang="fr-FR" sz="800" dirty="0" err="1">
                <a:latin typeface="Roboto "/>
              </a:rPr>
              <a:t>Act</a:t>
            </a:r>
            <a:r>
              <a:rPr lang="fr-FR" sz="800" dirty="0">
                <a:latin typeface="Roboto "/>
              </a:rPr>
              <a:t>° 07)</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ou renforcer les instances de gouvernance.</a:t>
            </a:r>
          </a:p>
          <a:p>
            <a:pPr marL="171450" indent="-171450">
              <a:buClr>
                <a:schemeClr val="tx1">
                  <a:lumMod val="50000"/>
                  <a:lumOff val="50000"/>
                </a:schemeClr>
              </a:buClr>
              <a:buFont typeface="Wingdings" panose="05000000000000000000" pitchFamily="2" charset="2"/>
              <a:buChar char="§"/>
            </a:pPr>
            <a:r>
              <a:rPr lang="fr-FR" sz="800" dirty="0">
                <a:latin typeface="Roboto "/>
              </a:rPr>
              <a:t>Outiller le pilotage budgétaire et la gouvernance financière. </a:t>
            </a:r>
          </a:p>
          <a:p>
            <a:pPr marL="171450" indent="-171450">
              <a:buClr>
                <a:schemeClr val="tx1">
                  <a:lumMod val="50000"/>
                  <a:lumOff val="50000"/>
                </a:schemeClr>
              </a:buClr>
              <a:buFont typeface="Wingdings" panose="05000000000000000000" pitchFamily="2" charset="2"/>
              <a:buChar char="§"/>
            </a:pPr>
            <a:r>
              <a:rPr lang="fr-FR" sz="800" dirty="0">
                <a:latin typeface="Roboto "/>
              </a:rPr>
              <a:t>Revoir et clarifier les instances de gouvernance (COMEX, CODIR, comités opérationnels) et leurs rôles décisionnels.</a:t>
            </a:r>
          </a:p>
          <a:p>
            <a:pPr marL="171450" indent="-171450">
              <a:buClr>
                <a:schemeClr val="tx1">
                  <a:lumMod val="50000"/>
                  <a:lumOff val="50000"/>
                </a:schemeClr>
              </a:buClr>
              <a:buFont typeface="Wingdings" panose="05000000000000000000" pitchFamily="2" charset="2"/>
              <a:buChar char="§"/>
            </a:pPr>
            <a:r>
              <a:rPr lang="fr-FR" sz="800" dirty="0">
                <a:latin typeface="Roboto "/>
              </a:rPr>
              <a:t>Définir le mécanisme du comité d'entreprise et les activités associées ( caisse sociale)</a:t>
            </a:r>
            <a:endParaRPr lang="fr-CI" sz="800" dirty="0">
              <a:latin typeface="Roboto "/>
            </a:endParaRPr>
          </a:p>
        </p:txBody>
      </p:sp>
      <p:sp>
        <p:nvSpPr>
          <p:cNvPr id="4" name="ZoneTexte 3">
            <a:extLst>
              <a:ext uri="{FF2B5EF4-FFF2-40B4-BE49-F238E27FC236}">
                <a16:creationId xmlns:a16="http://schemas.microsoft.com/office/drawing/2014/main" xmlns="" id="{04AD65EE-4763-B15A-E49B-1BD2177AE58D}"/>
              </a:ext>
            </a:extLst>
          </p:cNvPr>
          <p:cNvSpPr txBox="1"/>
          <p:nvPr/>
        </p:nvSpPr>
        <p:spPr>
          <a:xfrm>
            <a:off x="2631549" y="1757184"/>
            <a:ext cx="2745122" cy="246221"/>
          </a:xfrm>
          <a:prstGeom prst="rect">
            <a:avLst/>
          </a:prstGeom>
          <a:noFill/>
        </p:spPr>
        <p:txBody>
          <a:bodyPr wrap="square" rtlCol="0">
            <a:spAutoFit/>
          </a:bodyPr>
          <a:lstStyle/>
          <a:p>
            <a:r>
              <a:rPr lang="fr-FR" sz="1000" i="1" dirty="0">
                <a:solidFill>
                  <a:srgbClr val="C00000"/>
                </a:solidFill>
                <a:latin typeface="Roboto Light" panose="02000000000000000000" pitchFamily="2" charset="0"/>
                <a:ea typeface="Roboto Light" panose="02000000000000000000" pitchFamily="2" charset="0"/>
                <a:cs typeface="Roboto Light" panose="02000000000000000000" pitchFamily="2" charset="0"/>
              </a:rPr>
              <a:t>Pour gouverner avec clarté et efficacité </a:t>
            </a:r>
          </a:p>
        </p:txBody>
      </p:sp>
      <p:sp>
        <p:nvSpPr>
          <p:cNvPr id="8" name="Forme libre : forme 7">
            <a:extLst>
              <a:ext uri="{FF2B5EF4-FFF2-40B4-BE49-F238E27FC236}">
                <a16:creationId xmlns:a16="http://schemas.microsoft.com/office/drawing/2014/main" xmlns="" id="{76AC80DD-5128-CBB8-7F97-CC3EFF5AEE34}"/>
              </a:ext>
            </a:extLst>
          </p:cNvPr>
          <p:cNvSpPr/>
          <p:nvPr/>
        </p:nvSpPr>
        <p:spPr>
          <a:xfrm>
            <a:off x="1194237"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Q1 2026</a:t>
            </a:r>
          </a:p>
        </p:txBody>
      </p:sp>
      <p:sp>
        <p:nvSpPr>
          <p:cNvPr id="15" name="Forme libre : forme 14">
            <a:extLst>
              <a:ext uri="{FF2B5EF4-FFF2-40B4-BE49-F238E27FC236}">
                <a16:creationId xmlns:a16="http://schemas.microsoft.com/office/drawing/2014/main" xmlns="" id="{CAF07CC1-96B7-E586-9C9F-B18A54AD8DA3}"/>
              </a:ext>
            </a:extLst>
          </p:cNvPr>
          <p:cNvSpPr/>
          <p:nvPr/>
        </p:nvSpPr>
        <p:spPr>
          <a:xfrm>
            <a:off x="3934389"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Q2 2026</a:t>
            </a:r>
          </a:p>
        </p:txBody>
      </p:sp>
      <p:sp>
        <p:nvSpPr>
          <p:cNvPr id="23" name="Forme libre : forme 22">
            <a:extLst>
              <a:ext uri="{FF2B5EF4-FFF2-40B4-BE49-F238E27FC236}">
                <a16:creationId xmlns:a16="http://schemas.microsoft.com/office/drawing/2014/main" xmlns="" id="{B47FA45B-7233-C18C-4517-DF2BC64D6050}"/>
              </a:ext>
            </a:extLst>
          </p:cNvPr>
          <p:cNvSpPr/>
          <p:nvPr/>
        </p:nvSpPr>
        <p:spPr>
          <a:xfrm>
            <a:off x="6378446" y="2202342"/>
            <a:ext cx="1998531" cy="418086"/>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Q3 2026</a:t>
            </a:r>
          </a:p>
        </p:txBody>
      </p:sp>
      <p:sp>
        <p:nvSpPr>
          <p:cNvPr id="25" name="Forme libre : forme 24">
            <a:extLst>
              <a:ext uri="{FF2B5EF4-FFF2-40B4-BE49-F238E27FC236}">
                <a16:creationId xmlns:a16="http://schemas.microsoft.com/office/drawing/2014/main" xmlns="" id="{9C8F47D9-6909-6308-A2ED-58DFF6D2AEB7}"/>
              </a:ext>
            </a:extLst>
          </p:cNvPr>
          <p:cNvSpPr/>
          <p:nvPr/>
        </p:nvSpPr>
        <p:spPr>
          <a:xfrm>
            <a:off x="9118598" y="2202342"/>
            <a:ext cx="1998531" cy="4054400"/>
          </a:xfrm>
          <a:custGeom>
            <a:avLst/>
            <a:gdLst>
              <a:gd name="csX0" fmla="*/ 0 w 2460625"/>
              <a:gd name="csY0" fmla="*/ 0 h 492125"/>
              <a:gd name="csX1" fmla="*/ 2460625 w 2460625"/>
              <a:gd name="csY1" fmla="*/ 0 h 492125"/>
              <a:gd name="csX2" fmla="*/ 2460625 w 2460625"/>
              <a:gd name="csY2" fmla="*/ 492125 h 492125"/>
              <a:gd name="csX3" fmla="*/ 0 w 2460625"/>
              <a:gd name="csY3" fmla="*/ 492125 h 492125"/>
              <a:gd name="csX4" fmla="*/ 0 w 2460625"/>
              <a:gd name="csY4" fmla="*/ 0 h 492125"/>
            </a:gdLst>
            <a:ahLst/>
            <a:cxnLst>
              <a:cxn ang="0">
                <a:pos x="csX0" y="csY0"/>
              </a:cxn>
              <a:cxn ang="0">
                <a:pos x="csX1" y="csY1"/>
              </a:cxn>
              <a:cxn ang="0">
                <a:pos x="csX2" y="csY2"/>
              </a:cxn>
              <a:cxn ang="0">
                <a:pos x="csX3" y="csY3"/>
              </a:cxn>
              <a:cxn ang="0">
                <a:pos x="csX4" y="csY4"/>
              </a:cxn>
            </a:cxnLst>
            <a:rect l="l" t="t" r="r" b="b"/>
            <a:pathLst>
              <a:path w="2460625" h="492125">
                <a:moveTo>
                  <a:pt x="0" y="0"/>
                </a:moveTo>
                <a:lnTo>
                  <a:pt x="2460625" y="0"/>
                </a:lnTo>
                <a:lnTo>
                  <a:pt x="2460625" y="492125"/>
                </a:lnTo>
                <a:lnTo>
                  <a:pt x="0" y="492125"/>
                </a:lnTo>
                <a:lnTo>
                  <a:pt x="0" y="0"/>
                </a:lnTo>
                <a:close/>
              </a:path>
            </a:pathLst>
          </a:cu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CI" sz="2500" kern="1200" dirty="0"/>
              <a:t>Q4 2026</a:t>
            </a:r>
          </a:p>
        </p:txBody>
      </p:sp>
      <p:sp>
        <p:nvSpPr>
          <p:cNvPr id="3" name="ZoneTexte 2">
            <a:extLst>
              <a:ext uri="{FF2B5EF4-FFF2-40B4-BE49-F238E27FC236}">
                <a16:creationId xmlns:a16="http://schemas.microsoft.com/office/drawing/2014/main" xmlns="" id="{FFD07989-A204-05B4-9E99-663759CCDE36}"/>
              </a:ext>
            </a:extLst>
          </p:cNvPr>
          <p:cNvSpPr txBox="1"/>
          <p:nvPr/>
        </p:nvSpPr>
        <p:spPr>
          <a:xfrm>
            <a:off x="3830987" y="2717312"/>
            <a:ext cx="2265013" cy="3539430"/>
          </a:xfrm>
          <a:prstGeom prst="rect">
            <a:avLst/>
          </a:prstGeom>
          <a:noFill/>
        </p:spPr>
        <p:txBody>
          <a:bodyPr wrap="square" rtlCol="0">
            <a:spAutoFit/>
          </a:bodyPr>
          <a:lstStyle/>
          <a:p>
            <a:pPr>
              <a:buClr>
                <a:schemeClr val="tx1">
                  <a:lumMod val="50000"/>
                  <a:lumOff val="50000"/>
                </a:schemeClr>
              </a:buClr>
            </a:pPr>
            <a:r>
              <a:rPr lang="fr-FR" sz="800" b="1" dirty="0">
                <a:latin typeface="Roboto "/>
              </a:rPr>
              <a:t>Capital Humain, Compétences &amp; Modèle social </a:t>
            </a:r>
            <a:r>
              <a:rPr lang="fr-CI" sz="800" b="1" dirty="0">
                <a:latin typeface="Roboto "/>
              </a:rPr>
              <a:t>(2)</a:t>
            </a:r>
          </a:p>
          <a:p>
            <a:pPr marL="171450" indent="-171450">
              <a:buClr>
                <a:schemeClr val="tx1">
                  <a:lumMod val="50000"/>
                  <a:lumOff val="50000"/>
                </a:schemeClr>
              </a:buClr>
              <a:buFont typeface="Wingdings" panose="05000000000000000000" pitchFamily="2" charset="2"/>
              <a:buChar char="§"/>
            </a:pPr>
            <a:r>
              <a:rPr lang="fr-FR" sz="800" dirty="0">
                <a:latin typeface="Roboto "/>
              </a:rPr>
              <a:t>Déployer des mécanismes d’</a:t>
            </a:r>
            <a:r>
              <a:rPr lang="fr-FR" sz="800" dirty="0" err="1">
                <a:latin typeface="Roboto "/>
              </a:rPr>
              <a:t>incentives</a:t>
            </a:r>
            <a:r>
              <a:rPr lang="fr-FR" sz="800" dirty="0">
                <a:latin typeface="Roboto "/>
              </a:rPr>
              <a:t> (bonus, reconnaissance institutionnelle).</a:t>
            </a:r>
          </a:p>
          <a:p>
            <a:pPr marL="171450" indent="-171450">
              <a:buClr>
                <a:schemeClr val="tx1">
                  <a:lumMod val="50000"/>
                  <a:lumOff val="50000"/>
                </a:schemeClr>
              </a:buClr>
              <a:buFont typeface="Wingdings" panose="05000000000000000000" pitchFamily="2" charset="2"/>
              <a:buChar char="§"/>
            </a:pPr>
            <a:r>
              <a:rPr lang="fr-FR" sz="800" dirty="0">
                <a:latin typeface="Roboto "/>
              </a:rPr>
              <a:t> Définir une politique RH groupe</a:t>
            </a:r>
          </a:p>
          <a:p>
            <a:pPr marL="171450" indent="-171450">
              <a:buClr>
                <a:schemeClr val="tx1">
                  <a:lumMod val="50000"/>
                  <a:lumOff val="50000"/>
                </a:schemeClr>
              </a:buClr>
              <a:buFont typeface="Wingdings" panose="05000000000000000000" pitchFamily="2" charset="2"/>
              <a:buChar char="§"/>
            </a:pPr>
            <a:endParaRPr lang="fr-FR" sz="800" b="1" dirty="0">
              <a:latin typeface="Roboto "/>
            </a:endParaRPr>
          </a:p>
          <a:p>
            <a:pPr>
              <a:buClr>
                <a:schemeClr val="tx1">
                  <a:lumMod val="50000"/>
                  <a:lumOff val="50000"/>
                </a:schemeClr>
              </a:buClr>
            </a:pPr>
            <a:r>
              <a:rPr lang="fr-CI" sz="800" b="1" dirty="0">
                <a:latin typeface="Roboto "/>
              </a:rPr>
              <a:t>Culture &amp; performance</a:t>
            </a:r>
          </a:p>
          <a:p>
            <a:pPr marL="171450" indent="-171450">
              <a:buClr>
                <a:schemeClr val="tx1">
                  <a:lumMod val="50000"/>
                  <a:lumOff val="50000"/>
                </a:schemeClr>
              </a:buClr>
              <a:buFont typeface="Wingdings" panose="05000000000000000000" pitchFamily="2" charset="2"/>
              <a:buChar char="§"/>
            </a:pPr>
            <a:r>
              <a:rPr lang="fr-FR" sz="800" dirty="0">
                <a:latin typeface="Roboto "/>
              </a:rPr>
              <a:t>Instaurer une culture du résultat basée sur des objectifs clairs, des KPI partagés, des rituels de pilotage et des mécanismes d’engagement et de responsabilisation.</a:t>
            </a:r>
          </a:p>
          <a:p>
            <a:pPr marL="171450" indent="-171450">
              <a:buClr>
                <a:schemeClr val="tx1">
                  <a:lumMod val="50000"/>
                  <a:lumOff val="50000"/>
                </a:schemeClr>
              </a:buClr>
              <a:buFont typeface="Wingdings" panose="05000000000000000000" pitchFamily="2" charset="2"/>
              <a:buChar char="§"/>
            </a:pPr>
            <a:endParaRPr lang="fr-FR" sz="800" b="1" dirty="0">
              <a:latin typeface="Roboto "/>
            </a:endParaRPr>
          </a:p>
          <a:p>
            <a:pPr>
              <a:buClr>
                <a:schemeClr val="tx1">
                  <a:lumMod val="50000"/>
                  <a:lumOff val="50000"/>
                </a:schemeClr>
              </a:buClr>
            </a:pPr>
            <a:r>
              <a:rPr lang="fr-CI" sz="800" b="1" dirty="0" err="1">
                <a:latin typeface="Roboto "/>
              </a:rPr>
              <a:t>Dvpt</a:t>
            </a:r>
            <a:r>
              <a:rPr lang="fr-CI" sz="800" b="1" dirty="0">
                <a:latin typeface="Roboto "/>
              </a:rPr>
              <a:t> Commercial &amp; Diversification </a:t>
            </a:r>
          </a:p>
          <a:p>
            <a:pPr marL="171450" indent="-171450">
              <a:buClr>
                <a:schemeClr val="tx1">
                  <a:lumMod val="50000"/>
                  <a:lumOff val="50000"/>
                </a:schemeClr>
              </a:buClr>
              <a:buFont typeface="Wingdings" panose="05000000000000000000" pitchFamily="2" charset="2"/>
              <a:buChar char="§"/>
            </a:pPr>
            <a:r>
              <a:rPr lang="fr-FR" sz="800" dirty="0">
                <a:latin typeface="Roboto "/>
              </a:rPr>
              <a:t>Identifier et structurer le leadership du pôle Commercial &amp; Marketing.  (rattaché au </a:t>
            </a:r>
            <a:r>
              <a:rPr lang="fr-FR" sz="800" dirty="0" err="1">
                <a:latin typeface="Roboto "/>
              </a:rPr>
              <a:t>Act</a:t>
            </a:r>
            <a:r>
              <a:rPr lang="fr-FR" sz="800" dirty="0">
                <a:latin typeface="Roboto "/>
              </a:rPr>
              <a:t>° 26)</a:t>
            </a:r>
          </a:p>
          <a:p>
            <a:pPr marL="171450" indent="-171450">
              <a:buClr>
                <a:schemeClr val="tx1">
                  <a:lumMod val="50000"/>
                  <a:lumOff val="50000"/>
                </a:schemeClr>
              </a:buClr>
              <a:buFont typeface="Wingdings" panose="05000000000000000000" pitchFamily="2" charset="2"/>
              <a:buChar char="§"/>
            </a:pPr>
            <a:endParaRPr lang="fr-FR" sz="800" b="1" dirty="0">
              <a:latin typeface="Roboto "/>
            </a:endParaRPr>
          </a:p>
          <a:p>
            <a:pPr>
              <a:buClr>
                <a:schemeClr val="tx1">
                  <a:lumMod val="50000"/>
                  <a:lumOff val="50000"/>
                </a:schemeClr>
              </a:buClr>
            </a:pPr>
            <a:r>
              <a:rPr lang="fr-CI" sz="800" b="1" dirty="0">
                <a:latin typeface="Roboto "/>
              </a:rPr>
              <a:t>Gouvernance &amp; conformité</a:t>
            </a:r>
          </a:p>
          <a:p>
            <a:pPr marL="171450" indent="-171450">
              <a:buClr>
                <a:schemeClr val="tx1">
                  <a:lumMod val="50000"/>
                  <a:lumOff val="50000"/>
                </a:schemeClr>
              </a:buClr>
              <a:buFont typeface="Wingdings" panose="05000000000000000000" pitchFamily="2" charset="2"/>
              <a:buChar char="§"/>
            </a:pPr>
            <a:r>
              <a:rPr lang="fr-FR" sz="800" dirty="0">
                <a:latin typeface="Roboto "/>
              </a:rPr>
              <a:t>Mettre à jour et harmoniser les procédures en conformité avec les exigences réglementaires, contractuelles et référentiels (ISO, COPC…).(rattaché au </a:t>
            </a:r>
            <a:r>
              <a:rPr lang="fr-FR" sz="800" dirty="0" err="1">
                <a:latin typeface="Roboto "/>
              </a:rPr>
              <a:t>Act</a:t>
            </a:r>
            <a:r>
              <a:rPr lang="fr-FR" sz="800" dirty="0">
                <a:latin typeface="Roboto "/>
              </a:rPr>
              <a:t>° 57)</a:t>
            </a:r>
          </a:p>
          <a:p>
            <a:pPr marL="171450" indent="-171450">
              <a:buClr>
                <a:schemeClr val="tx1">
                  <a:lumMod val="50000"/>
                  <a:lumOff val="50000"/>
                </a:schemeClr>
              </a:buClr>
              <a:buFont typeface="Wingdings" panose="05000000000000000000" pitchFamily="2" charset="2"/>
              <a:buChar char="§"/>
            </a:pPr>
            <a:endParaRPr lang="fr-FR" sz="800" b="1" dirty="0">
              <a:latin typeface="Roboto "/>
            </a:endParaRPr>
          </a:p>
          <a:p>
            <a:pPr>
              <a:buClr>
                <a:schemeClr val="tx1">
                  <a:lumMod val="50000"/>
                  <a:lumOff val="50000"/>
                </a:schemeClr>
              </a:buClr>
            </a:pPr>
            <a:r>
              <a:rPr lang="fr-FR" sz="800" b="1" dirty="0">
                <a:latin typeface="Roboto "/>
              </a:rPr>
              <a:t>Pilotage de la performance &amp; Rentabilité </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plan de continuité des activités.</a:t>
            </a:r>
            <a:endParaRPr lang="fr-CI" sz="800" dirty="0">
              <a:latin typeface="Roboto "/>
            </a:endParaRPr>
          </a:p>
        </p:txBody>
      </p:sp>
      <p:sp>
        <p:nvSpPr>
          <p:cNvPr id="9" name="ZoneTexte 8">
            <a:extLst>
              <a:ext uri="{FF2B5EF4-FFF2-40B4-BE49-F238E27FC236}">
                <a16:creationId xmlns:a16="http://schemas.microsoft.com/office/drawing/2014/main" xmlns="" id="{EED4E801-A750-77AB-705B-7689581E712B}"/>
              </a:ext>
            </a:extLst>
          </p:cNvPr>
          <p:cNvSpPr txBox="1"/>
          <p:nvPr/>
        </p:nvSpPr>
        <p:spPr>
          <a:xfrm>
            <a:off x="6343107" y="2682217"/>
            <a:ext cx="2265013" cy="461665"/>
          </a:xfrm>
          <a:prstGeom prst="rect">
            <a:avLst/>
          </a:prstGeom>
          <a:noFill/>
        </p:spPr>
        <p:txBody>
          <a:bodyPr wrap="square" rtlCol="0">
            <a:spAutoFit/>
          </a:bodyPr>
          <a:lstStyle/>
          <a:p>
            <a:pPr>
              <a:buClr>
                <a:schemeClr val="tx1">
                  <a:lumMod val="50000"/>
                  <a:lumOff val="50000"/>
                </a:schemeClr>
              </a:buClr>
            </a:pPr>
            <a:r>
              <a:rPr lang="fr-FR" sz="800" b="1" dirty="0">
                <a:latin typeface="Roboto "/>
              </a:rPr>
              <a:t>Compétences &amp; Modèle social </a:t>
            </a:r>
            <a:r>
              <a:rPr lang="fr-CI" sz="800" b="1" dirty="0">
                <a:latin typeface="Roboto "/>
              </a:rPr>
              <a:t>(2)</a:t>
            </a:r>
          </a:p>
          <a:p>
            <a:pPr marL="171450" indent="-171450">
              <a:buClr>
                <a:schemeClr val="tx1">
                  <a:lumMod val="50000"/>
                  <a:lumOff val="50000"/>
                </a:schemeClr>
              </a:buClr>
              <a:buFont typeface="Wingdings" panose="05000000000000000000" pitchFamily="2" charset="2"/>
              <a:buChar char="§"/>
            </a:pPr>
            <a:r>
              <a:rPr lang="fr-FR" sz="800" dirty="0">
                <a:latin typeface="Roboto "/>
              </a:rPr>
              <a:t>Mettre en place un modèle social équitable, motivant et transparent.</a:t>
            </a:r>
            <a:endParaRPr lang="fr-FR" sz="800" b="1" dirty="0">
              <a:latin typeface="Roboto "/>
            </a:endParaRPr>
          </a:p>
        </p:txBody>
      </p:sp>
    </p:spTree>
    <p:extLst>
      <p:ext uri="{BB962C8B-B14F-4D97-AF65-F5344CB8AC3E}">
        <p14:creationId xmlns:p14="http://schemas.microsoft.com/office/powerpoint/2010/main" val="194842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animBg="1"/>
      <p:bldP spid="13" grpId="0" animBg="1"/>
      <p:bldP spid="43" grpId="0"/>
      <p:bldP spid="51" grpId="0"/>
      <p:bldP spid="4" grpId="0"/>
      <p:bldP spid="8" grpId="0" animBg="1"/>
      <p:bldP spid="15" grpId="0" animBg="1"/>
      <p:bldP spid="23" grpId="0" animBg="1"/>
      <p:bldP spid="25" grpId="0" animBg="1"/>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numéro de diapositive 5">
            <a:extLst>
              <a:ext uri="{FF2B5EF4-FFF2-40B4-BE49-F238E27FC236}">
                <a16:creationId xmlns:a16="http://schemas.microsoft.com/office/drawing/2014/main" xmlns="" id="{53E5DE59-892C-A04A-DEDE-0C93FA2D3DAA}"/>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16</a:t>
            </a:fld>
            <a:endParaRPr lang="aa-ET">
              <a:solidFill>
                <a:schemeClr val="bg1"/>
              </a:solidFill>
            </a:endParaRPr>
          </a:p>
        </p:txBody>
      </p:sp>
      <p:grpSp>
        <p:nvGrpSpPr>
          <p:cNvPr id="3" name="Groupe 2">
            <a:extLst>
              <a:ext uri="{FF2B5EF4-FFF2-40B4-BE49-F238E27FC236}">
                <a16:creationId xmlns:a16="http://schemas.microsoft.com/office/drawing/2014/main" xmlns="" id="{6110D9DA-7B3E-D675-2BB4-41D6DA863407}"/>
              </a:ext>
            </a:extLst>
          </p:cNvPr>
          <p:cNvGrpSpPr/>
          <p:nvPr/>
        </p:nvGrpSpPr>
        <p:grpSpPr>
          <a:xfrm>
            <a:off x="1454109" y="2293820"/>
            <a:ext cx="4068000" cy="3747415"/>
            <a:chOff x="2887124" y="1747910"/>
            <a:chExt cx="3369752" cy="3425399"/>
          </a:xfrm>
        </p:grpSpPr>
        <p:sp>
          <p:nvSpPr>
            <p:cNvPr id="4" name="Secteurs 14">
              <a:extLst>
                <a:ext uri="{FF2B5EF4-FFF2-40B4-BE49-F238E27FC236}">
                  <a16:creationId xmlns:a16="http://schemas.microsoft.com/office/drawing/2014/main" xmlns="" id="{C4F785AB-54C8-6594-B801-492F10D68533}"/>
                </a:ext>
              </a:extLst>
            </p:cNvPr>
            <p:cNvSpPr>
              <a:spLocks/>
            </p:cNvSpPr>
            <p:nvPr/>
          </p:nvSpPr>
          <p:spPr bwMode="auto">
            <a:xfrm>
              <a:off x="2891496" y="1747910"/>
              <a:ext cx="3190555" cy="3282487"/>
            </a:xfrm>
            <a:prstGeom prst="pie">
              <a:avLst>
                <a:gd name="adj1" fmla="val 10795430"/>
                <a:gd name="adj2" fmla="val 16200000"/>
              </a:avLst>
            </a:prstGeom>
            <a:solidFill>
              <a:srgbClr val="C00000"/>
            </a:solidFill>
            <a:ln w="12700"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Secteurs 15">
              <a:extLst>
                <a:ext uri="{FF2B5EF4-FFF2-40B4-BE49-F238E27FC236}">
                  <a16:creationId xmlns:a16="http://schemas.microsoft.com/office/drawing/2014/main" xmlns="" id="{93D845F6-0170-8B80-74A7-E394C7ACD2F9}"/>
                </a:ext>
              </a:extLst>
            </p:cNvPr>
            <p:cNvSpPr>
              <a:spLocks/>
            </p:cNvSpPr>
            <p:nvPr/>
          </p:nvSpPr>
          <p:spPr bwMode="auto">
            <a:xfrm flipH="1">
              <a:off x="2965796" y="1747910"/>
              <a:ext cx="3190555" cy="3282487"/>
            </a:xfrm>
            <a:prstGeom prst="pie">
              <a:avLst>
                <a:gd name="adj1" fmla="val 10795405"/>
                <a:gd name="adj2" fmla="val 16200000"/>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Secteurs 16">
              <a:extLst>
                <a:ext uri="{FF2B5EF4-FFF2-40B4-BE49-F238E27FC236}">
                  <a16:creationId xmlns:a16="http://schemas.microsoft.com/office/drawing/2014/main" xmlns="" id="{475784E7-F2A1-D3B9-F66F-D1DA29B395D7}"/>
                </a:ext>
              </a:extLst>
            </p:cNvPr>
            <p:cNvSpPr>
              <a:spLocks/>
            </p:cNvSpPr>
            <p:nvPr/>
          </p:nvSpPr>
          <p:spPr bwMode="auto">
            <a:xfrm flipV="1">
              <a:off x="2891496" y="1821888"/>
              <a:ext cx="3190555" cy="3282486"/>
            </a:xfrm>
            <a:prstGeom prst="pie">
              <a:avLst>
                <a:gd name="adj1" fmla="val 10795430"/>
                <a:gd name="adj2" fmla="val 14455699"/>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Secteurs 17">
              <a:extLst>
                <a:ext uri="{FF2B5EF4-FFF2-40B4-BE49-F238E27FC236}">
                  <a16:creationId xmlns:a16="http://schemas.microsoft.com/office/drawing/2014/main" xmlns="" id="{29EFAB81-7815-8944-DB79-906F9360E81D}"/>
                </a:ext>
              </a:extLst>
            </p:cNvPr>
            <p:cNvSpPr>
              <a:spLocks/>
            </p:cNvSpPr>
            <p:nvPr/>
          </p:nvSpPr>
          <p:spPr bwMode="auto">
            <a:xfrm rot="17957582" flipV="1">
              <a:off x="2920726" y="1864378"/>
              <a:ext cx="3206394" cy="3273597"/>
            </a:xfrm>
            <a:prstGeom prst="pie">
              <a:avLst>
                <a:gd name="adj1" fmla="val 10795430"/>
                <a:gd name="adj2" fmla="val 14299320"/>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Secteurs 18">
              <a:extLst>
                <a:ext uri="{FF2B5EF4-FFF2-40B4-BE49-F238E27FC236}">
                  <a16:creationId xmlns:a16="http://schemas.microsoft.com/office/drawing/2014/main" xmlns="" id="{C59C9216-A5AD-512A-AD12-826EB35779D4}"/>
                </a:ext>
              </a:extLst>
            </p:cNvPr>
            <p:cNvSpPr>
              <a:spLocks/>
            </p:cNvSpPr>
            <p:nvPr/>
          </p:nvSpPr>
          <p:spPr bwMode="auto">
            <a:xfrm flipH="1" flipV="1">
              <a:off x="2965796" y="1821888"/>
              <a:ext cx="3190555" cy="3282486"/>
            </a:xfrm>
            <a:prstGeom prst="pie">
              <a:avLst>
                <a:gd name="adj1" fmla="val 10795430"/>
                <a:gd name="adj2" fmla="val 14455699"/>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ZoneTexte 6">
              <a:extLst>
                <a:ext uri="{FF2B5EF4-FFF2-40B4-BE49-F238E27FC236}">
                  <a16:creationId xmlns:a16="http://schemas.microsoft.com/office/drawing/2014/main" xmlns="" id="{16DAEFE0-E69D-E6EF-0A9E-6C5104337C08}"/>
                </a:ext>
              </a:extLst>
            </p:cNvPr>
            <p:cNvSpPr txBox="1">
              <a:spLocks noChangeArrowheads="1"/>
            </p:cNvSpPr>
            <p:nvPr/>
          </p:nvSpPr>
          <p:spPr bwMode="auto">
            <a:xfrm>
              <a:off x="3225848" y="2461375"/>
              <a:ext cx="1335225" cy="675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Vision </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&amp; </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Ambitions 2028</a:t>
              </a:r>
              <a:endParaRPr kumimoji="0" lang="fr-FR" altLang="fr-FR" sz="11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ZoneTexte 9">
              <a:extLst>
                <a:ext uri="{FF2B5EF4-FFF2-40B4-BE49-F238E27FC236}">
                  <a16:creationId xmlns:a16="http://schemas.microsoft.com/office/drawing/2014/main" xmlns="" id="{7E8717AB-18AE-0AC5-3C58-14F7C5FB3280}"/>
                </a:ext>
              </a:extLst>
            </p:cNvPr>
            <p:cNvSpPr txBox="1">
              <a:spLocks noChangeArrowheads="1"/>
            </p:cNvSpPr>
            <p:nvPr/>
          </p:nvSpPr>
          <p:spPr bwMode="auto">
            <a:xfrm>
              <a:off x="4523923" y="2405253"/>
              <a:ext cx="1558128" cy="8721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Transformation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Numérique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&amp;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IA</a:t>
              </a:r>
            </a:p>
          </p:txBody>
        </p:sp>
        <p:sp>
          <p:nvSpPr>
            <p:cNvPr id="11" name="ZoneTexte 10">
              <a:extLst>
                <a:ext uri="{FF2B5EF4-FFF2-40B4-BE49-F238E27FC236}">
                  <a16:creationId xmlns:a16="http://schemas.microsoft.com/office/drawing/2014/main" xmlns="" id="{8CE9EAE1-F7BA-AF43-9950-B3070CB4CD8C}"/>
                </a:ext>
              </a:extLst>
            </p:cNvPr>
            <p:cNvSpPr txBox="1">
              <a:spLocks noChangeArrowheads="1"/>
            </p:cNvSpPr>
            <p:nvPr/>
          </p:nvSpPr>
          <p:spPr bwMode="auto">
            <a:xfrm>
              <a:off x="2887296" y="3500120"/>
              <a:ext cx="1335225" cy="675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R="0" lvl="0" indent="0" algn="ctr" defTabSz="457200" eaLnBrk="1" fontAlgn="auto" hangingPunct="1">
                <a:lnSpc>
                  <a:spcPct val="100000"/>
                </a:lnSpc>
                <a:spcBef>
                  <a:spcPts val="0"/>
                </a:spcBef>
                <a:spcAft>
                  <a:spcPts val="0"/>
                </a:spcAft>
                <a:buClr>
                  <a:srgbClr val="CCCC00"/>
                </a:buClr>
                <a:buSzTx/>
                <a:buFontTx/>
                <a:buNone/>
                <a:tabLst/>
                <a:defRP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Leadership </a:t>
              </a:r>
            </a:p>
            <a:p>
              <a:pPr marR="0" lvl="0" indent="0" algn="ctr" defTabSz="457200" eaLnBrk="1" fontAlgn="auto" hangingPunct="1">
                <a:lnSpc>
                  <a:spcPct val="100000"/>
                </a:lnSpc>
                <a:spcBef>
                  <a:spcPts val="0"/>
                </a:spcBef>
                <a:spcAft>
                  <a:spcPts val="0"/>
                </a:spcAft>
                <a:buClr>
                  <a:srgbClr val="CCCC00"/>
                </a:buClr>
                <a:buSzTx/>
                <a:buFontTx/>
                <a:buNone/>
                <a:tabLst/>
                <a:defRP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&amp; </a:t>
              </a:r>
            </a:p>
            <a:p>
              <a:pPr marR="0" lvl="0" indent="0" algn="ctr" defTabSz="457200" eaLnBrk="1" fontAlgn="auto" hangingPunct="1">
                <a:lnSpc>
                  <a:spcPct val="100000"/>
                </a:lnSpc>
                <a:spcBef>
                  <a:spcPts val="0"/>
                </a:spcBef>
                <a:spcAft>
                  <a:spcPts val="0"/>
                </a:spcAft>
                <a:buClr>
                  <a:srgbClr val="CCCC00"/>
                </a:buClr>
                <a:buSzTx/>
                <a:buFontTx/>
                <a:buNone/>
                <a:tabLst/>
                <a:defRP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Gouvernance </a:t>
              </a:r>
            </a:p>
          </p:txBody>
        </p:sp>
        <p:sp>
          <p:nvSpPr>
            <p:cNvPr id="12" name="ZoneTexte 6">
              <a:extLst>
                <a:ext uri="{FF2B5EF4-FFF2-40B4-BE49-F238E27FC236}">
                  <a16:creationId xmlns:a16="http://schemas.microsoft.com/office/drawing/2014/main" xmlns="" id="{96432F10-35E3-0869-B634-31482016332A}"/>
                </a:ext>
              </a:extLst>
            </p:cNvPr>
            <p:cNvSpPr txBox="1">
              <a:spLocks noChangeArrowheads="1"/>
            </p:cNvSpPr>
            <p:nvPr/>
          </p:nvSpPr>
          <p:spPr bwMode="auto">
            <a:xfrm>
              <a:off x="3857403" y="4301189"/>
              <a:ext cx="1333040" cy="8721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a:t>
              </a: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timisatio</a:t>
              </a: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Opérationnelle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&amp;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Synergies </a:t>
              </a:r>
            </a:p>
          </p:txBody>
        </p:sp>
        <p:sp>
          <p:nvSpPr>
            <p:cNvPr id="13" name="ZoneTexte 6">
              <a:extLst>
                <a:ext uri="{FF2B5EF4-FFF2-40B4-BE49-F238E27FC236}">
                  <a16:creationId xmlns:a16="http://schemas.microsoft.com/office/drawing/2014/main" xmlns="" id="{BA0CC713-2130-05B7-DC2B-1DF73A7E87EE}"/>
                </a:ext>
              </a:extLst>
            </p:cNvPr>
            <p:cNvSpPr txBox="1">
              <a:spLocks noChangeArrowheads="1"/>
            </p:cNvSpPr>
            <p:nvPr/>
          </p:nvSpPr>
          <p:spPr bwMode="auto">
            <a:xfrm>
              <a:off x="4672526" y="3500120"/>
              <a:ext cx="1584350" cy="675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Réorganisation </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&amp;</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Compétences </a:t>
              </a:r>
            </a:p>
          </p:txBody>
        </p:sp>
      </p:grpSp>
      <p:sp>
        <p:nvSpPr>
          <p:cNvPr id="15" name="ZoneTexte 14">
            <a:extLst>
              <a:ext uri="{FF2B5EF4-FFF2-40B4-BE49-F238E27FC236}">
                <a16:creationId xmlns:a16="http://schemas.microsoft.com/office/drawing/2014/main" xmlns="" id="{F79BBED4-52B6-2871-84F8-8616AE6CBC26}"/>
              </a:ext>
            </a:extLst>
          </p:cNvPr>
          <p:cNvSpPr txBox="1"/>
          <p:nvPr/>
        </p:nvSpPr>
        <p:spPr>
          <a:xfrm>
            <a:off x="559007" y="283180"/>
            <a:ext cx="9322412" cy="646331"/>
          </a:xfrm>
          <a:prstGeom prst="rect">
            <a:avLst/>
          </a:prstGeom>
          <a:noFill/>
        </p:spPr>
        <p:txBody>
          <a:bodyPr wrap="square">
            <a:spAutoFit/>
          </a:body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IV. GOUVERNANCE PROGRAMME DRIVE</a:t>
            </a:r>
            <a:endParaRPr lang="en-US" altLang="ko-KR" sz="3600" b="1" dirty="0">
              <a:solidFill>
                <a:schemeClr val="tx1">
                  <a:lumMod val="65000"/>
                  <a:lumOff val="35000"/>
                </a:schemeClr>
              </a:solidFill>
              <a:latin typeface="Roboto "/>
              <a:ea typeface="Roboto Light" panose="02000000000000000000" pitchFamily="2" charset="0"/>
              <a:cs typeface="Arial" pitchFamily="34" charset="0"/>
            </a:endParaRPr>
          </a:p>
        </p:txBody>
      </p:sp>
    </p:spTree>
    <p:extLst>
      <p:ext uri="{BB962C8B-B14F-4D97-AF65-F5344CB8AC3E}">
        <p14:creationId xmlns:p14="http://schemas.microsoft.com/office/powerpoint/2010/main" val="8302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307637" y="1724688"/>
            <a:ext cx="1913046" cy="461665"/>
          </a:xfrm>
          <a:prstGeom prst="rect">
            <a:avLst/>
          </a:prstGeom>
          <a:noFill/>
        </p:spPr>
        <p:txBody>
          <a:bodyPr wrap="square" rtlCol="0">
            <a:spAutoFit/>
          </a:bodyPr>
          <a:lstStyle/>
          <a:p>
            <a:pPr marL="171450" indent="-171450">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Vision et Ambition</a:t>
            </a:r>
          </a:p>
          <a:p>
            <a:r>
              <a:rPr lang="fr-FR" sz="1200" dirty="0">
                <a:solidFill>
                  <a:schemeClr val="tx1">
                    <a:lumMod val="50000"/>
                    <a:lumOff val="50000"/>
                  </a:schemeClr>
                </a:solidFill>
                <a:latin typeface="Arial" panose="020B0604020202020204" pitchFamily="34" charset="0"/>
                <a:cs typeface="Arial" panose="020B0604020202020204" pitchFamily="34" charset="0"/>
              </a:rPr>
              <a:t>    Michele DEGBOE</a:t>
            </a:r>
          </a:p>
        </p:txBody>
      </p:sp>
      <p:sp>
        <p:nvSpPr>
          <p:cNvPr id="16" name="TextBox 91">
            <a:extLst>
              <a:ext uri="{FF2B5EF4-FFF2-40B4-BE49-F238E27FC236}">
                <a16:creationId xmlns:a16="http://schemas.microsoft.com/office/drawing/2014/main" xmlns="" id="{BE4F0F1A-41AE-400E-9311-1B7E0A297D07}"/>
              </a:ext>
            </a:extLst>
          </p:cNvPr>
          <p:cNvSpPr txBox="1"/>
          <p:nvPr/>
        </p:nvSpPr>
        <p:spPr>
          <a:xfrm>
            <a:off x="6151741" y="854857"/>
            <a:ext cx="4740504" cy="424732"/>
          </a:xfrm>
          <a:prstGeom prst="rect">
            <a:avLst/>
          </a:prstGeom>
          <a:noFill/>
        </p:spPr>
        <p:txBody>
          <a:bodyPr wrap="square" rtlCol="0">
            <a:spAutoFit/>
          </a:bodyPr>
          <a:lstStyle/>
          <a:p>
            <a:pPr>
              <a:lnSpc>
                <a:spcPct val="90000"/>
              </a:lnSpc>
              <a:spcBef>
                <a:spcPct val="0"/>
              </a:spcBef>
              <a:defRPr/>
            </a:pPr>
            <a:r>
              <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rPr>
              <a:t>6 Owners &amp; 20 Stream Leader</a:t>
            </a:r>
          </a:p>
        </p:txBody>
      </p:sp>
      <p:cxnSp>
        <p:nvCxnSpPr>
          <p:cNvPr id="23" name="Connecteur droit 22"/>
          <p:cNvCxnSpPr>
            <a:cxnSpLocks/>
          </p:cNvCxnSpPr>
          <p:nvPr/>
        </p:nvCxnSpPr>
        <p:spPr>
          <a:xfrm>
            <a:off x="4642813" y="2142790"/>
            <a:ext cx="0" cy="126201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Oval 6">
            <a:extLst>
              <a:ext uri="{FF2B5EF4-FFF2-40B4-BE49-F238E27FC236}">
                <a16:creationId xmlns:a16="http://schemas.microsoft.com/office/drawing/2014/main" xmlns="" id="{36ACCDF8-FF35-4943-A515-113F04C84CE9}"/>
              </a:ext>
            </a:extLst>
          </p:cNvPr>
          <p:cNvSpPr/>
          <p:nvPr/>
        </p:nvSpPr>
        <p:spPr>
          <a:xfrm>
            <a:off x="307636" y="179648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28" name="ZoneTexte 27"/>
          <p:cNvSpPr txBox="1"/>
          <p:nvPr/>
        </p:nvSpPr>
        <p:spPr>
          <a:xfrm>
            <a:off x="2388785" y="1655864"/>
            <a:ext cx="1996002" cy="646331"/>
          </a:xfrm>
          <a:prstGeom prst="rect">
            <a:avLst/>
          </a:prstGeom>
          <a:noFill/>
        </p:spPr>
        <p:txBody>
          <a:bodyPr wrap="square" rtlCol="0">
            <a:spAutoFit/>
          </a:bodyPr>
          <a:lstStyle/>
          <a:p>
            <a:pPr marL="171450" indent="-171450">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Transformation Numérique &amp; IA</a:t>
            </a:r>
          </a:p>
          <a:p>
            <a:r>
              <a:rPr lang="fr-FR" sz="1200" dirty="0">
                <a:solidFill>
                  <a:schemeClr val="tx1">
                    <a:lumMod val="50000"/>
                    <a:lumOff val="50000"/>
                  </a:schemeClr>
                </a:solidFill>
                <a:latin typeface="Arial" panose="020B0604020202020204" pitchFamily="34" charset="0"/>
                <a:cs typeface="Arial" panose="020B0604020202020204" pitchFamily="34" charset="0"/>
              </a:rPr>
              <a:t>    Léandre. AGUIA</a:t>
            </a:r>
          </a:p>
        </p:txBody>
      </p:sp>
      <p:sp>
        <p:nvSpPr>
          <p:cNvPr id="29" name="ZoneTexte 28"/>
          <p:cNvSpPr txBox="1"/>
          <p:nvPr/>
        </p:nvSpPr>
        <p:spPr>
          <a:xfrm>
            <a:off x="6830459" y="1677315"/>
            <a:ext cx="2840539" cy="646331"/>
          </a:xfrm>
          <a:prstGeom prst="rect">
            <a:avLst/>
          </a:prstGeom>
          <a:noFill/>
        </p:spPr>
        <p:txBody>
          <a:bodyPr wrap="square" rtlCol="0">
            <a:spAutoFit/>
          </a:bodyPr>
          <a:lstStyle/>
          <a:p>
            <a:pPr marL="171450" indent="-171450">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Optimisation opérationnelle &amp; Synergie </a:t>
            </a:r>
            <a:r>
              <a:rPr lang="fr-FR" sz="1200" b="1" dirty="0">
                <a:solidFill>
                  <a:schemeClr val="tx1">
                    <a:lumMod val="50000"/>
                    <a:lumOff val="50000"/>
                  </a:schemeClr>
                </a:solidFill>
                <a:latin typeface="Arial" panose="020B0604020202020204" pitchFamily="34" charset="0"/>
                <a:cs typeface="Arial" panose="020B0604020202020204" pitchFamily="34" charset="0"/>
              </a:rPr>
              <a:t>#1</a:t>
            </a:r>
          </a:p>
          <a:p>
            <a:r>
              <a:rPr lang="fr-FR" sz="1200" dirty="0">
                <a:solidFill>
                  <a:schemeClr val="tx1">
                    <a:lumMod val="50000"/>
                    <a:lumOff val="50000"/>
                  </a:schemeClr>
                </a:solidFill>
                <a:latin typeface="Arial" panose="020B0604020202020204" pitchFamily="34" charset="0"/>
                <a:cs typeface="Arial" panose="020B0604020202020204" pitchFamily="34" charset="0"/>
              </a:rPr>
              <a:t>    James. MANGA</a:t>
            </a:r>
          </a:p>
        </p:txBody>
      </p:sp>
      <p:sp>
        <p:nvSpPr>
          <p:cNvPr id="30" name="ZoneTexte 29"/>
          <p:cNvSpPr txBox="1"/>
          <p:nvPr/>
        </p:nvSpPr>
        <p:spPr>
          <a:xfrm>
            <a:off x="307635" y="3962289"/>
            <a:ext cx="2840539" cy="461665"/>
          </a:xfrm>
          <a:prstGeom prst="rect">
            <a:avLst/>
          </a:prstGeom>
          <a:noFill/>
        </p:spPr>
        <p:txBody>
          <a:bodyPr wrap="square" rtlCol="0">
            <a:spAutoFit/>
          </a:bodyPr>
          <a:lstStyle/>
          <a:p>
            <a:pPr marL="171450" indent="-171450">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Leadership &amp; Gouvernance</a:t>
            </a:r>
          </a:p>
          <a:p>
            <a:r>
              <a:rPr lang="fr-FR" sz="1200" dirty="0">
                <a:solidFill>
                  <a:schemeClr val="tx1">
                    <a:lumMod val="50000"/>
                    <a:lumOff val="50000"/>
                  </a:schemeClr>
                </a:solidFill>
                <a:latin typeface="Arial" panose="020B0604020202020204" pitchFamily="34" charset="0"/>
                <a:cs typeface="Arial" panose="020B0604020202020204" pitchFamily="34" charset="0"/>
              </a:rPr>
              <a:t>    Leonel. HOUESSOU</a:t>
            </a:r>
          </a:p>
        </p:txBody>
      </p:sp>
      <p:sp>
        <p:nvSpPr>
          <p:cNvPr id="14" name="Oval 6">
            <a:extLst>
              <a:ext uri="{FF2B5EF4-FFF2-40B4-BE49-F238E27FC236}">
                <a16:creationId xmlns:a16="http://schemas.microsoft.com/office/drawing/2014/main" xmlns="" id="{36ACCDF8-FF35-4943-A515-113F04C84CE9}"/>
              </a:ext>
            </a:extLst>
          </p:cNvPr>
          <p:cNvSpPr/>
          <p:nvPr/>
        </p:nvSpPr>
        <p:spPr>
          <a:xfrm>
            <a:off x="2388783" y="1768596"/>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5" name="Oval 6">
            <a:extLst>
              <a:ext uri="{FF2B5EF4-FFF2-40B4-BE49-F238E27FC236}">
                <a16:creationId xmlns:a16="http://schemas.microsoft.com/office/drawing/2014/main" xmlns="" id="{36ACCDF8-FF35-4943-A515-113F04C84CE9}"/>
              </a:ext>
            </a:extLst>
          </p:cNvPr>
          <p:cNvSpPr/>
          <p:nvPr/>
        </p:nvSpPr>
        <p:spPr>
          <a:xfrm>
            <a:off x="6830458" y="1759247"/>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7" name="Oval 6">
            <a:extLst>
              <a:ext uri="{FF2B5EF4-FFF2-40B4-BE49-F238E27FC236}">
                <a16:creationId xmlns:a16="http://schemas.microsoft.com/office/drawing/2014/main" xmlns="" id="{36ACCDF8-FF35-4943-A515-113F04C84CE9}"/>
              </a:ext>
            </a:extLst>
          </p:cNvPr>
          <p:cNvSpPr/>
          <p:nvPr/>
        </p:nvSpPr>
        <p:spPr>
          <a:xfrm>
            <a:off x="307634" y="399091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cxnSp>
        <p:nvCxnSpPr>
          <p:cNvPr id="18" name="Connecteur droit 17"/>
          <p:cNvCxnSpPr>
            <a:cxnSpLocks/>
          </p:cNvCxnSpPr>
          <p:nvPr/>
        </p:nvCxnSpPr>
        <p:spPr>
          <a:xfrm>
            <a:off x="2365844" y="2145513"/>
            <a:ext cx="0" cy="125929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12560" y="4256136"/>
            <a:ext cx="0" cy="178497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au 7"/>
          <p:cNvGraphicFramePr>
            <a:graphicFrameLocks noGrp="1"/>
          </p:cNvGraphicFramePr>
          <p:nvPr>
            <p:extLst>
              <p:ext uri="{D42A27DB-BD31-4B8C-83A1-F6EECF244321}">
                <p14:modId xmlns:p14="http://schemas.microsoft.com/office/powerpoint/2010/main" val="3200934559"/>
              </p:ext>
            </p:extLst>
          </p:nvPr>
        </p:nvGraphicFramePr>
        <p:xfrm>
          <a:off x="307635" y="2472880"/>
          <a:ext cx="1913049" cy="941883"/>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105157">
                  <a:extLst>
                    <a:ext uri="{9D8B030D-6E8A-4147-A177-3AD203B41FA5}">
                      <a16:colId xmlns:a16="http://schemas.microsoft.com/office/drawing/2014/main" xmlns="" val="20000"/>
                    </a:ext>
                  </a:extLst>
                </a:gridCol>
                <a:gridCol w="807892">
                  <a:extLst>
                    <a:ext uri="{9D8B030D-6E8A-4147-A177-3AD203B41FA5}">
                      <a16:colId xmlns:a16="http://schemas.microsoft.com/office/drawing/2014/main" xmlns="" val="20001"/>
                    </a:ext>
                  </a:extLst>
                </a:gridCol>
              </a:tblGrid>
              <a:tr h="247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I" sz="800" b="1" dirty="0" err="1">
                          <a:solidFill>
                            <a:schemeClr val="bg1"/>
                          </a:solidFill>
                          <a:latin typeface="Roboto "/>
                        </a:rPr>
                        <a:t>Dvpt</a:t>
                      </a:r>
                      <a:r>
                        <a:rPr lang="fr-CI" sz="800" b="1" dirty="0">
                          <a:solidFill>
                            <a:schemeClr val="bg1"/>
                          </a:solidFill>
                          <a:latin typeface="Roboto "/>
                        </a:rPr>
                        <a:t> Commercial &amp; Diversification (4)</a:t>
                      </a:r>
                    </a:p>
                    <a:p>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Lucien.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362763">
                <a:tc>
                  <a:txBody>
                    <a:bodyPr/>
                    <a:lstStyle/>
                    <a:p>
                      <a:r>
                        <a:rPr lang="fr-FR" sz="800" dirty="0">
                          <a:solidFill>
                            <a:schemeClr val="bg1"/>
                          </a:solidFill>
                          <a:latin typeface="Arial" panose="020B0604020202020204" pitchFamily="34" charset="0"/>
                          <a:cs typeface="Arial" panose="020B0604020202020204" pitchFamily="34" charset="0"/>
                        </a:rPr>
                        <a:t>Compétences &amp; Modèle social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1"/>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3356757977"/>
              </p:ext>
            </p:extLst>
          </p:nvPr>
        </p:nvGraphicFramePr>
        <p:xfrm>
          <a:off x="2456542" y="2473201"/>
          <a:ext cx="1995995" cy="822960"/>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29491">
                  <a:extLst>
                    <a:ext uri="{9D8B030D-6E8A-4147-A177-3AD203B41FA5}">
                      <a16:colId xmlns:a16="http://schemas.microsoft.com/office/drawing/2014/main" xmlns="" val="20000"/>
                    </a:ext>
                  </a:extLst>
                </a:gridCol>
                <a:gridCol w="666504">
                  <a:extLst>
                    <a:ext uri="{9D8B030D-6E8A-4147-A177-3AD203B41FA5}">
                      <a16:colId xmlns:a16="http://schemas.microsoft.com/office/drawing/2014/main" xmlns="" val="20001"/>
                    </a:ext>
                  </a:extLst>
                </a:gridCol>
              </a:tblGrid>
              <a:tr h="241241">
                <a:tc>
                  <a:txBody>
                    <a:bodyPr/>
                    <a:lstStyle/>
                    <a:p>
                      <a:r>
                        <a:rPr lang="fr-FR" sz="800" dirty="0">
                          <a:solidFill>
                            <a:schemeClr val="bg1"/>
                          </a:solidFill>
                          <a:latin typeface="Arial" panose="020B0604020202020204" pitchFamily="34" charset="0"/>
                          <a:cs typeface="Arial" panose="020B0604020202020204" pitchFamily="34" charset="0"/>
                        </a:rPr>
                        <a:t>Transformation digitale &amp; Système d'information (4)</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356106">
                <a:tc>
                  <a:txBody>
                    <a:bodyPr/>
                    <a:lstStyle/>
                    <a:p>
                      <a:r>
                        <a:rPr lang="fr-FR" sz="900" dirty="0">
                          <a:solidFill>
                            <a:schemeClr val="bg1"/>
                          </a:solidFill>
                          <a:latin typeface="Arial" panose="020B0604020202020204" pitchFamily="34" charset="0"/>
                          <a:cs typeface="Arial" panose="020B0604020202020204" pitchFamily="34" charset="0"/>
                        </a:rPr>
                        <a:t>IA &amp; Innovation Opérationnelle (3)</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1"/>
                  </a:ext>
                </a:extLst>
              </a:tr>
            </a:tbl>
          </a:graphicData>
        </a:graphic>
      </p:graphicFrame>
      <p:graphicFrame>
        <p:nvGraphicFramePr>
          <p:cNvPr id="33" name="Tableau 32"/>
          <p:cNvGraphicFramePr>
            <a:graphicFrameLocks noGrp="1"/>
          </p:cNvGraphicFramePr>
          <p:nvPr>
            <p:extLst>
              <p:ext uri="{D42A27DB-BD31-4B8C-83A1-F6EECF244321}">
                <p14:modId xmlns:p14="http://schemas.microsoft.com/office/powerpoint/2010/main" val="3097496046"/>
              </p:ext>
            </p:extLst>
          </p:nvPr>
        </p:nvGraphicFramePr>
        <p:xfrm>
          <a:off x="7019439" y="2371019"/>
          <a:ext cx="2283167" cy="2814747"/>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31307">
                  <a:extLst>
                    <a:ext uri="{9D8B030D-6E8A-4147-A177-3AD203B41FA5}">
                      <a16:colId xmlns:a16="http://schemas.microsoft.com/office/drawing/2014/main" xmlns="" val="20000"/>
                    </a:ext>
                  </a:extLst>
                </a:gridCol>
                <a:gridCol w="951860">
                  <a:extLst>
                    <a:ext uri="{9D8B030D-6E8A-4147-A177-3AD203B41FA5}">
                      <a16:colId xmlns:a16="http://schemas.microsoft.com/office/drawing/2014/main" xmlns="" val="20001"/>
                    </a:ext>
                  </a:extLst>
                </a:gridCol>
              </a:tblGrid>
              <a:tr h="247781">
                <a:tc>
                  <a:txBody>
                    <a:bodyPr/>
                    <a:lstStyle/>
                    <a:p>
                      <a:r>
                        <a:rPr lang="fr-FR" sz="800" dirty="0">
                          <a:solidFill>
                            <a:schemeClr val="bg1"/>
                          </a:solidFill>
                          <a:latin typeface="Arial" panose="020B0604020202020204" pitchFamily="34" charset="0"/>
                          <a:cs typeface="Arial" panose="020B0604020202020204" pitchFamily="34" charset="0"/>
                        </a:rPr>
                        <a:t>Compétences &amp; Modèle social (1)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362763">
                <a:tc>
                  <a:txBody>
                    <a:bodyPr/>
                    <a:lstStyle/>
                    <a:p>
                      <a:r>
                        <a:rPr lang="fr-FR" sz="800" dirty="0">
                          <a:solidFill>
                            <a:schemeClr val="bg1"/>
                          </a:solidFill>
                          <a:latin typeface="Arial" panose="020B0604020202020204" pitchFamily="34" charset="0"/>
                          <a:cs typeface="Arial" panose="020B0604020202020204" pitchFamily="34" charset="0"/>
                        </a:rPr>
                        <a:t>Organisation, Gouvernance &amp; Pilotage Managérial (2)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1"/>
                  </a:ext>
                </a:extLst>
              </a:tr>
              <a:tr h="369289">
                <a:tc>
                  <a:txBody>
                    <a:bodyPr/>
                    <a:lstStyle/>
                    <a:p>
                      <a:r>
                        <a:rPr lang="fr-FR" sz="800" baseline="0" dirty="0">
                          <a:solidFill>
                            <a:schemeClr val="bg1"/>
                          </a:solidFill>
                          <a:latin typeface="Arial" panose="020B0604020202020204" pitchFamily="34" charset="0"/>
                          <a:cs typeface="Arial" panose="020B0604020202020204" pitchFamily="34" charset="0"/>
                        </a:rPr>
                        <a:t>Culture &amp; performance (1)</a:t>
                      </a:r>
                    </a:p>
                    <a:p>
                      <a:endParaRPr lang="fr-FR" sz="800" baseline="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solidFill>
                            <a:schemeClr val="bg1"/>
                          </a:solidFill>
                          <a:latin typeface="Arial" panose="020B0604020202020204" pitchFamily="34" charset="0"/>
                          <a:cs typeface="Arial" panose="020B0604020202020204" pitchFamily="34" charset="0"/>
                        </a:rPr>
                        <a:t>A définir</a:t>
                      </a:r>
                    </a:p>
                    <a:p>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2546312453"/>
                  </a:ext>
                </a:extLst>
              </a:tr>
              <a:tr h="369289">
                <a:tc>
                  <a:txBody>
                    <a:bodyPr/>
                    <a:lstStyle/>
                    <a:p>
                      <a:r>
                        <a:rPr lang="fr-FR" sz="800" baseline="0" dirty="0">
                          <a:solidFill>
                            <a:schemeClr val="bg1"/>
                          </a:solidFill>
                          <a:latin typeface="Arial" panose="020B0604020202020204" pitchFamily="34" charset="0"/>
                          <a:cs typeface="Arial" panose="020B0604020202020204" pitchFamily="34" charset="0"/>
                        </a:rPr>
                        <a:t>IA &amp; Innovation Opérationnelle (2)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3510518246"/>
                  </a:ext>
                </a:extLst>
              </a:tr>
              <a:tr h="369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I" sz="800" b="1" dirty="0" err="1">
                          <a:solidFill>
                            <a:schemeClr val="bg1"/>
                          </a:solidFill>
                          <a:latin typeface="Roboto "/>
                        </a:rPr>
                        <a:t>Dvpt</a:t>
                      </a:r>
                      <a:r>
                        <a:rPr lang="fr-CI" sz="800" b="1" dirty="0">
                          <a:solidFill>
                            <a:schemeClr val="bg1"/>
                          </a:solidFill>
                          <a:latin typeface="Roboto "/>
                        </a:rPr>
                        <a:t> Commercial &amp; Diversification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2558015124"/>
                  </a:ext>
                </a:extLst>
              </a:tr>
              <a:tr h="369289">
                <a:tc>
                  <a:txBody>
                    <a:bodyPr/>
                    <a:lstStyle/>
                    <a:p>
                      <a:r>
                        <a:rPr lang="fr-FR" sz="800" baseline="0" dirty="0">
                          <a:solidFill>
                            <a:schemeClr val="bg1"/>
                          </a:solidFill>
                          <a:latin typeface="Arial" panose="020B0604020202020204" pitchFamily="34" charset="0"/>
                          <a:cs typeface="Arial" panose="020B0604020202020204" pitchFamily="34" charset="0"/>
                        </a:rPr>
                        <a:t>Capacitaire (2)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3208126692"/>
                  </a:ext>
                </a:extLst>
              </a:tr>
              <a:tr h="369289">
                <a:tc>
                  <a:txBody>
                    <a:bodyPr/>
                    <a:lstStyle/>
                    <a:p>
                      <a:r>
                        <a:rPr lang="fr-FR" sz="800" baseline="0" dirty="0">
                          <a:solidFill>
                            <a:schemeClr val="bg1"/>
                          </a:solidFill>
                          <a:latin typeface="Arial" panose="020B0604020202020204" pitchFamily="34" charset="0"/>
                          <a:cs typeface="Arial" panose="020B0604020202020204" pitchFamily="34" charset="0"/>
                        </a:rPr>
                        <a:t>Gouvernance &amp; synergie (1) </a:t>
                      </a:r>
                    </a:p>
                    <a:p>
                      <a:endParaRPr lang="fr-FR" sz="800" baseline="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44546458"/>
                  </a:ext>
                </a:extLst>
              </a:tr>
            </a:tbl>
          </a:graphicData>
        </a:graphic>
      </p:graphicFrame>
      <p:graphicFrame>
        <p:nvGraphicFramePr>
          <p:cNvPr id="34" name="Tableau 33"/>
          <p:cNvGraphicFramePr>
            <a:graphicFrameLocks noGrp="1"/>
          </p:cNvGraphicFramePr>
          <p:nvPr>
            <p:extLst>
              <p:ext uri="{D42A27DB-BD31-4B8C-83A1-F6EECF244321}">
                <p14:modId xmlns:p14="http://schemas.microsoft.com/office/powerpoint/2010/main" val="2349889946"/>
              </p:ext>
            </p:extLst>
          </p:nvPr>
        </p:nvGraphicFramePr>
        <p:xfrm>
          <a:off x="517486" y="4645628"/>
          <a:ext cx="2283167" cy="1808907"/>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454507">
                  <a:extLst>
                    <a:ext uri="{9D8B030D-6E8A-4147-A177-3AD203B41FA5}">
                      <a16:colId xmlns:a16="http://schemas.microsoft.com/office/drawing/2014/main" xmlns="" val="20000"/>
                    </a:ext>
                  </a:extLst>
                </a:gridCol>
                <a:gridCol w="828660">
                  <a:extLst>
                    <a:ext uri="{9D8B030D-6E8A-4147-A177-3AD203B41FA5}">
                      <a16:colId xmlns:a16="http://schemas.microsoft.com/office/drawing/2014/main" xmlns="" val="20001"/>
                    </a:ext>
                  </a:extLst>
                </a:gridCol>
              </a:tblGrid>
              <a:tr h="247781">
                <a:tc>
                  <a:txBody>
                    <a:bodyPr/>
                    <a:lstStyle/>
                    <a:p>
                      <a:r>
                        <a:rPr lang="fr-FR" sz="800" dirty="0">
                          <a:solidFill>
                            <a:schemeClr val="bg1"/>
                          </a:solidFill>
                          <a:latin typeface="Arial" panose="020B0604020202020204" pitchFamily="34" charset="0"/>
                          <a:cs typeface="Arial" panose="020B0604020202020204" pitchFamily="34" charset="0"/>
                        </a:rPr>
                        <a:t>Organisation, Gouvernance &amp; Pilotage Managérial (5)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362763">
                <a:tc>
                  <a:txBody>
                    <a:bodyPr/>
                    <a:lstStyle/>
                    <a:p>
                      <a:r>
                        <a:rPr lang="fr-FR" sz="900" dirty="0">
                          <a:solidFill>
                            <a:schemeClr val="bg1"/>
                          </a:solidFill>
                          <a:latin typeface="Arial" panose="020B0604020202020204" pitchFamily="34" charset="0"/>
                          <a:cs typeface="Arial" panose="020B0604020202020204" pitchFamily="34" charset="0"/>
                        </a:rPr>
                        <a:t>Compétences &amp; Modèle social (3)</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Définir</a:t>
                      </a:r>
                      <a:endParaRPr kumimoji="0" lang="fr-FR"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1"/>
                  </a:ext>
                </a:extLst>
              </a:tr>
              <a:tr h="369289">
                <a:tc>
                  <a:txBody>
                    <a:bodyPr/>
                    <a:lstStyle/>
                    <a:p>
                      <a:r>
                        <a:rPr lang="fr-FR" sz="800" dirty="0">
                          <a:solidFill>
                            <a:schemeClr val="bg1"/>
                          </a:solidFill>
                          <a:latin typeface="Arial" panose="020B0604020202020204" pitchFamily="34" charset="0"/>
                          <a:cs typeface="Arial" panose="020B0604020202020204" pitchFamily="34" charset="0"/>
                        </a:rPr>
                        <a:t>Culture &amp; performance (1)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Définir</a:t>
                      </a:r>
                      <a:endParaRPr kumimoji="0" lang="fr-FR"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2"/>
                  </a:ext>
                </a:extLst>
              </a:tr>
              <a:tr h="369289">
                <a:tc>
                  <a:txBody>
                    <a:bodyPr/>
                    <a:lstStyle/>
                    <a:p>
                      <a:r>
                        <a:rPr lang="fr-FR" sz="800" dirty="0">
                          <a:solidFill>
                            <a:schemeClr val="bg1"/>
                          </a:solidFill>
                          <a:latin typeface="Arial" panose="020B0604020202020204" pitchFamily="34" charset="0"/>
                          <a:cs typeface="Arial" panose="020B0604020202020204" pitchFamily="34" charset="0"/>
                        </a:rPr>
                        <a:t>Gouvernance &amp; conformité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Définir</a:t>
                      </a:r>
                      <a:endParaRPr kumimoji="0" lang="fr-FR"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3"/>
                  </a:ext>
                </a:extLst>
              </a:tr>
              <a:tr h="369289">
                <a:tc>
                  <a:txBody>
                    <a:bodyPr/>
                    <a:lstStyle/>
                    <a:p>
                      <a:r>
                        <a:rPr lang="fr-FR" sz="800" dirty="0">
                          <a:solidFill>
                            <a:schemeClr val="bg1"/>
                          </a:solidFill>
                          <a:latin typeface="Arial" panose="020B0604020202020204" pitchFamily="34" charset="0"/>
                          <a:cs typeface="Arial" panose="020B0604020202020204" pitchFamily="34" charset="0"/>
                        </a:rPr>
                        <a:t>Pilotage de la performance &amp; Rentabilité (1)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4"/>
                  </a:ext>
                </a:extLst>
              </a:tr>
            </a:tbl>
          </a:graphicData>
        </a:graphic>
      </p:graphicFrame>
      <p:sp>
        <p:nvSpPr>
          <p:cNvPr id="3" name="ZoneTexte 2">
            <a:extLst>
              <a:ext uri="{FF2B5EF4-FFF2-40B4-BE49-F238E27FC236}">
                <a16:creationId xmlns:a16="http://schemas.microsoft.com/office/drawing/2014/main" xmlns="" id="{52C24ECC-D888-BC21-69EB-3F8EB6806CCA}"/>
              </a:ext>
            </a:extLst>
          </p:cNvPr>
          <p:cNvSpPr txBox="1"/>
          <p:nvPr/>
        </p:nvSpPr>
        <p:spPr>
          <a:xfrm>
            <a:off x="4533224" y="1685360"/>
            <a:ext cx="2205837" cy="646331"/>
          </a:xfrm>
          <a:prstGeom prst="rect">
            <a:avLst/>
          </a:prstGeom>
          <a:noFill/>
        </p:spPr>
        <p:txBody>
          <a:bodyPr wrap="square" rtlCol="0">
            <a:spAutoFit/>
          </a:bodyPr>
          <a:lstStyle/>
          <a:p>
            <a:pPr marL="171450" indent="-171450">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Réorganisation &amp; compétences</a:t>
            </a:r>
          </a:p>
          <a:p>
            <a:r>
              <a:rPr lang="fr-FR" sz="1200" dirty="0">
                <a:solidFill>
                  <a:schemeClr val="tx1">
                    <a:lumMod val="50000"/>
                    <a:lumOff val="50000"/>
                  </a:schemeClr>
                </a:solidFill>
                <a:latin typeface="Arial" panose="020B0604020202020204" pitchFamily="34" charset="0"/>
                <a:cs typeface="Arial" panose="020B0604020202020204" pitchFamily="34" charset="0"/>
              </a:rPr>
              <a:t>    Marie-Hélène.  GNAGNE</a:t>
            </a:r>
          </a:p>
        </p:txBody>
      </p:sp>
      <p:sp>
        <p:nvSpPr>
          <p:cNvPr id="4" name="Oval 6">
            <a:extLst>
              <a:ext uri="{FF2B5EF4-FFF2-40B4-BE49-F238E27FC236}">
                <a16:creationId xmlns:a16="http://schemas.microsoft.com/office/drawing/2014/main" xmlns="" id="{2CD8B110-3760-03F7-FCC3-550AA1AB05E9}"/>
              </a:ext>
            </a:extLst>
          </p:cNvPr>
          <p:cNvSpPr/>
          <p:nvPr/>
        </p:nvSpPr>
        <p:spPr>
          <a:xfrm>
            <a:off x="4533223" y="177842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graphicFrame>
        <p:nvGraphicFramePr>
          <p:cNvPr id="5" name="Tableau 4">
            <a:extLst>
              <a:ext uri="{FF2B5EF4-FFF2-40B4-BE49-F238E27FC236}">
                <a16:creationId xmlns:a16="http://schemas.microsoft.com/office/drawing/2014/main" xmlns="" id="{DCBBD198-F1FC-CC2F-384E-F5F46F68D811}"/>
              </a:ext>
            </a:extLst>
          </p:cNvPr>
          <p:cNvGraphicFramePr>
            <a:graphicFrameLocks noGrp="1"/>
          </p:cNvGraphicFramePr>
          <p:nvPr>
            <p:extLst>
              <p:ext uri="{D42A27DB-BD31-4B8C-83A1-F6EECF244321}">
                <p14:modId xmlns:p14="http://schemas.microsoft.com/office/powerpoint/2010/main" val="3066138650"/>
              </p:ext>
            </p:extLst>
          </p:nvPr>
        </p:nvGraphicFramePr>
        <p:xfrm>
          <a:off x="4743076" y="2480147"/>
          <a:ext cx="1995995" cy="812696"/>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29491">
                  <a:extLst>
                    <a:ext uri="{9D8B030D-6E8A-4147-A177-3AD203B41FA5}">
                      <a16:colId xmlns:a16="http://schemas.microsoft.com/office/drawing/2014/main" xmlns="" val="20000"/>
                    </a:ext>
                  </a:extLst>
                </a:gridCol>
                <a:gridCol w="666504">
                  <a:extLst>
                    <a:ext uri="{9D8B030D-6E8A-4147-A177-3AD203B41FA5}">
                      <a16:colId xmlns:a16="http://schemas.microsoft.com/office/drawing/2014/main" xmlns="" val="20001"/>
                    </a:ext>
                  </a:extLst>
                </a:gridCol>
              </a:tblGrid>
              <a:tr h="388681">
                <a:tc>
                  <a:txBody>
                    <a:bodyPr/>
                    <a:lstStyle/>
                    <a:p>
                      <a:r>
                        <a:rPr lang="fr-FR" sz="800" dirty="0">
                          <a:solidFill>
                            <a:schemeClr val="bg1"/>
                          </a:solidFill>
                          <a:latin typeface="Arial" panose="020B0604020202020204" pitchFamily="34" charset="0"/>
                          <a:cs typeface="Arial" panose="020B0604020202020204" pitchFamily="34" charset="0"/>
                        </a:rPr>
                        <a:t>Compétences &amp; Modèle social (3)</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0"/>
                  </a:ext>
                </a:extLst>
              </a:tr>
              <a:tr h="424015">
                <a:tc>
                  <a:txBody>
                    <a:bodyPr/>
                    <a:lstStyle/>
                    <a:p>
                      <a:r>
                        <a:rPr lang="fr-FR" sz="900" dirty="0">
                          <a:solidFill>
                            <a:schemeClr val="bg1"/>
                          </a:solidFill>
                          <a:latin typeface="Arial" panose="020B0604020202020204" pitchFamily="34" charset="0"/>
                          <a:cs typeface="Arial" panose="020B0604020202020204" pitchFamily="34" charset="0"/>
                        </a:rPr>
                        <a:t>I A &amp;Innovation Opérationnelle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 </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1"/>
                  </a:ext>
                </a:extLst>
              </a:tr>
            </a:tbl>
          </a:graphicData>
        </a:graphic>
      </p:graphicFrame>
      <p:cxnSp>
        <p:nvCxnSpPr>
          <p:cNvPr id="11" name="Connecteur droit 10">
            <a:extLst>
              <a:ext uri="{FF2B5EF4-FFF2-40B4-BE49-F238E27FC236}">
                <a16:creationId xmlns:a16="http://schemas.microsoft.com/office/drawing/2014/main" xmlns="" id="{E1368730-95EC-76FF-2B7C-DA0B8DAD0CF3}"/>
              </a:ext>
            </a:extLst>
          </p:cNvPr>
          <p:cNvCxnSpPr>
            <a:cxnSpLocks/>
          </p:cNvCxnSpPr>
          <p:nvPr/>
        </p:nvCxnSpPr>
        <p:spPr>
          <a:xfrm>
            <a:off x="6893189" y="2027609"/>
            <a:ext cx="0" cy="137719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Tableau 21">
            <a:extLst>
              <a:ext uri="{FF2B5EF4-FFF2-40B4-BE49-F238E27FC236}">
                <a16:creationId xmlns:a16="http://schemas.microsoft.com/office/drawing/2014/main" xmlns="" id="{C4407F3F-1514-F7DA-9E87-F64BAD770267}"/>
              </a:ext>
            </a:extLst>
          </p:cNvPr>
          <p:cNvGraphicFramePr>
            <a:graphicFrameLocks noGrp="1"/>
          </p:cNvGraphicFramePr>
          <p:nvPr>
            <p:extLst>
              <p:ext uri="{D42A27DB-BD31-4B8C-83A1-F6EECF244321}">
                <p14:modId xmlns:p14="http://schemas.microsoft.com/office/powerpoint/2010/main" val="540458510"/>
              </p:ext>
            </p:extLst>
          </p:nvPr>
        </p:nvGraphicFramePr>
        <p:xfrm>
          <a:off x="9737607" y="2371019"/>
          <a:ext cx="2283167" cy="914400"/>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31307">
                  <a:extLst>
                    <a:ext uri="{9D8B030D-6E8A-4147-A177-3AD203B41FA5}">
                      <a16:colId xmlns:a16="http://schemas.microsoft.com/office/drawing/2014/main" xmlns="" val="20000"/>
                    </a:ext>
                  </a:extLst>
                </a:gridCol>
                <a:gridCol w="951860">
                  <a:extLst>
                    <a:ext uri="{9D8B030D-6E8A-4147-A177-3AD203B41FA5}">
                      <a16:colId xmlns:a16="http://schemas.microsoft.com/office/drawing/2014/main" xmlns="" val="20001"/>
                    </a:ext>
                  </a:extLst>
                </a:gridCol>
              </a:tblGrid>
              <a:tr h="362763">
                <a:tc>
                  <a:txBody>
                    <a:bodyPr/>
                    <a:lstStyle/>
                    <a:p>
                      <a:r>
                        <a:rPr lang="fr-FR" sz="800" dirty="0">
                          <a:solidFill>
                            <a:schemeClr val="bg1"/>
                          </a:solidFill>
                          <a:latin typeface="Arial" panose="020B0604020202020204" pitchFamily="34" charset="0"/>
                          <a:cs typeface="Arial" panose="020B0604020202020204" pitchFamily="34" charset="0"/>
                        </a:rPr>
                        <a:t>Transformation digitale &amp; Système d'information (2)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2"/>
                  </a:ext>
                </a:extLst>
              </a:tr>
              <a:tr h="369289">
                <a:tc>
                  <a:txBody>
                    <a:bodyPr/>
                    <a:lstStyle/>
                    <a:p>
                      <a:r>
                        <a:rPr lang="fr-FR" sz="800" baseline="0" dirty="0">
                          <a:solidFill>
                            <a:schemeClr val="bg1"/>
                          </a:solidFill>
                          <a:latin typeface="Arial" panose="020B0604020202020204" pitchFamily="34" charset="0"/>
                          <a:cs typeface="Arial" panose="020B0604020202020204" pitchFamily="34" charset="0"/>
                        </a:rPr>
                        <a:t>Pilotage de la performance &amp; Rentabilité (3)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 définir</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xmlns="" val="10003"/>
                  </a:ext>
                </a:extLst>
              </a:tr>
            </a:tbl>
          </a:graphicData>
        </a:graphic>
      </p:graphicFrame>
      <p:sp>
        <p:nvSpPr>
          <p:cNvPr id="31" name="ZoneTexte 30">
            <a:extLst>
              <a:ext uri="{FF2B5EF4-FFF2-40B4-BE49-F238E27FC236}">
                <a16:creationId xmlns:a16="http://schemas.microsoft.com/office/drawing/2014/main" xmlns="" id="{9F847BDF-41D2-54A1-DF06-6FEE4DD96820}"/>
              </a:ext>
            </a:extLst>
          </p:cNvPr>
          <p:cNvSpPr txBox="1"/>
          <p:nvPr/>
        </p:nvSpPr>
        <p:spPr>
          <a:xfrm>
            <a:off x="9544753" y="1726825"/>
            <a:ext cx="2840539" cy="646331"/>
          </a:xfrm>
          <a:prstGeom prst="rect">
            <a:avLst/>
          </a:prstGeom>
          <a:noFill/>
        </p:spPr>
        <p:txBody>
          <a:bodyPr wrap="square" rtlCol="0">
            <a:spAutoFit/>
          </a:bodyPr>
          <a:lstStyle/>
          <a:p>
            <a:pPr marL="171450" indent="-171450">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Optimisation opérationnelle &amp; Synergie </a:t>
            </a:r>
            <a:r>
              <a:rPr lang="fr-FR" sz="1200" b="1" dirty="0">
                <a:solidFill>
                  <a:schemeClr val="tx1">
                    <a:lumMod val="50000"/>
                    <a:lumOff val="50000"/>
                  </a:schemeClr>
                </a:solidFill>
                <a:latin typeface="Arial" panose="020B0604020202020204" pitchFamily="34" charset="0"/>
                <a:cs typeface="Arial" panose="020B0604020202020204" pitchFamily="34" charset="0"/>
              </a:rPr>
              <a:t>#2</a:t>
            </a:r>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dirty="0">
                <a:solidFill>
                  <a:schemeClr val="tx1">
                    <a:lumMod val="50000"/>
                    <a:lumOff val="50000"/>
                  </a:schemeClr>
                </a:solidFill>
                <a:latin typeface="Arial" panose="020B0604020202020204" pitchFamily="34" charset="0"/>
                <a:cs typeface="Arial" panose="020B0604020202020204" pitchFamily="34" charset="0"/>
              </a:rPr>
              <a:t>    Francis HOUETO</a:t>
            </a:r>
          </a:p>
        </p:txBody>
      </p:sp>
      <p:sp>
        <p:nvSpPr>
          <p:cNvPr id="39" name="Oval 6">
            <a:extLst>
              <a:ext uri="{FF2B5EF4-FFF2-40B4-BE49-F238E27FC236}">
                <a16:creationId xmlns:a16="http://schemas.microsoft.com/office/drawing/2014/main" xmlns="" id="{75337983-88F9-76A3-4003-625EB015B6C6}"/>
              </a:ext>
            </a:extLst>
          </p:cNvPr>
          <p:cNvSpPr/>
          <p:nvPr/>
        </p:nvSpPr>
        <p:spPr>
          <a:xfrm>
            <a:off x="9544752" y="1779261"/>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cxnSp>
        <p:nvCxnSpPr>
          <p:cNvPr id="40" name="Connecteur droit 39">
            <a:extLst>
              <a:ext uri="{FF2B5EF4-FFF2-40B4-BE49-F238E27FC236}">
                <a16:creationId xmlns:a16="http://schemas.microsoft.com/office/drawing/2014/main" xmlns="" id="{67121058-6A44-3B00-AC01-DFAEC908B837}"/>
              </a:ext>
            </a:extLst>
          </p:cNvPr>
          <p:cNvCxnSpPr>
            <a:cxnSpLocks/>
          </p:cNvCxnSpPr>
          <p:nvPr/>
        </p:nvCxnSpPr>
        <p:spPr>
          <a:xfrm>
            <a:off x="9558323" y="2116447"/>
            <a:ext cx="0" cy="137719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xmlns="" id="{C2DE387C-5D82-ECA7-DBEB-8D6B2DFCFF0E}"/>
              </a:ext>
            </a:extLst>
          </p:cNvPr>
          <p:cNvSpPr txBox="1"/>
          <p:nvPr/>
        </p:nvSpPr>
        <p:spPr>
          <a:xfrm>
            <a:off x="432192" y="38987"/>
            <a:ext cx="11032219" cy="646331"/>
          </a:xfrm>
          <a:prstGeom prst="rect">
            <a:avLst/>
          </a:prstGeom>
          <a:noFill/>
        </p:spPr>
        <p:txBody>
          <a:bodyPr wrap="square">
            <a:spAutoFit/>
          </a:body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IV. GOUVERNANCE PROGRAMME DRIVE-_</a:t>
            </a:r>
            <a:r>
              <a:rPr lang="fr-FR" sz="2400" b="1" dirty="0">
                <a:solidFill>
                  <a:schemeClr val="bg1">
                    <a:lumMod val="65000"/>
                  </a:schemeClr>
                </a:solidFill>
                <a:latin typeface="Roboto "/>
                <a:ea typeface="Roboto Light" panose="02000000000000000000" pitchFamily="2" charset="0"/>
                <a:cs typeface="Arial" pitchFamily="34" charset="0"/>
              </a:rPr>
              <a:t>Organisation</a:t>
            </a:r>
            <a:endParaRPr lang="en-US" altLang="ko-KR" sz="3600" b="1" dirty="0">
              <a:solidFill>
                <a:schemeClr val="bg1">
                  <a:lumMod val="65000"/>
                </a:schemeClr>
              </a:solidFill>
              <a:latin typeface="Roboto "/>
              <a:ea typeface="Roboto Light" panose="02000000000000000000" pitchFamily="2" charset="0"/>
              <a:cs typeface="Arial" pitchFamily="34" charset="0"/>
            </a:endParaRPr>
          </a:p>
        </p:txBody>
      </p:sp>
    </p:spTree>
    <p:extLst>
      <p:ext uri="{BB962C8B-B14F-4D97-AF65-F5344CB8AC3E}">
        <p14:creationId xmlns:p14="http://schemas.microsoft.com/office/powerpoint/2010/main" val="155786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ppt_x"/>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ppt_x"/>
                                          </p:val>
                                        </p:tav>
                                        <p:tav tm="100000">
                                          <p:val>
                                            <p:strVal val="#ppt_x"/>
                                          </p:val>
                                        </p:tav>
                                      </p:tavLst>
                                    </p:anim>
                                    <p:anim calcmode="lin" valueType="num">
                                      <p:cBhvr additive="base">
                                        <p:cTn id="86" dur="500" fill="hold"/>
                                        <p:tgtEl>
                                          <p:spTgt spid="5"/>
                                        </p:tgtEl>
                                        <p:attrNameLst>
                                          <p:attrName>ppt_y</p:attrName>
                                        </p:attrNameLst>
                                      </p:cBhvr>
                                      <p:tavLst>
                                        <p:tav tm="0">
                                          <p:val>
                                            <p:strVal val="1+#ppt_h/2"/>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1000"/>
                                        <p:tgtEl>
                                          <p:spTgt spid="11"/>
                                        </p:tgtEl>
                                      </p:cBhvr>
                                    </p:animEffect>
                                    <p:anim calcmode="lin" valueType="num">
                                      <p:cBhvr>
                                        <p:cTn id="90" dur="1000" fill="hold"/>
                                        <p:tgtEl>
                                          <p:spTgt spid="11"/>
                                        </p:tgtEl>
                                        <p:attrNameLst>
                                          <p:attrName>ppt_x</p:attrName>
                                        </p:attrNameLst>
                                      </p:cBhvr>
                                      <p:tavLst>
                                        <p:tav tm="0">
                                          <p:val>
                                            <p:strVal val="#ppt_x"/>
                                          </p:val>
                                        </p:tav>
                                        <p:tav tm="100000">
                                          <p:val>
                                            <p:strVal val="#ppt_x"/>
                                          </p:val>
                                        </p:tav>
                                      </p:tavLst>
                                    </p:anim>
                                    <p:anim calcmode="lin" valueType="num">
                                      <p:cBhvr>
                                        <p:cTn id="91" dur="1000" fill="hold"/>
                                        <p:tgtEl>
                                          <p:spTgt spid="11"/>
                                        </p:tgtEl>
                                        <p:attrNameLst>
                                          <p:attrName>ppt_y</p:attrName>
                                        </p:attrNameLst>
                                      </p:cBhvr>
                                      <p:tavLst>
                                        <p:tav tm="0">
                                          <p:val>
                                            <p:strVal val="#ppt_y+.1"/>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fill="hold"/>
                                        <p:tgtEl>
                                          <p:spTgt spid="22"/>
                                        </p:tgtEl>
                                        <p:attrNameLst>
                                          <p:attrName>ppt_x</p:attrName>
                                        </p:attrNameLst>
                                      </p:cBhvr>
                                      <p:tavLst>
                                        <p:tav tm="0">
                                          <p:val>
                                            <p:strVal val="#ppt_x"/>
                                          </p:val>
                                        </p:tav>
                                        <p:tav tm="100000">
                                          <p:val>
                                            <p:strVal val="#ppt_x"/>
                                          </p:val>
                                        </p:tav>
                                      </p:tavLst>
                                    </p:anim>
                                    <p:anim calcmode="lin" valueType="num">
                                      <p:cBhvr additive="base">
                                        <p:cTn id="9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ppt_x"/>
                                          </p:val>
                                        </p:tav>
                                        <p:tav tm="100000">
                                          <p:val>
                                            <p:strVal val="#ppt_x"/>
                                          </p:val>
                                        </p:tav>
                                      </p:tavLst>
                                    </p:anim>
                                    <p:anim calcmode="lin" valueType="num">
                                      <p:cBhvr additive="base">
                                        <p:cTn id="101" dur="500" fill="hold"/>
                                        <p:tgtEl>
                                          <p:spTgt spid="39"/>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additive="base">
                                        <p:cTn id="104" dur="500" fill="hold"/>
                                        <p:tgtEl>
                                          <p:spTgt spid="31"/>
                                        </p:tgtEl>
                                        <p:attrNameLst>
                                          <p:attrName>ppt_x</p:attrName>
                                        </p:attrNameLst>
                                      </p:cBhvr>
                                      <p:tavLst>
                                        <p:tav tm="0">
                                          <p:val>
                                            <p:strVal val="#ppt_x"/>
                                          </p:val>
                                        </p:tav>
                                        <p:tav tm="100000">
                                          <p:val>
                                            <p:strVal val="#ppt_x"/>
                                          </p:val>
                                        </p:tav>
                                      </p:tavLst>
                                    </p:anim>
                                    <p:anim calcmode="lin" valueType="num">
                                      <p:cBhvr additive="base">
                                        <p:cTn id="105" dur="500" fill="hold"/>
                                        <p:tgtEl>
                                          <p:spTgt spid="31"/>
                                        </p:tgtEl>
                                        <p:attrNameLst>
                                          <p:attrName>ppt_y</p:attrName>
                                        </p:attrNameLst>
                                      </p:cBhvr>
                                      <p:tavLst>
                                        <p:tav tm="0">
                                          <p:val>
                                            <p:strVal val="1+#ppt_h/2"/>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1000"/>
                                        <p:tgtEl>
                                          <p:spTgt spid="40"/>
                                        </p:tgtEl>
                                      </p:cBhvr>
                                    </p:animEffect>
                                    <p:anim calcmode="lin" valueType="num">
                                      <p:cBhvr>
                                        <p:cTn id="109" dur="1000" fill="hold"/>
                                        <p:tgtEl>
                                          <p:spTgt spid="40"/>
                                        </p:tgtEl>
                                        <p:attrNameLst>
                                          <p:attrName>ppt_x</p:attrName>
                                        </p:attrNameLst>
                                      </p:cBhvr>
                                      <p:tavLst>
                                        <p:tav tm="0">
                                          <p:val>
                                            <p:strVal val="#ppt_x"/>
                                          </p:val>
                                        </p:tav>
                                        <p:tav tm="100000">
                                          <p:val>
                                            <p:strVal val="#ppt_x"/>
                                          </p:val>
                                        </p:tav>
                                      </p:tavLst>
                                    </p:anim>
                                    <p:anim calcmode="lin" valueType="num">
                                      <p:cBhvr>
                                        <p:cTn id="11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animBg="1"/>
      <p:bldP spid="28" grpId="0"/>
      <p:bldP spid="29" grpId="0"/>
      <p:bldP spid="30" grpId="0"/>
      <p:bldP spid="14" grpId="0" animBg="1"/>
      <p:bldP spid="15" grpId="0" animBg="1"/>
      <p:bldP spid="17" grpId="0" animBg="1"/>
      <p:bldP spid="3" grpId="0"/>
      <p:bldP spid="4" grpId="0" animBg="1"/>
      <p:bldP spid="31"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91">
            <a:extLst>
              <a:ext uri="{FF2B5EF4-FFF2-40B4-BE49-F238E27FC236}">
                <a16:creationId xmlns:a16="http://schemas.microsoft.com/office/drawing/2014/main" xmlns="" id="{BE4F0F1A-41AE-400E-9311-1B7E0A297D07}"/>
              </a:ext>
            </a:extLst>
          </p:cNvPr>
          <p:cNvSpPr txBox="1"/>
          <p:nvPr/>
        </p:nvSpPr>
        <p:spPr>
          <a:xfrm>
            <a:off x="240329" y="1666295"/>
            <a:ext cx="3733520" cy="369332"/>
          </a:xfrm>
          <a:prstGeom prst="rect">
            <a:avLst/>
          </a:prstGeom>
          <a:noFill/>
        </p:spPr>
        <p:txBody>
          <a:bodyPr wrap="square" rtlCol="0">
            <a:spAutoFit/>
          </a:bodyPr>
          <a:lstStyle/>
          <a:p>
            <a:pPr defTabSz="914400">
              <a:lnSpc>
                <a:spcPct val="90000"/>
              </a:lnSpc>
              <a:spcBef>
                <a:spcPct val="0"/>
              </a:spcBef>
              <a:defRPr/>
            </a:pPr>
            <a:r>
              <a:rPr lang="en-US" sz="2000" dirty="0">
                <a:solidFill>
                  <a:srgbClr val="C00000"/>
                </a:solidFill>
                <a:latin typeface="Arial" panose="020B0604020202020204" pitchFamily="34" charset="0"/>
                <a:ea typeface="MS PGothic" panose="020B0600070205080204" pitchFamily="34" charset="-128"/>
                <a:cs typeface="Arial" panose="020B0604020202020204" pitchFamily="34" charset="0"/>
              </a:rPr>
              <a:t>Notre </a:t>
            </a:r>
            <a:r>
              <a:rPr lang="en-US" sz="2000" dirty="0" err="1">
                <a:solidFill>
                  <a:srgbClr val="C00000"/>
                </a:solidFill>
                <a:latin typeface="Arial" panose="020B0604020202020204" pitchFamily="34" charset="0"/>
                <a:ea typeface="MS PGothic" panose="020B0600070205080204" pitchFamily="34" charset="-128"/>
                <a:cs typeface="Arial" panose="020B0604020202020204" pitchFamily="34" charset="0"/>
              </a:rPr>
              <a:t>organigramme</a:t>
            </a:r>
            <a:r>
              <a:rPr lang="en-US" sz="2000" dirty="0">
                <a:solidFill>
                  <a:srgbClr val="C00000"/>
                </a:solidFill>
                <a:latin typeface="Arial" panose="020B0604020202020204" pitchFamily="34" charset="0"/>
                <a:ea typeface="MS PGothic" panose="020B0600070205080204" pitchFamily="34" charset="-128"/>
                <a:cs typeface="Arial" panose="020B0604020202020204" pitchFamily="34" charset="0"/>
              </a:rPr>
              <a:t> </a:t>
            </a:r>
            <a:r>
              <a:rPr lang="en-US" sz="2000" dirty="0" err="1">
                <a:solidFill>
                  <a:srgbClr val="C00000"/>
                </a:solidFill>
                <a:latin typeface="Arial" panose="020B0604020202020204" pitchFamily="34" charset="0"/>
                <a:ea typeface="MS PGothic" panose="020B0600070205080204" pitchFamily="34" charset="-128"/>
                <a:cs typeface="Arial" panose="020B0604020202020204" pitchFamily="34" charset="0"/>
              </a:rPr>
              <a:t>matricielle</a:t>
            </a:r>
            <a:endParaRPr lang="en-US" sz="20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2" name="Rectangle 31"/>
          <p:cNvSpPr/>
          <p:nvPr/>
        </p:nvSpPr>
        <p:spPr>
          <a:xfrm>
            <a:off x="242251" y="4026147"/>
            <a:ext cx="1822523" cy="66661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ZoneTexte 25"/>
          <p:cNvSpPr txBox="1"/>
          <p:nvPr/>
        </p:nvSpPr>
        <p:spPr>
          <a:xfrm>
            <a:off x="285441" y="4113161"/>
            <a:ext cx="1725295" cy="430888"/>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Vision et Ambition</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Michele DEGBOE</a:t>
            </a:r>
          </a:p>
        </p:txBody>
      </p:sp>
      <p:sp>
        <p:nvSpPr>
          <p:cNvPr id="25" name="Oval 6">
            <a:extLst>
              <a:ext uri="{FF2B5EF4-FFF2-40B4-BE49-F238E27FC236}">
                <a16:creationId xmlns:a16="http://schemas.microsoft.com/office/drawing/2014/main" xmlns="" id="{36ACCDF8-FF35-4943-A515-113F04C84CE9}"/>
              </a:ext>
            </a:extLst>
          </p:cNvPr>
          <p:cNvSpPr/>
          <p:nvPr/>
        </p:nvSpPr>
        <p:spPr>
          <a:xfrm>
            <a:off x="197459" y="3958267"/>
            <a:ext cx="173432" cy="17343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nvGrpSpPr>
          <p:cNvPr id="4" name="Groupe 3"/>
          <p:cNvGrpSpPr/>
          <p:nvPr/>
        </p:nvGrpSpPr>
        <p:grpSpPr>
          <a:xfrm>
            <a:off x="4758529" y="1227531"/>
            <a:ext cx="2684794" cy="703141"/>
            <a:chOff x="4673542" y="499942"/>
            <a:chExt cx="2684794" cy="703141"/>
          </a:xfrm>
        </p:grpSpPr>
        <p:sp>
          <p:nvSpPr>
            <p:cNvPr id="2" name="Rectangle 1"/>
            <p:cNvSpPr/>
            <p:nvPr/>
          </p:nvSpPr>
          <p:spPr>
            <a:xfrm>
              <a:off x="4778469" y="548959"/>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50000"/>
                      <a:lumOff val="50000"/>
                    </a:schemeClr>
                  </a:solidFill>
                  <a:latin typeface="Arial" panose="020B0604020202020204" pitchFamily="34" charset="0"/>
                  <a:cs typeface="Arial" panose="020B0604020202020204" pitchFamily="34" charset="0"/>
                </a:rPr>
                <a:t>Sponsor</a:t>
              </a:r>
            </a:p>
            <a:p>
              <a:pPr algn="ctr"/>
              <a:r>
                <a:rPr lang="fr-FR" sz="1200" dirty="0">
                  <a:solidFill>
                    <a:schemeClr val="tx1">
                      <a:lumMod val="50000"/>
                      <a:lumOff val="50000"/>
                    </a:schemeClr>
                  </a:solidFill>
                  <a:latin typeface="Arial" panose="020B0604020202020204" pitchFamily="34" charset="0"/>
                  <a:cs typeface="Arial" panose="020B0604020202020204" pitchFamily="34" charset="0"/>
                </a:rPr>
                <a:t>Mr Claude PADONOU</a:t>
              </a:r>
            </a:p>
          </p:txBody>
        </p:sp>
        <p:sp>
          <p:nvSpPr>
            <p:cNvPr id="31" name="Oval 6">
              <a:extLst>
                <a:ext uri="{FF2B5EF4-FFF2-40B4-BE49-F238E27FC236}">
                  <a16:creationId xmlns:a16="http://schemas.microsoft.com/office/drawing/2014/main" xmlns="" id="{36ACCDF8-FF35-4943-A515-113F04C84CE9}"/>
                </a:ext>
              </a:extLst>
            </p:cNvPr>
            <p:cNvSpPr/>
            <p:nvPr/>
          </p:nvSpPr>
          <p:spPr>
            <a:xfrm>
              <a:off x="4673542" y="499942"/>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grpSp>
      <p:grpSp>
        <p:nvGrpSpPr>
          <p:cNvPr id="50" name="Groupe 49"/>
          <p:cNvGrpSpPr/>
          <p:nvPr/>
        </p:nvGrpSpPr>
        <p:grpSpPr>
          <a:xfrm>
            <a:off x="7828316" y="2859116"/>
            <a:ext cx="2236677" cy="569884"/>
            <a:chOff x="6280124" y="2049340"/>
            <a:chExt cx="2706379" cy="689559"/>
          </a:xfrm>
        </p:grpSpPr>
        <p:grpSp>
          <p:nvGrpSpPr>
            <p:cNvPr id="51" name="Groupe 50"/>
            <p:cNvGrpSpPr/>
            <p:nvPr/>
          </p:nvGrpSpPr>
          <p:grpSpPr>
            <a:xfrm>
              <a:off x="6289182" y="2084775"/>
              <a:ext cx="2697321" cy="654124"/>
              <a:chOff x="822256" y="4077062"/>
              <a:chExt cx="2697321" cy="654124"/>
            </a:xfrm>
          </p:grpSpPr>
          <p:sp>
            <p:nvSpPr>
              <p:cNvPr id="53" name="Rectangle 52"/>
              <p:cNvSpPr/>
              <p:nvPr/>
            </p:nvSpPr>
            <p:spPr>
              <a:xfrm>
                <a:off x="876453"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4" name="ZoneTexte 53"/>
              <p:cNvSpPr txBox="1"/>
              <p:nvPr/>
            </p:nvSpPr>
            <p:spPr>
              <a:xfrm>
                <a:off x="822256" y="4109866"/>
                <a:ext cx="2697321" cy="521373"/>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Coordonnateur du programme</a:t>
                </a:r>
              </a:p>
              <a:p>
                <a:pPr algn="ctr"/>
                <a:r>
                  <a:rPr lang="fr-FR" sz="1100" dirty="0">
                    <a:solidFill>
                      <a:srgbClr val="0070C0"/>
                    </a:solidFill>
                    <a:latin typeface="Arial" panose="020B0604020202020204" pitchFamily="34" charset="0"/>
                    <a:cs typeface="Arial" panose="020B0604020202020204" pitchFamily="34" charset="0"/>
                  </a:rPr>
                  <a:t>Micheline KWAMINAN</a:t>
                </a:r>
              </a:p>
            </p:txBody>
          </p:sp>
        </p:grpSp>
        <p:sp>
          <p:nvSpPr>
            <p:cNvPr id="52" name="Oval 6">
              <a:extLst>
                <a:ext uri="{FF2B5EF4-FFF2-40B4-BE49-F238E27FC236}">
                  <a16:creationId xmlns:a16="http://schemas.microsoft.com/office/drawing/2014/main" xmlns="" id="{36ACCDF8-FF35-4943-A515-113F04C84CE9}"/>
                </a:ext>
              </a:extLst>
            </p:cNvPr>
            <p:cNvSpPr/>
            <p:nvPr/>
          </p:nvSpPr>
          <p:spPr>
            <a:xfrm>
              <a:off x="6280124" y="2049340"/>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sp>
        <p:nvSpPr>
          <p:cNvPr id="156" name="ZoneTexte 155"/>
          <p:cNvSpPr txBox="1"/>
          <p:nvPr/>
        </p:nvSpPr>
        <p:spPr>
          <a:xfrm>
            <a:off x="9808049" y="1024685"/>
            <a:ext cx="2297235" cy="1015663"/>
          </a:xfrm>
          <a:prstGeom prst="rect">
            <a:avLst/>
          </a:prstGeom>
          <a:noFill/>
        </p:spPr>
        <p:txBody>
          <a:bodyPr wrap="square" rtlCol="0">
            <a:spAutoFit/>
          </a:bodyPr>
          <a:lstStyle/>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1 sponsor</a:t>
            </a:r>
          </a:p>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5 axes avec </a:t>
            </a:r>
          </a:p>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6 </a:t>
            </a:r>
            <a:r>
              <a:rPr lang="fr-FR" sz="1200" dirty="0" err="1">
                <a:solidFill>
                  <a:schemeClr val="tx1">
                    <a:lumMod val="50000"/>
                    <a:lumOff val="50000"/>
                  </a:schemeClr>
                </a:solidFill>
                <a:latin typeface="Arial" panose="020B0604020202020204" pitchFamily="34" charset="0"/>
                <a:cs typeface="Arial" panose="020B0604020202020204" pitchFamily="34" charset="0"/>
              </a:rPr>
              <a:t>Owners</a:t>
            </a:r>
            <a:endParaRPr lang="fr-FR" sz="1200" dirty="0">
              <a:solidFill>
                <a:schemeClr val="tx1">
                  <a:lumMod val="50000"/>
                  <a:lumOff val="50000"/>
                </a:schemeClr>
              </a:solidFill>
              <a:latin typeface="Arial" panose="020B0604020202020204" pitchFamily="34" charset="0"/>
              <a:cs typeface="Arial" panose="020B0604020202020204" pitchFamily="34" charset="0"/>
            </a:endParaRPr>
          </a:p>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20 </a:t>
            </a:r>
            <a:r>
              <a:rPr lang="fr-FR" sz="1200" dirty="0" err="1">
                <a:solidFill>
                  <a:schemeClr val="tx1">
                    <a:lumMod val="50000"/>
                    <a:lumOff val="50000"/>
                  </a:schemeClr>
                </a:solidFill>
                <a:latin typeface="Arial" panose="020B0604020202020204" pitchFamily="34" charset="0"/>
                <a:cs typeface="Arial" panose="020B0604020202020204" pitchFamily="34" charset="0"/>
              </a:rPr>
              <a:t>Streams</a:t>
            </a:r>
            <a:endParaRPr lang="fr-FR" sz="1200" dirty="0">
              <a:solidFill>
                <a:schemeClr val="tx1">
                  <a:lumMod val="50000"/>
                  <a:lumOff val="50000"/>
                </a:schemeClr>
              </a:solidFill>
              <a:latin typeface="Arial" panose="020B0604020202020204" pitchFamily="34" charset="0"/>
              <a:cs typeface="Arial" panose="020B0604020202020204" pitchFamily="34" charset="0"/>
            </a:endParaRPr>
          </a:p>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42 sous chantiers / 50 </a:t>
            </a:r>
          </a:p>
        </p:txBody>
      </p:sp>
      <p:sp>
        <p:nvSpPr>
          <p:cNvPr id="41" name="Rectangle 40"/>
          <p:cNvSpPr/>
          <p:nvPr/>
        </p:nvSpPr>
        <p:spPr>
          <a:xfrm>
            <a:off x="2321582" y="4017281"/>
            <a:ext cx="2218836" cy="68658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2" name="ZoneTexte 41"/>
          <p:cNvSpPr txBox="1"/>
          <p:nvPr/>
        </p:nvSpPr>
        <p:spPr>
          <a:xfrm>
            <a:off x="2255588" y="4115552"/>
            <a:ext cx="2229190" cy="430887"/>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Transformation Numérique &amp; IA</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Léandre. AGUIA</a:t>
            </a:r>
          </a:p>
        </p:txBody>
      </p:sp>
      <p:sp>
        <p:nvSpPr>
          <p:cNvPr id="14" name="Oval 6">
            <a:extLst>
              <a:ext uri="{FF2B5EF4-FFF2-40B4-BE49-F238E27FC236}">
                <a16:creationId xmlns:a16="http://schemas.microsoft.com/office/drawing/2014/main" xmlns="" id="{36ACCDF8-FF35-4943-A515-113F04C84CE9}"/>
              </a:ext>
            </a:extLst>
          </p:cNvPr>
          <p:cNvSpPr/>
          <p:nvPr/>
        </p:nvSpPr>
        <p:spPr>
          <a:xfrm>
            <a:off x="2260194" y="3962992"/>
            <a:ext cx="173432" cy="162544"/>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nvGrpSpPr>
          <p:cNvPr id="8" name="Groupe 7">
            <a:extLst>
              <a:ext uri="{FF2B5EF4-FFF2-40B4-BE49-F238E27FC236}">
                <a16:creationId xmlns:a16="http://schemas.microsoft.com/office/drawing/2014/main" xmlns="" id="{C53BE2B8-1CDA-EFA9-C96C-DA755EE5F576}"/>
              </a:ext>
            </a:extLst>
          </p:cNvPr>
          <p:cNvGrpSpPr/>
          <p:nvPr/>
        </p:nvGrpSpPr>
        <p:grpSpPr>
          <a:xfrm>
            <a:off x="4760435" y="2187727"/>
            <a:ext cx="2684794" cy="703141"/>
            <a:chOff x="4673542" y="499942"/>
            <a:chExt cx="2684794" cy="703141"/>
          </a:xfrm>
        </p:grpSpPr>
        <p:sp>
          <p:nvSpPr>
            <p:cNvPr id="11" name="Rectangle 10">
              <a:extLst>
                <a:ext uri="{FF2B5EF4-FFF2-40B4-BE49-F238E27FC236}">
                  <a16:creationId xmlns:a16="http://schemas.microsoft.com/office/drawing/2014/main" xmlns="" id="{9CC481A4-9E41-E4C1-5E97-563CFB25AA9A}"/>
                </a:ext>
              </a:extLst>
            </p:cNvPr>
            <p:cNvSpPr/>
            <p:nvPr/>
          </p:nvSpPr>
          <p:spPr>
            <a:xfrm>
              <a:off x="4778469" y="548959"/>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50000"/>
                      <a:lumOff val="50000"/>
                    </a:schemeClr>
                  </a:solidFill>
                  <a:latin typeface="Arial" panose="020B0604020202020204" pitchFamily="34" charset="0"/>
                  <a:cs typeface="Arial" panose="020B0604020202020204" pitchFamily="34" charset="0"/>
                </a:rPr>
                <a:t>Maitre d’</a:t>
              </a:r>
              <a:r>
                <a:rPr lang="fr-FR" sz="1200" dirty="0" err="1">
                  <a:solidFill>
                    <a:schemeClr val="tx1">
                      <a:lumMod val="50000"/>
                      <a:lumOff val="50000"/>
                    </a:schemeClr>
                  </a:solidFill>
                  <a:latin typeface="Arial" panose="020B0604020202020204" pitchFamily="34" charset="0"/>
                  <a:cs typeface="Arial" panose="020B0604020202020204" pitchFamily="34" charset="0"/>
                </a:rPr>
                <a:t>oeuvre</a:t>
              </a:r>
              <a:endParaRPr lang="fr-FR" sz="1200" dirty="0">
                <a:solidFill>
                  <a:schemeClr val="tx1">
                    <a:lumMod val="50000"/>
                    <a:lumOff val="50000"/>
                  </a:schemeClr>
                </a:solidFill>
                <a:latin typeface="Arial" panose="020B0604020202020204" pitchFamily="34" charset="0"/>
                <a:cs typeface="Arial" panose="020B0604020202020204" pitchFamily="34" charset="0"/>
              </a:endParaRPr>
            </a:p>
            <a:p>
              <a:pPr algn="ctr"/>
              <a:r>
                <a:rPr lang="fr-FR" sz="1200" dirty="0">
                  <a:solidFill>
                    <a:schemeClr val="tx1">
                      <a:lumMod val="50000"/>
                      <a:lumOff val="50000"/>
                    </a:schemeClr>
                  </a:solidFill>
                  <a:latin typeface="Arial" panose="020B0604020202020204" pitchFamily="34" charset="0"/>
                  <a:cs typeface="Arial" panose="020B0604020202020204" pitchFamily="34" charset="0"/>
                </a:rPr>
                <a:t>Raïssa KASSI</a:t>
              </a:r>
            </a:p>
          </p:txBody>
        </p:sp>
        <p:sp>
          <p:nvSpPr>
            <p:cNvPr id="12" name="Oval 6">
              <a:extLst>
                <a:ext uri="{FF2B5EF4-FFF2-40B4-BE49-F238E27FC236}">
                  <a16:creationId xmlns:a16="http://schemas.microsoft.com/office/drawing/2014/main" xmlns="" id="{D12D949F-D89A-0A53-0EA8-9893D0F6983F}"/>
                </a:ext>
              </a:extLst>
            </p:cNvPr>
            <p:cNvSpPr/>
            <p:nvPr/>
          </p:nvSpPr>
          <p:spPr>
            <a:xfrm>
              <a:off x="4673542" y="499942"/>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grpSp>
      <p:sp>
        <p:nvSpPr>
          <p:cNvPr id="20" name="Rectangle 19">
            <a:extLst>
              <a:ext uri="{FF2B5EF4-FFF2-40B4-BE49-F238E27FC236}">
                <a16:creationId xmlns:a16="http://schemas.microsoft.com/office/drawing/2014/main" xmlns="" id="{416C8590-C300-625F-46F8-0A5C1BAB1C3D}"/>
              </a:ext>
            </a:extLst>
          </p:cNvPr>
          <p:cNvSpPr/>
          <p:nvPr/>
        </p:nvSpPr>
        <p:spPr>
          <a:xfrm>
            <a:off x="4775625" y="4026147"/>
            <a:ext cx="2218836" cy="68658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xmlns="" id="{D9339F4B-0061-CB89-65BA-BCF0C0A91A94}"/>
              </a:ext>
            </a:extLst>
          </p:cNvPr>
          <p:cNvSpPr txBox="1"/>
          <p:nvPr/>
        </p:nvSpPr>
        <p:spPr>
          <a:xfrm>
            <a:off x="4709631" y="4124418"/>
            <a:ext cx="2229190" cy="430887"/>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Réorganisation &amp; compétences</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Marie-Hélène.  GNAGNE</a:t>
            </a:r>
          </a:p>
        </p:txBody>
      </p:sp>
      <p:sp>
        <p:nvSpPr>
          <p:cNvPr id="22" name="Oval 6">
            <a:extLst>
              <a:ext uri="{FF2B5EF4-FFF2-40B4-BE49-F238E27FC236}">
                <a16:creationId xmlns:a16="http://schemas.microsoft.com/office/drawing/2014/main" xmlns="" id="{AB648886-574E-88FF-7C6F-21A9E8640EC6}"/>
              </a:ext>
            </a:extLst>
          </p:cNvPr>
          <p:cNvSpPr/>
          <p:nvPr/>
        </p:nvSpPr>
        <p:spPr>
          <a:xfrm>
            <a:off x="4714237" y="3971858"/>
            <a:ext cx="173432" cy="162544"/>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sp>
        <p:nvSpPr>
          <p:cNvPr id="23" name="Rectangle 22">
            <a:extLst>
              <a:ext uri="{FF2B5EF4-FFF2-40B4-BE49-F238E27FC236}">
                <a16:creationId xmlns:a16="http://schemas.microsoft.com/office/drawing/2014/main" xmlns="" id="{EB36EF59-7257-C95E-F8E1-5488821DAD63}"/>
              </a:ext>
            </a:extLst>
          </p:cNvPr>
          <p:cNvSpPr/>
          <p:nvPr/>
        </p:nvSpPr>
        <p:spPr>
          <a:xfrm>
            <a:off x="7276870" y="4012556"/>
            <a:ext cx="2218836" cy="68658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xmlns="" id="{4C8826A6-9641-02AF-AEFA-99A2FAF583BC}"/>
              </a:ext>
            </a:extLst>
          </p:cNvPr>
          <p:cNvSpPr txBox="1"/>
          <p:nvPr/>
        </p:nvSpPr>
        <p:spPr>
          <a:xfrm>
            <a:off x="7210876" y="4051835"/>
            <a:ext cx="2229190" cy="769441"/>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Optimisation opérationnelle &amp; Synergie </a:t>
            </a:r>
            <a:r>
              <a:rPr lang="fr-FR" sz="1100" b="1" dirty="0">
                <a:solidFill>
                  <a:schemeClr val="tx1">
                    <a:lumMod val="50000"/>
                    <a:lumOff val="50000"/>
                  </a:schemeClr>
                </a:solidFill>
                <a:latin typeface="Arial" panose="020B0604020202020204" pitchFamily="34" charset="0"/>
                <a:cs typeface="Arial" panose="020B0604020202020204" pitchFamily="34" charset="0"/>
              </a:rPr>
              <a:t>#1</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James. MANGA</a:t>
            </a:r>
          </a:p>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7" name="Oval 6">
            <a:extLst>
              <a:ext uri="{FF2B5EF4-FFF2-40B4-BE49-F238E27FC236}">
                <a16:creationId xmlns:a16="http://schemas.microsoft.com/office/drawing/2014/main" xmlns="" id="{DEF26092-2A4C-40C9-BFBA-ADB1D738EDB0}"/>
              </a:ext>
            </a:extLst>
          </p:cNvPr>
          <p:cNvSpPr/>
          <p:nvPr/>
        </p:nvSpPr>
        <p:spPr>
          <a:xfrm>
            <a:off x="7215482" y="3958267"/>
            <a:ext cx="173432" cy="162544"/>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sp>
        <p:nvSpPr>
          <p:cNvPr id="28" name="Rectangle 27">
            <a:extLst>
              <a:ext uri="{FF2B5EF4-FFF2-40B4-BE49-F238E27FC236}">
                <a16:creationId xmlns:a16="http://schemas.microsoft.com/office/drawing/2014/main" xmlns="" id="{CDE835E1-0213-B05F-23AA-74190E499D38}"/>
              </a:ext>
            </a:extLst>
          </p:cNvPr>
          <p:cNvSpPr/>
          <p:nvPr/>
        </p:nvSpPr>
        <p:spPr>
          <a:xfrm>
            <a:off x="7276870" y="5180877"/>
            <a:ext cx="2218836" cy="68658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xmlns="" id="{29353A54-4709-0C6E-3BF6-831C3655B314}"/>
              </a:ext>
            </a:extLst>
          </p:cNvPr>
          <p:cNvSpPr txBox="1"/>
          <p:nvPr/>
        </p:nvSpPr>
        <p:spPr>
          <a:xfrm>
            <a:off x="7210876" y="5279148"/>
            <a:ext cx="2229190" cy="600164"/>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Optimisation opérationnelle &amp; Synergie </a:t>
            </a:r>
            <a:r>
              <a:rPr lang="fr-FR" sz="1100" b="1" dirty="0">
                <a:solidFill>
                  <a:schemeClr val="tx1">
                    <a:lumMod val="50000"/>
                    <a:lumOff val="50000"/>
                  </a:schemeClr>
                </a:solidFill>
                <a:latin typeface="Arial" panose="020B0604020202020204" pitchFamily="34" charset="0"/>
                <a:cs typeface="Arial" panose="020B0604020202020204" pitchFamily="34" charset="0"/>
              </a:rPr>
              <a:t>#2</a:t>
            </a:r>
            <a:endParaRPr lang="fr-FR" sz="1100" dirty="0">
              <a:solidFill>
                <a:schemeClr val="tx1">
                  <a:lumMod val="50000"/>
                  <a:lumOff val="50000"/>
                </a:schemeClr>
              </a:solidFill>
              <a:latin typeface="Arial" panose="020B0604020202020204" pitchFamily="34" charset="0"/>
              <a:cs typeface="Arial" panose="020B0604020202020204" pitchFamily="34" charset="0"/>
            </a:endParaRP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Francis HOUETO</a:t>
            </a:r>
          </a:p>
        </p:txBody>
      </p:sp>
      <p:sp>
        <p:nvSpPr>
          <p:cNvPr id="30" name="Oval 6">
            <a:extLst>
              <a:ext uri="{FF2B5EF4-FFF2-40B4-BE49-F238E27FC236}">
                <a16:creationId xmlns:a16="http://schemas.microsoft.com/office/drawing/2014/main" xmlns="" id="{5E56FDE2-5D78-FC24-8EC5-49D160A5E044}"/>
              </a:ext>
            </a:extLst>
          </p:cNvPr>
          <p:cNvSpPr/>
          <p:nvPr/>
        </p:nvSpPr>
        <p:spPr>
          <a:xfrm>
            <a:off x="7215482" y="5126588"/>
            <a:ext cx="173432" cy="162544"/>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sp>
        <p:nvSpPr>
          <p:cNvPr id="33" name="Rectangle 32">
            <a:extLst>
              <a:ext uri="{FF2B5EF4-FFF2-40B4-BE49-F238E27FC236}">
                <a16:creationId xmlns:a16="http://schemas.microsoft.com/office/drawing/2014/main" xmlns="" id="{6FFBDFC6-78CC-DA52-FAF8-5E43FD835F99}"/>
              </a:ext>
            </a:extLst>
          </p:cNvPr>
          <p:cNvSpPr/>
          <p:nvPr/>
        </p:nvSpPr>
        <p:spPr>
          <a:xfrm>
            <a:off x="9782721" y="4026842"/>
            <a:ext cx="2218836" cy="68658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ZoneTexte 33">
            <a:extLst>
              <a:ext uri="{FF2B5EF4-FFF2-40B4-BE49-F238E27FC236}">
                <a16:creationId xmlns:a16="http://schemas.microsoft.com/office/drawing/2014/main" xmlns="" id="{40A31426-DF28-54A4-474B-3DBE2E2E3F3F}"/>
              </a:ext>
            </a:extLst>
          </p:cNvPr>
          <p:cNvSpPr txBox="1"/>
          <p:nvPr/>
        </p:nvSpPr>
        <p:spPr>
          <a:xfrm>
            <a:off x="9716727" y="4125113"/>
            <a:ext cx="2229190" cy="600164"/>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Leadership &amp; Gouvernance</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Leonel. HOUESSOU</a:t>
            </a:r>
          </a:p>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Oval 6">
            <a:extLst>
              <a:ext uri="{FF2B5EF4-FFF2-40B4-BE49-F238E27FC236}">
                <a16:creationId xmlns:a16="http://schemas.microsoft.com/office/drawing/2014/main" xmlns="" id="{95025308-BC58-F6F2-6518-ED782A4C851F}"/>
              </a:ext>
            </a:extLst>
          </p:cNvPr>
          <p:cNvSpPr/>
          <p:nvPr/>
        </p:nvSpPr>
        <p:spPr>
          <a:xfrm>
            <a:off x="9721333" y="3972553"/>
            <a:ext cx="173432" cy="162544"/>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sp>
        <p:nvSpPr>
          <p:cNvPr id="36" name="ZoneTexte 35">
            <a:extLst>
              <a:ext uri="{FF2B5EF4-FFF2-40B4-BE49-F238E27FC236}">
                <a16:creationId xmlns:a16="http://schemas.microsoft.com/office/drawing/2014/main" xmlns="" id="{160DBD5F-FFAF-5EE3-D1AD-8D7101137F12}"/>
              </a:ext>
            </a:extLst>
          </p:cNvPr>
          <p:cNvSpPr txBox="1"/>
          <p:nvPr/>
        </p:nvSpPr>
        <p:spPr>
          <a:xfrm>
            <a:off x="432192" y="38987"/>
            <a:ext cx="11032219" cy="646331"/>
          </a:xfrm>
          <a:prstGeom prst="rect">
            <a:avLst/>
          </a:prstGeom>
          <a:noFill/>
        </p:spPr>
        <p:txBody>
          <a:bodyPr wrap="square">
            <a:spAutoFit/>
          </a:body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IV. GOUVERNANCE PROGRAMME DRIVE-_</a:t>
            </a:r>
            <a:r>
              <a:rPr lang="fr-FR" sz="2400" b="1" dirty="0">
                <a:solidFill>
                  <a:schemeClr val="bg1">
                    <a:lumMod val="65000"/>
                  </a:schemeClr>
                </a:solidFill>
                <a:latin typeface="Roboto "/>
                <a:ea typeface="Roboto Light" panose="02000000000000000000" pitchFamily="2" charset="0"/>
                <a:cs typeface="Arial" pitchFamily="34" charset="0"/>
              </a:rPr>
              <a:t>Organigramme</a:t>
            </a:r>
            <a:endParaRPr lang="en-US" altLang="ko-KR" sz="3600" b="1" dirty="0">
              <a:solidFill>
                <a:schemeClr val="bg1">
                  <a:lumMod val="65000"/>
                </a:schemeClr>
              </a:solidFill>
              <a:latin typeface="Roboto "/>
              <a:ea typeface="Roboto Light" panose="02000000000000000000" pitchFamily="2" charset="0"/>
              <a:cs typeface="Arial" pitchFamily="34" charset="0"/>
            </a:endParaRPr>
          </a:p>
        </p:txBody>
      </p:sp>
    </p:spTree>
    <p:extLst>
      <p:ext uri="{BB962C8B-B14F-4D97-AF65-F5344CB8AC3E}">
        <p14:creationId xmlns:p14="http://schemas.microsoft.com/office/powerpoint/2010/main" val="2861645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fade">
                                      <p:cBhvr>
                                        <p:cTn id="37" dur="1000"/>
                                        <p:tgtEl>
                                          <p:spTgt spid="156"/>
                                        </p:tgtEl>
                                      </p:cBhvr>
                                    </p:animEffect>
                                    <p:anim calcmode="lin" valueType="num">
                                      <p:cBhvr>
                                        <p:cTn id="38" dur="1000" fill="hold"/>
                                        <p:tgtEl>
                                          <p:spTgt spid="156"/>
                                        </p:tgtEl>
                                        <p:attrNameLst>
                                          <p:attrName>ppt_x</p:attrName>
                                        </p:attrNameLst>
                                      </p:cBhvr>
                                      <p:tavLst>
                                        <p:tav tm="0">
                                          <p:val>
                                            <p:strVal val="#ppt_x"/>
                                          </p:val>
                                        </p:tav>
                                        <p:tav tm="100000">
                                          <p:val>
                                            <p:strVal val="#ppt_x"/>
                                          </p:val>
                                        </p:tav>
                                      </p:tavLst>
                                    </p:anim>
                                    <p:anim calcmode="lin" valueType="num">
                                      <p:cBhvr>
                                        <p:cTn id="39" dur="1000" fill="hold"/>
                                        <p:tgtEl>
                                          <p:spTgt spid="15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anim calcmode="lin" valueType="num">
                                      <p:cBhvr>
                                        <p:cTn id="103" dur="1000" fill="hold"/>
                                        <p:tgtEl>
                                          <p:spTgt spid="30"/>
                                        </p:tgtEl>
                                        <p:attrNameLst>
                                          <p:attrName>ppt_x</p:attrName>
                                        </p:attrNameLst>
                                      </p:cBhvr>
                                      <p:tavLst>
                                        <p:tav tm="0">
                                          <p:val>
                                            <p:strVal val="#ppt_x"/>
                                          </p:val>
                                        </p:tav>
                                        <p:tav tm="100000">
                                          <p:val>
                                            <p:strVal val="#ppt_x"/>
                                          </p:val>
                                        </p:tav>
                                      </p:tavLst>
                                    </p:anim>
                                    <p:anim calcmode="lin" valueType="num">
                                      <p:cBhvr>
                                        <p:cTn id="104" dur="1000" fill="hold"/>
                                        <p:tgtEl>
                                          <p:spTgt spid="3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1000"/>
                                        <p:tgtEl>
                                          <p:spTgt spid="33"/>
                                        </p:tgtEl>
                                      </p:cBhvr>
                                    </p:animEffect>
                                    <p:anim calcmode="lin" valueType="num">
                                      <p:cBhvr>
                                        <p:cTn id="108" dur="1000" fill="hold"/>
                                        <p:tgtEl>
                                          <p:spTgt spid="33"/>
                                        </p:tgtEl>
                                        <p:attrNameLst>
                                          <p:attrName>ppt_x</p:attrName>
                                        </p:attrNameLst>
                                      </p:cBhvr>
                                      <p:tavLst>
                                        <p:tav tm="0">
                                          <p:val>
                                            <p:strVal val="#ppt_x"/>
                                          </p:val>
                                        </p:tav>
                                        <p:tav tm="100000">
                                          <p:val>
                                            <p:strVal val="#ppt_x"/>
                                          </p:val>
                                        </p:tav>
                                      </p:tavLst>
                                    </p:anim>
                                    <p:anim calcmode="lin" valueType="num">
                                      <p:cBhvr>
                                        <p:cTn id="109" dur="1000" fill="hold"/>
                                        <p:tgtEl>
                                          <p:spTgt spid="3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1000"/>
                                        <p:tgtEl>
                                          <p:spTgt spid="34"/>
                                        </p:tgtEl>
                                      </p:cBhvr>
                                    </p:animEffect>
                                    <p:anim calcmode="lin" valueType="num">
                                      <p:cBhvr>
                                        <p:cTn id="113" dur="1000" fill="hold"/>
                                        <p:tgtEl>
                                          <p:spTgt spid="34"/>
                                        </p:tgtEl>
                                        <p:attrNameLst>
                                          <p:attrName>ppt_x</p:attrName>
                                        </p:attrNameLst>
                                      </p:cBhvr>
                                      <p:tavLst>
                                        <p:tav tm="0">
                                          <p:val>
                                            <p:strVal val="#ppt_x"/>
                                          </p:val>
                                        </p:tav>
                                        <p:tav tm="100000">
                                          <p:val>
                                            <p:strVal val="#ppt_x"/>
                                          </p:val>
                                        </p:tav>
                                      </p:tavLst>
                                    </p:anim>
                                    <p:anim calcmode="lin" valueType="num">
                                      <p:cBhvr>
                                        <p:cTn id="114" dur="1000" fill="hold"/>
                                        <p:tgtEl>
                                          <p:spTgt spid="3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1000"/>
                                        <p:tgtEl>
                                          <p:spTgt spid="35"/>
                                        </p:tgtEl>
                                      </p:cBhvr>
                                    </p:animEffect>
                                    <p:anim calcmode="lin" valueType="num">
                                      <p:cBhvr>
                                        <p:cTn id="118" dur="1000" fill="hold"/>
                                        <p:tgtEl>
                                          <p:spTgt spid="35"/>
                                        </p:tgtEl>
                                        <p:attrNameLst>
                                          <p:attrName>ppt_x</p:attrName>
                                        </p:attrNameLst>
                                      </p:cBhvr>
                                      <p:tavLst>
                                        <p:tav tm="0">
                                          <p:val>
                                            <p:strVal val="#ppt_x"/>
                                          </p:val>
                                        </p:tav>
                                        <p:tav tm="100000">
                                          <p:val>
                                            <p:strVal val="#ppt_x"/>
                                          </p:val>
                                        </p:tav>
                                      </p:tavLst>
                                    </p:anim>
                                    <p:anim calcmode="lin" valueType="num">
                                      <p:cBhvr>
                                        <p:cTn id="1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animBg="1"/>
      <p:bldP spid="26" grpId="0"/>
      <p:bldP spid="25" grpId="0" animBg="1"/>
      <p:bldP spid="156" grpId="0"/>
      <p:bldP spid="41" grpId="0" animBg="1"/>
      <p:bldP spid="42" grpId="0"/>
      <p:bldP spid="14" grpId="0" animBg="1"/>
      <p:bldP spid="20" grpId="0" animBg="1"/>
      <p:bldP spid="21" grpId="0"/>
      <p:bldP spid="22" grpId="0" animBg="1"/>
      <p:bldP spid="23" grpId="0" animBg="1"/>
      <p:bldP spid="24" grpId="0"/>
      <p:bldP spid="27" grpId="0" animBg="1"/>
      <p:bldP spid="28" grpId="0" animBg="1"/>
      <p:bldP spid="29" grpId="0"/>
      <p:bldP spid="30" grpId="0" animBg="1"/>
      <p:bldP spid="33" grpId="0" animBg="1"/>
      <p:bldP spid="34" grpId="0"/>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C0E2F8-BBFB-6FFB-14AA-833639A42617}"/>
            </a:ext>
          </a:extLst>
        </p:cNvPr>
        <p:cNvGrpSpPr/>
        <p:nvPr/>
      </p:nvGrpSpPr>
      <p:grpSpPr>
        <a:xfrm>
          <a:off x="0" y="0"/>
          <a:ext cx="0" cy="0"/>
          <a:chOff x="0" y="0"/>
          <a:chExt cx="0" cy="0"/>
        </a:xfrm>
      </p:grpSpPr>
      <p:sp>
        <p:nvSpPr>
          <p:cNvPr id="29" name="ZoneTexte 28">
            <a:extLst>
              <a:ext uri="{FF2B5EF4-FFF2-40B4-BE49-F238E27FC236}">
                <a16:creationId xmlns:a16="http://schemas.microsoft.com/office/drawing/2014/main" xmlns="" id="{C827996D-8FE9-4C80-18C3-D0E241E021BB}"/>
              </a:ext>
            </a:extLst>
          </p:cNvPr>
          <p:cNvSpPr txBox="1"/>
          <p:nvPr/>
        </p:nvSpPr>
        <p:spPr>
          <a:xfrm>
            <a:off x="3783924" y="2787406"/>
            <a:ext cx="3432650" cy="3077766"/>
          </a:xfrm>
          <a:prstGeom prst="rect">
            <a:avLst/>
          </a:prstGeom>
          <a:solidFill>
            <a:srgbClr val="C00000"/>
          </a:solidFill>
          <a:ln>
            <a:solidFill>
              <a:schemeClr val="bg1"/>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buNone/>
            </a:pPr>
            <a:r>
              <a:rPr lang="fr-FR" sz="14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RÈGLES D’ARBITRAGE</a:t>
            </a:r>
          </a:p>
          <a:p>
            <a:pPr>
              <a:buNone/>
            </a:pPr>
            <a:endPar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Une action ne peut pas dépasser sa durée cible sans arbitrage Comité de suivi.</a:t>
            </a:r>
          </a:p>
          <a:p>
            <a:pPr>
              <a:buNone/>
            </a:pPr>
            <a:endPar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r>
            <a:br>
              <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Tout glissement entraîne :</a:t>
            </a:r>
          </a:p>
          <a:p>
            <a:pPr marL="285750" indent="-285750">
              <a:buFont typeface="Wingdings" panose="05000000000000000000" pitchFamily="2" charset="2"/>
              <a:buChar char="§"/>
            </a:pPr>
            <a:r>
              <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requalification du niveau de priorité,</a:t>
            </a:r>
          </a:p>
          <a:p>
            <a:pPr marL="285750" indent="-285750">
              <a:buFont typeface="Wingdings" panose="05000000000000000000" pitchFamily="2" charset="2"/>
              <a:buChar char="§"/>
            </a:pPr>
            <a:r>
              <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ou arrêt / report.</a:t>
            </a:r>
          </a:p>
          <a:p>
            <a:pPr marL="285750" indent="-285750">
              <a:buFont typeface="Wingdings" panose="05000000000000000000" pitchFamily="2" charset="2"/>
              <a:buChar char="§"/>
            </a:pPr>
            <a:r>
              <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Pas de lancement P2/P3 sans stabilité P0/P1</a:t>
            </a:r>
          </a:p>
          <a:p>
            <a:pPr marL="285750" indent="-285750">
              <a:buFont typeface="Wingdings" panose="05000000000000000000" pitchFamily="2" charset="2"/>
              <a:buChar char="§"/>
            </a:pPr>
            <a:endPar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
            </a:pPr>
            <a:endPar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
            </a:pPr>
            <a:endPar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
            </a:pPr>
            <a:endParaRPr lang="fr-FR"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0" name="ZoneTexte 29">
            <a:extLst>
              <a:ext uri="{FF2B5EF4-FFF2-40B4-BE49-F238E27FC236}">
                <a16:creationId xmlns:a16="http://schemas.microsoft.com/office/drawing/2014/main" xmlns="" id="{9493E101-90C1-4129-9583-382FEB590D64}"/>
              </a:ext>
            </a:extLst>
          </p:cNvPr>
          <p:cNvSpPr txBox="1"/>
          <p:nvPr/>
        </p:nvSpPr>
        <p:spPr>
          <a:xfrm>
            <a:off x="140963" y="1125413"/>
            <a:ext cx="3432650" cy="3323987"/>
          </a:xfrm>
          <a:prstGeom prst="rect">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buNone/>
            </a:pPr>
            <a:r>
              <a:rPr lang="fr-FR" sz="14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GOUVERNANCE OPÉRATIONNELLE</a:t>
            </a:r>
          </a:p>
          <a:p>
            <a:pPr>
              <a:buNone/>
            </a:pPr>
            <a:endPar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Rituels mensuels: </a:t>
            </a:r>
            <a:r>
              <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Suivi des livrables : checklist pour chaque action avec dates cibles, indicateurs et responsables</a:t>
            </a:r>
            <a:endParaRPr lang="aa-ET"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buFont typeface="Arial" panose="020B0604020202020204" pitchFamily="34" charset="0"/>
              <a:buChar char="•"/>
            </a:pPr>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Tableaux de bord uniques </a:t>
            </a:r>
          </a:p>
          <a:p>
            <a:endPar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Responsable unique par chantier</a:t>
            </a:r>
          </a:p>
          <a:p>
            <a:r>
              <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Gestion des risques : matrice des risques par chantier, avec plan d’action correctif.</a:t>
            </a:r>
          </a:p>
          <a:p>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Alertes proactives </a:t>
            </a:r>
            <a:r>
              <a:rPr lang="fr-FR" sz="1400" dirty="0">
                <a:solidFill>
                  <a:schemeClr val="bg1"/>
                </a:solidFill>
              </a:rPr>
              <a:t>: </a:t>
            </a:r>
            <a:r>
              <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notifications pour actions critiques ou retards</a:t>
            </a:r>
          </a:p>
          <a:p>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1" name="ZoneTexte 30">
            <a:extLst>
              <a:ext uri="{FF2B5EF4-FFF2-40B4-BE49-F238E27FC236}">
                <a16:creationId xmlns:a16="http://schemas.microsoft.com/office/drawing/2014/main" xmlns="" id="{95B05E90-EF0C-53D4-A63B-AA111FC4D2A9}"/>
              </a:ext>
            </a:extLst>
          </p:cNvPr>
          <p:cNvSpPr txBox="1"/>
          <p:nvPr/>
        </p:nvSpPr>
        <p:spPr>
          <a:xfrm>
            <a:off x="958536" y="4563036"/>
            <a:ext cx="2847422" cy="1384995"/>
          </a:xfrm>
          <a:prstGeom prst="rect">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buNone/>
            </a:pPr>
            <a:r>
              <a:rPr lang="fr-FR" sz="14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GOUVERNANCE STRATÉGIQUE</a:t>
            </a:r>
          </a:p>
          <a:p>
            <a:pPr>
              <a:buNone/>
            </a:pPr>
            <a:endPar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r>
              <a:rPr lang="fr-FR" sz="14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Comité de suivi Hebdomadaire</a:t>
            </a:r>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buFont typeface="Arial" panose="020B0604020202020204" pitchFamily="34" charset="0"/>
              <a:buChar char="•"/>
            </a:pPr>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buFont typeface="Arial" panose="020B0604020202020204" pitchFamily="34" charset="0"/>
              <a:buChar char="•"/>
            </a:pPr>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buFont typeface="Arial" panose="020B0604020202020204" pitchFamily="34" charset="0"/>
              <a:buChar char="•"/>
            </a:pPr>
            <a:endParaRPr lang="fr-FR"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2" name="TextBox 25">
            <a:extLst>
              <a:ext uri="{FF2B5EF4-FFF2-40B4-BE49-F238E27FC236}">
                <a16:creationId xmlns:a16="http://schemas.microsoft.com/office/drawing/2014/main" xmlns="" id="{9705347B-497B-D600-3E1E-95C722FB94A2}"/>
              </a:ext>
            </a:extLst>
          </p:cNvPr>
          <p:cNvSpPr txBox="1"/>
          <p:nvPr/>
        </p:nvSpPr>
        <p:spPr>
          <a:xfrm>
            <a:off x="2869308" y="1239049"/>
            <a:ext cx="808194" cy="430887"/>
          </a:xfrm>
          <a:prstGeom prst="rect">
            <a:avLst/>
          </a:prstGeom>
          <a:noFill/>
        </p:spPr>
        <p:txBody>
          <a:bodyPr wrap="square" lIns="72000" tIns="0" rIns="72000" bIns="0" rtlCol="0" anchor="ctr">
            <a:spAutoFit/>
          </a:bodyPr>
          <a:lstStyle/>
          <a:p>
            <a:pPr algn="ctr"/>
            <a:r>
              <a:rPr lang="en-US" altLang="ko-KR" sz="2800" b="1" dirty="0">
                <a:solidFill>
                  <a:schemeClr val="bg1"/>
                </a:solidFill>
              </a:rPr>
              <a:t>01</a:t>
            </a:r>
            <a:endParaRPr lang="ko-KR" altLang="en-US" sz="2800" b="1" dirty="0">
              <a:solidFill>
                <a:schemeClr val="bg1"/>
              </a:solidFill>
            </a:endParaRPr>
          </a:p>
        </p:txBody>
      </p:sp>
      <p:sp>
        <p:nvSpPr>
          <p:cNvPr id="33" name="TextBox 25">
            <a:extLst>
              <a:ext uri="{FF2B5EF4-FFF2-40B4-BE49-F238E27FC236}">
                <a16:creationId xmlns:a16="http://schemas.microsoft.com/office/drawing/2014/main" xmlns="" id="{527D2830-493D-A50D-723A-E03691BBDE7D}"/>
              </a:ext>
            </a:extLst>
          </p:cNvPr>
          <p:cNvSpPr txBox="1"/>
          <p:nvPr/>
        </p:nvSpPr>
        <p:spPr>
          <a:xfrm>
            <a:off x="6057831" y="2787406"/>
            <a:ext cx="808194" cy="430887"/>
          </a:xfrm>
          <a:prstGeom prst="rect">
            <a:avLst/>
          </a:prstGeom>
          <a:noFill/>
        </p:spPr>
        <p:txBody>
          <a:bodyPr wrap="square" lIns="72000" tIns="0" rIns="72000" bIns="0" rtlCol="0" anchor="ctr">
            <a:spAutoFit/>
          </a:bodyPr>
          <a:lstStyle/>
          <a:p>
            <a:pPr algn="ctr"/>
            <a:r>
              <a:rPr lang="en-US" altLang="ko-KR" sz="2800" b="1" dirty="0">
                <a:solidFill>
                  <a:schemeClr val="bg1"/>
                </a:solidFill>
              </a:rPr>
              <a:t>02</a:t>
            </a:r>
            <a:endParaRPr lang="ko-KR" altLang="en-US" sz="2800" b="1" dirty="0">
              <a:solidFill>
                <a:schemeClr val="bg1"/>
              </a:solidFill>
            </a:endParaRPr>
          </a:p>
        </p:txBody>
      </p:sp>
      <p:sp>
        <p:nvSpPr>
          <p:cNvPr id="34" name="TextBox 25">
            <a:extLst>
              <a:ext uri="{FF2B5EF4-FFF2-40B4-BE49-F238E27FC236}">
                <a16:creationId xmlns:a16="http://schemas.microsoft.com/office/drawing/2014/main" xmlns="" id="{F94526CE-11A7-9EA7-3FEA-D346F2851A5A}"/>
              </a:ext>
            </a:extLst>
          </p:cNvPr>
          <p:cNvSpPr txBox="1"/>
          <p:nvPr/>
        </p:nvSpPr>
        <p:spPr>
          <a:xfrm>
            <a:off x="3201905" y="4694808"/>
            <a:ext cx="808194" cy="430887"/>
          </a:xfrm>
          <a:prstGeom prst="rect">
            <a:avLst/>
          </a:prstGeom>
          <a:noFill/>
        </p:spPr>
        <p:txBody>
          <a:bodyPr wrap="square" lIns="72000" tIns="0" rIns="72000" bIns="0" rtlCol="0" anchor="ctr">
            <a:spAutoFit/>
          </a:bodyPr>
          <a:lstStyle/>
          <a:p>
            <a:pPr algn="ctr"/>
            <a:r>
              <a:rPr lang="en-US" altLang="ko-KR" sz="2800" b="1" dirty="0">
                <a:solidFill>
                  <a:schemeClr val="bg1"/>
                </a:solidFill>
              </a:rPr>
              <a:t>03</a:t>
            </a:r>
            <a:endParaRPr lang="ko-KR" altLang="en-US" sz="2800" b="1" dirty="0">
              <a:solidFill>
                <a:schemeClr val="bg1"/>
              </a:solidFill>
            </a:endParaRPr>
          </a:p>
        </p:txBody>
      </p:sp>
      <p:sp>
        <p:nvSpPr>
          <p:cNvPr id="35" name="Espace réservé du numéro de diapositive 5">
            <a:extLst>
              <a:ext uri="{FF2B5EF4-FFF2-40B4-BE49-F238E27FC236}">
                <a16:creationId xmlns:a16="http://schemas.microsoft.com/office/drawing/2014/main" xmlns="" id="{CFA560FE-757D-0DCA-0B0C-CC98C6DAAB13}"/>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19</a:t>
            </a:fld>
            <a:endParaRPr lang="aa-ET">
              <a:solidFill>
                <a:schemeClr val="bg1"/>
              </a:solidFill>
            </a:endParaRPr>
          </a:p>
        </p:txBody>
      </p:sp>
      <p:sp>
        <p:nvSpPr>
          <p:cNvPr id="3" name="ZoneTexte 2">
            <a:extLst>
              <a:ext uri="{FF2B5EF4-FFF2-40B4-BE49-F238E27FC236}">
                <a16:creationId xmlns:a16="http://schemas.microsoft.com/office/drawing/2014/main" xmlns="" id="{DA1E10B7-1298-0B37-2622-8A34E4F9621B}"/>
              </a:ext>
            </a:extLst>
          </p:cNvPr>
          <p:cNvSpPr txBox="1"/>
          <p:nvPr/>
        </p:nvSpPr>
        <p:spPr>
          <a:xfrm>
            <a:off x="432192" y="38987"/>
            <a:ext cx="11032219" cy="646331"/>
          </a:xfrm>
          <a:prstGeom prst="rect">
            <a:avLst/>
          </a:prstGeom>
          <a:noFill/>
        </p:spPr>
        <p:txBody>
          <a:bodyPr wrap="square">
            <a:spAutoFit/>
          </a:body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IV. GOUVERNANCE PROGRAMME DRIVE-_</a:t>
            </a:r>
            <a:r>
              <a:rPr lang="fr-FR" sz="2400" b="1" dirty="0">
                <a:solidFill>
                  <a:schemeClr val="bg1">
                    <a:lumMod val="65000"/>
                  </a:schemeClr>
                </a:solidFill>
                <a:latin typeface="Roboto "/>
                <a:ea typeface="Roboto Light" panose="02000000000000000000" pitchFamily="2" charset="0"/>
                <a:cs typeface="Arial" pitchFamily="34" charset="0"/>
              </a:rPr>
              <a:t>Gestion</a:t>
            </a:r>
            <a:endParaRPr lang="en-US" altLang="ko-KR" sz="3600" b="1" dirty="0">
              <a:solidFill>
                <a:schemeClr val="bg1">
                  <a:lumMod val="65000"/>
                </a:schemeClr>
              </a:solidFill>
              <a:latin typeface="Roboto "/>
              <a:ea typeface="Roboto Light" panose="02000000000000000000" pitchFamily="2" charset="0"/>
              <a:cs typeface="Arial" pitchFamily="34" charset="0"/>
            </a:endParaRPr>
          </a:p>
        </p:txBody>
      </p:sp>
    </p:spTree>
    <p:extLst>
      <p:ext uri="{BB962C8B-B14F-4D97-AF65-F5344CB8AC3E}">
        <p14:creationId xmlns:p14="http://schemas.microsoft.com/office/powerpoint/2010/main" val="25550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92280F-65B7-28FF-8EF1-A82C0A2AC895}"/>
            </a:ext>
          </a:extLst>
        </p:cNvPr>
        <p:cNvGrpSpPr/>
        <p:nvPr/>
      </p:nvGrpSpPr>
      <p:grpSpPr>
        <a:xfrm>
          <a:off x="0" y="0"/>
          <a:ext cx="0" cy="0"/>
          <a:chOff x="0" y="0"/>
          <a:chExt cx="0" cy="0"/>
        </a:xfrm>
      </p:grpSpPr>
      <p:sp>
        <p:nvSpPr>
          <p:cNvPr id="12" name="Freeform 3">
            <a:extLst>
              <a:ext uri="{FF2B5EF4-FFF2-40B4-BE49-F238E27FC236}">
                <a16:creationId xmlns:a16="http://schemas.microsoft.com/office/drawing/2014/main" xmlns="" id="{852B0A2B-29A6-A1FE-FF77-F34C7D05BF8A}"/>
              </a:ext>
            </a:extLst>
          </p:cNvPr>
          <p:cNvSpPr/>
          <p:nvPr/>
        </p:nvSpPr>
        <p:spPr>
          <a:xfrm>
            <a:off x="-13648" y="0"/>
            <a:ext cx="12223655" cy="4490651"/>
          </a:xfrm>
          <a:custGeom>
            <a:avLst/>
            <a:gdLst/>
            <a:ahLst/>
            <a:cxnLst/>
            <a:rect l="l" t="t" r="r" b="b"/>
            <a:pathLst>
              <a:path w="2253411" h="1010496">
                <a:moveTo>
                  <a:pt x="38724" y="0"/>
                </a:moveTo>
                <a:lnTo>
                  <a:pt x="2214687" y="0"/>
                </a:lnTo>
                <a:cubicBezTo>
                  <a:pt x="2224957" y="0"/>
                  <a:pt x="2234807" y="4080"/>
                  <a:pt x="2242069" y="11342"/>
                </a:cubicBezTo>
                <a:cubicBezTo>
                  <a:pt x="2249331" y="18604"/>
                  <a:pt x="2253411" y="28454"/>
                  <a:pt x="2253411" y="38724"/>
                </a:cubicBezTo>
                <a:lnTo>
                  <a:pt x="2253411" y="971772"/>
                </a:lnTo>
                <a:cubicBezTo>
                  <a:pt x="2253411" y="982042"/>
                  <a:pt x="2249331" y="991892"/>
                  <a:pt x="2242069" y="999154"/>
                </a:cubicBezTo>
                <a:cubicBezTo>
                  <a:pt x="2234807" y="1006416"/>
                  <a:pt x="2224957" y="1010496"/>
                  <a:pt x="2214687" y="1010496"/>
                </a:cubicBezTo>
                <a:lnTo>
                  <a:pt x="38724" y="1010496"/>
                </a:lnTo>
                <a:cubicBezTo>
                  <a:pt x="28454" y="1010496"/>
                  <a:pt x="18604" y="1006416"/>
                  <a:pt x="11342" y="999154"/>
                </a:cubicBezTo>
                <a:cubicBezTo>
                  <a:pt x="4080" y="991892"/>
                  <a:pt x="0" y="982042"/>
                  <a:pt x="0" y="971772"/>
                </a:cubicBezTo>
                <a:lnTo>
                  <a:pt x="0" y="38724"/>
                </a:lnTo>
                <a:cubicBezTo>
                  <a:pt x="0" y="28454"/>
                  <a:pt x="4080" y="18604"/>
                  <a:pt x="11342" y="11342"/>
                </a:cubicBezTo>
                <a:cubicBezTo>
                  <a:pt x="18604" y="4080"/>
                  <a:pt x="28454" y="0"/>
                  <a:pt x="38724" y="0"/>
                </a:cubicBezTo>
                <a:close/>
              </a:path>
            </a:pathLst>
          </a:custGeom>
          <a:gradFill rotWithShape="1">
            <a:gsLst>
              <a:gs pos="0">
                <a:srgbClr val="580000"/>
              </a:gs>
              <a:gs pos="100000">
                <a:srgbClr val="FF2600">
                  <a:alpha val="100000"/>
                </a:srgbClr>
              </a:gs>
            </a:gsLst>
            <a:lin ang="0"/>
          </a:gradFill>
        </p:spPr>
        <p:txBody>
          <a:bodyPr/>
          <a:lstStyle/>
          <a:p>
            <a:endParaRPr lang="en-ZA" dirty="0">
              <a:latin typeface="Roboto" panose="02000000000000000000" pitchFamily="2" charset="0"/>
              <a:ea typeface="Roboto" panose="02000000000000000000" pitchFamily="2" charset="0"/>
              <a:cs typeface="Roboto" panose="02000000000000000000" pitchFamily="2" charset="0"/>
            </a:endParaRPr>
          </a:p>
        </p:txBody>
      </p:sp>
      <p:sp>
        <p:nvSpPr>
          <p:cNvPr id="13" name="TextBox 14">
            <a:extLst>
              <a:ext uri="{FF2B5EF4-FFF2-40B4-BE49-F238E27FC236}">
                <a16:creationId xmlns:a16="http://schemas.microsoft.com/office/drawing/2014/main" xmlns="" id="{2AD23E15-A862-528A-9EBF-10D076DD5304}"/>
              </a:ext>
            </a:extLst>
          </p:cNvPr>
          <p:cNvSpPr txBox="1"/>
          <p:nvPr/>
        </p:nvSpPr>
        <p:spPr>
          <a:xfrm>
            <a:off x="-1" y="200380"/>
            <a:ext cx="11194473" cy="984885"/>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ORIENTATIONS  STRATÉGIQUES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2026-2028</a:t>
            </a:r>
          </a:p>
        </p:txBody>
      </p:sp>
      <p:sp>
        <p:nvSpPr>
          <p:cNvPr id="14" name="Freeform 9">
            <a:extLst>
              <a:ext uri="{FF2B5EF4-FFF2-40B4-BE49-F238E27FC236}">
                <a16:creationId xmlns:a16="http://schemas.microsoft.com/office/drawing/2014/main" xmlns="" id="{A4F25894-3897-BB05-02C1-7C592F72EF12}"/>
              </a:ext>
            </a:extLst>
          </p:cNvPr>
          <p:cNvSpPr/>
          <p:nvPr/>
        </p:nvSpPr>
        <p:spPr>
          <a:xfrm>
            <a:off x="8908041" y="6047591"/>
            <a:ext cx="2866030" cy="617517"/>
          </a:xfrm>
          <a:custGeom>
            <a:avLst/>
            <a:gdLst/>
            <a:ahLst/>
            <a:cxnLst/>
            <a:rect l="l" t="t" r="r" b="b"/>
            <a:pathLst>
              <a:path w="4190518" h="858148">
                <a:moveTo>
                  <a:pt x="0" y="0"/>
                </a:moveTo>
                <a:lnTo>
                  <a:pt x="4190518" y="0"/>
                </a:lnTo>
                <a:lnTo>
                  <a:pt x="4190518" y="858149"/>
                </a:lnTo>
                <a:lnTo>
                  <a:pt x="0" y="858149"/>
                </a:lnTo>
                <a:lnTo>
                  <a:pt x="0" y="0"/>
                </a:lnTo>
                <a:close/>
              </a:path>
            </a:pathLst>
          </a:custGeom>
          <a:blipFill>
            <a:blip r:embed="rId2"/>
            <a:srcRect/>
            <a:stretch>
              <a:fillRect l="972" t="-2962" r="-2" b="-5408"/>
            </a:stretch>
          </a:blipFill>
        </p:spPr>
        <p:txBody>
          <a:bodyPr/>
          <a:lstStyle/>
          <a:p>
            <a:endParaRPr lang="en-ZA"/>
          </a:p>
        </p:txBody>
      </p:sp>
      <p:sp>
        <p:nvSpPr>
          <p:cNvPr id="17" name="TextBox 13">
            <a:extLst>
              <a:ext uri="{FF2B5EF4-FFF2-40B4-BE49-F238E27FC236}">
                <a16:creationId xmlns:a16="http://schemas.microsoft.com/office/drawing/2014/main" xmlns="" id="{E831732F-9B29-444C-59A9-8251C14189BF}"/>
              </a:ext>
            </a:extLst>
          </p:cNvPr>
          <p:cNvSpPr txBox="1"/>
          <p:nvPr/>
        </p:nvSpPr>
        <p:spPr>
          <a:xfrm>
            <a:off x="1255825" y="2669946"/>
            <a:ext cx="9680349" cy="276999"/>
          </a:xfrm>
          <a:prstGeom prst="rect">
            <a:avLst/>
          </a:prstGeom>
        </p:spPr>
        <p:txBody>
          <a:bodyPr wrap="square" lIns="0" tIns="0" rIns="0" bIns="0" rtlCol="0" anchor="t">
            <a:spAutoFit/>
          </a:bodyPr>
          <a:lstStyle/>
          <a:p>
            <a:pPr algn="ctr"/>
            <a:r>
              <a:rPr lang="fr-CI" b="1" dirty="0">
                <a:solidFill>
                  <a:schemeClr val="bg1"/>
                </a:solidFill>
                <a:latin typeface="Roboto" panose="02000000000000000000" pitchFamily="2" charset="0"/>
                <a:ea typeface="Roboto" panose="02000000000000000000" pitchFamily="2" charset="0"/>
                <a:cs typeface="Roboto" panose="02000000000000000000" pitchFamily="2" charset="0"/>
              </a:rPr>
              <a:t>Construire ensemble l’avenir du Groupe</a:t>
            </a:r>
          </a:p>
        </p:txBody>
      </p:sp>
      <p:sp>
        <p:nvSpPr>
          <p:cNvPr id="2" name="Espace réservé du numéro de diapositive 5">
            <a:extLst>
              <a:ext uri="{FF2B5EF4-FFF2-40B4-BE49-F238E27FC236}">
                <a16:creationId xmlns:a16="http://schemas.microsoft.com/office/drawing/2014/main" xmlns="" id="{3D9804A8-D03B-914A-8DFA-36CA6BA885E4}"/>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pPr/>
              <a:t>2</a:t>
            </a:fld>
            <a:endParaRPr lang="aa-ET"/>
          </a:p>
        </p:txBody>
      </p:sp>
      <p:sp>
        <p:nvSpPr>
          <p:cNvPr id="3" name="TextBox 13">
            <a:extLst>
              <a:ext uri="{FF2B5EF4-FFF2-40B4-BE49-F238E27FC236}">
                <a16:creationId xmlns:a16="http://schemas.microsoft.com/office/drawing/2014/main" xmlns="" id="{38DDC4B3-F3D3-B6FE-A46F-ED4820FFDED5}"/>
              </a:ext>
            </a:extLst>
          </p:cNvPr>
          <p:cNvSpPr txBox="1"/>
          <p:nvPr/>
        </p:nvSpPr>
        <p:spPr>
          <a:xfrm>
            <a:off x="341524" y="4832826"/>
            <a:ext cx="1795749" cy="276999"/>
          </a:xfrm>
          <a:prstGeom prst="rect">
            <a:avLst/>
          </a:prstGeom>
        </p:spPr>
        <p:txBody>
          <a:bodyPr wrap="square" lIns="0" tIns="0" rIns="0" bIns="0" rtlCol="0" anchor="t">
            <a:spAutoFit/>
          </a:bodyPr>
          <a:lstStyle/>
          <a:p>
            <a:r>
              <a:rPr lang="fr-CI"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Février 2026</a:t>
            </a:r>
          </a:p>
        </p:txBody>
      </p:sp>
    </p:spTree>
    <p:extLst>
      <p:ext uri="{BB962C8B-B14F-4D97-AF65-F5344CB8AC3E}">
        <p14:creationId xmlns:p14="http://schemas.microsoft.com/office/powerpoint/2010/main" val="379407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994270011"/>
              </p:ext>
            </p:extLst>
          </p:nvPr>
        </p:nvGraphicFramePr>
        <p:xfrm>
          <a:off x="4254358" y="3674045"/>
          <a:ext cx="7858124" cy="285945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58151">
                  <a:extLst>
                    <a:ext uri="{9D8B030D-6E8A-4147-A177-3AD203B41FA5}">
                      <a16:colId xmlns:a16="http://schemas.microsoft.com/office/drawing/2014/main" xmlns="" val="20000"/>
                    </a:ext>
                  </a:extLst>
                </a:gridCol>
                <a:gridCol w="2153054">
                  <a:extLst>
                    <a:ext uri="{9D8B030D-6E8A-4147-A177-3AD203B41FA5}">
                      <a16:colId xmlns:a16="http://schemas.microsoft.com/office/drawing/2014/main" xmlns="" val="20001"/>
                    </a:ext>
                  </a:extLst>
                </a:gridCol>
                <a:gridCol w="1904655">
                  <a:extLst>
                    <a:ext uri="{9D8B030D-6E8A-4147-A177-3AD203B41FA5}">
                      <a16:colId xmlns:a16="http://schemas.microsoft.com/office/drawing/2014/main" xmlns="" val="20002"/>
                    </a:ext>
                  </a:extLst>
                </a:gridCol>
                <a:gridCol w="2542264">
                  <a:extLst>
                    <a:ext uri="{9D8B030D-6E8A-4147-A177-3AD203B41FA5}">
                      <a16:colId xmlns:a16="http://schemas.microsoft.com/office/drawing/2014/main" xmlns="" val="20003"/>
                    </a:ext>
                  </a:extLst>
                </a:gridCol>
              </a:tblGrid>
              <a:tr h="221358">
                <a:tc>
                  <a:txBody>
                    <a:bodyPr/>
                    <a:lstStyle/>
                    <a:p>
                      <a:r>
                        <a:rPr lang="fr-FR" sz="1400" dirty="0">
                          <a:latin typeface="Arial" panose="020B0604020202020204" pitchFamily="34" charset="0"/>
                          <a:cs typeface="Arial" panose="020B0604020202020204" pitchFamily="34" charset="0"/>
                        </a:rPr>
                        <a:t>Périodicité</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Acteurs</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Livrables</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Commentaires</a:t>
                      </a:r>
                    </a:p>
                  </a:txBody>
                  <a:tcPr>
                    <a:solidFill>
                      <a:srgbClr val="C00000"/>
                    </a:solidFill>
                  </a:tcPr>
                </a:tc>
                <a:extLst>
                  <a:ext uri="{0D108BD9-81ED-4DB2-BD59-A6C34878D82A}">
                    <a16:rowId xmlns:a16="http://schemas.microsoft.com/office/drawing/2014/main" xmlns="" val="10000"/>
                  </a:ext>
                </a:extLst>
              </a:tr>
              <a:tr h="601094">
                <a:tc>
                  <a:txBody>
                    <a:bodyPr/>
                    <a:lstStyle/>
                    <a:p>
                      <a:r>
                        <a:rPr lang="fr-FR" sz="1000" dirty="0">
                          <a:solidFill>
                            <a:schemeClr val="bg1"/>
                          </a:solidFill>
                          <a:latin typeface="Arial" panose="020B0604020202020204" pitchFamily="34" charset="0"/>
                          <a:cs typeface="Arial" panose="020B0604020202020204" pitchFamily="34" charset="0"/>
                        </a:rPr>
                        <a:t>Mensuel</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Sponsor</a:t>
                      </a:r>
                      <a:r>
                        <a:rPr lang="fr-FR" sz="1000" baseline="0" dirty="0">
                          <a:solidFill>
                            <a:schemeClr val="bg1"/>
                          </a:solidFill>
                          <a:latin typeface="Arial" panose="020B0604020202020204" pitchFamily="34" charset="0"/>
                          <a:cs typeface="Arial" panose="020B0604020202020204" pitchFamily="34" charset="0"/>
                        </a:rPr>
                        <a:t> + </a:t>
                      </a:r>
                      <a:r>
                        <a:rPr lang="fr-FR" sz="1000" dirty="0">
                          <a:solidFill>
                            <a:schemeClr val="bg1"/>
                          </a:solidFill>
                          <a:latin typeface="Arial" panose="020B0604020202020204" pitchFamily="34" charset="0"/>
                          <a:cs typeface="Arial" panose="020B0604020202020204" pitchFamily="34" charset="0"/>
                        </a:rPr>
                        <a:t>Maitre d’</a:t>
                      </a:r>
                      <a:r>
                        <a:rPr lang="fr-FR" sz="1000" dirty="0" err="1">
                          <a:solidFill>
                            <a:schemeClr val="bg1"/>
                          </a:solidFill>
                          <a:latin typeface="Arial" panose="020B0604020202020204" pitchFamily="34" charset="0"/>
                          <a:cs typeface="Arial" panose="020B0604020202020204" pitchFamily="34" charset="0"/>
                        </a:rPr>
                        <a:t>oeuvre</a:t>
                      </a:r>
                      <a:r>
                        <a:rPr lang="fr-FR" sz="1000" dirty="0">
                          <a:solidFill>
                            <a:schemeClr val="bg1"/>
                          </a:solidFill>
                          <a:latin typeface="Arial" panose="020B0604020202020204" pitchFamily="34" charset="0"/>
                          <a:cs typeface="Arial" panose="020B0604020202020204" pitchFamily="34" charset="0"/>
                        </a:rPr>
                        <a:t> + Coordonnateur + </a:t>
                      </a:r>
                      <a:r>
                        <a:rPr lang="fr-FR" sz="1000" baseline="0" dirty="0">
                          <a:solidFill>
                            <a:schemeClr val="bg1"/>
                          </a:solidFill>
                          <a:latin typeface="Arial" panose="020B0604020202020204" pitchFamily="34" charset="0"/>
                          <a:cs typeface="Arial" panose="020B0604020202020204" pitchFamily="34" charset="0"/>
                        </a:rPr>
                        <a:t>+ Stream Leader </a:t>
                      </a:r>
                      <a:endParaRPr lang="fr-FR" sz="1000" dirty="0">
                        <a:solidFill>
                          <a:schemeClr val="bg1"/>
                        </a:solidFill>
                        <a:latin typeface="Arial" panose="020B0604020202020204" pitchFamily="34" charset="0"/>
                        <a:cs typeface="Arial" panose="020B0604020202020204" pitchFamily="34" charset="0"/>
                      </a:endParaRPr>
                    </a:p>
                    <a:p>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Météo :Taux d’avancement et  les réalisés</a:t>
                      </a:r>
                    </a:p>
                  </a:txBody>
                  <a:tcPr>
                    <a:solidFill>
                      <a:srgbClr val="C00000"/>
                    </a:solidFill>
                  </a:tcPr>
                </a:tc>
                <a:tc>
                  <a:txBody>
                    <a:bodyPr/>
                    <a:lstStyle/>
                    <a:p>
                      <a:pPr marL="285750" indent="-285750">
                        <a:buFont typeface="Wingdings" panose="05000000000000000000" pitchFamily="2" charset="2"/>
                        <a:buChar char="§"/>
                      </a:pPr>
                      <a:r>
                        <a:rPr lang="fr-FR" sz="1000" dirty="0">
                          <a:solidFill>
                            <a:schemeClr val="bg1"/>
                          </a:solidFill>
                          <a:latin typeface="Arial" panose="020B0604020202020204" pitchFamily="34" charset="0"/>
                          <a:cs typeface="Arial" panose="020B0604020202020204" pitchFamily="34" charset="0"/>
                        </a:rPr>
                        <a:t>Les actions</a:t>
                      </a:r>
                      <a:r>
                        <a:rPr lang="fr-FR" sz="1000" baseline="0" dirty="0">
                          <a:solidFill>
                            <a:schemeClr val="bg1"/>
                          </a:solidFill>
                          <a:latin typeface="Arial" panose="020B0604020202020204" pitchFamily="34" charset="0"/>
                          <a:cs typeface="Arial" panose="020B0604020202020204" pitchFamily="34" charset="0"/>
                        </a:rPr>
                        <a:t> réalisées et leur %</a:t>
                      </a:r>
                    </a:p>
                    <a:p>
                      <a:pPr marL="285750" indent="-285750">
                        <a:buFont typeface="Wingdings" panose="05000000000000000000" pitchFamily="2" charset="2"/>
                        <a:buChar char="§"/>
                      </a:pPr>
                      <a:r>
                        <a:rPr lang="fr-FR" sz="1000" baseline="0" dirty="0">
                          <a:solidFill>
                            <a:schemeClr val="bg1"/>
                          </a:solidFill>
                          <a:latin typeface="Arial" panose="020B0604020202020204" pitchFamily="34" charset="0"/>
                          <a:cs typeface="Arial" panose="020B0604020202020204" pitchFamily="34" charset="0"/>
                        </a:rPr>
                        <a:t>La validation des décisions structurantes</a:t>
                      </a:r>
                    </a:p>
                  </a:txBody>
                  <a:tcPr>
                    <a:solidFill>
                      <a:srgbClr val="C00000"/>
                    </a:solidFill>
                  </a:tcPr>
                </a:tc>
                <a:extLst>
                  <a:ext uri="{0D108BD9-81ED-4DB2-BD59-A6C34878D82A}">
                    <a16:rowId xmlns:a16="http://schemas.microsoft.com/office/drawing/2014/main" xmlns="" val="10001"/>
                  </a:ext>
                </a:extLst>
              </a:tr>
              <a:tr h="923109">
                <a:tc>
                  <a:txBody>
                    <a:bodyPr/>
                    <a:lstStyle/>
                    <a:p>
                      <a:r>
                        <a:rPr lang="fr-FR" sz="1000" dirty="0" err="1">
                          <a:solidFill>
                            <a:schemeClr val="bg1"/>
                          </a:solidFill>
                          <a:latin typeface="Arial" panose="020B0604020202020204" pitchFamily="34" charset="0"/>
                          <a:cs typeface="Arial" panose="020B0604020202020204" pitchFamily="34" charset="0"/>
                        </a:rPr>
                        <a:t>Bi-mensuel</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Maitre d’</a:t>
                      </a:r>
                      <a:r>
                        <a:rPr lang="fr-FR" sz="1000" dirty="0" err="1">
                          <a:solidFill>
                            <a:schemeClr val="bg1"/>
                          </a:solidFill>
                          <a:latin typeface="Arial" panose="020B0604020202020204" pitchFamily="34" charset="0"/>
                          <a:cs typeface="Arial" panose="020B0604020202020204" pitchFamily="34" charset="0"/>
                        </a:rPr>
                        <a:t>oeuvre</a:t>
                      </a:r>
                      <a:r>
                        <a:rPr lang="fr-FR" sz="1000" dirty="0">
                          <a:solidFill>
                            <a:schemeClr val="bg1"/>
                          </a:solidFill>
                          <a:latin typeface="Arial" panose="020B0604020202020204" pitchFamily="34" charset="0"/>
                          <a:cs typeface="Arial" panose="020B0604020202020204" pitchFamily="34" charset="0"/>
                        </a:rPr>
                        <a:t> + Coordonnateur + </a:t>
                      </a:r>
                      <a:r>
                        <a:rPr lang="fr-FR" sz="1000" baseline="0" dirty="0">
                          <a:solidFill>
                            <a:schemeClr val="bg1"/>
                          </a:solidFill>
                          <a:latin typeface="Arial" panose="020B0604020202020204" pitchFamily="34" charset="0"/>
                          <a:cs typeface="Arial" panose="020B0604020202020204" pitchFamily="34" charset="0"/>
                        </a:rPr>
                        <a:t>+ Stream Leader </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000" dirty="0">
                          <a:solidFill>
                            <a:schemeClr val="bg1"/>
                          </a:solidFill>
                          <a:latin typeface="Arial" panose="020B0604020202020204" pitchFamily="34" charset="0"/>
                          <a:cs typeface="Arial" panose="020B0604020202020204" pitchFamily="34" charset="0"/>
                        </a:rPr>
                        <a:t>Planning des travaux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Météo :Taux d’avancement et  les réalisés</a:t>
                      </a:r>
                    </a:p>
                  </a:txBody>
                  <a:tcPr>
                    <a:solidFill>
                      <a:srgbClr val="C00000"/>
                    </a:solidFill>
                  </a:tcPr>
                </a:tc>
                <a:tc>
                  <a:txBody>
                    <a:bodyPr/>
                    <a:lstStyle/>
                    <a:p>
                      <a:pPr marL="285750" indent="-285750">
                        <a:buFont typeface="Wingdings" panose="05000000000000000000" pitchFamily="2" charset="2"/>
                        <a:buChar char="§"/>
                      </a:pPr>
                      <a:r>
                        <a:rPr lang="fr-FR" sz="1000" dirty="0">
                          <a:solidFill>
                            <a:schemeClr val="bg1"/>
                          </a:solidFill>
                          <a:latin typeface="Arial" panose="020B0604020202020204" pitchFamily="34" charset="0"/>
                          <a:cs typeface="Arial" panose="020B0604020202020204" pitchFamily="34" charset="0"/>
                        </a:rPr>
                        <a:t>Suivi du</a:t>
                      </a:r>
                      <a:r>
                        <a:rPr lang="fr-FR" sz="1000" baseline="0" dirty="0">
                          <a:solidFill>
                            <a:schemeClr val="bg1"/>
                          </a:solidFill>
                          <a:latin typeface="Arial" panose="020B0604020202020204" pitchFamily="34" charset="0"/>
                          <a:cs typeface="Arial" panose="020B0604020202020204" pitchFamily="34" charset="0"/>
                        </a:rPr>
                        <a:t> réalisé opérationnel, validation, mise en œuvre, </a:t>
                      </a:r>
                      <a:r>
                        <a:rPr lang="fr-FR" sz="1000" baseline="0" dirty="0" err="1">
                          <a:solidFill>
                            <a:schemeClr val="bg1"/>
                          </a:solidFill>
                          <a:latin typeface="Arial" panose="020B0604020202020204" pitchFamily="34" charset="0"/>
                          <a:cs typeface="Arial" panose="020B0604020202020204" pitchFamily="34" charset="0"/>
                        </a:rPr>
                        <a:t>etc</a:t>
                      </a:r>
                      <a:endParaRPr lang="fr-FR" sz="1000" baseline="0" dirty="0">
                        <a:solidFill>
                          <a:schemeClr val="bg1"/>
                        </a:solidFill>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xmlns="" val="10002"/>
                  </a:ext>
                </a:extLst>
              </a:tr>
              <a:tr h="1030447">
                <a:tc>
                  <a:txBody>
                    <a:bodyPr/>
                    <a:lstStyle/>
                    <a:p>
                      <a:r>
                        <a:rPr lang="fr-FR" sz="1000" dirty="0">
                          <a:solidFill>
                            <a:schemeClr val="bg1"/>
                          </a:solidFill>
                          <a:latin typeface="Arial" panose="020B0604020202020204" pitchFamily="34" charset="0"/>
                          <a:cs typeface="Arial" panose="020B0604020202020204" pitchFamily="34" charset="0"/>
                        </a:rPr>
                        <a:t>Hebdomadaire</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Maitre d’</a:t>
                      </a:r>
                      <a:r>
                        <a:rPr lang="fr-FR" sz="1000" dirty="0" err="1">
                          <a:solidFill>
                            <a:schemeClr val="bg1"/>
                          </a:solidFill>
                          <a:latin typeface="Arial" panose="020B0604020202020204" pitchFamily="34" charset="0"/>
                          <a:cs typeface="Arial" panose="020B0604020202020204" pitchFamily="34" charset="0"/>
                        </a:rPr>
                        <a:t>oeuvre</a:t>
                      </a:r>
                      <a:r>
                        <a:rPr lang="fr-FR" sz="1000" dirty="0">
                          <a:solidFill>
                            <a:schemeClr val="bg1"/>
                          </a:solidFill>
                          <a:latin typeface="Arial" panose="020B0604020202020204" pitchFamily="34" charset="0"/>
                          <a:cs typeface="Arial" panose="020B0604020202020204" pitchFamily="34" charset="0"/>
                        </a:rPr>
                        <a:t> + Coordonnateur + </a:t>
                      </a:r>
                      <a:r>
                        <a:rPr lang="fr-FR" sz="1000" baseline="0" dirty="0">
                          <a:solidFill>
                            <a:schemeClr val="bg1"/>
                          </a:solidFill>
                          <a:latin typeface="Arial" panose="020B0604020202020204" pitchFamily="34" charset="0"/>
                          <a:cs typeface="Arial" panose="020B0604020202020204" pitchFamily="34" charset="0"/>
                        </a:rPr>
                        <a:t>+ Stream Leader </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PDA des travaux</a:t>
                      </a:r>
                    </a:p>
                    <a:p>
                      <a:r>
                        <a:rPr lang="fr-FR" sz="1000" dirty="0">
                          <a:solidFill>
                            <a:schemeClr val="bg1"/>
                          </a:solidFill>
                          <a:latin typeface="Arial" panose="020B0604020202020204" pitchFamily="34" charset="0"/>
                          <a:cs typeface="Arial" panose="020B0604020202020204" pitchFamily="34" charset="0"/>
                        </a:rPr>
                        <a:t>Planning des travaux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Météo :Taux d’avancement et  les réalisés</a:t>
                      </a:r>
                    </a:p>
                  </a:txBody>
                  <a:tcPr>
                    <a:solidFill>
                      <a:srgbClr val="C00000"/>
                    </a:solidFill>
                  </a:tcPr>
                </a:tc>
                <a:tc>
                  <a:txBody>
                    <a:bodyPr/>
                    <a:lstStyle/>
                    <a:p>
                      <a:pPr marL="285750" indent="-285750">
                        <a:buFont typeface="Wingdings" panose="05000000000000000000" pitchFamily="2" charset="2"/>
                        <a:buChar char="§"/>
                      </a:pPr>
                      <a:r>
                        <a:rPr lang="fr-FR" sz="1000" dirty="0">
                          <a:solidFill>
                            <a:schemeClr val="bg1"/>
                          </a:solidFill>
                          <a:latin typeface="Arial" panose="020B0604020202020204" pitchFamily="34" charset="0"/>
                          <a:cs typeface="Arial" panose="020B0604020202020204" pitchFamily="34" charset="0"/>
                        </a:rPr>
                        <a:t>Gestion opérationnelle</a:t>
                      </a:r>
                      <a:r>
                        <a:rPr lang="fr-FR" sz="1000" baseline="0" dirty="0">
                          <a:solidFill>
                            <a:schemeClr val="bg1"/>
                          </a:solidFill>
                          <a:latin typeface="Arial" panose="020B0604020202020204" pitchFamily="34" charset="0"/>
                          <a:cs typeface="Arial" panose="020B0604020202020204" pitchFamily="34" charset="0"/>
                        </a:rPr>
                        <a:t> de l’activité</a:t>
                      </a:r>
                    </a:p>
                  </a:txBody>
                  <a:tcPr>
                    <a:solidFill>
                      <a:srgbClr val="C00000"/>
                    </a:solidFill>
                  </a:tcPr>
                </a:tc>
                <a:extLst>
                  <a:ext uri="{0D108BD9-81ED-4DB2-BD59-A6C34878D82A}">
                    <a16:rowId xmlns:a16="http://schemas.microsoft.com/office/drawing/2014/main" xmlns="" val="10003"/>
                  </a:ext>
                </a:extLst>
              </a:tr>
            </a:tbl>
          </a:graphicData>
        </a:graphic>
      </p:graphicFrame>
      <p:sp>
        <p:nvSpPr>
          <p:cNvPr id="5" name="ZoneTexte 4"/>
          <p:cNvSpPr txBox="1"/>
          <p:nvPr/>
        </p:nvSpPr>
        <p:spPr>
          <a:xfrm>
            <a:off x="393697" y="1085850"/>
            <a:ext cx="3614885" cy="5447645"/>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fr-FR" sz="1200" b="1" dirty="0">
                <a:solidFill>
                  <a:srgbClr val="C00000"/>
                </a:solidFill>
                <a:latin typeface="Arial" panose="020B0604020202020204" pitchFamily="34" charset="0"/>
                <a:cs typeface="Arial" panose="020B0604020202020204" pitchFamily="34" charset="0"/>
              </a:rPr>
              <a:t>Sponsor: </a:t>
            </a:r>
            <a:r>
              <a:rPr lang="fr-FR" sz="1200" dirty="0">
                <a:solidFill>
                  <a:schemeClr val="tx1">
                    <a:lumMod val="50000"/>
                    <a:lumOff val="50000"/>
                  </a:schemeClr>
                </a:solidFill>
                <a:latin typeface="Arial" panose="020B0604020202020204" pitchFamily="34" charset="0"/>
                <a:cs typeface="Arial" panose="020B0604020202020204" pitchFamily="34" charset="0"/>
              </a:rPr>
              <a:t>Instance de décision, il valide les décisions structurantes ou bloquantes.</a:t>
            </a:r>
          </a:p>
          <a:p>
            <a:endParaRPr lang="fr-FR" sz="8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a:solidFill>
                  <a:srgbClr val="C00000"/>
                </a:solidFill>
                <a:latin typeface="Arial" panose="020B0604020202020204" pitchFamily="34" charset="0"/>
                <a:cs typeface="Arial" panose="020B0604020202020204" pitchFamily="34" charset="0"/>
              </a:rPr>
              <a:t>Maitre d’œuvre: </a:t>
            </a:r>
            <a:r>
              <a:rPr lang="fr-FR" sz="1200" dirty="0">
                <a:solidFill>
                  <a:schemeClr val="tx1">
                    <a:lumMod val="50000"/>
                    <a:lumOff val="50000"/>
                  </a:schemeClr>
                </a:solidFill>
                <a:latin typeface="Arial" panose="020B0604020202020204" pitchFamily="34" charset="0"/>
                <a:cs typeface="Arial" panose="020B0604020202020204" pitchFamily="34" charset="0"/>
              </a:rPr>
              <a:t>Garant du bon fonctionnement du programme et de l’atteinte des résultats dans les délais</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a:solidFill>
                  <a:srgbClr val="C00000"/>
                </a:solidFill>
                <a:latin typeface="Arial" panose="020B0604020202020204" pitchFamily="34" charset="0"/>
                <a:cs typeface="Arial" panose="020B0604020202020204" pitchFamily="34" charset="0"/>
              </a:rPr>
              <a:t>Coordonnateur: </a:t>
            </a:r>
            <a:r>
              <a:rPr lang="fr-FR" sz="1200" dirty="0">
                <a:solidFill>
                  <a:schemeClr val="tx1">
                    <a:lumMod val="50000"/>
                    <a:lumOff val="50000"/>
                  </a:schemeClr>
                </a:solidFill>
                <a:latin typeface="Arial" panose="020B0604020202020204" pitchFamily="34" charset="0"/>
                <a:cs typeface="Arial" panose="020B0604020202020204" pitchFamily="34" charset="0"/>
              </a:rPr>
              <a:t>Son rôle est de veiller à la remontée des travaux réalisés et à leur compilation. Il est en interaction avec la Direction Qualité et Expérience Client (Maitre d’</a:t>
            </a:r>
            <a:r>
              <a:rPr lang="fr-FR" sz="1200" dirty="0" err="1">
                <a:solidFill>
                  <a:schemeClr val="tx1">
                    <a:lumMod val="50000"/>
                    <a:lumOff val="50000"/>
                  </a:schemeClr>
                </a:solidFill>
                <a:latin typeface="Arial" panose="020B0604020202020204" pitchFamily="34" charset="0"/>
                <a:cs typeface="Arial" panose="020B0604020202020204" pitchFamily="34" charset="0"/>
              </a:rPr>
              <a:t>oeuvre</a:t>
            </a:r>
            <a:r>
              <a:rPr lang="fr-FR" sz="1200" dirty="0">
                <a:solidFill>
                  <a:schemeClr val="tx1">
                    <a:lumMod val="50000"/>
                    <a:lumOff val="50000"/>
                  </a:schemeClr>
                </a:solidFill>
                <a:latin typeface="Arial" panose="020B0604020202020204" pitchFamily="34" charset="0"/>
                <a:cs typeface="Arial" panose="020B0604020202020204" pitchFamily="34" charset="0"/>
              </a:rPr>
              <a:t>). Il prépare le comité de suivi mensuel. Il est en interaction avec les </a:t>
            </a:r>
            <a:r>
              <a:rPr lang="fr-FR" sz="1200" dirty="0" err="1">
                <a:solidFill>
                  <a:schemeClr val="tx1">
                    <a:lumMod val="50000"/>
                    <a:lumOff val="50000"/>
                  </a:schemeClr>
                </a:solidFill>
                <a:latin typeface="Arial" panose="020B0604020202020204" pitchFamily="34" charset="0"/>
                <a:cs typeface="Arial" panose="020B0604020202020204" pitchFamily="34" charset="0"/>
              </a:rPr>
              <a:t>Owners</a:t>
            </a:r>
            <a:r>
              <a:rPr lang="fr-FR" sz="1200" dirty="0">
                <a:solidFill>
                  <a:schemeClr val="tx1">
                    <a:lumMod val="50000"/>
                    <a:lumOff val="50000"/>
                  </a:schemeClr>
                </a:solidFill>
                <a:latin typeface="Arial" panose="020B0604020202020204" pitchFamily="34" charset="0"/>
                <a:cs typeface="Arial" panose="020B0604020202020204" pitchFamily="34" charset="0"/>
              </a:rPr>
              <a:t> et les </a:t>
            </a:r>
            <a:r>
              <a:rPr lang="fr-FR" sz="1200" dirty="0" err="1">
                <a:solidFill>
                  <a:schemeClr val="tx1">
                    <a:lumMod val="50000"/>
                    <a:lumOff val="50000"/>
                  </a:schemeClr>
                </a:solidFill>
                <a:latin typeface="Arial" panose="020B0604020202020204" pitchFamily="34" charset="0"/>
                <a:cs typeface="Arial" panose="020B0604020202020204" pitchFamily="34" charset="0"/>
              </a:rPr>
              <a:t>stream</a:t>
            </a:r>
            <a:r>
              <a:rPr lang="fr-FR" sz="1200" dirty="0">
                <a:solidFill>
                  <a:schemeClr val="tx1">
                    <a:lumMod val="50000"/>
                    <a:lumOff val="50000"/>
                  </a:schemeClr>
                </a:solidFill>
                <a:latin typeface="Arial" panose="020B0604020202020204" pitchFamily="34" charset="0"/>
                <a:cs typeface="Arial" panose="020B0604020202020204" pitchFamily="34" charset="0"/>
              </a:rPr>
              <a:t> leaders . Il est responsable de toute la documentation nécessaire à l’activité</a:t>
            </a:r>
          </a:p>
          <a:p>
            <a:endParaRPr lang="fr-FR" sz="8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err="1">
                <a:solidFill>
                  <a:srgbClr val="C00000"/>
                </a:solidFill>
                <a:latin typeface="Arial" panose="020B0604020202020204" pitchFamily="34" charset="0"/>
                <a:cs typeface="Arial" panose="020B0604020202020204" pitchFamily="34" charset="0"/>
              </a:rPr>
              <a:t>Owner</a:t>
            </a:r>
            <a:r>
              <a:rPr lang="fr-FR" sz="1200" b="1" dirty="0">
                <a:solidFill>
                  <a:srgbClr val="C00000"/>
                </a:solidFill>
                <a:latin typeface="Arial" panose="020B0604020202020204" pitchFamily="34" charset="0"/>
                <a:cs typeface="Arial" panose="020B0604020202020204" pitchFamily="34" charset="0"/>
              </a:rPr>
              <a:t>: </a:t>
            </a:r>
            <a:r>
              <a:rPr lang="fr-FR" sz="1200" dirty="0">
                <a:solidFill>
                  <a:schemeClr val="tx1">
                    <a:lumMod val="50000"/>
                    <a:lumOff val="50000"/>
                  </a:schemeClr>
                </a:solidFill>
                <a:latin typeface="Arial" panose="020B0604020202020204" pitchFamily="34" charset="0"/>
                <a:cs typeface="Arial" panose="020B0604020202020204" pitchFamily="34" charset="0"/>
              </a:rPr>
              <a:t>Instance de gestion des </a:t>
            </a:r>
            <a:r>
              <a:rPr lang="fr-FR" sz="1200" dirty="0" err="1">
                <a:solidFill>
                  <a:schemeClr val="tx1">
                    <a:lumMod val="50000"/>
                    <a:lumOff val="50000"/>
                  </a:schemeClr>
                </a:solidFill>
                <a:latin typeface="Arial" panose="020B0604020202020204" pitchFamily="34" charset="0"/>
                <a:cs typeface="Arial" panose="020B0604020202020204" pitchFamily="34" charset="0"/>
              </a:rPr>
              <a:t>stream</a:t>
            </a:r>
            <a:r>
              <a:rPr lang="fr-FR" sz="1200" dirty="0">
                <a:solidFill>
                  <a:schemeClr val="tx1">
                    <a:lumMod val="50000"/>
                    <a:lumOff val="50000"/>
                  </a:schemeClr>
                </a:solidFill>
                <a:latin typeface="Arial" panose="020B0604020202020204" pitchFamily="34" charset="0"/>
                <a:cs typeface="Arial" panose="020B0604020202020204" pitchFamily="34" charset="0"/>
              </a:rPr>
              <a:t> sous son autorité. Il est garant de leur réalisation dans le temps. Il organise avec l’aide du coordonnateur, les séances des différents travaux de son pôle. Il motive et remonte les difficultés. Il veille au reporting selon la gouvernance.</a:t>
            </a:r>
          </a:p>
          <a:p>
            <a:endParaRPr lang="fr-FR" sz="8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a:solidFill>
                  <a:srgbClr val="C00000"/>
                </a:solidFill>
                <a:latin typeface="Arial" panose="020B0604020202020204" pitchFamily="34" charset="0"/>
                <a:cs typeface="Arial" panose="020B0604020202020204" pitchFamily="34" charset="0"/>
              </a:rPr>
              <a:t>Stream leader: </a:t>
            </a:r>
            <a:r>
              <a:rPr lang="fr-FR" sz="1200" dirty="0">
                <a:solidFill>
                  <a:schemeClr val="tx1">
                    <a:lumMod val="50000"/>
                    <a:lumOff val="50000"/>
                  </a:schemeClr>
                </a:solidFill>
                <a:latin typeface="Arial" panose="020B0604020202020204" pitchFamily="34" charset="0"/>
                <a:cs typeface="Arial" panose="020B0604020202020204" pitchFamily="34" charset="0"/>
              </a:rPr>
              <a:t>Instance de réalisation des chantiers sous son autorité. Il est garant de leur réalisation dans le temps. Il organise avec l’aide du coordonnateur, les séances des différents travaux avec les métiers le cas échéant. Il veille au reporting selon la gouvernance.</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xmlns="" id="{A117F40D-D25A-D44B-D40F-87AB21075BF7}"/>
              </a:ext>
            </a:extLst>
          </p:cNvPr>
          <p:cNvSpPr txBox="1"/>
          <p:nvPr/>
        </p:nvSpPr>
        <p:spPr>
          <a:xfrm>
            <a:off x="4254358" y="1924441"/>
            <a:ext cx="6516604" cy="954107"/>
          </a:xfrm>
          <a:prstGeom prst="rect">
            <a:avLst/>
          </a:prstGeom>
          <a:solidFill>
            <a:schemeClr val="bg1"/>
          </a:solidFill>
        </p:spPr>
        <p:txBody>
          <a:bodyPr wrap="square" rtlCol="0">
            <a:spAutoFit/>
          </a:bodyPr>
          <a:lstStyle/>
          <a:p>
            <a:r>
              <a:rPr lang="fr-FR" sz="1400" b="1" dirty="0">
                <a:solidFill>
                  <a:srgbClr val="C00000"/>
                </a:solidFill>
                <a:latin typeface="Arial" panose="020B0604020202020204" pitchFamily="34" charset="0"/>
                <a:cs typeface="Arial" panose="020B0604020202020204" pitchFamily="34" charset="0"/>
              </a:rPr>
              <a:t>Réunion 1 fois par semaine en vue de faire le point d’avancement des </a:t>
            </a:r>
            <a:r>
              <a:rPr lang="fr-FR" sz="1400" b="1" dirty="0" err="1">
                <a:solidFill>
                  <a:srgbClr val="C00000"/>
                </a:solidFill>
                <a:latin typeface="Arial" panose="020B0604020202020204" pitchFamily="34" charset="0"/>
                <a:cs typeface="Arial" panose="020B0604020202020204" pitchFamily="34" charset="0"/>
              </a:rPr>
              <a:t>streams</a:t>
            </a:r>
            <a:r>
              <a:rPr lang="fr-FR" sz="1400" b="1" dirty="0">
                <a:solidFill>
                  <a:srgbClr val="C00000"/>
                </a:solidFill>
                <a:latin typeface="Arial" panose="020B0604020202020204" pitchFamily="34" charset="0"/>
                <a:cs typeface="Arial" panose="020B0604020202020204" pitchFamily="34" charset="0"/>
              </a:rPr>
              <a:t> sur le T1 </a:t>
            </a:r>
          </a:p>
          <a:p>
            <a:r>
              <a:rPr lang="fr-FR" sz="1400" b="1" dirty="0">
                <a:solidFill>
                  <a:srgbClr val="C00000"/>
                </a:solidFill>
                <a:latin typeface="Arial" panose="020B0604020202020204" pitchFamily="34" charset="0"/>
                <a:cs typeface="Arial" panose="020B0604020202020204" pitchFamily="34" charset="0"/>
              </a:rPr>
              <a:t>Réunion 2 fois par mois au T2 par les </a:t>
            </a:r>
            <a:r>
              <a:rPr lang="fr-FR" sz="1400" b="1" dirty="0" err="1">
                <a:solidFill>
                  <a:srgbClr val="C00000"/>
                </a:solidFill>
                <a:latin typeface="Arial" panose="020B0604020202020204" pitchFamily="34" charset="0"/>
                <a:cs typeface="Arial" panose="020B0604020202020204" pitchFamily="34" charset="0"/>
              </a:rPr>
              <a:t>Owners</a:t>
            </a:r>
            <a:endParaRPr lang="fr-FR" sz="1400" dirty="0">
              <a:latin typeface="Arial" panose="020B0604020202020204" pitchFamily="34" charset="0"/>
              <a:cs typeface="Arial" panose="020B0604020202020204" pitchFamily="34" charset="0"/>
            </a:endParaRPr>
          </a:p>
          <a:p>
            <a:r>
              <a:rPr lang="fr-FR" sz="1400" b="1" dirty="0">
                <a:solidFill>
                  <a:srgbClr val="C00000"/>
                </a:solidFill>
                <a:latin typeface="Arial" panose="020B0604020202020204" pitchFamily="34" charset="0"/>
                <a:cs typeface="Arial" panose="020B0604020202020204" pitchFamily="34" charset="0"/>
              </a:rPr>
              <a:t>Réunion 1 fois par mois au T2 avec le sponsor </a:t>
            </a:r>
          </a:p>
        </p:txBody>
      </p:sp>
      <p:sp>
        <p:nvSpPr>
          <p:cNvPr id="7" name="ZoneTexte 6">
            <a:extLst>
              <a:ext uri="{FF2B5EF4-FFF2-40B4-BE49-F238E27FC236}">
                <a16:creationId xmlns:a16="http://schemas.microsoft.com/office/drawing/2014/main" xmlns="" id="{38369A2A-AA49-9A3E-D7B4-5F54140D68B3}"/>
              </a:ext>
            </a:extLst>
          </p:cNvPr>
          <p:cNvSpPr txBox="1"/>
          <p:nvPr/>
        </p:nvSpPr>
        <p:spPr>
          <a:xfrm>
            <a:off x="432192" y="38987"/>
            <a:ext cx="11759808" cy="646331"/>
          </a:xfrm>
          <a:prstGeom prst="rect">
            <a:avLst/>
          </a:prstGeom>
          <a:noFill/>
        </p:spPr>
        <p:txBody>
          <a:bodyPr wrap="square">
            <a:spAutoFit/>
          </a:body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IV. GOUVERNANCE PROGRAMME DRIVE-_</a:t>
            </a:r>
            <a:r>
              <a:rPr lang="fr-FR" sz="2400" b="1" dirty="0">
                <a:solidFill>
                  <a:schemeClr val="bg1">
                    <a:lumMod val="65000"/>
                  </a:schemeClr>
                </a:solidFill>
                <a:latin typeface="Roboto "/>
                <a:ea typeface="Roboto Light" panose="02000000000000000000" pitchFamily="2" charset="0"/>
                <a:cs typeface="Arial" pitchFamily="34" charset="0"/>
              </a:rPr>
              <a:t>Rôles &amp; périodicité</a:t>
            </a:r>
            <a:endParaRPr lang="en-US" altLang="ko-KR" sz="3600" b="1" dirty="0">
              <a:solidFill>
                <a:schemeClr val="bg1">
                  <a:lumMod val="65000"/>
                </a:schemeClr>
              </a:solidFill>
              <a:latin typeface="Roboto "/>
              <a:ea typeface="Roboto Light" panose="02000000000000000000" pitchFamily="2" charset="0"/>
              <a:cs typeface="Arial" pitchFamily="34" charset="0"/>
            </a:endParaRPr>
          </a:p>
        </p:txBody>
      </p:sp>
    </p:spTree>
    <p:extLst>
      <p:ext uri="{BB962C8B-B14F-4D97-AF65-F5344CB8AC3E}">
        <p14:creationId xmlns:p14="http://schemas.microsoft.com/office/powerpoint/2010/main" val="161555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FA6C8A-4B6A-CC4A-074F-C6596D68EEF7}"/>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xmlns="" id="{64A0D6E4-19F9-ACBD-259C-F555F414BDB7}"/>
              </a:ext>
            </a:extLst>
          </p:cNvPr>
          <p:cNvSpPr txBox="1"/>
          <p:nvPr/>
        </p:nvSpPr>
        <p:spPr>
          <a:xfrm>
            <a:off x="393697" y="1085850"/>
            <a:ext cx="7659633" cy="289310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marL="285750" indent="-285750">
              <a:buClr>
                <a:srgbClr val="C00000"/>
              </a:buClr>
              <a:buFont typeface="Wingdings" panose="05000000000000000000" pitchFamily="2" charset="2"/>
              <a:buChar char="§"/>
            </a:pP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Identification des </a:t>
            </a:r>
            <a:r>
              <a:rPr lang="fr-FR" dirty="0" err="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streams</a:t>
            </a: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 leaders par les </a:t>
            </a:r>
            <a:r>
              <a:rPr lang="fr-FR" dirty="0" err="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Owners</a:t>
            </a: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C00000"/>
              </a:buClr>
              <a:buFont typeface="Wingdings" panose="05000000000000000000" pitchFamily="2" charset="2"/>
              <a:buChar char="§"/>
            </a:pP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C00000"/>
              </a:buClr>
              <a:buFont typeface="Wingdings" panose="05000000000000000000" pitchFamily="2" charset="2"/>
              <a:buChar char="§"/>
            </a:pP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Partage du support par Stream aux </a:t>
            </a:r>
            <a:r>
              <a:rPr lang="fr-FR" dirty="0" err="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Streams</a:t>
            </a: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 leaders</a:t>
            </a:r>
          </a:p>
          <a:p>
            <a:pPr marL="285750" indent="-285750">
              <a:buClr>
                <a:srgbClr val="C00000"/>
              </a:buClr>
              <a:buFont typeface="Wingdings" panose="05000000000000000000" pitchFamily="2" charset="2"/>
              <a:buChar char="§"/>
            </a:pP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C00000"/>
              </a:buClr>
              <a:buFont typeface="Wingdings" panose="05000000000000000000" pitchFamily="2" charset="2"/>
              <a:buChar char="§"/>
            </a:pP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Validation des </a:t>
            </a:r>
            <a:r>
              <a:rPr lang="fr-FR" dirty="0" err="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Streams</a:t>
            </a: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 leaders par le Maitre d’Œuvre</a:t>
            </a:r>
          </a:p>
          <a:p>
            <a:pPr marL="285750" indent="-285750">
              <a:buClr>
                <a:srgbClr val="C00000"/>
              </a:buClr>
              <a:buFont typeface="Wingdings" panose="05000000000000000000" pitchFamily="2" charset="2"/>
              <a:buChar char="§"/>
            </a:pP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C00000"/>
              </a:buClr>
              <a:buFont typeface="Wingdings" panose="05000000000000000000" pitchFamily="2" charset="2"/>
              <a:buChar char="§"/>
            </a:pPr>
            <a:r>
              <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Fixation d’objectifs ou mise à jour des objectifs par les </a:t>
            </a:r>
            <a:r>
              <a:rPr lang="fr-FR" dirty="0" err="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owners</a:t>
            </a: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a:buClr>
                <a:srgbClr val="C00000"/>
              </a:buClr>
            </a:pP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Clr>
                <a:srgbClr val="C00000"/>
              </a:buClr>
              <a:buFont typeface="Wingdings" panose="05000000000000000000" pitchFamily="2" charset="2"/>
              <a:buChar char="§"/>
            </a:pPr>
            <a:endParaRPr lang="fr-FR"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endParaRPr lang="fr-FR" sz="800" dirty="0">
              <a:solidFill>
                <a:schemeClr val="bg1">
                  <a:lumMod val="50000"/>
                </a:schemeClr>
              </a:solidFill>
              <a:latin typeface="Arial" panose="020B0604020202020204" pitchFamily="34" charset="0"/>
              <a:cs typeface="Arial" panose="020B0604020202020204" pitchFamily="34" charset="0"/>
            </a:endParaRPr>
          </a:p>
          <a:p>
            <a:endParaRPr lang="fr-FR" sz="1200" dirty="0">
              <a:solidFill>
                <a:schemeClr val="bg1">
                  <a:lumMod val="50000"/>
                </a:schemeClr>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xmlns="" id="{0C806764-8DC5-5F62-D671-5CFD1EB1B10C}"/>
              </a:ext>
            </a:extLst>
          </p:cNvPr>
          <p:cNvSpPr txBox="1"/>
          <p:nvPr/>
        </p:nvSpPr>
        <p:spPr>
          <a:xfrm>
            <a:off x="652750" y="139839"/>
            <a:ext cx="6108852" cy="646331"/>
          </a:xfrm>
          <a:prstGeom prst="rect">
            <a:avLst/>
          </a:prstGeom>
          <a:noFill/>
        </p:spPr>
        <p:txBody>
          <a:bodyPr wrap="square">
            <a:spAutoFit/>
          </a:bodyPr>
          <a:lstStyle/>
          <a:p>
            <a:r>
              <a:rPr lang="fr-FR" altLang="ko-KR" sz="3600" b="1" dirty="0">
                <a:solidFill>
                  <a:schemeClr val="tx1">
                    <a:lumMod val="65000"/>
                    <a:lumOff val="35000"/>
                  </a:schemeClr>
                </a:solidFill>
                <a:latin typeface="Roboto "/>
                <a:ea typeface="Roboto Light" panose="02000000000000000000" pitchFamily="2" charset="0"/>
                <a:cs typeface="Arial" pitchFamily="34" charset="0"/>
              </a:rPr>
              <a:t>V. NEXT STEPS</a:t>
            </a:r>
            <a:endParaRPr lang="en-US" altLang="ko-KR" sz="3600" b="1" dirty="0">
              <a:solidFill>
                <a:schemeClr val="tx1">
                  <a:lumMod val="65000"/>
                  <a:lumOff val="35000"/>
                </a:schemeClr>
              </a:solidFill>
              <a:latin typeface="Roboto "/>
              <a:ea typeface="Roboto Light" panose="02000000000000000000" pitchFamily="2" charset="0"/>
              <a:cs typeface="Arial" pitchFamily="34" charset="0"/>
            </a:endParaRPr>
          </a:p>
        </p:txBody>
      </p:sp>
      <p:sp>
        <p:nvSpPr>
          <p:cNvPr id="8" name="ZoneTexte 7">
            <a:extLst>
              <a:ext uri="{FF2B5EF4-FFF2-40B4-BE49-F238E27FC236}">
                <a16:creationId xmlns:a16="http://schemas.microsoft.com/office/drawing/2014/main" xmlns="" id="{54B9BE14-892D-542D-F202-67EAF6A53989}"/>
              </a:ext>
            </a:extLst>
          </p:cNvPr>
          <p:cNvSpPr txBox="1"/>
          <p:nvPr/>
        </p:nvSpPr>
        <p:spPr>
          <a:xfrm>
            <a:off x="4027427" y="3429000"/>
            <a:ext cx="7659633" cy="2893100"/>
          </a:xfrm>
          <a:prstGeom prst="rect">
            <a:avLst/>
          </a:prstGeom>
          <a:solidFill>
            <a:srgbClr val="C00000"/>
          </a:solidFill>
          <a:ln>
            <a:solidFill>
              <a:schemeClr val="bg1"/>
            </a:solidFill>
          </a:ln>
          <a:effectLst>
            <a:outerShdw blurRad="50800" dist="38100" algn="l" rotWithShape="0">
              <a:prstClr val="black">
                <a:alpha val="40000"/>
              </a:prstClr>
            </a:outerShdw>
          </a:effectLst>
        </p:spPr>
        <p:txBody>
          <a:bodyPr wrap="square" rtlCol="0">
            <a:spAutoFit/>
          </a:bodyPr>
          <a:lstStyle/>
          <a:p>
            <a:pPr marL="285750" indent="-285750">
              <a:buClr>
                <a:srgbClr val="C00000"/>
              </a:buClr>
              <a:buFont typeface="Wingdings" panose="05000000000000000000" pitchFamily="2" charset="2"/>
              <a:buChar char="§"/>
            </a:pPr>
            <a:endParaRPr lang="fr-FR"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chemeClr val="bg1"/>
              </a:buClr>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cs typeface="Roboto" panose="02000000000000000000" pitchFamily="2" charset="0"/>
              </a:rPr>
              <a:t>Préparation des supports d’initiation des sous chantiers par les Stream leaders</a:t>
            </a:r>
          </a:p>
          <a:p>
            <a:pPr marL="285750" indent="-285750">
              <a:buClr>
                <a:schemeClr val="bg1"/>
              </a:buClr>
              <a:buFont typeface="Wingdings" panose="05000000000000000000" pitchFamily="2" charset="2"/>
              <a:buChar char="§"/>
            </a:pPr>
            <a:endParaRPr lang="fr-FR"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chemeClr val="bg1"/>
              </a:buClr>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cs typeface="Roboto" panose="02000000000000000000" pitchFamily="2" charset="0"/>
              </a:rPr>
              <a:t>Préparation des supports de suivi des </a:t>
            </a:r>
            <a:r>
              <a:rPr lang="fr-FR" dirty="0" err="1">
                <a:solidFill>
                  <a:schemeClr val="bg1"/>
                </a:solidFill>
                <a:latin typeface="Roboto" panose="02000000000000000000" pitchFamily="2" charset="0"/>
                <a:ea typeface="Roboto" panose="02000000000000000000" pitchFamily="2" charset="0"/>
                <a:cs typeface="Roboto" panose="02000000000000000000" pitchFamily="2" charset="0"/>
              </a:rPr>
              <a:t>Owners</a:t>
            </a:r>
            <a:endParaRPr lang="fr-FR"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chemeClr val="bg1"/>
              </a:buClr>
              <a:buFont typeface="Wingdings" panose="05000000000000000000" pitchFamily="2" charset="2"/>
              <a:buChar char="§"/>
            </a:pPr>
            <a:endParaRPr lang="fr-FR"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chemeClr val="bg1"/>
              </a:buClr>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cs typeface="Roboto" panose="02000000000000000000" pitchFamily="2" charset="0"/>
              </a:rPr>
              <a:t>Création du logo du programme DRIVE</a:t>
            </a:r>
          </a:p>
          <a:p>
            <a:pPr marL="285750" indent="-285750">
              <a:buClr>
                <a:schemeClr val="bg1"/>
              </a:buClr>
              <a:buFont typeface="Wingdings" panose="05000000000000000000" pitchFamily="2" charset="2"/>
              <a:buChar char="§"/>
            </a:pPr>
            <a:endParaRPr lang="fr-FR"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Clr>
                <a:schemeClr val="bg1"/>
              </a:buClr>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cs typeface="Roboto" panose="02000000000000000000" pitchFamily="2" charset="0"/>
              </a:rPr>
              <a:t>Communication du programme DRIVE ALL FILIALE</a:t>
            </a:r>
          </a:p>
          <a:p>
            <a:endParaRPr lang="fr-FR" sz="800" dirty="0">
              <a:solidFill>
                <a:schemeClr val="bg1"/>
              </a:solidFill>
              <a:latin typeface="Arial" panose="020B0604020202020204" pitchFamily="34" charset="0"/>
              <a:cs typeface="Arial" panose="020B0604020202020204" pitchFamily="34" charset="0"/>
            </a:endParaRPr>
          </a:p>
          <a:p>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872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2A99F9DA-3845-868F-BBA2-D51974AACDEE}"/>
              </a:ext>
            </a:extLst>
          </p:cNvPr>
          <p:cNvSpPr txBox="1"/>
          <p:nvPr/>
        </p:nvSpPr>
        <p:spPr>
          <a:xfrm>
            <a:off x="638978" y="3602516"/>
            <a:ext cx="3161841" cy="1015663"/>
          </a:xfrm>
          <a:prstGeom prst="rect">
            <a:avLst/>
          </a:prstGeom>
          <a:noFill/>
        </p:spPr>
        <p:txBody>
          <a:bodyPr wrap="square" rtlCol="0">
            <a:spAutoFit/>
          </a:bodyPr>
          <a:lstStyle/>
          <a:p>
            <a:r>
              <a:rPr lang="fr-CI" sz="6000"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DRIVE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xmlns="" id="{9D562FD6-C5B6-B40C-013E-09BC112F3625}"/>
            </a:ext>
          </a:extLst>
        </p:cNvPr>
        <p:cNvGrpSpPr/>
        <p:nvPr/>
      </p:nvGrpSpPr>
      <p:grpSpPr>
        <a:xfrm>
          <a:off x="0" y="0"/>
          <a:ext cx="0" cy="0"/>
          <a:chOff x="0" y="0"/>
          <a:chExt cx="0" cy="0"/>
        </a:xfrm>
      </p:grpSpPr>
      <p:sp>
        <p:nvSpPr>
          <p:cNvPr id="84" name="Titre 1">
            <a:extLst>
              <a:ext uri="{FF2B5EF4-FFF2-40B4-BE49-F238E27FC236}">
                <a16:creationId xmlns:a16="http://schemas.microsoft.com/office/drawing/2014/main" xmlns="" id="{F8809EF3-9792-185A-C169-96AD2C0B92BF}"/>
              </a:ext>
            </a:extLst>
          </p:cNvPr>
          <p:cNvSpPr txBox="1">
            <a:spLocks/>
          </p:cNvSpPr>
          <p:nvPr/>
        </p:nvSpPr>
        <p:spPr>
          <a:xfrm>
            <a:off x="544045" y="153096"/>
            <a:ext cx="10742654"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latin typeface="Roboto" panose="02000000000000000000" pitchFamily="2" charset="0"/>
                <a:ea typeface="Roboto" panose="02000000000000000000" pitchFamily="2" charset="0"/>
                <a:cs typeface="Roboto" panose="02000000000000000000" pitchFamily="2" charset="0"/>
              </a:rPr>
              <a:t>ROADMAP-DRIVE </a:t>
            </a:r>
            <a:r>
              <a:rPr lang="fr-FR" sz="3600" b="1" dirty="0">
                <a:solidFill>
                  <a:schemeClr val="bg1">
                    <a:lumMod val="75000"/>
                  </a:schemeClr>
                </a:solidFill>
                <a:latin typeface="Roboto" panose="02000000000000000000" pitchFamily="2" charset="0"/>
                <a:ea typeface="Roboto" panose="02000000000000000000" pitchFamily="2" charset="0"/>
                <a:cs typeface="Roboto" panose="02000000000000000000" pitchFamily="2" charset="0"/>
              </a:rPr>
              <a:t>26_28</a:t>
            </a:r>
            <a:endParaRPr lang="aa-ET" sz="3600" b="1" dirty="0">
              <a:solidFill>
                <a:schemeClr val="bg1">
                  <a:lumMod val="75000"/>
                </a:schemeClr>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Tableau 2">
            <a:extLst>
              <a:ext uri="{FF2B5EF4-FFF2-40B4-BE49-F238E27FC236}">
                <a16:creationId xmlns:a16="http://schemas.microsoft.com/office/drawing/2014/main" xmlns="" id="{4786CBA6-F645-4649-8714-E6ED5B2B091E}"/>
              </a:ext>
            </a:extLst>
          </p:cNvPr>
          <p:cNvGraphicFramePr>
            <a:graphicFrameLocks noGrp="1"/>
          </p:cNvGraphicFramePr>
          <p:nvPr>
            <p:extLst>
              <p:ext uri="{D42A27DB-BD31-4B8C-83A1-F6EECF244321}">
                <p14:modId xmlns:p14="http://schemas.microsoft.com/office/powerpoint/2010/main" val="703804328"/>
              </p:ext>
            </p:extLst>
          </p:nvPr>
        </p:nvGraphicFramePr>
        <p:xfrm>
          <a:off x="544045" y="716541"/>
          <a:ext cx="10742654" cy="5255916"/>
        </p:xfrm>
        <a:graphic>
          <a:graphicData uri="http://schemas.openxmlformats.org/drawingml/2006/table">
            <a:tbl>
              <a:tblPr/>
              <a:tblGrid>
                <a:gridCol w="1705501">
                  <a:extLst>
                    <a:ext uri="{9D8B030D-6E8A-4147-A177-3AD203B41FA5}">
                      <a16:colId xmlns:a16="http://schemas.microsoft.com/office/drawing/2014/main" xmlns="" val="3578697783"/>
                    </a:ext>
                  </a:extLst>
                </a:gridCol>
                <a:gridCol w="2731466">
                  <a:extLst>
                    <a:ext uri="{9D8B030D-6E8A-4147-A177-3AD203B41FA5}">
                      <a16:colId xmlns:a16="http://schemas.microsoft.com/office/drawing/2014/main" xmlns="" val="2837069910"/>
                    </a:ext>
                  </a:extLst>
                </a:gridCol>
                <a:gridCol w="2398360">
                  <a:extLst>
                    <a:ext uri="{9D8B030D-6E8A-4147-A177-3AD203B41FA5}">
                      <a16:colId xmlns:a16="http://schemas.microsoft.com/office/drawing/2014/main" xmlns="" val="171875356"/>
                    </a:ext>
                  </a:extLst>
                </a:gridCol>
                <a:gridCol w="1958660">
                  <a:extLst>
                    <a:ext uri="{9D8B030D-6E8A-4147-A177-3AD203B41FA5}">
                      <a16:colId xmlns:a16="http://schemas.microsoft.com/office/drawing/2014/main" xmlns="" val="935392377"/>
                    </a:ext>
                  </a:extLst>
                </a:gridCol>
                <a:gridCol w="1948667">
                  <a:extLst>
                    <a:ext uri="{9D8B030D-6E8A-4147-A177-3AD203B41FA5}">
                      <a16:colId xmlns:a16="http://schemas.microsoft.com/office/drawing/2014/main" xmlns="" val="1271398014"/>
                    </a:ext>
                  </a:extLst>
                </a:gridCol>
              </a:tblGrid>
              <a:tr h="362525">
                <a:tc>
                  <a:txBody>
                    <a:bodyPr/>
                    <a:lstStyle/>
                    <a:p>
                      <a:pPr algn="ctr" fontAlgn="ctr">
                        <a:buNone/>
                      </a:pPr>
                      <a:r>
                        <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Chantiers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ctr">
                        <a:buNone/>
                      </a:pPr>
                      <a:r>
                        <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2026 – Structuration</a:t>
                      </a:r>
                    </a:p>
                    <a:p>
                      <a:pPr algn="ctr" fontAlgn="ctr">
                        <a:buNone/>
                      </a:pPr>
                      <a:r>
                        <a:rPr lang="fr-FR" sz="105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 Structurer &amp; Exécuter </a:t>
                      </a:r>
                      <a:endPar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ctr">
                        <a:buNone/>
                      </a:pPr>
                      <a:r>
                        <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2027 – Consolidation &amp; Accélération</a:t>
                      </a:r>
                    </a:p>
                    <a:p>
                      <a:pPr algn="ctr" fontAlgn="ctr">
                        <a:buNone/>
                      </a:pPr>
                      <a:r>
                        <a:rPr lang="fr-FR" sz="1050" b="1"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Industrialiser &amp; Mutualiser</a:t>
                      </a:r>
                      <a:endPar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ctr">
                        <a:buNone/>
                      </a:pPr>
                      <a:endPar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p>
                      <a:pPr algn="ctr" fontAlgn="ctr">
                        <a:buNone/>
                      </a:pPr>
                      <a:r>
                        <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2028 – Maturité &amp; Pérennisation</a:t>
                      </a:r>
                    </a:p>
                    <a:p>
                      <a:pPr algn="ctr" fontAlgn="ctr">
                        <a:buNone/>
                      </a:pPr>
                      <a:r>
                        <a:rPr lang="fr-FR" sz="1050" b="1"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Différencier &amp; </a:t>
                      </a:r>
                      <a:r>
                        <a:rPr lang="fr-FR" sz="1050" b="1" dirty="0" err="1">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Scaler</a:t>
                      </a:r>
                      <a:endPar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p>
                      <a:pPr algn="ctr" fontAlgn="ctr">
                        <a:buNone/>
                      </a:pPr>
                      <a:endPar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ctr">
                        <a:buNone/>
                      </a:pPr>
                      <a:r>
                        <a:rPr lang="fr-FR" sz="1050" b="1" i="0" u="none" strike="noStrike"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Résultats attendus fin 2028</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xmlns="" val="488246284"/>
                  </a:ext>
                </a:extLst>
              </a:tr>
              <a:tr h="1071190">
                <a:tc>
                  <a:txBody>
                    <a:bodyPr/>
                    <a:lstStyle/>
                    <a:p>
                      <a:pPr algn="l" fontAlgn="ctr">
                        <a:buNone/>
                      </a:pPr>
                      <a:r>
                        <a:rPr lang="fr-FR" sz="105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1. Vision &amp; Ambitions 2028</a:t>
                      </a: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(incluant développement commercial &amp; expansion)</a:t>
                      </a:r>
                      <a:endParaRPr lang="fr-FR" sz="105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a:t>
                      </a:r>
                      <a:r>
                        <a:rPr lang="fr-FR" sz="1050" b="0" i="0" u="none" strike="noStrike" dirty="0">
                          <a:solidFill>
                            <a:srgbClr val="000000"/>
                          </a:solidFill>
                          <a:effectLst/>
                          <a:highlight>
                            <a:srgbClr val="FFFF00"/>
                          </a:highlight>
                          <a:latin typeface="Roboto Light" panose="02000000000000000000" pitchFamily="2" charset="0"/>
                          <a:ea typeface="Roboto Light" panose="02000000000000000000" pitchFamily="2" charset="0"/>
                          <a:cs typeface="Roboto Light" panose="02000000000000000000" pitchFamily="2" charset="0"/>
                        </a:rPr>
                        <a:t>Formalisation Vision 2028 &amp; axes de croissance                                                                              </a:t>
                      </a: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Définition des priorités marchés, secteurs et pays (PME, INDUSTRIE)                                                          Structuration du plan de croissance commercial                                                                            </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Pilotage de la croissance par objectifs (CA, marges, secteurs)                                               Ajustement des priorités géographiques et sectorielles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Vision ancrée et partagée                           Arbitrages stratégiques rapides et cohérents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CA Groupe +40%                                         Présence régionale ≥ 03 pays                  Croissance maîtrisée et rentable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7947081"/>
                  </a:ext>
                </a:extLst>
              </a:tr>
              <a:tr h="716858">
                <a:tc>
                  <a:txBody>
                    <a:bodyPr/>
                    <a:lstStyle/>
                    <a:p>
                      <a:pPr algn="l" fontAlgn="ctr">
                        <a:buNone/>
                      </a:pPr>
                      <a:r>
                        <a:rPr lang="fr-FR" sz="105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2. Transformation Numérique &amp; IA</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Schéma directeur IT &amp; IA</a:t>
                      </a:r>
                    </a:p>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Digitalisation ERP, WFM, CRM, </a:t>
                      </a:r>
                    </a:p>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Premiers use cases IA (capacitaire, </a:t>
                      </a:r>
                      <a:r>
                        <a:rPr lang="fr-FR" sz="1050" b="0" i="0" u="none" strike="noStrike" dirty="0" err="1">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dashboards</a:t>
                      </a: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assistants)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Automatisation avancée des processus métiers                                                                                 IA intégrée  à la performance opérationnelle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IA embarquée sur toute la chaîne de valeur                                           Pilotage prédictif et temps réel</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Productivité ≥ +25%                             Erreurs –40%                                           Délai traitement –30%</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51897329"/>
                  </a:ext>
                </a:extLst>
              </a:tr>
              <a:tr h="894024">
                <a:tc>
                  <a:txBody>
                    <a:bodyPr/>
                    <a:lstStyle/>
                    <a:p>
                      <a:pPr algn="l" fontAlgn="ctr">
                        <a:buNone/>
                      </a:pPr>
                      <a:r>
                        <a:rPr lang="fr-FR" sz="105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3. Réorganisation &amp; Compétences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Recrutement postes critiques                                       Réorganisation des rôles et responsabilités          Déploiement du modèle social et RSE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Développement des talents et mobilité interne                                                              Leadership program et culture de la performance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Organisation apprenante et résiliente                                                      Autonomie managériale forte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Formation ≥ 90% collaborateurs            Engagement ≥ 85%</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04538728"/>
                  </a:ext>
                </a:extLst>
              </a:tr>
              <a:tr h="1032340">
                <a:tc>
                  <a:txBody>
                    <a:bodyPr/>
                    <a:lstStyle/>
                    <a:p>
                      <a:pPr algn="l" fontAlgn="ctr">
                        <a:buNone/>
                      </a:pPr>
                      <a:r>
                        <a:rPr lang="fr-FR" sz="105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4. Optimisation Opérationnelle &amp; Synergies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Industrialisation et standardisation des processus cœurs                                               Pilotage capacitaire, qualité et rentabilité horaire</a:t>
                      </a:r>
                    </a:p>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Pilotage budgétaire outillé et temps réel</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Mutualisation inter-BU et inter-filiales            Excellence opérationnelle pilotée en temps réel (IA)• Boucles </a:t>
                      </a:r>
                      <a:r>
                        <a:rPr lang="fr-FR" sz="1050" b="0" i="0" u="none" strike="noStrike" dirty="0" err="1">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VoC</a:t>
                      </a: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 </a:t>
                      </a:r>
                      <a:r>
                        <a:rPr lang="fr-FR" sz="1050" b="0" i="0" u="none" strike="noStrike" dirty="0" err="1">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VoE</a:t>
                      </a: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structurées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Organisation efficiente et standardisée                                                 Amélioration continue intégrée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Coûts –20%                                                   Qualité &amp; NPS, CES, ASAT en hausse durable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73652778"/>
                  </a:ext>
                </a:extLst>
              </a:tr>
              <a:tr h="894024">
                <a:tc>
                  <a:txBody>
                    <a:bodyPr/>
                    <a:lstStyle/>
                    <a:p>
                      <a:pPr algn="l" fontAlgn="ctr">
                        <a:buNone/>
                      </a:pPr>
                      <a:r>
                        <a:rPr lang="fr-FR" sz="105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5. Leadership &amp; Gouvernance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Réorganisation des instances de gouvernance        Clarification des rôles décisionnels                           Mise en place rituels de pilotage Harmonisation des procédures &amp; conformité</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Gouvernance orientée résultats et arbitrages rapides• Pilotage transverse Groupe</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Gouvernance stable, lisible et scalable multi-filiales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fr-FR" sz="105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Délais de décision –30% Conformité &amp; crédibilité renforcées</a:t>
                      </a:r>
                    </a:p>
                  </a:txBody>
                  <a:tcPr marL="7400" marR="7400" marT="7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82587860"/>
                  </a:ext>
                </a:extLst>
              </a:tr>
            </a:tbl>
          </a:graphicData>
        </a:graphic>
      </p:graphicFrame>
      <p:sp>
        <p:nvSpPr>
          <p:cNvPr id="4" name="Espace réservé du numéro de diapositive 5">
            <a:extLst>
              <a:ext uri="{FF2B5EF4-FFF2-40B4-BE49-F238E27FC236}">
                <a16:creationId xmlns:a16="http://schemas.microsoft.com/office/drawing/2014/main" xmlns="" id="{AA5577D7-B1CA-0C00-F194-E21F33D228DE}"/>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pPr/>
              <a:t>23</a:t>
            </a:fld>
            <a:endParaRPr lang="aa-ET" dirty="0"/>
          </a:p>
        </p:txBody>
      </p:sp>
    </p:spTree>
    <p:extLst>
      <p:ext uri="{BB962C8B-B14F-4D97-AF65-F5344CB8AC3E}">
        <p14:creationId xmlns:p14="http://schemas.microsoft.com/office/powerpoint/2010/main" val="750767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xmlns="" id="{53EC6C35-72BD-A7B6-968B-E68BA041AC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C8466B0-FAC1-31D1-CF24-194A2E117D33}"/>
              </a:ext>
            </a:extLst>
          </p:cNvPr>
          <p:cNvSpPr txBox="1">
            <a:spLocks/>
          </p:cNvSpPr>
          <p:nvPr/>
        </p:nvSpPr>
        <p:spPr>
          <a:xfrm>
            <a:off x="217909" y="143497"/>
            <a:ext cx="6797040"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pPr marL="400050" indent="-400050">
              <a:buFont typeface="+mj-lt"/>
              <a:buAutoNum type="romanUcPeriod"/>
            </a:pPr>
            <a:r>
              <a:rPr lang="en-US" altLang="ko-KR" sz="3600" b="1" dirty="0">
                <a:solidFill>
                  <a:schemeClr val="tx1">
                    <a:lumMod val="65000"/>
                    <a:lumOff val="35000"/>
                  </a:schemeClr>
                </a:solidFill>
                <a:latin typeface="Roboto "/>
                <a:ea typeface="Roboto Light" panose="02000000000000000000" pitchFamily="2" charset="0"/>
                <a:cs typeface="Arial" pitchFamily="34" charset="0"/>
              </a:rPr>
              <a:t>VISION-</a:t>
            </a:r>
            <a:r>
              <a:rPr lang="en-US" altLang="ko-KR" sz="2000" b="1" dirty="0">
                <a:solidFill>
                  <a:schemeClr val="tx1">
                    <a:lumMod val="50000"/>
                    <a:lumOff val="50000"/>
                  </a:schemeClr>
                </a:solidFill>
                <a:latin typeface="Roboto "/>
                <a:ea typeface="Roboto Light" panose="02000000000000000000" pitchFamily="2" charset="0"/>
                <a:cs typeface="Arial" pitchFamily="34" charset="0"/>
              </a:rPr>
              <a:t>MISSION-VALEURS</a:t>
            </a:r>
          </a:p>
        </p:txBody>
      </p:sp>
      <p:sp>
        <p:nvSpPr>
          <p:cNvPr id="3" name="ZoneTexte 2">
            <a:extLst>
              <a:ext uri="{FF2B5EF4-FFF2-40B4-BE49-F238E27FC236}">
                <a16:creationId xmlns:a16="http://schemas.microsoft.com/office/drawing/2014/main" xmlns="" id="{C8C8B02C-5ED2-CE0C-07ED-0A05A33844E1}"/>
              </a:ext>
            </a:extLst>
          </p:cNvPr>
          <p:cNvSpPr txBox="1"/>
          <p:nvPr/>
        </p:nvSpPr>
        <p:spPr>
          <a:xfrm>
            <a:off x="278140" y="1480360"/>
            <a:ext cx="7610266" cy="584775"/>
          </a:xfrm>
          <a:prstGeom prst="rect">
            <a:avLst/>
          </a:prstGeom>
          <a:noFill/>
        </p:spPr>
        <p:txBody>
          <a:bodyPr wrap="square" rtlCol="0">
            <a:spAutoFit/>
          </a:bodyPr>
          <a:lstStyle/>
          <a:p>
            <a:r>
              <a:rPr lang="fr-FR" sz="3200" b="1" dirty="0">
                <a:latin typeface="Roboto Black" panose="02000000000000000000" pitchFamily="2" charset="0"/>
                <a:ea typeface="Roboto Black" panose="02000000000000000000" pitchFamily="2" charset="0"/>
                <a:cs typeface="Roboto Black" panose="02000000000000000000" pitchFamily="2" charset="0"/>
              </a:rPr>
              <a:t>VERS UN LEADERSIP DIFFERENCIANT</a:t>
            </a:r>
            <a:r>
              <a:rPr lang="fr-FR" sz="2800" b="1" dirty="0">
                <a:latin typeface="Roboto Black" panose="02000000000000000000" pitchFamily="2" charset="0"/>
                <a:ea typeface="Roboto Black" panose="02000000000000000000" pitchFamily="2" charset="0"/>
                <a:cs typeface="Roboto Black" panose="02000000000000000000" pitchFamily="2" charset="0"/>
              </a:rPr>
              <a:t>:</a:t>
            </a:r>
          </a:p>
        </p:txBody>
      </p:sp>
      <p:sp>
        <p:nvSpPr>
          <p:cNvPr id="5" name="ZoneTexte 4">
            <a:extLst>
              <a:ext uri="{FF2B5EF4-FFF2-40B4-BE49-F238E27FC236}">
                <a16:creationId xmlns:a16="http://schemas.microsoft.com/office/drawing/2014/main" xmlns="" id="{A2A74378-F5F0-EAF6-ED5A-DE60CA500287}"/>
              </a:ext>
            </a:extLst>
          </p:cNvPr>
          <p:cNvSpPr txBox="1"/>
          <p:nvPr/>
        </p:nvSpPr>
        <p:spPr>
          <a:xfrm>
            <a:off x="2845559" y="2230701"/>
            <a:ext cx="4619766" cy="369332"/>
          </a:xfrm>
          <a:prstGeom prst="rect">
            <a:avLst/>
          </a:prstGeom>
          <a:noFill/>
        </p:spPr>
        <p:txBody>
          <a:bodyPr wrap="square">
            <a:spAutoFit/>
          </a:bodyPr>
          <a:lstStyle/>
          <a:p>
            <a:r>
              <a:rPr lang="fr-FR" i="1" dirty="0">
                <a:latin typeface="Roboto Black" panose="02000000000000000000" pitchFamily="2" charset="0"/>
                <a:ea typeface="Roboto Black" panose="02000000000000000000" pitchFamily="2" charset="0"/>
                <a:cs typeface="Roboto Black" panose="02000000000000000000" pitchFamily="2" charset="0"/>
              </a:rPr>
              <a:t>L’EXPERIENCE CLIENT AUTREMENT</a:t>
            </a:r>
          </a:p>
        </p:txBody>
      </p:sp>
      <p:sp>
        <p:nvSpPr>
          <p:cNvPr id="6" name="ZoneTexte 5">
            <a:extLst>
              <a:ext uri="{FF2B5EF4-FFF2-40B4-BE49-F238E27FC236}">
                <a16:creationId xmlns:a16="http://schemas.microsoft.com/office/drawing/2014/main" xmlns="" id="{2372DE29-187D-5AE6-A64F-D29910E71EBE}"/>
              </a:ext>
            </a:extLst>
          </p:cNvPr>
          <p:cNvSpPr txBox="1"/>
          <p:nvPr/>
        </p:nvSpPr>
        <p:spPr>
          <a:xfrm>
            <a:off x="278140" y="3583424"/>
            <a:ext cx="6736809" cy="1349087"/>
          </a:xfrm>
          <a:prstGeom prst="rect">
            <a:avLst/>
          </a:prstGeom>
          <a:noFill/>
        </p:spPr>
        <p:txBody>
          <a:bodyPr wrap="square" rtlCol="0">
            <a:spAutoFit/>
          </a:bodyPr>
          <a:lstStyle/>
          <a:p>
            <a:pPr algn="just">
              <a:lnSpc>
                <a:spcPct val="150000"/>
              </a:lnSpc>
            </a:pPr>
            <a:r>
              <a:rPr lang="fr-FR" sz="1400" dirty="0">
                <a:latin typeface="Roboto Light" panose="02000000000000000000" pitchFamily="2" charset="0"/>
                <a:ea typeface="Roboto Light" panose="02000000000000000000" pitchFamily="2" charset="0"/>
                <a:cs typeface="Roboto Light" panose="02000000000000000000" pitchFamily="2" charset="0"/>
              </a:rPr>
              <a:t>D’ici 2028 notre entreprise se positionne  comme un leader reconnu par sa capacité à transformer durablement l’expérience client à innover avec impact et à créer de la valeur mesurable pour ses clients ses collaborateurs et ses parties, à travers des services unifiés et à valeur forte. </a:t>
            </a:r>
            <a:endParaRPr lang="aa-ET"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Espace réservé du numéro de diapositive 5">
            <a:extLst>
              <a:ext uri="{FF2B5EF4-FFF2-40B4-BE49-F238E27FC236}">
                <a16:creationId xmlns:a16="http://schemas.microsoft.com/office/drawing/2014/main" xmlns="" id="{1741F45A-AD4D-7C06-8258-A5BA7CF7283C}"/>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24</a:t>
            </a:fld>
            <a:endParaRPr lang="aa-ET">
              <a:solidFill>
                <a:schemeClr val="bg1"/>
              </a:solidFill>
            </a:endParaRPr>
          </a:p>
        </p:txBody>
      </p:sp>
    </p:spTree>
    <p:extLst>
      <p:ext uri="{BB962C8B-B14F-4D97-AF65-F5344CB8AC3E}">
        <p14:creationId xmlns:p14="http://schemas.microsoft.com/office/powerpoint/2010/main" val="195756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15">
          <a:extLst>
            <a:ext uri="{FF2B5EF4-FFF2-40B4-BE49-F238E27FC236}">
              <a16:creationId xmlns:a16="http://schemas.microsoft.com/office/drawing/2014/main" xmlns="" id="{EB2FEF33-43C6-C7B9-A8DF-1E5A3C3CCD55}"/>
            </a:ext>
          </a:extLst>
        </p:cNvPr>
        <p:cNvGrpSpPr/>
        <p:nvPr/>
      </p:nvGrpSpPr>
      <p:grpSpPr>
        <a:xfrm>
          <a:off x="0" y="0"/>
          <a:ext cx="0" cy="0"/>
          <a:chOff x="0" y="0"/>
          <a:chExt cx="0" cy="0"/>
        </a:xfrm>
      </p:grpSpPr>
      <p:sp>
        <p:nvSpPr>
          <p:cNvPr id="2" name="Google Shape;219;p32">
            <a:extLst>
              <a:ext uri="{FF2B5EF4-FFF2-40B4-BE49-F238E27FC236}">
                <a16:creationId xmlns:a16="http://schemas.microsoft.com/office/drawing/2014/main" xmlns="" id="{C3D09814-C612-1A58-90EE-B96C59A2AE52}"/>
              </a:ext>
            </a:extLst>
          </p:cNvPr>
          <p:cNvSpPr txBox="1">
            <a:spLocks/>
          </p:cNvSpPr>
          <p:nvPr/>
        </p:nvSpPr>
        <p:spPr>
          <a:xfrm>
            <a:off x="564108" y="354842"/>
            <a:ext cx="10708943" cy="1122363"/>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altLang="en-GB" sz="3200" b="1" i="0" u="none" strike="noStrike" kern="1200" cap="none" spc="0" normalizeH="0" baseline="0" noProof="0" dirty="0">
                <a:ln>
                  <a:noFill/>
                </a:ln>
                <a:solidFill>
                  <a:prstClr val="black"/>
                </a:solidFill>
                <a:effectLst/>
                <a:uLnTx/>
                <a:uFillTx/>
                <a:latin typeface="Roboto Bold" panose="02000000000000000000" pitchFamily="2" charset="0"/>
                <a:ea typeface="Roboto Bold" panose="02000000000000000000" pitchFamily="2" charset="0"/>
                <a:cs typeface="Roboto Bold" panose="02000000000000000000" pitchFamily="2" charset="0"/>
              </a:rPr>
              <a:t>INDICATEURS DE PERFORMANCE GLOBAUX </a:t>
            </a:r>
            <a:r>
              <a:rPr kumimoji="0" lang="fr-FR" altLang="en-GB" sz="2800" b="1" i="0" u="none" strike="noStrike" kern="1200" cap="none" spc="0" normalizeH="0" baseline="0" noProof="0" dirty="0">
                <a:ln>
                  <a:noFill/>
                </a:ln>
                <a:solidFill>
                  <a:prstClr val="black"/>
                </a:solidFill>
                <a:effectLst/>
                <a:uLnTx/>
                <a:uFillTx/>
                <a:latin typeface="Roboto Bold" panose="02000000000000000000" pitchFamily="2" charset="0"/>
                <a:ea typeface="Roboto Bold" panose="02000000000000000000" pitchFamily="2" charset="0"/>
                <a:cs typeface="Roboto Bold" panose="02000000000000000000" pitchFamily="2" charset="0"/>
              </a:rPr>
              <a:t>(2026–2028)</a:t>
            </a:r>
            <a:endParaRPr kumimoji="0" lang="fr-FR" altLang="en-GB" sz="3200" b="1" i="0" u="none" strike="noStrike" kern="1200" cap="none" spc="0" normalizeH="0" baseline="0" noProof="0" dirty="0">
              <a:ln>
                <a:noFill/>
              </a:ln>
              <a:solidFill>
                <a:prstClr val="black"/>
              </a:solidFill>
              <a:effectLst/>
              <a:uLnTx/>
              <a:uFillTx/>
              <a:latin typeface="Roboto Bold" panose="02000000000000000000" pitchFamily="2" charset="0"/>
              <a:ea typeface="Roboto Bold" panose="02000000000000000000" pitchFamily="2" charset="0"/>
              <a:cs typeface="Roboto Bold" panose="02000000000000000000" pitchFamily="2" charset="0"/>
            </a:endParaRPr>
          </a:p>
        </p:txBody>
      </p:sp>
      <p:graphicFrame>
        <p:nvGraphicFramePr>
          <p:cNvPr id="7" name="Tableau 6">
            <a:extLst>
              <a:ext uri="{FF2B5EF4-FFF2-40B4-BE49-F238E27FC236}">
                <a16:creationId xmlns:a16="http://schemas.microsoft.com/office/drawing/2014/main" xmlns="" id="{5CCF1A63-2D5B-296B-5C20-DA444DBB409D}"/>
              </a:ext>
            </a:extLst>
          </p:cNvPr>
          <p:cNvGraphicFramePr>
            <a:graphicFrameLocks noGrp="1"/>
          </p:cNvGraphicFramePr>
          <p:nvPr>
            <p:extLst>
              <p:ext uri="{D42A27DB-BD31-4B8C-83A1-F6EECF244321}">
                <p14:modId xmlns:p14="http://schemas.microsoft.com/office/powerpoint/2010/main" val="809117555"/>
              </p:ext>
            </p:extLst>
          </p:nvPr>
        </p:nvGraphicFramePr>
        <p:xfrm>
          <a:off x="266131" y="1884558"/>
          <a:ext cx="6885297" cy="4052214"/>
        </p:xfrm>
        <a:graphic>
          <a:graphicData uri="http://schemas.openxmlformats.org/drawingml/2006/table">
            <a:tbl>
              <a:tblPr/>
              <a:tblGrid>
                <a:gridCol w="2295099">
                  <a:extLst>
                    <a:ext uri="{9D8B030D-6E8A-4147-A177-3AD203B41FA5}">
                      <a16:colId xmlns:a16="http://schemas.microsoft.com/office/drawing/2014/main" xmlns="" val="2729936861"/>
                    </a:ext>
                  </a:extLst>
                </a:gridCol>
                <a:gridCol w="2295099">
                  <a:extLst>
                    <a:ext uri="{9D8B030D-6E8A-4147-A177-3AD203B41FA5}">
                      <a16:colId xmlns:a16="http://schemas.microsoft.com/office/drawing/2014/main" xmlns="" val="3241772830"/>
                    </a:ext>
                  </a:extLst>
                </a:gridCol>
                <a:gridCol w="2295099">
                  <a:extLst>
                    <a:ext uri="{9D8B030D-6E8A-4147-A177-3AD203B41FA5}">
                      <a16:colId xmlns:a16="http://schemas.microsoft.com/office/drawing/2014/main" xmlns="" val="204253478"/>
                    </a:ext>
                  </a:extLst>
                </a:gridCol>
              </a:tblGrid>
              <a:tr h="450246">
                <a:tc>
                  <a:txBody>
                    <a:bodyPr/>
                    <a:lstStyle/>
                    <a:p>
                      <a:pPr>
                        <a:buNone/>
                      </a:pPr>
                      <a:r>
                        <a:rPr lang="fr-FR" sz="1400" b="1" dirty="0">
                          <a:latin typeface="Roboto" panose="02000000000000000000" pitchFamily="2" charset="0"/>
                          <a:ea typeface="Roboto" panose="02000000000000000000" pitchFamily="2" charset="0"/>
                          <a:cs typeface="Roboto" panose="02000000000000000000" pitchFamily="2" charset="0"/>
                        </a:rPr>
                        <a:t>Domaine</a:t>
                      </a:r>
                    </a:p>
                  </a:txBody>
                  <a:tcPr anchor="ctr">
                    <a:lnL>
                      <a:noFill/>
                    </a:lnL>
                    <a:lnR>
                      <a:noFill/>
                    </a:lnR>
                    <a:lnT>
                      <a:noFill/>
                    </a:lnT>
                    <a:lnB>
                      <a:noFill/>
                    </a:lnB>
                    <a:solidFill>
                      <a:srgbClr val="B2B2B2"/>
                    </a:solidFill>
                  </a:tcPr>
                </a:tc>
                <a:tc>
                  <a:txBody>
                    <a:bodyPr/>
                    <a:lstStyle/>
                    <a:p>
                      <a:pPr>
                        <a:buNone/>
                      </a:pPr>
                      <a:r>
                        <a:rPr lang="fr-FR" sz="1400" b="1" dirty="0">
                          <a:latin typeface="Roboto" panose="02000000000000000000" pitchFamily="2" charset="0"/>
                          <a:ea typeface="Roboto" panose="02000000000000000000" pitchFamily="2" charset="0"/>
                          <a:cs typeface="Roboto" panose="02000000000000000000" pitchFamily="2" charset="0"/>
                        </a:rPr>
                        <a:t>Indicateur</a:t>
                      </a:r>
                    </a:p>
                  </a:txBody>
                  <a:tcPr anchor="ctr">
                    <a:lnL>
                      <a:noFill/>
                    </a:lnL>
                    <a:lnR>
                      <a:noFill/>
                    </a:lnR>
                    <a:lnT>
                      <a:noFill/>
                    </a:lnT>
                    <a:lnB>
                      <a:noFill/>
                    </a:lnB>
                    <a:solidFill>
                      <a:srgbClr val="B2B2B2"/>
                    </a:solidFill>
                  </a:tcPr>
                </a:tc>
                <a:tc>
                  <a:txBody>
                    <a:bodyPr/>
                    <a:lstStyle/>
                    <a:p>
                      <a:pPr>
                        <a:buNone/>
                      </a:pPr>
                      <a:r>
                        <a:rPr lang="fr-FR" sz="1400" b="1" dirty="0">
                          <a:latin typeface="Roboto" panose="02000000000000000000" pitchFamily="2" charset="0"/>
                          <a:ea typeface="Roboto" panose="02000000000000000000" pitchFamily="2" charset="0"/>
                          <a:cs typeface="Roboto" panose="02000000000000000000" pitchFamily="2" charset="0"/>
                        </a:rPr>
                        <a:t>Cible 2028</a:t>
                      </a:r>
                    </a:p>
                  </a:txBody>
                  <a:tcPr anchor="ctr">
                    <a:lnL>
                      <a:noFill/>
                    </a:lnL>
                    <a:lnR>
                      <a:noFill/>
                    </a:lnR>
                    <a:lnT>
                      <a:noFill/>
                    </a:lnT>
                    <a:lnB>
                      <a:noFill/>
                    </a:lnB>
                    <a:solidFill>
                      <a:srgbClr val="B2B2B2"/>
                    </a:solidFill>
                  </a:tcPr>
                </a:tc>
                <a:extLst>
                  <a:ext uri="{0D108BD9-81ED-4DB2-BD59-A6C34878D82A}">
                    <a16:rowId xmlns:a16="http://schemas.microsoft.com/office/drawing/2014/main" xmlns="" val="3878496994"/>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Productivité</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Coût unitaire / service</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-25 %</a:t>
                      </a:r>
                    </a:p>
                  </a:txBody>
                  <a:tcPr anchor="ctr">
                    <a:lnL>
                      <a:noFill/>
                    </a:lnL>
                    <a:lnR>
                      <a:noFill/>
                    </a:lnR>
                    <a:lnT>
                      <a:noFill/>
                    </a:lnT>
                    <a:lnB>
                      <a:noFill/>
                    </a:lnB>
                    <a:noFill/>
                  </a:tcPr>
                </a:tc>
                <a:extLst>
                  <a:ext uri="{0D108BD9-81ED-4DB2-BD59-A6C34878D82A}">
                    <a16:rowId xmlns:a16="http://schemas.microsoft.com/office/drawing/2014/main" xmlns="" val="3003229494"/>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Satisfaction client</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NPS / CSAT</a:t>
                      </a:r>
                    </a:p>
                  </a:txBody>
                  <a:tcPr anchor="ctr">
                    <a:lnL>
                      <a:noFill/>
                    </a:lnL>
                    <a:lnR>
                      <a:noFill/>
                    </a:lnR>
                    <a:lnT>
                      <a:noFill/>
                    </a:lnT>
                    <a:lnB>
                      <a:noFill/>
                    </a:lnB>
                    <a:noFill/>
                  </a:tcPr>
                </a:tc>
                <a:tc>
                  <a:txBody>
                    <a:bodyPr/>
                    <a:lstStyle/>
                    <a:p>
                      <a:pPr>
                        <a:buNone/>
                      </a:pPr>
                      <a:r>
                        <a:rPr lang="aa-ET" sz="1200" b="1">
                          <a:latin typeface="Roboto Light" panose="02000000000000000000" pitchFamily="2" charset="0"/>
                          <a:ea typeface="Roboto Light" panose="02000000000000000000" pitchFamily="2" charset="0"/>
                          <a:cs typeface="Roboto Light" panose="02000000000000000000" pitchFamily="2" charset="0"/>
                        </a:rPr>
                        <a:t>&gt;90 %</a:t>
                      </a:r>
                    </a:p>
                  </a:txBody>
                  <a:tcPr anchor="ctr">
                    <a:lnL>
                      <a:noFill/>
                    </a:lnL>
                    <a:lnR>
                      <a:noFill/>
                    </a:lnR>
                    <a:lnT>
                      <a:noFill/>
                    </a:lnT>
                    <a:lnB>
                      <a:noFill/>
                    </a:lnB>
                    <a:noFill/>
                  </a:tcPr>
                </a:tc>
                <a:extLst>
                  <a:ext uri="{0D108BD9-81ED-4DB2-BD59-A6C34878D82A}">
                    <a16:rowId xmlns:a16="http://schemas.microsoft.com/office/drawing/2014/main" xmlns="" val="3581942519"/>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Formation</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 collaborateurs formés</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9</a:t>
                      </a:r>
                      <a:r>
                        <a:rPr lang="fr-FR" sz="1200" b="1" dirty="0">
                          <a:latin typeface="Roboto Light" panose="02000000000000000000" pitchFamily="2" charset="0"/>
                          <a:ea typeface="Roboto Light" panose="02000000000000000000" pitchFamily="2" charset="0"/>
                          <a:cs typeface="Roboto Light" panose="02000000000000000000" pitchFamily="2" charset="0"/>
                        </a:rPr>
                        <a:t>0</a:t>
                      </a:r>
                      <a:r>
                        <a:rPr lang="aa-ET" sz="1200" b="1" dirty="0">
                          <a:latin typeface="Roboto Light" panose="02000000000000000000" pitchFamily="2" charset="0"/>
                          <a:ea typeface="Roboto Light" panose="02000000000000000000" pitchFamily="2" charset="0"/>
                          <a:cs typeface="Roboto Light" panose="02000000000000000000" pitchFamily="2" charset="0"/>
                        </a:rPr>
                        <a:t> %</a:t>
                      </a:r>
                    </a:p>
                  </a:txBody>
                  <a:tcPr anchor="ctr">
                    <a:lnL>
                      <a:noFill/>
                    </a:lnL>
                    <a:lnR>
                      <a:noFill/>
                    </a:lnR>
                    <a:lnT>
                      <a:noFill/>
                    </a:lnT>
                    <a:lnB>
                      <a:noFill/>
                    </a:lnB>
                    <a:noFill/>
                  </a:tcPr>
                </a:tc>
                <a:extLst>
                  <a:ext uri="{0D108BD9-81ED-4DB2-BD59-A6C34878D82A}">
                    <a16:rowId xmlns:a16="http://schemas.microsoft.com/office/drawing/2014/main" xmlns="" val="3693288440"/>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Croissance</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CA global</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a:t>
                      </a:r>
                      <a:r>
                        <a:rPr lang="fr-FR" sz="1200" b="1" dirty="0">
                          <a:latin typeface="Roboto Light" panose="02000000000000000000" pitchFamily="2" charset="0"/>
                          <a:ea typeface="Roboto Light" panose="02000000000000000000" pitchFamily="2" charset="0"/>
                          <a:cs typeface="Roboto Light" panose="02000000000000000000" pitchFamily="2" charset="0"/>
                        </a:rPr>
                        <a:t>40</a:t>
                      </a:r>
                      <a:r>
                        <a:rPr lang="aa-ET" sz="1200" b="1" dirty="0">
                          <a:latin typeface="Roboto Light" panose="02000000000000000000" pitchFamily="2" charset="0"/>
                          <a:ea typeface="Roboto Light" panose="02000000000000000000" pitchFamily="2" charset="0"/>
                          <a:cs typeface="Roboto Light" panose="02000000000000000000" pitchFamily="2" charset="0"/>
                        </a:rPr>
                        <a:t> %</a:t>
                      </a:r>
                    </a:p>
                  </a:txBody>
                  <a:tcPr anchor="ctr">
                    <a:lnL>
                      <a:noFill/>
                    </a:lnL>
                    <a:lnR>
                      <a:noFill/>
                    </a:lnR>
                    <a:lnT>
                      <a:noFill/>
                    </a:lnT>
                    <a:lnB>
                      <a:noFill/>
                    </a:lnB>
                    <a:noFill/>
                  </a:tcPr>
                </a:tc>
                <a:extLst>
                  <a:ext uri="{0D108BD9-81ED-4DB2-BD59-A6C34878D82A}">
                    <a16:rowId xmlns:a16="http://schemas.microsoft.com/office/drawing/2014/main" xmlns="" val="62067910"/>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Expansion</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Nouveaux pays</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≥3</a:t>
                      </a:r>
                    </a:p>
                  </a:txBody>
                  <a:tcPr anchor="ctr">
                    <a:lnL>
                      <a:noFill/>
                    </a:lnL>
                    <a:lnR>
                      <a:noFill/>
                    </a:lnR>
                    <a:lnT>
                      <a:noFill/>
                    </a:lnT>
                    <a:lnB>
                      <a:noFill/>
                    </a:lnB>
                    <a:noFill/>
                  </a:tcPr>
                </a:tc>
                <a:extLst>
                  <a:ext uri="{0D108BD9-81ED-4DB2-BD59-A6C34878D82A}">
                    <a16:rowId xmlns:a16="http://schemas.microsoft.com/office/drawing/2014/main" xmlns="" val="2190837712"/>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Rentabilité</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Marge opérationnelle</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a:t>
                      </a:r>
                      <a:r>
                        <a:rPr lang="fr-FR" sz="1200" b="1" dirty="0">
                          <a:latin typeface="Roboto Light" panose="02000000000000000000" pitchFamily="2" charset="0"/>
                          <a:ea typeface="Roboto Light" panose="02000000000000000000" pitchFamily="2" charset="0"/>
                          <a:cs typeface="Roboto Light" panose="02000000000000000000" pitchFamily="2" charset="0"/>
                        </a:rPr>
                        <a:t>15</a:t>
                      </a:r>
                      <a:r>
                        <a:rPr lang="aa-ET" sz="1200" b="1" dirty="0">
                          <a:latin typeface="Roboto Light" panose="02000000000000000000" pitchFamily="2" charset="0"/>
                          <a:ea typeface="Roboto Light" panose="02000000000000000000" pitchFamily="2" charset="0"/>
                          <a:cs typeface="Roboto Light" panose="02000000000000000000" pitchFamily="2" charset="0"/>
                        </a:rPr>
                        <a:t> %</a:t>
                      </a:r>
                    </a:p>
                  </a:txBody>
                  <a:tcPr anchor="ctr">
                    <a:lnL>
                      <a:noFill/>
                    </a:lnL>
                    <a:lnR>
                      <a:noFill/>
                    </a:lnR>
                    <a:lnT>
                      <a:noFill/>
                    </a:lnT>
                    <a:lnB>
                      <a:noFill/>
                    </a:lnB>
                    <a:noFill/>
                  </a:tcPr>
                </a:tc>
                <a:extLst>
                  <a:ext uri="{0D108BD9-81ED-4DB2-BD59-A6C34878D82A}">
                    <a16:rowId xmlns:a16="http://schemas.microsoft.com/office/drawing/2014/main" xmlns="" val="2435516285"/>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Climat social</a:t>
                      </a:r>
                    </a:p>
                  </a:txBody>
                  <a:tcPr anchor="ctr">
                    <a:lnL>
                      <a:noFill/>
                    </a:lnL>
                    <a:lnR>
                      <a:noFill/>
                    </a:lnR>
                    <a:lnT>
                      <a:noFill/>
                    </a:lnT>
                    <a:lnB>
                      <a:noFill/>
                    </a:lnB>
                    <a:solidFill>
                      <a:srgbClr val="C00000"/>
                    </a:solidFill>
                  </a:tcPr>
                </a:tc>
                <a:tc>
                  <a:txBody>
                    <a:bodyPr/>
                    <a:lstStyle/>
                    <a:p>
                      <a:pPr>
                        <a:buNone/>
                      </a:pPr>
                      <a:r>
                        <a:rPr lang="fr-FR" sz="1200" dirty="0">
                          <a:latin typeface="Roboto Light" panose="02000000000000000000" pitchFamily="2" charset="0"/>
                          <a:ea typeface="Roboto Light" panose="02000000000000000000" pitchFamily="2" charset="0"/>
                          <a:cs typeface="Roboto Light" panose="02000000000000000000" pitchFamily="2" charset="0"/>
                        </a:rPr>
                        <a:t>Taux d’adhésion valeurs</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&gt;90 %</a:t>
                      </a:r>
                    </a:p>
                  </a:txBody>
                  <a:tcPr anchor="ctr">
                    <a:lnL>
                      <a:noFill/>
                    </a:lnL>
                    <a:lnR>
                      <a:noFill/>
                    </a:lnR>
                    <a:lnT>
                      <a:noFill/>
                    </a:lnT>
                    <a:lnB>
                      <a:noFill/>
                    </a:lnB>
                    <a:noFill/>
                  </a:tcPr>
                </a:tc>
                <a:extLst>
                  <a:ext uri="{0D108BD9-81ED-4DB2-BD59-A6C34878D82A}">
                    <a16:rowId xmlns:a16="http://schemas.microsoft.com/office/drawing/2014/main" xmlns="" val="1418890459"/>
                  </a:ext>
                </a:extLst>
              </a:tr>
              <a:tr h="450246">
                <a:tc>
                  <a:txBody>
                    <a:bodyPr/>
                    <a:lstStyle/>
                    <a:p>
                      <a:pPr>
                        <a:buNone/>
                      </a:pPr>
                      <a:r>
                        <a:rPr lang="fr-FR"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Innovation</a:t>
                      </a:r>
                    </a:p>
                  </a:txBody>
                  <a:tcPr anchor="ctr">
                    <a:lnL>
                      <a:noFill/>
                    </a:lnL>
                    <a:lnR>
                      <a:noFill/>
                    </a:lnR>
                    <a:lnT>
                      <a:noFill/>
                    </a:lnT>
                    <a:lnB>
                      <a:noFill/>
                    </a:lnB>
                    <a:solidFill>
                      <a:srgbClr val="C00000"/>
                    </a:solidFill>
                  </a:tcPr>
                </a:tc>
                <a:tc>
                  <a:txBody>
                    <a:bodyPr/>
                    <a:lstStyle/>
                    <a:p>
                      <a:pPr>
                        <a:buNone/>
                      </a:pPr>
                      <a:r>
                        <a:rPr lang="fr-FR" sz="1200">
                          <a:latin typeface="Roboto Light" panose="02000000000000000000" pitchFamily="2" charset="0"/>
                          <a:ea typeface="Roboto Light" panose="02000000000000000000" pitchFamily="2" charset="0"/>
                          <a:cs typeface="Roboto Light" panose="02000000000000000000" pitchFamily="2" charset="0"/>
                        </a:rPr>
                        <a:t>% projets IA actifs</a:t>
                      </a:r>
                    </a:p>
                  </a:txBody>
                  <a:tcPr anchor="ctr">
                    <a:lnL>
                      <a:noFill/>
                    </a:lnL>
                    <a:lnR>
                      <a:noFill/>
                    </a:lnR>
                    <a:lnT>
                      <a:noFill/>
                    </a:lnT>
                    <a:lnB>
                      <a:noFill/>
                    </a:lnB>
                    <a:noFill/>
                  </a:tcPr>
                </a:tc>
                <a:tc>
                  <a:txBody>
                    <a:bodyPr/>
                    <a:lstStyle/>
                    <a:p>
                      <a:pPr>
                        <a:buNone/>
                      </a:pPr>
                      <a:r>
                        <a:rPr lang="aa-ET" sz="1200" b="1" dirty="0">
                          <a:latin typeface="Roboto Light" panose="02000000000000000000" pitchFamily="2" charset="0"/>
                          <a:ea typeface="Roboto Light" panose="02000000000000000000" pitchFamily="2" charset="0"/>
                          <a:cs typeface="Roboto Light" panose="02000000000000000000" pitchFamily="2" charset="0"/>
                        </a:rPr>
                        <a:t>70 %</a:t>
                      </a:r>
                    </a:p>
                  </a:txBody>
                  <a:tcPr anchor="ctr">
                    <a:lnL>
                      <a:noFill/>
                    </a:lnL>
                    <a:lnR>
                      <a:noFill/>
                    </a:lnR>
                    <a:lnT>
                      <a:noFill/>
                    </a:lnT>
                    <a:lnB>
                      <a:noFill/>
                    </a:lnB>
                    <a:noFill/>
                  </a:tcPr>
                </a:tc>
                <a:extLst>
                  <a:ext uri="{0D108BD9-81ED-4DB2-BD59-A6C34878D82A}">
                    <a16:rowId xmlns:a16="http://schemas.microsoft.com/office/drawing/2014/main" xmlns="" val="3919566029"/>
                  </a:ext>
                </a:extLst>
              </a:tr>
            </a:tbl>
          </a:graphicData>
        </a:graphic>
      </p:graphicFrame>
      <p:sp>
        <p:nvSpPr>
          <p:cNvPr id="3" name="Espace réservé du numéro de diapositive 5">
            <a:extLst>
              <a:ext uri="{FF2B5EF4-FFF2-40B4-BE49-F238E27FC236}">
                <a16:creationId xmlns:a16="http://schemas.microsoft.com/office/drawing/2014/main" xmlns="" id="{674AAFE7-6AEF-D723-78E9-E42D9388578B}"/>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pPr/>
              <a:t>25</a:t>
            </a:fld>
            <a:endParaRPr lang="aa-ET" dirty="0"/>
          </a:p>
        </p:txBody>
      </p:sp>
      <p:sp>
        <p:nvSpPr>
          <p:cNvPr id="4" name="Espace réservé du numéro de diapositive 5">
            <a:extLst>
              <a:ext uri="{FF2B5EF4-FFF2-40B4-BE49-F238E27FC236}">
                <a16:creationId xmlns:a16="http://schemas.microsoft.com/office/drawing/2014/main" xmlns="" id="{01D6236B-5951-25C1-19F9-AC7F6C5E3846}"/>
              </a:ext>
            </a:extLst>
          </p:cNvPr>
          <p:cNvSpPr txBox="1">
            <a:spLocks/>
          </p:cNvSpPr>
          <p:nvPr/>
        </p:nvSpPr>
        <p:spPr>
          <a:xfrm>
            <a:off x="8763000" y="65087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25</a:t>
            </a:fld>
            <a:endParaRPr lang="aa-ET" dirty="0">
              <a:solidFill>
                <a:schemeClr val="bg1"/>
              </a:solidFill>
            </a:endParaRPr>
          </a:p>
        </p:txBody>
      </p:sp>
    </p:spTree>
    <p:extLst>
      <p:ext uri="{BB962C8B-B14F-4D97-AF65-F5344CB8AC3E}">
        <p14:creationId xmlns:p14="http://schemas.microsoft.com/office/powerpoint/2010/main" val="351299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xmlns="" id="{0EE8C951-1D6C-622B-4512-2D5E24C055F9}"/>
            </a:ext>
          </a:extLst>
        </p:cNvPr>
        <p:cNvGrpSpPr/>
        <p:nvPr/>
      </p:nvGrpSpPr>
      <p:grpSpPr>
        <a:xfrm>
          <a:off x="0" y="0"/>
          <a:ext cx="0" cy="0"/>
          <a:chOff x="0" y="0"/>
          <a:chExt cx="0" cy="0"/>
        </a:xfrm>
      </p:grpSpPr>
      <p:sp>
        <p:nvSpPr>
          <p:cNvPr id="84" name="Titre 1">
            <a:extLst>
              <a:ext uri="{FF2B5EF4-FFF2-40B4-BE49-F238E27FC236}">
                <a16:creationId xmlns:a16="http://schemas.microsoft.com/office/drawing/2014/main" xmlns="" id="{5714664B-0CB7-7912-D08E-98600CBBA8CD}"/>
              </a:ext>
            </a:extLst>
          </p:cNvPr>
          <p:cNvSpPr txBox="1">
            <a:spLocks/>
          </p:cNvSpPr>
          <p:nvPr/>
        </p:nvSpPr>
        <p:spPr>
          <a:xfrm>
            <a:off x="544045" y="153096"/>
            <a:ext cx="10742654"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latin typeface="Roboto" panose="02000000000000000000" pitchFamily="2" charset="0"/>
                <a:ea typeface="Roboto" panose="02000000000000000000" pitchFamily="2" charset="0"/>
                <a:cs typeface="Roboto" panose="02000000000000000000" pitchFamily="2" charset="0"/>
              </a:rPr>
              <a:t>PROGRAMME DRIVE </a:t>
            </a:r>
            <a:r>
              <a:rPr lang="fr-FR" sz="3600" b="1" dirty="0">
                <a:solidFill>
                  <a:schemeClr val="bg1">
                    <a:lumMod val="75000"/>
                  </a:schemeClr>
                </a:solidFill>
                <a:latin typeface="Roboto" panose="02000000000000000000" pitchFamily="2" charset="0"/>
                <a:ea typeface="Roboto" panose="02000000000000000000" pitchFamily="2" charset="0"/>
                <a:cs typeface="Roboto" panose="02000000000000000000" pitchFamily="2" charset="0"/>
              </a:rPr>
              <a:t>focus 2026</a:t>
            </a:r>
            <a:endParaRPr lang="aa-ET" sz="3600" b="1" dirty="0">
              <a:solidFill>
                <a:schemeClr val="bg1">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ZoneTexte 3">
            <a:extLst>
              <a:ext uri="{FF2B5EF4-FFF2-40B4-BE49-F238E27FC236}">
                <a16:creationId xmlns:a16="http://schemas.microsoft.com/office/drawing/2014/main" xmlns="" id="{EC57FCEB-2546-DB9A-A680-24D9A4C10F02}"/>
              </a:ext>
            </a:extLst>
          </p:cNvPr>
          <p:cNvSpPr txBox="1"/>
          <p:nvPr/>
        </p:nvSpPr>
        <p:spPr>
          <a:xfrm>
            <a:off x="101606" y="1202824"/>
            <a:ext cx="3349296" cy="4396075"/>
          </a:xfrm>
          <a:prstGeom prst="rect">
            <a:avLst/>
          </a:prstGeom>
          <a:noFill/>
        </p:spPr>
        <p:txBody>
          <a:bodyPr wrap="square">
            <a:spAutoFit/>
          </a:bodyPr>
          <a:lstStyle/>
          <a:p>
            <a:pPr>
              <a:buNone/>
            </a:pPr>
            <a:r>
              <a:rPr lang="fr-FR" sz="1200" b="1" dirty="0">
                <a:latin typeface="Roboto Light" panose="02000000000000000000" pitchFamily="2" charset="0"/>
                <a:ea typeface="Roboto Light" panose="02000000000000000000" pitchFamily="2" charset="0"/>
                <a:cs typeface="Roboto Light" panose="02000000000000000000" pitchFamily="2" charset="0"/>
              </a:rPr>
              <a:t>T1 2026 – Mise sous contrôle immédiate</a:t>
            </a:r>
          </a:p>
          <a:p>
            <a:pPr>
              <a:buNone/>
            </a:pPr>
            <a:endParaRPr lang="fr-FR" sz="1100" b="1"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Objectif : sécuriser et piloter</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Actions clés (P0) :</a:t>
            </a: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endParaRPr lang="fr-FR" sz="1100" b="1"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Gouvernance</a:t>
            </a:r>
            <a:r>
              <a:rPr lang="fr-FR" sz="1100" dirty="0">
                <a:latin typeface="Roboto Light" panose="02000000000000000000" pitchFamily="2" charset="0"/>
                <a:ea typeface="Roboto Light" panose="02000000000000000000" pitchFamily="2" charset="0"/>
                <a:cs typeface="Roboto Light" panose="02000000000000000000" pitchFamily="2" charset="0"/>
              </a:rPr>
              <a:t> :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10–12–44</a:t>
            </a:r>
          </a:p>
          <a:p>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Recrutements critiques &amp; mobilité interne</a:t>
            </a:r>
            <a:r>
              <a:rPr lang="fr-FR" sz="1100" dirty="0">
                <a:latin typeface="Roboto Light" panose="02000000000000000000" pitchFamily="2" charset="0"/>
                <a:ea typeface="Roboto Light" panose="02000000000000000000" pitchFamily="2" charset="0"/>
                <a:cs typeface="Roboto Light" panose="02000000000000000000" pitchFamily="2" charset="0"/>
              </a:rPr>
              <a:t> :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01–02–08–28</a:t>
            </a:r>
          </a:p>
          <a:p>
            <a:pPr marL="285750" indent="-285750">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Pilotage financier &amp; rentabilité</a:t>
            </a:r>
            <a:r>
              <a:rPr lang="fr-FR" sz="1100" dirty="0">
                <a:latin typeface="Roboto Light" panose="02000000000000000000" pitchFamily="2" charset="0"/>
                <a:ea typeface="Roboto Light" panose="02000000000000000000" pitchFamily="2" charset="0"/>
                <a:cs typeface="Roboto Light" panose="02000000000000000000" pitchFamily="2" charset="0"/>
              </a:rPr>
              <a:t> :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13–14–17–33–34–36</a:t>
            </a:r>
          </a:p>
          <a:p>
            <a:pPr marL="285750" indent="-285750">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Schéma directeur IT &amp; IA use cases</a:t>
            </a:r>
            <a:r>
              <a:rPr lang="fr-FR" sz="1100" dirty="0">
                <a:latin typeface="Roboto Light" panose="02000000000000000000" pitchFamily="2" charset="0"/>
                <a:ea typeface="Roboto Light" panose="02000000000000000000" pitchFamily="2" charset="0"/>
                <a:cs typeface="Roboto Light" panose="02000000000000000000" pitchFamily="2" charset="0"/>
              </a:rPr>
              <a:t> :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15–22–49</a:t>
            </a:r>
          </a:p>
          <a:p>
            <a:pPr marL="285750" indent="-285750">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Mix contrats &amp; culture du résultat</a:t>
            </a:r>
            <a:r>
              <a:rPr lang="fr-FR" sz="1100" dirty="0">
                <a:latin typeface="Roboto Light" panose="02000000000000000000" pitchFamily="2" charset="0"/>
                <a:ea typeface="Roboto Light" panose="02000000000000000000" pitchFamily="2" charset="0"/>
                <a:cs typeface="Roboto Light" panose="02000000000000000000" pitchFamily="2" charset="0"/>
              </a:rPr>
              <a:t> :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42–43</a:t>
            </a:r>
          </a:p>
          <a:p>
            <a:pPr>
              <a:buFont typeface="Arial" panose="020B0604020202020204" pitchFamily="34" charset="0"/>
              <a:buChar char="•"/>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 Livrables clés :</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Organigrammes &amp; rôles validés</a:t>
            </a:r>
          </a:p>
          <a:p>
            <a:pPr marL="285750" indent="-2857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KPI Groupe &amp; outils de pilotage opérationnels</a:t>
            </a:r>
          </a:p>
          <a:p>
            <a:pPr marL="285750" indent="-2857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Document encadrant le mix contrat</a:t>
            </a:r>
          </a:p>
          <a:p>
            <a:pPr marL="285750" indent="-2857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Gouvernance nouvelle installée</a:t>
            </a:r>
          </a:p>
          <a:p>
            <a:pPr marL="285750" indent="-2857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Vision IT &amp; IA cadrée</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5" name="Picture 2" descr="Location Icon, Map Icon, Red Location Icon, Location Pin PNG ...">
            <a:extLst>
              <a:ext uri="{FF2B5EF4-FFF2-40B4-BE49-F238E27FC236}">
                <a16:creationId xmlns:a16="http://schemas.microsoft.com/office/drawing/2014/main" xmlns="" id="{05946185-AC8B-036C-5DC9-6E508E7CC1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5907" y="716541"/>
            <a:ext cx="563445" cy="56344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5">
            <a:extLst>
              <a:ext uri="{FF2B5EF4-FFF2-40B4-BE49-F238E27FC236}">
                <a16:creationId xmlns:a16="http://schemas.microsoft.com/office/drawing/2014/main" xmlns="" id="{EEDEDE06-A7C6-70C1-1A7C-B74075F14D47}"/>
              </a:ext>
            </a:extLst>
          </p:cNvPr>
          <p:cNvCxnSpPr>
            <a:cxnSpLocks/>
          </p:cNvCxnSpPr>
          <p:nvPr/>
        </p:nvCxnSpPr>
        <p:spPr>
          <a:xfrm>
            <a:off x="3539352" y="1235513"/>
            <a:ext cx="0" cy="480559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xmlns="" id="{1F3E4C7A-D292-D0ED-F43B-E93C3460E6F0}"/>
              </a:ext>
            </a:extLst>
          </p:cNvPr>
          <p:cNvSpPr txBox="1"/>
          <p:nvPr/>
        </p:nvSpPr>
        <p:spPr>
          <a:xfrm>
            <a:off x="3675529" y="1228165"/>
            <a:ext cx="3692299" cy="4741977"/>
          </a:xfrm>
          <a:prstGeom prst="rect">
            <a:avLst/>
          </a:prstGeom>
          <a:noFill/>
        </p:spPr>
        <p:txBody>
          <a:bodyPr wrap="square">
            <a:spAutoFit/>
          </a:bodyPr>
          <a:lstStyle/>
          <a:p>
            <a:pPr>
              <a:buNone/>
            </a:pPr>
            <a:r>
              <a:rPr lang="fr-FR" sz="1200" b="1" dirty="0">
                <a:latin typeface="Roboto Light" panose="02000000000000000000" pitchFamily="2" charset="0"/>
                <a:ea typeface="Roboto Light" panose="02000000000000000000" pitchFamily="2" charset="0"/>
                <a:cs typeface="Roboto Light" panose="02000000000000000000" pitchFamily="2" charset="0"/>
              </a:rPr>
              <a:t>T2 2026 – Accélération &amp; alignement</a:t>
            </a:r>
          </a:p>
          <a:p>
            <a:pPr>
              <a:buNone/>
            </a:pPr>
            <a:r>
              <a:rPr lang="fr-FR" sz="1100" dirty="0">
                <a:latin typeface="Roboto Light" panose="02000000000000000000" pitchFamily="2" charset="0"/>
                <a:ea typeface="Roboto Light" panose="02000000000000000000" pitchFamily="2" charset="0"/>
                <a:cs typeface="Roboto Light" panose="02000000000000000000" pitchFamily="2" charset="0"/>
              </a:rPr>
              <a:t/>
            </a:r>
            <a:br>
              <a:rPr lang="fr-FR" sz="1100" dirty="0">
                <a:latin typeface="Roboto Light" panose="02000000000000000000" pitchFamily="2" charset="0"/>
                <a:ea typeface="Roboto Light" panose="02000000000000000000" pitchFamily="2" charset="0"/>
                <a:cs typeface="Roboto Light" panose="02000000000000000000" pitchFamily="2" charset="0"/>
              </a:rPr>
            </a:br>
            <a:r>
              <a:rPr lang="fr-FR" sz="1100" b="1" dirty="0">
                <a:latin typeface="Roboto Light" panose="02000000000000000000" pitchFamily="2" charset="0"/>
                <a:ea typeface="Roboto Light" panose="02000000000000000000" pitchFamily="2" charset="0"/>
                <a:cs typeface="Roboto Light" panose="02000000000000000000" pitchFamily="2" charset="0"/>
              </a:rPr>
              <a:t>Objectif :</a:t>
            </a:r>
            <a:r>
              <a:rPr lang="fr-FR" sz="1100" dirty="0">
                <a:latin typeface="Roboto Light" panose="02000000000000000000" pitchFamily="2" charset="0"/>
                <a:ea typeface="Roboto Light" panose="02000000000000000000" pitchFamily="2" charset="0"/>
                <a:cs typeface="Roboto Light" panose="02000000000000000000" pitchFamily="2" charset="0"/>
              </a:rPr>
              <a:t> déployer à l’échelle</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Actions clés :</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ERP &amp; WFM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16–19)</a:t>
            </a:r>
          </a:p>
          <a:p>
            <a:pPr marL="171450" indent="-171450">
              <a:lnSpc>
                <a:spcPct val="150000"/>
              </a:lnSpc>
              <a:buFont typeface="Arial" panose="020B0604020202020204" pitchFamily="34" charset="0"/>
              <a:buChar char="•"/>
            </a:pPr>
            <a:r>
              <a:rPr lang="fr-FR" sz="1100" b="1" dirty="0" err="1">
                <a:latin typeface="Roboto Light" panose="02000000000000000000" pitchFamily="2" charset="0"/>
                <a:ea typeface="Roboto Light" panose="02000000000000000000" pitchFamily="2" charset="0"/>
                <a:cs typeface="Roboto Light" panose="02000000000000000000" pitchFamily="2" charset="0"/>
              </a:rPr>
              <a:t>Dashboards</a:t>
            </a:r>
            <a:r>
              <a:rPr lang="fr-FR" sz="1100" b="1" dirty="0">
                <a:latin typeface="Roboto Light" panose="02000000000000000000" pitchFamily="2" charset="0"/>
                <a:ea typeface="Roboto Light" panose="02000000000000000000" pitchFamily="2" charset="0"/>
                <a:cs typeface="Roboto Light" panose="02000000000000000000" pitchFamily="2" charset="0"/>
              </a:rPr>
              <a:t> clients &amp; supervision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24–40)</a:t>
            </a: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Outils capacitaires </a:t>
            </a:r>
            <a:r>
              <a:rPr lang="fr-FR" sz="1100" dirty="0">
                <a:latin typeface="Roboto Light" panose="02000000000000000000" pitchFamily="2" charset="0"/>
                <a:ea typeface="Roboto Light" panose="02000000000000000000" pitchFamily="2" charset="0"/>
                <a:cs typeface="Roboto Light" panose="02000000000000000000" pitchFamily="2" charset="0"/>
              </a:rPr>
              <a:t>IA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39)</a:t>
            </a: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Performance commerciale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26–27–29–30–31)</a:t>
            </a: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Mentoring rapide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41)</a:t>
            </a:r>
          </a:p>
          <a:p>
            <a:pPr>
              <a:lnSpc>
                <a:spcPct val="150000"/>
              </a:lnSpc>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Livrables clés :</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171450" indent="-1714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ERP et WFM opérationnels pour 25 % des BU pilotes</a:t>
            </a:r>
          </a:p>
          <a:p>
            <a:pPr marL="171450" indent="-171450">
              <a:lnSpc>
                <a:spcPct val="150000"/>
              </a:lnSpc>
              <a:buFont typeface="Arial" panose="020B0604020202020204" pitchFamily="34" charset="0"/>
              <a:buChar char="•"/>
            </a:pPr>
            <a:r>
              <a:rPr lang="fr-FR" sz="1100" dirty="0" err="1">
                <a:latin typeface="Roboto Light" panose="02000000000000000000" pitchFamily="2" charset="0"/>
                <a:ea typeface="Roboto Light" panose="02000000000000000000" pitchFamily="2" charset="0"/>
                <a:cs typeface="Roboto Light" panose="02000000000000000000" pitchFamily="2" charset="0"/>
              </a:rPr>
              <a:t>Dashboards</a:t>
            </a:r>
            <a:r>
              <a:rPr lang="fr-FR" sz="1100" dirty="0">
                <a:latin typeface="Roboto Light" panose="02000000000000000000" pitchFamily="2" charset="0"/>
                <a:ea typeface="Roboto Light" panose="02000000000000000000" pitchFamily="2" charset="0"/>
                <a:cs typeface="Roboto Light" panose="02000000000000000000" pitchFamily="2" charset="0"/>
              </a:rPr>
              <a:t> clients actifs avec </a:t>
            </a:r>
            <a:r>
              <a:rPr lang="fr-FR" sz="1100" dirty="0" err="1">
                <a:latin typeface="Roboto Light" panose="02000000000000000000" pitchFamily="2" charset="0"/>
                <a:ea typeface="Roboto Light" panose="02000000000000000000" pitchFamily="2" charset="0"/>
                <a:cs typeface="Roboto Light" panose="02000000000000000000" pitchFamily="2" charset="0"/>
              </a:rPr>
              <a:t>reporting</a:t>
            </a:r>
            <a:r>
              <a:rPr lang="fr-FR" sz="1100" dirty="0">
                <a:latin typeface="Roboto Light" panose="02000000000000000000" pitchFamily="2" charset="0"/>
                <a:ea typeface="Roboto Light" panose="02000000000000000000" pitchFamily="2" charset="0"/>
                <a:cs typeface="Roboto Light" panose="02000000000000000000" pitchFamily="2" charset="0"/>
              </a:rPr>
              <a:t> quotidien </a:t>
            </a:r>
          </a:p>
          <a:p>
            <a:pPr marL="171450" indent="-1714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Outil capacitaire IA déployé avec prévision de charge et alertes automatiques sur 100 % des sites pilotes</a:t>
            </a:r>
          </a:p>
          <a:p>
            <a:pPr marL="171450" indent="-1714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Offres commerciales intégrées commercialisées : 3 nouvelles offres B2B déployées</a:t>
            </a:r>
          </a:p>
          <a:p>
            <a:pPr marL="171450" indent="-171450">
              <a:lnSpc>
                <a:spcPct val="150000"/>
              </a:lnSpc>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Plan de mentoring mis rédigé</a:t>
            </a:r>
          </a:p>
        </p:txBody>
      </p:sp>
      <p:pic>
        <p:nvPicPr>
          <p:cNvPr id="9" name="Picture 2" descr="Location Icon, Map Icon, Red Location Icon, Location Pin PNG ...">
            <a:extLst>
              <a:ext uri="{FF2B5EF4-FFF2-40B4-BE49-F238E27FC236}">
                <a16:creationId xmlns:a16="http://schemas.microsoft.com/office/drawing/2014/main" xmlns="" id="{7E14E196-458E-C18E-C343-0FFC92ACCC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9059" y="797991"/>
            <a:ext cx="563445" cy="56344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9">
            <a:extLst>
              <a:ext uri="{FF2B5EF4-FFF2-40B4-BE49-F238E27FC236}">
                <a16:creationId xmlns:a16="http://schemas.microsoft.com/office/drawing/2014/main" xmlns="" id="{DF1A609E-04C6-AD47-C53B-182AC0EB9492}"/>
              </a:ext>
            </a:extLst>
          </p:cNvPr>
          <p:cNvCxnSpPr>
            <a:cxnSpLocks/>
          </p:cNvCxnSpPr>
          <p:nvPr/>
        </p:nvCxnSpPr>
        <p:spPr>
          <a:xfrm>
            <a:off x="7456280" y="1235513"/>
            <a:ext cx="0" cy="480559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2" descr="Location Icon, Map Icon, Red Location Icon, Location Pin PNG ...">
            <a:extLst>
              <a:ext uri="{FF2B5EF4-FFF2-40B4-BE49-F238E27FC236}">
                <a16:creationId xmlns:a16="http://schemas.microsoft.com/office/drawing/2014/main" xmlns="" id="{CEB7ECE5-6A22-97A1-13ED-92A660E4A6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8642" y="691222"/>
            <a:ext cx="563445" cy="56344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xmlns="" id="{51CC0C3F-4EF1-8E09-E6A7-0C4BF41D28CC}"/>
              </a:ext>
            </a:extLst>
          </p:cNvPr>
          <p:cNvSpPr txBox="1"/>
          <p:nvPr/>
        </p:nvSpPr>
        <p:spPr>
          <a:xfrm>
            <a:off x="7544732" y="1220124"/>
            <a:ext cx="4198904" cy="4593565"/>
          </a:xfrm>
          <a:prstGeom prst="rect">
            <a:avLst/>
          </a:prstGeom>
          <a:noFill/>
        </p:spPr>
        <p:txBody>
          <a:bodyPr wrap="square">
            <a:spAutoFit/>
          </a:bodyPr>
          <a:lstStyle/>
          <a:p>
            <a:pPr>
              <a:buNone/>
            </a:pPr>
            <a:r>
              <a:rPr lang="fr-FR" sz="1200" b="1" dirty="0">
                <a:latin typeface="Roboto Light" panose="02000000000000000000" pitchFamily="2" charset="0"/>
                <a:ea typeface="Roboto Light" panose="02000000000000000000" pitchFamily="2" charset="0"/>
                <a:cs typeface="Roboto Light" panose="02000000000000000000" pitchFamily="2" charset="0"/>
              </a:rPr>
              <a:t>T3–T4 2026 – Structuration &amp; montée en puissance</a:t>
            </a:r>
          </a:p>
          <a:p>
            <a:pPr>
              <a:buNone/>
            </a:pPr>
            <a:r>
              <a:rPr lang="fr-FR" sz="1100" dirty="0">
                <a:latin typeface="Roboto Light" panose="02000000000000000000" pitchFamily="2" charset="0"/>
                <a:ea typeface="Roboto Light" panose="02000000000000000000" pitchFamily="2" charset="0"/>
                <a:cs typeface="Roboto Light" panose="02000000000000000000" pitchFamily="2" charset="0"/>
              </a:rPr>
              <a:t/>
            </a:r>
            <a:br>
              <a:rPr lang="fr-FR" sz="1100" dirty="0">
                <a:latin typeface="Roboto Light" panose="02000000000000000000" pitchFamily="2" charset="0"/>
                <a:ea typeface="Roboto Light" panose="02000000000000000000" pitchFamily="2" charset="0"/>
                <a:cs typeface="Roboto Light" panose="02000000000000000000" pitchFamily="2" charset="0"/>
              </a:rPr>
            </a:br>
            <a:r>
              <a:rPr lang="fr-FR" sz="1100" b="1" dirty="0">
                <a:latin typeface="Roboto Light" panose="02000000000000000000" pitchFamily="2" charset="0"/>
                <a:ea typeface="Roboto Light" panose="02000000000000000000" pitchFamily="2" charset="0"/>
                <a:cs typeface="Roboto Light" panose="02000000000000000000" pitchFamily="2" charset="0"/>
              </a:rPr>
              <a:t>Objectif :</a:t>
            </a:r>
            <a:r>
              <a:rPr lang="fr-FR" sz="1100" dirty="0">
                <a:latin typeface="Roboto Light" panose="02000000000000000000" pitchFamily="2" charset="0"/>
                <a:ea typeface="Roboto Light" panose="02000000000000000000" pitchFamily="2" charset="0"/>
                <a:cs typeface="Roboto Light" panose="02000000000000000000" pitchFamily="2" charset="0"/>
              </a:rPr>
              <a:t> préparer l’industrialisation 2027</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Actions clés :</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Formation &amp; acculturation IA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03–23)</a:t>
            </a:r>
          </a:p>
          <a:p>
            <a:pPr marL="171450" indent="-171450">
              <a:lnSpc>
                <a:spcPct val="150000"/>
              </a:lnSpc>
              <a:buFont typeface="Arial" panose="020B0604020202020204" pitchFamily="34" charset="0"/>
              <a:buChar char="•"/>
            </a:pPr>
            <a:r>
              <a:rPr lang="fr-FR" sz="1100" b="1" dirty="0" err="1">
                <a:latin typeface="Roboto Light" panose="02000000000000000000" pitchFamily="2" charset="0"/>
                <a:ea typeface="Roboto Light" panose="02000000000000000000" pitchFamily="2" charset="0"/>
                <a:cs typeface="Roboto Light" panose="02000000000000000000" pitchFamily="2" charset="0"/>
              </a:rPr>
              <a:t>Incentives</a:t>
            </a:r>
            <a:r>
              <a:rPr lang="fr-FR" sz="1100" b="1" dirty="0">
                <a:latin typeface="Roboto Light" panose="02000000000000000000" pitchFamily="2" charset="0"/>
                <a:ea typeface="Roboto Light" panose="02000000000000000000" pitchFamily="2" charset="0"/>
                <a:cs typeface="Roboto Light" panose="02000000000000000000" pitchFamily="2" charset="0"/>
              </a:rPr>
              <a:t> &amp; politique RH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06–07)</a:t>
            </a: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Culture du résultat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42)</a:t>
            </a: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Lancement industrialisation process </a:t>
            </a:r>
            <a:r>
              <a:rPr lang="fr-FR" sz="1100" dirty="0">
                <a:latin typeface="Roboto Light" panose="02000000000000000000" pitchFamily="2" charset="0"/>
                <a:ea typeface="Roboto Light" panose="02000000000000000000" pitchFamily="2" charset="0"/>
                <a:cs typeface="Roboto Light" panose="02000000000000000000" pitchFamily="2" charset="0"/>
              </a:rPr>
              <a:t>(</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18–37–38)</a:t>
            </a:r>
          </a:p>
          <a:p>
            <a:pPr marL="171450" indent="-171450">
              <a:lnSpc>
                <a:spcPct val="150000"/>
              </a:lnSpc>
              <a:buFont typeface="Arial" panose="020B0604020202020204" pitchFamily="34" charset="0"/>
              <a:buChar char="•"/>
            </a:pPr>
            <a:r>
              <a:rPr lang="fr-FR" sz="1100" b="1" dirty="0">
                <a:latin typeface="Roboto Light" panose="02000000000000000000" pitchFamily="2" charset="0"/>
                <a:ea typeface="Roboto Light" panose="02000000000000000000" pitchFamily="2" charset="0"/>
                <a:cs typeface="Roboto Light" panose="02000000000000000000" pitchFamily="2" charset="0"/>
              </a:rPr>
              <a:t>Procédures &amp; conformité</a:t>
            </a:r>
            <a:r>
              <a:rPr lang="fr-FR" sz="1100" dirty="0">
                <a:latin typeface="Roboto Light" panose="02000000000000000000" pitchFamily="2" charset="0"/>
                <a:ea typeface="Roboto Light" panose="02000000000000000000" pitchFamily="2" charset="0"/>
                <a:cs typeface="Roboto Light" panose="02000000000000000000" pitchFamily="2" charset="0"/>
              </a:rPr>
              <a:t> (</a:t>
            </a:r>
            <a:r>
              <a:rPr lang="fr-FR" sz="1100" dirty="0" err="1">
                <a:latin typeface="Roboto Light" panose="02000000000000000000" pitchFamily="2" charset="0"/>
                <a:ea typeface="Roboto Light" panose="02000000000000000000" pitchFamily="2" charset="0"/>
                <a:cs typeface="Roboto Light" panose="02000000000000000000" pitchFamily="2" charset="0"/>
              </a:rPr>
              <a:t>Act</a:t>
            </a:r>
            <a:r>
              <a:rPr lang="fr-FR" sz="1100" dirty="0">
                <a:latin typeface="Roboto Light" panose="02000000000000000000" pitchFamily="2" charset="0"/>
                <a:ea typeface="Roboto Light" panose="02000000000000000000" pitchFamily="2" charset="0"/>
                <a:cs typeface="Roboto Light" panose="02000000000000000000" pitchFamily="2" charset="0"/>
              </a:rPr>
              <a:t>° 45–46)</a:t>
            </a:r>
          </a:p>
          <a:p>
            <a:pPr>
              <a:buFont typeface="Arial" panose="020B0604020202020204" pitchFamily="34" charset="0"/>
              <a:buChar char="•"/>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a:buNone/>
            </a:pPr>
            <a:r>
              <a:rPr lang="fr-FR" sz="1100" b="1" dirty="0">
                <a:latin typeface="Roboto Light" panose="02000000000000000000" pitchFamily="2" charset="0"/>
                <a:ea typeface="Roboto Light" panose="02000000000000000000" pitchFamily="2" charset="0"/>
                <a:cs typeface="Roboto Light" panose="02000000000000000000" pitchFamily="2" charset="0"/>
              </a:rPr>
              <a:t> Livrables clés :</a:t>
            </a:r>
          </a:p>
          <a:p>
            <a:pPr>
              <a:buNone/>
            </a:pPr>
            <a:endParaRPr lang="fr-FR" sz="1100" dirty="0">
              <a:latin typeface="Roboto Light" panose="02000000000000000000" pitchFamily="2" charset="0"/>
              <a:ea typeface="Roboto Light" panose="02000000000000000000" pitchFamily="2" charset="0"/>
              <a:cs typeface="Roboto Light" panose="02000000000000000000" pitchFamily="2" charset="0"/>
            </a:endParaRPr>
          </a:p>
          <a:p>
            <a:pPr marL="171450" indent="-171450">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95 % des collaborateurs formés aux compétences clés et aux outils IA</a:t>
            </a:r>
          </a:p>
          <a:p>
            <a:pPr marL="171450" indent="-171450">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100 % des mécanismes d’</a:t>
            </a:r>
            <a:r>
              <a:rPr lang="fr-FR" sz="1100" dirty="0" err="1">
                <a:latin typeface="Roboto Light" panose="02000000000000000000" pitchFamily="2" charset="0"/>
                <a:ea typeface="Roboto Light" panose="02000000000000000000" pitchFamily="2" charset="0"/>
                <a:cs typeface="Roboto Light" panose="02000000000000000000" pitchFamily="2" charset="0"/>
              </a:rPr>
              <a:t>incentives</a:t>
            </a:r>
            <a:r>
              <a:rPr lang="fr-FR" sz="1100" dirty="0">
                <a:latin typeface="Roboto Light" panose="02000000000000000000" pitchFamily="2" charset="0"/>
                <a:ea typeface="Roboto Light" panose="02000000000000000000" pitchFamily="2" charset="0"/>
                <a:cs typeface="Roboto Light" panose="02000000000000000000" pitchFamily="2" charset="0"/>
              </a:rPr>
              <a:t> documentés et appliqués avec suivi mensuel</a:t>
            </a:r>
          </a:p>
          <a:p>
            <a:pPr marL="171450" indent="-171450">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Tableau de bord culture &amp; performance : 100 % des KPI suivis avec taux d’atteinte ≥ 85 %</a:t>
            </a:r>
          </a:p>
          <a:p>
            <a:pPr marL="171450" indent="-171450">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Processus métiers documentés et standardisés pour 90 % des processus critiques</a:t>
            </a:r>
          </a:p>
          <a:p>
            <a:pPr marL="171450" indent="-171450">
              <a:buFont typeface="Arial" panose="020B0604020202020204" pitchFamily="34" charset="0"/>
              <a:buChar char="•"/>
            </a:pPr>
            <a:r>
              <a:rPr lang="fr-FR" sz="1100" dirty="0">
                <a:latin typeface="Roboto Light" panose="02000000000000000000" pitchFamily="2" charset="0"/>
                <a:ea typeface="Roboto Light" panose="02000000000000000000" pitchFamily="2" charset="0"/>
                <a:cs typeface="Roboto Light" panose="02000000000000000000" pitchFamily="2" charset="0"/>
              </a:rPr>
              <a:t>Audit de conformité interne réalisé et plan d’actions correctives mis en œuvre avec suivi ≥ 80 %</a:t>
            </a:r>
          </a:p>
        </p:txBody>
      </p:sp>
      <p:sp>
        <p:nvSpPr>
          <p:cNvPr id="17" name="Espace réservé du numéro de diapositive 5">
            <a:extLst>
              <a:ext uri="{FF2B5EF4-FFF2-40B4-BE49-F238E27FC236}">
                <a16:creationId xmlns:a16="http://schemas.microsoft.com/office/drawing/2014/main" xmlns="" id="{E77B8F08-D537-3E38-54D9-B5240B8D7FF8}"/>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pPr/>
              <a:t>26</a:t>
            </a:fld>
            <a:endParaRPr lang="aa-ET"/>
          </a:p>
        </p:txBody>
      </p:sp>
    </p:spTree>
    <p:extLst>
      <p:ext uri="{BB962C8B-B14F-4D97-AF65-F5344CB8AC3E}">
        <p14:creationId xmlns:p14="http://schemas.microsoft.com/office/powerpoint/2010/main" val="1124972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5" name="Titre 1">
            <a:extLst>
              <a:ext uri="{FF2B5EF4-FFF2-40B4-BE49-F238E27FC236}">
                <a16:creationId xmlns:a16="http://schemas.microsoft.com/office/drawing/2014/main" xmlns="" id="{1FA21514-C0F0-2459-BE2F-56A4CA1A5FA8}"/>
              </a:ext>
            </a:extLst>
          </p:cNvPr>
          <p:cNvSpPr txBox="1">
            <a:spLocks/>
          </p:cNvSpPr>
          <p:nvPr/>
        </p:nvSpPr>
        <p:spPr>
          <a:xfrm>
            <a:off x="544045" y="153096"/>
            <a:ext cx="6797040"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b="1" dirty="0">
                <a:latin typeface="Roboto" panose="02000000000000000000" pitchFamily="2" charset="0"/>
                <a:ea typeface="Roboto" panose="02000000000000000000" pitchFamily="2" charset="0"/>
                <a:cs typeface="Roboto" panose="02000000000000000000" pitchFamily="2" charset="0"/>
              </a:rPr>
              <a:t>AGENDA</a:t>
            </a:r>
            <a:endParaRPr lang="aa-ET" b="1" dirty="0">
              <a:latin typeface="Roboto" panose="02000000000000000000" pitchFamily="2" charset="0"/>
              <a:ea typeface="Roboto" panose="02000000000000000000" pitchFamily="2" charset="0"/>
              <a:cs typeface="Roboto" panose="02000000000000000000" pitchFamily="2" charset="0"/>
            </a:endParaRPr>
          </a:p>
        </p:txBody>
      </p:sp>
      <p:sp>
        <p:nvSpPr>
          <p:cNvPr id="21" name="TextBox 23">
            <a:extLst>
              <a:ext uri="{FF2B5EF4-FFF2-40B4-BE49-F238E27FC236}">
                <a16:creationId xmlns:a16="http://schemas.microsoft.com/office/drawing/2014/main" xmlns="" id="{B82511DE-8CC8-1598-CCE0-FB430182B568}"/>
              </a:ext>
            </a:extLst>
          </p:cNvPr>
          <p:cNvSpPr txBox="1"/>
          <p:nvPr/>
        </p:nvSpPr>
        <p:spPr>
          <a:xfrm>
            <a:off x="652462" y="1425901"/>
            <a:ext cx="8480079" cy="3970318"/>
          </a:xfrm>
          <a:prstGeom prst="rect">
            <a:avLst/>
          </a:prstGeom>
          <a:noFill/>
        </p:spPr>
        <p:txBody>
          <a:bodyPr wrap="square" lIns="108000" rIns="108000" rtlCol="0">
            <a:spAutoFit/>
          </a:bodyPr>
          <a:lstStyle/>
          <a:p>
            <a:pPr marL="400050" indent="-400050">
              <a:buFont typeface="+mj-lt"/>
              <a:buAutoNum type="romanUcPeriod"/>
            </a:pPr>
            <a:r>
              <a:rPr lang="en-US" altLang="ko-KR" sz="2800" b="1" dirty="0">
                <a:solidFill>
                  <a:schemeClr val="tx1">
                    <a:lumMod val="65000"/>
                    <a:lumOff val="35000"/>
                  </a:schemeClr>
                </a:solidFill>
                <a:latin typeface="Roboto "/>
                <a:ea typeface="Roboto Light" panose="02000000000000000000" pitchFamily="2" charset="0"/>
                <a:cs typeface="Arial" pitchFamily="34" charset="0"/>
              </a:rPr>
              <a:t>VISION-MISSION-VALEURS</a:t>
            </a:r>
          </a:p>
          <a:p>
            <a:pPr marL="400050" indent="-400050">
              <a:buFont typeface="+mj-lt"/>
              <a:buAutoNum type="romanUcPeriod"/>
            </a:pPr>
            <a:endParaRPr lang="en-US" altLang="ko-KR" sz="2800" b="1" dirty="0">
              <a:solidFill>
                <a:schemeClr val="tx1">
                  <a:lumMod val="65000"/>
                  <a:lumOff val="35000"/>
                </a:schemeClr>
              </a:solidFill>
              <a:latin typeface="Roboto "/>
              <a:ea typeface="Roboto Light" panose="02000000000000000000" pitchFamily="2" charset="0"/>
              <a:cs typeface="Arial" pitchFamily="34" charset="0"/>
            </a:endParaRPr>
          </a:p>
          <a:p>
            <a:pPr marL="400050" indent="-400050">
              <a:buFont typeface="+mj-lt"/>
              <a:buAutoNum type="romanUcPeriod"/>
            </a:pPr>
            <a:r>
              <a:rPr lang="fr-FR" sz="2800" b="1" dirty="0">
                <a:solidFill>
                  <a:schemeClr val="tx1">
                    <a:lumMod val="65000"/>
                    <a:lumOff val="35000"/>
                  </a:schemeClr>
                </a:solidFill>
                <a:latin typeface="Roboto "/>
                <a:ea typeface="Roboto Light" panose="02000000000000000000" pitchFamily="2" charset="0"/>
                <a:cs typeface="Arial" pitchFamily="34" charset="0"/>
              </a:rPr>
              <a:t>OBJECTIFS STRATEGIQUES </a:t>
            </a:r>
          </a:p>
          <a:p>
            <a:pPr marL="400050" indent="-400050">
              <a:buFont typeface="+mj-lt"/>
              <a:buAutoNum type="romanUcPeriod"/>
            </a:pPr>
            <a:endParaRPr lang="fr-FR" sz="2800" b="1" dirty="0">
              <a:solidFill>
                <a:schemeClr val="tx1">
                  <a:lumMod val="65000"/>
                  <a:lumOff val="35000"/>
                </a:schemeClr>
              </a:solidFill>
              <a:latin typeface="Roboto "/>
              <a:ea typeface="Roboto Light" panose="02000000000000000000" pitchFamily="2" charset="0"/>
              <a:cs typeface="Arial" pitchFamily="34" charset="0"/>
            </a:endParaRPr>
          </a:p>
          <a:p>
            <a:pPr marL="400050" indent="-400050">
              <a:buFont typeface="+mj-lt"/>
              <a:buAutoNum type="romanUcPeriod"/>
            </a:pPr>
            <a:r>
              <a:rPr lang="fr-FR" sz="2800" b="1" dirty="0">
                <a:solidFill>
                  <a:schemeClr val="tx1">
                    <a:lumMod val="65000"/>
                    <a:lumOff val="35000"/>
                  </a:schemeClr>
                </a:solidFill>
                <a:latin typeface="Roboto "/>
                <a:ea typeface="Roboto Light" panose="02000000000000000000" pitchFamily="2" charset="0"/>
                <a:cs typeface="Arial" pitchFamily="34" charset="0"/>
              </a:rPr>
              <a:t>CHANTIERS STRATÉGIQUES 2026-2028</a:t>
            </a:r>
          </a:p>
          <a:p>
            <a:pPr marL="400050" indent="-400050">
              <a:buFont typeface="+mj-lt"/>
              <a:buAutoNum type="romanUcPeriod"/>
            </a:pPr>
            <a:endParaRPr lang="fr-FR" sz="2800" b="1" dirty="0">
              <a:solidFill>
                <a:schemeClr val="tx1">
                  <a:lumMod val="65000"/>
                  <a:lumOff val="35000"/>
                </a:schemeClr>
              </a:solidFill>
              <a:latin typeface="Roboto "/>
              <a:ea typeface="Roboto Light" panose="02000000000000000000" pitchFamily="2" charset="0"/>
              <a:cs typeface="Arial" pitchFamily="34" charset="0"/>
            </a:endParaRPr>
          </a:p>
          <a:p>
            <a:pPr marL="400050" indent="-400050">
              <a:buFont typeface="+mj-lt"/>
              <a:buAutoNum type="romanUcPeriod"/>
            </a:pPr>
            <a:r>
              <a:rPr lang="fr-FR" sz="2800" b="1" dirty="0">
                <a:solidFill>
                  <a:schemeClr val="tx1">
                    <a:lumMod val="65000"/>
                    <a:lumOff val="35000"/>
                  </a:schemeClr>
                </a:solidFill>
                <a:latin typeface="Roboto "/>
                <a:ea typeface="Roboto Light" panose="02000000000000000000" pitchFamily="2" charset="0"/>
                <a:cs typeface="Arial" pitchFamily="34" charset="0"/>
              </a:rPr>
              <a:t>GOUVERNANCE PROGRAMME DRIVE</a:t>
            </a:r>
          </a:p>
          <a:p>
            <a:pPr marL="400050" indent="-400050">
              <a:buFont typeface="+mj-lt"/>
              <a:buAutoNum type="romanUcPeriod"/>
            </a:pPr>
            <a:endParaRPr lang="fr-FR" altLang="ko-KR" sz="2800" b="1" dirty="0">
              <a:solidFill>
                <a:schemeClr val="tx1">
                  <a:lumMod val="65000"/>
                  <a:lumOff val="35000"/>
                </a:schemeClr>
              </a:solidFill>
              <a:latin typeface="Roboto "/>
              <a:ea typeface="Roboto Light" panose="02000000000000000000" pitchFamily="2" charset="0"/>
              <a:cs typeface="Arial" pitchFamily="34" charset="0"/>
            </a:endParaRPr>
          </a:p>
          <a:p>
            <a:pPr marL="400050" indent="-400050">
              <a:buFont typeface="+mj-lt"/>
              <a:buAutoNum type="romanUcPeriod"/>
            </a:pPr>
            <a:r>
              <a:rPr lang="fr-FR" altLang="ko-KR" sz="2800" b="1" dirty="0">
                <a:solidFill>
                  <a:schemeClr val="tx1">
                    <a:lumMod val="65000"/>
                    <a:lumOff val="35000"/>
                  </a:schemeClr>
                </a:solidFill>
                <a:latin typeface="Roboto "/>
                <a:ea typeface="Roboto Light" panose="02000000000000000000" pitchFamily="2" charset="0"/>
                <a:cs typeface="Arial" pitchFamily="34" charset="0"/>
              </a:rPr>
              <a:t>NEXT STEPS</a:t>
            </a:r>
            <a:endParaRPr lang="en-US" altLang="ko-KR" sz="2800" b="1" dirty="0">
              <a:solidFill>
                <a:schemeClr val="tx1">
                  <a:lumMod val="65000"/>
                  <a:lumOff val="35000"/>
                </a:schemeClr>
              </a:solidFill>
              <a:latin typeface="Roboto "/>
              <a:ea typeface="Roboto Light" panose="02000000000000000000" pitchFamily="2" charset="0"/>
              <a:cs typeface="Arial" pitchFamily="34" charset="0"/>
            </a:endParaRPr>
          </a:p>
        </p:txBody>
      </p:sp>
      <p:pic>
        <p:nvPicPr>
          <p:cNvPr id="2" name="Picture 2" descr="Car driver simple flat icon vector illustration 18865413 Vector Art at  Vecteezy">
            <a:extLst>
              <a:ext uri="{FF2B5EF4-FFF2-40B4-BE49-F238E27FC236}">
                <a16:creationId xmlns:a16="http://schemas.microsoft.com/office/drawing/2014/main" xmlns="" id="{C3D8C533-2158-D252-82A6-E6905C991495}"/>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87526" y="0"/>
            <a:ext cx="2874484" cy="2874484"/>
          </a:xfrm>
          <a:prstGeom prst="rect">
            <a:avLst/>
          </a:prstGeom>
          <a:solidFill>
            <a:srgbClr val="C00000"/>
          </a:solid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D83DEFC-BED7-0912-AF1C-D8CE1E53FC5B}"/>
              </a:ext>
            </a:extLst>
          </p:cNvPr>
          <p:cNvSpPr txBox="1">
            <a:spLocks/>
          </p:cNvSpPr>
          <p:nvPr/>
        </p:nvSpPr>
        <p:spPr>
          <a:xfrm>
            <a:off x="217909" y="143497"/>
            <a:ext cx="6797040"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pPr marL="400050" indent="-400050">
              <a:buFont typeface="+mj-lt"/>
              <a:buAutoNum type="romanUcPeriod"/>
            </a:pPr>
            <a:r>
              <a:rPr lang="en-US" altLang="ko-KR" sz="3600" b="1" dirty="0">
                <a:solidFill>
                  <a:schemeClr val="tx1">
                    <a:lumMod val="65000"/>
                    <a:lumOff val="35000"/>
                  </a:schemeClr>
                </a:solidFill>
                <a:latin typeface="Roboto "/>
                <a:ea typeface="Roboto Light" panose="02000000000000000000" pitchFamily="2" charset="0"/>
                <a:cs typeface="Arial" pitchFamily="34" charset="0"/>
              </a:rPr>
              <a:t>VISION-</a:t>
            </a:r>
            <a:r>
              <a:rPr lang="en-US" altLang="ko-KR" sz="2000" b="1" dirty="0">
                <a:solidFill>
                  <a:schemeClr val="tx1">
                    <a:lumMod val="50000"/>
                    <a:lumOff val="50000"/>
                  </a:schemeClr>
                </a:solidFill>
                <a:latin typeface="Roboto "/>
                <a:ea typeface="Roboto Light" panose="02000000000000000000" pitchFamily="2" charset="0"/>
                <a:cs typeface="Arial" pitchFamily="34" charset="0"/>
              </a:rPr>
              <a:t>MISSION-VALEURS</a:t>
            </a:r>
          </a:p>
        </p:txBody>
      </p:sp>
      <p:sp>
        <p:nvSpPr>
          <p:cNvPr id="6" name="ZoneTexte 5">
            <a:extLst>
              <a:ext uri="{FF2B5EF4-FFF2-40B4-BE49-F238E27FC236}">
                <a16:creationId xmlns:a16="http://schemas.microsoft.com/office/drawing/2014/main" xmlns="" id="{A4BB76F2-322A-7C05-A930-2373AE00E50B}"/>
              </a:ext>
            </a:extLst>
          </p:cNvPr>
          <p:cNvSpPr txBox="1"/>
          <p:nvPr/>
        </p:nvSpPr>
        <p:spPr>
          <a:xfrm>
            <a:off x="373833" y="2442170"/>
            <a:ext cx="6736809" cy="1200329"/>
          </a:xfrm>
          <a:prstGeom prst="rect">
            <a:avLst/>
          </a:prstGeom>
          <a:noFill/>
        </p:spPr>
        <p:txBody>
          <a:bodyPr wrap="square" rtlCol="0">
            <a:spAutoFit/>
          </a:bodyPr>
          <a:lstStyle/>
          <a:p>
            <a:pPr algn="just"/>
            <a:r>
              <a:rPr lang="fr-FR" sz="2400" dirty="0">
                <a:solidFill>
                  <a:srgbClr val="777777"/>
                </a:solidFill>
                <a:latin typeface="Roboto" panose="02000000000000000000" pitchFamily="2" charset="0"/>
              </a:rPr>
              <a:t>Faire</a:t>
            </a:r>
            <a:r>
              <a:rPr lang="fr-FR" sz="2400" dirty="0">
                <a:latin typeface="Roboto Light" panose="02000000000000000000" pitchFamily="2" charset="0"/>
                <a:ea typeface="Roboto Light" panose="02000000000000000000" pitchFamily="2" charset="0"/>
                <a:cs typeface="Roboto Light" panose="02000000000000000000" pitchFamily="2" charset="0"/>
              </a:rPr>
              <a:t> </a:t>
            </a:r>
            <a:r>
              <a:rPr lang="fr-FR" sz="2400" dirty="0">
                <a:solidFill>
                  <a:srgbClr val="777777"/>
                </a:solidFill>
                <a:latin typeface="Roboto" panose="02000000000000000000" pitchFamily="2" charset="0"/>
              </a:rPr>
              <a:t>du continent Africain, la </a:t>
            </a:r>
            <a:r>
              <a:rPr lang="fr-FR" sz="2400" b="1" dirty="0">
                <a:solidFill>
                  <a:srgbClr val="777777"/>
                </a:solidFill>
                <a:latin typeface="Roboto" panose="02000000000000000000" pitchFamily="2" charset="0"/>
              </a:rPr>
              <a:t>plateforme des services à forte valeur ajoutée </a:t>
            </a:r>
            <a:r>
              <a:rPr lang="fr-FR" sz="2400" dirty="0">
                <a:solidFill>
                  <a:srgbClr val="777777"/>
                </a:solidFill>
                <a:latin typeface="Roboto" panose="02000000000000000000" pitchFamily="2" charset="0"/>
              </a:rPr>
              <a:t>et contribuer à la lutte contre le chômage des jeunes.</a:t>
            </a:r>
            <a:endParaRPr lang="aa-ET" sz="2400" dirty="0">
              <a:solidFill>
                <a:srgbClr val="777777"/>
              </a:solidFill>
              <a:latin typeface="Roboto" panose="02000000000000000000" pitchFamily="2" charset="0"/>
            </a:endParaRPr>
          </a:p>
        </p:txBody>
      </p:sp>
      <p:sp>
        <p:nvSpPr>
          <p:cNvPr id="7" name="Espace réservé du numéro de diapositive 5">
            <a:extLst>
              <a:ext uri="{FF2B5EF4-FFF2-40B4-BE49-F238E27FC236}">
                <a16:creationId xmlns:a16="http://schemas.microsoft.com/office/drawing/2014/main" xmlns="" id="{516482F6-5E36-6EFA-90DB-D170399BEEF9}"/>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4</a:t>
            </a:fld>
            <a:endParaRPr lang="aa-ET">
              <a:solidFill>
                <a:schemeClr val="bg1"/>
              </a:solidFill>
            </a:endParaRPr>
          </a:p>
        </p:txBody>
      </p:sp>
    </p:spTree>
    <p:extLst>
      <p:ext uri="{BB962C8B-B14F-4D97-AF65-F5344CB8AC3E}">
        <p14:creationId xmlns:p14="http://schemas.microsoft.com/office/powerpoint/2010/main" val="9380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956926-E6A1-5602-2A3C-1AE3AFFE51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4D92030-2EC5-61E7-13E4-719DFDE7565E}"/>
              </a:ext>
            </a:extLst>
          </p:cNvPr>
          <p:cNvSpPr txBox="1">
            <a:spLocks/>
          </p:cNvSpPr>
          <p:nvPr/>
        </p:nvSpPr>
        <p:spPr>
          <a:xfrm>
            <a:off x="217909" y="143497"/>
            <a:ext cx="6797040"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pPr marL="400050" indent="-400050">
              <a:buFont typeface="+mj-lt"/>
              <a:buAutoNum type="romanUcPeriod"/>
            </a:pPr>
            <a:r>
              <a:rPr lang="en-US" altLang="ko-KR" sz="2000" b="1" dirty="0">
                <a:solidFill>
                  <a:schemeClr val="tx1">
                    <a:lumMod val="50000"/>
                    <a:lumOff val="50000"/>
                  </a:schemeClr>
                </a:solidFill>
                <a:latin typeface="Roboto "/>
                <a:ea typeface="Roboto Light" panose="02000000000000000000" pitchFamily="2" charset="0"/>
                <a:cs typeface="Arial" pitchFamily="34" charset="0"/>
              </a:rPr>
              <a:t>VISION-</a:t>
            </a:r>
            <a:r>
              <a:rPr lang="en-US" altLang="ko-KR" sz="3600" b="1" dirty="0">
                <a:solidFill>
                  <a:schemeClr val="tx1">
                    <a:lumMod val="50000"/>
                    <a:lumOff val="50000"/>
                  </a:schemeClr>
                </a:solidFill>
                <a:latin typeface="Roboto "/>
                <a:ea typeface="Roboto Light" panose="02000000000000000000" pitchFamily="2" charset="0"/>
                <a:cs typeface="Arial" pitchFamily="34" charset="0"/>
              </a:rPr>
              <a:t>MISSION</a:t>
            </a:r>
            <a:r>
              <a:rPr lang="en-US" altLang="ko-KR" sz="2000" b="1" dirty="0">
                <a:solidFill>
                  <a:schemeClr val="tx1">
                    <a:lumMod val="50000"/>
                    <a:lumOff val="50000"/>
                  </a:schemeClr>
                </a:solidFill>
                <a:latin typeface="Roboto "/>
                <a:ea typeface="Roboto Light" panose="02000000000000000000" pitchFamily="2" charset="0"/>
                <a:cs typeface="Arial" pitchFamily="34" charset="0"/>
              </a:rPr>
              <a:t>-VALEURS</a:t>
            </a:r>
          </a:p>
        </p:txBody>
      </p:sp>
      <p:sp>
        <p:nvSpPr>
          <p:cNvPr id="7" name="Espace réservé du numéro de diapositive 5">
            <a:extLst>
              <a:ext uri="{FF2B5EF4-FFF2-40B4-BE49-F238E27FC236}">
                <a16:creationId xmlns:a16="http://schemas.microsoft.com/office/drawing/2014/main" xmlns="" id="{3B0847A0-F8C2-0ED7-93F4-ADBA77E309E0}"/>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5</a:t>
            </a:fld>
            <a:endParaRPr lang="aa-ET">
              <a:solidFill>
                <a:schemeClr val="bg1"/>
              </a:solidFill>
            </a:endParaRPr>
          </a:p>
        </p:txBody>
      </p:sp>
      <p:sp>
        <p:nvSpPr>
          <p:cNvPr id="9" name="ZoneTexte 8">
            <a:extLst>
              <a:ext uri="{FF2B5EF4-FFF2-40B4-BE49-F238E27FC236}">
                <a16:creationId xmlns:a16="http://schemas.microsoft.com/office/drawing/2014/main" xmlns="" id="{D4AE023D-4405-C60B-3987-EF4586931F0E}"/>
              </a:ext>
            </a:extLst>
          </p:cNvPr>
          <p:cNvSpPr txBox="1"/>
          <p:nvPr/>
        </p:nvSpPr>
        <p:spPr>
          <a:xfrm>
            <a:off x="404037" y="2292167"/>
            <a:ext cx="6103088" cy="1569660"/>
          </a:xfrm>
          <a:prstGeom prst="rect">
            <a:avLst/>
          </a:prstGeom>
          <a:noFill/>
        </p:spPr>
        <p:txBody>
          <a:bodyPr wrap="square">
            <a:spAutoFit/>
          </a:bodyPr>
          <a:lstStyle/>
          <a:p>
            <a:r>
              <a:rPr lang="fr-FR" sz="2400" i="0" dirty="0">
                <a:solidFill>
                  <a:srgbClr val="777777"/>
                </a:solidFill>
                <a:effectLst/>
                <a:latin typeface="Roboto" panose="02000000000000000000" pitchFamily="2" charset="0"/>
              </a:rPr>
              <a:t>Participer</a:t>
            </a:r>
            <a:r>
              <a:rPr lang="fr-FR" sz="2400" b="0" i="0" dirty="0">
                <a:solidFill>
                  <a:srgbClr val="777777"/>
                </a:solidFill>
                <a:effectLst/>
                <a:latin typeface="Roboto" panose="02000000000000000000" pitchFamily="2" charset="0"/>
              </a:rPr>
              <a:t> à la structuration et à la modernisation du marché panafricain de la relation client au travers de notre expertise dans la gestion de l’expérience client.</a:t>
            </a:r>
            <a:endParaRPr lang="fr-CI" sz="2400" dirty="0"/>
          </a:p>
        </p:txBody>
      </p:sp>
    </p:spTree>
    <p:extLst>
      <p:ext uri="{BB962C8B-B14F-4D97-AF65-F5344CB8AC3E}">
        <p14:creationId xmlns:p14="http://schemas.microsoft.com/office/powerpoint/2010/main" val="365750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C5E298-1B9A-3EDE-E01C-5D312380B9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5523F72-D322-7B15-CD7E-8CE4DC7AACC6}"/>
              </a:ext>
            </a:extLst>
          </p:cNvPr>
          <p:cNvSpPr txBox="1">
            <a:spLocks/>
          </p:cNvSpPr>
          <p:nvPr/>
        </p:nvSpPr>
        <p:spPr>
          <a:xfrm>
            <a:off x="217909" y="143497"/>
            <a:ext cx="6797040"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pPr marL="400050" indent="-400050">
              <a:buFont typeface="+mj-lt"/>
              <a:buAutoNum type="romanUcPeriod"/>
            </a:pPr>
            <a:r>
              <a:rPr lang="en-US" altLang="ko-KR" sz="2000" b="1" dirty="0">
                <a:solidFill>
                  <a:schemeClr val="tx1">
                    <a:lumMod val="50000"/>
                    <a:lumOff val="50000"/>
                  </a:schemeClr>
                </a:solidFill>
                <a:latin typeface="Roboto "/>
                <a:ea typeface="Roboto Light" panose="02000000000000000000" pitchFamily="2" charset="0"/>
                <a:cs typeface="Arial" pitchFamily="34" charset="0"/>
              </a:rPr>
              <a:t>VISION-MISSION</a:t>
            </a:r>
            <a:r>
              <a:rPr lang="en-US" altLang="ko-KR" sz="3600" b="1" dirty="0">
                <a:solidFill>
                  <a:schemeClr val="tx1">
                    <a:lumMod val="50000"/>
                    <a:lumOff val="50000"/>
                  </a:schemeClr>
                </a:solidFill>
                <a:latin typeface="Roboto "/>
                <a:ea typeface="Roboto Light" panose="02000000000000000000" pitchFamily="2" charset="0"/>
                <a:cs typeface="Arial" pitchFamily="34" charset="0"/>
              </a:rPr>
              <a:t>-VALEURS</a:t>
            </a:r>
          </a:p>
        </p:txBody>
      </p:sp>
      <p:sp>
        <p:nvSpPr>
          <p:cNvPr id="7" name="Espace réservé du numéro de diapositive 5">
            <a:extLst>
              <a:ext uri="{FF2B5EF4-FFF2-40B4-BE49-F238E27FC236}">
                <a16:creationId xmlns:a16="http://schemas.microsoft.com/office/drawing/2014/main" xmlns="" id="{90DAA876-C315-8AE5-F1E3-F84AF68BB21E}"/>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6</a:t>
            </a:fld>
            <a:endParaRPr lang="aa-ET">
              <a:solidFill>
                <a:schemeClr val="bg1"/>
              </a:solidFill>
            </a:endParaRPr>
          </a:p>
        </p:txBody>
      </p:sp>
      <p:pic>
        <p:nvPicPr>
          <p:cNvPr id="4" name="Image 3">
            <a:extLst>
              <a:ext uri="{FF2B5EF4-FFF2-40B4-BE49-F238E27FC236}">
                <a16:creationId xmlns:a16="http://schemas.microsoft.com/office/drawing/2014/main" xmlns="" id="{6B6BE850-2E17-7139-2604-EF8A2BE65902}"/>
              </a:ext>
            </a:extLst>
          </p:cNvPr>
          <p:cNvPicPr>
            <a:picLocks noChangeAspect="1"/>
          </p:cNvPicPr>
          <p:nvPr/>
        </p:nvPicPr>
        <p:blipFill>
          <a:blip r:embed="rId2"/>
          <a:stretch>
            <a:fillRect/>
          </a:stretch>
        </p:blipFill>
        <p:spPr>
          <a:xfrm>
            <a:off x="361503" y="1275906"/>
            <a:ext cx="7542226" cy="5582093"/>
          </a:xfrm>
          <a:prstGeom prst="rect">
            <a:avLst/>
          </a:prstGeom>
        </p:spPr>
      </p:pic>
    </p:spTree>
    <p:extLst>
      <p:ext uri="{BB962C8B-B14F-4D97-AF65-F5344CB8AC3E}">
        <p14:creationId xmlns:p14="http://schemas.microsoft.com/office/powerpoint/2010/main" val="3625094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B98548-30A7-D345-D9DE-0D9A9B870040}"/>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xmlns="" id="{E68B0621-3654-19DE-5749-B4397E5B6AA8}"/>
              </a:ext>
            </a:extLst>
          </p:cNvPr>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xmlns="" id="{BC953509-233F-C522-652D-A4646F7B697D}"/>
              </a:ext>
            </a:extLst>
          </p:cNvPr>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a:extLst>
              <a:ext uri="{FF2B5EF4-FFF2-40B4-BE49-F238E27FC236}">
                <a16:creationId xmlns:a16="http://schemas.microsoft.com/office/drawing/2014/main" xmlns="" id="{ECFAF578-CBAE-75E5-1C18-86A8B57320BE}"/>
              </a:ext>
            </a:extLst>
          </p:cNvPr>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 name="Titre 1">
            <a:extLst>
              <a:ext uri="{FF2B5EF4-FFF2-40B4-BE49-F238E27FC236}">
                <a16:creationId xmlns:a16="http://schemas.microsoft.com/office/drawing/2014/main" xmlns="" id="{BAE91401-E07A-7950-C63F-496BF5777C63}"/>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 OBJECTIFS STRATEGIQUES à 2028 </a:t>
            </a:r>
          </a:p>
        </p:txBody>
      </p:sp>
      <p:grpSp>
        <p:nvGrpSpPr>
          <p:cNvPr id="10" name="Groupe 9">
            <a:extLst>
              <a:ext uri="{FF2B5EF4-FFF2-40B4-BE49-F238E27FC236}">
                <a16:creationId xmlns:a16="http://schemas.microsoft.com/office/drawing/2014/main" xmlns="" id="{9E671DC3-7EBA-3873-EA36-371F4D758E77}"/>
              </a:ext>
            </a:extLst>
          </p:cNvPr>
          <p:cNvGrpSpPr/>
          <p:nvPr/>
        </p:nvGrpSpPr>
        <p:grpSpPr>
          <a:xfrm>
            <a:off x="148999" y="1400692"/>
            <a:ext cx="6367120" cy="3929616"/>
            <a:chOff x="2032000" y="719666"/>
            <a:chExt cx="8128000" cy="5418666"/>
          </a:xfrm>
        </p:grpSpPr>
        <p:sp>
          <p:nvSpPr>
            <p:cNvPr id="11" name="Forme libre : forme 10">
              <a:extLst>
                <a:ext uri="{FF2B5EF4-FFF2-40B4-BE49-F238E27FC236}">
                  <a16:creationId xmlns:a16="http://schemas.microsoft.com/office/drawing/2014/main" xmlns="" id="{2D1EDED2-396E-C044-506E-BFDAE0AF3125}"/>
                </a:ext>
              </a:extLst>
            </p:cNvPr>
            <p:cNvSpPr/>
            <p:nvPr/>
          </p:nvSpPr>
          <p:spPr>
            <a:xfrm>
              <a:off x="5079999" y="719666"/>
              <a:ext cx="2032000" cy="1354666"/>
            </a:xfrm>
            <a:custGeom>
              <a:avLst/>
              <a:gdLst>
                <a:gd name="csX0" fmla="*/ 0 w 2032000"/>
                <a:gd name="csY0" fmla="*/ 1354666 h 1354666"/>
                <a:gd name="csX1" fmla="*/ 1016000 w 2032000"/>
                <a:gd name="csY1" fmla="*/ 0 h 1354666"/>
                <a:gd name="csX2" fmla="*/ 1016001 w 2032000"/>
                <a:gd name="csY2" fmla="*/ 0 h 1354666"/>
                <a:gd name="csX3" fmla="*/ 2032000 w 2032000"/>
                <a:gd name="csY3" fmla="*/ 1354666 h 1354666"/>
                <a:gd name="csX4" fmla="*/ 0 w 2032000"/>
                <a:gd name="csY4" fmla="*/ 1354666 h 1354666"/>
              </a:gdLst>
              <a:ahLst/>
              <a:cxnLst>
                <a:cxn ang="0">
                  <a:pos x="csX0" y="csY0"/>
                </a:cxn>
                <a:cxn ang="0">
                  <a:pos x="csX1" y="csY1"/>
                </a:cxn>
                <a:cxn ang="0">
                  <a:pos x="csX2" y="csY2"/>
                </a:cxn>
                <a:cxn ang="0">
                  <a:pos x="csX3" y="csY3"/>
                </a:cxn>
                <a:cxn ang="0">
                  <a:pos x="csX4" y="csY4"/>
                </a:cxn>
              </a:cxnLst>
              <a:rect l="l" t="t" r="r" b="b"/>
              <a:pathLst>
                <a:path w="2032000" h="1354666">
                  <a:moveTo>
                    <a:pt x="0" y="1354666"/>
                  </a:moveTo>
                  <a:lnTo>
                    <a:pt x="1016000" y="0"/>
                  </a:lnTo>
                  <a:lnTo>
                    <a:pt x="1016001" y="0"/>
                  </a:lnTo>
                  <a:lnTo>
                    <a:pt x="2032000" y="1354666"/>
                  </a:lnTo>
                  <a:lnTo>
                    <a:pt x="0" y="1354666"/>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fr-CI" sz="2000" kern="1200" dirty="0">
                <a:latin typeface="Roboto "/>
              </a:endParaRPr>
            </a:p>
            <a:p>
              <a:pPr marL="0" lvl="0" indent="0" algn="ctr" defTabSz="2400300">
                <a:lnSpc>
                  <a:spcPct val="90000"/>
                </a:lnSpc>
                <a:spcBef>
                  <a:spcPct val="0"/>
                </a:spcBef>
                <a:spcAft>
                  <a:spcPct val="35000"/>
                </a:spcAft>
                <a:buNone/>
              </a:pPr>
              <a:r>
                <a:rPr lang="fr-CI" sz="2000" kern="1200" dirty="0" err="1">
                  <a:latin typeface="Roboto "/>
                </a:rPr>
                <a:t>Chiffre.A</a:t>
              </a:r>
              <a:endParaRPr lang="fr-CI" sz="2000" kern="1200" dirty="0">
                <a:latin typeface="Roboto "/>
              </a:endParaRPr>
            </a:p>
          </p:txBody>
        </p:sp>
        <p:sp>
          <p:nvSpPr>
            <p:cNvPr id="12" name="Forme libre : forme 11">
              <a:extLst>
                <a:ext uri="{FF2B5EF4-FFF2-40B4-BE49-F238E27FC236}">
                  <a16:creationId xmlns:a16="http://schemas.microsoft.com/office/drawing/2014/main" xmlns="" id="{F9D7B19C-BE7E-77C7-E3CF-28C643E8FB9A}"/>
                </a:ext>
              </a:extLst>
            </p:cNvPr>
            <p:cNvSpPr/>
            <p:nvPr/>
          </p:nvSpPr>
          <p:spPr>
            <a:xfrm>
              <a:off x="4064000" y="2074332"/>
              <a:ext cx="4064000" cy="1354666"/>
            </a:xfrm>
            <a:custGeom>
              <a:avLst/>
              <a:gdLst>
                <a:gd name="csX0" fmla="*/ 0 w 4064000"/>
                <a:gd name="csY0" fmla="*/ 1354666 h 1354666"/>
                <a:gd name="csX1" fmla="*/ 1016000 w 4064000"/>
                <a:gd name="csY1" fmla="*/ 0 h 1354666"/>
                <a:gd name="csX2" fmla="*/ 3048001 w 4064000"/>
                <a:gd name="csY2" fmla="*/ 0 h 1354666"/>
                <a:gd name="csX3" fmla="*/ 4064000 w 4064000"/>
                <a:gd name="csY3" fmla="*/ 1354666 h 1354666"/>
                <a:gd name="csX4" fmla="*/ 0 w 4064000"/>
                <a:gd name="csY4" fmla="*/ 1354666 h 1354666"/>
              </a:gdLst>
              <a:ahLst/>
              <a:cxnLst>
                <a:cxn ang="0">
                  <a:pos x="csX0" y="csY0"/>
                </a:cxn>
                <a:cxn ang="0">
                  <a:pos x="csX1" y="csY1"/>
                </a:cxn>
                <a:cxn ang="0">
                  <a:pos x="csX2" y="csY2"/>
                </a:cxn>
                <a:cxn ang="0">
                  <a:pos x="csX3" y="csY3"/>
                </a:cxn>
                <a:cxn ang="0">
                  <a:pos x="csX4" y="csY4"/>
                </a:cxn>
              </a:cxnLst>
              <a:rect l="l" t="t" r="r" b="b"/>
              <a:pathLst>
                <a:path w="4064000" h="1354666">
                  <a:moveTo>
                    <a:pt x="0" y="1354666"/>
                  </a:moveTo>
                  <a:lnTo>
                    <a:pt x="1016000" y="0"/>
                  </a:lnTo>
                  <a:lnTo>
                    <a:pt x="3048001" y="0"/>
                  </a:lnTo>
                  <a:lnTo>
                    <a:pt x="4064000" y="1354666"/>
                  </a:lnTo>
                  <a:lnTo>
                    <a:pt x="0" y="1354666"/>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3749" tIns="82550" rIns="793751" bIns="82550" numCol="1" spcCol="1270" anchor="ctr" anchorCtr="0">
              <a:noAutofit/>
            </a:bodyPr>
            <a:lstStyle/>
            <a:p>
              <a:pPr lvl="0" indent="0" algn="ctr" defTabSz="2889250">
                <a:lnSpc>
                  <a:spcPct val="90000"/>
                </a:lnSpc>
                <a:spcBef>
                  <a:spcPct val="0"/>
                </a:spcBef>
                <a:spcAft>
                  <a:spcPct val="35000"/>
                </a:spcAft>
                <a:buNone/>
              </a:pPr>
              <a:endParaRPr lang="fr-CI" sz="2000" dirty="0">
                <a:latin typeface="Roboto "/>
              </a:endParaRPr>
            </a:p>
            <a:p>
              <a:pPr lvl="0" indent="0" algn="ctr" defTabSz="2889250">
                <a:lnSpc>
                  <a:spcPct val="90000"/>
                </a:lnSpc>
                <a:spcBef>
                  <a:spcPct val="0"/>
                </a:spcBef>
                <a:spcAft>
                  <a:spcPct val="35000"/>
                </a:spcAft>
                <a:buNone/>
              </a:pPr>
              <a:r>
                <a:rPr lang="fr-CI" sz="2000" dirty="0">
                  <a:latin typeface="Roboto "/>
                </a:rPr>
                <a:t>Expansion</a:t>
              </a:r>
            </a:p>
          </p:txBody>
        </p:sp>
        <p:sp>
          <p:nvSpPr>
            <p:cNvPr id="13" name="Forme libre : forme 12">
              <a:extLst>
                <a:ext uri="{FF2B5EF4-FFF2-40B4-BE49-F238E27FC236}">
                  <a16:creationId xmlns:a16="http://schemas.microsoft.com/office/drawing/2014/main" xmlns="" id="{F0B564A1-807F-9F5D-4768-810EAA645976}"/>
                </a:ext>
              </a:extLst>
            </p:cNvPr>
            <p:cNvSpPr/>
            <p:nvPr/>
          </p:nvSpPr>
          <p:spPr>
            <a:xfrm>
              <a:off x="3047999" y="3428999"/>
              <a:ext cx="6096000" cy="1354666"/>
            </a:xfrm>
            <a:custGeom>
              <a:avLst/>
              <a:gdLst>
                <a:gd name="csX0" fmla="*/ 0 w 6096000"/>
                <a:gd name="csY0" fmla="*/ 1354666 h 1354666"/>
                <a:gd name="csX1" fmla="*/ 1016000 w 6096000"/>
                <a:gd name="csY1" fmla="*/ 0 h 1354666"/>
                <a:gd name="csX2" fmla="*/ 5080001 w 6096000"/>
                <a:gd name="csY2" fmla="*/ 0 h 1354666"/>
                <a:gd name="csX3" fmla="*/ 6096000 w 6096000"/>
                <a:gd name="csY3" fmla="*/ 1354666 h 1354666"/>
                <a:gd name="csX4" fmla="*/ 0 w 6096000"/>
                <a:gd name="csY4" fmla="*/ 1354666 h 1354666"/>
              </a:gdLst>
              <a:ahLst/>
              <a:cxnLst>
                <a:cxn ang="0">
                  <a:pos x="csX0" y="csY0"/>
                </a:cxn>
                <a:cxn ang="0">
                  <a:pos x="csX1" y="csY1"/>
                </a:cxn>
                <a:cxn ang="0">
                  <a:pos x="csX2" y="csY2"/>
                </a:cxn>
                <a:cxn ang="0">
                  <a:pos x="csX3" y="csY3"/>
                </a:cxn>
                <a:cxn ang="0">
                  <a:pos x="csX4" y="csY4"/>
                </a:cxn>
              </a:cxnLst>
              <a:rect l="l" t="t" r="r" b="b"/>
              <a:pathLst>
                <a:path w="6096000" h="1354666">
                  <a:moveTo>
                    <a:pt x="0" y="1354666"/>
                  </a:moveTo>
                  <a:lnTo>
                    <a:pt x="1016000" y="0"/>
                  </a:lnTo>
                  <a:lnTo>
                    <a:pt x="5080001" y="0"/>
                  </a:lnTo>
                  <a:lnTo>
                    <a:pt x="6096000" y="1354666"/>
                  </a:lnTo>
                  <a:lnTo>
                    <a:pt x="0" y="1354666"/>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9350" tIns="82550" rIns="1149350" bIns="82550" numCol="1" spcCol="1270" anchor="ctr" anchorCtr="0">
              <a:noAutofit/>
            </a:bodyPr>
            <a:lstStyle/>
            <a:p>
              <a:pPr algn="ctr" defTabSz="2889250">
                <a:lnSpc>
                  <a:spcPct val="90000"/>
                </a:lnSpc>
                <a:spcBef>
                  <a:spcPct val="0"/>
                </a:spcBef>
                <a:spcAft>
                  <a:spcPct val="35000"/>
                </a:spcAft>
              </a:pPr>
              <a:endParaRPr lang="fr-CI" sz="2000" dirty="0">
                <a:latin typeface="Roboto "/>
              </a:endParaRPr>
            </a:p>
            <a:p>
              <a:pPr algn="ctr" defTabSz="2889250">
                <a:lnSpc>
                  <a:spcPct val="90000"/>
                </a:lnSpc>
                <a:spcBef>
                  <a:spcPct val="0"/>
                </a:spcBef>
                <a:spcAft>
                  <a:spcPct val="35000"/>
                </a:spcAft>
              </a:pPr>
              <a:r>
                <a:rPr lang="fr-CI" sz="2000" dirty="0">
                  <a:latin typeface="Roboto "/>
                </a:rPr>
                <a:t>Technologie</a:t>
              </a:r>
            </a:p>
          </p:txBody>
        </p:sp>
        <p:sp>
          <p:nvSpPr>
            <p:cNvPr id="14" name="Forme libre : forme 13">
              <a:extLst>
                <a:ext uri="{FF2B5EF4-FFF2-40B4-BE49-F238E27FC236}">
                  <a16:creationId xmlns:a16="http://schemas.microsoft.com/office/drawing/2014/main" xmlns="" id="{85277AE0-E227-2FF4-9157-2DFFB5C1D882}"/>
                </a:ext>
              </a:extLst>
            </p:cNvPr>
            <p:cNvSpPr/>
            <p:nvPr/>
          </p:nvSpPr>
          <p:spPr>
            <a:xfrm>
              <a:off x="2032000" y="4783666"/>
              <a:ext cx="8128000" cy="1354666"/>
            </a:xfrm>
            <a:custGeom>
              <a:avLst/>
              <a:gdLst>
                <a:gd name="csX0" fmla="*/ 0 w 8128000"/>
                <a:gd name="csY0" fmla="*/ 1354666 h 1354666"/>
                <a:gd name="csX1" fmla="*/ 1016000 w 8128000"/>
                <a:gd name="csY1" fmla="*/ 0 h 1354666"/>
                <a:gd name="csX2" fmla="*/ 7112001 w 8128000"/>
                <a:gd name="csY2" fmla="*/ 0 h 1354666"/>
                <a:gd name="csX3" fmla="*/ 8128000 w 8128000"/>
                <a:gd name="csY3" fmla="*/ 1354666 h 1354666"/>
                <a:gd name="csX4" fmla="*/ 0 w 8128000"/>
                <a:gd name="csY4" fmla="*/ 1354666 h 1354666"/>
              </a:gdLst>
              <a:ahLst/>
              <a:cxnLst>
                <a:cxn ang="0">
                  <a:pos x="csX0" y="csY0"/>
                </a:cxn>
                <a:cxn ang="0">
                  <a:pos x="csX1" y="csY1"/>
                </a:cxn>
                <a:cxn ang="0">
                  <a:pos x="csX2" y="csY2"/>
                </a:cxn>
                <a:cxn ang="0">
                  <a:pos x="csX3" y="csY3"/>
                </a:cxn>
                <a:cxn ang="0">
                  <a:pos x="csX4" y="csY4"/>
                </a:cxn>
              </a:cxnLst>
              <a:rect l="l" t="t" r="r" b="b"/>
              <a:pathLst>
                <a:path w="8128000" h="1354666">
                  <a:moveTo>
                    <a:pt x="0" y="1354666"/>
                  </a:moveTo>
                  <a:lnTo>
                    <a:pt x="1016000" y="0"/>
                  </a:lnTo>
                  <a:lnTo>
                    <a:pt x="7112001" y="0"/>
                  </a:lnTo>
                  <a:lnTo>
                    <a:pt x="8128000" y="1354666"/>
                  </a:lnTo>
                  <a:lnTo>
                    <a:pt x="0" y="1354666"/>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0" rIns="1504951" bIns="82550" numCol="1" spcCol="1270" anchor="ctr" anchorCtr="0">
              <a:noAutofit/>
            </a:bodyPr>
            <a:lstStyle/>
            <a:p>
              <a:pPr marL="0" lvl="0" indent="0" algn="ctr" defTabSz="2889250">
                <a:lnSpc>
                  <a:spcPct val="90000"/>
                </a:lnSpc>
                <a:spcBef>
                  <a:spcPct val="0"/>
                </a:spcBef>
                <a:spcAft>
                  <a:spcPct val="35000"/>
                </a:spcAft>
                <a:buNone/>
              </a:pPr>
              <a:endParaRPr lang="fr-CI" sz="2000" dirty="0">
                <a:latin typeface="Roboto "/>
              </a:endParaRPr>
            </a:p>
            <a:p>
              <a:pPr marL="0" lvl="0" indent="0" algn="ctr" defTabSz="2889250">
                <a:lnSpc>
                  <a:spcPct val="90000"/>
                </a:lnSpc>
                <a:spcBef>
                  <a:spcPct val="0"/>
                </a:spcBef>
                <a:spcAft>
                  <a:spcPct val="35000"/>
                </a:spcAft>
                <a:buNone/>
              </a:pPr>
              <a:r>
                <a:rPr lang="fr-CI" sz="2000" dirty="0">
                  <a:latin typeface="Roboto "/>
                </a:rPr>
                <a:t>Humain</a:t>
              </a:r>
              <a:endParaRPr lang="fr-CI" sz="2000" kern="1200" dirty="0">
                <a:latin typeface="Roboto "/>
              </a:endParaRPr>
            </a:p>
          </p:txBody>
        </p:sp>
      </p:grpSp>
      <p:cxnSp>
        <p:nvCxnSpPr>
          <p:cNvPr id="16" name="Connecteur droit 15">
            <a:extLst>
              <a:ext uri="{FF2B5EF4-FFF2-40B4-BE49-F238E27FC236}">
                <a16:creationId xmlns:a16="http://schemas.microsoft.com/office/drawing/2014/main" xmlns="" id="{D74DB5FA-EF0A-E4B1-6A57-87F8DAEAF648}"/>
              </a:ext>
            </a:extLst>
          </p:cNvPr>
          <p:cNvCxnSpPr>
            <a:cxnSpLocks/>
          </p:cNvCxnSpPr>
          <p:nvPr/>
        </p:nvCxnSpPr>
        <p:spPr>
          <a:xfrm>
            <a:off x="6561314" y="5330308"/>
            <a:ext cx="25145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xmlns="" id="{F6F3CA58-9B25-E3A9-A8C1-212B2430D534}"/>
              </a:ext>
            </a:extLst>
          </p:cNvPr>
          <p:cNvSpPr txBox="1"/>
          <p:nvPr/>
        </p:nvSpPr>
        <p:spPr>
          <a:xfrm>
            <a:off x="5720228" y="3936213"/>
            <a:ext cx="4234223" cy="369332"/>
          </a:xfrm>
          <a:prstGeom prst="rect">
            <a:avLst/>
          </a:prstGeom>
          <a:noFill/>
        </p:spPr>
        <p:txBody>
          <a:bodyPr wrap="square" rtlCol="0">
            <a:spAutoFit/>
          </a:bodyPr>
          <a:lstStyle/>
          <a:p>
            <a:r>
              <a:rPr lang="fr-CI" dirty="0">
                <a:solidFill>
                  <a:schemeClr val="tx1">
                    <a:lumMod val="50000"/>
                    <a:lumOff val="50000"/>
                  </a:schemeClr>
                </a:solidFill>
                <a:latin typeface="Roboto "/>
              </a:rPr>
              <a:t>Digitaliser à 90 %</a:t>
            </a:r>
          </a:p>
        </p:txBody>
      </p:sp>
      <p:cxnSp>
        <p:nvCxnSpPr>
          <p:cNvPr id="18" name="Connecteur droit 17">
            <a:extLst>
              <a:ext uri="{FF2B5EF4-FFF2-40B4-BE49-F238E27FC236}">
                <a16:creationId xmlns:a16="http://schemas.microsoft.com/office/drawing/2014/main" xmlns="" id="{34AAC6EA-BC3F-3366-63B5-C0C8F42B8950}"/>
              </a:ext>
            </a:extLst>
          </p:cNvPr>
          <p:cNvCxnSpPr>
            <a:cxnSpLocks/>
          </p:cNvCxnSpPr>
          <p:nvPr/>
        </p:nvCxnSpPr>
        <p:spPr>
          <a:xfrm>
            <a:off x="5787515" y="4326724"/>
            <a:ext cx="25145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xmlns="" id="{04893094-E237-C76C-35F3-75CBD7CC2246}"/>
              </a:ext>
            </a:extLst>
          </p:cNvPr>
          <p:cNvSpPr txBox="1"/>
          <p:nvPr/>
        </p:nvSpPr>
        <p:spPr>
          <a:xfrm>
            <a:off x="6478945" y="4950387"/>
            <a:ext cx="4234223" cy="369332"/>
          </a:xfrm>
          <a:prstGeom prst="rect">
            <a:avLst/>
          </a:prstGeom>
          <a:noFill/>
        </p:spPr>
        <p:txBody>
          <a:bodyPr wrap="square" rtlCol="0">
            <a:spAutoFit/>
          </a:bodyPr>
          <a:lstStyle/>
          <a:p>
            <a:r>
              <a:rPr lang="fr-CI" dirty="0">
                <a:solidFill>
                  <a:schemeClr val="tx1">
                    <a:lumMod val="50000"/>
                    <a:lumOff val="50000"/>
                  </a:schemeClr>
                </a:solidFill>
                <a:latin typeface="Roboto "/>
              </a:rPr>
              <a:t>Optimiser la masse salariale 35%</a:t>
            </a:r>
          </a:p>
        </p:txBody>
      </p:sp>
      <p:sp>
        <p:nvSpPr>
          <p:cNvPr id="20" name="ZoneTexte 19">
            <a:extLst>
              <a:ext uri="{FF2B5EF4-FFF2-40B4-BE49-F238E27FC236}">
                <a16:creationId xmlns:a16="http://schemas.microsoft.com/office/drawing/2014/main" xmlns="" id="{E9722A0A-DB92-3C41-BA81-4896B4DE902C}"/>
              </a:ext>
            </a:extLst>
          </p:cNvPr>
          <p:cNvSpPr txBox="1"/>
          <p:nvPr/>
        </p:nvSpPr>
        <p:spPr>
          <a:xfrm>
            <a:off x="4898319" y="2996168"/>
            <a:ext cx="4234223" cy="369332"/>
          </a:xfrm>
          <a:prstGeom prst="rect">
            <a:avLst/>
          </a:prstGeom>
          <a:noFill/>
        </p:spPr>
        <p:txBody>
          <a:bodyPr wrap="square" rtlCol="0">
            <a:spAutoFit/>
          </a:bodyPr>
          <a:lstStyle/>
          <a:p>
            <a:r>
              <a:rPr lang="fr-CI" dirty="0">
                <a:solidFill>
                  <a:schemeClr val="tx1">
                    <a:lumMod val="50000"/>
                    <a:lumOff val="50000"/>
                  </a:schemeClr>
                </a:solidFill>
                <a:latin typeface="Roboto "/>
              </a:rPr>
              <a:t>Ouvrir 5 nouveaux pays</a:t>
            </a:r>
          </a:p>
        </p:txBody>
      </p:sp>
      <p:cxnSp>
        <p:nvCxnSpPr>
          <p:cNvPr id="22" name="Connecteur droit 21">
            <a:extLst>
              <a:ext uri="{FF2B5EF4-FFF2-40B4-BE49-F238E27FC236}">
                <a16:creationId xmlns:a16="http://schemas.microsoft.com/office/drawing/2014/main" xmlns="" id="{6E84E513-9FBE-7906-77DB-E0BDABECFEA3}"/>
              </a:ext>
            </a:extLst>
          </p:cNvPr>
          <p:cNvCxnSpPr>
            <a:cxnSpLocks/>
          </p:cNvCxnSpPr>
          <p:nvPr/>
        </p:nvCxnSpPr>
        <p:spPr>
          <a:xfrm>
            <a:off x="4965606" y="3386679"/>
            <a:ext cx="25145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xmlns="" id="{678BB65F-DD69-89CF-E0CD-5D680FF7ABDB}"/>
              </a:ext>
            </a:extLst>
          </p:cNvPr>
          <p:cNvSpPr txBox="1"/>
          <p:nvPr/>
        </p:nvSpPr>
        <p:spPr>
          <a:xfrm>
            <a:off x="4128448" y="2013764"/>
            <a:ext cx="7439084" cy="369332"/>
          </a:xfrm>
          <a:prstGeom prst="rect">
            <a:avLst/>
          </a:prstGeom>
          <a:noFill/>
        </p:spPr>
        <p:txBody>
          <a:bodyPr wrap="square" rtlCol="0">
            <a:spAutoFit/>
          </a:bodyPr>
          <a:lstStyle/>
          <a:p>
            <a:r>
              <a:rPr lang="fr-CI" dirty="0">
                <a:solidFill>
                  <a:schemeClr val="tx1">
                    <a:lumMod val="50000"/>
                    <a:lumOff val="50000"/>
                  </a:schemeClr>
                </a:solidFill>
                <a:latin typeface="Roboto "/>
              </a:rPr>
              <a:t>Augmenter le chiffre d’affaires de 70%</a:t>
            </a:r>
          </a:p>
        </p:txBody>
      </p:sp>
      <p:cxnSp>
        <p:nvCxnSpPr>
          <p:cNvPr id="24" name="Connecteur droit 23">
            <a:extLst>
              <a:ext uri="{FF2B5EF4-FFF2-40B4-BE49-F238E27FC236}">
                <a16:creationId xmlns:a16="http://schemas.microsoft.com/office/drawing/2014/main" xmlns="" id="{63102B04-32C4-6119-EF4E-7E288E8E3190}"/>
              </a:ext>
            </a:extLst>
          </p:cNvPr>
          <p:cNvCxnSpPr>
            <a:cxnSpLocks/>
          </p:cNvCxnSpPr>
          <p:nvPr/>
        </p:nvCxnSpPr>
        <p:spPr>
          <a:xfrm>
            <a:off x="4195735" y="2404275"/>
            <a:ext cx="25145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xmlns="" id="{B3D18064-8EE5-3FB2-DC2D-63083A969E5A}"/>
              </a:ext>
            </a:extLst>
          </p:cNvPr>
          <p:cNvSpPr txBox="1"/>
          <p:nvPr/>
        </p:nvSpPr>
        <p:spPr>
          <a:xfrm>
            <a:off x="299493" y="5691966"/>
            <a:ext cx="11101197" cy="584775"/>
          </a:xfrm>
          <a:prstGeom prst="rect">
            <a:avLst/>
          </a:prstGeom>
          <a:noFill/>
        </p:spPr>
        <p:txBody>
          <a:bodyPr wrap="square">
            <a:spAutoFit/>
          </a:bodyPr>
          <a:lstStyle/>
          <a:p>
            <a:r>
              <a:rPr lang="fr-FR" sz="1600" b="1" dirty="0">
                <a:solidFill>
                  <a:schemeClr val="tx1">
                    <a:lumMod val="50000"/>
                    <a:lumOff val="50000"/>
                  </a:schemeClr>
                </a:solidFill>
                <a:latin typeface="Roboto Light" panose="02000000000000000000" pitchFamily="2" charset="0"/>
                <a:ea typeface="Roboto Light" panose="02000000000000000000" pitchFamily="2" charset="0"/>
                <a:cs typeface="Roboto Light" panose="02000000000000000000" pitchFamily="2" charset="0"/>
              </a:rPr>
              <a:t>Notre socle reste l’humain, la technologie par l’IA reste essentiel pour notre pérennisation, l’expansion ciblée un moyen de grandir et se diversifier, le chiffre d'affaires enfin, en vue de monnayer notre réelle valeur….</a:t>
            </a:r>
          </a:p>
        </p:txBody>
      </p:sp>
    </p:spTree>
    <p:extLst>
      <p:ext uri="{BB962C8B-B14F-4D97-AF65-F5344CB8AC3E}">
        <p14:creationId xmlns:p14="http://schemas.microsoft.com/office/powerpoint/2010/main" val="352161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22" presetClass="entr" presetSubtype="8"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A74DCB-C77B-020E-91FE-353D6AE888ED}"/>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xmlns="" id="{D098907A-1A64-4A88-958A-E04417F6BA98}"/>
              </a:ext>
            </a:extLst>
          </p:cNvPr>
          <p:cNvSpPr/>
          <p:nvPr/>
        </p:nvSpPr>
        <p:spPr>
          <a:xfrm>
            <a:off x="9287526" y="6016626"/>
            <a:ext cx="2904474" cy="727882"/>
          </a:xfrm>
          <a:custGeom>
            <a:avLst/>
            <a:gdLst/>
            <a:ahLst/>
            <a:cxnLst/>
            <a:rect l="l" t="t" r="r" b="b"/>
            <a:pathLst>
              <a:path w="4356711" h="1091823">
                <a:moveTo>
                  <a:pt x="0" y="0"/>
                </a:moveTo>
                <a:lnTo>
                  <a:pt x="4356712" y="0"/>
                </a:lnTo>
                <a:lnTo>
                  <a:pt x="4356712" y="1091824"/>
                </a:lnTo>
                <a:lnTo>
                  <a:pt x="0" y="1091824"/>
                </a:lnTo>
                <a:lnTo>
                  <a:pt x="0" y="0"/>
                </a:lnTo>
                <a:close/>
              </a:path>
            </a:pathLst>
          </a:custGeom>
          <a:blipFill>
            <a:blip r:embed="rId2"/>
            <a:stretch>
              <a:fillRect t="-1603" r="-2084" b="-1603"/>
            </a:stretch>
          </a:blipFill>
        </p:spPr>
        <p:txBody>
          <a:bodyPr/>
          <a:lstStyle/>
          <a:p>
            <a:pPr defTabSz="609630">
              <a:defRPr/>
            </a:pPr>
            <a:endParaRPr lang="en-ZA" sz="120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xmlns="" id="{2006A9B9-4455-CF95-2A56-405A9169D97F}"/>
              </a:ext>
            </a:extLst>
          </p:cNvPr>
          <p:cNvSpPr/>
          <p:nvPr/>
        </p:nvSpPr>
        <p:spPr>
          <a:xfrm flipV="1">
            <a:off x="3190240" y="6580473"/>
            <a:ext cx="5942302" cy="3368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5669" tIns="22836" rIns="45669" bIns="22836" rtlCol="0" anchor="ctr"/>
          <a:lstStyle/>
          <a:p>
            <a:pPr algn="ctr" defTabSz="914446">
              <a:defRPr/>
            </a:pPr>
            <a:endParaRPr lang="en-US" dirty="0">
              <a:solidFill>
                <a:srgbClr val="9BBB5C"/>
              </a:solidFill>
              <a:latin typeface="Lato Light" panose="020F0502020204030203" charset="0"/>
            </a:endParaRPr>
          </a:p>
        </p:txBody>
      </p:sp>
      <p:sp>
        <p:nvSpPr>
          <p:cNvPr id="7" name="ZoneTexte 6">
            <a:extLst>
              <a:ext uri="{FF2B5EF4-FFF2-40B4-BE49-F238E27FC236}">
                <a16:creationId xmlns:a16="http://schemas.microsoft.com/office/drawing/2014/main" xmlns="" id="{3C3E385F-B9A9-8FEA-C4B4-96CEBFCC8369}"/>
              </a:ext>
            </a:extLst>
          </p:cNvPr>
          <p:cNvSpPr txBox="1"/>
          <p:nvPr/>
        </p:nvSpPr>
        <p:spPr>
          <a:xfrm>
            <a:off x="97954" y="6447202"/>
            <a:ext cx="3234605" cy="276999"/>
          </a:xfrm>
          <a:prstGeom prst="rect">
            <a:avLst/>
          </a:prstGeom>
          <a:noFill/>
        </p:spPr>
        <p:txBody>
          <a:bodyPr wrap="square">
            <a:spAutoFit/>
          </a:bodyPr>
          <a:lstStyle/>
          <a:p>
            <a:pPr algn="ctr" defTabSz="609630">
              <a:defRPr/>
            </a:pPr>
            <a:r>
              <a:rPr lang="fr-FR" sz="1200" i="1" dirty="0">
                <a:solidFill>
                  <a:srgbClr val="000000"/>
                </a:solidFill>
                <a:latin typeface="Calibri" panose="020F0502020204030204" pitchFamily="34" charset="0"/>
                <a:ea typeface="Times New Roman" panose="02020603050405020304" charset="0"/>
                <a:cs typeface="Times New Roman" panose="02020603050405020304" charset="0"/>
              </a:rPr>
              <a:t>La juste réponse, au bon moment au juste prix.</a:t>
            </a:r>
            <a:endParaRPr lang="fr-FR" sz="1067" dirty="0">
              <a:solidFill>
                <a:prstClr val="black"/>
              </a:solidFill>
              <a:latin typeface="Times New Roman" panose="02020603050405020304" charset="0"/>
              <a:ea typeface="Times New Roman" panose="02020603050405020304" charset="0"/>
            </a:endParaRPr>
          </a:p>
        </p:txBody>
      </p:sp>
      <p:sp>
        <p:nvSpPr>
          <p:cNvPr id="2" name="Titre 1">
            <a:extLst>
              <a:ext uri="{FF2B5EF4-FFF2-40B4-BE49-F238E27FC236}">
                <a16:creationId xmlns:a16="http://schemas.microsoft.com/office/drawing/2014/main" xmlns="" id="{86E8F0B5-D170-7981-77F4-890E7FF59B28}"/>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 OBJECTIFS STRATEGIQUES à 2028</a:t>
            </a:r>
            <a:endParaRPr lang="fr-FR" sz="3600" dirty="0">
              <a:solidFill>
                <a:schemeClr val="tx1">
                  <a:lumMod val="65000"/>
                  <a:lumOff val="35000"/>
                </a:schemeClr>
              </a:solidFill>
              <a:latin typeface="Roboto "/>
              <a:ea typeface="Roboto Light" panose="02000000000000000000" pitchFamily="2" charset="0"/>
              <a:cs typeface="Arial" pitchFamily="34" charset="0"/>
            </a:endParaRPr>
          </a:p>
        </p:txBody>
      </p:sp>
      <p:pic>
        <p:nvPicPr>
          <p:cNvPr id="4" name="Image 3">
            <a:extLst>
              <a:ext uri="{FF2B5EF4-FFF2-40B4-BE49-F238E27FC236}">
                <a16:creationId xmlns:a16="http://schemas.microsoft.com/office/drawing/2014/main" xmlns="" id="{5BE38EB6-EE4D-9546-4C30-A310F3676A9D}"/>
              </a:ext>
            </a:extLst>
          </p:cNvPr>
          <p:cNvPicPr>
            <a:picLocks noChangeAspect="1"/>
          </p:cNvPicPr>
          <p:nvPr/>
        </p:nvPicPr>
        <p:blipFill>
          <a:blip r:embed="rId3"/>
          <a:stretch>
            <a:fillRect/>
          </a:stretch>
        </p:blipFill>
        <p:spPr>
          <a:xfrm>
            <a:off x="130324" y="2585592"/>
            <a:ext cx="5566207" cy="2119391"/>
          </a:xfrm>
          <a:prstGeom prst="rect">
            <a:avLst/>
          </a:prstGeom>
        </p:spPr>
      </p:pic>
      <p:graphicFrame>
        <p:nvGraphicFramePr>
          <p:cNvPr id="8" name="Graphique 7">
            <a:extLst>
              <a:ext uri="{FF2B5EF4-FFF2-40B4-BE49-F238E27FC236}">
                <a16:creationId xmlns:a16="http://schemas.microsoft.com/office/drawing/2014/main" xmlns="" id="{663F6683-F621-EE87-DA06-722991A1F59F}"/>
              </a:ext>
            </a:extLst>
          </p:cNvPr>
          <p:cNvGraphicFramePr>
            <a:graphicFrameLocks/>
          </p:cNvGraphicFramePr>
          <p:nvPr>
            <p:extLst>
              <p:ext uri="{D42A27DB-BD31-4B8C-83A1-F6EECF244321}">
                <p14:modId xmlns:p14="http://schemas.microsoft.com/office/powerpoint/2010/main" val="222460765"/>
              </p:ext>
            </p:extLst>
          </p:nvPr>
        </p:nvGraphicFramePr>
        <p:xfrm>
          <a:off x="8783444" y="270065"/>
          <a:ext cx="3109063" cy="2219073"/>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Connecteur droit 14">
            <a:extLst>
              <a:ext uri="{FF2B5EF4-FFF2-40B4-BE49-F238E27FC236}">
                <a16:creationId xmlns:a16="http://schemas.microsoft.com/office/drawing/2014/main" xmlns="" id="{80B9D1E8-FB37-9D6D-F4B8-58A61374D14E}"/>
              </a:ext>
            </a:extLst>
          </p:cNvPr>
          <p:cNvCxnSpPr/>
          <p:nvPr/>
        </p:nvCxnSpPr>
        <p:spPr>
          <a:xfrm>
            <a:off x="6162675" y="1807549"/>
            <a:ext cx="0" cy="47208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xmlns="" id="{88AC6DD9-9A4A-78BB-9B16-04F4368A1835}"/>
              </a:ext>
            </a:extLst>
          </p:cNvPr>
          <p:cNvSpPr txBox="1"/>
          <p:nvPr/>
        </p:nvSpPr>
        <p:spPr>
          <a:xfrm>
            <a:off x="5430575" y="1377246"/>
            <a:ext cx="1523107" cy="369332"/>
          </a:xfrm>
          <a:prstGeom prst="rect">
            <a:avLst/>
          </a:prstGeom>
          <a:noFill/>
        </p:spPr>
        <p:txBody>
          <a:bodyPr wrap="square">
            <a:spAutoFit/>
          </a:bodyPr>
          <a:lstStyle/>
          <a:p>
            <a:pPr algn="ctr"/>
            <a:r>
              <a:rPr lang="fr-FR" sz="1800" dirty="0">
                <a:solidFill>
                  <a:schemeClr val="tx1">
                    <a:lumMod val="65000"/>
                    <a:lumOff val="35000"/>
                  </a:schemeClr>
                </a:solidFill>
                <a:latin typeface="Roboto "/>
                <a:ea typeface="Roboto Light" panose="02000000000000000000" pitchFamily="2" charset="0"/>
                <a:cs typeface="Arial" pitchFamily="34" charset="0"/>
              </a:rPr>
              <a:t>Zoom 2026 </a:t>
            </a:r>
            <a:endParaRPr lang="fr-CI" dirty="0"/>
          </a:p>
        </p:txBody>
      </p:sp>
      <p:sp>
        <p:nvSpPr>
          <p:cNvPr id="32" name="ZoneTexte 31">
            <a:extLst>
              <a:ext uri="{FF2B5EF4-FFF2-40B4-BE49-F238E27FC236}">
                <a16:creationId xmlns:a16="http://schemas.microsoft.com/office/drawing/2014/main" xmlns="" id="{82C72513-1B2F-9E4F-CA0E-77ED64444A03}"/>
              </a:ext>
            </a:extLst>
          </p:cNvPr>
          <p:cNvSpPr txBox="1"/>
          <p:nvPr/>
        </p:nvSpPr>
        <p:spPr>
          <a:xfrm>
            <a:off x="6244327" y="2834045"/>
            <a:ext cx="4234223" cy="246221"/>
          </a:xfrm>
          <a:prstGeom prst="rect">
            <a:avLst/>
          </a:prstGeom>
          <a:noFill/>
        </p:spPr>
        <p:txBody>
          <a:bodyPr wrap="square" rtlCol="0">
            <a:spAutoFit/>
          </a:bodyPr>
          <a:lstStyle/>
          <a:p>
            <a:r>
              <a:rPr lang="fr-CI" sz="1000" dirty="0">
                <a:solidFill>
                  <a:schemeClr val="tx1">
                    <a:lumMod val="50000"/>
                    <a:lumOff val="50000"/>
                  </a:schemeClr>
                </a:solidFill>
                <a:latin typeface="Roboto "/>
              </a:rPr>
              <a:t>Augmenter le chiffre d’affaires de 40% pour une rentabilité sup à 15%</a:t>
            </a:r>
          </a:p>
        </p:txBody>
      </p:sp>
      <p:cxnSp>
        <p:nvCxnSpPr>
          <p:cNvPr id="33" name="Connecteur droit 32">
            <a:extLst>
              <a:ext uri="{FF2B5EF4-FFF2-40B4-BE49-F238E27FC236}">
                <a16:creationId xmlns:a16="http://schemas.microsoft.com/office/drawing/2014/main" xmlns="" id="{F02DAAF1-4C77-6370-0224-96617F9E7560}"/>
              </a:ext>
            </a:extLst>
          </p:cNvPr>
          <p:cNvCxnSpPr>
            <a:cxnSpLocks/>
          </p:cNvCxnSpPr>
          <p:nvPr/>
        </p:nvCxnSpPr>
        <p:spPr>
          <a:xfrm>
            <a:off x="6311614" y="3065061"/>
            <a:ext cx="251459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xmlns="" id="{780C9312-FFA7-5866-081E-381E21D85E17}"/>
              </a:ext>
            </a:extLst>
          </p:cNvPr>
          <p:cNvSpPr txBox="1"/>
          <p:nvPr/>
        </p:nvSpPr>
        <p:spPr>
          <a:xfrm>
            <a:off x="6244327" y="3446754"/>
            <a:ext cx="4234223" cy="246221"/>
          </a:xfrm>
          <a:prstGeom prst="rect">
            <a:avLst/>
          </a:prstGeom>
          <a:noFill/>
        </p:spPr>
        <p:txBody>
          <a:bodyPr wrap="square" rtlCol="0">
            <a:spAutoFit/>
          </a:bodyPr>
          <a:lstStyle/>
          <a:p>
            <a:r>
              <a:rPr lang="fr-CI" sz="1000" dirty="0">
                <a:solidFill>
                  <a:schemeClr val="tx1">
                    <a:lumMod val="50000"/>
                    <a:lumOff val="50000"/>
                  </a:schemeClr>
                </a:solidFill>
                <a:latin typeface="Roboto "/>
              </a:rPr>
              <a:t>Ouvrir 2 pays</a:t>
            </a:r>
          </a:p>
        </p:txBody>
      </p:sp>
      <p:cxnSp>
        <p:nvCxnSpPr>
          <p:cNvPr id="35" name="Connecteur droit 34">
            <a:extLst>
              <a:ext uri="{FF2B5EF4-FFF2-40B4-BE49-F238E27FC236}">
                <a16:creationId xmlns:a16="http://schemas.microsoft.com/office/drawing/2014/main" xmlns="" id="{B6EC5C1F-41CF-FDD9-2483-E39F971F4FEA}"/>
              </a:ext>
            </a:extLst>
          </p:cNvPr>
          <p:cNvCxnSpPr>
            <a:cxnSpLocks/>
          </p:cNvCxnSpPr>
          <p:nvPr/>
        </p:nvCxnSpPr>
        <p:spPr>
          <a:xfrm>
            <a:off x="6311614" y="3677770"/>
            <a:ext cx="251459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xmlns="" id="{0AF435AC-F85A-2B51-C9DE-EBABEAAE42DB}"/>
              </a:ext>
            </a:extLst>
          </p:cNvPr>
          <p:cNvSpPr txBox="1"/>
          <p:nvPr/>
        </p:nvSpPr>
        <p:spPr>
          <a:xfrm>
            <a:off x="6244327" y="3908787"/>
            <a:ext cx="4234223" cy="246221"/>
          </a:xfrm>
          <a:prstGeom prst="rect">
            <a:avLst/>
          </a:prstGeom>
          <a:noFill/>
        </p:spPr>
        <p:txBody>
          <a:bodyPr wrap="square" rtlCol="0">
            <a:spAutoFit/>
          </a:bodyPr>
          <a:lstStyle/>
          <a:p>
            <a:r>
              <a:rPr lang="fr-CI" sz="1000" dirty="0">
                <a:solidFill>
                  <a:schemeClr val="tx1">
                    <a:lumMod val="50000"/>
                    <a:lumOff val="50000"/>
                  </a:schemeClr>
                </a:solidFill>
                <a:latin typeface="Roboto "/>
              </a:rPr>
              <a:t>Digitaliser à 50%</a:t>
            </a:r>
          </a:p>
        </p:txBody>
      </p:sp>
      <p:cxnSp>
        <p:nvCxnSpPr>
          <p:cNvPr id="37" name="Connecteur droit 36">
            <a:extLst>
              <a:ext uri="{FF2B5EF4-FFF2-40B4-BE49-F238E27FC236}">
                <a16:creationId xmlns:a16="http://schemas.microsoft.com/office/drawing/2014/main" xmlns="" id="{EB887F45-095B-DB02-6EC1-5ED750C9ECA0}"/>
              </a:ext>
            </a:extLst>
          </p:cNvPr>
          <p:cNvCxnSpPr>
            <a:cxnSpLocks/>
          </p:cNvCxnSpPr>
          <p:nvPr/>
        </p:nvCxnSpPr>
        <p:spPr>
          <a:xfrm>
            <a:off x="6311614" y="4139803"/>
            <a:ext cx="251459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xmlns="" id="{6CDE2E3D-3AF1-BEEA-C3B5-E7A111EFD4AE}"/>
              </a:ext>
            </a:extLst>
          </p:cNvPr>
          <p:cNvSpPr txBox="1"/>
          <p:nvPr/>
        </p:nvSpPr>
        <p:spPr>
          <a:xfrm>
            <a:off x="6244327" y="4436981"/>
            <a:ext cx="4234223" cy="246221"/>
          </a:xfrm>
          <a:prstGeom prst="rect">
            <a:avLst/>
          </a:prstGeom>
          <a:noFill/>
        </p:spPr>
        <p:txBody>
          <a:bodyPr wrap="square" rtlCol="0">
            <a:spAutoFit/>
          </a:bodyPr>
          <a:lstStyle/>
          <a:p>
            <a:r>
              <a:rPr lang="fr-CI" sz="1000" dirty="0">
                <a:solidFill>
                  <a:schemeClr val="tx1">
                    <a:lumMod val="50000"/>
                    <a:lumOff val="50000"/>
                  </a:schemeClr>
                </a:solidFill>
                <a:latin typeface="Roboto "/>
              </a:rPr>
              <a:t>Optimiser la masse salariales  de 35%</a:t>
            </a:r>
          </a:p>
        </p:txBody>
      </p:sp>
      <p:cxnSp>
        <p:nvCxnSpPr>
          <p:cNvPr id="39" name="Connecteur droit 38">
            <a:extLst>
              <a:ext uri="{FF2B5EF4-FFF2-40B4-BE49-F238E27FC236}">
                <a16:creationId xmlns:a16="http://schemas.microsoft.com/office/drawing/2014/main" xmlns="" id="{C70376C7-0948-2516-D4FD-0C26B309820F}"/>
              </a:ext>
            </a:extLst>
          </p:cNvPr>
          <p:cNvCxnSpPr>
            <a:cxnSpLocks/>
          </p:cNvCxnSpPr>
          <p:nvPr/>
        </p:nvCxnSpPr>
        <p:spPr>
          <a:xfrm>
            <a:off x="6311614" y="4667997"/>
            <a:ext cx="251459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xmlns="" id="{40CC3685-551F-63EB-BCD1-CF4574672ABB}"/>
              </a:ext>
            </a:extLst>
          </p:cNvPr>
          <p:cNvSpPr txBox="1"/>
          <p:nvPr/>
        </p:nvSpPr>
        <p:spPr>
          <a:xfrm>
            <a:off x="9276370" y="2581840"/>
            <a:ext cx="2485814" cy="246221"/>
          </a:xfrm>
          <a:prstGeom prst="rect">
            <a:avLst/>
          </a:prstGeom>
          <a:noFill/>
        </p:spPr>
        <p:txBody>
          <a:bodyPr wrap="square" rtlCol="0">
            <a:spAutoFit/>
          </a:bodyPr>
          <a:lstStyle/>
          <a:p>
            <a:r>
              <a:rPr lang="fr-CI" sz="1000" b="1" u="sng" dirty="0">
                <a:solidFill>
                  <a:schemeClr val="tx1">
                    <a:lumMod val="50000"/>
                    <a:lumOff val="50000"/>
                  </a:schemeClr>
                </a:solidFill>
                <a:latin typeface="Roboto "/>
              </a:rPr>
              <a:t>Répartition du CA par secteur d’activités </a:t>
            </a:r>
          </a:p>
        </p:txBody>
      </p:sp>
    </p:spTree>
    <p:extLst>
      <p:ext uri="{BB962C8B-B14F-4D97-AF65-F5344CB8AC3E}">
        <p14:creationId xmlns:p14="http://schemas.microsoft.com/office/powerpoint/2010/main" val="31050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par>
                                <p:cTn id="37" presetID="22" presetClass="entr" presetSubtype="1"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par>
                                <p:cTn id="43" presetID="22" presetClass="entr" presetSubtype="1"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500"/>
                                        <p:tgtEl>
                                          <p:spTgt spid="3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up)">
                                      <p:cBhvr>
                                        <p:cTn id="48" dur="500"/>
                                        <p:tgtEl>
                                          <p:spTgt spid="36"/>
                                        </p:tgtEl>
                                      </p:cBhvr>
                                    </p:animEffect>
                                  </p:childTnLst>
                                </p:cTn>
                              </p:par>
                              <p:par>
                                <p:cTn id="49" presetID="22" presetClass="entr" presetSubtype="1"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1"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up)">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5" grpId="0"/>
      <p:bldP spid="32" grpId="0"/>
      <p:bldP spid="34" grpId="0"/>
      <p:bldP spid="36" grpId="0"/>
      <p:bldP spid="38"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xmlns="" id="{49FA9634-70C1-4A96-5AD4-E2703F152FD4}"/>
              </a:ext>
            </a:extLst>
          </p:cNvPr>
          <p:cNvGrpSpPr/>
          <p:nvPr/>
        </p:nvGrpSpPr>
        <p:grpSpPr>
          <a:xfrm>
            <a:off x="1454109" y="2293820"/>
            <a:ext cx="4068000" cy="3747415"/>
            <a:chOff x="2887124" y="1747910"/>
            <a:chExt cx="3369752" cy="3425399"/>
          </a:xfrm>
        </p:grpSpPr>
        <p:sp>
          <p:nvSpPr>
            <p:cNvPr id="4" name="Secteurs 14">
              <a:extLst>
                <a:ext uri="{FF2B5EF4-FFF2-40B4-BE49-F238E27FC236}">
                  <a16:creationId xmlns:a16="http://schemas.microsoft.com/office/drawing/2014/main" xmlns="" id="{0A395759-67D6-4877-7C9E-3FDB4972BBFF}"/>
                </a:ext>
              </a:extLst>
            </p:cNvPr>
            <p:cNvSpPr>
              <a:spLocks/>
            </p:cNvSpPr>
            <p:nvPr/>
          </p:nvSpPr>
          <p:spPr bwMode="auto">
            <a:xfrm>
              <a:off x="2891496" y="1747910"/>
              <a:ext cx="3190555" cy="3282487"/>
            </a:xfrm>
            <a:prstGeom prst="pie">
              <a:avLst>
                <a:gd name="adj1" fmla="val 10795430"/>
                <a:gd name="adj2" fmla="val 16200000"/>
              </a:avLst>
            </a:prstGeom>
            <a:solidFill>
              <a:srgbClr val="C00000"/>
            </a:solidFill>
            <a:ln w="12700"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Secteurs 15">
              <a:extLst>
                <a:ext uri="{FF2B5EF4-FFF2-40B4-BE49-F238E27FC236}">
                  <a16:creationId xmlns:a16="http://schemas.microsoft.com/office/drawing/2014/main" xmlns="" id="{B6D61CED-D3E4-9206-0914-3D035741B12C}"/>
                </a:ext>
              </a:extLst>
            </p:cNvPr>
            <p:cNvSpPr>
              <a:spLocks/>
            </p:cNvSpPr>
            <p:nvPr/>
          </p:nvSpPr>
          <p:spPr bwMode="auto">
            <a:xfrm flipH="1">
              <a:off x="2965796" y="1747910"/>
              <a:ext cx="3190555" cy="3282487"/>
            </a:xfrm>
            <a:prstGeom prst="pie">
              <a:avLst>
                <a:gd name="adj1" fmla="val 10795405"/>
                <a:gd name="adj2" fmla="val 16200000"/>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Secteurs 16">
              <a:extLst>
                <a:ext uri="{FF2B5EF4-FFF2-40B4-BE49-F238E27FC236}">
                  <a16:creationId xmlns:a16="http://schemas.microsoft.com/office/drawing/2014/main" xmlns="" id="{A5159A2C-B83A-A387-CBBB-40C01F29B15B}"/>
                </a:ext>
              </a:extLst>
            </p:cNvPr>
            <p:cNvSpPr>
              <a:spLocks/>
            </p:cNvSpPr>
            <p:nvPr/>
          </p:nvSpPr>
          <p:spPr bwMode="auto">
            <a:xfrm flipV="1">
              <a:off x="2891496" y="1821888"/>
              <a:ext cx="3190555" cy="3282486"/>
            </a:xfrm>
            <a:prstGeom prst="pie">
              <a:avLst>
                <a:gd name="adj1" fmla="val 10795430"/>
                <a:gd name="adj2" fmla="val 14455699"/>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Secteurs 17">
              <a:extLst>
                <a:ext uri="{FF2B5EF4-FFF2-40B4-BE49-F238E27FC236}">
                  <a16:creationId xmlns:a16="http://schemas.microsoft.com/office/drawing/2014/main" xmlns="" id="{A14957DD-71E7-839B-FE11-B96E91DC44A4}"/>
                </a:ext>
              </a:extLst>
            </p:cNvPr>
            <p:cNvSpPr>
              <a:spLocks/>
            </p:cNvSpPr>
            <p:nvPr/>
          </p:nvSpPr>
          <p:spPr bwMode="auto">
            <a:xfrm rot="17957582" flipV="1">
              <a:off x="2920726" y="1864378"/>
              <a:ext cx="3206394" cy="3273597"/>
            </a:xfrm>
            <a:prstGeom prst="pie">
              <a:avLst>
                <a:gd name="adj1" fmla="val 10795430"/>
                <a:gd name="adj2" fmla="val 14299320"/>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Secteurs 18">
              <a:extLst>
                <a:ext uri="{FF2B5EF4-FFF2-40B4-BE49-F238E27FC236}">
                  <a16:creationId xmlns:a16="http://schemas.microsoft.com/office/drawing/2014/main" xmlns="" id="{CD52F742-EDD1-135C-43B2-B951B2B02318}"/>
                </a:ext>
              </a:extLst>
            </p:cNvPr>
            <p:cNvSpPr>
              <a:spLocks/>
            </p:cNvSpPr>
            <p:nvPr/>
          </p:nvSpPr>
          <p:spPr bwMode="auto">
            <a:xfrm flipH="1" flipV="1">
              <a:off x="2965796" y="1821888"/>
              <a:ext cx="3190555" cy="3282486"/>
            </a:xfrm>
            <a:prstGeom prst="pie">
              <a:avLst>
                <a:gd name="adj1" fmla="val 10795430"/>
                <a:gd name="adj2" fmla="val 14455699"/>
              </a:avLst>
            </a:prstGeom>
            <a:solidFill>
              <a:srgbClr val="C00000"/>
            </a:solidFill>
            <a:ln w="9525" cap="flat" cmpd="sng" algn="ctr">
              <a:solidFill>
                <a:sysClr val="window" lastClr="FFFFFF">
                  <a:lumMod val="50000"/>
                </a:sys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ZoneTexte 6">
              <a:extLst>
                <a:ext uri="{FF2B5EF4-FFF2-40B4-BE49-F238E27FC236}">
                  <a16:creationId xmlns:a16="http://schemas.microsoft.com/office/drawing/2014/main" xmlns="" id="{3E2C8C7E-A1F4-420B-53A0-70708F844AA1}"/>
                </a:ext>
              </a:extLst>
            </p:cNvPr>
            <p:cNvSpPr txBox="1">
              <a:spLocks noChangeArrowheads="1"/>
            </p:cNvSpPr>
            <p:nvPr/>
          </p:nvSpPr>
          <p:spPr bwMode="auto">
            <a:xfrm>
              <a:off x="3225848" y="2461375"/>
              <a:ext cx="1335225" cy="675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Vision </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&amp; </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Ambitions 2028</a:t>
              </a:r>
              <a:endParaRPr kumimoji="0" lang="fr-FR" altLang="fr-FR" sz="11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ZoneTexte 9">
              <a:extLst>
                <a:ext uri="{FF2B5EF4-FFF2-40B4-BE49-F238E27FC236}">
                  <a16:creationId xmlns:a16="http://schemas.microsoft.com/office/drawing/2014/main" xmlns="" id="{1B213B35-D1EA-133F-2E8C-E8F2F9FBDE69}"/>
                </a:ext>
              </a:extLst>
            </p:cNvPr>
            <p:cNvSpPr txBox="1">
              <a:spLocks noChangeArrowheads="1"/>
            </p:cNvSpPr>
            <p:nvPr/>
          </p:nvSpPr>
          <p:spPr bwMode="auto">
            <a:xfrm>
              <a:off x="4523923" y="2405253"/>
              <a:ext cx="1558128" cy="8721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Transformation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Numérique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&amp;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IA</a:t>
              </a:r>
            </a:p>
          </p:txBody>
        </p:sp>
        <p:sp>
          <p:nvSpPr>
            <p:cNvPr id="11" name="ZoneTexte 10">
              <a:extLst>
                <a:ext uri="{FF2B5EF4-FFF2-40B4-BE49-F238E27FC236}">
                  <a16:creationId xmlns:a16="http://schemas.microsoft.com/office/drawing/2014/main" xmlns="" id="{2DD42B0E-61E3-71AC-B496-87F9E52057E0}"/>
                </a:ext>
              </a:extLst>
            </p:cNvPr>
            <p:cNvSpPr txBox="1">
              <a:spLocks noChangeArrowheads="1"/>
            </p:cNvSpPr>
            <p:nvPr/>
          </p:nvSpPr>
          <p:spPr bwMode="auto">
            <a:xfrm>
              <a:off x="2887296" y="3500120"/>
              <a:ext cx="1335225" cy="675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R="0" lvl="0" indent="0" algn="ctr" defTabSz="457200" eaLnBrk="1" fontAlgn="auto" hangingPunct="1">
                <a:lnSpc>
                  <a:spcPct val="100000"/>
                </a:lnSpc>
                <a:spcBef>
                  <a:spcPts val="0"/>
                </a:spcBef>
                <a:spcAft>
                  <a:spcPts val="0"/>
                </a:spcAft>
                <a:buClr>
                  <a:srgbClr val="CCCC00"/>
                </a:buClr>
                <a:buSzTx/>
                <a:buFontTx/>
                <a:buNone/>
                <a:tabLst/>
                <a:defRP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Leadership </a:t>
              </a:r>
            </a:p>
            <a:p>
              <a:pPr marR="0" lvl="0" indent="0" algn="ctr" defTabSz="457200" eaLnBrk="1" fontAlgn="auto" hangingPunct="1">
                <a:lnSpc>
                  <a:spcPct val="100000"/>
                </a:lnSpc>
                <a:spcBef>
                  <a:spcPts val="0"/>
                </a:spcBef>
                <a:spcAft>
                  <a:spcPts val="0"/>
                </a:spcAft>
                <a:buClr>
                  <a:srgbClr val="CCCC00"/>
                </a:buClr>
                <a:buSzTx/>
                <a:buFontTx/>
                <a:buNone/>
                <a:tabLst/>
                <a:defRP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&amp; </a:t>
              </a:r>
            </a:p>
            <a:p>
              <a:pPr marR="0" lvl="0" indent="0" algn="ctr" defTabSz="457200" eaLnBrk="1" fontAlgn="auto" hangingPunct="1">
                <a:lnSpc>
                  <a:spcPct val="100000"/>
                </a:lnSpc>
                <a:spcBef>
                  <a:spcPts val="0"/>
                </a:spcBef>
                <a:spcAft>
                  <a:spcPts val="0"/>
                </a:spcAft>
                <a:buClr>
                  <a:srgbClr val="CCCC00"/>
                </a:buClr>
                <a:buSzTx/>
                <a:buFontTx/>
                <a:buNone/>
                <a:tabLst/>
                <a:defRP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Gouvernance </a:t>
              </a:r>
            </a:p>
          </p:txBody>
        </p:sp>
        <p:sp>
          <p:nvSpPr>
            <p:cNvPr id="12" name="ZoneTexte 6">
              <a:extLst>
                <a:ext uri="{FF2B5EF4-FFF2-40B4-BE49-F238E27FC236}">
                  <a16:creationId xmlns:a16="http://schemas.microsoft.com/office/drawing/2014/main" xmlns="" id="{93EBCE41-71B2-6DA0-34AA-0188DA393FA9}"/>
                </a:ext>
              </a:extLst>
            </p:cNvPr>
            <p:cNvSpPr txBox="1">
              <a:spLocks noChangeArrowheads="1"/>
            </p:cNvSpPr>
            <p:nvPr/>
          </p:nvSpPr>
          <p:spPr bwMode="auto">
            <a:xfrm>
              <a:off x="3857403" y="4301189"/>
              <a:ext cx="1333040" cy="8721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a:t>
              </a: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timisatio</a:t>
              </a: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Opérationnelle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&amp; </a:t>
              </a:r>
            </a:p>
            <a:p>
              <a:pPr algn="ctr" defTabSz="457200" eaLnBrk="1" hangingPunct="1">
                <a:buClr>
                  <a:srgbClr val="CCCC00"/>
                </a:buClr>
              </a:pPr>
              <a:r>
                <a:rPr lang="fr-FR" altLang="fr-FR" sz="1400" b="1" kern="0" dirty="0">
                  <a:solidFill>
                    <a:prstClr val="white"/>
                  </a:solidFill>
                  <a:latin typeface="Roboto" panose="02000000000000000000" pitchFamily="2" charset="0"/>
                  <a:ea typeface="Roboto" panose="02000000000000000000" pitchFamily="2" charset="0"/>
                  <a:cs typeface="Roboto" panose="02000000000000000000" pitchFamily="2" charset="0"/>
                </a:rPr>
                <a:t>Synergies </a:t>
              </a:r>
            </a:p>
          </p:txBody>
        </p:sp>
        <p:sp>
          <p:nvSpPr>
            <p:cNvPr id="13" name="ZoneTexte 6">
              <a:extLst>
                <a:ext uri="{FF2B5EF4-FFF2-40B4-BE49-F238E27FC236}">
                  <a16:creationId xmlns:a16="http://schemas.microsoft.com/office/drawing/2014/main" xmlns="" id="{7C8B6317-D3BF-A867-47A1-F2412F15CF5B}"/>
                </a:ext>
              </a:extLst>
            </p:cNvPr>
            <p:cNvSpPr txBox="1">
              <a:spLocks noChangeArrowheads="1"/>
            </p:cNvSpPr>
            <p:nvPr/>
          </p:nvSpPr>
          <p:spPr bwMode="auto">
            <a:xfrm>
              <a:off x="4672526" y="3500120"/>
              <a:ext cx="1584350" cy="675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Réorganisation </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&amp;</a:t>
              </a:r>
            </a:p>
            <a:p>
              <a:pPr marL="0" marR="0" lvl="0" indent="0" algn="ctr" defTabSz="457200" eaLnBrk="1" fontAlgn="auto" latinLnBrk="0" hangingPunct="1">
                <a:lnSpc>
                  <a:spcPct val="100000"/>
                </a:lnSpc>
                <a:spcBef>
                  <a:spcPts val="0"/>
                </a:spcBef>
                <a:spcAft>
                  <a:spcPts val="0"/>
                </a:spcAft>
                <a:buClr>
                  <a:srgbClr val="CCCC00"/>
                </a:buClr>
                <a:buSzTx/>
                <a:buFontTx/>
                <a:buNone/>
                <a:tabLst/>
                <a:defRPr/>
              </a:pPr>
              <a:r>
                <a:rPr kumimoji="0" lang="fr-FR" altLang="fr-FR" sz="1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Compétences </a:t>
              </a:r>
            </a:p>
          </p:txBody>
        </p:sp>
      </p:grpSp>
      <p:sp>
        <p:nvSpPr>
          <p:cNvPr id="14" name="Espace réservé du numéro de diapositive 5">
            <a:extLst>
              <a:ext uri="{FF2B5EF4-FFF2-40B4-BE49-F238E27FC236}">
                <a16:creationId xmlns:a16="http://schemas.microsoft.com/office/drawing/2014/main" xmlns="" id="{499C1FDE-00A8-4FBB-06D3-2163B0C2AD81}"/>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18C46-11DA-4A5B-9728-83F6D19A1DCF}" type="slidenum">
              <a:rPr lang="aa-ET" smtClean="0">
                <a:solidFill>
                  <a:schemeClr val="bg1"/>
                </a:solidFill>
              </a:rPr>
              <a:pPr/>
              <a:t>9</a:t>
            </a:fld>
            <a:endParaRPr lang="aa-ET">
              <a:solidFill>
                <a:schemeClr val="bg1"/>
              </a:solidFill>
            </a:endParaRPr>
          </a:p>
        </p:txBody>
      </p:sp>
      <p:sp>
        <p:nvSpPr>
          <p:cNvPr id="15" name="Titre 1">
            <a:extLst>
              <a:ext uri="{FF2B5EF4-FFF2-40B4-BE49-F238E27FC236}">
                <a16:creationId xmlns:a16="http://schemas.microsoft.com/office/drawing/2014/main" xmlns="" id="{EFFAE4B1-7D24-0C83-9D0B-564C67114705}"/>
              </a:ext>
            </a:extLst>
          </p:cNvPr>
          <p:cNvSpPr txBox="1">
            <a:spLocks/>
          </p:cNvSpPr>
          <p:nvPr/>
        </p:nvSpPr>
        <p:spPr>
          <a:xfrm>
            <a:off x="299493" y="153096"/>
            <a:ext cx="10662673" cy="56344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a:lstStyle>
          <a:p>
            <a:r>
              <a:rPr lang="fr-FR" sz="3600" b="1" dirty="0">
                <a:solidFill>
                  <a:schemeClr val="tx1">
                    <a:lumMod val="65000"/>
                    <a:lumOff val="35000"/>
                  </a:schemeClr>
                </a:solidFill>
                <a:latin typeface="Roboto "/>
                <a:ea typeface="Roboto Light" panose="02000000000000000000" pitchFamily="2" charset="0"/>
                <a:cs typeface="Arial" pitchFamily="34" charset="0"/>
              </a:rPr>
              <a:t>III. CHANTIERS STRATEGIQUES </a:t>
            </a:r>
            <a:r>
              <a:rPr lang="fr-FR" sz="3600" b="1" dirty="0">
                <a:solidFill>
                  <a:schemeClr val="bg1">
                    <a:lumMod val="65000"/>
                  </a:schemeClr>
                </a:solidFill>
                <a:latin typeface="Roboto "/>
                <a:ea typeface="Roboto Light" panose="02000000000000000000" pitchFamily="2" charset="0"/>
                <a:cs typeface="Arial" pitchFamily="34" charset="0"/>
              </a:rPr>
              <a:t>26-28</a:t>
            </a:r>
            <a:endParaRPr lang="fr-FR" sz="3600" dirty="0">
              <a:solidFill>
                <a:schemeClr val="bg1">
                  <a:lumMod val="65000"/>
                </a:schemeClr>
              </a:solidFill>
              <a:latin typeface="Roboto "/>
              <a:ea typeface="Roboto Light" panose="02000000000000000000" pitchFamily="2" charset="0"/>
              <a:cs typeface="Arial" pitchFamily="34" charset="0"/>
            </a:endParaRPr>
          </a:p>
        </p:txBody>
      </p:sp>
    </p:spTree>
    <p:extLst>
      <p:ext uri="{BB962C8B-B14F-4D97-AF65-F5344CB8AC3E}">
        <p14:creationId xmlns:p14="http://schemas.microsoft.com/office/powerpoint/2010/main" val="42153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Calibri"/>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24346</TotalTime>
  <Words>3583</Words>
  <Application>Microsoft Office PowerPoint</Application>
  <PresentationFormat>Grand écran</PresentationFormat>
  <Paragraphs>710</Paragraphs>
  <Slides>26</Slides>
  <Notes>5</Notes>
  <HiddenSlides>4</HiddenSlides>
  <MMClips>0</MMClips>
  <ScaleCrop>false</ScaleCrop>
  <HeadingPairs>
    <vt:vector size="6" baseType="variant">
      <vt:variant>
        <vt:lpstr>Polices utilisées</vt:lpstr>
      </vt:variant>
      <vt:variant>
        <vt:i4>19</vt:i4>
      </vt:variant>
      <vt:variant>
        <vt:lpstr>Thème</vt:lpstr>
      </vt:variant>
      <vt:variant>
        <vt:i4>3</vt:i4>
      </vt:variant>
      <vt:variant>
        <vt:lpstr>Titres des diapositives</vt:lpstr>
      </vt:variant>
      <vt:variant>
        <vt:i4>26</vt:i4>
      </vt:variant>
    </vt:vector>
  </HeadingPairs>
  <TitlesOfParts>
    <vt:vector size="48" baseType="lpstr">
      <vt:lpstr>微软雅黑</vt:lpstr>
      <vt:lpstr>MS PGothic</vt:lpstr>
      <vt:lpstr>Aptos</vt:lpstr>
      <vt:lpstr>Aptos Display</vt:lpstr>
      <vt:lpstr>Arial</vt:lpstr>
      <vt:lpstr>Calibri</vt:lpstr>
      <vt:lpstr>Calibri Light</vt:lpstr>
      <vt:lpstr>Canva Sans</vt:lpstr>
      <vt:lpstr>굴림</vt:lpstr>
      <vt:lpstr>Lato Light</vt:lpstr>
      <vt:lpstr>Roboto</vt:lpstr>
      <vt:lpstr>Roboto </vt:lpstr>
      <vt:lpstr>Roboto Black</vt:lpstr>
      <vt:lpstr>Roboto Bold</vt:lpstr>
      <vt:lpstr>Roboto ExtraBold</vt:lpstr>
      <vt:lpstr>Roboto Light</vt:lpstr>
      <vt:lpstr>Roboto SemiBold</vt:lpstr>
      <vt:lpstr>Times New Roman</vt:lpstr>
      <vt:lpstr>Wingdings</vt:lpstr>
      <vt:lpstr>Office Theme</vt:lpstr>
      <vt:lpstr>1_Conception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GMC</dc:creator>
  <cp:lastModifiedBy>Micheline KWAMINAN</cp:lastModifiedBy>
  <cp:revision>321</cp:revision>
  <dcterms:created xsi:type="dcterms:W3CDTF">2025-07-23T00:59:00Z</dcterms:created>
  <dcterms:modified xsi:type="dcterms:W3CDTF">2026-03-25T17:00:32Z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3084-12.2.0.23149</vt:lpwstr>
  </property>
  <property fmtid="{D5CDD505-2E9C-101B-9397-08002B2CF9AE}" pid="3" name="ICV">
    <vt:lpwstr>3E9868C879F74CE0AA7D4552CD1C26B7_12</vt:lpwstr>
  </property>
</Properties>
</file>