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67" r:id="rId5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224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meet.google.com/ojs-ajkj-ww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17335" y="599459"/>
            <a:ext cx="75501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</a:t>
            </a:r>
            <a:r>
              <a:rPr sz="1000" spc="-10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1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447800" y="1466202"/>
            <a:ext cx="5297042" cy="1392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fr-FR" sz="2000" b="1" dirty="0" smtClean="0">
                <a:solidFill>
                  <a:srgbClr val="E20A16"/>
                </a:solidFill>
                <a:latin typeface="Roboto"/>
                <a:cs typeface="Roboto"/>
              </a:rPr>
              <a:t>PRESENTATION DE L’INITIALISATION DES SOUS CHANTIERS DU </a:t>
            </a:r>
            <a:r>
              <a:rPr lang="fr-FR" sz="2000" b="1" dirty="0">
                <a:solidFill>
                  <a:srgbClr val="E20A16"/>
                </a:solidFill>
                <a:latin typeface="Roboto"/>
                <a:cs typeface="Roboto"/>
              </a:rPr>
              <a:t>PROGRAMME </a:t>
            </a:r>
            <a:r>
              <a:rPr lang="fr-FR" sz="2000" b="1" dirty="0" smtClean="0">
                <a:solidFill>
                  <a:srgbClr val="E20A16"/>
                </a:solidFill>
                <a:latin typeface="Roboto"/>
                <a:cs typeface="Roboto"/>
              </a:rPr>
              <a:t>DRIVE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lang="fr-FR" sz="2400" b="1" u="heavy" dirty="0" smtClean="0">
              <a:uFill>
                <a:solidFill>
                  <a:srgbClr val="000000"/>
                </a:solidFill>
              </a:uFill>
              <a:latin typeface="Roboto"/>
              <a:cs typeface="Roboto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u="heavy" dirty="0" smtClean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COMPTE</a:t>
            </a:r>
            <a:r>
              <a:rPr sz="2400" b="1" u="heavy" spc="-40" dirty="0" smtClean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 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Roboto"/>
                <a:cs typeface="Roboto"/>
              </a:rPr>
              <a:t>RENDU</a:t>
            </a:r>
            <a:endParaRPr sz="24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8200" y="3429000"/>
            <a:ext cx="1599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Informations</a:t>
            </a:r>
            <a:r>
              <a:rPr sz="1200" spc="-40" dirty="0">
                <a:latin typeface="Roboto"/>
                <a:cs typeface="Roboto"/>
              </a:rPr>
              <a:t> </a:t>
            </a:r>
            <a:r>
              <a:rPr sz="1200" spc="-10" dirty="0">
                <a:latin typeface="Roboto"/>
                <a:cs typeface="Roboto"/>
              </a:rPr>
              <a:t>générales</a:t>
            </a:r>
            <a:endParaRPr sz="1200" dirty="0">
              <a:latin typeface="Roboto"/>
              <a:cs typeface="Roboto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200771"/>
              </p:ext>
            </p:extLst>
          </p:nvPr>
        </p:nvGraphicFramePr>
        <p:xfrm>
          <a:off x="609600" y="4038600"/>
          <a:ext cx="6553200" cy="36919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255"/>
                <a:gridCol w="3276945"/>
              </a:tblGrid>
              <a:tr h="83820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Date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b="0" spc="0" dirty="0" smtClean="0">
                          <a:latin typeface="Roboto"/>
                          <a:cs typeface="Roboto"/>
                        </a:rPr>
                        <a:t>Mercredi</a:t>
                      </a:r>
                      <a:r>
                        <a:rPr lang="fr-FR" sz="1100" b="0" spc="0" baseline="0" dirty="0" smtClean="0">
                          <a:latin typeface="Roboto"/>
                          <a:cs typeface="Roboto"/>
                        </a:rPr>
                        <a:t> 08 Avril</a:t>
                      </a:r>
                      <a:r>
                        <a:rPr sz="1100" spc="-2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20" dirty="0" smtClean="0">
                          <a:latin typeface="Roboto"/>
                          <a:cs typeface="Roboto"/>
                        </a:rPr>
                        <a:t>2026</a:t>
                      </a:r>
                      <a:endParaRPr lang="fr-FR" sz="1100" dirty="0" smtClean="0">
                        <a:latin typeface="Roboto"/>
                        <a:cs typeface="Roboto"/>
                      </a:endParaRPr>
                    </a:p>
                    <a:p>
                      <a:pPr marL="67945" marR="411480">
                        <a:lnSpc>
                          <a:spcPct val="107300"/>
                        </a:lnSpc>
                        <a:spcBef>
                          <a:spcPts val="204"/>
                        </a:spcBef>
                      </a:pPr>
                      <a:endParaRPr lang="fr-FR" sz="1100" b="1" dirty="0" smtClean="0">
                        <a:latin typeface="Roboto"/>
                        <a:cs typeface="Roboto"/>
                      </a:endParaRPr>
                    </a:p>
                    <a:p>
                      <a:pPr marL="67945" marR="411480">
                        <a:lnSpc>
                          <a:spcPct val="107300"/>
                        </a:lnSpc>
                        <a:spcBef>
                          <a:spcPts val="204"/>
                        </a:spcBef>
                      </a:pPr>
                      <a:r>
                        <a:rPr sz="1100" b="1" dirty="0" err="1" smtClean="0">
                          <a:latin typeface="Roboto"/>
                          <a:cs typeface="Roboto"/>
                        </a:rPr>
                        <a:t>Horaire</a:t>
                      </a:r>
                      <a:r>
                        <a:rPr sz="1100" b="1" spc="-3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b="1" spc="-40" dirty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b="0" spc="0" dirty="0" smtClean="0">
                          <a:latin typeface="Roboto"/>
                          <a:cs typeface="Roboto"/>
                        </a:rPr>
                        <a:t>09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h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13 </a:t>
                      </a:r>
                      <a:r>
                        <a:rPr sz="1100" dirty="0" err="1" smtClean="0">
                          <a:latin typeface="Roboto"/>
                          <a:cs typeface="Roboto"/>
                        </a:rPr>
                        <a:t>mn</a:t>
                      </a:r>
                      <a:r>
                        <a:rPr sz="1100" spc="-3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-</a:t>
                      </a:r>
                      <a:r>
                        <a:rPr sz="1100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1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1</a:t>
                      </a:r>
                      <a:r>
                        <a:rPr sz="1100" dirty="0" smtClean="0">
                          <a:latin typeface="Roboto"/>
                          <a:cs typeface="Roboto"/>
                        </a:rPr>
                        <a:t>h</a:t>
                      </a:r>
                      <a:r>
                        <a:rPr lang="fr-FR" sz="1100" dirty="0" smtClean="0">
                          <a:latin typeface="Roboto"/>
                          <a:cs typeface="Roboto"/>
                        </a:rPr>
                        <a:t>00 </a:t>
                      </a:r>
                      <a:r>
                        <a:rPr sz="1100" dirty="0" err="1" smtClean="0">
                          <a:latin typeface="Roboto"/>
                          <a:cs typeface="Roboto"/>
                        </a:rPr>
                        <a:t>mn</a:t>
                      </a:r>
                      <a:r>
                        <a:rPr sz="1100" spc="-3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55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20" dirty="0" smtClean="0">
                          <a:latin typeface="Roboto"/>
                          <a:cs typeface="Roboto"/>
                        </a:rPr>
                        <a:t>GMT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2159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dirty="0">
                          <a:latin typeface="Roboto"/>
                          <a:cs typeface="Roboto"/>
                        </a:rPr>
                        <a:t>Lieu</a:t>
                      </a:r>
                      <a:r>
                        <a:rPr sz="1100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spc="-1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spc="-1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spc="-1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spc="-50" dirty="0">
                          <a:latin typeface="Roboto"/>
                          <a:cs typeface="Roboto"/>
                        </a:rPr>
                        <a:t>:</a:t>
                      </a:r>
                      <a:endParaRPr sz="1100" dirty="0">
                        <a:latin typeface="Roboto"/>
                        <a:cs typeface="Roboto"/>
                      </a:endParaRPr>
                    </a:p>
                    <a:p>
                      <a:pPr marL="68580" marR="159385">
                        <a:lnSpc>
                          <a:spcPct val="1073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Roboto"/>
                          <a:cs typeface="Roboto"/>
                        </a:rPr>
                        <a:t>Google</a:t>
                      </a:r>
                      <a:r>
                        <a:rPr sz="1100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meet</a:t>
                      </a:r>
                      <a:r>
                        <a:rPr sz="1100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dirty="0">
                          <a:latin typeface="Roboto"/>
                          <a:cs typeface="Roboto"/>
                        </a:rPr>
                        <a:t>:</a:t>
                      </a:r>
                      <a:r>
                        <a:rPr sz="1100" spc="-25" dirty="0">
                          <a:latin typeface="Roboto"/>
                          <a:cs typeface="Roboto"/>
                        </a:rPr>
                        <a:t> </a:t>
                      </a:r>
                      <a:r>
                        <a:rPr lang="fr-FR" sz="11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100" b="0" i="0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https://meet.google.com/ojs-ajkj-wwb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2159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</a:tr>
              <a:tr h="685800">
                <a:tc gridSpan="2">
                  <a:txBody>
                    <a:bodyPr/>
                    <a:lstStyle/>
                    <a:p>
                      <a:pPr marL="67945" marR="504825">
                        <a:lnSpc>
                          <a:spcPct val="108200"/>
                        </a:lnSpc>
                        <a:spcBef>
                          <a:spcPts val="55"/>
                        </a:spcBef>
                        <a:tabLst>
                          <a:tab pos="1044575" algn="l"/>
                        </a:tabLst>
                      </a:pPr>
                      <a:r>
                        <a:rPr sz="1100" b="1" spc="-10" dirty="0">
                          <a:latin typeface="Roboto"/>
                          <a:cs typeface="Roboto"/>
                        </a:rPr>
                        <a:t>Participants</a:t>
                      </a:r>
                      <a:r>
                        <a:rPr sz="1100" b="1" spc="4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 smtClean="0">
                          <a:latin typeface="Roboto"/>
                          <a:cs typeface="Roboto"/>
                        </a:rPr>
                        <a:t>:</a:t>
                      </a:r>
                      <a:r>
                        <a:rPr lang="fr-FR" sz="1100" b="1" spc="-50" dirty="0" smtClean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	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DG, DGA,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Léandre AGUIAH, Marie Hélène GNAGNE, Francis HOUETO, Leonel HOUESSOU, Timothée SOHUI, </a:t>
                      </a:r>
                      <a:r>
                        <a:rPr lang="fr-FR" sz="1100" baseline="0" dirty="0" err="1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Sylvanus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GNIMOVO, Innocent D’ALMEIDA, Léa BATOSSI, Jean-François LOBE, Davi N’GOBO, Micheline KWAMINAN</a:t>
                      </a:r>
                      <a:endParaRPr lang="fr-FR" sz="1100" spc="-20" dirty="0" smtClean="0">
                        <a:latin typeface="Roboto"/>
                        <a:cs typeface="Roboto"/>
                      </a:endParaRPr>
                    </a:p>
                  </a:txBody>
                  <a:tcPr marL="0" marR="0" marT="698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046808"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Ordre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du</a:t>
                      </a:r>
                      <a:r>
                        <a:rPr sz="1100" b="1" spc="-2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jour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 smtClean="0">
                          <a:latin typeface="Roboto"/>
                          <a:cs typeface="Roboto"/>
                        </a:rPr>
                        <a:t>:</a:t>
                      </a:r>
                      <a:endParaRPr lang="fr-FR" sz="1100" b="1" spc="-50" dirty="0" smtClean="0">
                        <a:latin typeface="Roboto"/>
                        <a:cs typeface="Roboto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100" dirty="0">
                        <a:latin typeface="Roboto"/>
                        <a:cs typeface="Roboto"/>
                      </a:endParaRPr>
                    </a:p>
                    <a:p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1-  Présentation des fiches d’initialisation des sous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chantiers</a:t>
                      </a:r>
                    </a:p>
                    <a:p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2-  Validation des fiches d’initialisation</a:t>
                      </a:r>
                      <a:endParaRPr lang="fr-FR" sz="110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0" marR="0" marT="2095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121141"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dirty="0">
                          <a:latin typeface="Roboto"/>
                          <a:cs typeface="Roboto"/>
                        </a:rPr>
                        <a:t>Objectifs</a:t>
                      </a:r>
                      <a:r>
                        <a:rPr sz="1100" b="1" spc="-35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4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latin typeface="Roboto"/>
                          <a:cs typeface="Roboto"/>
                        </a:rPr>
                        <a:t>réunion</a:t>
                      </a:r>
                      <a:r>
                        <a:rPr sz="1100" b="1" spc="-30" dirty="0"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50" dirty="0">
                          <a:latin typeface="Roboto"/>
                          <a:cs typeface="Roboto"/>
                        </a:rPr>
                        <a:t>:</a:t>
                      </a:r>
                      <a:endParaRPr sz="1100" dirty="0">
                        <a:latin typeface="Roboto"/>
                        <a:cs typeface="Roboto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Présenter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et valider les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différentes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fiches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d’initialisation projet des sous chantiers</a:t>
                      </a:r>
                      <a:r>
                        <a:rPr lang="fr-FR" sz="1100" baseline="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du programme DRIVE</a:t>
                      </a:r>
                      <a:endParaRPr lang="fr-FR" sz="110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0" marR="0" marT="22225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D7D7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17335" y="599459"/>
            <a:ext cx="75501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</a:t>
            </a:r>
            <a:r>
              <a:rPr sz="1000" spc="-10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2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4400" y="1219201"/>
            <a:ext cx="218782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Sujets</a:t>
            </a:r>
            <a:r>
              <a:rPr sz="1200" spc="-4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et</a:t>
            </a:r>
            <a:r>
              <a:rPr sz="1200" spc="-35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thèmes</a:t>
            </a:r>
            <a:r>
              <a:rPr sz="1200" spc="-15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de</a:t>
            </a:r>
            <a:r>
              <a:rPr sz="1200" spc="-2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la</a:t>
            </a:r>
            <a:r>
              <a:rPr sz="1200" spc="-25" dirty="0">
                <a:latin typeface="Roboto"/>
                <a:cs typeface="Roboto"/>
              </a:rPr>
              <a:t> </a:t>
            </a:r>
            <a:r>
              <a:rPr sz="1200" spc="-10" dirty="0">
                <a:latin typeface="Roboto"/>
                <a:cs typeface="Roboto"/>
              </a:rPr>
              <a:t>rencontre</a:t>
            </a:r>
            <a:endParaRPr sz="1200" dirty="0">
              <a:latin typeface="Roboto"/>
              <a:cs typeface="Robo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15908"/>
              </p:ext>
            </p:extLst>
          </p:nvPr>
        </p:nvGraphicFramePr>
        <p:xfrm>
          <a:off x="304800" y="1600200"/>
          <a:ext cx="7041642" cy="58805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5720"/>
                <a:gridCol w="3369680"/>
                <a:gridCol w="1936242"/>
              </a:tblGrid>
              <a:tr h="391180"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Sujets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abordés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  <a:tc>
                  <a:txBody>
                    <a:bodyPr/>
                    <a:lstStyle/>
                    <a:p>
                      <a:pPr marL="88773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Résumé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discussion</a:t>
                      </a:r>
                      <a:endParaRPr sz="110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  <a:tc>
                  <a:txBody>
                    <a:bodyPr/>
                    <a:lstStyle/>
                    <a:p>
                      <a:pPr marL="393700"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100" b="1" dirty="0" smtClean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Actions</a:t>
                      </a:r>
                      <a:endParaRPr sz="1100" dirty="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  <a:solidFill>
                      <a:srgbClr val="E20A16"/>
                    </a:solidFill>
                  </a:tcPr>
                </a:tc>
              </a:tr>
              <a:tr h="54894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VISION &amp; AMBITION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TRANSFORMATION NUMERIQUE &amp; IA 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OPTIMISATION OPERATIONNELLE &amp; SYNERGIES#1 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OPTIMISATION OPERATIONNELLE &amp; SYNERGIES#2</a:t>
                      </a: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LEADERSHIP &amp; GOUVERNANCE</a:t>
                      </a:r>
                      <a:endParaRPr lang="fr-FR" sz="1100" b="1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0" marR="0" marT="0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Instaurer une culture du résultat basée sur des objectifs clairs, des KPI  (V&amp;A_2_01)</a:t>
                      </a: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Mettre en place ou renforcer les instances de gouvernance </a:t>
                      </a: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Structurer notre méthodologie d'implémentation de l'IA à travers les USE CASE… </a:t>
                      </a: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Définir la stratégie  du mix contrats (interne/externe, CDI/prestataires, compétences critiques) selon les besoins capacitaires et stratégiques. </a:t>
                      </a: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67310" marR="73025" indent="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None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Aligner les objectifs opérationnels et financiers (OO&amp;S_6_01) </a:t>
                      </a: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Déployer et Outiller le pilotage budgétaire en mettant en place une gouvernance financière efficace (OO&amp;S_7_01)</a:t>
                      </a: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238760" marR="73025" indent="-171450" algn="just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Courier New" panose="02070309020205020404" pitchFamily="49" charset="0"/>
                        <a:buChar char="o"/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Déployer des outils de </a:t>
                      </a:r>
                      <a:r>
                        <a:rPr lang="fr-FR" sz="1100" dirty="0" err="1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tracking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de la force de vente mobile./ HOOPE</a:t>
                      </a:r>
                      <a:endParaRPr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89535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Transmission de</a:t>
                      </a:r>
                      <a:r>
                        <a:rPr lang="fr-FR" sz="1100" b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la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fiche d’initialisation projet le 10 avril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Fiche d’initialisation projet présentée et validée</a:t>
                      </a: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Transmission de</a:t>
                      </a:r>
                      <a:r>
                        <a:rPr lang="fr-FR" sz="1100" b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la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fiche d’initialisation projet le 10 avril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Transmission de</a:t>
                      </a:r>
                      <a:r>
                        <a:rPr lang="fr-FR" sz="1100" b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la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fiche d’initialisation projet le 10 avril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Transmission des</a:t>
                      </a:r>
                      <a:r>
                        <a:rPr lang="fr-FR" sz="1100" b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deux 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fiches d’initialisation projet le 10 avril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Transmission des</a:t>
                      </a:r>
                      <a:r>
                        <a:rPr lang="fr-FR" sz="1100" b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deux 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fiches d’initialisation projet le 13 avril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fr-FR" sz="1100" b="0" dirty="0" smtClean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0" marB="0">
                    <a:lnL w="6350">
                      <a:solidFill>
                        <a:srgbClr val="A4A4A4"/>
                      </a:solidFill>
                      <a:prstDash val="solid"/>
                    </a:lnL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6350">
                      <a:solidFill>
                        <a:srgbClr val="A4A4A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708" y="599459"/>
            <a:ext cx="826769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 10 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85800" y="1104564"/>
            <a:ext cx="16541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Roboto"/>
                <a:cs typeface="Roboto"/>
              </a:rPr>
              <a:t>Commentaires</a:t>
            </a:r>
            <a:r>
              <a:rPr sz="1200" spc="-20" dirty="0">
                <a:latin typeface="Roboto"/>
                <a:cs typeface="Roboto"/>
              </a:rPr>
              <a:t> </a:t>
            </a:r>
            <a:r>
              <a:rPr sz="1200" dirty="0">
                <a:latin typeface="Roboto"/>
                <a:cs typeface="Roboto"/>
              </a:rPr>
              <a:t>ou</a:t>
            </a:r>
            <a:r>
              <a:rPr sz="1200" spc="5" dirty="0">
                <a:latin typeface="Roboto"/>
                <a:cs typeface="Roboto"/>
              </a:rPr>
              <a:t> </a:t>
            </a:r>
            <a:r>
              <a:rPr sz="1200" spc="-20" dirty="0">
                <a:latin typeface="Roboto"/>
                <a:cs typeface="Roboto"/>
              </a:rPr>
              <a:t>notes</a:t>
            </a:r>
            <a:endParaRPr sz="12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400" y="1828800"/>
            <a:ext cx="6781800" cy="1931939"/>
          </a:xfrm>
          <a:prstGeom prst="rect">
            <a:avLst/>
          </a:prstGeom>
          <a:ln w="6096">
            <a:solidFill>
              <a:srgbClr val="BDBDBD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68580">
              <a:lnSpc>
                <a:spcPct val="100000"/>
              </a:lnSpc>
              <a:spcBef>
                <a:spcPts val="160"/>
              </a:spcBef>
            </a:pPr>
            <a:r>
              <a:rPr lang="fr-FR" sz="1200" b="1" dirty="0"/>
              <a:t>Clarifications sur les attentes</a:t>
            </a:r>
            <a:endParaRPr lang="fr-FR" sz="1200" b="1" spc="-10" dirty="0" smtClean="0">
              <a:latin typeface="Roboto"/>
              <a:cs typeface="Roboto"/>
            </a:endParaRPr>
          </a:p>
          <a:p>
            <a:pPr marL="68580">
              <a:lnSpc>
                <a:spcPct val="100000"/>
              </a:lnSpc>
              <a:spcBef>
                <a:spcPts val="160"/>
              </a:spcBef>
            </a:pPr>
            <a:endParaRPr lang="fr-FR" sz="1100" spc="-10" dirty="0" smtClean="0">
              <a:latin typeface="Roboto"/>
              <a:cs typeface="Roboto"/>
            </a:endParaRP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fr-FR" sz="1100" dirty="0" smtClean="0"/>
              <a:t>Chaque responsable de projet est tenu de veiller à la complétude et à la transmission des fiches d’initialisation au moins 48 heures avant la séance</a:t>
            </a:r>
          </a:p>
          <a:p>
            <a:pPr marL="68580">
              <a:lnSpc>
                <a:spcPct val="100000"/>
              </a:lnSpc>
              <a:spcBef>
                <a:spcPts val="300"/>
              </a:spcBef>
            </a:pPr>
            <a:endParaRPr lang="fr-FR" sz="1100" spc="-10" dirty="0" smtClean="0">
              <a:latin typeface="Roboto"/>
              <a:cs typeface="Roboto"/>
            </a:endParaRP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fr-FR" sz="1100" dirty="0" smtClean="0"/>
              <a:t>Un calendrier de suivi sera établi pour l'ensemble des projets initialisés afin d'en monitorer les taux d'avancement</a:t>
            </a:r>
          </a:p>
          <a:p>
            <a:pPr marL="24003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endParaRPr lang="fr-FR" sz="1100" spc="-10" dirty="0" smtClean="0">
              <a:latin typeface="Roboto"/>
              <a:cs typeface="Roboto"/>
            </a:endParaRPr>
          </a:p>
          <a:p>
            <a:pPr marL="68580" marR="339090">
              <a:lnSpc>
                <a:spcPct val="107300"/>
              </a:lnSpc>
              <a:spcBef>
                <a:spcPts val="10"/>
              </a:spcBef>
            </a:pPr>
            <a:endParaRPr lang="fr-FR" sz="1100" spc="-10" dirty="0">
              <a:latin typeface="Roboto"/>
              <a:cs typeface="Roboto"/>
            </a:endParaRPr>
          </a:p>
          <a:p>
            <a:pPr marL="68580" marR="339090">
              <a:lnSpc>
                <a:spcPct val="107300"/>
              </a:lnSpc>
              <a:spcBef>
                <a:spcPts val="10"/>
              </a:spcBef>
            </a:pPr>
            <a:endParaRPr sz="1100" dirty="0">
              <a:latin typeface="Roboto"/>
              <a:cs typeface="Roboto"/>
            </a:endParaRPr>
          </a:p>
        </p:txBody>
      </p:sp>
      <p:sp>
        <p:nvSpPr>
          <p:cNvPr id="8" name="object 7"/>
          <p:cNvSpPr txBox="1"/>
          <p:nvPr/>
        </p:nvSpPr>
        <p:spPr>
          <a:xfrm>
            <a:off x="6324600" y="5029200"/>
            <a:ext cx="784860" cy="177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Le</a:t>
            </a:r>
            <a:r>
              <a:rPr sz="1000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 </a:t>
            </a:r>
            <a:r>
              <a:rPr sz="10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Roboto"/>
                <a:cs typeface="Roboto"/>
              </a:rPr>
              <a:t>rapporteur</a:t>
            </a:r>
            <a:endParaRPr sz="10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708" y="599459"/>
            <a:ext cx="826769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dirty="0">
                <a:solidFill>
                  <a:srgbClr val="A4A4A4"/>
                </a:solidFill>
                <a:latin typeface="Arial MT"/>
                <a:cs typeface="Arial MT"/>
              </a:rPr>
              <a:t>Page 12 de</a:t>
            </a:r>
            <a:r>
              <a:rPr sz="1000" spc="5" dirty="0">
                <a:solidFill>
                  <a:srgbClr val="A4A4A4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A4A4A4"/>
                </a:solidFill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716"/>
            <a:ext cx="7763256" cy="8275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988552"/>
            <a:ext cx="7772400" cy="10698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678428" y="4335780"/>
            <a:ext cx="4191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solidFill>
                  <a:srgbClr val="C00000"/>
                </a:solidFill>
                <a:latin typeface="Roboto"/>
                <a:cs typeface="Roboto"/>
              </a:rPr>
              <a:t>FIN</a:t>
            </a:r>
            <a:endParaRPr sz="20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331</Words>
  <Application>Microsoft Office PowerPoint</Application>
  <PresentationFormat>Personnalisé</PresentationFormat>
  <Paragraphs>91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 MT</vt:lpstr>
      <vt:lpstr>Calibri</vt:lpstr>
      <vt:lpstr>Courier New</vt:lpstr>
      <vt:lpstr>Roboto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COMITE DE PILOTAGE</dc:title>
  <dc:subject>COMPTE RENDU</dc:subject>
  <dc:creator>Véronique Forest</dc:creator>
  <dc:description/>
  <cp:lastModifiedBy>Micheline KWAMINAN</cp:lastModifiedBy>
  <cp:revision>43</cp:revision>
  <dcterms:created xsi:type="dcterms:W3CDTF">2026-03-06T15:41:03Z</dcterms:created>
  <dcterms:modified xsi:type="dcterms:W3CDTF">2026-04-08T16:21:01Z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2026-03-03T00:00:00Z</vt:filetime>
  </property>
  <property fmtid="{D5CDD505-2E9C-101B-9397-08002B2CF9AE}" pid="3" name="Creator">
    <vt:lpwstr>WPS Writer</vt:lpwstr>
  </property>
  <property fmtid="{D5CDD505-2E9C-101B-9397-08002B2CF9AE}" pid="4" name="LastSaved">
    <vt:filetime>2026-03-06T00:00:00Z</vt:filetime>
  </property>
  <property fmtid="{D5CDD505-2E9C-101B-9397-08002B2CF9AE}" pid="5" name="SourceModified">
    <vt:lpwstr>D:20260303182052+01'00'</vt:lpwstr>
  </property>
</Properties>
</file>