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1716" y="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meet.google.com/sdd-djpu-iti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17335" y="599459"/>
            <a:ext cx="755015" cy="141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Page</a:t>
            </a:r>
            <a:r>
              <a:rPr sz="1000" spc="-10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1</a:t>
            </a:r>
            <a:r>
              <a:rPr sz="1000" spc="5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de</a:t>
            </a:r>
            <a:r>
              <a:rPr sz="1000" spc="5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spc="-25" dirty="0">
                <a:solidFill>
                  <a:srgbClr val="A4A4A4"/>
                </a:solidFill>
                <a:latin typeface="Arial MT"/>
                <a:cs typeface="Arial MT"/>
              </a:rPr>
              <a:t>12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716"/>
            <a:ext cx="7763256" cy="82751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8988552"/>
            <a:ext cx="7772400" cy="106984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575308" y="966343"/>
            <a:ext cx="5297042" cy="17004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000" b="1" dirty="0" smtClean="0">
                <a:solidFill>
                  <a:srgbClr val="E20A16"/>
                </a:solidFill>
                <a:latin typeface="Roboto"/>
                <a:cs typeface="Roboto"/>
              </a:rPr>
              <a:t>SE</a:t>
            </a:r>
            <a:r>
              <a:rPr lang="fr-FR" sz="2000" b="1" dirty="0" smtClean="0">
                <a:solidFill>
                  <a:srgbClr val="E20A16"/>
                </a:solidFill>
                <a:latin typeface="Roboto"/>
                <a:cs typeface="Roboto"/>
              </a:rPr>
              <a:t>ANCE</a:t>
            </a:r>
            <a:r>
              <a:rPr sz="2000" b="1" spc="-75" dirty="0" smtClean="0">
                <a:solidFill>
                  <a:srgbClr val="E20A16"/>
                </a:solidFill>
                <a:latin typeface="Roboto"/>
                <a:cs typeface="Roboto"/>
              </a:rPr>
              <a:t> </a:t>
            </a:r>
            <a:r>
              <a:rPr lang="fr-FR" sz="2000" b="1" dirty="0">
                <a:solidFill>
                  <a:srgbClr val="E20A16"/>
                </a:solidFill>
                <a:latin typeface="Roboto"/>
                <a:cs typeface="Roboto"/>
              </a:rPr>
              <a:t>DE </a:t>
            </a:r>
            <a:r>
              <a:rPr lang="fr-FR" sz="2000" b="1" dirty="0" smtClean="0">
                <a:solidFill>
                  <a:srgbClr val="E20A16"/>
                </a:solidFill>
                <a:latin typeface="Roboto"/>
                <a:cs typeface="Roboto"/>
              </a:rPr>
              <a:t>TRAVAIL SUR LE SUPPORT </a:t>
            </a:r>
            <a:r>
              <a:rPr lang="fr-FR" sz="2000" b="1" dirty="0">
                <a:solidFill>
                  <a:srgbClr val="E20A16"/>
                </a:solidFill>
                <a:latin typeface="Roboto"/>
                <a:cs typeface="Roboto"/>
              </a:rPr>
              <a:t>DE COMMUNICATION DESCENDANTE DU PROGRAMME </a:t>
            </a:r>
            <a:r>
              <a:rPr lang="fr-FR" sz="2000" b="1" dirty="0" smtClean="0">
                <a:solidFill>
                  <a:srgbClr val="E20A16"/>
                </a:solidFill>
                <a:latin typeface="Roboto"/>
                <a:cs typeface="Roboto"/>
              </a:rPr>
              <a:t>DRIVE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endParaRPr lang="fr-FR" sz="2400" b="1" u="heavy" dirty="0" smtClean="0">
              <a:uFill>
                <a:solidFill>
                  <a:srgbClr val="000000"/>
                </a:solidFill>
              </a:uFill>
              <a:latin typeface="Roboto"/>
              <a:cs typeface="Roboto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400" b="1" u="heavy" dirty="0" smtClean="0">
                <a:uFill>
                  <a:solidFill>
                    <a:srgbClr val="000000"/>
                  </a:solidFill>
                </a:uFill>
                <a:latin typeface="Roboto"/>
                <a:cs typeface="Roboto"/>
              </a:rPr>
              <a:t>COMPTE</a:t>
            </a:r>
            <a:r>
              <a:rPr sz="2400" b="1" u="heavy" spc="-40" dirty="0" smtClean="0">
                <a:uFill>
                  <a:solidFill>
                    <a:srgbClr val="000000"/>
                  </a:solidFill>
                </a:uFill>
                <a:latin typeface="Roboto"/>
                <a:cs typeface="Roboto"/>
              </a:rPr>
              <a:t> </a:t>
            </a:r>
            <a:r>
              <a:rPr sz="2400" b="1" u="heavy" spc="-20" dirty="0">
                <a:uFill>
                  <a:solidFill>
                    <a:srgbClr val="000000"/>
                  </a:solidFill>
                </a:uFill>
                <a:latin typeface="Roboto"/>
                <a:cs typeface="Roboto"/>
              </a:rPr>
              <a:t>RENDU</a:t>
            </a:r>
            <a:endParaRPr sz="2400" dirty="0">
              <a:latin typeface="Roboto"/>
              <a:cs typeface="Robo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983" y="2970403"/>
            <a:ext cx="15995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Roboto"/>
                <a:cs typeface="Roboto"/>
              </a:rPr>
              <a:t>Informations</a:t>
            </a:r>
            <a:r>
              <a:rPr sz="1200" spc="-40" dirty="0">
                <a:latin typeface="Roboto"/>
                <a:cs typeface="Roboto"/>
              </a:rPr>
              <a:t> </a:t>
            </a:r>
            <a:r>
              <a:rPr sz="1200" spc="-10" dirty="0">
                <a:latin typeface="Roboto"/>
                <a:cs typeface="Roboto"/>
              </a:rPr>
              <a:t>générales</a:t>
            </a:r>
            <a:endParaRPr sz="1200">
              <a:latin typeface="Roboto"/>
              <a:cs typeface="Roboto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186586"/>
              </p:ext>
            </p:extLst>
          </p:nvPr>
        </p:nvGraphicFramePr>
        <p:xfrm>
          <a:off x="609600" y="3585209"/>
          <a:ext cx="6477000" cy="35649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38159"/>
                <a:gridCol w="3238841"/>
              </a:tblGrid>
              <a:tr h="85602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100" b="1" dirty="0">
                          <a:latin typeface="Roboto"/>
                          <a:cs typeface="Roboto"/>
                        </a:rPr>
                        <a:t>Date</a:t>
                      </a:r>
                      <a:r>
                        <a:rPr sz="1100" b="1" spc="-2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de</a:t>
                      </a:r>
                      <a:r>
                        <a:rPr sz="1100" b="1" spc="-35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la</a:t>
                      </a:r>
                      <a:r>
                        <a:rPr sz="1100" b="1" spc="-25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réunion</a:t>
                      </a:r>
                      <a:r>
                        <a:rPr sz="1100" b="1" spc="-3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:</a:t>
                      </a:r>
                      <a:r>
                        <a:rPr sz="1100" b="1" spc="-20" dirty="0">
                          <a:latin typeface="Roboto"/>
                          <a:cs typeface="Roboto"/>
                        </a:rPr>
                        <a:t> </a:t>
                      </a:r>
                      <a:r>
                        <a:rPr lang="fr-FR" sz="1100" b="0" spc="0" dirty="0" smtClean="0">
                          <a:latin typeface="Roboto"/>
                          <a:cs typeface="Roboto"/>
                        </a:rPr>
                        <a:t>Mardi</a:t>
                      </a:r>
                      <a:r>
                        <a:rPr lang="fr-FR" sz="1100" b="0" spc="0" baseline="0" dirty="0" smtClean="0">
                          <a:latin typeface="Roboto"/>
                          <a:cs typeface="Roboto"/>
                        </a:rPr>
                        <a:t> 17</a:t>
                      </a:r>
                      <a:r>
                        <a:rPr sz="1100" spc="-30" dirty="0" smtClean="0">
                          <a:latin typeface="Roboto"/>
                          <a:cs typeface="Roboto"/>
                        </a:rPr>
                        <a:t> </a:t>
                      </a:r>
                      <a:r>
                        <a:rPr lang="fr-FR" sz="1100" spc="0" dirty="0" smtClean="0">
                          <a:latin typeface="Roboto"/>
                          <a:cs typeface="Roboto"/>
                        </a:rPr>
                        <a:t>Mars</a:t>
                      </a:r>
                      <a:r>
                        <a:rPr sz="1100" spc="-25" dirty="0" smtClean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spc="-20" dirty="0">
                          <a:latin typeface="Roboto"/>
                          <a:cs typeface="Roboto"/>
                        </a:rPr>
                        <a:t>2026</a:t>
                      </a:r>
                      <a:endParaRPr sz="1100" dirty="0">
                        <a:latin typeface="Roboto"/>
                        <a:cs typeface="Roboto"/>
                      </a:endParaRPr>
                    </a:p>
                    <a:p>
                      <a:pPr marL="67945" marR="411480">
                        <a:lnSpc>
                          <a:spcPct val="107300"/>
                        </a:lnSpc>
                        <a:spcBef>
                          <a:spcPts val="204"/>
                        </a:spcBef>
                      </a:pPr>
                      <a:r>
                        <a:rPr sz="1100" b="1" dirty="0">
                          <a:latin typeface="Roboto"/>
                          <a:cs typeface="Roboto"/>
                        </a:rPr>
                        <a:t>Horaire</a:t>
                      </a:r>
                      <a:r>
                        <a:rPr sz="1100" b="1" spc="-3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:</a:t>
                      </a:r>
                      <a:r>
                        <a:rPr sz="1100" b="1" spc="-4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dirty="0" smtClean="0">
                          <a:latin typeface="Roboto"/>
                          <a:cs typeface="Roboto"/>
                        </a:rPr>
                        <a:t>1</a:t>
                      </a:r>
                      <a:r>
                        <a:rPr lang="fr-FR" sz="1100" dirty="0" smtClean="0">
                          <a:latin typeface="Roboto"/>
                          <a:cs typeface="Roboto"/>
                        </a:rPr>
                        <a:t>6</a:t>
                      </a:r>
                      <a:r>
                        <a:rPr sz="1100" dirty="0" smtClean="0">
                          <a:latin typeface="Roboto"/>
                          <a:cs typeface="Roboto"/>
                        </a:rPr>
                        <a:t>h</a:t>
                      </a:r>
                      <a:r>
                        <a:rPr lang="fr-FR" sz="1100" dirty="0" smtClean="0">
                          <a:latin typeface="Roboto"/>
                          <a:cs typeface="Roboto"/>
                        </a:rPr>
                        <a:t>02</a:t>
                      </a:r>
                      <a:r>
                        <a:rPr sz="1100" dirty="0" err="1" smtClean="0">
                          <a:latin typeface="Roboto"/>
                          <a:cs typeface="Roboto"/>
                        </a:rPr>
                        <a:t>mn</a:t>
                      </a:r>
                      <a:r>
                        <a:rPr sz="1100" spc="-30" dirty="0" smtClean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dirty="0">
                          <a:latin typeface="Roboto"/>
                          <a:cs typeface="Roboto"/>
                        </a:rPr>
                        <a:t>-</a:t>
                      </a:r>
                      <a:r>
                        <a:rPr sz="1100" spc="-3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dirty="0" smtClean="0">
                          <a:latin typeface="Roboto"/>
                          <a:cs typeface="Roboto"/>
                        </a:rPr>
                        <a:t>1</a:t>
                      </a:r>
                      <a:r>
                        <a:rPr lang="fr-FR" sz="1100" dirty="0" smtClean="0">
                          <a:latin typeface="Roboto"/>
                          <a:cs typeface="Roboto"/>
                        </a:rPr>
                        <a:t>6</a:t>
                      </a:r>
                      <a:r>
                        <a:rPr sz="1100" dirty="0" smtClean="0">
                          <a:latin typeface="Roboto"/>
                          <a:cs typeface="Roboto"/>
                        </a:rPr>
                        <a:t>h2</a:t>
                      </a:r>
                      <a:r>
                        <a:rPr lang="fr-FR" sz="1100" dirty="0" smtClean="0">
                          <a:latin typeface="Roboto"/>
                          <a:cs typeface="Roboto"/>
                        </a:rPr>
                        <a:t>3</a:t>
                      </a:r>
                      <a:r>
                        <a:rPr sz="1100" dirty="0" err="1" smtClean="0">
                          <a:latin typeface="Roboto"/>
                          <a:cs typeface="Roboto"/>
                        </a:rPr>
                        <a:t>mn</a:t>
                      </a:r>
                      <a:r>
                        <a:rPr sz="1100" spc="-35" dirty="0" smtClean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spc="-55" dirty="0" smtClean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spc="-20" dirty="0" smtClean="0">
                          <a:latin typeface="Roboto"/>
                          <a:cs typeface="Roboto"/>
                        </a:rPr>
                        <a:t>GMT</a:t>
                      </a:r>
                      <a:endParaRPr sz="1100" dirty="0">
                        <a:latin typeface="Roboto"/>
                        <a:cs typeface="Roboto"/>
                      </a:endParaRPr>
                    </a:p>
                  </a:txBody>
                  <a:tcPr marL="0" marR="0" marT="2159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100" dirty="0">
                          <a:latin typeface="Roboto"/>
                          <a:cs typeface="Roboto"/>
                        </a:rPr>
                        <a:t>Lieu</a:t>
                      </a:r>
                      <a:r>
                        <a:rPr sz="1100" spc="-2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dirty="0">
                          <a:latin typeface="Roboto"/>
                          <a:cs typeface="Roboto"/>
                        </a:rPr>
                        <a:t>de</a:t>
                      </a:r>
                      <a:r>
                        <a:rPr sz="1100" spc="-1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dirty="0">
                          <a:latin typeface="Roboto"/>
                          <a:cs typeface="Roboto"/>
                        </a:rPr>
                        <a:t>la</a:t>
                      </a:r>
                      <a:r>
                        <a:rPr sz="1100" spc="-15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dirty="0">
                          <a:latin typeface="Roboto"/>
                          <a:cs typeface="Roboto"/>
                        </a:rPr>
                        <a:t>réunion</a:t>
                      </a:r>
                      <a:r>
                        <a:rPr sz="1100" spc="-15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spc="-50" dirty="0">
                          <a:latin typeface="Roboto"/>
                          <a:cs typeface="Roboto"/>
                        </a:rPr>
                        <a:t>:</a:t>
                      </a:r>
                      <a:endParaRPr sz="1100" dirty="0">
                        <a:latin typeface="Roboto"/>
                        <a:cs typeface="Roboto"/>
                      </a:endParaRPr>
                    </a:p>
                    <a:p>
                      <a:pPr marL="68580" marR="159385">
                        <a:lnSpc>
                          <a:spcPct val="107300"/>
                        </a:lnSpc>
                        <a:spcBef>
                          <a:spcPts val="204"/>
                        </a:spcBef>
                      </a:pPr>
                      <a:r>
                        <a:rPr sz="1100" dirty="0">
                          <a:latin typeface="Roboto"/>
                          <a:cs typeface="Roboto"/>
                        </a:rPr>
                        <a:t>Google</a:t>
                      </a:r>
                      <a:r>
                        <a:rPr sz="1100" spc="-2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dirty="0">
                          <a:latin typeface="Roboto"/>
                          <a:cs typeface="Roboto"/>
                        </a:rPr>
                        <a:t>meet</a:t>
                      </a:r>
                      <a:r>
                        <a:rPr sz="1100" spc="-25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dirty="0">
                          <a:latin typeface="Roboto"/>
                          <a:cs typeface="Roboto"/>
                        </a:rPr>
                        <a:t>:</a:t>
                      </a:r>
                      <a:r>
                        <a:rPr sz="1100" spc="-25" dirty="0">
                          <a:latin typeface="Roboto"/>
                          <a:cs typeface="Roboto"/>
                        </a:rPr>
                        <a:t> </a:t>
                      </a:r>
                      <a:r>
                        <a:rPr lang="fr-FR" sz="1100" b="1" i="0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https://meet.google.com/sdd-djpu-iti</a:t>
                      </a:r>
                      <a:r>
                        <a:rPr lang="fr-FR" sz="11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sz="1100" dirty="0">
                        <a:latin typeface="Roboto"/>
                        <a:cs typeface="Roboto"/>
                      </a:endParaRPr>
                    </a:p>
                  </a:txBody>
                  <a:tcPr marL="0" marR="0" marT="2159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D7D7D7"/>
                    </a:solidFill>
                  </a:tcPr>
                </a:tc>
              </a:tr>
              <a:tr h="511766">
                <a:tc gridSpan="2">
                  <a:txBody>
                    <a:bodyPr/>
                    <a:lstStyle/>
                    <a:p>
                      <a:pPr marL="67945" marR="504825">
                        <a:lnSpc>
                          <a:spcPct val="108200"/>
                        </a:lnSpc>
                        <a:spcBef>
                          <a:spcPts val="55"/>
                        </a:spcBef>
                        <a:tabLst>
                          <a:tab pos="1044575" algn="l"/>
                        </a:tabLst>
                      </a:pPr>
                      <a:r>
                        <a:rPr sz="1100" b="1" spc="-10" dirty="0">
                          <a:latin typeface="Roboto"/>
                          <a:cs typeface="Roboto"/>
                        </a:rPr>
                        <a:t>Participants</a:t>
                      </a:r>
                      <a:r>
                        <a:rPr sz="1100" b="1" spc="45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spc="-50" dirty="0" smtClean="0">
                          <a:latin typeface="Roboto"/>
                          <a:cs typeface="Roboto"/>
                        </a:rPr>
                        <a:t>:</a:t>
                      </a:r>
                      <a:r>
                        <a:rPr lang="fr-FR" sz="1100" b="1" spc="-50" dirty="0" smtClean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	</a:t>
                      </a:r>
                      <a:r>
                        <a:rPr lang="fr-FR" sz="110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DG, </a:t>
                      </a:r>
                      <a:r>
                        <a:rPr lang="fr-FR" sz="110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DGA,</a:t>
                      </a:r>
                      <a:r>
                        <a:rPr lang="fr-FR" sz="1100" baseline="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 Pole Communication, </a:t>
                      </a:r>
                      <a:r>
                        <a:rPr lang="fr-FR" sz="110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Coordonnateur</a:t>
                      </a:r>
                      <a:r>
                        <a:rPr lang="fr-CI" sz="1100" baseline="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. du programme</a:t>
                      </a:r>
                      <a:r>
                        <a:rPr lang="fr-FR" sz="1100" spc="-20" baseline="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 </a:t>
                      </a:r>
                      <a:endParaRPr lang="fr-FR" sz="1100" spc="-20" dirty="0" smtClean="0">
                        <a:latin typeface="Roboto"/>
                        <a:cs typeface="Roboto"/>
                      </a:endParaRPr>
                    </a:p>
                  </a:txBody>
                  <a:tcPr marL="0" marR="0" marT="6985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D7D7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914400">
                <a:tc grid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100" b="1" dirty="0">
                          <a:latin typeface="Roboto"/>
                          <a:cs typeface="Roboto"/>
                        </a:rPr>
                        <a:t>Ordre</a:t>
                      </a:r>
                      <a:r>
                        <a:rPr sz="1100" b="1" spc="-2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du</a:t>
                      </a:r>
                      <a:r>
                        <a:rPr sz="1100" b="1" spc="-2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jour</a:t>
                      </a:r>
                      <a:r>
                        <a:rPr sz="1100" b="1" spc="-35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spc="-50" dirty="0" smtClean="0">
                          <a:latin typeface="Roboto"/>
                          <a:cs typeface="Roboto"/>
                        </a:rPr>
                        <a:t>:</a:t>
                      </a:r>
                      <a:endParaRPr lang="fr-FR" sz="1100" b="1" spc="-50" dirty="0" smtClean="0">
                        <a:latin typeface="Roboto"/>
                        <a:cs typeface="Roboto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1100" dirty="0">
                        <a:latin typeface="Roboto"/>
                        <a:cs typeface="Roboto"/>
                      </a:endParaRPr>
                    </a:p>
                    <a:p>
                      <a:r>
                        <a:rPr lang="fr-FR" sz="110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  1-  Orientations pour la conception du logo</a:t>
                      </a:r>
                    </a:p>
                    <a:p>
                      <a:r>
                        <a:rPr lang="fr-FR" sz="110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  2-  Support </a:t>
                      </a:r>
                      <a:r>
                        <a:rPr lang="fr-FR" sz="110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de communication descendante</a:t>
                      </a:r>
                    </a:p>
                  </a:txBody>
                  <a:tcPr marL="0" marR="0" marT="20955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D7D7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282727">
                <a:tc grid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100" b="1" dirty="0">
                          <a:latin typeface="Roboto"/>
                          <a:cs typeface="Roboto"/>
                        </a:rPr>
                        <a:t>Objectifs</a:t>
                      </a:r>
                      <a:r>
                        <a:rPr sz="1100" b="1" spc="-35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de</a:t>
                      </a:r>
                      <a:r>
                        <a:rPr sz="1100" b="1" spc="-4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la</a:t>
                      </a:r>
                      <a:r>
                        <a:rPr sz="1100" b="1" spc="-3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réunion</a:t>
                      </a:r>
                      <a:r>
                        <a:rPr sz="1100" b="1" spc="-3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spc="-50" dirty="0">
                          <a:latin typeface="Roboto"/>
                          <a:cs typeface="Roboto"/>
                        </a:rPr>
                        <a:t>:</a:t>
                      </a:r>
                      <a:endParaRPr sz="1100" dirty="0">
                        <a:latin typeface="Roboto"/>
                        <a:cs typeface="Roboto"/>
                      </a:endParaRPr>
                    </a:p>
                    <a:p>
                      <a:pPr marL="6794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94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Donner</a:t>
                      </a:r>
                      <a:r>
                        <a:rPr lang="fr-FR" sz="1100" baseline="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 les orientations pour la conception du logo et du support de communication descendante du programme DRIVE</a:t>
                      </a:r>
                      <a:endParaRPr lang="fr-FR" sz="1100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0" marR="0" marT="22225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D7D7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17335" y="599459"/>
            <a:ext cx="755015" cy="141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Page</a:t>
            </a:r>
            <a:r>
              <a:rPr sz="1000" spc="-10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2</a:t>
            </a:r>
            <a:r>
              <a:rPr sz="1000" spc="5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de</a:t>
            </a:r>
            <a:r>
              <a:rPr sz="1000" spc="5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spc="-25" dirty="0">
                <a:solidFill>
                  <a:srgbClr val="A4A4A4"/>
                </a:solidFill>
                <a:latin typeface="Arial MT"/>
                <a:cs typeface="Arial MT"/>
              </a:rPr>
              <a:t>12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716"/>
            <a:ext cx="7763256" cy="82751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8988552"/>
            <a:ext cx="7772400" cy="106984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14400" y="1219201"/>
            <a:ext cx="2187828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Roboto"/>
                <a:cs typeface="Roboto"/>
              </a:rPr>
              <a:t>Sujets</a:t>
            </a:r>
            <a:r>
              <a:rPr sz="1200" spc="-40" dirty="0">
                <a:latin typeface="Roboto"/>
                <a:cs typeface="Roboto"/>
              </a:rPr>
              <a:t> </a:t>
            </a:r>
            <a:r>
              <a:rPr sz="1200" dirty="0">
                <a:latin typeface="Roboto"/>
                <a:cs typeface="Roboto"/>
              </a:rPr>
              <a:t>et</a:t>
            </a:r>
            <a:r>
              <a:rPr sz="1200" spc="-35" dirty="0">
                <a:latin typeface="Roboto"/>
                <a:cs typeface="Roboto"/>
              </a:rPr>
              <a:t> </a:t>
            </a:r>
            <a:r>
              <a:rPr sz="1200" dirty="0">
                <a:latin typeface="Roboto"/>
                <a:cs typeface="Roboto"/>
              </a:rPr>
              <a:t>thèmes</a:t>
            </a:r>
            <a:r>
              <a:rPr sz="1200" spc="-15" dirty="0">
                <a:latin typeface="Roboto"/>
                <a:cs typeface="Roboto"/>
              </a:rPr>
              <a:t> </a:t>
            </a:r>
            <a:r>
              <a:rPr sz="1200" dirty="0">
                <a:latin typeface="Roboto"/>
                <a:cs typeface="Roboto"/>
              </a:rPr>
              <a:t>de</a:t>
            </a:r>
            <a:r>
              <a:rPr sz="1200" spc="-20" dirty="0">
                <a:latin typeface="Roboto"/>
                <a:cs typeface="Roboto"/>
              </a:rPr>
              <a:t> </a:t>
            </a:r>
            <a:r>
              <a:rPr sz="1200" dirty="0">
                <a:latin typeface="Roboto"/>
                <a:cs typeface="Roboto"/>
              </a:rPr>
              <a:t>la</a:t>
            </a:r>
            <a:r>
              <a:rPr sz="1200" spc="-25" dirty="0">
                <a:latin typeface="Roboto"/>
                <a:cs typeface="Roboto"/>
              </a:rPr>
              <a:t> </a:t>
            </a:r>
            <a:r>
              <a:rPr sz="1200" spc="-10" dirty="0">
                <a:latin typeface="Roboto"/>
                <a:cs typeface="Roboto"/>
              </a:rPr>
              <a:t>rencontre</a:t>
            </a:r>
            <a:endParaRPr sz="1200" dirty="0">
              <a:latin typeface="Roboto"/>
              <a:cs typeface="Roboto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56502"/>
              </p:ext>
            </p:extLst>
          </p:nvPr>
        </p:nvGraphicFramePr>
        <p:xfrm>
          <a:off x="304800" y="1600200"/>
          <a:ext cx="7041642" cy="58805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5720"/>
                <a:gridCol w="3369680"/>
                <a:gridCol w="1936242"/>
              </a:tblGrid>
              <a:tr h="391180">
                <a:tc>
                  <a:txBody>
                    <a:bodyPr/>
                    <a:lstStyle/>
                    <a:p>
                      <a:pPr marL="385445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Sujets</a:t>
                      </a:r>
                      <a:r>
                        <a:rPr sz="1100" b="1" spc="-3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abordés</a:t>
                      </a:r>
                      <a:endParaRPr sz="1100" dirty="0">
                        <a:latin typeface="Roboto"/>
                        <a:cs typeface="Roboto"/>
                      </a:endParaRPr>
                    </a:p>
                  </a:txBody>
                  <a:tcPr marL="0" marR="0" marT="92075" marB="0">
                    <a:lnL w="6350">
                      <a:solidFill>
                        <a:srgbClr val="A4A4A4"/>
                      </a:solidFill>
                      <a:prstDash val="solid"/>
                    </a:lnL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6350">
                      <a:solidFill>
                        <a:srgbClr val="A4A4A4"/>
                      </a:solidFill>
                      <a:prstDash val="solid"/>
                    </a:lnB>
                    <a:solidFill>
                      <a:srgbClr val="E20A16"/>
                    </a:solidFill>
                  </a:tcPr>
                </a:tc>
                <a:tc>
                  <a:txBody>
                    <a:bodyPr/>
                    <a:lstStyle/>
                    <a:p>
                      <a:pPr marL="887730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Résumé</a:t>
                      </a:r>
                      <a:r>
                        <a:rPr sz="1100" b="1" spc="-3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de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la</a:t>
                      </a:r>
                      <a:r>
                        <a:rPr sz="1100" b="1" spc="-3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discussion</a:t>
                      </a:r>
                      <a:endParaRPr sz="1100">
                        <a:latin typeface="Roboto"/>
                        <a:cs typeface="Roboto"/>
                      </a:endParaRPr>
                    </a:p>
                  </a:txBody>
                  <a:tcPr marL="0" marR="0" marT="92075" marB="0">
                    <a:lnL w="6350">
                      <a:solidFill>
                        <a:srgbClr val="A4A4A4"/>
                      </a:solidFill>
                      <a:prstDash val="solid"/>
                    </a:lnL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6350">
                      <a:solidFill>
                        <a:srgbClr val="A4A4A4"/>
                      </a:solidFill>
                      <a:prstDash val="solid"/>
                    </a:lnB>
                    <a:solidFill>
                      <a:srgbClr val="E20A16"/>
                    </a:solidFill>
                  </a:tcPr>
                </a:tc>
                <a:tc>
                  <a:txBody>
                    <a:bodyPr/>
                    <a:lstStyle/>
                    <a:p>
                      <a:pPr marL="393700" algn="ctr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1100" b="1" dirty="0" smtClean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Actions</a:t>
                      </a:r>
                      <a:endParaRPr sz="1100" dirty="0">
                        <a:latin typeface="Roboto"/>
                        <a:cs typeface="Roboto"/>
                      </a:endParaRPr>
                    </a:p>
                  </a:txBody>
                  <a:tcPr marL="0" marR="0" marT="92075" marB="0">
                    <a:lnL w="6350">
                      <a:solidFill>
                        <a:srgbClr val="A4A4A4"/>
                      </a:solidFill>
                      <a:prstDash val="solid"/>
                    </a:lnL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6350">
                      <a:solidFill>
                        <a:srgbClr val="A4A4A4"/>
                      </a:solidFill>
                      <a:prstDash val="solid"/>
                    </a:lnB>
                    <a:solidFill>
                      <a:srgbClr val="E20A16"/>
                    </a:solidFill>
                  </a:tcPr>
                </a:tc>
              </a:tr>
              <a:tr h="54894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fr-FR" sz="11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fr-FR" sz="11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lang="fr-FR" sz="1100" b="1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Logo du programme DRIVE</a:t>
                      </a: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lang="fr-FR" sz="1100" b="1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Support de communication</a:t>
                      </a:r>
                      <a:endParaRPr lang="fr-FR" sz="1100" b="1" dirty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0" marR="0" marT="0" marB="0">
                    <a:lnL w="6350">
                      <a:solidFill>
                        <a:srgbClr val="A4A4A4"/>
                      </a:solidFill>
                      <a:prstDash val="solid"/>
                    </a:lnL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635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lang="fr-FR" sz="1100" b="1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Retour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 et observations sur les propositions actuelles</a:t>
                      </a: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 marR="7302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Les propositions de logo initiales sont trop sombres et ne reflètent pas la dynamique positive souhaitée </a:t>
                      </a: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Le logo doit être compréhensible au premier regard sans explication supplémentaire</a:t>
                      </a: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Les propositions doivent être plus parlantes et offrir plus de choix que les versions précédentes</a:t>
                      </a: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L'équipe doit comprendre la définition complète du sigle Drive avant de concevoir les propositions</a:t>
                      </a: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L'équipe a conçu un plan de communication au lieu d’un support de communication comme  demandé </a:t>
                      </a: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Le support de communication doit énumérer les points clés du programme Drive de manière succincte </a:t>
                      </a:r>
                      <a:endParaRPr sz="11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</a:txBody>
                  <a:tcPr marL="0" marR="0" marT="89535" marB="0">
                    <a:lnL w="6350">
                      <a:solidFill>
                        <a:srgbClr val="A4A4A4"/>
                      </a:solidFill>
                      <a:prstDash val="solid"/>
                    </a:lnL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635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r-FR" sz="11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fr-FR" sz="11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fr-FR" sz="11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fr-FR" sz="1100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fr-FR" sz="1100" b="1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Transmettre de nouvelles propositions de logo reflétant les valeurs du programme Drive d'ici jeudi 19 mars 2026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b="1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Chaque proposition de logo doit inclure une description expliquant son message et sa connexion aux valeurs de Drive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r>
                        <a:rPr lang="fr-FR" sz="1100" b="1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Fournir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un </a:t>
                      </a:r>
                      <a:r>
                        <a:rPr lang="fr-FR" sz="1100" b="1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support de communication synthétique intégrant logo et éléments partagés par mail (</a:t>
                      </a:r>
                      <a:r>
                        <a:rPr lang="fr-FR" sz="800" b="0" i="1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vision;</a:t>
                      </a:r>
                      <a:r>
                        <a:rPr lang="fr-FR" sz="800" b="0" i="1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</a:t>
                      </a:r>
                      <a:r>
                        <a:rPr lang="fr-FR" sz="800" b="0" i="1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Mission;</a:t>
                      </a:r>
                      <a:r>
                        <a:rPr lang="fr-FR" sz="800" b="0" i="1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</a:t>
                      </a:r>
                      <a:r>
                        <a:rPr lang="fr-FR" sz="800" b="0" i="1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valeurs;</a:t>
                      </a:r>
                      <a:r>
                        <a:rPr lang="fr-FR" sz="800" b="0" i="1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</a:t>
                      </a:r>
                      <a:r>
                        <a:rPr lang="fr-FR" sz="800" b="0" i="1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programme DRIVE (Signification);</a:t>
                      </a:r>
                      <a:r>
                        <a:rPr lang="fr-FR" sz="800" b="0" i="1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l</a:t>
                      </a:r>
                      <a:r>
                        <a:rPr lang="fr-FR" sz="800" b="0" i="1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es objectifs à 2028;</a:t>
                      </a:r>
                      <a:r>
                        <a:rPr lang="fr-FR" sz="800" b="0" i="1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</a:t>
                      </a:r>
                      <a:r>
                        <a:rPr lang="fr-FR" sz="800" b="0" i="1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les objectifs Macro à 2026;</a:t>
                      </a:r>
                      <a:r>
                        <a:rPr lang="fr-FR" sz="800" b="0" i="1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</a:t>
                      </a:r>
                      <a:r>
                        <a:rPr lang="fr-FR" sz="800" b="0" i="1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Le nombre de chantiers et sous chantiers en 2026 VS le nombre total de chantiers</a:t>
                      </a:r>
                      <a:r>
                        <a:rPr lang="fr-FR" sz="1100" b="1" i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)</a:t>
                      </a:r>
                      <a:r>
                        <a:rPr lang="fr-FR" sz="1100" b="1" i="0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à transmettre ce </a:t>
                      </a:r>
                      <a:r>
                        <a:rPr lang="fr-FR" sz="1100" b="1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vendredi 20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mars 2026</a:t>
                      </a:r>
                      <a:endParaRPr lang="fr-FR" sz="1100" b="1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fr-FR" sz="1100" b="1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La communication sur le programme doit démarrer la semaine prochaine: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</a:t>
                      </a:r>
                      <a:r>
                        <a:rPr lang="fr-FR" sz="1100" b="1" i="1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le respect des délais est critique</a:t>
                      </a:r>
                      <a:endParaRPr lang="fr-FR" sz="1100" b="1" i="1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</a:txBody>
                  <a:tcPr marL="0" marR="0" marT="0" marB="0">
                    <a:lnL w="6350">
                      <a:solidFill>
                        <a:srgbClr val="A4A4A4"/>
                      </a:solidFill>
                      <a:prstDash val="solid"/>
                    </a:lnL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6350">
                      <a:solidFill>
                        <a:srgbClr val="A4A4A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45708" y="599459"/>
            <a:ext cx="826769" cy="141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Page 10 de</a:t>
            </a:r>
            <a:r>
              <a:rPr sz="1000" spc="5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spc="-25" dirty="0">
                <a:solidFill>
                  <a:srgbClr val="A4A4A4"/>
                </a:solidFill>
                <a:latin typeface="Arial MT"/>
                <a:cs typeface="Arial MT"/>
              </a:rPr>
              <a:t>12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716"/>
            <a:ext cx="7763256" cy="82751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8988552"/>
            <a:ext cx="7772400" cy="1069848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85800" y="1104564"/>
            <a:ext cx="16541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Roboto"/>
                <a:cs typeface="Roboto"/>
              </a:rPr>
              <a:t>Commentaires</a:t>
            </a:r>
            <a:r>
              <a:rPr sz="1200" spc="-20" dirty="0">
                <a:latin typeface="Roboto"/>
                <a:cs typeface="Roboto"/>
              </a:rPr>
              <a:t> </a:t>
            </a:r>
            <a:r>
              <a:rPr sz="1200" dirty="0">
                <a:latin typeface="Roboto"/>
                <a:cs typeface="Roboto"/>
              </a:rPr>
              <a:t>ou</a:t>
            </a:r>
            <a:r>
              <a:rPr sz="1200" spc="5" dirty="0">
                <a:latin typeface="Roboto"/>
                <a:cs typeface="Roboto"/>
              </a:rPr>
              <a:t> </a:t>
            </a:r>
            <a:r>
              <a:rPr sz="1200" spc="-20" dirty="0">
                <a:latin typeface="Roboto"/>
                <a:cs typeface="Roboto"/>
              </a:rPr>
              <a:t>notes</a:t>
            </a:r>
            <a:endParaRPr sz="1200" dirty="0">
              <a:latin typeface="Roboto"/>
              <a:cs typeface="Robo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3400" y="1828800"/>
            <a:ext cx="6781800" cy="2854308"/>
          </a:xfrm>
          <a:prstGeom prst="rect">
            <a:avLst/>
          </a:prstGeom>
          <a:ln w="6096">
            <a:solidFill>
              <a:srgbClr val="BDBDBD"/>
            </a:solidFill>
          </a:ln>
        </p:spPr>
        <p:txBody>
          <a:bodyPr vert="horz" wrap="square" lIns="0" tIns="20320" rIns="0" bIns="0" rtlCol="0">
            <a:spAutoFit/>
          </a:bodyPr>
          <a:lstStyle/>
          <a:p>
            <a:pPr marL="68580">
              <a:lnSpc>
                <a:spcPct val="100000"/>
              </a:lnSpc>
              <a:spcBef>
                <a:spcPts val="160"/>
              </a:spcBef>
            </a:pPr>
            <a:r>
              <a:rPr lang="fr-FR" sz="1200" b="1" dirty="0"/>
              <a:t>Clarifications sur les attentes</a:t>
            </a:r>
            <a:endParaRPr lang="fr-FR" sz="1200" b="1" spc="-10" dirty="0" smtClean="0">
              <a:latin typeface="Roboto"/>
              <a:cs typeface="Roboto"/>
            </a:endParaRPr>
          </a:p>
          <a:p>
            <a:pPr marL="68580">
              <a:lnSpc>
                <a:spcPct val="100000"/>
              </a:lnSpc>
              <a:spcBef>
                <a:spcPts val="160"/>
              </a:spcBef>
            </a:pPr>
            <a:endParaRPr lang="fr-FR" sz="1100" spc="-10" dirty="0" smtClean="0">
              <a:latin typeface="Roboto"/>
              <a:cs typeface="Roboto"/>
            </a:endParaRPr>
          </a:p>
          <a:p>
            <a:pPr marL="240030" indent="-1714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fr-FR" sz="1100" spc="-10" dirty="0" smtClean="0">
                <a:latin typeface="Roboto"/>
                <a:cs typeface="Roboto"/>
              </a:rPr>
              <a:t>L’équipe communication  doit revenir avec plusieurs propositions de logo</a:t>
            </a:r>
          </a:p>
          <a:p>
            <a:pPr marL="68580">
              <a:lnSpc>
                <a:spcPct val="100000"/>
              </a:lnSpc>
              <a:spcBef>
                <a:spcPts val="300"/>
              </a:spcBef>
            </a:pPr>
            <a:endParaRPr lang="fr-FR" sz="1100" spc="-10" dirty="0" smtClean="0">
              <a:latin typeface="Roboto"/>
              <a:cs typeface="Roboto"/>
            </a:endParaRPr>
          </a:p>
          <a:p>
            <a:pPr marL="240030" indent="-1714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fr-FR" sz="1100" spc="-10" dirty="0" smtClean="0">
                <a:latin typeface="Roboto"/>
                <a:cs typeface="Roboto"/>
              </a:rPr>
              <a:t>Les proposition attendues doivent être beaucoup plus parlante avec un petit texte derrière pour faciliter la compréhension et l’idée directement au regard</a:t>
            </a:r>
          </a:p>
          <a:p>
            <a:pPr marL="68580">
              <a:lnSpc>
                <a:spcPct val="100000"/>
              </a:lnSpc>
              <a:spcBef>
                <a:spcPts val="300"/>
              </a:spcBef>
            </a:pPr>
            <a:endParaRPr lang="fr-FR" sz="1100" spc="-10" dirty="0" smtClean="0">
              <a:latin typeface="Roboto"/>
              <a:cs typeface="Roboto"/>
            </a:endParaRPr>
          </a:p>
          <a:p>
            <a:pPr marL="240030" indent="-1714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fr-FR" sz="1100" spc="-10" dirty="0" smtClean="0">
                <a:latin typeface="Roboto"/>
                <a:cs typeface="Roboto"/>
              </a:rPr>
              <a:t>Garder à l’esprit que DRIVE est un sigle, donc doit laisser transparaitre la signification et l’idée du changement du paradisme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100" dirty="0">
              <a:latin typeface="Roboto"/>
              <a:cs typeface="Roboto"/>
            </a:endParaRPr>
          </a:p>
          <a:p>
            <a:pPr marL="68580">
              <a:lnSpc>
                <a:spcPct val="100000"/>
              </a:lnSpc>
            </a:pPr>
            <a:r>
              <a:rPr sz="1100" b="1" dirty="0">
                <a:latin typeface="Roboto"/>
                <a:cs typeface="Roboto"/>
              </a:rPr>
              <a:t>Suivi,</a:t>
            </a:r>
            <a:r>
              <a:rPr sz="1100" b="1" spc="-25" dirty="0">
                <a:latin typeface="Roboto"/>
                <a:cs typeface="Roboto"/>
              </a:rPr>
              <a:t> </a:t>
            </a:r>
            <a:r>
              <a:rPr sz="1100" b="1" spc="-10" dirty="0">
                <a:latin typeface="Roboto"/>
                <a:cs typeface="Roboto"/>
              </a:rPr>
              <a:t>compilation</a:t>
            </a:r>
            <a:r>
              <a:rPr sz="1100" b="1" spc="-25" dirty="0">
                <a:latin typeface="Roboto"/>
                <a:cs typeface="Roboto"/>
              </a:rPr>
              <a:t> </a:t>
            </a:r>
            <a:r>
              <a:rPr sz="1100" b="1" dirty="0">
                <a:latin typeface="Roboto"/>
                <a:cs typeface="Roboto"/>
              </a:rPr>
              <a:t>et</a:t>
            </a:r>
            <a:r>
              <a:rPr sz="1100" b="1" spc="-20" dirty="0">
                <a:latin typeface="Roboto"/>
                <a:cs typeface="Roboto"/>
              </a:rPr>
              <a:t> </a:t>
            </a:r>
            <a:r>
              <a:rPr sz="1100" b="1" dirty="0">
                <a:latin typeface="Roboto"/>
                <a:cs typeface="Roboto"/>
              </a:rPr>
              <a:t>archivage</a:t>
            </a:r>
            <a:r>
              <a:rPr sz="1100" b="1" spc="-30" dirty="0">
                <a:latin typeface="Roboto"/>
                <a:cs typeface="Roboto"/>
              </a:rPr>
              <a:t> </a:t>
            </a:r>
            <a:r>
              <a:rPr sz="1100" b="1" dirty="0">
                <a:latin typeface="Roboto"/>
                <a:cs typeface="Roboto"/>
              </a:rPr>
              <a:t>de</a:t>
            </a:r>
            <a:r>
              <a:rPr sz="1100" b="1" spc="-15" dirty="0">
                <a:latin typeface="Roboto"/>
                <a:cs typeface="Roboto"/>
              </a:rPr>
              <a:t> </a:t>
            </a:r>
            <a:r>
              <a:rPr sz="1100" b="1" dirty="0">
                <a:latin typeface="Roboto"/>
                <a:cs typeface="Roboto"/>
              </a:rPr>
              <a:t>ce</a:t>
            </a:r>
            <a:r>
              <a:rPr sz="1100" b="1" spc="-15" dirty="0">
                <a:latin typeface="Roboto"/>
                <a:cs typeface="Roboto"/>
              </a:rPr>
              <a:t> </a:t>
            </a:r>
            <a:r>
              <a:rPr sz="1100" b="1" dirty="0" err="1">
                <a:latin typeface="Roboto"/>
                <a:cs typeface="Roboto"/>
              </a:rPr>
              <a:t>compte</a:t>
            </a:r>
            <a:r>
              <a:rPr sz="1100" b="1" spc="-30" dirty="0">
                <a:latin typeface="Roboto"/>
                <a:cs typeface="Roboto"/>
              </a:rPr>
              <a:t> </a:t>
            </a:r>
            <a:r>
              <a:rPr sz="1100" b="1" spc="-10" dirty="0" err="1" smtClean="0">
                <a:latin typeface="Roboto"/>
                <a:cs typeface="Roboto"/>
              </a:rPr>
              <a:t>rendu</a:t>
            </a:r>
            <a:endParaRPr lang="fr-FR" sz="1100" b="1" spc="-10" dirty="0" smtClean="0">
              <a:latin typeface="Roboto"/>
              <a:cs typeface="Roboto"/>
            </a:endParaRPr>
          </a:p>
          <a:p>
            <a:pPr marL="68580">
              <a:lnSpc>
                <a:spcPct val="100000"/>
              </a:lnSpc>
            </a:pPr>
            <a:endParaRPr sz="1100" dirty="0">
              <a:latin typeface="Roboto"/>
              <a:cs typeface="Roboto"/>
            </a:endParaRPr>
          </a:p>
          <a:p>
            <a:pPr marL="68580" marR="339090">
              <a:lnSpc>
                <a:spcPct val="107300"/>
              </a:lnSpc>
              <a:spcBef>
                <a:spcPts val="10"/>
              </a:spcBef>
            </a:pPr>
            <a:r>
              <a:rPr sz="1100" dirty="0" smtClean="0">
                <a:latin typeface="Roboto"/>
                <a:cs typeface="Roboto"/>
              </a:rPr>
              <a:t>Micheline</a:t>
            </a:r>
            <a:r>
              <a:rPr sz="1100" spc="-15" dirty="0" smtClean="0">
                <a:latin typeface="Roboto"/>
                <a:cs typeface="Roboto"/>
              </a:rPr>
              <a:t> </a:t>
            </a:r>
            <a:r>
              <a:rPr sz="1100" dirty="0">
                <a:latin typeface="Roboto"/>
                <a:cs typeface="Roboto"/>
              </a:rPr>
              <a:t>:</a:t>
            </a:r>
            <a:r>
              <a:rPr sz="1100" spc="-20" dirty="0">
                <a:latin typeface="Roboto"/>
                <a:cs typeface="Roboto"/>
              </a:rPr>
              <a:t> </a:t>
            </a:r>
            <a:r>
              <a:rPr sz="1100" dirty="0">
                <a:latin typeface="Roboto"/>
                <a:cs typeface="Roboto"/>
              </a:rPr>
              <a:t>chargée</a:t>
            </a:r>
            <a:r>
              <a:rPr sz="1100" spc="-20" dirty="0">
                <a:latin typeface="Roboto"/>
                <a:cs typeface="Roboto"/>
              </a:rPr>
              <a:t> </a:t>
            </a:r>
            <a:r>
              <a:rPr sz="1100" dirty="0">
                <a:latin typeface="Roboto"/>
                <a:cs typeface="Roboto"/>
              </a:rPr>
              <a:t>d’assurer</a:t>
            </a:r>
            <a:r>
              <a:rPr sz="1100" spc="-15" dirty="0">
                <a:latin typeface="Roboto"/>
                <a:cs typeface="Roboto"/>
              </a:rPr>
              <a:t> </a:t>
            </a:r>
            <a:r>
              <a:rPr sz="1100" dirty="0">
                <a:latin typeface="Roboto"/>
                <a:cs typeface="Roboto"/>
              </a:rPr>
              <a:t>le</a:t>
            </a:r>
            <a:r>
              <a:rPr sz="1100" spc="-30" dirty="0">
                <a:latin typeface="Roboto"/>
                <a:cs typeface="Roboto"/>
              </a:rPr>
              <a:t> </a:t>
            </a:r>
            <a:r>
              <a:rPr sz="1100" dirty="0">
                <a:latin typeface="Roboto"/>
                <a:cs typeface="Roboto"/>
              </a:rPr>
              <a:t>suivi,</a:t>
            </a:r>
            <a:r>
              <a:rPr sz="1100" spc="-5" dirty="0">
                <a:latin typeface="Roboto"/>
                <a:cs typeface="Roboto"/>
              </a:rPr>
              <a:t> </a:t>
            </a:r>
            <a:r>
              <a:rPr sz="1100" spc="-30" dirty="0" smtClean="0">
                <a:latin typeface="Roboto"/>
                <a:cs typeface="Roboto"/>
              </a:rPr>
              <a:t> </a:t>
            </a:r>
            <a:r>
              <a:rPr sz="1100" spc="-25" dirty="0">
                <a:latin typeface="Roboto"/>
                <a:cs typeface="Roboto"/>
              </a:rPr>
              <a:t>et </a:t>
            </a:r>
            <a:r>
              <a:rPr sz="1100" dirty="0">
                <a:latin typeface="Roboto"/>
                <a:cs typeface="Roboto"/>
              </a:rPr>
              <a:t>l’archivage</a:t>
            </a:r>
            <a:r>
              <a:rPr sz="1100" spc="-35" dirty="0">
                <a:latin typeface="Roboto"/>
                <a:cs typeface="Roboto"/>
              </a:rPr>
              <a:t> </a:t>
            </a:r>
            <a:r>
              <a:rPr sz="1100" dirty="0">
                <a:latin typeface="Roboto"/>
                <a:cs typeface="Roboto"/>
              </a:rPr>
              <a:t>de</a:t>
            </a:r>
            <a:r>
              <a:rPr sz="1100" spc="-20" dirty="0">
                <a:latin typeface="Roboto"/>
                <a:cs typeface="Roboto"/>
              </a:rPr>
              <a:t> </a:t>
            </a:r>
            <a:r>
              <a:rPr sz="1100" dirty="0">
                <a:latin typeface="Roboto"/>
                <a:cs typeface="Roboto"/>
              </a:rPr>
              <a:t>ce</a:t>
            </a:r>
            <a:r>
              <a:rPr sz="1100" spc="-15" dirty="0">
                <a:latin typeface="Roboto"/>
                <a:cs typeface="Roboto"/>
              </a:rPr>
              <a:t> </a:t>
            </a:r>
            <a:r>
              <a:rPr sz="1100" dirty="0">
                <a:latin typeface="Roboto"/>
                <a:cs typeface="Roboto"/>
              </a:rPr>
              <a:t>compte</a:t>
            </a:r>
            <a:r>
              <a:rPr sz="1100" spc="-20" dirty="0">
                <a:latin typeface="Roboto"/>
                <a:cs typeface="Roboto"/>
              </a:rPr>
              <a:t> </a:t>
            </a:r>
            <a:r>
              <a:rPr sz="1100" spc="-10" dirty="0" err="1">
                <a:latin typeface="Roboto"/>
                <a:cs typeface="Roboto"/>
              </a:rPr>
              <a:t>rendu</a:t>
            </a:r>
            <a:r>
              <a:rPr sz="1100" spc="-10" dirty="0" smtClean="0">
                <a:latin typeface="Roboto"/>
                <a:cs typeface="Roboto"/>
              </a:rPr>
              <a:t>.</a:t>
            </a:r>
            <a:endParaRPr lang="fr-FR" sz="1100" spc="-10" dirty="0" smtClean="0">
              <a:latin typeface="Roboto"/>
              <a:cs typeface="Roboto"/>
            </a:endParaRPr>
          </a:p>
          <a:p>
            <a:pPr marL="68580" marR="339090">
              <a:lnSpc>
                <a:spcPct val="107300"/>
              </a:lnSpc>
              <a:spcBef>
                <a:spcPts val="10"/>
              </a:spcBef>
            </a:pPr>
            <a:endParaRPr lang="fr-FR" sz="1100" spc="-10" dirty="0">
              <a:latin typeface="Roboto"/>
              <a:cs typeface="Roboto"/>
            </a:endParaRPr>
          </a:p>
          <a:p>
            <a:pPr marL="68580" marR="339090">
              <a:lnSpc>
                <a:spcPct val="107300"/>
              </a:lnSpc>
              <a:spcBef>
                <a:spcPts val="10"/>
              </a:spcBef>
            </a:pPr>
            <a:endParaRPr sz="1100" dirty="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45708" y="599459"/>
            <a:ext cx="826769" cy="141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Page 11 de</a:t>
            </a:r>
            <a:r>
              <a:rPr sz="1000" spc="5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spc="-25" dirty="0">
                <a:solidFill>
                  <a:srgbClr val="A4A4A4"/>
                </a:solidFill>
                <a:latin typeface="Arial MT"/>
                <a:cs typeface="Arial MT"/>
              </a:rPr>
              <a:t>12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716"/>
            <a:ext cx="7763256" cy="82751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8988552"/>
            <a:ext cx="7772400" cy="106984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887983" y="897763"/>
            <a:ext cx="6102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Roboto"/>
                <a:cs typeface="Roboto"/>
              </a:rPr>
              <a:t>Annexes</a:t>
            </a:r>
            <a:endParaRPr sz="1200">
              <a:latin typeface="Roboto"/>
              <a:cs typeface="Robo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62000" y="1355036"/>
            <a:ext cx="6159422" cy="4055164"/>
          </a:xfrm>
          <a:custGeom>
            <a:avLst/>
            <a:gdLst/>
            <a:ahLst/>
            <a:cxnLst/>
            <a:rect l="l" t="t" r="r" b="b"/>
            <a:pathLst>
              <a:path w="5958205" h="449580">
                <a:moveTo>
                  <a:pt x="0" y="3048"/>
                </a:moveTo>
                <a:lnTo>
                  <a:pt x="5957951" y="3048"/>
                </a:lnTo>
              </a:path>
              <a:path w="5958205" h="449580">
                <a:moveTo>
                  <a:pt x="0" y="449453"/>
                </a:moveTo>
                <a:lnTo>
                  <a:pt x="5957951" y="449453"/>
                </a:lnTo>
              </a:path>
              <a:path w="5958205" h="449580">
                <a:moveTo>
                  <a:pt x="3048" y="0"/>
                </a:moveTo>
                <a:lnTo>
                  <a:pt x="3048" y="446405"/>
                </a:lnTo>
              </a:path>
              <a:path w="5958205" h="449580">
                <a:moveTo>
                  <a:pt x="5954903" y="0"/>
                </a:moveTo>
                <a:lnTo>
                  <a:pt x="5954903" y="446405"/>
                </a:lnTo>
              </a:path>
            </a:pathLst>
          </a:custGeom>
          <a:ln w="6096">
            <a:solidFill>
              <a:srgbClr val="BDBD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136562" y="5997122"/>
            <a:ext cx="784860" cy="177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Roboto"/>
                <a:cs typeface="Roboto"/>
              </a:rPr>
              <a:t>Le</a:t>
            </a:r>
            <a:r>
              <a:rPr sz="1000" u="sng" spc="-3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Roboto"/>
                <a:cs typeface="Roboto"/>
              </a:rPr>
              <a:t> </a:t>
            </a:r>
            <a:r>
              <a:rPr sz="1000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Roboto"/>
                <a:cs typeface="Roboto"/>
              </a:rPr>
              <a:t>rapporteur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801917" y="1426972"/>
            <a:ext cx="6159421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7310" marR="136525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b="1" dirty="0" smtClean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Signification DRIVE: </a:t>
            </a:r>
          </a:p>
          <a:p>
            <a:pPr marL="67310" marR="136525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00" b="1" dirty="0">
              <a:solidFill>
                <a:prstClr val="black"/>
              </a:solidFill>
              <a:latin typeface="Roboto"/>
              <a:ea typeface="+mn-ea"/>
              <a:cs typeface="Roboto"/>
            </a:endParaRPr>
          </a:p>
          <a:p>
            <a:pPr marL="67310" marR="136525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b="1" dirty="0" smtClean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D</a:t>
            </a:r>
            <a:r>
              <a:rPr lang="fr-FR" sz="1100" b="1" spc="-20" dirty="0" smtClean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–</a:t>
            </a:r>
            <a:r>
              <a:rPr lang="fr-FR" sz="1100" b="1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Direction</a:t>
            </a:r>
            <a:r>
              <a:rPr lang="fr-FR" sz="1100" b="1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:</a:t>
            </a:r>
            <a:r>
              <a:rPr lang="fr-FR" sz="1100" b="1" spc="-1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Clarifier</a:t>
            </a:r>
            <a:r>
              <a:rPr lang="fr-FR" sz="1100" spc="-1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la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vision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spc="-1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stratégique,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renforcer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le</a:t>
            </a:r>
            <a:r>
              <a:rPr lang="fr-FR" sz="1100" spc="-4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pilotage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et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assurer</a:t>
            </a:r>
            <a:r>
              <a:rPr lang="fr-FR" sz="1100" spc="-3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l’alignement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entre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les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objectifs,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les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équipes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et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les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résultats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spc="-1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attendus.</a:t>
            </a:r>
            <a:endParaRPr lang="fr-FR" sz="1100" dirty="0">
              <a:solidFill>
                <a:prstClr val="black"/>
              </a:solidFill>
              <a:latin typeface="Roboto"/>
              <a:ea typeface="+mn-ea"/>
              <a:cs typeface="Roboto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67310" marR="215265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R</a:t>
            </a:r>
            <a:r>
              <a:rPr lang="fr-FR" sz="1100" b="1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–</a:t>
            </a:r>
            <a:r>
              <a:rPr lang="fr-FR" sz="1100" b="1" spc="-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b="1" spc="-1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Réinvention</a:t>
            </a:r>
            <a:r>
              <a:rPr lang="fr-FR" sz="1100" b="1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:</a:t>
            </a:r>
            <a:r>
              <a:rPr lang="fr-FR" sz="1100" b="1" spc="-1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Encourager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l’innovation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et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repenser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les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modèles,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les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offres</a:t>
            </a:r>
            <a:r>
              <a:rPr lang="fr-FR" sz="1100" spc="-1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et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les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spc="-1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processus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afin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de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répondre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efficacement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aux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évolutions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du </a:t>
            </a:r>
            <a:r>
              <a:rPr lang="fr-FR" sz="1100" spc="-1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marché.</a:t>
            </a:r>
            <a:endParaRPr lang="fr-FR" sz="1100" dirty="0">
              <a:solidFill>
                <a:prstClr val="black"/>
              </a:solidFill>
              <a:latin typeface="Roboto"/>
              <a:ea typeface="+mn-ea"/>
              <a:cs typeface="Roboto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67310" marR="11430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I</a:t>
            </a:r>
            <a:r>
              <a:rPr lang="fr-FR" sz="1100" b="1" spc="-1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–</a:t>
            </a:r>
            <a:r>
              <a:rPr lang="fr-FR" sz="1100" b="1" spc="-1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b="1" spc="-1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Intégration</a:t>
            </a:r>
            <a:r>
              <a:rPr lang="fr-FR" sz="1100" b="1" spc="-3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:</a:t>
            </a:r>
            <a:r>
              <a:rPr lang="fr-FR" sz="1100" b="1" spc="-1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Développer</a:t>
            </a:r>
            <a:r>
              <a:rPr lang="fr-FR" sz="1100" spc="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les</a:t>
            </a:r>
            <a:r>
              <a:rPr lang="fr-FR" sz="1100" spc="-1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synergies</a:t>
            </a:r>
            <a:r>
              <a:rPr lang="fr-FR" sz="1100" spc="-1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internes,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favoriser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la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collaboration</a:t>
            </a:r>
            <a:r>
              <a:rPr lang="fr-FR" sz="1100" spc="-4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transverse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et</a:t>
            </a:r>
            <a:r>
              <a:rPr lang="fr-FR" sz="1100" spc="-3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spc="-1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consolider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l’approche</a:t>
            </a:r>
            <a:r>
              <a:rPr lang="fr-FR" sz="1100" spc="-3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spc="-10" dirty="0" err="1">
                <a:solidFill>
                  <a:prstClr val="black"/>
                </a:solidFill>
                <a:latin typeface="Roboto"/>
                <a:ea typeface="+mn-ea"/>
                <a:cs typeface="Roboto"/>
              </a:rPr>
              <a:t>omnicanale</a:t>
            </a:r>
            <a:r>
              <a:rPr lang="fr-FR" sz="1100" spc="-1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.</a:t>
            </a:r>
            <a:endParaRPr lang="fr-FR" sz="1100" dirty="0">
              <a:solidFill>
                <a:prstClr val="black"/>
              </a:solidFill>
              <a:latin typeface="Roboto"/>
              <a:ea typeface="+mn-ea"/>
              <a:cs typeface="Roboto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67310" marR="361315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V</a:t>
            </a:r>
            <a:r>
              <a:rPr lang="fr-FR" sz="1100" b="1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–</a:t>
            </a:r>
            <a:r>
              <a:rPr lang="fr-FR" sz="1100" b="1" spc="-1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Valeurs</a:t>
            </a:r>
            <a:r>
              <a:rPr lang="fr-FR" sz="1100" b="1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:</a:t>
            </a:r>
            <a:r>
              <a:rPr lang="fr-FR" sz="1100" b="1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Ancrer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une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culture</a:t>
            </a:r>
            <a:r>
              <a:rPr lang="fr-FR" sz="1100" spc="-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fondée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sur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l’engagement,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l’éthique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et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la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responsabilité,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en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plaçant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l’humain</a:t>
            </a:r>
            <a:r>
              <a:rPr lang="fr-FR" sz="1100" spc="-1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au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cœur</a:t>
            </a:r>
            <a:r>
              <a:rPr lang="fr-FR" sz="1100" spc="-1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des</a:t>
            </a:r>
            <a:r>
              <a:rPr lang="fr-FR" sz="1100" spc="-1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priorités.</a:t>
            </a:r>
            <a:endParaRPr lang="fr-FR" sz="1100" dirty="0">
              <a:solidFill>
                <a:prstClr val="black"/>
              </a:solidFill>
              <a:latin typeface="Roboto"/>
              <a:ea typeface="+mn-ea"/>
              <a:cs typeface="Roboto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4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67310" marR="22352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E</a:t>
            </a:r>
            <a:r>
              <a:rPr lang="fr-FR" sz="1100" b="1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–</a:t>
            </a:r>
            <a:r>
              <a:rPr lang="fr-FR" sz="1100" b="1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Excellence</a:t>
            </a:r>
            <a:r>
              <a:rPr lang="fr-FR" sz="1100" b="1" spc="-1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b="1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:</a:t>
            </a:r>
            <a:r>
              <a:rPr lang="fr-FR" sz="1100" b="1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Rechercher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un</a:t>
            </a:r>
            <a:r>
              <a:rPr lang="fr-FR" sz="1100" spc="-2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haut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niveau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de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qualité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opérationnelle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et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de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performance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grâce</a:t>
            </a:r>
            <a:r>
              <a:rPr lang="fr-FR" sz="1100" spc="-3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spc="-5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à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l’amélioration</a:t>
            </a:r>
            <a:r>
              <a:rPr lang="fr-FR" sz="1100" spc="-3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continue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et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à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l’optimisation</a:t>
            </a:r>
            <a:r>
              <a:rPr lang="fr-FR" sz="1100" spc="-3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 </a:t>
            </a:r>
            <a:r>
              <a:rPr lang="fr-FR" sz="1100" spc="-25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des </a:t>
            </a:r>
            <a:r>
              <a:rPr lang="fr-FR" sz="1100" spc="-10" dirty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pratiques</a:t>
            </a:r>
            <a:r>
              <a:rPr lang="fr-FR" sz="1100" spc="-10" dirty="0" smtClean="0">
                <a:solidFill>
                  <a:prstClr val="black"/>
                </a:solidFill>
                <a:latin typeface="Roboto"/>
                <a:ea typeface="+mn-ea"/>
                <a:cs typeface="Roboto"/>
              </a:rPr>
              <a:t>.</a:t>
            </a:r>
          </a:p>
          <a:p>
            <a:pPr marL="67310" marR="22352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00" spc="-10" dirty="0">
              <a:solidFill>
                <a:prstClr val="black"/>
              </a:solidFill>
              <a:latin typeface="Roboto"/>
              <a:ea typeface="+mn-ea"/>
            </a:endParaRPr>
          </a:p>
          <a:p>
            <a:pPr marL="67310" marR="22352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00" spc="-10" dirty="0" smtClean="0">
              <a:solidFill>
                <a:prstClr val="black"/>
              </a:solidFill>
              <a:latin typeface="Roboto"/>
              <a:ea typeface="+mn-ea"/>
            </a:endParaRPr>
          </a:p>
          <a:p>
            <a:pPr marL="67310" marR="22352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00" spc="-10" dirty="0">
              <a:solidFill>
                <a:prstClr val="black"/>
              </a:solidFill>
              <a:latin typeface="Roboto"/>
              <a:ea typeface="+mn-ea"/>
            </a:endParaRPr>
          </a:p>
          <a:p>
            <a:pPr marL="67310" marR="22352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45708" y="599459"/>
            <a:ext cx="826769" cy="141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Page 12 de</a:t>
            </a:r>
            <a:r>
              <a:rPr sz="1000" spc="5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spc="-25" dirty="0">
                <a:solidFill>
                  <a:srgbClr val="A4A4A4"/>
                </a:solidFill>
                <a:latin typeface="Arial MT"/>
                <a:cs typeface="Arial MT"/>
              </a:rPr>
              <a:t>12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716"/>
            <a:ext cx="7763256" cy="82751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8988552"/>
            <a:ext cx="7772400" cy="106984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678428" y="4335780"/>
            <a:ext cx="41910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5" dirty="0">
                <a:solidFill>
                  <a:srgbClr val="C00000"/>
                </a:solidFill>
                <a:latin typeface="Roboto"/>
                <a:cs typeface="Roboto"/>
              </a:rPr>
              <a:t>FIN</a:t>
            </a:r>
            <a:endParaRPr sz="20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</TotalTime>
  <Words>544</Words>
  <Application>Microsoft Office PowerPoint</Application>
  <PresentationFormat>Personnalisé</PresentationFormat>
  <Paragraphs>95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 MT</vt:lpstr>
      <vt:lpstr>Calibri</vt:lpstr>
      <vt:lpstr>Courier New</vt:lpstr>
      <vt:lpstr>Roboto</vt:lpstr>
      <vt:lpstr>Times New Roman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COMITE DE PILOTAGE</dc:title>
  <dc:subject>COMPTE RENDU</dc:subject>
  <dc:creator>Véronique Forest</dc:creator>
  <dc:description/>
  <cp:lastModifiedBy>Micheline KWAMINAN</cp:lastModifiedBy>
  <cp:revision>24</cp:revision>
  <dcterms:created xsi:type="dcterms:W3CDTF">2026-03-06T15:41:03Z</dcterms:created>
  <dcterms:modified xsi:type="dcterms:W3CDTF">2026-03-18T17:04:38Z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2026-03-03T00:00:00Z</vt:filetime>
  </property>
  <property fmtid="{D5CDD505-2E9C-101B-9397-08002B2CF9AE}" pid="3" name="Creator">
    <vt:lpwstr>WPS Writer</vt:lpwstr>
  </property>
  <property fmtid="{D5CDD505-2E9C-101B-9397-08002B2CF9AE}" pid="4" name="LastSaved">
    <vt:filetime>2026-03-06T00:00:00Z</vt:filetime>
  </property>
  <property fmtid="{D5CDD505-2E9C-101B-9397-08002B2CF9AE}" pid="5" name="SourceModified">
    <vt:lpwstr>D:20260303182052+01'00'</vt:lpwstr>
  </property>
</Properties>
</file>