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handoutMasterIdLst>
    <p:handoutMasterId r:id="rId44"/>
  </p:handoutMasterIdLst>
  <p:sldIdLst>
    <p:sldId id="542" r:id="rId3"/>
    <p:sldId id="715" r:id="rId4"/>
    <p:sldId id="753" r:id="rId5"/>
    <p:sldId id="841" r:id="rId6"/>
    <p:sldId id="1131" r:id="rId7"/>
    <p:sldId id="1031" r:id="rId8"/>
    <p:sldId id="1037" r:id="rId9"/>
    <p:sldId id="1007" r:id="rId10"/>
    <p:sldId id="1132" r:id="rId11"/>
    <p:sldId id="755" r:id="rId12"/>
    <p:sldId id="981" r:id="rId13"/>
    <p:sldId id="875" r:id="rId14"/>
    <p:sldId id="982" r:id="rId15"/>
    <p:sldId id="1036" r:id="rId16"/>
    <p:sldId id="983" r:id="rId17"/>
    <p:sldId id="1014" r:id="rId18"/>
    <p:sldId id="1025" r:id="rId19"/>
    <p:sldId id="1130" r:id="rId20"/>
    <p:sldId id="1039" r:id="rId21"/>
    <p:sldId id="984" r:id="rId22"/>
    <p:sldId id="970" r:id="rId23"/>
    <p:sldId id="960" r:id="rId24"/>
    <p:sldId id="1034" r:id="rId25"/>
    <p:sldId id="986" r:id="rId26"/>
    <p:sldId id="987" r:id="rId27"/>
    <p:sldId id="1035" r:id="rId28"/>
    <p:sldId id="1133" r:id="rId29"/>
    <p:sldId id="1134" r:id="rId30"/>
    <p:sldId id="1135" r:id="rId31"/>
    <p:sldId id="1136" r:id="rId32"/>
    <p:sldId id="1137" r:id="rId33"/>
    <p:sldId id="1138" r:id="rId34"/>
    <p:sldId id="1139" r:id="rId35"/>
    <p:sldId id="1140" r:id="rId36"/>
    <p:sldId id="1141" r:id="rId37"/>
    <p:sldId id="1142" r:id="rId38"/>
    <p:sldId id="789" r:id="rId39"/>
    <p:sldId id="1028" r:id="rId40"/>
    <p:sldId id="1143" r:id="rId41"/>
    <p:sldId id="741"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1A"/>
    <a:srgbClr val="A80014"/>
    <a:srgbClr val="CC6600"/>
    <a:srgbClr val="843C0C"/>
    <a:srgbClr val="FF0000"/>
    <a:srgbClr val="4B5765"/>
    <a:srgbClr val="71BEE5"/>
    <a:srgbClr val="FFFFFF"/>
    <a:srgbClr val="CCECFF"/>
    <a:srgbClr val="693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87" autoAdjust="0"/>
    <p:restoredTop sz="94343" autoAdjust="0"/>
  </p:normalViewPr>
  <p:slideViewPr>
    <p:cSldViewPr snapToGrid="0">
      <p:cViewPr>
        <p:scale>
          <a:sx n="100" d="100"/>
          <a:sy n="100" d="100"/>
        </p:scale>
        <p:origin x="180" y="-57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package" Target="../embeddings/Feuille_de_calcul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Feuille_de_calcul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Feuille_de_calcul_Microsoft_Excel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oleObject" Target="file:///\\venus\qualite\2023\RAPPORT%20HEBDO\BASE%20MENSUELLE.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venus\qualite\2023\RAPPORT%20HEBDO\BASE%20MENSUELLE.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venus\qualite\2023\RAPPORT%20HEBDO\BASE%20MENSUELLE.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euille_de_calcul_Microsoft_Excel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'Note et score_pondéré'!$B$5</c:f>
              <c:strCache>
                <c:ptCount val="1"/>
                <c:pt idx="0">
                  <c:v>Note pondérée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Vani" panose="020B0502040204020203" pitchFamily="18" charset="0"/>
                    <a:ea typeface="+mn-ea"/>
                    <a:cs typeface="Vani" panose="020B0502040204020203" pitchFamily="18" charset="0"/>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'Note et score_pondéré'!$A$6:$A$7</c:f>
              <c:numCache>
                <c:formatCode>mmm\-yy</c:formatCode>
                <c:ptCount val="2"/>
                <c:pt idx="0">
                  <c:v>45017</c:v>
                </c:pt>
                <c:pt idx="1">
                  <c:v>45047</c:v>
                </c:pt>
              </c:numCache>
            </c:numRef>
          </c:cat>
          <c:val>
            <c:numRef>
              <c:f>'Note et score_pondéré'!$B$6:$B$7</c:f>
              <c:numCache>
                <c:formatCode>General</c:formatCode>
                <c:ptCount val="2"/>
                <c:pt idx="0">
                  <c:v>2.2400000000000002</c:v>
                </c:pt>
                <c:pt idx="1">
                  <c:v>2.2400000000000002</c:v>
                </c:pt>
              </c:numCache>
            </c:numRef>
          </c:val>
          <c:extLst xmlns:c16r2="http://schemas.microsoft.com/office/drawing/2015/06/chart">
            <c:ext xmlns:c16="http://schemas.microsoft.com/office/drawing/2014/chart" uri="{C3380CC4-5D6E-409C-BE32-E72D297353CC}">
              <c16:uniqueId val="{00000000-3B08-40C2-BEE6-B327E8C3A718}"/>
            </c:ext>
          </c:extLst>
        </c:ser>
        <c:dLbls>
          <c:showLegendKey val="0"/>
          <c:showVal val="0"/>
          <c:showCatName val="0"/>
          <c:showSerName val="0"/>
          <c:showPercent val="0"/>
          <c:showBubbleSize val="0"/>
        </c:dLbls>
        <c:gapWidth val="150"/>
        <c:overlap val="-27"/>
        <c:axId val="654311776"/>
        <c:axId val="654311232"/>
      </c:barChart>
      <c:lineChart>
        <c:grouping val="standard"/>
        <c:varyColors val="0"/>
        <c:ser>
          <c:idx val="1"/>
          <c:order val="1"/>
          <c:tx>
            <c:strRef>
              <c:f>'Note et score_pondéré'!$C$5</c:f>
              <c:strCache>
                <c:ptCount val="1"/>
                <c:pt idx="0">
                  <c:v>Target</c:v>
                </c:pt>
              </c:strCache>
            </c:strRef>
          </c:tx>
          <c:spPr>
            <a:ln w="28575" cap="rnd">
              <a:solidFill>
                <a:schemeClr val="accent2"/>
              </a:solidFill>
              <a:round/>
            </a:ln>
            <a:effectLst/>
          </c:spPr>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'Note et score_pondéré'!$A$6:$A$7</c:f>
              <c:numCache>
                <c:formatCode>mmm\-yy</c:formatCode>
                <c:ptCount val="2"/>
                <c:pt idx="0">
                  <c:v>45017</c:v>
                </c:pt>
                <c:pt idx="1">
                  <c:v>45047</c:v>
                </c:pt>
              </c:numCache>
            </c:numRef>
          </c:cat>
          <c:val>
            <c:numRef>
              <c:f>'Note et score_pondéré'!$C$6:$C$7</c:f>
              <c:numCache>
                <c:formatCode>General</c:formatCode>
                <c:ptCount val="2"/>
                <c:pt idx="0">
                  <c:v>2</c:v>
                </c:pt>
              </c:numCache>
            </c:numRef>
          </c:val>
          <c:smooth val="0"/>
          <c:extLst xmlns:c16r2="http://schemas.microsoft.com/office/drawing/2015/06/chart">
            <c:ext xmlns:c16="http://schemas.microsoft.com/office/drawing/2014/chart" uri="{C3380CC4-5D6E-409C-BE32-E72D297353CC}">
              <c16:uniqueId val="{00000001-3B08-40C2-BEE6-B327E8C3A718}"/>
            </c:ext>
          </c:extLst>
        </c:ser>
        <c:dLbls>
          <c:showLegendKey val="0"/>
          <c:showVal val="0"/>
          <c:showCatName val="0"/>
          <c:showSerName val="0"/>
          <c:showPercent val="0"/>
          <c:showBubbleSize val="0"/>
        </c:dLbls>
        <c:marker val="1"/>
        <c:smooth val="0"/>
        <c:axId val="654311776"/>
        <c:axId val="654311232"/>
      </c:lineChart>
      <c:dateAx>
        <c:axId val="65431177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Vani" panose="020B0502040204020203" pitchFamily="18" charset="0"/>
                <a:ea typeface="+mn-ea"/>
                <a:cs typeface="Vani" panose="020B0502040204020203" pitchFamily="18" charset="0"/>
              </a:defRPr>
            </a:pPr>
            <a:endParaRPr lang="fr-FR"/>
          </a:p>
        </c:txPr>
        <c:crossAx val="654311232"/>
        <c:crosses val="autoZero"/>
        <c:auto val="1"/>
        <c:lblOffset val="100"/>
        <c:baseTimeUnit val="months"/>
      </c:dateAx>
      <c:valAx>
        <c:axId val="654311232"/>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ani" panose="020B0502040204020203" pitchFamily="18" charset="0"/>
                <a:ea typeface="+mn-ea"/>
                <a:cs typeface="Vani" panose="020B0502040204020203" pitchFamily="18" charset="0"/>
              </a:defRPr>
            </a:pPr>
            <a:endParaRPr lang="fr-FR"/>
          </a:p>
        </c:txPr>
        <c:crossAx val="654311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Vani" panose="020B0502040204020203" pitchFamily="18" charset="0"/>
              <a:ea typeface="+mn-ea"/>
              <a:cs typeface="Vani" panose="020B0502040204020203" pitchFamily="18" charset="0"/>
            </a:defRPr>
          </a:pPr>
          <a:endParaRPr lang="fr-FR"/>
        </a:p>
      </c:txPr>
    </c:legend>
    <c:plotVisOnly val="1"/>
    <c:dispBlanksAs val="gap"/>
    <c:showDLblsOverMax val="0"/>
  </c:chart>
  <c:spPr>
    <a:solidFill>
      <a:schemeClr val="bg1"/>
    </a:solidFill>
    <a:ln w="9525" cap="flat" cmpd="sng" algn="ctr">
      <a:solidFill>
        <a:srgbClr val="00B0F0"/>
      </a:solidFill>
      <a:round/>
    </a:ln>
    <a:effectLst/>
  </c:spPr>
  <c:txPr>
    <a:bodyPr/>
    <a:lstStyle/>
    <a:p>
      <a:pPr>
        <a:defRPr sz="1050">
          <a:latin typeface="Vani" panose="020B0502040204020203" pitchFamily="18" charset="0"/>
          <a:cs typeface="Vani" panose="020B0502040204020203" pitchFamily="18" charset="0"/>
        </a:defRPr>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'Note et score_pondéré'!$B$5</c:f>
              <c:strCache>
                <c:ptCount val="1"/>
                <c:pt idx="0">
                  <c:v>Note pondérée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Vani" panose="020B0502040204020203" pitchFamily="18" charset="0"/>
                    <a:ea typeface="+mn-ea"/>
                    <a:cs typeface="Vani" panose="020B0502040204020203" pitchFamily="18" charset="0"/>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'Note et score_pondéré'!$A$6:$A$8</c:f>
              <c:strCache>
                <c:ptCount val="3"/>
                <c:pt idx="0">
                  <c:v>avr-23</c:v>
                </c:pt>
                <c:pt idx="1">
                  <c:v>mai-23</c:v>
                </c:pt>
                <c:pt idx="2">
                  <c:v>Mois</c:v>
                </c:pt>
              </c:strCache>
            </c:strRef>
          </c:cat>
          <c:val>
            <c:numRef>
              <c:f>'Note et score_pondéré'!$B$6:$B$8</c:f>
              <c:numCache>
                <c:formatCode>0%</c:formatCode>
                <c:ptCount val="3"/>
                <c:pt idx="0">
                  <c:v>1.1100000000000001</c:v>
                </c:pt>
                <c:pt idx="1">
                  <c:v>1.1499999999999999</c:v>
                </c:pt>
                <c:pt idx="2">
                  <c:v>1.1299999999999999</c:v>
                </c:pt>
              </c:numCache>
            </c:numRef>
          </c:val>
          <c:extLst xmlns:c16r2="http://schemas.microsoft.com/office/drawing/2015/06/chart">
            <c:ext xmlns:c16="http://schemas.microsoft.com/office/drawing/2014/chart" uri="{C3380CC4-5D6E-409C-BE32-E72D297353CC}">
              <c16:uniqueId val="{00000000-3B08-40C2-BEE6-B327E8C3A718}"/>
            </c:ext>
          </c:extLst>
        </c:ser>
        <c:dLbls>
          <c:showLegendKey val="0"/>
          <c:showVal val="0"/>
          <c:showCatName val="0"/>
          <c:showSerName val="0"/>
          <c:showPercent val="0"/>
          <c:showBubbleSize val="0"/>
        </c:dLbls>
        <c:gapWidth val="150"/>
        <c:overlap val="-27"/>
        <c:axId val="654314496"/>
        <c:axId val="410541232"/>
      </c:barChart>
      <c:lineChart>
        <c:grouping val="standard"/>
        <c:varyColors val="0"/>
        <c:ser>
          <c:idx val="1"/>
          <c:order val="1"/>
          <c:tx>
            <c:strRef>
              <c:f>'Note et score_pondéré'!$C$5</c:f>
              <c:strCache>
                <c:ptCount val="1"/>
                <c:pt idx="0">
                  <c:v>Target</c:v>
                </c:pt>
              </c:strCache>
            </c:strRef>
          </c:tx>
          <c:spPr>
            <a:ln w="28575" cap="rnd">
              <a:solidFill>
                <a:schemeClr val="accent2"/>
              </a:solidFill>
              <a:round/>
            </a:ln>
            <a:effectLst/>
          </c:spPr>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'Note et score_pondéré'!$A$6:$A$8</c:f>
              <c:strCache>
                <c:ptCount val="3"/>
                <c:pt idx="0">
                  <c:v>avr-23</c:v>
                </c:pt>
                <c:pt idx="1">
                  <c:v>mai-23</c:v>
                </c:pt>
                <c:pt idx="2">
                  <c:v>Mois</c:v>
                </c:pt>
              </c:strCache>
            </c:strRef>
          </c:cat>
          <c:val>
            <c:numRef>
              <c:f>'Note et score_pondéré'!$C$6:$C$8</c:f>
              <c:numCache>
                <c:formatCode>0%</c:formatCode>
                <c:ptCount val="3"/>
                <c:pt idx="0">
                  <c:v>0.85</c:v>
                </c:pt>
                <c:pt idx="1">
                  <c:v>0.85</c:v>
                </c:pt>
                <c:pt idx="2">
                  <c:v>0.85</c:v>
                </c:pt>
              </c:numCache>
            </c:numRef>
          </c:val>
          <c:smooth val="0"/>
          <c:extLst xmlns:c16r2="http://schemas.microsoft.com/office/drawing/2015/06/chart">
            <c:ext xmlns:c16="http://schemas.microsoft.com/office/drawing/2014/chart" uri="{C3380CC4-5D6E-409C-BE32-E72D297353CC}">
              <c16:uniqueId val="{00000001-3B08-40C2-BEE6-B327E8C3A718}"/>
            </c:ext>
          </c:extLst>
        </c:ser>
        <c:dLbls>
          <c:showLegendKey val="0"/>
          <c:showVal val="0"/>
          <c:showCatName val="0"/>
          <c:showSerName val="0"/>
          <c:showPercent val="0"/>
          <c:showBubbleSize val="0"/>
        </c:dLbls>
        <c:marker val="1"/>
        <c:smooth val="0"/>
        <c:axId val="654314496"/>
        <c:axId val="410541232"/>
      </c:lineChart>
      <c:catAx>
        <c:axId val="6543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Vani" panose="020B0502040204020203" pitchFamily="18" charset="0"/>
                <a:ea typeface="+mn-ea"/>
                <a:cs typeface="Vani" panose="020B0502040204020203" pitchFamily="18" charset="0"/>
              </a:defRPr>
            </a:pPr>
            <a:endParaRPr lang="fr-FR"/>
          </a:p>
        </c:txPr>
        <c:crossAx val="410541232"/>
        <c:crosses val="autoZero"/>
        <c:auto val="1"/>
        <c:lblAlgn val="ctr"/>
        <c:lblOffset val="100"/>
        <c:noMultiLvlLbl val="0"/>
      </c:catAx>
      <c:valAx>
        <c:axId val="410541232"/>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ani" panose="020B0502040204020203" pitchFamily="18" charset="0"/>
                <a:ea typeface="+mn-ea"/>
                <a:cs typeface="Vani" panose="020B0502040204020203" pitchFamily="18" charset="0"/>
              </a:defRPr>
            </a:pPr>
            <a:endParaRPr lang="fr-FR"/>
          </a:p>
        </c:txPr>
        <c:crossAx val="654314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Vani" panose="020B0502040204020203" pitchFamily="18" charset="0"/>
              <a:ea typeface="+mn-ea"/>
              <a:cs typeface="Vani" panose="020B0502040204020203" pitchFamily="18" charset="0"/>
            </a:defRPr>
          </a:pPr>
          <a:endParaRPr lang="fr-FR"/>
        </a:p>
      </c:txPr>
    </c:legend>
    <c:plotVisOnly val="1"/>
    <c:dispBlanksAs val="gap"/>
    <c:showDLblsOverMax val="0"/>
  </c:chart>
  <c:spPr>
    <a:solidFill>
      <a:schemeClr val="bg1"/>
    </a:solidFill>
    <a:ln w="9525" cap="flat" cmpd="sng" algn="ctr">
      <a:solidFill>
        <a:srgbClr val="00B0F0"/>
      </a:solidFill>
      <a:round/>
    </a:ln>
    <a:effectLst/>
  </c:spPr>
  <c:txPr>
    <a:bodyPr/>
    <a:lstStyle/>
    <a:p>
      <a:pPr>
        <a:defRPr sz="1050">
          <a:latin typeface="Vani" panose="020B0502040204020203" pitchFamily="18" charset="0"/>
          <a:cs typeface="Vani" panose="020B0502040204020203" pitchFamily="18" charset="0"/>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'Note et score_pondéré'!$J$5</c:f>
              <c:strCache>
                <c:ptCount val="1"/>
                <c:pt idx="0">
                  <c:v>Note pondérée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'Note et score_pondéré'!$I$6:$I$10</c:f>
              <c:strCache>
                <c:ptCount val="5"/>
                <c:pt idx="0">
                  <c:v>Février</c:v>
                </c:pt>
                <c:pt idx="1">
                  <c:v>Mars</c:v>
                </c:pt>
                <c:pt idx="2">
                  <c:v>Avril</c:v>
                </c:pt>
                <c:pt idx="3">
                  <c:v>Moy (F-M-A)</c:v>
                </c:pt>
                <c:pt idx="4">
                  <c:v>Mai</c:v>
                </c:pt>
              </c:strCache>
            </c:strRef>
          </c:cat>
          <c:val>
            <c:numRef>
              <c:f>'Note et score_pondéré'!$J$6:$J$10</c:f>
              <c:numCache>
                <c:formatCode>0.00</c:formatCode>
                <c:ptCount val="5"/>
                <c:pt idx="0">
                  <c:v>2.61</c:v>
                </c:pt>
                <c:pt idx="1">
                  <c:v>2.11</c:v>
                </c:pt>
                <c:pt idx="2">
                  <c:v>2.0299999999999998</c:v>
                </c:pt>
                <c:pt idx="3">
                  <c:v>2.48</c:v>
                </c:pt>
                <c:pt idx="4">
                  <c:v>2.1</c:v>
                </c:pt>
              </c:numCache>
            </c:numRef>
          </c:val>
          <c:extLst xmlns:c16r2="http://schemas.microsoft.com/office/drawing/2015/06/chart">
            <c:ext xmlns:c16="http://schemas.microsoft.com/office/drawing/2014/chart" uri="{C3380CC4-5D6E-409C-BE32-E72D297353CC}">
              <c16:uniqueId val="{00000000-F5BF-4211-9289-481B3D04A2B1}"/>
            </c:ext>
          </c:extLst>
        </c:ser>
        <c:dLbls>
          <c:showLegendKey val="0"/>
          <c:showVal val="0"/>
          <c:showCatName val="0"/>
          <c:showSerName val="0"/>
          <c:showPercent val="0"/>
          <c:showBubbleSize val="0"/>
        </c:dLbls>
        <c:gapWidth val="247"/>
        <c:overlap val="-27"/>
        <c:axId val="746728288"/>
        <c:axId val="746740256"/>
      </c:barChart>
      <c:lineChart>
        <c:grouping val="standard"/>
        <c:varyColors val="0"/>
        <c:ser>
          <c:idx val="1"/>
          <c:order val="1"/>
          <c:tx>
            <c:strRef>
              <c:f>'Note et score_pondéré'!$K$5</c:f>
              <c:strCache>
                <c:ptCount val="1"/>
                <c:pt idx="0">
                  <c:v>Target</c:v>
                </c:pt>
              </c:strCache>
            </c:strRef>
          </c:tx>
          <c:spPr>
            <a:ln w="22225" cap="rnd">
              <a:solidFill>
                <a:schemeClr val="accent2"/>
              </a:solidFill>
              <a:round/>
            </a:ln>
            <a:effectLst/>
          </c:spPr>
          <c:marker>
            <c:symbol val="none"/>
          </c:marker>
          <c:cat>
            <c:strRef>
              <c:f>'Note et score_pondéré'!$I$6:$I$10</c:f>
              <c:strCache>
                <c:ptCount val="5"/>
                <c:pt idx="0">
                  <c:v>Février</c:v>
                </c:pt>
                <c:pt idx="1">
                  <c:v>Mars</c:v>
                </c:pt>
                <c:pt idx="2">
                  <c:v>Avril</c:v>
                </c:pt>
                <c:pt idx="3">
                  <c:v>Moy (F-M-A)</c:v>
                </c:pt>
                <c:pt idx="4">
                  <c:v>Mai</c:v>
                </c:pt>
              </c:strCache>
            </c:strRef>
          </c:cat>
          <c:val>
            <c:numRef>
              <c:f>'Note et score_pondéré'!$K$6:$K$10</c:f>
              <c:numCache>
                <c:formatCode>0</c:formatCode>
                <c:ptCount val="5"/>
                <c:pt idx="0">
                  <c:v>3</c:v>
                </c:pt>
                <c:pt idx="1">
                  <c:v>3</c:v>
                </c:pt>
                <c:pt idx="2">
                  <c:v>3</c:v>
                </c:pt>
                <c:pt idx="3">
                  <c:v>3</c:v>
                </c:pt>
                <c:pt idx="4">
                  <c:v>3</c:v>
                </c:pt>
              </c:numCache>
            </c:numRef>
          </c:val>
          <c:smooth val="0"/>
          <c:extLst xmlns:c16r2="http://schemas.microsoft.com/office/drawing/2015/06/chart">
            <c:ext xmlns:c16="http://schemas.microsoft.com/office/drawing/2014/chart" uri="{C3380CC4-5D6E-409C-BE32-E72D297353CC}">
              <c16:uniqueId val="{00000001-F5BF-4211-9289-481B3D04A2B1}"/>
            </c:ext>
          </c:extLst>
        </c:ser>
        <c:dLbls>
          <c:showLegendKey val="0"/>
          <c:showVal val="0"/>
          <c:showCatName val="0"/>
          <c:showSerName val="0"/>
          <c:showPercent val="0"/>
          <c:showBubbleSize val="0"/>
        </c:dLbls>
        <c:marker val="1"/>
        <c:smooth val="0"/>
        <c:axId val="746728288"/>
        <c:axId val="746740256"/>
      </c:lineChart>
      <c:catAx>
        <c:axId val="7467282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fr-FR"/>
          </a:p>
        </c:txPr>
        <c:crossAx val="746740256"/>
        <c:crosses val="autoZero"/>
        <c:auto val="1"/>
        <c:lblAlgn val="ctr"/>
        <c:lblOffset val="100"/>
        <c:noMultiLvlLbl val="0"/>
      </c:catAx>
      <c:valAx>
        <c:axId val="746740256"/>
        <c:scaling>
          <c:orientation val="minMax"/>
          <c:min val="0"/>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746728288"/>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'Note et score_pondéré'!$J$5</c:f>
              <c:strCache>
                <c:ptCount val="1"/>
                <c:pt idx="0">
                  <c:v>Score pondéré</c:v>
                </c:pt>
              </c:strCache>
            </c:strRef>
          </c:tx>
          <c:spPr>
            <a:solidFill>
              <a:srgbClr val="ED7D31"/>
            </a:solidFill>
            <a:ln>
              <a:noFill/>
            </a:ln>
            <a:effectLst/>
          </c:spPr>
          <c:invertIfNegative val="0"/>
          <c:dLbls>
            <c:dLbl>
              <c:idx val="4"/>
              <c:layout/>
              <c:tx>
                <c:rich>
                  <a:bodyPr/>
                  <a:lstStyle/>
                  <a:p>
                    <a:r>
                      <a:rPr lang="en-US" dirty="0"/>
                      <a:t>82%</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E2B-4174-B81B-E288B3F2A697}"/>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Vani" panose="020B0502040204020203" pitchFamily="34" charset="0"/>
                    <a:ea typeface="+mn-ea"/>
                    <a:cs typeface="Vani" panose="020B0502040204020203" pitchFamily="34" charset="0"/>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'Note et score_pondéré'!$I$6:$I$10</c:f>
              <c:strCache>
                <c:ptCount val="5"/>
                <c:pt idx="0">
                  <c:v>Février</c:v>
                </c:pt>
                <c:pt idx="1">
                  <c:v>Mars</c:v>
                </c:pt>
                <c:pt idx="2">
                  <c:v>Avril</c:v>
                </c:pt>
                <c:pt idx="3">
                  <c:v>Moy (F-M-A)</c:v>
                </c:pt>
                <c:pt idx="4">
                  <c:v>Mai</c:v>
                </c:pt>
              </c:strCache>
            </c:strRef>
          </c:cat>
          <c:val>
            <c:numRef>
              <c:f>'Note et score_pondéré'!$J$6:$J$10</c:f>
              <c:numCache>
                <c:formatCode>0%</c:formatCode>
                <c:ptCount val="5"/>
                <c:pt idx="0">
                  <c:v>0.92</c:v>
                </c:pt>
                <c:pt idx="1">
                  <c:v>0.9</c:v>
                </c:pt>
                <c:pt idx="2">
                  <c:v>0.88</c:v>
                </c:pt>
                <c:pt idx="3">
                  <c:v>0.9</c:v>
                </c:pt>
                <c:pt idx="4">
                  <c:v>0.82</c:v>
                </c:pt>
              </c:numCache>
            </c:numRef>
          </c:val>
          <c:extLst xmlns:c16r2="http://schemas.microsoft.com/office/drawing/2015/06/chart">
            <c:ext xmlns:c16="http://schemas.microsoft.com/office/drawing/2014/chart" uri="{C3380CC4-5D6E-409C-BE32-E72D297353CC}">
              <c16:uniqueId val="{00000000-3061-4F41-9E51-60639E1FD708}"/>
            </c:ext>
          </c:extLst>
        </c:ser>
        <c:dLbls>
          <c:showLegendKey val="0"/>
          <c:showVal val="0"/>
          <c:showCatName val="0"/>
          <c:showSerName val="0"/>
          <c:showPercent val="0"/>
          <c:showBubbleSize val="0"/>
        </c:dLbls>
        <c:gapWidth val="150"/>
        <c:overlap val="-27"/>
        <c:axId val="746738624"/>
        <c:axId val="746739168"/>
      </c:barChart>
      <c:lineChart>
        <c:grouping val="standard"/>
        <c:varyColors val="0"/>
        <c:ser>
          <c:idx val="1"/>
          <c:order val="1"/>
          <c:tx>
            <c:strRef>
              <c:f>'Note et score_pondéré'!$K$5</c:f>
              <c:strCache>
                <c:ptCount val="1"/>
                <c:pt idx="0">
                  <c:v>Target</c:v>
                </c:pt>
              </c:strCache>
            </c:strRef>
          </c:tx>
          <c:spPr>
            <a:ln w="28575" cap="rnd">
              <a:solidFill>
                <a:srgbClr val="0070C0"/>
              </a:solidFill>
              <a:round/>
            </a:ln>
            <a:effectLst/>
          </c:spPr>
          <c:marker>
            <c:symbol val="none"/>
          </c:marker>
          <c:cat>
            <c:strRef>
              <c:f>'Note et score_pondéré'!$I$6:$I$10</c:f>
              <c:strCache>
                <c:ptCount val="5"/>
                <c:pt idx="0">
                  <c:v>Février</c:v>
                </c:pt>
                <c:pt idx="1">
                  <c:v>Mars</c:v>
                </c:pt>
                <c:pt idx="2">
                  <c:v>Avril</c:v>
                </c:pt>
                <c:pt idx="3">
                  <c:v>Moy (F-M-A)</c:v>
                </c:pt>
                <c:pt idx="4">
                  <c:v>Mai</c:v>
                </c:pt>
              </c:strCache>
            </c:strRef>
          </c:cat>
          <c:val>
            <c:numRef>
              <c:f>'Note et score_pondéré'!$K$6:$K$10</c:f>
              <c:numCache>
                <c:formatCode>0%</c:formatCode>
                <c:ptCount val="5"/>
                <c:pt idx="0">
                  <c:v>0.95</c:v>
                </c:pt>
                <c:pt idx="1">
                  <c:v>0.95</c:v>
                </c:pt>
                <c:pt idx="2">
                  <c:v>0.95</c:v>
                </c:pt>
                <c:pt idx="3">
                  <c:v>0.95</c:v>
                </c:pt>
                <c:pt idx="4">
                  <c:v>0.95</c:v>
                </c:pt>
              </c:numCache>
            </c:numRef>
          </c:val>
          <c:smooth val="0"/>
          <c:extLst xmlns:c16r2="http://schemas.microsoft.com/office/drawing/2015/06/chart">
            <c:ext xmlns:c16="http://schemas.microsoft.com/office/drawing/2014/chart" uri="{C3380CC4-5D6E-409C-BE32-E72D297353CC}">
              <c16:uniqueId val="{00000001-3061-4F41-9E51-60639E1FD708}"/>
            </c:ext>
          </c:extLst>
        </c:ser>
        <c:dLbls>
          <c:showLegendKey val="0"/>
          <c:showVal val="0"/>
          <c:showCatName val="0"/>
          <c:showSerName val="0"/>
          <c:showPercent val="0"/>
          <c:showBubbleSize val="0"/>
        </c:dLbls>
        <c:marker val="1"/>
        <c:smooth val="0"/>
        <c:axId val="746738624"/>
        <c:axId val="746739168"/>
      </c:lineChart>
      <c:catAx>
        <c:axId val="746738624"/>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crossAx val="746739168"/>
        <c:crosses val="autoZero"/>
        <c:auto val="1"/>
        <c:lblAlgn val="ctr"/>
        <c:lblOffset val="100"/>
        <c:noMultiLvlLbl val="0"/>
      </c:catAx>
      <c:valAx>
        <c:axId val="746739168"/>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crossAx val="7467386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latin typeface="Vani" panose="020B0502040204020203" pitchFamily="34" charset="0"/>
          <a:cs typeface="Vani" panose="020B0502040204020203" pitchFamily="34" charset="0"/>
        </a:defRPr>
      </a:pPr>
      <a:endParaRPr lang="fr-F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1200" b="1" i="0" u="none" strike="noStrike" kern="1200" spc="0" baseline="0">
                <a:solidFill>
                  <a:prstClr val="black">
                    <a:lumMod val="65000"/>
                    <a:lumOff val="35000"/>
                  </a:prstClr>
                </a:solidFill>
                <a:latin typeface="+mn-lt"/>
                <a:ea typeface="+mn-ea"/>
                <a:cs typeface="+mn-cs"/>
              </a:defRPr>
            </a:pPr>
            <a:r>
              <a:rPr lang="fr-FR" sz="1200" b="1" i="0" u="none" strike="noStrike" kern="1200" spc="0" baseline="0">
                <a:solidFill>
                  <a:prstClr val="black">
                    <a:lumMod val="65000"/>
                    <a:lumOff val="35000"/>
                  </a:prstClr>
                </a:solidFill>
                <a:latin typeface="+mn-lt"/>
                <a:ea typeface="+mn-ea"/>
                <a:cs typeface="+mn-cs"/>
              </a:rPr>
              <a:t>FLUX D'EVALUATION PAR FILIALE</a:t>
            </a:r>
          </a:p>
        </c:rich>
      </c:tx>
      <c:layout/>
      <c:overlay val="0"/>
      <c:spPr>
        <a:noFill/>
        <a:ln>
          <a:noFill/>
        </a:ln>
        <a:effectLst/>
      </c:spPr>
      <c:txPr>
        <a:bodyPr rot="0" spcFirstLastPara="1" vertOverflow="ellipsis" vert="horz" wrap="square" anchor="ctr" anchorCtr="1"/>
        <a:lstStyle/>
        <a:p>
          <a:pPr algn="ctr" rtl="0">
            <a:defRPr lang="fr-FR" sz="1200" b="1" i="0" u="none" strike="noStrike" kern="1200" spc="0" baseline="0">
              <a:solidFill>
                <a:prstClr val="black">
                  <a:lumMod val="65000"/>
                  <a:lumOff val="35000"/>
                </a:prstClr>
              </a:solidFill>
              <a:latin typeface="+mn-lt"/>
              <a:ea typeface="+mn-ea"/>
              <a:cs typeface="+mn-cs"/>
            </a:defRPr>
          </a:pPr>
          <a:endParaRPr lang="fr-FR"/>
        </a:p>
      </c:txPr>
    </c:title>
    <c:autoTitleDeleted val="0"/>
    <c:plotArea>
      <c:layout/>
      <c:barChart>
        <c:barDir val="col"/>
        <c:grouping val="percentStacked"/>
        <c:varyColors val="0"/>
        <c:ser>
          <c:idx val="0"/>
          <c:order val="0"/>
          <c:tx>
            <c:strRef>
              <c:f>FLUX!$B$3:$B$4</c:f>
              <c:strCache>
                <c:ptCount val="2"/>
                <c:pt idx="0">
                  <c:v>FLUX D'EVALUATION PAR FILIALE</c:v>
                </c:pt>
                <c:pt idx="1">
                  <c:v>Mai</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FLUX!$A$5:$A$9</c:f>
              <c:strCache>
                <c:ptCount val="5"/>
                <c:pt idx="0">
                  <c:v>CAMEROUN</c:v>
                </c:pt>
                <c:pt idx="1">
                  <c:v>GUINEE BISSAU</c:v>
                </c:pt>
                <c:pt idx="2">
                  <c:v>GUINEE CONAKRY</c:v>
                </c:pt>
                <c:pt idx="3">
                  <c:v>CONGO</c:v>
                </c:pt>
                <c:pt idx="4">
                  <c:v>BENIN</c:v>
                </c:pt>
              </c:strCache>
            </c:strRef>
          </c:cat>
          <c:val>
            <c:numRef>
              <c:f>FLUX!$B$5:$B$9</c:f>
              <c:numCache>
                <c:formatCode>General</c:formatCode>
                <c:ptCount val="5"/>
                <c:pt idx="0">
                  <c:v>110</c:v>
                </c:pt>
                <c:pt idx="1">
                  <c:v>236</c:v>
                </c:pt>
                <c:pt idx="2">
                  <c:v>160</c:v>
                </c:pt>
                <c:pt idx="3">
                  <c:v>1237</c:v>
                </c:pt>
                <c:pt idx="4">
                  <c:v>753</c:v>
                </c:pt>
              </c:numCache>
            </c:numRef>
          </c:val>
          <c:extLst xmlns:c16r2="http://schemas.microsoft.com/office/drawing/2015/06/chart">
            <c:ext xmlns:c16="http://schemas.microsoft.com/office/drawing/2014/chart" uri="{C3380CC4-5D6E-409C-BE32-E72D297353CC}">
              <c16:uniqueId val="{00000000-1902-482F-A221-22EB3B70AF9B}"/>
            </c:ext>
          </c:extLst>
        </c:ser>
        <c:ser>
          <c:idx val="1"/>
          <c:order val="1"/>
          <c:tx>
            <c:strRef>
              <c:f>FLUX!$C$3:$C$4</c:f>
              <c:strCache>
                <c:ptCount val="2"/>
                <c:pt idx="0">
                  <c:v>FLUX D'EVALUATION PAR FILIALE</c:v>
                </c:pt>
                <c:pt idx="1">
                  <c:v>Avril</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FLUX!$A$5:$A$9</c:f>
              <c:strCache>
                <c:ptCount val="5"/>
                <c:pt idx="0">
                  <c:v>CAMEROUN</c:v>
                </c:pt>
                <c:pt idx="1">
                  <c:v>GUINEE BISSAU</c:v>
                </c:pt>
                <c:pt idx="2">
                  <c:v>GUINEE CONAKRY</c:v>
                </c:pt>
                <c:pt idx="3">
                  <c:v>CONGO</c:v>
                </c:pt>
                <c:pt idx="4">
                  <c:v>BENIN</c:v>
                </c:pt>
              </c:strCache>
            </c:strRef>
          </c:cat>
          <c:val>
            <c:numRef>
              <c:f>FLUX!$C$5:$C$9</c:f>
              <c:numCache>
                <c:formatCode>General</c:formatCode>
                <c:ptCount val="5"/>
                <c:pt idx="0">
                  <c:v>146</c:v>
                </c:pt>
                <c:pt idx="1">
                  <c:v>392</c:v>
                </c:pt>
                <c:pt idx="2">
                  <c:v>144</c:v>
                </c:pt>
                <c:pt idx="3">
                  <c:v>1325</c:v>
                </c:pt>
                <c:pt idx="4">
                  <c:v>725</c:v>
                </c:pt>
              </c:numCache>
            </c:numRef>
          </c:val>
          <c:extLst xmlns:c16r2="http://schemas.microsoft.com/office/drawing/2015/06/chart">
            <c:ext xmlns:c16="http://schemas.microsoft.com/office/drawing/2014/chart" uri="{C3380CC4-5D6E-409C-BE32-E72D297353CC}">
              <c16:uniqueId val="{00000001-1902-482F-A221-22EB3B70AF9B}"/>
            </c:ext>
          </c:extLst>
        </c:ser>
        <c:dLbls>
          <c:showLegendKey val="0"/>
          <c:showVal val="0"/>
          <c:showCatName val="0"/>
          <c:showSerName val="0"/>
          <c:showPercent val="0"/>
          <c:showBubbleSize val="0"/>
        </c:dLbls>
        <c:gapWidth val="150"/>
        <c:overlap val="100"/>
        <c:axId val="746729376"/>
        <c:axId val="746731008"/>
      </c:barChart>
      <c:catAx>
        <c:axId val="74672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46731008"/>
        <c:crosses val="autoZero"/>
        <c:auto val="1"/>
        <c:lblAlgn val="ctr"/>
        <c:lblOffset val="100"/>
        <c:noMultiLvlLbl val="0"/>
      </c:catAx>
      <c:valAx>
        <c:axId val="7467310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46729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accent1"/>
      </a:solid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1200" b="1" i="0" u="none" strike="noStrike" kern="1200" spc="0" baseline="0">
                <a:solidFill>
                  <a:prstClr val="black">
                    <a:lumMod val="65000"/>
                    <a:lumOff val="35000"/>
                  </a:prstClr>
                </a:solidFill>
                <a:latin typeface="+mn-lt"/>
                <a:ea typeface="+mn-ea"/>
                <a:cs typeface="+mn-cs"/>
              </a:defRPr>
            </a:pPr>
            <a:r>
              <a:rPr lang="fr-FR" sz="1200" b="1" i="0" u="none" strike="noStrike" kern="1200" spc="0" baseline="0">
                <a:solidFill>
                  <a:prstClr val="black">
                    <a:lumMod val="65000"/>
                    <a:lumOff val="35000"/>
                  </a:prstClr>
                </a:solidFill>
                <a:latin typeface="+mn-lt"/>
                <a:ea typeface="+mn-ea"/>
                <a:cs typeface="+mn-cs"/>
              </a:rPr>
              <a:t>EFFECTIF SUIVI PAR FILIALE</a:t>
            </a:r>
          </a:p>
        </c:rich>
      </c:tx>
      <c:layout>
        <c:manualLayout>
          <c:xMode val="edge"/>
          <c:yMode val="edge"/>
          <c:x val="0.34595122484689411"/>
          <c:y val="2.7777777777777776E-2"/>
        </c:manualLayout>
      </c:layout>
      <c:overlay val="0"/>
      <c:spPr>
        <a:noFill/>
        <a:ln>
          <a:noFill/>
        </a:ln>
        <a:effectLst/>
      </c:spPr>
      <c:txPr>
        <a:bodyPr rot="0" spcFirstLastPara="1" vertOverflow="ellipsis" vert="horz" wrap="square" anchor="ctr" anchorCtr="1"/>
        <a:lstStyle/>
        <a:p>
          <a:pPr algn="ctr" rtl="0">
            <a:defRPr lang="fr-FR" sz="1200" b="1" i="0" u="none" strike="noStrike" kern="1200" spc="0" baseline="0">
              <a:solidFill>
                <a:prstClr val="black">
                  <a:lumMod val="65000"/>
                  <a:lumOff val="35000"/>
                </a:prstClr>
              </a:solidFill>
              <a:latin typeface="+mn-lt"/>
              <a:ea typeface="+mn-ea"/>
              <a:cs typeface="+mn-cs"/>
            </a:defRPr>
          </a:pPr>
          <a:endParaRPr lang="fr-FR"/>
        </a:p>
      </c:txPr>
    </c:title>
    <c:autoTitleDeleted val="0"/>
    <c:plotArea>
      <c:layout/>
      <c:barChart>
        <c:barDir val="col"/>
        <c:grouping val="percentStacked"/>
        <c:varyColors val="0"/>
        <c:ser>
          <c:idx val="0"/>
          <c:order val="0"/>
          <c:tx>
            <c:strRef>
              <c:f>FLUX!$B$12:$B$13</c:f>
              <c:strCache>
                <c:ptCount val="2"/>
                <c:pt idx="0">
                  <c:v>EFFECTIF SUIVI PAR FILIALE</c:v>
                </c:pt>
                <c:pt idx="1">
                  <c:v>Mai</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FLUX!$A$14:$A$18</c:f>
              <c:strCache>
                <c:ptCount val="5"/>
                <c:pt idx="0">
                  <c:v>CAMEROUN</c:v>
                </c:pt>
                <c:pt idx="1">
                  <c:v>GUINEE BISSAU</c:v>
                </c:pt>
                <c:pt idx="2">
                  <c:v>GUINEE CONAKRY</c:v>
                </c:pt>
                <c:pt idx="3">
                  <c:v>CONGO</c:v>
                </c:pt>
                <c:pt idx="4">
                  <c:v>BENIN</c:v>
                </c:pt>
              </c:strCache>
            </c:strRef>
          </c:cat>
          <c:val>
            <c:numRef>
              <c:f>FLUX!$B$14:$B$18</c:f>
              <c:numCache>
                <c:formatCode>General</c:formatCode>
                <c:ptCount val="5"/>
                <c:pt idx="0">
                  <c:v>39</c:v>
                </c:pt>
                <c:pt idx="1">
                  <c:v>24</c:v>
                </c:pt>
                <c:pt idx="2">
                  <c:v>13</c:v>
                </c:pt>
                <c:pt idx="3">
                  <c:v>56</c:v>
                </c:pt>
                <c:pt idx="4">
                  <c:v>260</c:v>
                </c:pt>
              </c:numCache>
            </c:numRef>
          </c:val>
          <c:extLst xmlns:c16r2="http://schemas.microsoft.com/office/drawing/2015/06/chart">
            <c:ext xmlns:c16="http://schemas.microsoft.com/office/drawing/2014/chart" uri="{C3380CC4-5D6E-409C-BE32-E72D297353CC}">
              <c16:uniqueId val="{00000000-22AC-40DC-B759-BB46593C3A33}"/>
            </c:ext>
          </c:extLst>
        </c:ser>
        <c:ser>
          <c:idx val="1"/>
          <c:order val="1"/>
          <c:tx>
            <c:strRef>
              <c:f>FLUX!$C$12:$C$13</c:f>
              <c:strCache>
                <c:ptCount val="2"/>
                <c:pt idx="0">
                  <c:v>EFFECTIF SUIVI PAR FILIALE</c:v>
                </c:pt>
                <c:pt idx="1">
                  <c:v>Avril</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FLUX!$A$14:$A$18</c:f>
              <c:strCache>
                <c:ptCount val="5"/>
                <c:pt idx="0">
                  <c:v>CAMEROUN</c:v>
                </c:pt>
                <c:pt idx="1">
                  <c:v>GUINEE BISSAU</c:v>
                </c:pt>
                <c:pt idx="2">
                  <c:v>GUINEE CONAKRY</c:v>
                </c:pt>
                <c:pt idx="3">
                  <c:v>CONGO</c:v>
                </c:pt>
                <c:pt idx="4">
                  <c:v>BENIN</c:v>
                </c:pt>
              </c:strCache>
            </c:strRef>
          </c:cat>
          <c:val>
            <c:numRef>
              <c:f>FLUX!$C$14:$C$18</c:f>
              <c:numCache>
                <c:formatCode>General</c:formatCode>
                <c:ptCount val="5"/>
                <c:pt idx="0">
                  <c:v>39</c:v>
                </c:pt>
                <c:pt idx="1">
                  <c:v>25</c:v>
                </c:pt>
                <c:pt idx="2">
                  <c:v>12</c:v>
                </c:pt>
                <c:pt idx="3">
                  <c:v>58</c:v>
                </c:pt>
                <c:pt idx="4">
                  <c:v>252</c:v>
                </c:pt>
              </c:numCache>
            </c:numRef>
          </c:val>
          <c:extLst xmlns:c16r2="http://schemas.microsoft.com/office/drawing/2015/06/chart">
            <c:ext xmlns:c16="http://schemas.microsoft.com/office/drawing/2014/chart" uri="{C3380CC4-5D6E-409C-BE32-E72D297353CC}">
              <c16:uniqueId val="{00000001-22AC-40DC-B759-BB46593C3A33}"/>
            </c:ext>
          </c:extLst>
        </c:ser>
        <c:dLbls>
          <c:showLegendKey val="0"/>
          <c:showVal val="0"/>
          <c:showCatName val="0"/>
          <c:showSerName val="0"/>
          <c:showPercent val="0"/>
          <c:showBubbleSize val="0"/>
        </c:dLbls>
        <c:gapWidth val="150"/>
        <c:overlap val="100"/>
        <c:axId val="746726112"/>
        <c:axId val="746731552"/>
      </c:barChart>
      <c:catAx>
        <c:axId val="74672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746731552"/>
        <c:crosses val="autoZero"/>
        <c:auto val="1"/>
        <c:lblAlgn val="ctr"/>
        <c:lblOffset val="100"/>
        <c:noMultiLvlLbl val="0"/>
      </c:catAx>
      <c:valAx>
        <c:axId val="7467315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746726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accent1"/>
      </a:solidFill>
    </a:ln>
    <a:effectLst/>
  </c:spPr>
  <c:txPr>
    <a:bodyPr/>
    <a:lstStyle/>
    <a:p>
      <a:pPr>
        <a:defRPr sz="1000"/>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1200" b="1" i="0" u="none" strike="noStrike" kern="1200" spc="0" baseline="0">
                <a:solidFill>
                  <a:prstClr val="black">
                    <a:lumMod val="65000"/>
                    <a:lumOff val="35000"/>
                  </a:prstClr>
                </a:solidFill>
                <a:latin typeface="+mn-lt"/>
                <a:ea typeface="+mn-ea"/>
                <a:cs typeface="+mn-cs"/>
              </a:defRPr>
            </a:pPr>
            <a:r>
              <a:rPr lang="fr-FR" sz="1200" b="1" i="0" u="none" strike="noStrike" kern="1200" spc="0" baseline="0">
                <a:solidFill>
                  <a:prstClr val="black">
                    <a:lumMod val="65000"/>
                    <a:lumOff val="35000"/>
                  </a:prstClr>
                </a:solidFill>
                <a:latin typeface="+mn-lt"/>
                <a:ea typeface="+mn-ea"/>
                <a:cs typeface="+mn-cs"/>
              </a:rPr>
              <a:t>TAUX D'EVALUATION PAR FILIALE</a:t>
            </a:r>
          </a:p>
        </c:rich>
      </c:tx>
      <c:layout/>
      <c:overlay val="0"/>
      <c:spPr>
        <a:noFill/>
        <a:ln>
          <a:noFill/>
        </a:ln>
        <a:effectLst/>
      </c:spPr>
      <c:txPr>
        <a:bodyPr rot="0" spcFirstLastPara="1" vertOverflow="ellipsis" vert="horz" wrap="square" anchor="ctr" anchorCtr="1"/>
        <a:lstStyle/>
        <a:p>
          <a:pPr algn="ctr" rtl="0">
            <a:defRPr lang="fr-FR" sz="1200" b="1" i="0" u="none" strike="noStrike" kern="1200" spc="0" baseline="0">
              <a:solidFill>
                <a:prstClr val="black">
                  <a:lumMod val="65000"/>
                  <a:lumOff val="35000"/>
                </a:prstClr>
              </a:solidFill>
              <a:latin typeface="+mn-lt"/>
              <a:ea typeface="+mn-ea"/>
              <a:cs typeface="+mn-cs"/>
            </a:defRPr>
          </a:pPr>
          <a:endParaRPr lang="fr-FR"/>
        </a:p>
      </c:txPr>
    </c:title>
    <c:autoTitleDeleted val="0"/>
    <c:plotArea>
      <c:layout>
        <c:manualLayout>
          <c:layoutTarget val="inner"/>
          <c:xMode val="edge"/>
          <c:yMode val="edge"/>
          <c:x val="0.10248100780955099"/>
          <c:y val="0.2503433258461919"/>
          <c:w val="0.88775056355949233"/>
          <c:h val="0.51683920639350034"/>
        </c:manualLayout>
      </c:layout>
      <c:barChart>
        <c:barDir val="col"/>
        <c:grouping val="percentStacked"/>
        <c:varyColors val="0"/>
        <c:ser>
          <c:idx val="0"/>
          <c:order val="0"/>
          <c:tx>
            <c:strRef>
              <c:f>FLUX!$B$21:$B$22</c:f>
              <c:strCache>
                <c:ptCount val="2"/>
                <c:pt idx="0">
                  <c:v>TAUX D'EVALUATION PAR FILIALE</c:v>
                </c:pt>
                <c:pt idx="1">
                  <c:v>Mai</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FLUX!$A$23:$A$27</c:f>
              <c:strCache>
                <c:ptCount val="5"/>
                <c:pt idx="0">
                  <c:v>CAMEROUN</c:v>
                </c:pt>
                <c:pt idx="1">
                  <c:v>GUINEE BISSAU</c:v>
                </c:pt>
                <c:pt idx="2">
                  <c:v>GUINEE CONAKRY</c:v>
                </c:pt>
                <c:pt idx="3">
                  <c:v>CONGO</c:v>
                </c:pt>
                <c:pt idx="4">
                  <c:v>BENIN</c:v>
                </c:pt>
              </c:strCache>
            </c:strRef>
          </c:cat>
          <c:val>
            <c:numRef>
              <c:f>FLUX!$B$23:$B$27</c:f>
              <c:numCache>
                <c:formatCode>0%</c:formatCode>
                <c:ptCount val="5"/>
                <c:pt idx="0">
                  <c:v>0.95120000000000005</c:v>
                </c:pt>
                <c:pt idx="1">
                  <c:v>1</c:v>
                </c:pt>
                <c:pt idx="2">
                  <c:v>1</c:v>
                </c:pt>
                <c:pt idx="3">
                  <c:v>0.94920000000000004</c:v>
                </c:pt>
                <c:pt idx="4">
                  <c:v>0.95589999999999997</c:v>
                </c:pt>
              </c:numCache>
            </c:numRef>
          </c:val>
          <c:extLst xmlns:c16r2="http://schemas.microsoft.com/office/drawing/2015/06/chart">
            <c:ext xmlns:c16="http://schemas.microsoft.com/office/drawing/2014/chart" uri="{C3380CC4-5D6E-409C-BE32-E72D297353CC}">
              <c16:uniqueId val="{00000000-1FB1-4362-99E3-081A207A0B3E}"/>
            </c:ext>
          </c:extLst>
        </c:ser>
        <c:ser>
          <c:idx val="1"/>
          <c:order val="1"/>
          <c:tx>
            <c:strRef>
              <c:f>FLUX!$C$21:$C$22</c:f>
              <c:strCache>
                <c:ptCount val="2"/>
                <c:pt idx="0">
                  <c:v>TAUX D'EVALUATION PAR FILIALE</c:v>
                </c:pt>
                <c:pt idx="1">
                  <c:v>Avril</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FLUX!$A$23:$A$27</c:f>
              <c:strCache>
                <c:ptCount val="5"/>
                <c:pt idx="0">
                  <c:v>CAMEROUN</c:v>
                </c:pt>
                <c:pt idx="1">
                  <c:v>GUINEE BISSAU</c:v>
                </c:pt>
                <c:pt idx="2">
                  <c:v>GUINEE CONAKRY</c:v>
                </c:pt>
                <c:pt idx="3">
                  <c:v>CONGO</c:v>
                </c:pt>
                <c:pt idx="4">
                  <c:v>BENIN</c:v>
                </c:pt>
              </c:strCache>
            </c:strRef>
          </c:cat>
          <c:val>
            <c:numRef>
              <c:f>FLUX!$C$23:$C$27</c:f>
              <c:numCache>
                <c:formatCode>0%</c:formatCode>
                <c:ptCount val="5"/>
                <c:pt idx="0">
                  <c:v>0.87755102040816324</c:v>
                </c:pt>
                <c:pt idx="1">
                  <c:v>1</c:v>
                </c:pt>
                <c:pt idx="2">
                  <c:v>0.92307692307692313</c:v>
                </c:pt>
                <c:pt idx="3">
                  <c:v>0.92452830188679247</c:v>
                </c:pt>
                <c:pt idx="4">
                  <c:v>0.97</c:v>
                </c:pt>
              </c:numCache>
            </c:numRef>
          </c:val>
          <c:extLst xmlns:c16r2="http://schemas.microsoft.com/office/drawing/2015/06/chart">
            <c:ext xmlns:c16="http://schemas.microsoft.com/office/drawing/2014/chart" uri="{C3380CC4-5D6E-409C-BE32-E72D297353CC}">
              <c16:uniqueId val="{00000001-1FB1-4362-99E3-081A207A0B3E}"/>
            </c:ext>
          </c:extLst>
        </c:ser>
        <c:dLbls>
          <c:showLegendKey val="0"/>
          <c:showVal val="0"/>
          <c:showCatName val="0"/>
          <c:showSerName val="0"/>
          <c:showPercent val="0"/>
          <c:showBubbleSize val="0"/>
        </c:dLbls>
        <c:gapWidth val="150"/>
        <c:overlap val="100"/>
        <c:axId val="746726656"/>
        <c:axId val="746739712"/>
      </c:barChart>
      <c:catAx>
        <c:axId val="74672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746739712"/>
        <c:crosses val="autoZero"/>
        <c:auto val="1"/>
        <c:lblAlgn val="ctr"/>
        <c:lblOffset val="100"/>
        <c:noMultiLvlLbl val="0"/>
      </c:catAx>
      <c:valAx>
        <c:axId val="7467397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7467266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accent1"/>
      </a:solidFill>
    </a:ln>
    <a:effectLst/>
  </c:spPr>
  <c:txPr>
    <a:bodyPr/>
    <a:lstStyle/>
    <a:p>
      <a:pPr>
        <a:defRPr sz="1000"/>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a:t>EFFECTIF QUALITE PAR FILIALE</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percentStacked"/>
        <c:varyColors val="0"/>
        <c:ser>
          <c:idx val="0"/>
          <c:order val="0"/>
          <c:tx>
            <c:strRef>
              <c:f>FLUX!$B$30:$B$31</c:f>
              <c:strCache>
                <c:ptCount val="2"/>
                <c:pt idx="0">
                  <c:v>EFFECTIF QUALITE PAR FILIALE</c:v>
                </c:pt>
                <c:pt idx="1">
                  <c:v>Mai</c:v>
                </c:pt>
              </c:strCache>
            </c:strRef>
          </c:tx>
          <c:spPr>
            <a:solidFill>
              <a:srgbClr val="A5A5A5">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FLUX!$A$32:$A$36</c:f>
              <c:strCache>
                <c:ptCount val="5"/>
                <c:pt idx="0">
                  <c:v>CAMEROUN</c:v>
                </c:pt>
                <c:pt idx="1">
                  <c:v>GUINEE BISSAU</c:v>
                </c:pt>
                <c:pt idx="2">
                  <c:v>GUINEE CONAKRY</c:v>
                </c:pt>
                <c:pt idx="3">
                  <c:v>CONGO</c:v>
                </c:pt>
                <c:pt idx="4">
                  <c:v>BENIN</c:v>
                </c:pt>
              </c:strCache>
            </c:strRef>
          </c:cat>
          <c:val>
            <c:numRef>
              <c:f>FLUX!$B$32:$B$36</c:f>
              <c:numCache>
                <c:formatCode>General</c:formatCode>
                <c:ptCount val="5"/>
                <c:pt idx="0">
                  <c:v>1</c:v>
                </c:pt>
                <c:pt idx="1">
                  <c:v>1</c:v>
                </c:pt>
                <c:pt idx="2">
                  <c:v>1</c:v>
                </c:pt>
                <c:pt idx="3">
                  <c:v>3</c:v>
                </c:pt>
                <c:pt idx="4">
                  <c:v>8</c:v>
                </c:pt>
              </c:numCache>
            </c:numRef>
          </c:val>
          <c:extLst xmlns:c16r2="http://schemas.microsoft.com/office/drawing/2015/06/chart">
            <c:ext xmlns:c16="http://schemas.microsoft.com/office/drawing/2014/chart" uri="{C3380CC4-5D6E-409C-BE32-E72D297353CC}">
              <c16:uniqueId val="{00000000-41C6-45F6-BA1F-9493EC7381EB}"/>
            </c:ext>
          </c:extLst>
        </c:ser>
        <c:ser>
          <c:idx val="1"/>
          <c:order val="1"/>
          <c:tx>
            <c:strRef>
              <c:f>FLUX!$C$30:$C$31</c:f>
              <c:strCache>
                <c:ptCount val="2"/>
                <c:pt idx="0">
                  <c:v>EFFECTIF QUALITE PAR FILIALE</c:v>
                </c:pt>
                <c:pt idx="1">
                  <c:v>Avril</c:v>
                </c:pt>
              </c:strCache>
            </c:strRef>
          </c:tx>
          <c:spPr>
            <a:solidFill>
              <a:srgbClr val="A5A5A5">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FLUX!$A$32:$A$36</c:f>
              <c:strCache>
                <c:ptCount val="5"/>
                <c:pt idx="0">
                  <c:v>CAMEROUN</c:v>
                </c:pt>
                <c:pt idx="1">
                  <c:v>GUINEE BISSAU</c:v>
                </c:pt>
                <c:pt idx="2">
                  <c:v>GUINEE CONAKRY</c:v>
                </c:pt>
                <c:pt idx="3">
                  <c:v>CONGO</c:v>
                </c:pt>
                <c:pt idx="4">
                  <c:v>BENIN</c:v>
                </c:pt>
              </c:strCache>
            </c:strRef>
          </c:cat>
          <c:val>
            <c:numRef>
              <c:f>FLUX!$C$32:$C$36</c:f>
              <c:numCache>
                <c:formatCode>General</c:formatCode>
                <c:ptCount val="5"/>
                <c:pt idx="0">
                  <c:v>1</c:v>
                </c:pt>
                <c:pt idx="1">
                  <c:v>1</c:v>
                </c:pt>
                <c:pt idx="2">
                  <c:v>1</c:v>
                </c:pt>
                <c:pt idx="3">
                  <c:v>3</c:v>
                </c:pt>
                <c:pt idx="4">
                  <c:v>8</c:v>
                </c:pt>
              </c:numCache>
            </c:numRef>
          </c:val>
          <c:extLst xmlns:c16r2="http://schemas.microsoft.com/office/drawing/2015/06/chart">
            <c:ext xmlns:c16="http://schemas.microsoft.com/office/drawing/2014/chart" uri="{C3380CC4-5D6E-409C-BE32-E72D297353CC}">
              <c16:uniqueId val="{00000001-41C6-45F6-BA1F-9493EC7381EB}"/>
            </c:ext>
          </c:extLst>
        </c:ser>
        <c:dLbls>
          <c:showLegendKey val="0"/>
          <c:showVal val="0"/>
          <c:showCatName val="0"/>
          <c:showSerName val="0"/>
          <c:showPercent val="0"/>
          <c:showBubbleSize val="0"/>
        </c:dLbls>
        <c:gapWidth val="150"/>
        <c:overlap val="100"/>
        <c:axId val="746730464"/>
        <c:axId val="746737536"/>
      </c:barChart>
      <c:catAx>
        <c:axId val="74673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46737536"/>
        <c:crosses val="autoZero"/>
        <c:auto val="1"/>
        <c:lblAlgn val="ctr"/>
        <c:lblOffset val="100"/>
        <c:noMultiLvlLbl val="0"/>
      </c:catAx>
      <c:valAx>
        <c:axId val="7467375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46730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rgbClr val="5B9BD5"/>
      </a:solidFill>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1" i="0" u="none" strike="noStrike" kern="1200" spc="0" baseline="0">
                <a:solidFill>
                  <a:schemeClr val="tx1">
                    <a:lumMod val="65000"/>
                    <a:lumOff val="35000"/>
                  </a:schemeClr>
                </a:solidFill>
                <a:latin typeface="+mn-lt"/>
                <a:ea typeface="+mn-ea"/>
                <a:cs typeface="+mn-cs"/>
              </a:defRPr>
            </a:pPr>
            <a:r>
              <a:rPr lang="fr-FR" b="1" dirty="0"/>
              <a:t>SCORE</a:t>
            </a:r>
            <a:r>
              <a:rPr lang="fr-FR" b="1" baseline="0" dirty="0"/>
              <a:t> CHECKING </a:t>
            </a:r>
            <a:r>
              <a:rPr lang="fr-FR" b="1" dirty="0"/>
              <a:t>DIGITAL</a:t>
            </a:r>
          </a:p>
        </c:rich>
      </c:tx>
      <c:layout/>
      <c:overlay val="0"/>
      <c:spPr>
        <a:noFill/>
        <a:ln>
          <a:noFill/>
        </a:ln>
        <a:effectLst/>
      </c:spPr>
      <c:txPr>
        <a:bodyPr rot="0" spcFirstLastPara="1" vertOverflow="ellipsis" vert="horz" wrap="square" anchor="ctr" anchorCtr="1"/>
        <a:lstStyle/>
        <a:p>
          <a:pPr>
            <a:defRPr sz="126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'CHECKING DIGITAL'!$B$15</c:f>
              <c:strCache>
                <c:ptCount val="1"/>
                <c:pt idx="0">
                  <c:v>AVRIL</c:v>
                </c:pt>
              </c:strCache>
            </c:strRef>
          </c:tx>
          <c:spPr>
            <a:solidFill>
              <a:sysClr val="window" lastClr="FFFFFF">
                <a:lumMod val="75000"/>
              </a:sys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'CHECKING DIGITAL'!$C$12:$F$14</c:f>
              <c:multiLvlStrCache>
                <c:ptCount val="4"/>
                <c:lvl>
                  <c:pt idx="0">
                    <c:v>MAILING</c:v>
                  </c:pt>
                  <c:pt idx="1">
                    <c:v>WHATSAPP</c:v>
                  </c:pt>
                  <c:pt idx="2">
                    <c:v>HVC</c:v>
                  </c:pt>
                  <c:pt idx="3">
                    <c:v>MM</c:v>
                  </c:pt>
                </c:lvl>
                <c:lvl>
                  <c:pt idx="0">
                    <c:v>Moov</c:v>
                  </c:pt>
                  <c:pt idx="2">
                    <c:v>MTN</c:v>
                  </c:pt>
                </c:lvl>
              </c:multiLvlStrCache>
            </c:multiLvlStrRef>
          </c:cat>
          <c:val>
            <c:numRef>
              <c:f>'CHECKING DIGITAL'!$C$15:$F$15</c:f>
              <c:numCache>
                <c:formatCode>0.00%</c:formatCode>
                <c:ptCount val="4"/>
                <c:pt idx="0">
                  <c:v>0.8990499999999999</c:v>
                </c:pt>
                <c:pt idx="1">
                  <c:v>0.89992499999999997</c:v>
                </c:pt>
                <c:pt idx="2">
                  <c:v>0.96557499999999996</c:v>
                </c:pt>
                <c:pt idx="3">
                  <c:v>0.9469749999999999</c:v>
                </c:pt>
              </c:numCache>
            </c:numRef>
          </c:val>
          <c:extLst xmlns:c16r2="http://schemas.microsoft.com/office/drawing/2015/06/chart">
            <c:ext xmlns:c16="http://schemas.microsoft.com/office/drawing/2014/chart" uri="{C3380CC4-5D6E-409C-BE32-E72D297353CC}">
              <c16:uniqueId val="{00000000-8FCD-4621-A3E3-6E13F9726A6E}"/>
            </c:ext>
          </c:extLst>
        </c:ser>
        <c:ser>
          <c:idx val="1"/>
          <c:order val="1"/>
          <c:tx>
            <c:strRef>
              <c:f>'CHECKING DIGITAL'!$B$16</c:f>
              <c:strCache>
                <c:ptCount val="1"/>
                <c:pt idx="0">
                  <c:v>MAI</c:v>
                </c:pt>
              </c:strCache>
            </c:strRef>
          </c:tx>
          <c:spPr>
            <a:solidFill>
              <a:srgbClr val="FFC000">
                <a:lumMod val="75000"/>
              </a:srgb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'CHECKING DIGITAL'!$C$12:$F$14</c:f>
              <c:multiLvlStrCache>
                <c:ptCount val="4"/>
                <c:lvl>
                  <c:pt idx="0">
                    <c:v>MAILING</c:v>
                  </c:pt>
                  <c:pt idx="1">
                    <c:v>WHATSAPP</c:v>
                  </c:pt>
                  <c:pt idx="2">
                    <c:v>HVC</c:v>
                  </c:pt>
                  <c:pt idx="3">
                    <c:v>MM</c:v>
                  </c:pt>
                </c:lvl>
                <c:lvl>
                  <c:pt idx="0">
                    <c:v>Moov</c:v>
                  </c:pt>
                  <c:pt idx="2">
                    <c:v>MTN</c:v>
                  </c:pt>
                </c:lvl>
              </c:multiLvlStrCache>
            </c:multiLvlStrRef>
          </c:cat>
          <c:val>
            <c:numRef>
              <c:f>'CHECKING DIGITAL'!$C$16:$F$16</c:f>
              <c:numCache>
                <c:formatCode>0.00%</c:formatCode>
                <c:ptCount val="4"/>
                <c:pt idx="0">
                  <c:v>0.94256666666666666</c:v>
                </c:pt>
                <c:pt idx="1">
                  <c:v>0.86</c:v>
                </c:pt>
                <c:pt idx="2">
                  <c:v>0.94980000000000009</c:v>
                </c:pt>
                <c:pt idx="3">
                  <c:v>0.93399999999999994</c:v>
                </c:pt>
              </c:numCache>
            </c:numRef>
          </c:val>
          <c:extLst xmlns:c16r2="http://schemas.microsoft.com/office/drawing/2015/06/chart">
            <c:ext xmlns:c16="http://schemas.microsoft.com/office/drawing/2014/chart" uri="{C3380CC4-5D6E-409C-BE32-E72D297353CC}">
              <c16:uniqueId val="{00000001-8FCD-4621-A3E3-6E13F9726A6E}"/>
            </c:ext>
          </c:extLst>
        </c:ser>
        <c:dLbls>
          <c:showLegendKey val="0"/>
          <c:showVal val="0"/>
          <c:showCatName val="0"/>
          <c:showSerName val="0"/>
          <c:showPercent val="0"/>
          <c:showBubbleSize val="0"/>
        </c:dLbls>
        <c:gapWidth val="219"/>
        <c:overlap val="-27"/>
        <c:axId val="746734816"/>
        <c:axId val="746736992"/>
      </c:barChart>
      <c:catAx>
        <c:axId val="74673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746736992"/>
        <c:crosses val="autoZero"/>
        <c:auto val="1"/>
        <c:lblAlgn val="ctr"/>
        <c:lblOffset val="100"/>
        <c:noMultiLvlLbl val="0"/>
      </c:catAx>
      <c:valAx>
        <c:axId val="74673699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746734816"/>
        <c:crosses val="autoZero"/>
        <c:crossBetween val="between"/>
      </c:valAx>
      <c:spPr>
        <a:noFill/>
        <a:ln>
          <a:noFill/>
        </a:ln>
        <a:effectLst/>
      </c:spPr>
    </c:plotArea>
    <c:legend>
      <c:legendPos val="b"/>
      <c:layout>
        <c:manualLayout>
          <c:xMode val="edge"/>
          <c:yMode val="edge"/>
          <c:x val="0.12047250422410284"/>
          <c:y val="0.93742071608360877"/>
          <c:w val="0.8178565865412758"/>
          <c:h val="4.616513026311112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19050">
      <a:solidFill>
        <a:sysClr val="window" lastClr="FFFFFF">
          <a:lumMod val="65000"/>
        </a:sysClr>
      </a:solidFill>
    </a:ln>
    <a:effectLst/>
  </c:spPr>
  <c:txPr>
    <a:bodyPr/>
    <a:lstStyle/>
    <a:p>
      <a:pPr>
        <a:defRPr sz="1050"/>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14/06/2023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14/06/2023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4</a:t>
            </a:fld>
            <a:endParaRPr lang="fr-FR"/>
          </a:p>
        </p:txBody>
      </p:sp>
    </p:spTree>
    <p:extLst>
      <p:ext uri="{BB962C8B-B14F-4D97-AF65-F5344CB8AC3E}">
        <p14:creationId xmlns:p14="http://schemas.microsoft.com/office/powerpoint/2010/main" val="2133842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586450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31452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2958939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1072931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375772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1470314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1333474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111200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395166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6</a:t>
            </a:fld>
            <a:endParaRPr lang="fr-FR"/>
          </a:p>
        </p:txBody>
      </p:sp>
    </p:spTree>
    <p:extLst>
      <p:ext uri="{BB962C8B-B14F-4D97-AF65-F5344CB8AC3E}">
        <p14:creationId xmlns:p14="http://schemas.microsoft.com/office/powerpoint/2010/main" val="218886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7</a:t>
            </a:fld>
            <a:endParaRPr lang="fr-FR"/>
          </a:p>
        </p:txBody>
      </p:sp>
    </p:spTree>
    <p:extLst>
      <p:ext uri="{BB962C8B-B14F-4D97-AF65-F5344CB8AC3E}">
        <p14:creationId xmlns:p14="http://schemas.microsoft.com/office/powerpoint/2010/main" val="68332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8</a:t>
            </a:fld>
            <a:endParaRPr lang="fr-FR"/>
          </a:p>
        </p:txBody>
      </p:sp>
    </p:spTree>
    <p:extLst>
      <p:ext uri="{BB962C8B-B14F-4D97-AF65-F5344CB8AC3E}">
        <p14:creationId xmlns:p14="http://schemas.microsoft.com/office/powerpoint/2010/main" val="244802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solidFill>
                  <a:prstClr val="black"/>
                </a:solidFill>
              </a:rPr>
              <a:pPr/>
              <a:t>9</a:t>
            </a:fld>
            <a:endParaRPr lang="fr-FR" dirty="0">
              <a:solidFill>
                <a:prstClr val="black"/>
              </a:solidFill>
            </a:endParaRPr>
          </a:p>
        </p:txBody>
      </p:sp>
    </p:spTree>
    <p:extLst>
      <p:ext uri="{BB962C8B-B14F-4D97-AF65-F5344CB8AC3E}">
        <p14:creationId xmlns:p14="http://schemas.microsoft.com/office/powerpoint/2010/main" val="1235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F308E-1E8B-4971-BED4-FA8D2623719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439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F308E-1E8B-4971-BED4-FA8D2623719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753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F308E-1E8B-4971-BED4-FA8D2623719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08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9459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99758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03686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56137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5927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39586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25356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0276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12761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97143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64795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8452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14/06/2023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14/06/2023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solidFill>
                  <a:prstClr val="black">
                    <a:tint val="75000"/>
                  </a:prstClr>
                </a:solidFill>
              </a:rPr>
              <a:pPr/>
              <a:t>14/06/2023</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17980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0"/>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Performance</a:t>
            </a:r>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1042"/>
            <a:ext cx="12192000" cy="6860776"/>
          </a:xfrm>
          <a:prstGeom prst="rect">
            <a:avLst/>
          </a:prstGeom>
        </p:spPr>
      </p:pic>
      <p:pic>
        <p:nvPicPr>
          <p:cNvPr id="8" name="Image 7">
            <a:extLst>
              <a:ext uri="{FF2B5EF4-FFF2-40B4-BE49-F238E27FC236}">
                <a16:creationId xmlns:a16="http://schemas.microsoft.com/office/drawing/2014/main" xmlns="" id="{A6F5AF20-D9D4-4DCE-949F-80B7F467EF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1042"/>
            <a:ext cx="12192000" cy="6860776"/>
          </a:xfrm>
          <a:prstGeom prst="rect">
            <a:avLst/>
          </a:prstGeom>
        </p:spPr>
      </p:pic>
    </p:spTree>
    <p:extLst>
      <p:ext uri="{BB962C8B-B14F-4D97-AF65-F5344CB8AC3E}">
        <p14:creationId xmlns:p14="http://schemas.microsoft.com/office/powerpoint/2010/main" val="32361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3228584" y="2326666"/>
            <a:ext cx="5181600" cy="1155569"/>
          </a:xfrm>
        </p:spPr>
        <p:txBody>
          <a:bodyPr/>
          <a:lstStyle/>
          <a:p>
            <a:pPr marL="0" indent="0" algn="ctr">
              <a:buNone/>
            </a:pPr>
            <a:r>
              <a:rPr lang="fr-FR" b="1" dirty="0"/>
              <a:t>GUINEE BISSAU</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space réservé du contenu 3"/>
          <p:cNvSpPr>
            <a:spLocks noGrp="1"/>
          </p:cNvSpPr>
          <p:nvPr>
            <p:ph sz="half" idx="2"/>
          </p:nvPr>
        </p:nvSpPr>
        <p:spPr>
          <a:xfrm>
            <a:off x="3067834" y="4014548"/>
            <a:ext cx="5181600" cy="1155569"/>
          </a:xfrm>
        </p:spPr>
        <p:txBody>
          <a:bodyPr/>
          <a:lstStyle/>
          <a:p>
            <a:pPr marL="0" indent="0" algn="ctr">
              <a:buNone/>
            </a:pPr>
            <a:r>
              <a:rPr lang="fr-FR" b="1" dirty="0">
                <a:solidFill>
                  <a:srgbClr val="CC6600"/>
                </a:solidFill>
              </a:rPr>
              <a:t>GUINEE BISSAU</a:t>
            </a:r>
          </a:p>
        </p:txBody>
      </p:sp>
    </p:spTree>
    <p:extLst>
      <p:ext uri="{BB962C8B-B14F-4D97-AF65-F5344CB8AC3E}">
        <p14:creationId xmlns:p14="http://schemas.microsoft.com/office/powerpoint/2010/main" val="3729263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106" name="object 4">
            <a:extLst>
              <a:ext uri="{FF2B5EF4-FFF2-40B4-BE49-F238E27FC236}">
                <a16:creationId xmlns:a16="http://schemas.microsoft.com/office/drawing/2014/main" xmlns="" id="{D4734798-0CD1-4A12-8E00-8B47A3FC7A4C}"/>
              </a:ext>
            </a:extLst>
          </p:cNvPr>
          <p:cNvSpPr txBox="1"/>
          <p:nvPr/>
        </p:nvSpPr>
        <p:spPr>
          <a:xfrm>
            <a:off x="477186" y="1656099"/>
            <a:ext cx="184666" cy="1493155"/>
          </a:xfrm>
          <a:prstGeom prst="rect">
            <a:avLst/>
          </a:prstGeom>
        </p:spPr>
        <p:txBody>
          <a:bodyPr vert="vert270" wrap="square" lIns="0" tIns="13970" rIns="0" bIns="0" rtlCol="0">
            <a:spAutoFit/>
          </a:bodyPr>
          <a:lstStyle/>
          <a:p>
            <a:pPr marL="12700">
              <a:spcBef>
                <a:spcPts val="110"/>
              </a:spcBef>
            </a:pPr>
            <a:r>
              <a:rPr lang="fr-FR" sz="1200" b="1" spc="-30" dirty="0">
                <a:solidFill>
                  <a:srgbClr val="FFFFFF"/>
                </a:solidFill>
                <a:latin typeface="Tahoma"/>
                <a:cs typeface="Tahoma"/>
              </a:rPr>
              <a:t>CAMEROUN</a:t>
            </a:r>
            <a:endParaRPr sz="1200" dirty="0">
              <a:solidFill>
                <a:prstClr val="black"/>
              </a:solidFill>
              <a:latin typeface="Tahoma"/>
              <a:cs typeface="Tahoma"/>
            </a:endParaRPr>
          </a:p>
        </p:txBody>
      </p:sp>
      <p:sp>
        <p:nvSpPr>
          <p:cNvPr id="107" name="object 5">
            <a:extLst>
              <a:ext uri="{FF2B5EF4-FFF2-40B4-BE49-F238E27FC236}">
                <a16:creationId xmlns:a16="http://schemas.microsoft.com/office/drawing/2014/main" xmlns="" id="{09AF8ED0-EC87-4D1A-9778-17FD06307438}"/>
              </a:ext>
            </a:extLst>
          </p:cNvPr>
          <p:cNvSpPr/>
          <p:nvPr/>
        </p:nvSpPr>
        <p:spPr>
          <a:xfrm>
            <a:off x="8509614" y="940307"/>
            <a:ext cx="3627521" cy="4282523"/>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120" name="object 18">
            <a:extLst>
              <a:ext uri="{FF2B5EF4-FFF2-40B4-BE49-F238E27FC236}">
                <a16:creationId xmlns:a16="http://schemas.microsoft.com/office/drawing/2014/main" xmlns="" id="{3CBFA28E-4E23-432F-B806-E7CBA342018D}"/>
              </a:ext>
            </a:extLst>
          </p:cNvPr>
          <p:cNvSpPr txBox="1"/>
          <p:nvPr/>
        </p:nvSpPr>
        <p:spPr>
          <a:xfrm>
            <a:off x="158624" y="3602735"/>
            <a:ext cx="169277" cy="2628847"/>
          </a:xfrm>
          <a:prstGeom prst="rect">
            <a:avLst/>
          </a:prstGeom>
        </p:spPr>
        <p:txBody>
          <a:bodyPr vert="vert270" wrap="square" lIns="0" tIns="13970" rIns="0" bIns="0" rtlCol="0">
            <a:spAutoFit/>
          </a:bodyPr>
          <a:lstStyle/>
          <a:p>
            <a:pPr marL="12700">
              <a:spcBef>
                <a:spcPts val="110"/>
              </a:spcBef>
            </a:pPr>
            <a:r>
              <a:rPr lang="fr-FR" sz="1100" b="1" spc="-5" dirty="0">
                <a:solidFill>
                  <a:srgbClr val="FFFFFF"/>
                </a:solidFill>
                <a:latin typeface="Tahoma"/>
                <a:cs typeface="Tahoma"/>
              </a:rPr>
              <a:t>SCORE PONDERE MOOV AFRICA</a:t>
            </a:r>
            <a:endParaRPr sz="1100" dirty="0">
              <a:solidFill>
                <a:prstClr val="black"/>
              </a:solidFill>
              <a:latin typeface="Tahoma"/>
              <a:cs typeface="Tahoma"/>
            </a:endParaRPr>
          </a:p>
        </p:txBody>
      </p:sp>
      <p:sp>
        <p:nvSpPr>
          <p:cNvPr id="168" name="object 34">
            <a:extLst>
              <a:ext uri="{FF2B5EF4-FFF2-40B4-BE49-F238E27FC236}">
                <a16:creationId xmlns:a16="http://schemas.microsoft.com/office/drawing/2014/main" xmlns="" id="{DA56DFBD-51FB-4A5A-B4D3-83DE2211A368}"/>
              </a:ext>
            </a:extLst>
          </p:cNvPr>
          <p:cNvSpPr txBox="1"/>
          <p:nvPr/>
        </p:nvSpPr>
        <p:spPr>
          <a:xfrm>
            <a:off x="431250" y="607020"/>
            <a:ext cx="7133459" cy="643125"/>
          </a:xfrm>
          <a:prstGeom prst="rect">
            <a:avLst/>
          </a:prstGeom>
        </p:spPr>
        <p:txBody>
          <a:bodyPr vert="horz" wrap="square" lIns="0" tIns="133985" rIns="0" bIns="0" rtlCol="0">
            <a:spAutoFit/>
          </a:bodyPr>
          <a:lstStyle/>
          <a:p>
            <a:pPr marR="272415" algn="ctr">
              <a:spcBef>
                <a:spcPts val="1055"/>
              </a:spcBef>
            </a:pPr>
            <a:r>
              <a:rPr lang="fr-FR" sz="1400" b="1" spc="-145" dirty="0">
                <a:solidFill>
                  <a:srgbClr val="585858"/>
                </a:solidFill>
                <a:latin typeface="Tahoma"/>
                <a:cs typeface="Tahoma"/>
              </a:rPr>
              <a:t>EVOLUTION HEBDO ET MOIS DE LA NOTE PONDEREE SUR RA : Réalisation VS Target</a:t>
            </a:r>
            <a:endParaRPr sz="1400" b="1" spc="-145" dirty="0">
              <a:solidFill>
                <a:srgbClr val="585858"/>
              </a:solidFill>
              <a:latin typeface="Tahoma"/>
              <a:cs typeface="Tahoma"/>
            </a:endParaRPr>
          </a:p>
          <a:p>
            <a:pPr>
              <a:spcBef>
                <a:spcPts val="605"/>
              </a:spcBef>
              <a:tabLst>
                <a:tab pos="2857500" algn="l"/>
                <a:tab pos="7127240" algn="l"/>
              </a:tabLst>
            </a:pPr>
            <a:r>
              <a:rPr sz="1400" strike="sngStrike" spc="-70" dirty="0">
                <a:latin typeface="Verdana"/>
                <a:cs typeface="Verdana"/>
              </a:rPr>
              <a:t> 	</a:t>
            </a:r>
            <a:r>
              <a:rPr sz="1400" strike="sngStrike" spc="-80" dirty="0">
                <a:latin typeface="Verdana"/>
                <a:cs typeface="Verdana"/>
              </a:rPr>
              <a:t>	</a:t>
            </a:r>
            <a:endParaRPr sz="1400" dirty="0">
              <a:latin typeface="Verdana"/>
              <a:cs typeface="Verdana"/>
            </a:endParaRPr>
          </a:p>
        </p:txBody>
      </p:sp>
      <p:sp>
        <p:nvSpPr>
          <p:cNvPr id="45" name="Titre 3">
            <a:extLst>
              <a:ext uri="{FF2B5EF4-FFF2-40B4-BE49-F238E27FC236}">
                <a16:creationId xmlns:a16="http://schemas.microsoft.com/office/drawing/2014/main" xmlns="" id="{247FA544-D2F6-4EAD-920A-EC2F8CE1C316}"/>
              </a:ext>
            </a:extLst>
          </p:cNvPr>
          <p:cNvSpPr txBox="1">
            <a:spLocks/>
          </p:cNvSpPr>
          <p:nvPr/>
        </p:nvSpPr>
        <p:spPr>
          <a:xfrm>
            <a:off x="250956" y="196006"/>
            <a:ext cx="4648589" cy="5262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a:t>
            </a:r>
          </a:p>
          <a:p>
            <a:pPr lvl="0">
              <a:defRPr/>
            </a:pPr>
            <a:r>
              <a:rPr lang="fr-FR" sz="1800" cap="all" dirty="0">
                <a:solidFill>
                  <a:schemeClr val="tx1"/>
                </a:solidFill>
                <a:latin typeface="Ebrima" pitchFamily="2" charset="0"/>
                <a:ea typeface="Ebrima" pitchFamily="2" charset="0"/>
                <a:cs typeface="Ebrima" pitchFamily="2" charset="0"/>
              </a:rPr>
              <a:t>Score filiales</a:t>
            </a:r>
          </a:p>
        </p:txBody>
      </p:sp>
      <p:grpSp>
        <p:nvGrpSpPr>
          <p:cNvPr id="28" name="object 11">
            <a:extLst>
              <a:ext uri="{FF2B5EF4-FFF2-40B4-BE49-F238E27FC236}">
                <a16:creationId xmlns:a16="http://schemas.microsoft.com/office/drawing/2014/main" xmlns="" id="{9565B3C3-99A3-4979-8515-E917BF8D8F02}"/>
              </a:ext>
            </a:extLst>
          </p:cNvPr>
          <p:cNvGrpSpPr/>
          <p:nvPr/>
        </p:nvGrpSpPr>
        <p:grpSpPr>
          <a:xfrm>
            <a:off x="8073099" y="1525206"/>
            <a:ext cx="216241" cy="3255969"/>
            <a:chOff x="8366759" y="1507236"/>
            <a:chExt cx="344807" cy="1800225"/>
          </a:xfrm>
        </p:grpSpPr>
        <p:sp>
          <p:nvSpPr>
            <p:cNvPr id="29"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solidFill>
                  <a:prstClr val="black"/>
                </a:solidFill>
              </a:endParaRPr>
            </a:p>
          </p:txBody>
        </p:sp>
        <p:sp>
          <p:nvSpPr>
            <p:cNvPr id="30" name="object 13">
              <a:extLst>
                <a:ext uri="{FF2B5EF4-FFF2-40B4-BE49-F238E27FC236}">
                  <a16:creationId xmlns:a16="http://schemas.microsoft.com/office/drawing/2014/main" xmlns="" id="{7708334A-E014-40F5-AE0E-C07EBEE9765B}"/>
                </a:ext>
              </a:extLst>
            </p:cNvPr>
            <p:cNvSpPr/>
            <p:nvPr/>
          </p:nvSpPr>
          <p:spPr>
            <a:xfrm>
              <a:off x="8389620" y="2217419"/>
              <a:ext cx="321946"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ln w="76200">
              <a:solidFill>
                <a:srgbClr val="F5F5F5"/>
              </a:solidFill>
            </a:ln>
          </p:spPr>
          <p:txBody>
            <a:bodyPr wrap="square" lIns="0" tIns="0" rIns="0" bIns="0" rtlCol="0"/>
            <a:lstStyle/>
            <a:p>
              <a:endParaRPr>
                <a:solidFill>
                  <a:prstClr val="black"/>
                </a:solidFill>
              </a:endParaRPr>
            </a:p>
          </p:txBody>
        </p:sp>
        <p:sp>
          <p:nvSpPr>
            <p:cNvPr id="31" name="object 14">
              <a:extLst>
                <a:ext uri="{FF2B5EF4-FFF2-40B4-BE49-F238E27FC236}">
                  <a16:creationId xmlns:a16="http://schemas.microsoft.com/office/drawing/2014/main" xmlns=""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00AF50"/>
            </a:solidFill>
          </p:spPr>
          <p:txBody>
            <a:bodyPr wrap="square" lIns="0" tIns="0" rIns="0" bIns="0" rtlCol="0"/>
            <a:lstStyle/>
            <a:p>
              <a:endParaRPr>
                <a:solidFill>
                  <a:prstClr val="black"/>
                </a:solidFill>
              </a:endParaRPr>
            </a:p>
          </p:txBody>
        </p:sp>
      </p:grpSp>
      <p:sp>
        <p:nvSpPr>
          <p:cNvPr id="32" name="object 5">
            <a:extLst>
              <a:ext uri="{FF2B5EF4-FFF2-40B4-BE49-F238E27FC236}">
                <a16:creationId xmlns:a16="http://schemas.microsoft.com/office/drawing/2014/main" xmlns="" id="{09AF8ED0-EC87-4D1A-9778-17FD06307438}"/>
              </a:ext>
            </a:extLst>
          </p:cNvPr>
          <p:cNvSpPr/>
          <p:nvPr/>
        </p:nvSpPr>
        <p:spPr>
          <a:xfrm>
            <a:off x="431250" y="3777866"/>
            <a:ext cx="8033127" cy="2585356"/>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pPr marL="12065">
              <a:spcBef>
                <a:spcPts val="780"/>
              </a:spcBef>
              <a:tabLst>
                <a:tab pos="193675" algn="l"/>
                <a:tab pos="194310" algn="l"/>
              </a:tabLst>
            </a:pPr>
            <a:endParaRPr lang="en-US" sz="1400" b="1" spc="-75" dirty="0">
              <a:solidFill>
                <a:prstClr val="black"/>
              </a:solidFill>
              <a:latin typeface="Tahoma"/>
              <a:cs typeface="Tahoma"/>
            </a:endParaRPr>
          </a:p>
        </p:txBody>
      </p:sp>
      <p:sp>
        <p:nvSpPr>
          <p:cNvPr id="25" name="object 4">
            <a:extLst>
              <a:ext uri="{FF2B5EF4-FFF2-40B4-BE49-F238E27FC236}">
                <a16:creationId xmlns:a16="http://schemas.microsoft.com/office/drawing/2014/main" xmlns="" id="{D4734798-0CD1-4A12-8E00-8B47A3FC7A4C}"/>
              </a:ext>
            </a:extLst>
          </p:cNvPr>
          <p:cNvSpPr txBox="1"/>
          <p:nvPr/>
        </p:nvSpPr>
        <p:spPr>
          <a:xfrm>
            <a:off x="4769088" y="1626397"/>
            <a:ext cx="161583" cy="1455172"/>
          </a:xfrm>
          <a:prstGeom prst="rect">
            <a:avLst/>
          </a:prstGeom>
        </p:spPr>
        <p:txBody>
          <a:bodyPr vert="vert270" wrap="square" lIns="0" tIns="13970" rIns="0" bIns="0" rtlCol="0">
            <a:spAutoFit/>
          </a:bodyPr>
          <a:lstStyle/>
          <a:p>
            <a:pPr marL="12700">
              <a:spcBef>
                <a:spcPts val="110"/>
              </a:spcBef>
            </a:pPr>
            <a:r>
              <a:rPr lang="fr-FR" sz="1050" b="1" spc="-30" dirty="0">
                <a:solidFill>
                  <a:srgbClr val="FFFFFF"/>
                </a:solidFill>
                <a:latin typeface="Tahoma"/>
                <a:cs typeface="Tahoma"/>
              </a:rPr>
              <a:t>GUINEE BISSAU</a:t>
            </a:r>
            <a:endParaRPr sz="1050" dirty="0">
              <a:solidFill>
                <a:prstClr val="black"/>
              </a:solidFill>
              <a:latin typeface="Tahoma"/>
              <a:cs typeface="Tahoma"/>
            </a:endParaRPr>
          </a:p>
        </p:txBody>
      </p:sp>
      <p:sp>
        <p:nvSpPr>
          <p:cNvPr id="34" name="object 3">
            <a:extLst>
              <a:ext uri="{FF2B5EF4-FFF2-40B4-BE49-F238E27FC236}">
                <a16:creationId xmlns:a16="http://schemas.microsoft.com/office/drawing/2014/main" xmlns="" id="{2150D909-50B9-47AC-8ECA-33411EF01FF0}"/>
              </a:ext>
            </a:extLst>
          </p:cNvPr>
          <p:cNvSpPr/>
          <p:nvPr/>
        </p:nvSpPr>
        <p:spPr>
          <a:xfrm>
            <a:off x="431251" y="1471575"/>
            <a:ext cx="252059" cy="2057058"/>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sz="1400">
              <a:solidFill>
                <a:prstClr val="black"/>
              </a:solidFill>
            </a:endParaRPr>
          </a:p>
        </p:txBody>
      </p:sp>
      <p:sp>
        <p:nvSpPr>
          <p:cNvPr id="35" name="object 4">
            <a:extLst>
              <a:ext uri="{FF2B5EF4-FFF2-40B4-BE49-F238E27FC236}">
                <a16:creationId xmlns:a16="http://schemas.microsoft.com/office/drawing/2014/main" xmlns="" id="{D4734798-0CD1-4A12-8E00-8B47A3FC7A4C}"/>
              </a:ext>
            </a:extLst>
          </p:cNvPr>
          <p:cNvSpPr txBox="1"/>
          <p:nvPr/>
        </p:nvSpPr>
        <p:spPr>
          <a:xfrm>
            <a:off x="476488" y="1702597"/>
            <a:ext cx="161583" cy="1455172"/>
          </a:xfrm>
          <a:prstGeom prst="rect">
            <a:avLst/>
          </a:prstGeom>
        </p:spPr>
        <p:txBody>
          <a:bodyPr vert="vert270" wrap="square" lIns="0" tIns="13970" rIns="0" bIns="0" rtlCol="0">
            <a:spAutoFit/>
          </a:bodyPr>
          <a:lstStyle/>
          <a:p>
            <a:pPr marL="12700">
              <a:spcBef>
                <a:spcPts val="110"/>
              </a:spcBef>
            </a:pPr>
            <a:r>
              <a:rPr lang="fr-FR" sz="1050" b="1" spc="-30" dirty="0">
                <a:solidFill>
                  <a:srgbClr val="FFFFFF"/>
                </a:solidFill>
                <a:latin typeface="Tahoma"/>
                <a:cs typeface="Tahoma"/>
              </a:rPr>
              <a:t>GUINEE BISSAU</a:t>
            </a:r>
            <a:endParaRPr sz="1050" dirty="0">
              <a:solidFill>
                <a:prstClr val="black"/>
              </a:solidFill>
              <a:latin typeface="Tahoma"/>
              <a:cs typeface="Tahoma"/>
            </a:endParaRPr>
          </a:p>
        </p:txBody>
      </p:sp>
      <p:graphicFrame>
        <p:nvGraphicFramePr>
          <p:cNvPr id="24" name="object 30">
            <a:extLst>
              <a:ext uri="{FF2B5EF4-FFF2-40B4-BE49-F238E27FC236}">
                <a16:creationId xmlns:a16="http://schemas.microsoft.com/office/drawing/2014/main" xmlns="" id="{17E4E34A-F629-486D-B82D-72F375277CF1}"/>
              </a:ext>
            </a:extLst>
          </p:cNvPr>
          <p:cNvGraphicFramePr>
            <a:graphicFrameLocks noGrp="1"/>
          </p:cNvGraphicFramePr>
          <p:nvPr>
            <p:extLst>
              <p:ext uri="{D42A27DB-BD31-4B8C-83A1-F6EECF244321}">
                <p14:modId xmlns:p14="http://schemas.microsoft.com/office/powerpoint/2010/main" val="563197297"/>
              </p:ext>
            </p:extLst>
          </p:nvPr>
        </p:nvGraphicFramePr>
        <p:xfrm>
          <a:off x="300692" y="3932577"/>
          <a:ext cx="7669057" cy="2476485"/>
        </p:xfrm>
        <a:graphic>
          <a:graphicData uri="http://schemas.openxmlformats.org/drawingml/2006/table">
            <a:tbl>
              <a:tblPr firstRow="1" bandRow="1">
                <a:tableStyleId>{8EC20E35-A176-4012-BC5E-935CFFF8708E}</a:tableStyleId>
              </a:tblPr>
              <a:tblGrid>
                <a:gridCol w="2816432">
                  <a:extLst>
                    <a:ext uri="{9D8B030D-6E8A-4147-A177-3AD203B41FA5}">
                      <a16:colId xmlns:a16="http://schemas.microsoft.com/office/drawing/2014/main" xmlns="" val="20000"/>
                    </a:ext>
                  </a:extLst>
                </a:gridCol>
                <a:gridCol w="1435956">
                  <a:extLst>
                    <a:ext uri="{9D8B030D-6E8A-4147-A177-3AD203B41FA5}">
                      <a16:colId xmlns:a16="http://schemas.microsoft.com/office/drawing/2014/main" xmlns="" val="20001"/>
                    </a:ext>
                  </a:extLst>
                </a:gridCol>
                <a:gridCol w="1078495">
                  <a:extLst>
                    <a:ext uri="{9D8B030D-6E8A-4147-A177-3AD203B41FA5}">
                      <a16:colId xmlns:a16="http://schemas.microsoft.com/office/drawing/2014/main" xmlns="" val="20002"/>
                    </a:ext>
                  </a:extLst>
                </a:gridCol>
                <a:gridCol w="1169087">
                  <a:extLst>
                    <a:ext uri="{9D8B030D-6E8A-4147-A177-3AD203B41FA5}">
                      <a16:colId xmlns:a16="http://schemas.microsoft.com/office/drawing/2014/main" xmlns="" val="20003"/>
                    </a:ext>
                  </a:extLst>
                </a:gridCol>
                <a:gridCol w="1169087">
                  <a:extLst>
                    <a:ext uri="{9D8B030D-6E8A-4147-A177-3AD203B41FA5}">
                      <a16:colId xmlns:a16="http://schemas.microsoft.com/office/drawing/2014/main" xmlns="" val="575393333"/>
                    </a:ext>
                  </a:extLst>
                </a:gridCol>
              </a:tblGrid>
              <a:tr h="466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Indicateurs contractuels</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0" marB="0" anchor="ctr"/>
                </a:tc>
                <a:tc>
                  <a:txBody>
                    <a:bodyPr/>
                    <a:lstStyle/>
                    <a:p>
                      <a:pPr marL="1270" algn="ctr">
                        <a:lnSpc>
                          <a:spcPct val="100000"/>
                        </a:lnSpc>
                        <a:spcBef>
                          <a:spcPts val="1110"/>
                        </a:spcBef>
                      </a:pPr>
                      <a:r>
                        <a:rP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Objectif</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 Avril</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 Mai </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marR="0" lvl="0" indent="0" algn="ctr" defTabSz="914400" rtl="0" eaLnBrk="1" fontAlgn="auto" latinLnBrk="0" hangingPunct="1">
                        <a:lnSpc>
                          <a:spcPct val="100000"/>
                        </a:lnSpc>
                        <a:spcBef>
                          <a:spcPts val="111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 Taux de variation</a:t>
                      </a:r>
                      <a:endParaRPr lang="fr-F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extLst>
                  <a:ext uri="{0D108BD9-81ED-4DB2-BD59-A6C34878D82A}">
                    <a16:rowId xmlns:a16="http://schemas.microsoft.com/office/drawing/2014/main" xmlns="" val="10000"/>
                  </a:ext>
                </a:extLst>
              </a:tr>
              <a:tr h="331209">
                <a:tc>
                  <a:txBody>
                    <a:bodyPr/>
                    <a:lstStyle/>
                    <a:p>
                      <a:pPr algn="ctr">
                        <a:lnSpc>
                          <a:spcPct val="100000"/>
                        </a:lnSpc>
                        <a:spcBef>
                          <a:spcPts val="605"/>
                        </a:spcBef>
                      </a:pPr>
                      <a:r>
                        <a:rPr lang="fr-FR" sz="1100" b="1" spc="-30" dirty="0">
                          <a:latin typeface="Vani" panose="020B0502040204020203" pitchFamily="18" charset="0"/>
                          <a:cs typeface="Vani" panose="020B0502040204020203" pitchFamily="18" charset="0"/>
                        </a:rPr>
                        <a:t>Service Level</a:t>
                      </a:r>
                      <a:endParaRPr sz="1100" dirty="0">
                        <a:latin typeface="Vani" panose="020B0502040204020203" pitchFamily="18" charset="0"/>
                        <a:cs typeface="Vani" panose="020B0502040204020203" pitchFamily="18" charset="0"/>
                      </a:endParaRPr>
                    </a:p>
                  </a:txBody>
                  <a:tcPr marL="0" marR="0" marT="76835" marB="0"/>
                </a:tc>
                <a:tc>
                  <a:txBody>
                    <a:bodyPr/>
                    <a:lstStyle/>
                    <a:p>
                      <a:pPr marL="635" algn="ctr">
                        <a:lnSpc>
                          <a:spcPct val="100000"/>
                        </a:lnSpc>
                        <a:spcBef>
                          <a:spcPts val="595"/>
                        </a:spcBef>
                      </a:pPr>
                      <a:r>
                        <a:rPr lang="fr-FR" sz="1200" spc="-170" dirty="0">
                          <a:latin typeface="Vani" panose="020B0502040204020203"/>
                          <a:cs typeface="Vani" panose="020B0502040204020203" pitchFamily="18" charset="0"/>
                        </a:rPr>
                        <a:t>75</a:t>
                      </a:r>
                      <a:r>
                        <a:rPr sz="1200" spc="-170"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96%</a:t>
                      </a:r>
                      <a:endParaRPr sz="1200" dirty="0">
                        <a:latin typeface="Vani" panose="020B0502040204020203"/>
                        <a:cs typeface="Verdana"/>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97%</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en-US" sz="1200" kern="1200" spc="-135" baseline="0" dirty="0">
                          <a:solidFill>
                            <a:schemeClr val="dk1"/>
                          </a:solidFill>
                          <a:latin typeface="Vani" panose="020B0502040204020203"/>
                          <a:ea typeface="+mn-ea"/>
                          <a:cs typeface="+mn-cs"/>
                        </a:rPr>
                        <a:t>+1%</a:t>
                      </a:r>
                      <a:endParaRPr lang="fr-FR" sz="1200" kern="1200" spc="-135" baseline="0" dirty="0">
                        <a:solidFill>
                          <a:schemeClr val="dk1"/>
                        </a:solidFill>
                        <a:latin typeface="Vani" panose="020B0502040204020203"/>
                        <a:ea typeface="+mn-ea"/>
                        <a:cs typeface="+mn-cs"/>
                      </a:endParaRPr>
                    </a:p>
                  </a:txBody>
                  <a:tcPr marL="9525" marR="9525" marT="9525" marB="0" anchor="ctr"/>
                </a:tc>
                <a:extLst>
                  <a:ext uri="{0D108BD9-81ED-4DB2-BD59-A6C34878D82A}">
                    <a16:rowId xmlns:a16="http://schemas.microsoft.com/office/drawing/2014/main" xmlns="" val="10001"/>
                  </a:ext>
                </a:extLst>
              </a:tr>
              <a:tr h="354005">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FCR</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0"/>
                        </a:spcBef>
                      </a:pPr>
                      <a:r>
                        <a:rPr lang="fr-FR" sz="1200" spc="-150" dirty="0">
                          <a:latin typeface="Vani" panose="020B0502040204020203"/>
                          <a:cs typeface="Vani" panose="020B0502040204020203" pitchFamily="18" charset="0"/>
                        </a:rPr>
                        <a:t>95</a:t>
                      </a:r>
                      <a:r>
                        <a:rPr sz="1200" spc="-150"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4930" marB="0" anchor="ctr"/>
                </a:tc>
                <a:tc>
                  <a:txBody>
                    <a:bodyPr/>
                    <a:lstStyle/>
                    <a:p>
                      <a:pPr marR="27305" algn="ctr">
                        <a:lnSpc>
                          <a:spcPct val="100000"/>
                        </a:lnSpc>
                        <a:spcBef>
                          <a:spcPts val="590"/>
                        </a:spcBef>
                      </a:pPr>
                      <a:r>
                        <a:rPr lang="fr-FR" sz="1200" dirty="0">
                          <a:latin typeface="Vani" panose="020B0502040204020203"/>
                          <a:cs typeface="Verdana"/>
                        </a:rPr>
                        <a:t>97%</a:t>
                      </a:r>
                      <a:endParaRPr sz="1200" dirty="0">
                        <a:latin typeface="Vani" panose="020B0502040204020203"/>
                        <a:cs typeface="Verdana"/>
                      </a:endParaRPr>
                    </a:p>
                  </a:txBody>
                  <a:tcPr marL="0" marR="0" marT="74930" marB="0" anchor="ctr"/>
                </a:tc>
                <a:tc>
                  <a:txBody>
                    <a:bodyPr/>
                    <a:lstStyle/>
                    <a:p>
                      <a:pPr marR="27305" algn="ctr">
                        <a:lnSpc>
                          <a:spcPct val="100000"/>
                        </a:lnSpc>
                        <a:spcBef>
                          <a:spcPts val="590"/>
                        </a:spcBef>
                      </a:pPr>
                      <a:r>
                        <a:rPr lang="fr-FR" sz="1200" dirty="0">
                          <a:latin typeface="Vani" panose="020B0502040204020203"/>
                          <a:cs typeface="Verdana"/>
                        </a:rPr>
                        <a:t>96%</a:t>
                      </a:r>
                      <a:endParaRPr sz="1200" dirty="0">
                        <a:latin typeface="Vani" panose="020B0502040204020203"/>
                        <a:cs typeface="Verdana"/>
                      </a:endParaRPr>
                    </a:p>
                  </a:txBody>
                  <a:tcPr marL="0" marR="0" marT="74930" marB="0" anchor="ctr"/>
                </a:tc>
                <a:tc>
                  <a:txBody>
                    <a:bodyPr/>
                    <a:lstStyle/>
                    <a:p>
                      <a:pPr marL="2540" algn="ctr" defTabSz="914400" rtl="0" eaLnBrk="1" fontAlgn="b" latinLnBrk="0" hangingPunct="1">
                        <a:lnSpc>
                          <a:spcPct val="100000"/>
                        </a:lnSpc>
                        <a:spcBef>
                          <a:spcPts val="595"/>
                        </a:spcBef>
                      </a:pPr>
                      <a:r>
                        <a:rPr lang="en-US" sz="1200" kern="1200" spc="-135" baseline="0" dirty="0">
                          <a:solidFill>
                            <a:schemeClr val="dk1"/>
                          </a:solidFill>
                          <a:latin typeface="Vani" panose="020B0502040204020203"/>
                          <a:ea typeface="+mn-ea"/>
                          <a:cs typeface="+mn-cs"/>
                        </a:rPr>
                        <a:t>-1%</a:t>
                      </a:r>
                      <a:endParaRPr lang="fr-FR" sz="1200" kern="1200" spc="-135" baseline="0" dirty="0">
                        <a:solidFill>
                          <a:schemeClr val="dk1"/>
                        </a:solidFill>
                        <a:latin typeface="Vani" panose="020B0502040204020203"/>
                        <a:ea typeface="+mn-ea"/>
                        <a:cs typeface="+mn-cs"/>
                      </a:endParaRPr>
                    </a:p>
                  </a:txBody>
                  <a:tcPr marL="9525" marR="9525" marT="9525" marB="0" anchor="ctr"/>
                </a:tc>
                <a:extLst>
                  <a:ext uri="{0D108BD9-81ED-4DB2-BD59-A6C34878D82A}">
                    <a16:rowId xmlns:a16="http://schemas.microsoft.com/office/drawing/2014/main" xmlns="" val="10002"/>
                  </a:ext>
                </a:extLst>
              </a:tr>
              <a:tr h="331207">
                <a:tc>
                  <a:txBody>
                    <a:bodyPr/>
                    <a:lstStyle/>
                    <a:p>
                      <a:pPr marL="1270" algn="ctr">
                        <a:lnSpc>
                          <a:spcPct val="100000"/>
                        </a:lnSpc>
                        <a:spcBef>
                          <a:spcPts val="605"/>
                        </a:spcBef>
                      </a:pPr>
                      <a:r>
                        <a:rPr lang="fr-FR" sz="1100" b="1" spc="-30" dirty="0">
                          <a:latin typeface="Vani" panose="020B0502040204020203" pitchFamily="18" charset="0"/>
                          <a:cs typeface="Vani" panose="020B0502040204020203" pitchFamily="18" charset="0"/>
                        </a:rPr>
                        <a:t>CAR</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spc="-5" dirty="0">
                          <a:latin typeface="Vani" panose="020B0502040204020203"/>
                          <a:cs typeface="Vani" panose="020B0502040204020203" pitchFamily="18" charset="0"/>
                        </a:rPr>
                        <a:t>90</a:t>
                      </a:r>
                      <a:r>
                        <a:rPr sz="1200" spc="-5"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5565" marB="0" anchor="ctr"/>
                </a:tc>
                <a:tc>
                  <a:txBody>
                    <a:bodyPr/>
                    <a:lstStyle/>
                    <a:p>
                      <a:pPr marL="1270" algn="ctr">
                        <a:lnSpc>
                          <a:spcPct val="100000"/>
                        </a:lnSpc>
                        <a:spcBef>
                          <a:spcPts val="595"/>
                        </a:spcBef>
                      </a:pPr>
                      <a:r>
                        <a:rPr lang="fr-FR" sz="1200" dirty="0">
                          <a:latin typeface="Vani" panose="020B0502040204020203"/>
                          <a:cs typeface="Verdana"/>
                        </a:rPr>
                        <a:t>91%</a:t>
                      </a:r>
                      <a:endParaRPr sz="1200" dirty="0">
                        <a:latin typeface="Vani" panose="020B0502040204020203"/>
                        <a:cs typeface="Verdana"/>
                      </a:endParaRPr>
                    </a:p>
                  </a:txBody>
                  <a:tcPr marL="0" marR="0" marT="75565" marB="0" anchor="ctr"/>
                </a:tc>
                <a:tc>
                  <a:txBody>
                    <a:bodyPr/>
                    <a:lstStyle/>
                    <a:p>
                      <a:pPr marL="1270" algn="ctr">
                        <a:lnSpc>
                          <a:spcPct val="100000"/>
                        </a:lnSpc>
                        <a:spcBef>
                          <a:spcPts val="595"/>
                        </a:spcBef>
                      </a:pPr>
                      <a:r>
                        <a:rPr lang="fr-FR" sz="1200" dirty="0">
                          <a:latin typeface="Vani" panose="020B0502040204020203"/>
                          <a:cs typeface="Verdana"/>
                        </a:rPr>
                        <a:t>92%</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en-US" sz="1200" kern="1200" spc="-135" baseline="0" dirty="0">
                          <a:solidFill>
                            <a:schemeClr val="dk1"/>
                          </a:solidFill>
                          <a:latin typeface="Vani" panose="020B0502040204020203"/>
                          <a:ea typeface="+mn-ea"/>
                          <a:cs typeface="+mn-cs"/>
                        </a:rPr>
                        <a:t>+1%</a:t>
                      </a:r>
                      <a:endParaRPr lang="fr-FR" sz="1200" kern="1200" spc="-135" baseline="0" dirty="0">
                        <a:solidFill>
                          <a:schemeClr val="dk1"/>
                        </a:solidFill>
                        <a:latin typeface="Vani" panose="020B0502040204020203"/>
                        <a:ea typeface="+mn-ea"/>
                        <a:cs typeface="+mn-cs"/>
                      </a:endParaRPr>
                    </a:p>
                  </a:txBody>
                  <a:tcPr marL="9525" marR="9525" marT="9525" marB="0" anchor="ctr"/>
                </a:tc>
                <a:extLst>
                  <a:ext uri="{0D108BD9-81ED-4DB2-BD59-A6C34878D82A}">
                    <a16:rowId xmlns:a16="http://schemas.microsoft.com/office/drawing/2014/main" xmlns="" val="10003"/>
                  </a:ext>
                </a:extLst>
              </a:tr>
              <a:tr h="331207">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DMT</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spc="-210" dirty="0">
                          <a:latin typeface="Vani" panose="020B0502040204020203"/>
                          <a:cs typeface="Vani" panose="020B0502040204020203" pitchFamily="18" charset="0"/>
                        </a:rPr>
                        <a:t>144s</a:t>
                      </a:r>
                      <a:endParaRPr sz="1200" dirty="0">
                        <a:latin typeface="Vani" panose="020B0502040204020203"/>
                        <a:cs typeface="Vani" panose="020B0502040204020203" pitchFamily="18" charset="0"/>
                      </a:endParaRPr>
                    </a:p>
                  </a:txBody>
                  <a:tcPr marL="0" marR="0" marT="75565" marB="0" anchor="ctr"/>
                </a:tc>
                <a:tc>
                  <a:txBody>
                    <a:bodyPr/>
                    <a:lstStyle/>
                    <a:p>
                      <a:pPr marL="1270" algn="ctr">
                        <a:lnSpc>
                          <a:spcPct val="100000"/>
                        </a:lnSpc>
                        <a:spcBef>
                          <a:spcPts val="595"/>
                        </a:spcBef>
                      </a:pPr>
                      <a:r>
                        <a:rPr lang="pt-PT" sz="1200" dirty="0">
                          <a:latin typeface="Vani" panose="020B0502040204020203"/>
                          <a:cs typeface="Verdana"/>
                        </a:rPr>
                        <a:t>83</a:t>
                      </a:r>
                      <a:endParaRPr sz="1200" dirty="0">
                        <a:latin typeface="Vani" panose="020B0502040204020203"/>
                        <a:cs typeface="Verdana"/>
                      </a:endParaRPr>
                    </a:p>
                  </a:txBody>
                  <a:tcPr marL="0" marR="0" marT="75565" marB="0" anchor="ctr"/>
                </a:tc>
                <a:tc>
                  <a:txBody>
                    <a:bodyPr/>
                    <a:lstStyle/>
                    <a:p>
                      <a:pPr marL="1270" algn="ctr">
                        <a:lnSpc>
                          <a:spcPct val="100000"/>
                        </a:lnSpc>
                        <a:spcBef>
                          <a:spcPts val="595"/>
                        </a:spcBef>
                      </a:pPr>
                      <a:r>
                        <a:rPr lang="pt-PT" sz="1200" dirty="0">
                          <a:latin typeface="Vani" panose="020B0502040204020203"/>
                          <a:cs typeface="Verdana"/>
                        </a:rPr>
                        <a:t>81</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en-US" sz="1200" kern="1200" spc="-135" baseline="0" dirty="0">
                          <a:solidFill>
                            <a:schemeClr val="dk1"/>
                          </a:solidFill>
                          <a:latin typeface="Vani" panose="020B0502040204020203"/>
                          <a:ea typeface="+mn-ea"/>
                          <a:cs typeface="+mn-cs"/>
                        </a:rPr>
                        <a:t>-2,4%</a:t>
                      </a:r>
                      <a:endParaRPr lang="fr-FR" sz="1200" kern="1200" spc="-135" baseline="0" dirty="0">
                        <a:solidFill>
                          <a:schemeClr val="dk1"/>
                        </a:solidFill>
                        <a:latin typeface="Vani" panose="020B0502040204020203"/>
                        <a:ea typeface="+mn-ea"/>
                        <a:cs typeface="+mn-cs"/>
                      </a:endParaRPr>
                    </a:p>
                  </a:txBody>
                  <a:tcPr marL="9525" marR="9525" marT="9525" marB="0" anchor="ctr"/>
                </a:tc>
                <a:extLst>
                  <a:ext uri="{0D108BD9-81ED-4DB2-BD59-A6C34878D82A}">
                    <a16:rowId xmlns:a16="http://schemas.microsoft.com/office/drawing/2014/main" xmlns="" val="10007"/>
                  </a:ext>
                </a:extLst>
              </a:tr>
              <a:tr h="331113">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TAUX D’ABANDON</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spc="-150" dirty="0">
                          <a:latin typeface="Vani" panose="020B0502040204020203"/>
                          <a:cs typeface="Vani" panose="020B0502040204020203" pitchFamily="18" charset="0"/>
                        </a:rPr>
                        <a:t>10</a:t>
                      </a:r>
                      <a:r>
                        <a:rPr sz="1200" spc="-150"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9%</a:t>
                      </a:r>
                      <a:endParaRPr sz="1200" dirty="0">
                        <a:latin typeface="Vani" panose="020B0502040204020203"/>
                        <a:cs typeface="Verdana"/>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8%</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en-US" sz="1200" kern="1200" spc="-135" baseline="0" dirty="0">
                          <a:solidFill>
                            <a:schemeClr val="tx1"/>
                          </a:solidFill>
                          <a:latin typeface="Vani" panose="020B0502040204020203"/>
                          <a:ea typeface="+mn-ea"/>
                          <a:cs typeface="+mn-cs"/>
                        </a:rPr>
                        <a:t>-1%</a:t>
                      </a:r>
                      <a:endParaRPr lang="fr-FR" sz="1200" kern="1200" spc="-135" baseline="0" dirty="0">
                        <a:solidFill>
                          <a:schemeClr val="tx1"/>
                        </a:solidFill>
                        <a:latin typeface="Vani" panose="020B0502040204020203"/>
                        <a:ea typeface="+mn-ea"/>
                        <a:cs typeface="+mn-cs"/>
                      </a:endParaRPr>
                    </a:p>
                  </a:txBody>
                  <a:tcPr marL="9525" marR="9525" marT="9525" marB="0" anchor="ctr"/>
                </a:tc>
                <a:extLst>
                  <a:ext uri="{0D108BD9-81ED-4DB2-BD59-A6C34878D82A}">
                    <a16:rowId xmlns:a16="http://schemas.microsoft.com/office/drawing/2014/main" xmlns="" val="10004"/>
                  </a:ext>
                </a:extLst>
              </a:tr>
              <a:tr h="331139">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NPS</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en-US" sz="1200" spc="-150" dirty="0">
                          <a:latin typeface="Vani" panose="020B0502040204020203"/>
                          <a:cs typeface="Vani" panose="020B0502040204020203" pitchFamily="18" charset="0"/>
                        </a:rPr>
                        <a:t>75%</a:t>
                      </a:r>
                      <a:endParaRPr sz="1200" dirty="0">
                        <a:latin typeface="Vani" panose="020B0502040204020203"/>
                        <a:cs typeface="Vani" panose="020B0502040204020203" pitchFamily="18" charset="0"/>
                      </a:endParaRPr>
                    </a:p>
                  </a:txBody>
                  <a:tcPr marL="0" marR="0" marT="75565" marB="0" anchor="ctr"/>
                </a:tc>
                <a:tc>
                  <a:txBody>
                    <a:bodyPr/>
                    <a:lstStyle/>
                    <a:p>
                      <a:pPr marL="3175" marR="0" lvl="0" indent="0" algn="ctr" defTabSz="914400" rtl="0" eaLnBrk="1" fontAlgn="auto" latinLnBrk="0" hangingPunct="1">
                        <a:lnSpc>
                          <a:spcPct val="100000"/>
                        </a:lnSpc>
                        <a:spcBef>
                          <a:spcPts val="595"/>
                        </a:spcBef>
                        <a:spcAft>
                          <a:spcPts val="0"/>
                        </a:spcAft>
                        <a:buClrTx/>
                        <a:buSzTx/>
                        <a:buFontTx/>
                        <a:buNone/>
                        <a:tabLst/>
                        <a:defRPr/>
                      </a:pPr>
                      <a:r>
                        <a:rPr lang="en-US" sz="1200" b="0" dirty="0">
                          <a:solidFill>
                            <a:schemeClr val="tx1"/>
                          </a:solidFill>
                          <a:latin typeface="Vani" panose="020B0502040204020203"/>
                          <a:cs typeface="Vani" panose="020B0502040204020203" pitchFamily="18" charset="0"/>
                        </a:rPr>
                        <a:t>N/A</a:t>
                      </a:r>
                    </a:p>
                  </a:txBody>
                  <a:tcPr marL="0" marR="0" marT="75565" marB="0" anchor="ctr"/>
                </a:tc>
                <a:tc>
                  <a:txBody>
                    <a:bodyPr/>
                    <a:lstStyle/>
                    <a:p>
                      <a:pPr marL="3175" marR="0" lvl="0" indent="0" algn="ctr" defTabSz="914400" rtl="0" eaLnBrk="1" fontAlgn="auto" latinLnBrk="0" hangingPunct="1">
                        <a:lnSpc>
                          <a:spcPct val="100000"/>
                        </a:lnSpc>
                        <a:spcBef>
                          <a:spcPts val="595"/>
                        </a:spcBef>
                        <a:spcAft>
                          <a:spcPts val="0"/>
                        </a:spcAft>
                        <a:buClrTx/>
                        <a:buSzTx/>
                        <a:buFontTx/>
                        <a:buNone/>
                        <a:tabLst/>
                        <a:defRPr/>
                      </a:pPr>
                      <a:r>
                        <a:rPr lang="en-US" sz="1200" b="0" dirty="0">
                          <a:solidFill>
                            <a:schemeClr val="tx1"/>
                          </a:solidFill>
                          <a:latin typeface="Vani" panose="020B0502040204020203"/>
                          <a:cs typeface="Vani" panose="020B0502040204020203" pitchFamily="18" charset="0"/>
                        </a:rPr>
                        <a:t>N/A</a:t>
                      </a:r>
                    </a:p>
                  </a:txBody>
                  <a:tcPr marL="0" marR="0" marT="75565" marB="0" anchor="ctr"/>
                </a:tc>
                <a:tc>
                  <a:txBody>
                    <a:bodyPr/>
                    <a:lstStyle/>
                    <a:p>
                      <a:pPr marL="3175" marR="0" lvl="0" indent="0" algn="ctr" defTabSz="914400" rtl="0" eaLnBrk="1" fontAlgn="auto" latinLnBrk="0" hangingPunct="1">
                        <a:lnSpc>
                          <a:spcPct val="100000"/>
                        </a:lnSpc>
                        <a:spcBef>
                          <a:spcPts val="595"/>
                        </a:spcBef>
                        <a:spcAft>
                          <a:spcPts val="0"/>
                        </a:spcAft>
                        <a:buClrTx/>
                        <a:buSzTx/>
                        <a:buFontTx/>
                        <a:buNone/>
                        <a:tabLst/>
                        <a:defRPr/>
                      </a:pPr>
                      <a:r>
                        <a:rPr lang="en-US" sz="1200" b="0" dirty="0">
                          <a:solidFill>
                            <a:schemeClr val="tx1"/>
                          </a:solidFill>
                          <a:latin typeface="Vani" panose="020B0502040204020203"/>
                          <a:cs typeface="Vani" panose="020B0502040204020203" pitchFamily="18" charset="0"/>
                        </a:rPr>
                        <a:t>N/A</a:t>
                      </a:r>
                    </a:p>
                  </a:txBody>
                  <a:tcPr marL="0" marR="0" marT="75565" marB="0" anchor="ctr"/>
                </a:tc>
                <a:extLst>
                  <a:ext uri="{0D108BD9-81ED-4DB2-BD59-A6C34878D82A}">
                    <a16:rowId xmlns:a16="http://schemas.microsoft.com/office/drawing/2014/main" xmlns="" val="10005"/>
                  </a:ext>
                </a:extLst>
              </a:tr>
            </a:tbl>
          </a:graphicData>
        </a:graphic>
      </p:graphicFrame>
      <p:sp>
        <p:nvSpPr>
          <p:cNvPr id="20" name="object 6">
            <a:extLst>
              <a:ext uri="{FF2B5EF4-FFF2-40B4-BE49-F238E27FC236}">
                <a16:creationId xmlns:a16="http://schemas.microsoft.com/office/drawing/2014/main" xmlns="" id="{375E4188-281A-46A1-9304-1EAF635A3C7A}"/>
              </a:ext>
            </a:extLst>
          </p:cNvPr>
          <p:cNvSpPr txBox="1"/>
          <p:nvPr/>
        </p:nvSpPr>
        <p:spPr>
          <a:xfrm>
            <a:off x="8651863" y="1882529"/>
            <a:ext cx="3462654" cy="1762021"/>
          </a:xfrm>
          <a:prstGeom prst="rect">
            <a:avLst/>
          </a:prstGeom>
        </p:spPr>
        <p:txBody>
          <a:bodyPr vert="horz" wrap="square" lIns="0" tIns="99060" rIns="0" bIns="0" rtlCol="0">
            <a:spAutoFit/>
          </a:bodyPr>
          <a:lstStyle/>
          <a:p>
            <a:pPr marL="12065" algn="ctr">
              <a:spcBef>
                <a:spcPts val="780"/>
              </a:spcBef>
              <a:tabLst>
                <a:tab pos="193675" algn="l"/>
                <a:tab pos="194310" algn="l"/>
              </a:tabLst>
            </a:pPr>
            <a:r>
              <a:rPr lang="fr-FR" sz="1600" b="1" u="sng" spc="-75" dirty="0">
                <a:solidFill>
                  <a:prstClr val="black"/>
                </a:solidFill>
                <a:latin typeface="Corbel" pitchFamily="34" charset="0"/>
                <a:cs typeface="Tahoma"/>
              </a:rPr>
              <a:t>Commentaire :</a:t>
            </a:r>
          </a:p>
          <a:p>
            <a:pPr marL="12065" algn="just">
              <a:spcBef>
                <a:spcPts val="780"/>
              </a:spcBef>
              <a:tabLst>
                <a:tab pos="193675" algn="l"/>
                <a:tab pos="194310" algn="l"/>
              </a:tabLst>
            </a:pPr>
            <a:r>
              <a:rPr lang="fr-FR" sz="1400" dirty="0">
                <a:latin typeface="Corbel" pitchFamily="34" charset="0"/>
                <a:cs typeface="Vani" panose="020B0502040204020203" pitchFamily="18" charset="0"/>
              </a:rPr>
              <a:t>Objectif global atteint pour le mois de Mai. Nous notons tout de même une augmentation de 1% de l’efficacité.</a:t>
            </a:r>
          </a:p>
          <a:p>
            <a:pPr marL="12065" algn="just">
              <a:spcBef>
                <a:spcPts val="780"/>
              </a:spcBef>
              <a:tabLst>
                <a:tab pos="193675" algn="l"/>
                <a:tab pos="194310" algn="l"/>
              </a:tabLst>
            </a:pPr>
            <a:r>
              <a:rPr lang="fr-FR" sz="1600" dirty="0">
                <a:latin typeface="Corbel" pitchFamily="34" charset="0"/>
                <a:cs typeface="Vani" panose="020B0502040204020203" pitchFamily="18" charset="0"/>
              </a:rPr>
              <a:t>	</a:t>
            </a:r>
            <a:r>
              <a:rPr lang="fr-FR" sz="1600" b="1" dirty="0">
                <a:latin typeface="Corbel" pitchFamily="34" charset="0"/>
                <a:cs typeface="Vani" panose="020B0502040204020203" pitchFamily="18" charset="0"/>
              </a:rPr>
              <a:t>PLAN D’ACTION</a:t>
            </a:r>
          </a:p>
          <a:p>
            <a:pPr marL="12065" algn="just">
              <a:spcBef>
                <a:spcPts val="780"/>
              </a:spcBef>
              <a:tabLst>
                <a:tab pos="193675" algn="l"/>
                <a:tab pos="194310" algn="l"/>
              </a:tabLst>
            </a:pPr>
            <a:r>
              <a:rPr lang="fr-FR" sz="1400" dirty="0">
                <a:latin typeface="Corbel" pitchFamily="34" charset="0"/>
                <a:cs typeface="Vani" panose="020B0502040204020203" pitchFamily="18" charset="0"/>
              </a:rPr>
              <a:t>Maintenir la tendance.</a:t>
            </a:r>
          </a:p>
        </p:txBody>
      </p:sp>
      <p:graphicFrame>
        <p:nvGraphicFramePr>
          <p:cNvPr id="21" name="Graphique 20">
            <a:extLst>
              <a:ext uri="{FF2B5EF4-FFF2-40B4-BE49-F238E27FC236}">
                <a16:creationId xmlns:a16="http://schemas.microsoft.com/office/drawing/2014/main" xmlns="" id="{00000000-0008-0000-0F00-000003000000}"/>
              </a:ext>
            </a:extLst>
          </p:cNvPr>
          <p:cNvGraphicFramePr>
            <a:graphicFrameLocks/>
          </p:cNvGraphicFramePr>
          <p:nvPr>
            <p:extLst>
              <p:ext uri="{D42A27DB-BD31-4B8C-83A1-F6EECF244321}">
                <p14:modId xmlns:p14="http://schemas.microsoft.com/office/powerpoint/2010/main" val="2168987273"/>
              </p:ext>
            </p:extLst>
          </p:nvPr>
        </p:nvGraphicFramePr>
        <p:xfrm>
          <a:off x="808622" y="1291190"/>
          <a:ext cx="7094048" cy="24178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360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3228584" y="2326666"/>
            <a:ext cx="5181600" cy="1155569"/>
          </a:xfrm>
        </p:spPr>
        <p:txBody>
          <a:bodyPr/>
          <a:lstStyle/>
          <a:p>
            <a:pPr marL="0" indent="0" algn="ctr">
              <a:buNone/>
            </a:pPr>
            <a:r>
              <a:rPr lang="fr-FR" b="1" dirty="0"/>
              <a:t>GUINEE CONAKRY</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ce réservé du contenu 3"/>
          <p:cNvSpPr>
            <a:spLocks noGrp="1"/>
          </p:cNvSpPr>
          <p:nvPr>
            <p:ph sz="half" idx="2"/>
          </p:nvPr>
        </p:nvSpPr>
        <p:spPr>
          <a:xfrm>
            <a:off x="2955099" y="4458179"/>
            <a:ext cx="5181600" cy="1155569"/>
          </a:xfrm>
        </p:spPr>
        <p:txBody>
          <a:bodyPr/>
          <a:lstStyle/>
          <a:p>
            <a:pPr marL="0" indent="0" algn="ctr">
              <a:buNone/>
            </a:pPr>
            <a:r>
              <a:rPr lang="fr-FR" b="1" dirty="0">
                <a:solidFill>
                  <a:srgbClr val="CC6600"/>
                </a:solidFill>
              </a:rPr>
              <a:t>GUINEE CONAKRY</a:t>
            </a:r>
          </a:p>
        </p:txBody>
      </p:sp>
    </p:spTree>
    <p:extLst>
      <p:ext uri="{BB962C8B-B14F-4D97-AF65-F5344CB8AC3E}">
        <p14:creationId xmlns:p14="http://schemas.microsoft.com/office/powerpoint/2010/main" val="208935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106" name="object 4">
            <a:extLst>
              <a:ext uri="{FF2B5EF4-FFF2-40B4-BE49-F238E27FC236}">
                <a16:creationId xmlns:a16="http://schemas.microsoft.com/office/drawing/2014/main" xmlns="" id="{D4734798-0CD1-4A12-8E00-8B47A3FC7A4C}"/>
              </a:ext>
            </a:extLst>
          </p:cNvPr>
          <p:cNvSpPr txBox="1"/>
          <p:nvPr/>
        </p:nvSpPr>
        <p:spPr>
          <a:xfrm>
            <a:off x="477186" y="1656099"/>
            <a:ext cx="184666" cy="1493155"/>
          </a:xfrm>
          <a:prstGeom prst="rect">
            <a:avLst/>
          </a:prstGeom>
        </p:spPr>
        <p:txBody>
          <a:bodyPr vert="vert270" wrap="square" lIns="0" tIns="13970" rIns="0" bIns="0" rtlCol="0">
            <a:spAutoFit/>
          </a:bodyPr>
          <a:lstStyle/>
          <a:p>
            <a:pPr marL="12700">
              <a:spcBef>
                <a:spcPts val="110"/>
              </a:spcBef>
            </a:pPr>
            <a:r>
              <a:rPr lang="fr-FR" sz="1200" b="1" spc="-30" dirty="0">
                <a:solidFill>
                  <a:srgbClr val="FFFFFF"/>
                </a:solidFill>
                <a:latin typeface="Tahoma"/>
                <a:cs typeface="Tahoma"/>
              </a:rPr>
              <a:t>CAMEROUN</a:t>
            </a:r>
            <a:endParaRPr sz="1200" dirty="0">
              <a:solidFill>
                <a:prstClr val="black"/>
              </a:solidFill>
              <a:latin typeface="Tahoma"/>
              <a:cs typeface="Tahoma"/>
            </a:endParaRPr>
          </a:p>
        </p:txBody>
      </p:sp>
      <p:sp>
        <p:nvSpPr>
          <p:cNvPr id="107" name="object 5">
            <a:extLst>
              <a:ext uri="{FF2B5EF4-FFF2-40B4-BE49-F238E27FC236}">
                <a16:creationId xmlns:a16="http://schemas.microsoft.com/office/drawing/2014/main" xmlns="" id="{09AF8ED0-EC87-4D1A-9778-17FD06307438}"/>
              </a:ext>
            </a:extLst>
          </p:cNvPr>
          <p:cNvSpPr/>
          <p:nvPr/>
        </p:nvSpPr>
        <p:spPr>
          <a:xfrm>
            <a:off x="8490966" y="459155"/>
            <a:ext cx="3605612" cy="4282523"/>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120" name="object 18">
            <a:extLst>
              <a:ext uri="{FF2B5EF4-FFF2-40B4-BE49-F238E27FC236}">
                <a16:creationId xmlns:a16="http://schemas.microsoft.com/office/drawing/2014/main" xmlns="" id="{3CBFA28E-4E23-432F-B806-E7CBA342018D}"/>
              </a:ext>
            </a:extLst>
          </p:cNvPr>
          <p:cNvSpPr txBox="1"/>
          <p:nvPr/>
        </p:nvSpPr>
        <p:spPr>
          <a:xfrm>
            <a:off x="158624" y="3602735"/>
            <a:ext cx="169277" cy="2628847"/>
          </a:xfrm>
          <a:prstGeom prst="rect">
            <a:avLst/>
          </a:prstGeom>
        </p:spPr>
        <p:txBody>
          <a:bodyPr vert="vert270" wrap="square" lIns="0" tIns="13970" rIns="0" bIns="0" rtlCol="0">
            <a:spAutoFit/>
          </a:bodyPr>
          <a:lstStyle/>
          <a:p>
            <a:pPr marL="12700">
              <a:spcBef>
                <a:spcPts val="110"/>
              </a:spcBef>
            </a:pPr>
            <a:r>
              <a:rPr lang="fr-FR" sz="1100" b="1" spc="-5" dirty="0">
                <a:solidFill>
                  <a:srgbClr val="FFFFFF"/>
                </a:solidFill>
                <a:latin typeface="Tahoma"/>
                <a:cs typeface="Tahoma"/>
              </a:rPr>
              <a:t>SCORE PONDERE MOOV AFRICA</a:t>
            </a:r>
            <a:endParaRPr sz="1100" dirty="0">
              <a:solidFill>
                <a:prstClr val="black"/>
              </a:solidFill>
              <a:latin typeface="Tahoma"/>
              <a:cs typeface="Tahoma"/>
            </a:endParaRPr>
          </a:p>
        </p:txBody>
      </p:sp>
      <p:sp>
        <p:nvSpPr>
          <p:cNvPr id="168" name="object 34">
            <a:extLst>
              <a:ext uri="{FF2B5EF4-FFF2-40B4-BE49-F238E27FC236}">
                <a16:creationId xmlns:a16="http://schemas.microsoft.com/office/drawing/2014/main" xmlns="" id="{DA56DFBD-51FB-4A5A-B4D3-83DE2211A368}"/>
              </a:ext>
            </a:extLst>
          </p:cNvPr>
          <p:cNvSpPr txBox="1"/>
          <p:nvPr/>
        </p:nvSpPr>
        <p:spPr>
          <a:xfrm>
            <a:off x="377376" y="753486"/>
            <a:ext cx="7133459" cy="643125"/>
          </a:xfrm>
          <a:prstGeom prst="rect">
            <a:avLst/>
          </a:prstGeom>
        </p:spPr>
        <p:txBody>
          <a:bodyPr vert="horz" wrap="square" lIns="0" tIns="133985" rIns="0" bIns="0" rtlCol="0">
            <a:spAutoFit/>
          </a:bodyPr>
          <a:lstStyle/>
          <a:p>
            <a:pPr marR="272415" algn="ctr">
              <a:spcBef>
                <a:spcPts val="1055"/>
              </a:spcBef>
            </a:pPr>
            <a:r>
              <a:rPr lang="fr-FR" sz="1400" b="1" spc="-145" dirty="0">
                <a:solidFill>
                  <a:srgbClr val="585858"/>
                </a:solidFill>
                <a:latin typeface="Tahoma"/>
                <a:cs typeface="Tahoma"/>
              </a:rPr>
              <a:t>EVOLUTION HEBDO ET MOIS DE LA NOTE PONDEREE SUR RA : Réalisation VS Target</a:t>
            </a:r>
            <a:endParaRPr sz="1400" b="1" spc="-145" dirty="0">
              <a:solidFill>
                <a:srgbClr val="585858"/>
              </a:solidFill>
              <a:latin typeface="Tahoma"/>
              <a:cs typeface="Tahoma"/>
            </a:endParaRPr>
          </a:p>
          <a:p>
            <a:pPr>
              <a:spcBef>
                <a:spcPts val="605"/>
              </a:spcBef>
              <a:tabLst>
                <a:tab pos="2857500" algn="l"/>
                <a:tab pos="7127240" algn="l"/>
              </a:tabLst>
            </a:pPr>
            <a:r>
              <a:rPr sz="1400" strike="sngStrike" spc="-70" dirty="0">
                <a:latin typeface="Verdana"/>
                <a:cs typeface="Verdana"/>
              </a:rPr>
              <a:t> 	</a:t>
            </a:r>
            <a:r>
              <a:rPr sz="1400" strike="sngStrike" spc="-80" dirty="0">
                <a:latin typeface="Verdana"/>
                <a:cs typeface="Verdana"/>
              </a:rPr>
              <a:t>	</a:t>
            </a:r>
            <a:endParaRPr sz="1400" dirty="0">
              <a:latin typeface="Verdana"/>
              <a:cs typeface="Verdana"/>
            </a:endParaRPr>
          </a:p>
        </p:txBody>
      </p:sp>
      <p:sp>
        <p:nvSpPr>
          <p:cNvPr id="45" name="Titre 3">
            <a:extLst>
              <a:ext uri="{FF2B5EF4-FFF2-40B4-BE49-F238E27FC236}">
                <a16:creationId xmlns:a16="http://schemas.microsoft.com/office/drawing/2014/main" xmlns="" id="{247FA544-D2F6-4EAD-920A-EC2F8CE1C316}"/>
              </a:ext>
            </a:extLst>
          </p:cNvPr>
          <p:cNvSpPr txBox="1">
            <a:spLocks/>
          </p:cNvSpPr>
          <p:nvPr/>
        </p:nvSpPr>
        <p:spPr>
          <a:xfrm>
            <a:off x="250956" y="196006"/>
            <a:ext cx="4648589" cy="5262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a:t>
            </a:r>
          </a:p>
          <a:p>
            <a:pPr lvl="0">
              <a:defRPr/>
            </a:pPr>
            <a:r>
              <a:rPr lang="fr-FR" sz="1800" cap="all" dirty="0">
                <a:solidFill>
                  <a:schemeClr val="tx1"/>
                </a:solidFill>
                <a:latin typeface="Ebrima" pitchFamily="2" charset="0"/>
                <a:ea typeface="Ebrima" pitchFamily="2" charset="0"/>
                <a:cs typeface="Ebrima" pitchFamily="2" charset="0"/>
              </a:rPr>
              <a:t>Score filiales</a:t>
            </a:r>
          </a:p>
        </p:txBody>
      </p:sp>
      <p:grpSp>
        <p:nvGrpSpPr>
          <p:cNvPr id="28" name="object 11">
            <a:extLst>
              <a:ext uri="{FF2B5EF4-FFF2-40B4-BE49-F238E27FC236}">
                <a16:creationId xmlns:a16="http://schemas.microsoft.com/office/drawing/2014/main" xmlns="" id="{9565B3C3-99A3-4979-8515-E917BF8D8F02}"/>
              </a:ext>
            </a:extLst>
          </p:cNvPr>
          <p:cNvGrpSpPr/>
          <p:nvPr/>
        </p:nvGrpSpPr>
        <p:grpSpPr>
          <a:xfrm>
            <a:off x="8274966" y="1831555"/>
            <a:ext cx="216000" cy="3168000"/>
            <a:chOff x="8366759" y="1614506"/>
            <a:chExt cx="344805" cy="1800225"/>
          </a:xfrm>
        </p:grpSpPr>
        <p:sp>
          <p:nvSpPr>
            <p:cNvPr id="29"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solidFill>
                  <a:prstClr val="black"/>
                </a:solidFill>
              </a:endParaRPr>
            </a:p>
          </p:txBody>
        </p:sp>
        <p:sp>
          <p:nvSpPr>
            <p:cNvPr id="30" name="object 13">
              <a:extLst>
                <a:ext uri="{FF2B5EF4-FFF2-40B4-BE49-F238E27FC236}">
                  <a16:creationId xmlns:a16="http://schemas.microsoft.com/office/drawing/2014/main" xmlns=""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ln w="76200">
              <a:solidFill>
                <a:srgbClr val="F5F5F5"/>
              </a:solidFill>
            </a:ln>
          </p:spPr>
          <p:txBody>
            <a:bodyPr wrap="square" lIns="0" tIns="0" rIns="0" bIns="0" rtlCol="0"/>
            <a:lstStyle/>
            <a:p>
              <a:endParaRPr>
                <a:solidFill>
                  <a:prstClr val="black"/>
                </a:solidFill>
              </a:endParaRPr>
            </a:p>
          </p:txBody>
        </p:sp>
        <p:sp>
          <p:nvSpPr>
            <p:cNvPr id="31" name="object 14">
              <a:extLst>
                <a:ext uri="{FF2B5EF4-FFF2-40B4-BE49-F238E27FC236}">
                  <a16:creationId xmlns:a16="http://schemas.microsoft.com/office/drawing/2014/main" xmlns="" id="{18CB9DC9-9207-4961-B15F-ADA23724CC48}"/>
                </a:ext>
              </a:extLst>
            </p:cNvPr>
            <p:cNvSpPr/>
            <p:nvPr/>
          </p:nvSpPr>
          <p:spPr>
            <a:xfrm>
              <a:off x="8366759" y="161450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00AF50"/>
            </a:solidFill>
          </p:spPr>
          <p:txBody>
            <a:bodyPr wrap="square" lIns="0" tIns="0" rIns="0" bIns="0" rtlCol="0"/>
            <a:lstStyle/>
            <a:p>
              <a:endParaRPr>
                <a:solidFill>
                  <a:prstClr val="black"/>
                </a:solidFill>
              </a:endParaRPr>
            </a:p>
          </p:txBody>
        </p:sp>
      </p:grpSp>
      <p:sp>
        <p:nvSpPr>
          <p:cNvPr id="32" name="object 5">
            <a:extLst>
              <a:ext uri="{FF2B5EF4-FFF2-40B4-BE49-F238E27FC236}">
                <a16:creationId xmlns:a16="http://schemas.microsoft.com/office/drawing/2014/main" xmlns="" id="{09AF8ED0-EC87-4D1A-9778-17FD06307438}"/>
              </a:ext>
            </a:extLst>
          </p:cNvPr>
          <p:cNvSpPr/>
          <p:nvPr/>
        </p:nvSpPr>
        <p:spPr>
          <a:xfrm>
            <a:off x="431250" y="3777866"/>
            <a:ext cx="8033127" cy="2585356"/>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pPr marL="12065">
              <a:spcBef>
                <a:spcPts val="780"/>
              </a:spcBef>
              <a:tabLst>
                <a:tab pos="193675" algn="l"/>
                <a:tab pos="194310" algn="l"/>
              </a:tabLst>
            </a:pPr>
            <a:endParaRPr lang="en-US" sz="1400" b="1" spc="-75" dirty="0">
              <a:solidFill>
                <a:prstClr val="black"/>
              </a:solidFill>
              <a:latin typeface="Tahoma"/>
              <a:cs typeface="Tahoma"/>
            </a:endParaRPr>
          </a:p>
        </p:txBody>
      </p:sp>
      <p:sp>
        <p:nvSpPr>
          <p:cNvPr id="24" name="object 3">
            <a:extLst>
              <a:ext uri="{FF2B5EF4-FFF2-40B4-BE49-F238E27FC236}">
                <a16:creationId xmlns:a16="http://schemas.microsoft.com/office/drawing/2014/main" xmlns="" id="{2150D909-50B9-47AC-8ECA-33411EF01FF0}"/>
              </a:ext>
            </a:extLst>
          </p:cNvPr>
          <p:cNvSpPr/>
          <p:nvPr/>
        </p:nvSpPr>
        <p:spPr>
          <a:xfrm>
            <a:off x="389678" y="1480045"/>
            <a:ext cx="252059" cy="2057058"/>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sz="1400">
              <a:solidFill>
                <a:prstClr val="black"/>
              </a:solidFill>
            </a:endParaRPr>
          </a:p>
        </p:txBody>
      </p:sp>
      <p:sp>
        <p:nvSpPr>
          <p:cNvPr id="25" name="object 4">
            <a:extLst>
              <a:ext uri="{FF2B5EF4-FFF2-40B4-BE49-F238E27FC236}">
                <a16:creationId xmlns:a16="http://schemas.microsoft.com/office/drawing/2014/main" xmlns="" id="{D4734798-0CD1-4A12-8E00-8B47A3FC7A4C}"/>
              </a:ext>
            </a:extLst>
          </p:cNvPr>
          <p:cNvSpPr txBox="1"/>
          <p:nvPr/>
        </p:nvSpPr>
        <p:spPr>
          <a:xfrm>
            <a:off x="410040" y="1626397"/>
            <a:ext cx="161583" cy="1455172"/>
          </a:xfrm>
          <a:prstGeom prst="rect">
            <a:avLst/>
          </a:prstGeom>
        </p:spPr>
        <p:txBody>
          <a:bodyPr vert="vert270" wrap="square" lIns="0" tIns="13970" rIns="0" bIns="0" rtlCol="0">
            <a:spAutoFit/>
          </a:bodyPr>
          <a:lstStyle/>
          <a:p>
            <a:pPr marL="12700">
              <a:spcBef>
                <a:spcPts val="110"/>
              </a:spcBef>
            </a:pPr>
            <a:r>
              <a:rPr lang="fr-FR" sz="1050" b="1" spc="-30" dirty="0">
                <a:solidFill>
                  <a:srgbClr val="FFFFFF"/>
                </a:solidFill>
                <a:latin typeface="Tahoma"/>
                <a:cs typeface="Tahoma"/>
              </a:rPr>
              <a:t>GUINEE CONAKRY</a:t>
            </a:r>
            <a:endParaRPr sz="1050" dirty="0">
              <a:solidFill>
                <a:prstClr val="black"/>
              </a:solidFill>
              <a:latin typeface="Tahoma"/>
              <a:cs typeface="Tahoma"/>
            </a:endParaRPr>
          </a:p>
        </p:txBody>
      </p:sp>
      <p:sp>
        <p:nvSpPr>
          <p:cNvPr id="21" name="object 6">
            <a:extLst>
              <a:ext uri="{FF2B5EF4-FFF2-40B4-BE49-F238E27FC236}">
                <a16:creationId xmlns:a16="http://schemas.microsoft.com/office/drawing/2014/main" xmlns="" id="{375E4188-281A-46A1-9304-1EAF635A3C7A}"/>
              </a:ext>
            </a:extLst>
          </p:cNvPr>
          <p:cNvSpPr txBox="1"/>
          <p:nvPr/>
        </p:nvSpPr>
        <p:spPr>
          <a:xfrm>
            <a:off x="8390126" y="-122966"/>
            <a:ext cx="3614533" cy="6699270"/>
          </a:xfrm>
          <a:prstGeom prst="rect">
            <a:avLst/>
          </a:prstGeom>
        </p:spPr>
        <p:txBody>
          <a:bodyPr vert="horz" wrap="square" lIns="0" tIns="99060" rIns="0" bIns="0" rtlCol="0">
            <a:spAutoFit/>
          </a:bodyPr>
          <a:lstStyle/>
          <a:p>
            <a:pPr marL="12065" algn="ctr">
              <a:spcBef>
                <a:spcPts val="780"/>
              </a:spcBef>
              <a:tabLst>
                <a:tab pos="193675" algn="l"/>
                <a:tab pos="194310" algn="l"/>
              </a:tabLst>
            </a:pPr>
            <a:endParaRPr lang="fr-FR" sz="1600" b="1" u="sng" spc="-75" dirty="0">
              <a:solidFill>
                <a:prstClr val="black"/>
              </a:solidFill>
              <a:latin typeface="Corbel" pitchFamily="34" charset="0"/>
              <a:cs typeface="Tahoma"/>
            </a:endParaRPr>
          </a:p>
          <a:p>
            <a:pPr marL="12065" algn="ctr">
              <a:spcBef>
                <a:spcPts val="780"/>
              </a:spcBef>
              <a:tabLst>
                <a:tab pos="193675" algn="l"/>
                <a:tab pos="194310" algn="l"/>
              </a:tabLst>
            </a:pPr>
            <a:r>
              <a:rPr lang="fr-FR" sz="1600" b="1" u="sng" spc="-75" dirty="0">
                <a:solidFill>
                  <a:prstClr val="black"/>
                </a:solidFill>
                <a:latin typeface="Corbel" pitchFamily="34" charset="0"/>
                <a:cs typeface="Tahoma"/>
              </a:rPr>
              <a:t>Commentaire :</a:t>
            </a:r>
          </a:p>
          <a:p>
            <a:pPr marL="285750" indent="-285750">
              <a:lnSpc>
                <a:spcPct val="150000"/>
              </a:lnSpc>
              <a:buFont typeface="Arial" panose="020B0604020202020204" pitchFamily="34" charset="0"/>
              <a:buChar char="•"/>
            </a:pPr>
            <a:r>
              <a:rPr lang="fr-FR" sz="1600" dirty="0"/>
              <a:t>Objectif note pondérée contractuelle MTN atteint sur le mois de Mai 2023, avec une hausse de 4% comparativement a Avril 2023.</a:t>
            </a:r>
          </a:p>
          <a:p>
            <a:pPr marL="285750" indent="-285750">
              <a:lnSpc>
                <a:spcPct val="150000"/>
              </a:lnSpc>
              <a:buFont typeface="Arial" panose="020B0604020202020204" pitchFamily="34" charset="0"/>
              <a:buChar char="•"/>
            </a:pPr>
            <a:r>
              <a:rPr lang="fr-FR" sz="1600" dirty="0"/>
              <a:t> Tous les KPI sont atteints . </a:t>
            </a:r>
          </a:p>
          <a:p>
            <a:pPr marL="285750" indent="-285750">
              <a:lnSpc>
                <a:spcPct val="150000"/>
              </a:lnSpc>
              <a:buFont typeface="Arial" panose="020B0604020202020204" pitchFamily="34" charset="0"/>
              <a:buChar char="•"/>
            </a:pPr>
            <a:r>
              <a:rPr lang="fr-FR" sz="1600" dirty="0"/>
              <a:t>La volumétrie d’appels a connu une hausse de 47% comparativement à Avril 2023 .  Ceci s’explique par les différents dysfonctionnements rencontrés au cours du mois sur les services internet et mobile money notamment mais également sur les restrictions nationales sur les réseaux sociaux</a:t>
            </a:r>
            <a:endParaRPr lang="fr-FR" sz="1600" b="1" dirty="0">
              <a:latin typeface="Corbel" pitchFamily="34" charset="0"/>
              <a:cs typeface="Vani" panose="020B0502040204020203" pitchFamily="18" charset="0"/>
            </a:endParaRPr>
          </a:p>
          <a:p>
            <a:pPr>
              <a:lnSpc>
                <a:spcPct val="150000"/>
              </a:lnSpc>
            </a:pPr>
            <a:r>
              <a:rPr lang="fr-FR" sz="1600" b="1" dirty="0">
                <a:latin typeface="Corbel" pitchFamily="34" charset="0"/>
                <a:cs typeface="Vani" panose="020B0502040204020203" pitchFamily="18" charset="0"/>
              </a:rPr>
              <a:t>PLAN D’ACTION</a:t>
            </a:r>
          </a:p>
          <a:p>
            <a:pPr marL="12065">
              <a:spcBef>
                <a:spcPts val="780"/>
              </a:spcBef>
              <a:tabLst>
                <a:tab pos="193675" algn="l"/>
                <a:tab pos="194310" algn="l"/>
              </a:tabLst>
            </a:pPr>
            <a:r>
              <a:rPr lang="en-US" sz="1600" dirty="0">
                <a:latin typeface="Corbel" pitchFamily="34" charset="0"/>
                <a:cs typeface="Vani" panose="020B0502040204020203" pitchFamily="18" charset="0"/>
              </a:rPr>
              <a:t> </a:t>
            </a:r>
            <a:r>
              <a:rPr lang="en-US" sz="1600" dirty="0" err="1">
                <a:latin typeface="Corbel" pitchFamily="34" charset="0"/>
                <a:cs typeface="Vani" panose="020B0502040204020203" pitchFamily="18" charset="0"/>
              </a:rPr>
              <a:t>Mettre</a:t>
            </a:r>
            <a:r>
              <a:rPr lang="en-US" sz="1600" dirty="0">
                <a:latin typeface="Corbel" pitchFamily="34" charset="0"/>
                <a:cs typeface="Vani" panose="020B0502040204020203" pitchFamily="18" charset="0"/>
              </a:rPr>
              <a:t> </a:t>
            </a:r>
            <a:r>
              <a:rPr lang="en-US" sz="1600" dirty="0" err="1">
                <a:latin typeface="Corbel" pitchFamily="34" charset="0"/>
                <a:cs typeface="Vani" panose="020B0502040204020203" pitchFamily="18" charset="0"/>
              </a:rPr>
              <a:t>en</a:t>
            </a:r>
            <a:r>
              <a:rPr lang="en-US" sz="1600" dirty="0">
                <a:latin typeface="Corbel" pitchFamily="34" charset="0"/>
                <a:cs typeface="Vani" panose="020B0502040204020203" pitchFamily="18" charset="0"/>
              </a:rPr>
              <a:t> place un </a:t>
            </a:r>
            <a:r>
              <a:rPr lang="en-US" sz="1600" dirty="0" err="1">
                <a:latin typeface="Corbel" pitchFamily="34" charset="0"/>
                <a:cs typeface="Vani" panose="020B0502040204020203" pitchFamily="18" charset="0"/>
              </a:rPr>
              <a:t>discours</a:t>
            </a:r>
            <a:r>
              <a:rPr lang="en-US" sz="1600" dirty="0">
                <a:latin typeface="Corbel" pitchFamily="34" charset="0"/>
                <a:cs typeface="Vani" panose="020B0502040204020203" pitchFamily="18" charset="0"/>
              </a:rPr>
              <a:t> </a:t>
            </a:r>
            <a:r>
              <a:rPr lang="en-US" sz="1600" dirty="0" err="1">
                <a:latin typeface="Corbel" pitchFamily="34" charset="0"/>
                <a:cs typeface="Vani" panose="020B0502040204020203" pitchFamily="18" charset="0"/>
              </a:rPr>
              <a:t>en</a:t>
            </a:r>
            <a:r>
              <a:rPr lang="en-US" sz="1600" dirty="0">
                <a:latin typeface="Corbel" pitchFamily="34" charset="0"/>
                <a:cs typeface="Vani" panose="020B0502040204020203" pitchFamily="18" charset="0"/>
              </a:rPr>
              <a:t> </a:t>
            </a:r>
            <a:r>
              <a:rPr lang="en-US" sz="1600" dirty="0" err="1">
                <a:latin typeface="Corbel" pitchFamily="34" charset="0"/>
                <a:cs typeface="Vani" panose="020B0502040204020203" pitchFamily="18" charset="0"/>
              </a:rPr>
              <a:t>cas</a:t>
            </a:r>
            <a:r>
              <a:rPr lang="en-US" sz="1600" dirty="0">
                <a:latin typeface="Corbel" pitchFamily="34" charset="0"/>
                <a:cs typeface="Vani" panose="020B0502040204020203" pitchFamily="18" charset="0"/>
              </a:rPr>
              <a:t> de </a:t>
            </a:r>
            <a:r>
              <a:rPr lang="en-US" sz="1600" dirty="0" err="1">
                <a:latin typeface="Corbel" pitchFamily="34" charset="0"/>
                <a:cs typeface="Vani" panose="020B0502040204020203" pitchFamily="18" charset="0"/>
              </a:rPr>
              <a:t>dysfonctionnement</a:t>
            </a:r>
            <a:r>
              <a:rPr lang="en-US" sz="1600" dirty="0">
                <a:latin typeface="Corbel" pitchFamily="34" charset="0"/>
                <a:cs typeface="Vani" panose="020B0502040204020203" pitchFamily="18" charset="0"/>
              </a:rPr>
              <a:t>.</a:t>
            </a:r>
            <a:endParaRPr lang="fr-FR" sz="1600" dirty="0">
              <a:latin typeface="Corbel" pitchFamily="34" charset="0"/>
              <a:cs typeface="Vani" panose="020B0502040204020203" pitchFamily="18" charset="0"/>
            </a:endParaRPr>
          </a:p>
          <a:p>
            <a:pPr marL="12700" algn="ctr">
              <a:spcBef>
                <a:spcPts val="605"/>
              </a:spcBef>
            </a:pPr>
            <a:endParaRPr sz="1050" dirty="0">
              <a:solidFill>
                <a:prstClr val="black"/>
              </a:solidFill>
              <a:latin typeface="Verdana"/>
              <a:cs typeface="Verdana"/>
            </a:endParaRPr>
          </a:p>
        </p:txBody>
      </p:sp>
      <p:graphicFrame>
        <p:nvGraphicFramePr>
          <p:cNvPr id="19" name="Graphique 18">
            <a:extLst>
              <a:ext uri="{FF2B5EF4-FFF2-40B4-BE49-F238E27FC236}">
                <a16:creationId xmlns:a16="http://schemas.microsoft.com/office/drawing/2014/main" xmlns="" id="{00000000-0008-0000-0F00-000003000000}"/>
              </a:ext>
            </a:extLst>
          </p:cNvPr>
          <p:cNvGraphicFramePr>
            <a:graphicFrameLocks/>
          </p:cNvGraphicFramePr>
          <p:nvPr>
            <p:extLst>
              <p:ext uri="{D42A27DB-BD31-4B8C-83A1-F6EECF244321}">
                <p14:modId xmlns:p14="http://schemas.microsoft.com/office/powerpoint/2010/main" val="2410575185"/>
              </p:ext>
            </p:extLst>
          </p:nvPr>
        </p:nvGraphicFramePr>
        <p:xfrm>
          <a:off x="750749" y="1360038"/>
          <a:ext cx="7094048" cy="24178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object 30">
            <a:extLst>
              <a:ext uri="{FF2B5EF4-FFF2-40B4-BE49-F238E27FC236}">
                <a16:creationId xmlns:a16="http://schemas.microsoft.com/office/drawing/2014/main" xmlns="" id="{17E4E34A-F629-486D-B82D-72F375277CF1}"/>
              </a:ext>
            </a:extLst>
          </p:cNvPr>
          <p:cNvGraphicFramePr>
            <a:graphicFrameLocks noGrp="1"/>
          </p:cNvGraphicFramePr>
          <p:nvPr>
            <p:extLst>
              <p:ext uri="{D42A27DB-BD31-4B8C-83A1-F6EECF244321}">
                <p14:modId xmlns:p14="http://schemas.microsoft.com/office/powerpoint/2010/main" val="684306110"/>
              </p:ext>
            </p:extLst>
          </p:nvPr>
        </p:nvGraphicFramePr>
        <p:xfrm>
          <a:off x="477187" y="3974598"/>
          <a:ext cx="7520921" cy="2388624"/>
        </p:xfrm>
        <a:graphic>
          <a:graphicData uri="http://schemas.openxmlformats.org/drawingml/2006/table">
            <a:tbl>
              <a:tblPr firstRow="1" bandRow="1">
                <a:tableStyleId>{8EC20E35-A176-4012-BC5E-935CFFF8708E}</a:tableStyleId>
              </a:tblPr>
              <a:tblGrid>
                <a:gridCol w="2761308">
                  <a:extLst>
                    <a:ext uri="{9D8B030D-6E8A-4147-A177-3AD203B41FA5}">
                      <a16:colId xmlns:a16="http://schemas.microsoft.com/office/drawing/2014/main" xmlns="" val="20000"/>
                    </a:ext>
                  </a:extLst>
                </a:gridCol>
                <a:gridCol w="1407849">
                  <a:extLst>
                    <a:ext uri="{9D8B030D-6E8A-4147-A177-3AD203B41FA5}">
                      <a16:colId xmlns:a16="http://schemas.microsoft.com/office/drawing/2014/main" xmlns="" val="20001"/>
                    </a:ext>
                  </a:extLst>
                </a:gridCol>
                <a:gridCol w="1059352">
                  <a:extLst>
                    <a:ext uri="{9D8B030D-6E8A-4147-A177-3AD203B41FA5}">
                      <a16:colId xmlns:a16="http://schemas.microsoft.com/office/drawing/2014/main" xmlns="" val="20002"/>
                    </a:ext>
                  </a:extLst>
                </a:gridCol>
                <a:gridCol w="1146206">
                  <a:extLst>
                    <a:ext uri="{9D8B030D-6E8A-4147-A177-3AD203B41FA5}">
                      <a16:colId xmlns:a16="http://schemas.microsoft.com/office/drawing/2014/main" xmlns="" val="20003"/>
                    </a:ext>
                  </a:extLst>
                </a:gridCol>
                <a:gridCol w="1146206">
                  <a:extLst>
                    <a:ext uri="{9D8B030D-6E8A-4147-A177-3AD203B41FA5}">
                      <a16:colId xmlns:a16="http://schemas.microsoft.com/office/drawing/2014/main" xmlns="" val="575393333"/>
                    </a:ext>
                  </a:extLst>
                </a:gridCol>
              </a:tblGrid>
              <a:tr h="5556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Indicateurs contractuels</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0" marB="0" anchor="ctr"/>
                </a:tc>
                <a:tc>
                  <a:txBody>
                    <a:bodyPr/>
                    <a:lstStyle/>
                    <a:p>
                      <a:pPr marL="1270" algn="ctr">
                        <a:lnSpc>
                          <a:spcPct val="100000"/>
                        </a:lnSpc>
                        <a:spcBef>
                          <a:spcPts val="1110"/>
                        </a:spcBef>
                      </a:pPr>
                      <a:r>
                        <a:rP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Objectif</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a:t>
                      </a:r>
                      <a:r>
                        <a:rPr lang="fr-FR" sz="1200" b="1" spc="-5" baseline="0" dirty="0">
                          <a:solidFill>
                            <a:srgbClr val="FFFFFF"/>
                          </a:solidFill>
                          <a:latin typeface="Vani" panose="020B0502040204020203" pitchFamily="18" charset="0"/>
                          <a:ea typeface="Verdana" panose="020B0604030504040204" pitchFamily="34" charset="0"/>
                          <a:cs typeface="Vani" panose="020B0502040204020203" pitchFamily="18" charset="0"/>
                        </a:rPr>
                        <a:t> Avril 2023</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a:t>
                      </a:r>
                      <a:r>
                        <a:rPr lang="fr-FR" sz="1200" b="1" spc="-5" baseline="0" dirty="0">
                          <a:solidFill>
                            <a:srgbClr val="FFFFFF"/>
                          </a:solidFill>
                          <a:latin typeface="Vani" panose="020B0502040204020203" pitchFamily="18" charset="0"/>
                          <a:ea typeface="Verdana" panose="020B0604030504040204" pitchFamily="34" charset="0"/>
                          <a:cs typeface="Vani" panose="020B0502040204020203" pitchFamily="18" charset="0"/>
                        </a:rPr>
                        <a:t> Mai 2023</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marR="0" lvl="0" indent="0" algn="ctr" defTabSz="914400" rtl="0" eaLnBrk="1" fontAlgn="auto" latinLnBrk="0" hangingPunct="1">
                        <a:lnSpc>
                          <a:spcPct val="100000"/>
                        </a:lnSpc>
                        <a:spcBef>
                          <a:spcPts val="111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 Taux de variation</a:t>
                      </a:r>
                      <a:endParaRPr lang="fr-F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extLst>
                  <a:ext uri="{0D108BD9-81ED-4DB2-BD59-A6C34878D82A}">
                    <a16:rowId xmlns:a16="http://schemas.microsoft.com/office/drawing/2014/main" xmlns="" val="10000"/>
                  </a:ext>
                </a:extLst>
              </a:tr>
              <a:tr h="305560">
                <a:tc>
                  <a:txBody>
                    <a:bodyPr/>
                    <a:lstStyle/>
                    <a:p>
                      <a:pPr algn="ctr">
                        <a:lnSpc>
                          <a:spcPct val="100000"/>
                        </a:lnSpc>
                        <a:spcBef>
                          <a:spcPts val="605"/>
                        </a:spcBef>
                      </a:pPr>
                      <a:r>
                        <a:rPr lang="fr-FR" sz="1100" b="1" spc="-30" dirty="0">
                          <a:latin typeface="Vani" panose="020B0502040204020203" pitchFamily="18" charset="0"/>
                          <a:cs typeface="Vani" panose="020B0502040204020203" pitchFamily="18" charset="0"/>
                        </a:rPr>
                        <a:t>Service level: </a:t>
                      </a:r>
                      <a:endParaRPr sz="1100" dirty="0">
                        <a:latin typeface="Vani" panose="020B0502040204020203" pitchFamily="18" charset="0"/>
                        <a:cs typeface="Vani" panose="020B0502040204020203" pitchFamily="18" charset="0"/>
                      </a:endParaRPr>
                    </a:p>
                  </a:txBody>
                  <a:tcPr marL="0" marR="0" marT="76835" marB="0"/>
                </a:tc>
                <a:tc>
                  <a:txBody>
                    <a:bodyPr/>
                    <a:lstStyle/>
                    <a:p>
                      <a:pPr marL="635" algn="ctr">
                        <a:lnSpc>
                          <a:spcPct val="100000"/>
                        </a:lnSpc>
                        <a:spcBef>
                          <a:spcPts val="595"/>
                        </a:spcBef>
                      </a:pPr>
                      <a:r>
                        <a:rPr lang="fr-FR" sz="1200" spc="-170" dirty="0">
                          <a:latin typeface="Vani" panose="020B0502040204020203"/>
                          <a:cs typeface="Vani" panose="020B0502040204020203" pitchFamily="18" charset="0"/>
                        </a:rPr>
                        <a:t>90</a:t>
                      </a:r>
                      <a:r>
                        <a:rPr sz="1200" spc="-170"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93%</a:t>
                      </a:r>
                      <a:endParaRPr sz="1200" dirty="0">
                        <a:latin typeface="Vani" panose="020B0502040204020203"/>
                        <a:cs typeface="Verdana"/>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95%</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200" kern="1200" spc="-135" baseline="0" dirty="0">
                          <a:solidFill>
                            <a:schemeClr val="dk1"/>
                          </a:solidFill>
                          <a:latin typeface="Vani" panose="020B0502040204020203"/>
                          <a:ea typeface="+mn-ea"/>
                          <a:cs typeface="+mn-cs"/>
                        </a:rPr>
                        <a:t>+2%</a:t>
                      </a:r>
                    </a:p>
                  </a:txBody>
                  <a:tcPr marL="9525" marR="9525" marT="9525" marB="0" anchor="ctr"/>
                </a:tc>
                <a:extLst>
                  <a:ext uri="{0D108BD9-81ED-4DB2-BD59-A6C34878D82A}">
                    <a16:rowId xmlns:a16="http://schemas.microsoft.com/office/drawing/2014/main" xmlns="" val="10001"/>
                  </a:ext>
                </a:extLst>
              </a:tr>
              <a:tr h="305434">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FCR</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0"/>
                        </a:spcBef>
                      </a:pPr>
                      <a:r>
                        <a:rPr lang="fr-FR" sz="1200" spc="-150" dirty="0">
                          <a:latin typeface="Vani" panose="020B0502040204020203"/>
                          <a:cs typeface="Vani" panose="020B0502040204020203" pitchFamily="18" charset="0"/>
                        </a:rPr>
                        <a:t>85</a:t>
                      </a:r>
                      <a:r>
                        <a:rPr sz="1200" spc="-150"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4930" marB="0" anchor="ctr"/>
                </a:tc>
                <a:tc>
                  <a:txBody>
                    <a:bodyPr/>
                    <a:lstStyle/>
                    <a:p>
                      <a:pPr marR="27305" algn="ctr">
                        <a:lnSpc>
                          <a:spcPct val="100000"/>
                        </a:lnSpc>
                        <a:spcBef>
                          <a:spcPts val="590"/>
                        </a:spcBef>
                      </a:pPr>
                      <a:r>
                        <a:rPr lang="fr-FR" sz="1200" dirty="0">
                          <a:latin typeface="Vani" panose="020B0502040204020203"/>
                          <a:cs typeface="Verdana"/>
                        </a:rPr>
                        <a:t>96%</a:t>
                      </a:r>
                      <a:endParaRPr sz="1200" dirty="0">
                        <a:latin typeface="Vani" panose="020B0502040204020203"/>
                        <a:cs typeface="Verdana"/>
                      </a:endParaRPr>
                    </a:p>
                  </a:txBody>
                  <a:tcPr marL="0" marR="0" marT="74930" marB="0" anchor="ctr"/>
                </a:tc>
                <a:tc>
                  <a:txBody>
                    <a:bodyPr/>
                    <a:lstStyle/>
                    <a:p>
                      <a:pPr marR="27305" algn="ctr">
                        <a:lnSpc>
                          <a:spcPct val="100000"/>
                        </a:lnSpc>
                        <a:spcBef>
                          <a:spcPts val="590"/>
                        </a:spcBef>
                      </a:pPr>
                      <a:r>
                        <a:rPr lang="fr-FR" sz="1200" dirty="0">
                          <a:latin typeface="Vani" panose="020B0502040204020203"/>
                          <a:cs typeface="Verdana"/>
                        </a:rPr>
                        <a:t>96%</a:t>
                      </a:r>
                      <a:endParaRPr sz="1200" dirty="0">
                        <a:latin typeface="Vani" panose="020B0502040204020203"/>
                        <a:cs typeface="Verdana"/>
                      </a:endParaRPr>
                    </a:p>
                  </a:txBody>
                  <a:tcPr marL="0" marR="0" marT="74930" marB="0" anchor="ctr"/>
                </a:tc>
                <a:tc>
                  <a:txBody>
                    <a:bodyPr/>
                    <a:lstStyle/>
                    <a:p>
                      <a:pPr marL="2540" algn="ctr" defTabSz="914400" rtl="0" eaLnBrk="1" fontAlgn="b" latinLnBrk="0" hangingPunct="1">
                        <a:lnSpc>
                          <a:spcPct val="100000"/>
                        </a:lnSpc>
                        <a:spcBef>
                          <a:spcPts val="595"/>
                        </a:spcBef>
                      </a:pPr>
                      <a:r>
                        <a:rPr lang="fr-FR" sz="1200" kern="1200" spc="-135" baseline="0" dirty="0">
                          <a:solidFill>
                            <a:schemeClr val="dk1"/>
                          </a:solidFill>
                          <a:latin typeface="Vani" panose="020B0502040204020203"/>
                          <a:ea typeface="+mn-ea"/>
                          <a:cs typeface="+mn-cs"/>
                        </a:rPr>
                        <a:t>0%</a:t>
                      </a:r>
                    </a:p>
                  </a:txBody>
                  <a:tcPr marL="9525" marR="9525" marT="9525" marB="0" anchor="ctr"/>
                </a:tc>
                <a:extLst>
                  <a:ext uri="{0D108BD9-81ED-4DB2-BD59-A6C34878D82A}">
                    <a16:rowId xmlns:a16="http://schemas.microsoft.com/office/drawing/2014/main" xmlns="" val="10002"/>
                  </a:ext>
                </a:extLst>
              </a:tr>
              <a:tr h="305558">
                <a:tc>
                  <a:txBody>
                    <a:bodyPr/>
                    <a:lstStyle/>
                    <a:p>
                      <a:pPr marL="1270" algn="ctr">
                        <a:lnSpc>
                          <a:spcPct val="100000"/>
                        </a:lnSpc>
                        <a:spcBef>
                          <a:spcPts val="605"/>
                        </a:spcBef>
                      </a:pPr>
                      <a:r>
                        <a:rPr lang="fr-FR" sz="1100" b="1" spc="-30" dirty="0">
                          <a:latin typeface="Vani" panose="020B0502040204020203" pitchFamily="18" charset="0"/>
                          <a:cs typeface="Vani" panose="020B0502040204020203" pitchFamily="18" charset="0"/>
                        </a:rPr>
                        <a:t>CAR</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spc="-5" dirty="0">
                          <a:latin typeface="Vani" panose="020B0502040204020203"/>
                          <a:cs typeface="Vani" panose="020B0502040204020203" pitchFamily="18" charset="0"/>
                        </a:rPr>
                        <a:t>96</a:t>
                      </a:r>
                      <a:r>
                        <a:rPr sz="1200" spc="-5"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5565" marB="0" anchor="ctr"/>
                </a:tc>
                <a:tc>
                  <a:txBody>
                    <a:bodyPr/>
                    <a:lstStyle/>
                    <a:p>
                      <a:pPr marL="1270" algn="ctr">
                        <a:lnSpc>
                          <a:spcPct val="100000"/>
                        </a:lnSpc>
                        <a:spcBef>
                          <a:spcPts val="595"/>
                        </a:spcBef>
                      </a:pPr>
                      <a:r>
                        <a:rPr lang="fr-FR" sz="1200" dirty="0">
                          <a:latin typeface="Vani" panose="020B0502040204020203"/>
                          <a:cs typeface="Verdana"/>
                        </a:rPr>
                        <a:t>97%</a:t>
                      </a:r>
                      <a:endParaRPr sz="1200" dirty="0">
                        <a:latin typeface="Vani" panose="020B0502040204020203"/>
                        <a:cs typeface="Verdana"/>
                      </a:endParaRPr>
                    </a:p>
                  </a:txBody>
                  <a:tcPr marL="0" marR="0" marT="75565" marB="0" anchor="ctr"/>
                </a:tc>
                <a:tc>
                  <a:txBody>
                    <a:bodyPr/>
                    <a:lstStyle/>
                    <a:p>
                      <a:pPr marL="1270" algn="ctr">
                        <a:lnSpc>
                          <a:spcPct val="100000"/>
                        </a:lnSpc>
                        <a:spcBef>
                          <a:spcPts val="595"/>
                        </a:spcBef>
                      </a:pPr>
                      <a:r>
                        <a:rPr lang="fr-FR" sz="1200" dirty="0">
                          <a:latin typeface="Vani" panose="020B0502040204020203"/>
                          <a:cs typeface="Verdana"/>
                        </a:rPr>
                        <a:t>98%</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200" kern="1200" spc="-135" baseline="0" dirty="0">
                          <a:solidFill>
                            <a:schemeClr val="dk1"/>
                          </a:solidFill>
                          <a:latin typeface="Vani" panose="020B0502040204020203"/>
                          <a:ea typeface="+mn-ea"/>
                          <a:cs typeface="+mn-cs"/>
                        </a:rPr>
                        <a:t>+1%</a:t>
                      </a:r>
                    </a:p>
                  </a:txBody>
                  <a:tcPr marL="9525" marR="9525" marT="9525" marB="0" anchor="ctr"/>
                </a:tc>
                <a:extLst>
                  <a:ext uri="{0D108BD9-81ED-4DB2-BD59-A6C34878D82A}">
                    <a16:rowId xmlns:a16="http://schemas.microsoft.com/office/drawing/2014/main" xmlns="" val="10003"/>
                  </a:ext>
                </a:extLst>
              </a:tr>
              <a:tr h="305473">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DMT</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spc="-210" dirty="0">
                          <a:latin typeface="Vani" panose="020B0502040204020203"/>
                          <a:cs typeface="Vani" panose="020B0502040204020203" pitchFamily="18" charset="0"/>
                        </a:rPr>
                        <a:t>137</a:t>
                      </a:r>
                      <a:r>
                        <a:rPr lang="fr-FR" sz="1200" spc="-210" baseline="0" dirty="0">
                          <a:latin typeface="Vani" panose="020B0502040204020203"/>
                          <a:cs typeface="Vani" panose="020B0502040204020203" pitchFamily="18" charset="0"/>
                        </a:rPr>
                        <a:t>  sec</a:t>
                      </a:r>
                      <a:endParaRPr sz="1200" dirty="0">
                        <a:latin typeface="Vani" panose="020B0502040204020203"/>
                        <a:cs typeface="Vani" panose="020B0502040204020203" pitchFamily="18" charset="0"/>
                      </a:endParaRPr>
                    </a:p>
                  </a:txBody>
                  <a:tcPr marL="0" marR="0" marT="75565" marB="0" anchor="ctr"/>
                </a:tc>
                <a:tc>
                  <a:txBody>
                    <a:bodyPr/>
                    <a:lstStyle/>
                    <a:p>
                      <a:pPr marL="1270" algn="ctr">
                        <a:lnSpc>
                          <a:spcPct val="100000"/>
                        </a:lnSpc>
                        <a:spcBef>
                          <a:spcPts val="595"/>
                        </a:spcBef>
                      </a:pPr>
                      <a:r>
                        <a:rPr lang="fr-FR" sz="1200" dirty="0">
                          <a:latin typeface="Vani" panose="020B0502040204020203"/>
                          <a:cs typeface="Verdana"/>
                        </a:rPr>
                        <a:t>125</a:t>
                      </a:r>
                      <a:endParaRPr sz="1200" dirty="0">
                        <a:latin typeface="Vani" panose="020B0502040204020203"/>
                        <a:cs typeface="Verdana"/>
                      </a:endParaRPr>
                    </a:p>
                  </a:txBody>
                  <a:tcPr marL="0" marR="0" marT="75565" marB="0" anchor="ctr"/>
                </a:tc>
                <a:tc>
                  <a:txBody>
                    <a:bodyPr/>
                    <a:lstStyle/>
                    <a:p>
                      <a:pPr marL="1270" algn="ctr">
                        <a:lnSpc>
                          <a:spcPct val="100000"/>
                        </a:lnSpc>
                        <a:spcBef>
                          <a:spcPts val="595"/>
                        </a:spcBef>
                      </a:pPr>
                      <a:r>
                        <a:rPr lang="fr-FR" sz="1200" dirty="0">
                          <a:latin typeface="Vani" panose="020B0502040204020203"/>
                          <a:cs typeface="Verdana"/>
                        </a:rPr>
                        <a:t>110</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200" kern="1200" spc="-135" baseline="0" dirty="0">
                          <a:solidFill>
                            <a:schemeClr val="dk1"/>
                          </a:solidFill>
                          <a:latin typeface="Vani" panose="020B0502040204020203"/>
                          <a:ea typeface="+mn-ea"/>
                          <a:cs typeface="+mn-cs"/>
                        </a:rPr>
                        <a:t>-15ec</a:t>
                      </a:r>
                    </a:p>
                  </a:txBody>
                  <a:tcPr marL="9525" marR="9525" marT="9525" marB="0" anchor="ctr"/>
                </a:tc>
                <a:extLst>
                  <a:ext uri="{0D108BD9-81ED-4DB2-BD59-A6C34878D82A}">
                    <a16:rowId xmlns:a16="http://schemas.microsoft.com/office/drawing/2014/main" xmlns="" val="10004"/>
                  </a:ext>
                </a:extLst>
              </a:tr>
              <a:tr h="305497">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TAUX D’ABANDON</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spc="-150" dirty="0">
                          <a:latin typeface="Vani" panose="020B0502040204020203"/>
                          <a:cs typeface="Vani" panose="020B0502040204020203" pitchFamily="18" charset="0"/>
                        </a:rPr>
                        <a:t>6</a:t>
                      </a:r>
                      <a:r>
                        <a:rPr sz="1200" spc="-150" dirty="0">
                          <a:latin typeface="Vani" panose="020B0502040204020203"/>
                          <a:cs typeface="Vani" panose="020B0502040204020203" pitchFamily="18" charset="0"/>
                        </a:rPr>
                        <a:t>%</a:t>
                      </a:r>
                      <a:endParaRPr sz="1200" dirty="0">
                        <a:latin typeface="Vani" panose="020B0502040204020203"/>
                        <a:cs typeface="Vani" panose="020B0502040204020203" pitchFamily="18" charset="0"/>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2%</a:t>
                      </a:r>
                      <a:endParaRPr sz="1200" dirty="0">
                        <a:latin typeface="Vani" panose="020B0502040204020203"/>
                        <a:cs typeface="Verdana"/>
                      </a:endParaRPr>
                    </a:p>
                  </a:txBody>
                  <a:tcPr marL="0" marR="0" marT="75565" marB="0" anchor="ctr"/>
                </a:tc>
                <a:tc>
                  <a:txBody>
                    <a:bodyPr/>
                    <a:lstStyle/>
                    <a:p>
                      <a:pPr marL="2540" algn="ctr">
                        <a:lnSpc>
                          <a:spcPct val="100000"/>
                        </a:lnSpc>
                        <a:spcBef>
                          <a:spcPts val="595"/>
                        </a:spcBef>
                      </a:pPr>
                      <a:r>
                        <a:rPr lang="fr-FR" sz="1200" dirty="0">
                          <a:latin typeface="Vani" panose="020B0502040204020203"/>
                          <a:cs typeface="Verdana"/>
                        </a:rPr>
                        <a:t>2%</a:t>
                      </a:r>
                      <a:endParaRPr sz="1200" dirty="0">
                        <a:latin typeface="Vani" panose="020B0502040204020203"/>
                        <a:cs typeface="Verdana"/>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200" kern="1200" spc="-135" baseline="0" dirty="0">
                          <a:solidFill>
                            <a:schemeClr val="tx1"/>
                          </a:solidFill>
                          <a:latin typeface="Vani" panose="020B0502040204020203"/>
                          <a:ea typeface="+mn-ea"/>
                          <a:cs typeface="+mn-cs"/>
                        </a:rPr>
                        <a:t>0%</a:t>
                      </a:r>
                    </a:p>
                  </a:txBody>
                  <a:tcPr marL="9525" marR="9525" marT="9525" marB="0" anchor="ctr"/>
                </a:tc>
                <a:extLst>
                  <a:ext uri="{0D108BD9-81ED-4DB2-BD59-A6C34878D82A}">
                    <a16:rowId xmlns:a16="http://schemas.microsoft.com/office/drawing/2014/main" xmlns="" val="10005"/>
                  </a:ext>
                </a:extLst>
              </a:tr>
              <a:tr h="305485">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NPS</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spc="-150" dirty="0">
                          <a:latin typeface="Vani" panose="020B0502040204020203"/>
                          <a:cs typeface="Vani" panose="020B0502040204020203" pitchFamily="18" charset="0"/>
                        </a:rPr>
                        <a:t>60 s</a:t>
                      </a:r>
                      <a:endParaRPr sz="1200" dirty="0">
                        <a:latin typeface="Vani" panose="020B0502040204020203"/>
                        <a:cs typeface="Vani" panose="020B0502040204020203" pitchFamily="18" charset="0"/>
                      </a:endParaRPr>
                    </a:p>
                  </a:txBody>
                  <a:tcPr marL="0" marR="0" marT="75565" marB="0" anchor="ctr"/>
                </a:tc>
                <a:tc>
                  <a:txBody>
                    <a:bodyPr/>
                    <a:lstStyle/>
                    <a:p>
                      <a:pPr marL="3175" algn="ctr">
                        <a:lnSpc>
                          <a:spcPct val="100000"/>
                        </a:lnSpc>
                        <a:spcBef>
                          <a:spcPts val="595"/>
                        </a:spcBef>
                      </a:pPr>
                      <a:r>
                        <a:rPr lang="fr-FR" sz="1200" b="0" dirty="0">
                          <a:solidFill>
                            <a:schemeClr val="tx1"/>
                          </a:solidFill>
                          <a:latin typeface="Vani" panose="020B0502040204020203"/>
                          <a:cs typeface="Vani" panose="020B0502040204020203" pitchFamily="18" charset="0"/>
                        </a:rPr>
                        <a:t>75%</a:t>
                      </a:r>
                      <a:endParaRPr sz="1200" b="0" dirty="0">
                        <a:solidFill>
                          <a:schemeClr val="tx1"/>
                        </a:solidFill>
                        <a:latin typeface="Vani" panose="020B0502040204020203"/>
                        <a:cs typeface="Vani" panose="020B0502040204020203" pitchFamily="18" charset="0"/>
                      </a:endParaRPr>
                    </a:p>
                  </a:txBody>
                  <a:tcPr marL="0" marR="0" marT="75565" marB="0" anchor="ctr"/>
                </a:tc>
                <a:tc>
                  <a:txBody>
                    <a:bodyPr/>
                    <a:lstStyle/>
                    <a:p>
                      <a:pPr marL="3175" algn="ctr">
                        <a:lnSpc>
                          <a:spcPct val="100000"/>
                        </a:lnSpc>
                        <a:spcBef>
                          <a:spcPts val="595"/>
                        </a:spcBef>
                      </a:pPr>
                      <a:r>
                        <a:rPr lang="fr-FR" sz="1200" b="0" dirty="0">
                          <a:solidFill>
                            <a:schemeClr val="tx1"/>
                          </a:solidFill>
                          <a:latin typeface="Vani" panose="020B0502040204020203"/>
                          <a:cs typeface="Vani" panose="020B0502040204020203" pitchFamily="18" charset="0"/>
                        </a:rPr>
                        <a:t>83%</a:t>
                      </a:r>
                      <a:endParaRPr sz="1200" b="0" dirty="0">
                        <a:solidFill>
                          <a:schemeClr val="tx1"/>
                        </a:solidFill>
                        <a:latin typeface="Vani" panose="020B0502040204020203"/>
                        <a:cs typeface="Vani" panose="020B0502040204020203" pitchFamily="18" charset="0"/>
                      </a:endParaRPr>
                    </a:p>
                  </a:txBody>
                  <a:tcPr marL="0" marR="0" marT="75565" marB="0" anchor="ctr"/>
                </a:tc>
                <a:tc>
                  <a:txBody>
                    <a:bodyPr/>
                    <a:lstStyle/>
                    <a:p>
                      <a:pPr marL="3175" algn="ctr">
                        <a:lnSpc>
                          <a:spcPct val="100000"/>
                        </a:lnSpc>
                        <a:spcBef>
                          <a:spcPts val="595"/>
                        </a:spcBef>
                      </a:pPr>
                      <a:r>
                        <a:rPr lang="fr-FR" sz="1200" dirty="0">
                          <a:solidFill>
                            <a:schemeClr val="tx1"/>
                          </a:solidFill>
                          <a:latin typeface="Vani" panose="020B0502040204020203"/>
                          <a:cs typeface="Vani" panose="020B0502040204020203" pitchFamily="18" charset="0"/>
                        </a:rPr>
                        <a:t>+8%</a:t>
                      </a:r>
                      <a:endParaRPr sz="1200" dirty="0">
                        <a:solidFill>
                          <a:schemeClr val="tx1"/>
                        </a:solidFill>
                        <a:latin typeface="Vani" panose="020B0502040204020203"/>
                        <a:cs typeface="Vani" panose="020B0502040204020203" pitchFamily="18" charset="0"/>
                      </a:endParaRPr>
                    </a:p>
                  </a:txBody>
                  <a:tcPr marL="0" marR="0" marT="75565"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922453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3228584" y="2326666"/>
            <a:ext cx="5181600" cy="1155569"/>
          </a:xfrm>
        </p:spPr>
        <p:txBody>
          <a:bodyPr/>
          <a:lstStyle/>
          <a:p>
            <a:pPr marL="0" indent="0" algn="ctr">
              <a:buNone/>
            </a:pPr>
            <a:r>
              <a:rPr lang="fr-FR" b="1" dirty="0"/>
              <a:t>CAMEROUN</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ce réservé du contenu 3"/>
          <p:cNvSpPr>
            <a:spLocks noGrp="1"/>
          </p:cNvSpPr>
          <p:nvPr>
            <p:ph sz="half" idx="2"/>
          </p:nvPr>
        </p:nvSpPr>
        <p:spPr>
          <a:xfrm>
            <a:off x="3355932" y="4332918"/>
            <a:ext cx="5181600" cy="1155569"/>
          </a:xfrm>
        </p:spPr>
        <p:txBody>
          <a:bodyPr/>
          <a:lstStyle/>
          <a:p>
            <a:pPr marL="0" indent="0" algn="ctr">
              <a:buNone/>
            </a:pPr>
            <a:r>
              <a:rPr lang="fr-FR" b="1" dirty="0">
                <a:solidFill>
                  <a:srgbClr val="CC6600"/>
                </a:solidFill>
              </a:rPr>
              <a:t>CAMEROUN</a:t>
            </a:r>
          </a:p>
        </p:txBody>
      </p:sp>
    </p:spTree>
    <p:extLst>
      <p:ext uri="{BB962C8B-B14F-4D97-AF65-F5344CB8AC3E}">
        <p14:creationId xmlns:p14="http://schemas.microsoft.com/office/powerpoint/2010/main" val="332121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3">
            <a:extLst>
              <a:ext uri="{FF2B5EF4-FFF2-40B4-BE49-F238E27FC236}">
                <a16:creationId xmlns:a16="http://schemas.microsoft.com/office/drawing/2014/main" xmlns="" id="{247FA544-D2F6-4EAD-920A-EC2F8CE1C316}"/>
              </a:ext>
            </a:extLst>
          </p:cNvPr>
          <p:cNvSpPr txBox="1">
            <a:spLocks/>
          </p:cNvSpPr>
          <p:nvPr/>
        </p:nvSpPr>
        <p:spPr>
          <a:xfrm>
            <a:off x="495028" y="187093"/>
            <a:ext cx="10007872" cy="5262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a:t>
            </a:r>
          </a:p>
          <a:p>
            <a:pPr lvl="0">
              <a:defRPr/>
            </a:pPr>
            <a:r>
              <a:rPr lang="fr-FR" sz="1800" cap="all" dirty="0">
                <a:solidFill>
                  <a:schemeClr val="tx1"/>
                </a:solidFill>
                <a:latin typeface="Ebrima" pitchFamily="2" charset="0"/>
                <a:ea typeface="Ebrima" pitchFamily="2" charset="0"/>
                <a:cs typeface="Ebrima" pitchFamily="2" charset="0"/>
              </a:rPr>
              <a:t>Score FILIALES (une synthese)</a:t>
            </a:r>
          </a:p>
        </p:txBody>
      </p:sp>
      <p:grpSp>
        <p:nvGrpSpPr>
          <p:cNvPr id="24" name="object 11">
            <a:extLst>
              <a:ext uri="{FF2B5EF4-FFF2-40B4-BE49-F238E27FC236}">
                <a16:creationId xmlns:a16="http://schemas.microsoft.com/office/drawing/2014/main" xmlns="" id="{01B3D18F-9F05-4CBE-8A6A-4FE0585A0F56}"/>
              </a:ext>
            </a:extLst>
          </p:cNvPr>
          <p:cNvGrpSpPr/>
          <p:nvPr/>
        </p:nvGrpSpPr>
        <p:grpSpPr>
          <a:xfrm>
            <a:off x="258322" y="981921"/>
            <a:ext cx="10948079" cy="2348401"/>
            <a:chOff x="918971" y="937260"/>
            <a:chExt cx="9881870" cy="2828077"/>
          </a:xfrm>
        </p:grpSpPr>
        <p:sp>
          <p:nvSpPr>
            <p:cNvPr id="27" name="object 12">
              <a:extLst>
                <a:ext uri="{FF2B5EF4-FFF2-40B4-BE49-F238E27FC236}">
                  <a16:creationId xmlns:a16="http://schemas.microsoft.com/office/drawing/2014/main" xmlns="" id="{926883D4-0558-4109-855C-BFA64130C9A5}"/>
                </a:ext>
              </a:extLst>
            </p:cNvPr>
            <p:cNvSpPr/>
            <p:nvPr/>
          </p:nvSpPr>
          <p:spPr>
            <a:xfrm>
              <a:off x="934211" y="941832"/>
              <a:ext cx="4975860" cy="605155"/>
            </a:xfrm>
            <a:custGeom>
              <a:avLst/>
              <a:gdLst/>
              <a:ahLst/>
              <a:cxnLst/>
              <a:rect l="l" t="t" r="r" b="b"/>
              <a:pathLst>
                <a:path w="4975860" h="605155">
                  <a:moveTo>
                    <a:pt x="4975860" y="0"/>
                  </a:moveTo>
                  <a:lnTo>
                    <a:pt x="0" y="0"/>
                  </a:lnTo>
                  <a:lnTo>
                    <a:pt x="0" y="605027"/>
                  </a:lnTo>
                  <a:lnTo>
                    <a:pt x="4975860" y="605027"/>
                  </a:lnTo>
                  <a:lnTo>
                    <a:pt x="4975860" y="0"/>
                  </a:lnTo>
                  <a:close/>
                </a:path>
              </a:pathLst>
            </a:custGeom>
            <a:solidFill>
              <a:srgbClr val="00AF50"/>
            </a:solidFill>
          </p:spPr>
          <p:txBody>
            <a:bodyPr wrap="square" lIns="0" tIns="0" rIns="0" bIns="0" rtlCol="0"/>
            <a:lstStyle/>
            <a:p>
              <a:pPr algn="ctr"/>
              <a:endParaRPr sz="1600"/>
            </a:p>
          </p:txBody>
        </p:sp>
        <p:sp>
          <p:nvSpPr>
            <p:cNvPr id="28" name="object 13">
              <a:extLst>
                <a:ext uri="{FF2B5EF4-FFF2-40B4-BE49-F238E27FC236}">
                  <a16:creationId xmlns:a16="http://schemas.microsoft.com/office/drawing/2014/main" xmlns="" id="{17C7CAC1-53C3-404C-AAD8-BDBE047551C3}"/>
                </a:ext>
              </a:extLst>
            </p:cNvPr>
            <p:cNvSpPr/>
            <p:nvPr/>
          </p:nvSpPr>
          <p:spPr>
            <a:xfrm>
              <a:off x="934211" y="941832"/>
              <a:ext cx="4975860" cy="605155"/>
            </a:xfrm>
            <a:custGeom>
              <a:avLst/>
              <a:gdLst/>
              <a:ahLst/>
              <a:cxnLst/>
              <a:rect l="l" t="t" r="r" b="b"/>
              <a:pathLst>
                <a:path w="4975860" h="605155">
                  <a:moveTo>
                    <a:pt x="0" y="605027"/>
                  </a:moveTo>
                  <a:lnTo>
                    <a:pt x="4975860" y="605027"/>
                  </a:lnTo>
                  <a:lnTo>
                    <a:pt x="4975860" y="0"/>
                  </a:lnTo>
                  <a:lnTo>
                    <a:pt x="0" y="0"/>
                  </a:lnTo>
                  <a:lnTo>
                    <a:pt x="0" y="605027"/>
                  </a:lnTo>
                  <a:close/>
                </a:path>
              </a:pathLst>
            </a:custGeom>
            <a:ln w="12701">
              <a:solidFill>
                <a:srgbClr val="FFFFFF"/>
              </a:solidFill>
            </a:ln>
          </p:spPr>
          <p:txBody>
            <a:bodyPr wrap="square" lIns="0" tIns="0" rIns="0" bIns="0" rtlCol="0"/>
            <a:lstStyle/>
            <a:p>
              <a:pPr algn="ctr"/>
              <a:endParaRPr sz="1600"/>
            </a:p>
          </p:txBody>
        </p:sp>
        <p:sp>
          <p:nvSpPr>
            <p:cNvPr id="29" name="object 14">
              <a:extLst>
                <a:ext uri="{FF2B5EF4-FFF2-40B4-BE49-F238E27FC236}">
                  <a16:creationId xmlns:a16="http://schemas.microsoft.com/office/drawing/2014/main" xmlns="" id="{AEE676EE-8497-482A-967C-99399B2EFE29}"/>
                </a:ext>
              </a:extLst>
            </p:cNvPr>
            <p:cNvSpPr/>
            <p:nvPr/>
          </p:nvSpPr>
          <p:spPr>
            <a:xfrm>
              <a:off x="5910071" y="937260"/>
              <a:ext cx="4890770" cy="609600"/>
            </a:xfrm>
            <a:custGeom>
              <a:avLst/>
              <a:gdLst/>
              <a:ahLst/>
              <a:cxnLst/>
              <a:rect l="l" t="t" r="r" b="b"/>
              <a:pathLst>
                <a:path w="4890770" h="609600">
                  <a:moveTo>
                    <a:pt x="4890516" y="0"/>
                  </a:moveTo>
                  <a:lnTo>
                    <a:pt x="0" y="0"/>
                  </a:lnTo>
                  <a:lnTo>
                    <a:pt x="0" y="609600"/>
                  </a:lnTo>
                  <a:lnTo>
                    <a:pt x="4890516" y="609600"/>
                  </a:lnTo>
                  <a:lnTo>
                    <a:pt x="4890516" y="0"/>
                  </a:lnTo>
                  <a:close/>
                </a:path>
              </a:pathLst>
            </a:custGeom>
            <a:solidFill>
              <a:srgbClr val="FF0000"/>
            </a:solidFill>
          </p:spPr>
          <p:txBody>
            <a:bodyPr wrap="square" lIns="0" tIns="0" rIns="0" bIns="0" rtlCol="0"/>
            <a:lstStyle/>
            <a:p>
              <a:pPr algn="ctr"/>
              <a:endParaRPr sz="1600"/>
            </a:p>
          </p:txBody>
        </p:sp>
        <p:sp>
          <p:nvSpPr>
            <p:cNvPr id="31" name="object 15">
              <a:extLst>
                <a:ext uri="{FF2B5EF4-FFF2-40B4-BE49-F238E27FC236}">
                  <a16:creationId xmlns:a16="http://schemas.microsoft.com/office/drawing/2014/main" xmlns="" id="{4AA5BB88-0FAB-49B0-87B1-534B1E4434B1}"/>
                </a:ext>
              </a:extLst>
            </p:cNvPr>
            <p:cNvSpPr/>
            <p:nvPr/>
          </p:nvSpPr>
          <p:spPr>
            <a:xfrm>
              <a:off x="5910071" y="937260"/>
              <a:ext cx="4890770" cy="609600"/>
            </a:xfrm>
            <a:custGeom>
              <a:avLst/>
              <a:gdLst/>
              <a:ahLst/>
              <a:cxnLst/>
              <a:rect l="l" t="t" r="r" b="b"/>
              <a:pathLst>
                <a:path w="4890770" h="609600">
                  <a:moveTo>
                    <a:pt x="0" y="609600"/>
                  </a:moveTo>
                  <a:lnTo>
                    <a:pt x="4890516" y="609600"/>
                  </a:lnTo>
                  <a:lnTo>
                    <a:pt x="4890516" y="0"/>
                  </a:lnTo>
                  <a:lnTo>
                    <a:pt x="0" y="0"/>
                  </a:lnTo>
                  <a:lnTo>
                    <a:pt x="0" y="609600"/>
                  </a:lnTo>
                  <a:close/>
                </a:path>
              </a:pathLst>
            </a:custGeom>
            <a:ln w="12701">
              <a:solidFill>
                <a:srgbClr val="FFFFFF"/>
              </a:solidFill>
            </a:ln>
          </p:spPr>
          <p:txBody>
            <a:bodyPr wrap="square" lIns="0" tIns="0" rIns="0" bIns="0" rtlCol="0"/>
            <a:lstStyle/>
            <a:p>
              <a:pPr algn="ctr"/>
              <a:endParaRPr sz="1600"/>
            </a:p>
          </p:txBody>
        </p:sp>
        <p:sp>
          <p:nvSpPr>
            <p:cNvPr id="32" name="object 16">
              <a:extLst>
                <a:ext uri="{FF2B5EF4-FFF2-40B4-BE49-F238E27FC236}">
                  <a16:creationId xmlns:a16="http://schemas.microsoft.com/office/drawing/2014/main" xmlns="" id="{DD70C64A-63B6-405B-8864-66759063112C}"/>
                </a:ext>
              </a:extLst>
            </p:cNvPr>
            <p:cNvSpPr/>
            <p:nvPr/>
          </p:nvSpPr>
          <p:spPr>
            <a:xfrm>
              <a:off x="3008375" y="1082040"/>
              <a:ext cx="198120" cy="292735"/>
            </a:xfrm>
            <a:custGeom>
              <a:avLst/>
              <a:gdLst/>
              <a:ahLst/>
              <a:cxnLst/>
              <a:rect l="l" t="t" r="r" b="b"/>
              <a:pathLst>
                <a:path w="198119" h="292734">
                  <a:moveTo>
                    <a:pt x="99060" y="0"/>
                  </a:moveTo>
                  <a:lnTo>
                    <a:pt x="0" y="292608"/>
                  </a:lnTo>
                  <a:lnTo>
                    <a:pt x="198119" y="292608"/>
                  </a:lnTo>
                  <a:lnTo>
                    <a:pt x="99060" y="0"/>
                  </a:lnTo>
                  <a:close/>
                </a:path>
              </a:pathLst>
            </a:custGeom>
            <a:solidFill>
              <a:srgbClr val="FFFFFF"/>
            </a:solidFill>
          </p:spPr>
          <p:txBody>
            <a:bodyPr wrap="square" lIns="0" tIns="0" rIns="0" bIns="0" rtlCol="0"/>
            <a:lstStyle/>
            <a:p>
              <a:pPr algn="ctr"/>
              <a:endParaRPr sz="1600"/>
            </a:p>
          </p:txBody>
        </p:sp>
        <p:sp>
          <p:nvSpPr>
            <p:cNvPr id="33" name="object 17">
              <a:extLst>
                <a:ext uri="{FF2B5EF4-FFF2-40B4-BE49-F238E27FC236}">
                  <a16:creationId xmlns:a16="http://schemas.microsoft.com/office/drawing/2014/main" xmlns="" id="{06F8DEA6-DCF0-4465-BC67-F0A1C6BC03CE}"/>
                </a:ext>
              </a:extLst>
            </p:cNvPr>
            <p:cNvSpPr/>
            <p:nvPr/>
          </p:nvSpPr>
          <p:spPr>
            <a:xfrm>
              <a:off x="3008375" y="1082040"/>
              <a:ext cx="198120" cy="292735"/>
            </a:xfrm>
            <a:custGeom>
              <a:avLst/>
              <a:gdLst/>
              <a:ahLst/>
              <a:cxnLst/>
              <a:rect l="l" t="t" r="r" b="b"/>
              <a:pathLst>
                <a:path w="198119" h="292734">
                  <a:moveTo>
                    <a:pt x="0" y="292608"/>
                  </a:moveTo>
                  <a:lnTo>
                    <a:pt x="99060" y="0"/>
                  </a:lnTo>
                  <a:lnTo>
                    <a:pt x="198119" y="292608"/>
                  </a:lnTo>
                  <a:lnTo>
                    <a:pt x="0" y="292608"/>
                  </a:lnTo>
                  <a:close/>
                </a:path>
              </a:pathLst>
            </a:custGeom>
            <a:ln w="12701">
              <a:solidFill>
                <a:srgbClr val="FFFFFF"/>
              </a:solidFill>
            </a:ln>
          </p:spPr>
          <p:txBody>
            <a:bodyPr wrap="square" lIns="0" tIns="0" rIns="0" bIns="0" rtlCol="0"/>
            <a:lstStyle/>
            <a:p>
              <a:pPr algn="ctr"/>
              <a:endParaRPr sz="1600"/>
            </a:p>
          </p:txBody>
        </p:sp>
        <p:sp>
          <p:nvSpPr>
            <p:cNvPr id="34" name="object 18">
              <a:extLst>
                <a:ext uri="{FF2B5EF4-FFF2-40B4-BE49-F238E27FC236}">
                  <a16:creationId xmlns:a16="http://schemas.microsoft.com/office/drawing/2014/main" xmlns="" id="{EC9F162F-A687-45CF-9368-4C99949DA5D8}"/>
                </a:ext>
              </a:extLst>
            </p:cNvPr>
            <p:cNvSpPr/>
            <p:nvPr/>
          </p:nvSpPr>
          <p:spPr>
            <a:xfrm>
              <a:off x="8322310" y="1081659"/>
              <a:ext cx="199390" cy="293370"/>
            </a:xfrm>
            <a:custGeom>
              <a:avLst/>
              <a:gdLst/>
              <a:ahLst/>
              <a:cxnLst/>
              <a:rect l="l" t="t" r="r" b="b"/>
              <a:pathLst>
                <a:path w="199390" h="293369">
                  <a:moveTo>
                    <a:pt x="198882" y="0"/>
                  </a:moveTo>
                  <a:lnTo>
                    <a:pt x="0" y="0"/>
                  </a:lnTo>
                  <a:lnTo>
                    <a:pt x="99441" y="293242"/>
                  </a:lnTo>
                  <a:lnTo>
                    <a:pt x="198882" y="0"/>
                  </a:lnTo>
                  <a:close/>
                </a:path>
              </a:pathLst>
            </a:custGeom>
            <a:solidFill>
              <a:srgbClr val="FFFFFF"/>
            </a:solidFill>
          </p:spPr>
          <p:txBody>
            <a:bodyPr wrap="square" lIns="0" tIns="0" rIns="0" bIns="0" rtlCol="0"/>
            <a:lstStyle/>
            <a:p>
              <a:pPr algn="ctr"/>
              <a:endParaRPr sz="1600"/>
            </a:p>
          </p:txBody>
        </p:sp>
        <p:sp>
          <p:nvSpPr>
            <p:cNvPr id="35" name="object 19">
              <a:extLst>
                <a:ext uri="{FF2B5EF4-FFF2-40B4-BE49-F238E27FC236}">
                  <a16:creationId xmlns:a16="http://schemas.microsoft.com/office/drawing/2014/main" xmlns="" id="{085CB8AC-FB71-46F3-8853-C00F2EA89E5E}"/>
                </a:ext>
              </a:extLst>
            </p:cNvPr>
            <p:cNvSpPr/>
            <p:nvPr/>
          </p:nvSpPr>
          <p:spPr>
            <a:xfrm>
              <a:off x="8322310" y="1081659"/>
              <a:ext cx="199390" cy="293370"/>
            </a:xfrm>
            <a:custGeom>
              <a:avLst/>
              <a:gdLst/>
              <a:ahLst/>
              <a:cxnLst/>
              <a:rect l="l" t="t" r="r" b="b"/>
              <a:pathLst>
                <a:path w="199390" h="293369">
                  <a:moveTo>
                    <a:pt x="198882" y="0"/>
                  </a:moveTo>
                  <a:lnTo>
                    <a:pt x="99441" y="293242"/>
                  </a:lnTo>
                  <a:lnTo>
                    <a:pt x="0" y="0"/>
                  </a:lnTo>
                  <a:lnTo>
                    <a:pt x="198882" y="0"/>
                  </a:lnTo>
                  <a:close/>
                </a:path>
              </a:pathLst>
            </a:custGeom>
            <a:ln w="12701">
              <a:solidFill>
                <a:srgbClr val="FFFFFF"/>
              </a:solidFill>
            </a:ln>
          </p:spPr>
          <p:txBody>
            <a:bodyPr wrap="square" lIns="0" tIns="0" rIns="0" bIns="0" rtlCol="0"/>
            <a:lstStyle/>
            <a:p>
              <a:pPr algn="ctr"/>
              <a:endParaRPr sz="1600"/>
            </a:p>
          </p:txBody>
        </p:sp>
        <p:pic>
          <p:nvPicPr>
            <p:cNvPr id="36" name="object 21">
              <a:extLst>
                <a:ext uri="{FF2B5EF4-FFF2-40B4-BE49-F238E27FC236}">
                  <a16:creationId xmlns:a16="http://schemas.microsoft.com/office/drawing/2014/main" xmlns="" id="{5340086F-78B3-46A9-8E0B-F180B49CA001}"/>
                </a:ext>
              </a:extLst>
            </p:cNvPr>
            <p:cNvPicPr/>
            <p:nvPr/>
          </p:nvPicPr>
          <p:blipFill>
            <a:blip r:embed="rId2" cstate="print"/>
            <a:stretch>
              <a:fillRect/>
            </a:stretch>
          </p:blipFill>
          <p:spPr>
            <a:xfrm>
              <a:off x="918971" y="2206764"/>
              <a:ext cx="5049012" cy="876287"/>
            </a:xfrm>
            <a:prstGeom prst="rect">
              <a:avLst/>
            </a:prstGeom>
          </p:spPr>
        </p:pic>
        <p:sp>
          <p:nvSpPr>
            <p:cNvPr id="37" name="object 22">
              <a:extLst>
                <a:ext uri="{FF2B5EF4-FFF2-40B4-BE49-F238E27FC236}">
                  <a16:creationId xmlns:a16="http://schemas.microsoft.com/office/drawing/2014/main" xmlns="" id="{B70CEC9F-322D-451C-946B-AEFE5F2BDBC8}"/>
                </a:ext>
              </a:extLst>
            </p:cNvPr>
            <p:cNvSpPr/>
            <p:nvPr/>
          </p:nvSpPr>
          <p:spPr>
            <a:xfrm>
              <a:off x="953134" y="1563968"/>
              <a:ext cx="4956937" cy="220136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marL="285750" indent="-285750">
                <a:buFont typeface="Wingdings" panose="05000000000000000000" pitchFamily="2" charset="2"/>
                <a:buChar char="q"/>
              </a:pPr>
              <a:r>
                <a:rPr lang="fr-FR" sz="1400" dirty="0">
                  <a:latin typeface="Corbel" pitchFamily="34" charset="0"/>
                  <a:cs typeface="Vani" panose="020B0502040204020203" pitchFamily="18" charset="0"/>
                </a:rPr>
                <a:t>Hausse significatif du flux d’appels comparé ai mois dernier soit une progression de 25%</a:t>
              </a:r>
            </a:p>
          </p:txBody>
        </p:sp>
      </p:grpSp>
      <p:sp>
        <p:nvSpPr>
          <p:cNvPr id="38" name="object 22">
            <a:extLst>
              <a:ext uri="{FF2B5EF4-FFF2-40B4-BE49-F238E27FC236}">
                <a16:creationId xmlns:a16="http://schemas.microsoft.com/office/drawing/2014/main" xmlns="" id="{8314C8B4-2B4D-4803-A49B-9369A64AAEAE}"/>
              </a:ext>
            </a:extLst>
          </p:cNvPr>
          <p:cNvSpPr/>
          <p:nvPr/>
        </p:nvSpPr>
        <p:spPr>
          <a:xfrm>
            <a:off x="5810833" y="1465347"/>
            <a:ext cx="5372673" cy="1864976"/>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endParaRPr lang="fr-FR" sz="1600" dirty="0"/>
          </a:p>
        </p:txBody>
      </p:sp>
      <p:sp>
        <p:nvSpPr>
          <p:cNvPr id="2" name="Rectangle 1"/>
          <p:cNvSpPr/>
          <p:nvPr/>
        </p:nvSpPr>
        <p:spPr>
          <a:xfrm>
            <a:off x="420229" y="643367"/>
            <a:ext cx="1675459" cy="338554"/>
          </a:xfrm>
          <a:prstGeom prst="rect">
            <a:avLst/>
          </a:prstGeom>
        </p:spPr>
        <p:txBody>
          <a:bodyPr wrap="none">
            <a:spAutoFit/>
          </a:bodyPr>
          <a:lstStyle/>
          <a:p>
            <a:r>
              <a:rPr lang="fr-FR" sz="1600" cap="all" dirty="0">
                <a:latin typeface="Ebrima" pitchFamily="2" charset="0"/>
                <a:ea typeface="Ebrima" pitchFamily="2" charset="0"/>
                <a:cs typeface="Ebrima" pitchFamily="2" charset="0"/>
              </a:rPr>
              <a:t>CAMEROUN  RA</a:t>
            </a:r>
            <a:endParaRPr lang="fr-FR" sz="1600" dirty="0"/>
          </a:p>
        </p:txBody>
      </p:sp>
      <p:sp>
        <p:nvSpPr>
          <p:cNvPr id="18" name="Rectangle 17"/>
          <p:cNvSpPr/>
          <p:nvPr/>
        </p:nvSpPr>
        <p:spPr>
          <a:xfrm>
            <a:off x="571570" y="1569893"/>
            <a:ext cx="4738766" cy="553998"/>
          </a:xfrm>
          <a:prstGeom prst="rect">
            <a:avLst/>
          </a:prstGeom>
        </p:spPr>
        <p:txBody>
          <a:bodyPr wrap="square">
            <a:spAutoFit/>
          </a:bodyPr>
          <a:lstStyle/>
          <a:p>
            <a:endParaRPr lang="fr-FR" sz="1600" dirty="0"/>
          </a:p>
          <a:p>
            <a:pPr marL="285750" indent="-285750">
              <a:buFont typeface="Wingdings" panose="05000000000000000000" pitchFamily="2" charset="2"/>
              <a:buChar char="q"/>
            </a:pPr>
            <a:endParaRPr lang="fr-FR" sz="1400" b="1" dirty="0"/>
          </a:p>
        </p:txBody>
      </p:sp>
      <p:sp>
        <p:nvSpPr>
          <p:cNvPr id="19" name="Rectangle 18"/>
          <p:cNvSpPr/>
          <p:nvPr/>
        </p:nvSpPr>
        <p:spPr>
          <a:xfrm>
            <a:off x="6329703" y="2106128"/>
            <a:ext cx="4173197" cy="553998"/>
          </a:xfrm>
          <a:prstGeom prst="rect">
            <a:avLst/>
          </a:prstGeom>
        </p:spPr>
        <p:txBody>
          <a:bodyPr wrap="square">
            <a:spAutoFit/>
          </a:bodyPr>
          <a:lstStyle/>
          <a:p>
            <a:endParaRPr lang="fr-FR" sz="1600" dirty="0"/>
          </a:p>
          <a:p>
            <a:pPr marL="285750" indent="-285750">
              <a:buFont typeface="Wingdings" panose="05000000000000000000" pitchFamily="2" charset="2"/>
              <a:buChar char="q"/>
            </a:pPr>
            <a:endParaRPr lang="fr-FR" sz="1400" b="1" dirty="0"/>
          </a:p>
        </p:txBody>
      </p:sp>
      <p:graphicFrame>
        <p:nvGraphicFramePr>
          <p:cNvPr id="21" name="object 30">
            <a:extLst>
              <a:ext uri="{FF2B5EF4-FFF2-40B4-BE49-F238E27FC236}">
                <a16:creationId xmlns:a16="http://schemas.microsoft.com/office/drawing/2014/main" xmlns="" id="{17E4E34A-F629-486D-B82D-72F375277CF1}"/>
              </a:ext>
            </a:extLst>
          </p:cNvPr>
          <p:cNvGraphicFramePr>
            <a:graphicFrameLocks noGrp="1"/>
          </p:cNvGraphicFramePr>
          <p:nvPr>
            <p:extLst>
              <p:ext uri="{D42A27DB-BD31-4B8C-83A1-F6EECF244321}">
                <p14:modId xmlns:p14="http://schemas.microsoft.com/office/powerpoint/2010/main" val="2161658211"/>
              </p:ext>
            </p:extLst>
          </p:nvPr>
        </p:nvGraphicFramePr>
        <p:xfrm>
          <a:off x="263140" y="3516792"/>
          <a:ext cx="10920365" cy="2353580"/>
        </p:xfrm>
        <a:graphic>
          <a:graphicData uri="http://schemas.openxmlformats.org/drawingml/2006/table">
            <a:tbl>
              <a:tblPr firstRow="1" bandRow="1">
                <a:tableStyleId>{8EC20E35-A176-4012-BC5E-935CFFF8708E}</a:tableStyleId>
              </a:tblPr>
              <a:tblGrid>
                <a:gridCol w="4120084">
                  <a:extLst>
                    <a:ext uri="{9D8B030D-6E8A-4147-A177-3AD203B41FA5}">
                      <a16:colId xmlns:a16="http://schemas.microsoft.com/office/drawing/2014/main" xmlns="" val="20000"/>
                    </a:ext>
                  </a:extLst>
                </a:gridCol>
                <a:gridCol w="2100620">
                  <a:extLst>
                    <a:ext uri="{9D8B030D-6E8A-4147-A177-3AD203B41FA5}">
                      <a16:colId xmlns:a16="http://schemas.microsoft.com/office/drawing/2014/main" xmlns="" val="20001"/>
                    </a:ext>
                  </a:extLst>
                </a:gridCol>
                <a:gridCol w="1466287">
                  <a:extLst>
                    <a:ext uri="{9D8B030D-6E8A-4147-A177-3AD203B41FA5}">
                      <a16:colId xmlns:a16="http://schemas.microsoft.com/office/drawing/2014/main" xmlns="" val="20002"/>
                    </a:ext>
                  </a:extLst>
                </a:gridCol>
                <a:gridCol w="1534226">
                  <a:extLst>
                    <a:ext uri="{9D8B030D-6E8A-4147-A177-3AD203B41FA5}">
                      <a16:colId xmlns:a16="http://schemas.microsoft.com/office/drawing/2014/main" xmlns="" val="20003"/>
                    </a:ext>
                  </a:extLst>
                </a:gridCol>
                <a:gridCol w="1699148">
                  <a:extLst>
                    <a:ext uri="{9D8B030D-6E8A-4147-A177-3AD203B41FA5}">
                      <a16:colId xmlns:a16="http://schemas.microsoft.com/office/drawing/2014/main" xmlns="" val="575393333"/>
                    </a:ext>
                  </a:extLst>
                </a:gridCol>
              </a:tblGrid>
              <a:tr h="372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Indicateurs contractuels</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0" marB="0" anchor="ctr"/>
                </a:tc>
                <a:tc>
                  <a:txBody>
                    <a:bodyPr/>
                    <a:lstStyle/>
                    <a:p>
                      <a:pPr marL="1270" algn="ctr">
                        <a:lnSpc>
                          <a:spcPct val="100000"/>
                        </a:lnSpc>
                        <a:spcBef>
                          <a:spcPts val="1110"/>
                        </a:spcBef>
                      </a:pPr>
                      <a:r>
                        <a:rP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Objectif</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 Avril</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 Mai</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marR="0" lvl="0" indent="0" algn="ctr" defTabSz="914400" rtl="0" eaLnBrk="1" fontAlgn="auto" latinLnBrk="0" hangingPunct="1">
                        <a:lnSpc>
                          <a:spcPct val="100000"/>
                        </a:lnSpc>
                        <a:spcBef>
                          <a:spcPts val="111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 Taux de variation</a:t>
                      </a:r>
                      <a:endParaRPr lang="fr-F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extLst>
                  <a:ext uri="{0D108BD9-81ED-4DB2-BD59-A6C34878D82A}">
                    <a16:rowId xmlns:a16="http://schemas.microsoft.com/office/drawing/2014/main" xmlns="" val="10000"/>
                  </a:ext>
                </a:extLst>
              </a:tr>
              <a:tr h="399850">
                <a:tc>
                  <a:txBody>
                    <a:bodyPr/>
                    <a:lstStyle/>
                    <a:p>
                      <a:pPr algn="ctr">
                        <a:lnSpc>
                          <a:spcPct val="100000"/>
                        </a:lnSpc>
                        <a:spcBef>
                          <a:spcPts val="605"/>
                        </a:spcBef>
                      </a:pPr>
                      <a:r>
                        <a:rPr lang="fr-FR" sz="1100" b="1" spc="-30" dirty="0">
                          <a:latin typeface="Vani" panose="020B0502040204020203" pitchFamily="18" charset="0"/>
                          <a:cs typeface="Vani" panose="020B0502040204020203" pitchFamily="18" charset="0"/>
                        </a:rPr>
                        <a:t>% Served HVC</a:t>
                      </a:r>
                    </a:p>
                  </a:txBody>
                  <a:tcPr marL="0" marR="0" marT="76835" marB="0"/>
                </a:tc>
                <a:tc>
                  <a:txBody>
                    <a:bodyPr/>
                    <a:lstStyle/>
                    <a:p>
                      <a:pPr marL="635" algn="ctr">
                        <a:lnSpc>
                          <a:spcPct val="100000"/>
                        </a:lnSpc>
                        <a:spcBef>
                          <a:spcPts val="595"/>
                        </a:spcBef>
                      </a:pPr>
                      <a:r>
                        <a:rPr lang="fr-FR" sz="1200" dirty="0">
                          <a:latin typeface="Vani" panose="020B0502040204020203"/>
                          <a:cs typeface="Vani" panose="020B0502040204020203" pitchFamily="18" charset="0"/>
                        </a:rPr>
                        <a:t>97%</a:t>
                      </a:r>
                      <a:endParaRPr sz="1200" dirty="0">
                        <a:latin typeface="Vani" panose="020B0502040204020203"/>
                        <a:cs typeface="Vani" panose="020B0502040204020203" pitchFamily="18" charset="0"/>
                      </a:endParaRP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97,07%</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94,20%</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-2,87%</a:t>
                      </a:r>
                    </a:p>
                  </a:txBody>
                  <a:tcPr marL="9525" marR="9525" marT="9525" marB="0" anchor="ctr"/>
                </a:tc>
                <a:extLst>
                  <a:ext uri="{0D108BD9-81ED-4DB2-BD59-A6C34878D82A}">
                    <a16:rowId xmlns:a16="http://schemas.microsoft.com/office/drawing/2014/main" xmlns="" val="10001"/>
                  </a:ext>
                </a:extLst>
              </a:tr>
              <a:tr h="278552">
                <a:tc>
                  <a:txBody>
                    <a:bodyPr/>
                    <a:lstStyle/>
                    <a:p>
                      <a:pPr algn="ctr">
                        <a:lnSpc>
                          <a:spcPct val="100000"/>
                        </a:lnSpc>
                        <a:spcBef>
                          <a:spcPts val="605"/>
                        </a:spcBef>
                      </a:pPr>
                      <a:r>
                        <a:rPr lang="en-US" sz="1100" b="1" spc="-30" dirty="0">
                          <a:latin typeface="Vani" panose="020B0502040204020203" pitchFamily="18" charset="0"/>
                          <a:cs typeface="Vani" panose="020B0502040204020203" pitchFamily="18" charset="0"/>
                        </a:rPr>
                        <a:t>Service level HVC (in 10secs)</a:t>
                      </a:r>
                    </a:p>
                  </a:txBody>
                  <a:tcPr marL="0" marR="0" marT="76835" marB="0"/>
                </a:tc>
                <a:tc>
                  <a:txBody>
                    <a:bodyPr/>
                    <a:lstStyle/>
                    <a:p>
                      <a:pPr marL="1905" algn="ctr">
                        <a:lnSpc>
                          <a:spcPct val="100000"/>
                        </a:lnSpc>
                        <a:spcBef>
                          <a:spcPts val="590"/>
                        </a:spcBef>
                      </a:pPr>
                      <a:r>
                        <a:rPr lang="fr-FR" sz="1200" dirty="0">
                          <a:latin typeface="Vani" panose="020B0502040204020203"/>
                          <a:cs typeface="Vani" panose="020B0502040204020203" pitchFamily="18" charset="0"/>
                        </a:rPr>
                        <a:t>90%</a:t>
                      </a:r>
                      <a:endParaRPr sz="1200" dirty="0">
                        <a:latin typeface="Vani" panose="020B0502040204020203"/>
                        <a:cs typeface="Vani" panose="020B0502040204020203" pitchFamily="18" charset="0"/>
                      </a:endParaRPr>
                    </a:p>
                  </a:txBody>
                  <a:tcPr marL="0" marR="0" marT="74930"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94,70%</a:t>
                      </a:r>
                    </a:p>
                  </a:txBody>
                  <a:tcPr marL="0" marR="0" marT="74930"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84,82%</a:t>
                      </a:r>
                    </a:p>
                  </a:txBody>
                  <a:tcPr marL="0" marR="0" marT="74930"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-9,88%</a:t>
                      </a:r>
                    </a:p>
                  </a:txBody>
                  <a:tcPr marL="9525" marR="9525" marT="9525" marB="0" anchor="ctr"/>
                </a:tc>
                <a:extLst>
                  <a:ext uri="{0D108BD9-81ED-4DB2-BD59-A6C34878D82A}">
                    <a16:rowId xmlns:a16="http://schemas.microsoft.com/office/drawing/2014/main" xmlns="" val="10002"/>
                  </a:ext>
                </a:extLst>
              </a:tr>
              <a:tr h="260613">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FCR</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dirty="0">
                          <a:latin typeface="Vani" panose="020B0502040204020203"/>
                          <a:cs typeface="Vani" panose="020B0502040204020203" pitchFamily="18" charset="0"/>
                        </a:rPr>
                        <a:t>97%</a:t>
                      </a:r>
                      <a:endParaRPr sz="1200" dirty="0">
                        <a:latin typeface="Vani" panose="020B0502040204020203"/>
                        <a:cs typeface="Vani" panose="020B0502040204020203" pitchFamily="18" charset="0"/>
                      </a:endParaRP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97,24%</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96,91%</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-0,33%</a:t>
                      </a:r>
                    </a:p>
                  </a:txBody>
                  <a:tcPr marL="9525" marR="9525" marT="9525" marB="0" anchor="ctr"/>
                </a:tc>
                <a:extLst>
                  <a:ext uri="{0D108BD9-81ED-4DB2-BD59-A6C34878D82A}">
                    <a16:rowId xmlns:a16="http://schemas.microsoft.com/office/drawing/2014/main" xmlns="" val="10003"/>
                  </a:ext>
                </a:extLst>
              </a:tr>
              <a:tr h="260613">
                <a:tc>
                  <a:txBody>
                    <a:bodyPr/>
                    <a:lstStyle/>
                    <a:p>
                      <a:pPr marL="0" algn="ctr" defTabSz="914400" rtl="0" eaLnBrk="1" latinLnBrk="0" hangingPunct="1">
                        <a:lnSpc>
                          <a:spcPct val="100000"/>
                        </a:lnSpc>
                        <a:spcBef>
                          <a:spcPts val="605"/>
                        </a:spcBef>
                      </a:pPr>
                      <a:r>
                        <a:rPr lang="fr-FR" sz="1100" b="1" kern="1200" dirty="0">
                          <a:solidFill>
                            <a:schemeClr val="dk1"/>
                          </a:solidFill>
                          <a:latin typeface="Vani" panose="020B0502040204020203" pitchFamily="18" charset="0"/>
                          <a:ea typeface="+mn-ea"/>
                          <a:cs typeface="Vani" panose="020B0502040204020203" pitchFamily="18" charset="0"/>
                        </a:rPr>
                        <a:t>ASAT</a:t>
                      </a:r>
                      <a:endParaRPr sz="1100" b="1" kern="1200" dirty="0">
                        <a:solidFill>
                          <a:schemeClr val="dk1"/>
                        </a:solidFill>
                        <a:latin typeface="Vani" panose="020B0502040204020203" pitchFamily="18" charset="0"/>
                        <a:ea typeface="+mn-ea"/>
                        <a:cs typeface="Vani" panose="020B0502040204020203" pitchFamily="18" charset="0"/>
                      </a:endParaRPr>
                    </a:p>
                  </a:txBody>
                  <a:tcPr marL="0" marR="0" marT="76835" marB="0"/>
                </a:tc>
                <a:tc>
                  <a:txBody>
                    <a:bodyPr/>
                    <a:lstStyle/>
                    <a:p>
                      <a:pPr marL="1905" algn="ctr">
                        <a:lnSpc>
                          <a:spcPct val="100000"/>
                        </a:lnSpc>
                        <a:spcBef>
                          <a:spcPts val="595"/>
                        </a:spcBef>
                      </a:pPr>
                      <a:r>
                        <a:rPr lang="fr-FR" sz="1200" dirty="0">
                          <a:latin typeface="Vani" panose="020B0502040204020203"/>
                          <a:cs typeface="Vani" panose="020B0502040204020203" pitchFamily="18" charset="0"/>
                        </a:rPr>
                        <a:t>75%</a:t>
                      </a:r>
                      <a:endParaRPr sz="1200" dirty="0">
                        <a:latin typeface="Vani" panose="020B0502040204020203"/>
                        <a:cs typeface="Vani" panose="020B0502040204020203" pitchFamily="18" charset="0"/>
                      </a:endParaRP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NA</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NA</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NA</a:t>
                      </a:r>
                    </a:p>
                  </a:txBody>
                  <a:tcPr marL="9525" marR="9525" marT="9525" marB="0" anchor="ctr"/>
                </a:tc>
                <a:extLst>
                  <a:ext uri="{0D108BD9-81ED-4DB2-BD59-A6C34878D82A}">
                    <a16:rowId xmlns:a16="http://schemas.microsoft.com/office/drawing/2014/main" xmlns="" val="10007"/>
                  </a:ext>
                </a:extLst>
              </a:tr>
              <a:tr h="260540">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DMT</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dirty="0">
                          <a:latin typeface="Vani" panose="020B0502040204020203"/>
                          <a:cs typeface="Vani" panose="020B0502040204020203" pitchFamily="18" charset="0"/>
                        </a:rPr>
                        <a:t>180s</a:t>
                      </a:r>
                      <a:endParaRPr sz="1200" dirty="0">
                        <a:latin typeface="Vani" panose="020B0502040204020203"/>
                        <a:cs typeface="Vani" panose="020B0502040204020203" pitchFamily="18" charset="0"/>
                      </a:endParaRP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176Sec</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177Sec</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1Sec</a:t>
                      </a:r>
                    </a:p>
                  </a:txBody>
                  <a:tcPr marL="9525" marR="9525" marT="9525" marB="0" anchor="ctr"/>
                </a:tc>
                <a:extLst>
                  <a:ext uri="{0D108BD9-81ED-4DB2-BD59-A6C34878D82A}">
                    <a16:rowId xmlns:a16="http://schemas.microsoft.com/office/drawing/2014/main" xmlns="" val="10004"/>
                  </a:ext>
                </a:extLst>
              </a:tr>
              <a:tr h="260560">
                <a:tc>
                  <a:txBody>
                    <a:bodyPr/>
                    <a:lstStyle/>
                    <a:p>
                      <a:pPr algn="ctr">
                        <a:lnSpc>
                          <a:spcPct val="100000"/>
                        </a:lnSpc>
                        <a:spcBef>
                          <a:spcPts val="605"/>
                        </a:spcBef>
                      </a:pPr>
                      <a:r>
                        <a:rPr lang="fr-FR" sz="1100" b="1">
                          <a:latin typeface="Vani" panose="020B0502040204020203" pitchFamily="18" charset="0"/>
                          <a:cs typeface="Vani" panose="020B0502040204020203" pitchFamily="18" charset="0"/>
                        </a:rPr>
                        <a:t>TAUX D’ABANDON</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dirty="0">
                          <a:latin typeface="Vani" panose="020B0502040204020203"/>
                          <a:cs typeface="Vani" panose="020B0502040204020203" pitchFamily="18" charset="0"/>
                        </a:rPr>
                        <a:t>5%</a:t>
                      </a:r>
                      <a:endParaRPr sz="1200" dirty="0">
                        <a:latin typeface="Vani" panose="020B0502040204020203"/>
                        <a:cs typeface="Vani" panose="020B0502040204020203" pitchFamily="18" charset="0"/>
                      </a:endParaRP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1,31%</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4,17%</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+2,86%</a:t>
                      </a:r>
                    </a:p>
                  </a:txBody>
                  <a:tcPr marL="9525" marR="9525" marT="9525" marB="0" anchor="ctr"/>
                </a:tc>
                <a:extLst>
                  <a:ext uri="{0D108BD9-81ED-4DB2-BD59-A6C34878D82A}">
                    <a16:rowId xmlns:a16="http://schemas.microsoft.com/office/drawing/2014/main" xmlns="" val="10005"/>
                  </a:ext>
                </a:extLst>
              </a:tr>
              <a:tr h="260550">
                <a:tc>
                  <a:txBody>
                    <a:bodyPr/>
                    <a:lstStyle/>
                    <a:p>
                      <a:pPr algn="ctr">
                        <a:lnSpc>
                          <a:spcPct val="100000"/>
                        </a:lnSpc>
                        <a:spcBef>
                          <a:spcPts val="605"/>
                        </a:spcBef>
                      </a:pPr>
                      <a:r>
                        <a:rPr lang="fr-FR" sz="1100" b="1" dirty="0">
                          <a:latin typeface="Vani" panose="020B0502040204020203" pitchFamily="18" charset="0"/>
                          <a:cs typeface="Vani" panose="020B0502040204020203" pitchFamily="18" charset="0"/>
                        </a:rPr>
                        <a:t>NPS</a:t>
                      </a:r>
                      <a:endParaRPr sz="1100" dirty="0">
                        <a:latin typeface="Vani" panose="020B0502040204020203" pitchFamily="18" charset="0"/>
                        <a:cs typeface="Vani" panose="020B0502040204020203" pitchFamily="18" charset="0"/>
                      </a:endParaRPr>
                    </a:p>
                  </a:txBody>
                  <a:tcPr marL="0" marR="0" marT="76835" marB="0"/>
                </a:tc>
                <a:tc>
                  <a:txBody>
                    <a:bodyPr/>
                    <a:lstStyle/>
                    <a:p>
                      <a:pPr marL="1905" algn="ctr">
                        <a:lnSpc>
                          <a:spcPct val="100000"/>
                        </a:lnSpc>
                        <a:spcBef>
                          <a:spcPts val="595"/>
                        </a:spcBef>
                      </a:pPr>
                      <a:r>
                        <a:rPr lang="fr-FR" sz="1200" dirty="0">
                          <a:latin typeface="Vani" panose="020B0502040204020203"/>
                          <a:cs typeface="Vani" panose="020B0502040204020203" pitchFamily="18" charset="0"/>
                        </a:rPr>
                        <a:t>70%</a:t>
                      </a:r>
                      <a:endParaRPr sz="1200" dirty="0">
                        <a:latin typeface="Vani" panose="020B0502040204020203"/>
                        <a:cs typeface="Vani" panose="020B0502040204020203" pitchFamily="18" charset="0"/>
                      </a:endParaRP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NA</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NA</a:t>
                      </a:r>
                    </a:p>
                  </a:txBody>
                  <a:tcPr marL="0" marR="0" marT="75565" marB="0" anchor="ctr"/>
                </a:tc>
                <a:tc>
                  <a:txBody>
                    <a:bodyPr/>
                    <a:lstStyle/>
                    <a:p>
                      <a:pPr marL="0" algn="ctr" defTabSz="914400" rtl="0" eaLnBrk="1" latinLnBrk="0" hangingPunct="1"/>
                      <a:r>
                        <a:rPr lang="fr-FR" sz="1200" kern="1200" dirty="0">
                          <a:solidFill>
                            <a:schemeClr val="dk1"/>
                          </a:solidFill>
                          <a:latin typeface="Vani" panose="020B0502040204020203"/>
                          <a:ea typeface="+mn-ea"/>
                          <a:cs typeface="+mn-cs"/>
                        </a:rPr>
                        <a:t>NA</a:t>
                      </a:r>
                    </a:p>
                  </a:txBody>
                  <a:tcPr marL="0" marR="0" marT="75565" marB="0" anchor="ctr"/>
                </a:tc>
                <a:extLst>
                  <a:ext uri="{0D108BD9-81ED-4DB2-BD59-A6C34878D82A}">
                    <a16:rowId xmlns:a16="http://schemas.microsoft.com/office/drawing/2014/main" xmlns="" val="10006"/>
                  </a:ext>
                </a:extLst>
              </a:tr>
            </a:tbl>
          </a:graphicData>
        </a:graphic>
      </p:graphicFrame>
      <p:sp>
        <p:nvSpPr>
          <p:cNvPr id="20" name="Rectangle 19"/>
          <p:cNvSpPr/>
          <p:nvPr/>
        </p:nvSpPr>
        <p:spPr>
          <a:xfrm>
            <a:off x="5889949" y="1775164"/>
            <a:ext cx="5311094" cy="954107"/>
          </a:xfrm>
          <a:prstGeom prst="rect">
            <a:avLst/>
          </a:prstGeom>
        </p:spPr>
        <p:txBody>
          <a:bodyPr wrap="square">
            <a:spAutoFit/>
          </a:bodyPr>
          <a:lstStyle/>
          <a:p>
            <a:pPr marL="285750" indent="-285750">
              <a:buFont typeface="Wingdings" panose="05000000000000000000" pitchFamily="2" charset="2"/>
              <a:buChar char="q"/>
            </a:pPr>
            <a:r>
              <a:rPr lang="fr-FR" sz="1400" dirty="0"/>
              <a:t>Nos indicateurs (% served, service level) ne sont pas atteints du fait de la forte montée du flux dû aux différents incidents survenus tout au long du mois sans oubliés le flux généré par les clients dont le profil MOMO a changé.</a:t>
            </a:r>
          </a:p>
        </p:txBody>
      </p:sp>
    </p:spTree>
    <p:extLst>
      <p:ext uri="{BB962C8B-B14F-4D97-AF65-F5344CB8AC3E}">
        <p14:creationId xmlns:p14="http://schemas.microsoft.com/office/powerpoint/2010/main" val="290982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3">
            <a:extLst>
              <a:ext uri="{FF2B5EF4-FFF2-40B4-BE49-F238E27FC236}">
                <a16:creationId xmlns:a16="http://schemas.microsoft.com/office/drawing/2014/main" xmlns="" id="{247FA544-D2F6-4EAD-920A-EC2F8CE1C316}"/>
              </a:ext>
            </a:extLst>
          </p:cNvPr>
          <p:cNvSpPr txBox="1">
            <a:spLocks/>
          </p:cNvSpPr>
          <p:nvPr/>
        </p:nvSpPr>
        <p:spPr>
          <a:xfrm>
            <a:off x="495028" y="187093"/>
            <a:ext cx="10007872" cy="5262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a:t>
            </a:r>
          </a:p>
          <a:p>
            <a:pPr lvl="0">
              <a:defRPr/>
            </a:pPr>
            <a:r>
              <a:rPr lang="fr-FR" sz="1800" cap="all" dirty="0">
                <a:solidFill>
                  <a:schemeClr val="tx1"/>
                </a:solidFill>
                <a:latin typeface="Ebrima" pitchFamily="2" charset="0"/>
                <a:ea typeface="Ebrima" pitchFamily="2" charset="0"/>
                <a:cs typeface="Ebrima" pitchFamily="2" charset="0"/>
              </a:rPr>
              <a:t>Score FILIALES (une synthese)</a:t>
            </a:r>
          </a:p>
        </p:txBody>
      </p:sp>
      <p:grpSp>
        <p:nvGrpSpPr>
          <p:cNvPr id="24" name="object 11">
            <a:extLst>
              <a:ext uri="{FF2B5EF4-FFF2-40B4-BE49-F238E27FC236}">
                <a16:creationId xmlns:a16="http://schemas.microsoft.com/office/drawing/2014/main" xmlns="" id="{01B3D18F-9F05-4CBE-8A6A-4FE0585A0F56}"/>
              </a:ext>
            </a:extLst>
          </p:cNvPr>
          <p:cNvGrpSpPr/>
          <p:nvPr/>
        </p:nvGrpSpPr>
        <p:grpSpPr>
          <a:xfrm>
            <a:off x="466280" y="1151147"/>
            <a:ext cx="10948079" cy="2183032"/>
            <a:chOff x="918971" y="937260"/>
            <a:chExt cx="9881870" cy="2828077"/>
          </a:xfrm>
        </p:grpSpPr>
        <p:sp>
          <p:nvSpPr>
            <p:cNvPr id="27" name="object 12">
              <a:extLst>
                <a:ext uri="{FF2B5EF4-FFF2-40B4-BE49-F238E27FC236}">
                  <a16:creationId xmlns:a16="http://schemas.microsoft.com/office/drawing/2014/main" xmlns="" id="{926883D4-0558-4109-855C-BFA64130C9A5}"/>
                </a:ext>
              </a:extLst>
            </p:cNvPr>
            <p:cNvSpPr/>
            <p:nvPr/>
          </p:nvSpPr>
          <p:spPr>
            <a:xfrm>
              <a:off x="934211" y="941832"/>
              <a:ext cx="4975860" cy="605155"/>
            </a:xfrm>
            <a:custGeom>
              <a:avLst/>
              <a:gdLst/>
              <a:ahLst/>
              <a:cxnLst/>
              <a:rect l="l" t="t" r="r" b="b"/>
              <a:pathLst>
                <a:path w="4975860" h="605155">
                  <a:moveTo>
                    <a:pt x="4975860" y="0"/>
                  </a:moveTo>
                  <a:lnTo>
                    <a:pt x="0" y="0"/>
                  </a:lnTo>
                  <a:lnTo>
                    <a:pt x="0" y="605027"/>
                  </a:lnTo>
                  <a:lnTo>
                    <a:pt x="4975860" y="605027"/>
                  </a:lnTo>
                  <a:lnTo>
                    <a:pt x="4975860" y="0"/>
                  </a:lnTo>
                  <a:close/>
                </a:path>
              </a:pathLst>
            </a:custGeom>
            <a:solidFill>
              <a:srgbClr val="00AF50"/>
            </a:solidFill>
          </p:spPr>
          <p:txBody>
            <a:bodyPr wrap="square" lIns="0" tIns="0" rIns="0" bIns="0" rtlCol="0"/>
            <a:lstStyle/>
            <a:p>
              <a:pPr algn="ctr"/>
              <a:endParaRPr sz="1600"/>
            </a:p>
          </p:txBody>
        </p:sp>
        <p:sp>
          <p:nvSpPr>
            <p:cNvPr id="28" name="object 13">
              <a:extLst>
                <a:ext uri="{FF2B5EF4-FFF2-40B4-BE49-F238E27FC236}">
                  <a16:creationId xmlns:a16="http://schemas.microsoft.com/office/drawing/2014/main" xmlns="" id="{17C7CAC1-53C3-404C-AAD8-BDBE047551C3}"/>
                </a:ext>
              </a:extLst>
            </p:cNvPr>
            <p:cNvSpPr/>
            <p:nvPr/>
          </p:nvSpPr>
          <p:spPr>
            <a:xfrm>
              <a:off x="934211" y="941832"/>
              <a:ext cx="4975860" cy="605155"/>
            </a:xfrm>
            <a:custGeom>
              <a:avLst/>
              <a:gdLst/>
              <a:ahLst/>
              <a:cxnLst/>
              <a:rect l="l" t="t" r="r" b="b"/>
              <a:pathLst>
                <a:path w="4975860" h="605155">
                  <a:moveTo>
                    <a:pt x="0" y="605027"/>
                  </a:moveTo>
                  <a:lnTo>
                    <a:pt x="4975860" y="605027"/>
                  </a:lnTo>
                  <a:lnTo>
                    <a:pt x="4975860" y="0"/>
                  </a:lnTo>
                  <a:lnTo>
                    <a:pt x="0" y="0"/>
                  </a:lnTo>
                  <a:lnTo>
                    <a:pt x="0" y="605027"/>
                  </a:lnTo>
                  <a:close/>
                </a:path>
              </a:pathLst>
            </a:custGeom>
            <a:ln w="12701">
              <a:solidFill>
                <a:srgbClr val="FFFFFF"/>
              </a:solidFill>
            </a:ln>
          </p:spPr>
          <p:txBody>
            <a:bodyPr wrap="square" lIns="0" tIns="0" rIns="0" bIns="0" rtlCol="0"/>
            <a:lstStyle/>
            <a:p>
              <a:pPr algn="ctr"/>
              <a:endParaRPr sz="1600"/>
            </a:p>
          </p:txBody>
        </p:sp>
        <p:sp>
          <p:nvSpPr>
            <p:cNvPr id="29" name="object 14">
              <a:extLst>
                <a:ext uri="{FF2B5EF4-FFF2-40B4-BE49-F238E27FC236}">
                  <a16:creationId xmlns:a16="http://schemas.microsoft.com/office/drawing/2014/main" xmlns="" id="{AEE676EE-8497-482A-967C-99399B2EFE29}"/>
                </a:ext>
              </a:extLst>
            </p:cNvPr>
            <p:cNvSpPr/>
            <p:nvPr/>
          </p:nvSpPr>
          <p:spPr>
            <a:xfrm>
              <a:off x="5910071" y="937260"/>
              <a:ext cx="4890770" cy="609600"/>
            </a:xfrm>
            <a:custGeom>
              <a:avLst/>
              <a:gdLst/>
              <a:ahLst/>
              <a:cxnLst/>
              <a:rect l="l" t="t" r="r" b="b"/>
              <a:pathLst>
                <a:path w="4890770" h="609600">
                  <a:moveTo>
                    <a:pt x="4890516" y="0"/>
                  </a:moveTo>
                  <a:lnTo>
                    <a:pt x="0" y="0"/>
                  </a:lnTo>
                  <a:lnTo>
                    <a:pt x="0" y="609600"/>
                  </a:lnTo>
                  <a:lnTo>
                    <a:pt x="4890516" y="609600"/>
                  </a:lnTo>
                  <a:lnTo>
                    <a:pt x="4890516" y="0"/>
                  </a:lnTo>
                  <a:close/>
                </a:path>
              </a:pathLst>
            </a:custGeom>
            <a:solidFill>
              <a:srgbClr val="FF0000"/>
            </a:solidFill>
          </p:spPr>
          <p:txBody>
            <a:bodyPr wrap="square" lIns="0" tIns="0" rIns="0" bIns="0" rtlCol="0"/>
            <a:lstStyle/>
            <a:p>
              <a:pPr algn="ctr"/>
              <a:endParaRPr sz="1600"/>
            </a:p>
          </p:txBody>
        </p:sp>
        <p:sp>
          <p:nvSpPr>
            <p:cNvPr id="31" name="object 15">
              <a:extLst>
                <a:ext uri="{FF2B5EF4-FFF2-40B4-BE49-F238E27FC236}">
                  <a16:creationId xmlns:a16="http://schemas.microsoft.com/office/drawing/2014/main" xmlns="" id="{4AA5BB88-0FAB-49B0-87B1-534B1E4434B1}"/>
                </a:ext>
              </a:extLst>
            </p:cNvPr>
            <p:cNvSpPr/>
            <p:nvPr/>
          </p:nvSpPr>
          <p:spPr>
            <a:xfrm>
              <a:off x="5910071" y="937260"/>
              <a:ext cx="4890770" cy="609600"/>
            </a:xfrm>
            <a:custGeom>
              <a:avLst/>
              <a:gdLst/>
              <a:ahLst/>
              <a:cxnLst/>
              <a:rect l="l" t="t" r="r" b="b"/>
              <a:pathLst>
                <a:path w="4890770" h="609600">
                  <a:moveTo>
                    <a:pt x="0" y="609600"/>
                  </a:moveTo>
                  <a:lnTo>
                    <a:pt x="4890516" y="609600"/>
                  </a:lnTo>
                  <a:lnTo>
                    <a:pt x="4890516" y="0"/>
                  </a:lnTo>
                  <a:lnTo>
                    <a:pt x="0" y="0"/>
                  </a:lnTo>
                  <a:lnTo>
                    <a:pt x="0" y="609600"/>
                  </a:lnTo>
                  <a:close/>
                </a:path>
              </a:pathLst>
            </a:custGeom>
            <a:ln w="12701">
              <a:solidFill>
                <a:srgbClr val="FFFFFF"/>
              </a:solidFill>
            </a:ln>
          </p:spPr>
          <p:txBody>
            <a:bodyPr wrap="square" lIns="0" tIns="0" rIns="0" bIns="0" rtlCol="0"/>
            <a:lstStyle/>
            <a:p>
              <a:pPr algn="ctr"/>
              <a:endParaRPr sz="1600"/>
            </a:p>
          </p:txBody>
        </p:sp>
        <p:sp>
          <p:nvSpPr>
            <p:cNvPr id="32" name="object 16">
              <a:extLst>
                <a:ext uri="{FF2B5EF4-FFF2-40B4-BE49-F238E27FC236}">
                  <a16:creationId xmlns:a16="http://schemas.microsoft.com/office/drawing/2014/main" xmlns="" id="{DD70C64A-63B6-405B-8864-66759063112C}"/>
                </a:ext>
              </a:extLst>
            </p:cNvPr>
            <p:cNvSpPr/>
            <p:nvPr/>
          </p:nvSpPr>
          <p:spPr>
            <a:xfrm>
              <a:off x="3008375" y="1082040"/>
              <a:ext cx="198120" cy="292735"/>
            </a:xfrm>
            <a:custGeom>
              <a:avLst/>
              <a:gdLst/>
              <a:ahLst/>
              <a:cxnLst/>
              <a:rect l="l" t="t" r="r" b="b"/>
              <a:pathLst>
                <a:path w="198119" h="292734">
                  <a:moveTo>
                    <a:pt x="99060" y="0"/>
                  </a:moveTo>
                  <a:lnTo>
                    <a:pt x="0" y="292608"/>
                  </a:lnTo>
                  <a:lnTo>
                    <a:pt x="198119" y="292608"/>
                  </a:lnTo>
                  <a:lnTo>
                    <a:pt x="99060" y="0"/>
                  </a:lnTo>
                  <a:close/>
                </a:path>
              </a:pathLst>
            </a:custGeom>
            <a:solidFill>
              <a:srgbClr val="FFFFFF"/>
            </a:solidFill>
          </p:spPr>
          <p:txBody>
            <a:bodyPr wrap="square" lIns="0" tIns="0" rIns="0" bIns="0" rtlCol="0"/>
            <a:lstStyle/>
            <a:p>
              <a:pPr algn="ctr"/>
              <a:endParaRPr sz="1600"/>
            </a:p>
          </p:txBody>
        </p:sp>
        <p:sp>
          <p:nvSpPr>
            <p:cNvPr id="33" name="object 17">
              <a:extLst>
                <a:ext uri="{FF2B5EF4-FFF2-40B4-BE49-F238E27FC236}">
                  <a16:creationId xmlns:a16="http://schemas.microsoft.com/office/drawing/2014/main" xmlns="" id="{06F8DEA6-DCF0-4465-BC67-F0A1C6BC03CE}"/>
                </a:ext>
              </a:extLst>
            </p:cNvPr>
            <p:cNvSpPr/>
            <p:nvPr/>
          </p:nvSpPr>
          <p:spPr>
            <a:xfrm>
              <a:off x="3008375" y="1082040"/>
              <a:ext cx="198120" cy="292735"/>
            </a:xfrm>
            <a:custGeom>
              <a:avLst/>
              <a:gdLst/>
              <a:ahLst/>
              <a:cxnLst/>
              <a:rect l="l" t="t" r="r" b="b"/>
              <a:pathLst>
                <a:path w="198119" h="292734">
                  <a:moveTo>
                    <a:pt x="0" y="292608"/>
                  </a:moveTo>
                  <a:lnTo>
                    <a:pt x="99060" y="0"/>
                  </a:lnTo>
                  <a:lnTo>
                    <a:pt x="198119" y="292608"/>
                  </a:lnTo>
                  <a:lnTo>
                    <a:pt x="0" y="292608"/>
                  </a:lnTo>
                  <a:close/>
                </a:path>
              </a:pathLst>
            </a:custGeom>
            <a:ln w="12701">
              <a:solidFill>
                <a:srgbClr val="FFFFFF"/>
              </a:solidFill>
            </a:ln>
          </p:spPr>
          <p:txBody>
            <a:bodyPr wrap="square" lIns="0" tIns="0" rIns="0" bIns="0" rtlCol="0"/>
            <a:lstStyle/>
            <a:p>
              <a:pPr algn="ctr"/>
              <a:endParaRPr sz="1600"/>
            </a:p>
          </p:txBody>
        </p:sp>
        <p:sp>
          <p:nvSpPr>
            <p:cNvPr id="34" name="object 18">
              <a:extLst>
                <a:ext uri="{FF2B5EF4-FFF2-40B4-BE49-F238E27FC236}">
                  <a16:creationId xmlns:a16="http://schemas.microsoft.com/office/drawing/2014/main" xmlns="" id="{EC9F162F-A687-45CF-9368-4C99949DA5D8}"/>
                </a:ext>
              </a:extLst>
            </p:cNvPr>
            <p:cNvSpPr/>
            <p:nvPr/>
          </p:nvSpPr>
          <p:spPr>
            <a:xfrm>
              <a:off x="8322310" y="1081659"/>
              <a:ext cx="199390" cy="293370"/>
            </a:xfrm>
            <a:custGeom>
              <a:avLst/>
              <a:gdLst/>
              <a:ahLst/>
              <a:cxnLst/>
              <a:rect l="l" t="t" r="r" b="b"/>
              <a:pathLst>
                <a:path w="199390" h="293369">
                  <a:moveTo>
                    <a:pt x="198882" y="0"/>
                  </a:moveTo>
                  <a:lnTo>
                    <a:pt x="0" y="0"/>
                  </a:lnTo>
                  <a:lnTo>
                    <a:pt x="99441" y="293242"/>
                  </a:lnTo>
                  <a:lnTo>
                    <a:pt x="198882" y="0"/>
                  </a:lnTo>
                  <a:close/>
                </a:path>
              </a:pathLst>
            </a:custGeom>
            <a:solidFill>
              <a:srgbClr val="FFFFFF"/>
            </a:solidFill>
          </p:spPr>
          <p:txBody>
            <a:bodyPr wrap="square" lIns="0" tIns="0" rIns="0" bIns="0" rtlCol="0"/>
            <a:lstStyle/>
            <a:p>
              <a:pPr algn="ctr"/>
              <a:endParaRPr sz="1600"/>
            </a:p>
          </p:txBody>
        </p:sp>
        <p:sp>
          <p:nvSpPr>
            <p:cNvPr id="35" name="object 19">
              <a:extLst>
                <a:ext uri="{FF2B5EF4-FFF2-40B4-BE49-F238E27FC236}">
                  <a16:creationId xmlns:a16="http://schemas.microsoft.com/office/drawing/2014/main" xmlns="" id="{085CB8AC-FB71-46F3-8853-C00F2EA89E5E}"/>
                </a:ext>
              </a:extLst>
            </p:cNvPr>
            <p:cNvSpPr/>
            <p:nvPr/>
          </p:nvSpPr>
          <p:spPr>
            <a:xfrm>
              <a:off x="8322310" y="1081659"/>
              <a:ext cx="199390" cy="293370"/>
            </a:xfrm>
            <a:custGeom>
              <a:avLst/>
              <a:gdLst/>
              <a:ahLst/>
              <a:cxnLst/>
              <a:rect l="l" t="t" r="r" b="b"/>
              <a:pathLst>
                <a:path w="199390" h="293369">
                  <a:moveTo>
                    <a:pt x="198882" y="0"/>
                  </a:moveTo>
                  <a:lnTo>
                    <a:pt x="99441" y="293242"/>
                  </a:lnTo>
                  <a:lnTo>
                    <a:pt x="0" y="0"/>
                  </a:lnTo>
                  <a:lnTo>
                    <a:pt x="198882" y="0"/>
                  </a:lnTo>
                  <a:close/>
                </a:path>
              </a:pathLst>
            </a:custGeom>
            <a:ln w="12701">
              <a:solidFill>
                <a:srgbClr val="FFFFFF"/>
              </a:solidFill>
            </a:ln>
          </p:spPr>
          <p:txBody>
            <a:bodyPr wrap="square" lIns="0" tIns="0" rIns="0" bIns="0" rtlCol="0"/>
            <a:lstStyle/>
            <a:p>
              <a:pPr algn="ctr"/>
              <a:endParaRPr sz="1600"/>
            </a:p>
          </p:txBody>
        </p:sp>
        <p:pic>
          <p:nvPicPr>
            <p:cNvPr id="36" name="object 21">
              <a:extLst>
                <a:ext uri="{FF2B5EF4-FFF2-40B4-BE49-F238E27FC236}">
                  <a16:creationId xmlns:a16="http://schemas.microsoft.com/office/drawing/2014/main" xmlns="" id="{5340086F-78B3-46A9-8E0B-F180B49CA001}"/>
                </a:ext>
              </a:extLst>
            </p:cNvPr>
            <p:cNvPicPr/>
            <p:nvPr/>
          </p:nvPicPr>
          <p:blipFill>
            <a:blip r:embed="rId2" cstate="print"/>
            <a:stretch>
              <a:fillRect/>
            </a:stretch>
          </p:blipFill>
          <p:spPr>
            <a:xfrm>
              <a:off x="918971" y="2206764"/>
              <a:ext cx="5049012" cy="876287"/>
            </a:xfrm>
            <a:prstGeom prst="rect">
              <a:avLst/>
            </a:prstGeom>
          </p:spPr>
        </p:pic>
        <p:sp>
          <p:nvSpPr>
            <p:cNvPr id="37" name="object 22">
              <a:extLst>
                <a:ext uri="{FF2B5EF4-FFF2-40B4-BE49-F238E27FC236}">
                  <a16:creationId xmlns:a16="http://schemas.microsoft.com/office/drawing/2014/main" xmlns="" id="{B70CEC9F-322D-451C-946B-AEFE5F2BDBC8}"/>
                </a:ext>
              </a:extLst>
            </p:cNvPr>
            <p:cNvSpPr/>
            <p:nvPr/>
          </p:nvSpPr>
          <p:spPr>
            <a:xfrm>
              <a:off x="953134" y="1563968"/>
              <a:ext cx="4956937" cy="220136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marL="285750" indent="-285750">
                <a:buFont typeface="Wingdings" panose="05000000000000000000" pitchFamily="2" charset="2"/>
                <a:buChar char="q"/>
              </a:pPr>
              <a:r>
                <a:rPr lang="fr-FR" sz="1400" dirty="0">
                  <a:latin typeface="Corbel" pitchFamily="34" charset="0"/>
                  <a:cs typeface="Vani" panose="020B0502040204020203" pitchFamily="18" charset="0"/>
                </a:rPr>
                <a:t>Malgré la baisse  du volume d’appels générés, nous enregistrons tout de même un taux d’</a:t>
              </a:r>
              <a:r>
                <a:rPr lang="fr-FR" sz="1400" dirty="0" err="1">
                  <a:latin typeface="Corbel" pitchFamily="34" charset="0"/>
                  <a:cs typeface="Vani" panose="020B0502040204020203" pitchFamily="18" charset="0"/>
                </a:rPr>
                <a:t>argued</a:t>
              </a:r>
              <a:r>
                <a:rPr lang="fr-FR" sz="1400" dirty="0">
                  <a:latin typeface="Corbel" pitchFamily="34" charset="0"/>
                  <a:cs typeface="Vani" panose="020B0502040204020203" pitchFamily="18" charset="0"/>
                </a:rPr>
                <a:t> en progression comparé au mois dernier soit une amélioration positive de 17%</a:t>
              </a:r>
            </a:p>
          </p:txBody>
        </p:sp>
      </p:grpSp>
      <p:sp>
        <p:nvSpPr>
          <p:cNvPr id="38" name="object 22">
            <a:extLst>
              <a:ext uri="{FF2B5EF4-FFF2-40B4-BE49-F238E27FC236}">
                <a16:creationId xmlns:a16="http://schemas.microsoft.com/office/drawing/2014/main" xmlns="" id="{8314C8B4-2B4D-4803-A49B-9369A64AAEAE}"/>
              </a:ext>
            </a:extLst>
          </p:cNvPr>
          <p:cNvSpPr/>
          <p:nvPr/>
        </p:nvSpPr>
        <p:spPr>
          <a:xfrm>
            <a:off x="6010817" y="1653430"/>
            <a:ext cx="5372673" cy="1699365"/>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marL="285750" indent="-285750">
              <a:buFont typeface="Wingdings" panose="05000000000000000000" pitchFamily="2" charset="2"/>
              <a:buChar char="q"/>
            </a:pPr>
            <a:r>
              <a:rPr lang="fr-FR" sz="1600" b="1" dirty="0"/>
              <a:t>Nous observons une baisse considérable du volume d’</a:t>
            </a:r>
            <a:r>
              <a:rPr lang="fr-FR" sz="1600" b="1" dirty="0" err="1"/>
              <a:t>appes</a:t>
            </a:r>
            <a:r>
              <a:rPr lang="fr-FR" sz="1600" b="1" dirty="0"/>
              <a:t> émis et argumentés comparé au mois d’avril dû à une montée de flux en réception d’où le renforcement de l’équipe émission</a:t>
            </a:r>
          </a:p>
          <a:p>
            <a:endParaRPr lang="fr-FR" sz="1600" dirty="0">
              <a:latin typeface="Corbel" pitchFamily="34" charset="0"/>
              <a:cs typeface="Vani" panose="020B0502040204020203" pitchFamily="18" charset="0"/>
            </a:endParaRPr>
          </a:p>
        </p:txBody>
      </p:sp>
      <p:sp>
        <p:nvSpPr>
          <p:cNvPr id="2" name="Rectangle 1"/>
          <p:cNvSpPr/>
          <p:nvPr/>
        </p:nvSpPr>
        <p:spPr>
          <a:xfrm>
            <a:off x="420229" y="643367"/>
            <a:ext cx="1656223" cy="338554"/>
          </a:xfrm>
          <a:prstGeom prst="rect">
            <a:avLst/>
          </a:prstGeom>
        </p:spPr>
        <p:txBody>
          <a:bodyPr wrap="none">
            <a:spAutoFit/>
          </a:bodyPr>
          <a:lstStyle/>
          <a:p>
            <a:r>
              <a:rPr lang="fr-FR" sz="1600" cap="all" dirty="0">
                <a:latin typeface="Ebrima" pitchFamily="2" charset="0"/>
                <a:ea typeface="Ebrima" pitchFamily="2" charset="0"/>
                <a:cs typeface="Ebrima" pitchFamily="2" charset="0"/>
              </a:rPr>
              <a:t>CAMEROUN  EA</a:t>
            </a:r>
            <a:endParaRPr lang="fr-FR" sz="1600" dirty="0"/>
          </a:p>
        </p:txBody>
      </p:sp>
      <p:sp>
        <p:nvSpPr>
          <p:cNvPr id="18" name="Rectangle 17"/>
          <p:cNvSpPr/>
          <p:nvPr/>
        </p:nvSpPr>
        <p:spPr>
          <a:xfrm>
            <a:off x="571570" y="1569893"/>
            <a:ext cx="4738766" cy="553998"/>
          </a:xfrm>
          <a:prstGeom prst="rect">
            <a:avLst/>
          </a:prstGeom>
        </p:spPr>
        <p:txBody>
          <a:bodyPr wrap="square">
            <a:spAutoFit/>
          </a:bodyPr>
          <a:lstStyle/>
          <a:p>
            <a:endParaRPr lang="fr-FR" sz="1600" dirty="0"/>
          </a:p>
          <a:p>
            <a:pPr marL="285750" indent="-285750">
              <a:buFont typeface="Wingdings" panose="05000000000000000000" pitchFamily="2" charset="2"/>
              <a:buChar char="q"/>
            </a:pPr>
            <a:endParaRPr lang="fr-FR" sz="1400" b="1" dirty="0"/>
          </a:p>
        </p:txBody>
      </p:sp>
      <p:sp>
        <p:nvSpPr>
          <p:cNvPr id="19" name="Rectangle 18"/>
          <p:cNvSpPr/>
          <p:nvPr/>
        </p:nvSpPr>
        <p:spPr>
          <a:xfrm>
            <a:off x="6329703" y="2106128"/>
            <a:ext cx="4173197" cy="553998"/>
          </a:xfrm>
          <a:prstGeom prst="rect">
            <a:avLst/>
          </a:prstGeom>
        </p:spPr>
        <p:txBody>
          <a:bodyPr wrap="square">
            <a:spAutoFit/>
          </a:bodyPr>
          <a:lstStyle/>
          <a:p>
            <a:endParaRPr lang="fr-FR" sz="1600" dirty="0"/>
          </a:p>
          <a:p>
            <a:pPr marL="285750" indent="-285750">
              <a:buFont typeface="Wingdings" panose="05000000000000000000" pitchFamily="2" charset="2"/>
              <a:buChar char="q"/>
            </a:pPr>
            <a:endParaRPr lang="fr-FR" sz="1400" b="1" dirty="0"/>
          </a:p>
        </p:txBody>
      </p:sp>
      <p:graphicFrame>
        <p:nvGraphicFramePr>
          <p:cNvPr id="20" name="Tableau 3"/>
          <p:cNvGraphicFramePr>
            <a:graphicFrameLocks noGrp="1"/>
          </p:cNvGraphicFramePr>
          <p:nvPr>
            <p:extLst>
              <p:ext uri="{D42A27DB-BD31-4B8C-83A1-F6EECF244321}">
                <p14:modId xmlns:p14="http://schemas.microsoft.com/office/powerpoint/2010/main" val="842564300"/>
              </p:ext>
            </p:extLst>
          </p:nvPr>
        </p:nvGraphicFramePr>
        <p:xfrm>
          <a:off x="495028" y="3572583"/>
          <a:ext cx="10902447" cy="2595880"/>
        </p:xfrm>
        <a:graphic>
          <a:graphicData uri="http://schemas.openxmlformats.org/drawingml/2006/table">
            <a:tbl>
              <a:tblPr firstRow="1" bandRow="1">
                <a:tableStyleId>{073A0DAA-6AF3-43AB-8588-CEC1D06C72B9}</a:tableStyleId>
              </a:tblPr>
              <a:tblGrid>
                <a:gridCol w="2679246">
                  <a:extLst>
                    <a:ext uri="{9D8B030D-6E8A-4147-A177-3AD203B41FA5}">
                      <a16:colId xmlns:a16="http://schemas.microsoft.com/office/drawing/2014/main" xmlns="" val="924815970"/>
                    </a:ext>
                  </a:extLst>
                </a:gridCol>
                <a:gridCol w="2782389">
                  <a:extLst>
                    <a:ext uri="{9D8B030D-6E8A-4147-A177-3AD203B41FA5}">
                      <a16:colId xmlns:a16="http://schemas.microsoft.com/office/drawing/2014/main" xmlns="" val="950922124"/>
                    </a:ext>
                  </a:extLst>
                </a:gridCol>
                <a:gridCol w="2873439">
                  <a:extLst>
                    <a:ext uri="{9D8B030D-6E8A-4147-A177-3AD203B41FA5}">
                      <a16:colId xmlns:a16="http://schemas.microsoft.com/office/drawing/2014/main" xmlns="" val="2763393359"/>
                    </a:ext>
                  </a:extLst>
                </a:gridCol>
                <a:gridCol w="2567373">
                  <a:extLst>
                    <a:ext uri="{9D8B030D-6E8A-4147-A177-3AD203B41FA5}">
                      <a16:colId xmlns:a16="http://schemas.microsoft.com/office/drawing/2014/main" xmlns="" val="1670895910"/>
                    </a:ext>
                  </a:extLst>
                </a:gridCol>
              </a:tblGrid>
              <a:tr h="370840">
                <a:tc>
                  <a:txBody>
                    <a:bodyPr/>
                    <a:lstStyle/>
                    <a:p>
                      <a:pPr algn="l" fontAlgn="b"/>
                      <a:r>
                        <a:rPr lang="fr-CM" sz="1200" u="none" strike="noStrike" dirty="0" err="1">
                          <a:effectLst/>
                        </a:rPr>
                        <a:t>KPI's</a:t>
                      </a:r>
                      <a:endParaRPr lang="fr-CM"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fr-CM" sz="1200" u="none" strike="noStrike" baseline="0" dirty="0">
                          <a:effectLst/>
                        </a:rPr>
                        <a:t> </a:t>
                      </a:r>
                      <a:r>
                        <a:rPr lang="fr-CM" sz="1200" u="none" strike="noStrike" dirty="0">
                          <a:effectLst/>
                        </a:rPr>
                        <a:t>  AVRIL 2023 ACHIEVED</a:t>
                      </a:r>
                      <a:endParaRPr lang="fr-CM"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fr-CM" sz="1200" u="none" strike="noStrike" baseline="0" dirty="0">
                          <a:effectLst/>
                        </a:rPr>
                        <a:t> </a:t>
                      </a:r>
                      <a:r>
                        <a:rPr lang="fr-CM" sz="1200" u="none" strike="noStrike" dirty="0">
                          <a:effectLst/>
                        </a:rPr>
                        <a:t>  MAI</a:t>
                      </a:r>
                      <a:r>
                        <a:rPr lang="fr-CM" sz="1200" u="none" strike="noStrike" baseline="0" dirty="0">
                          <a:effectLst/>
                        </a:rPr>
                        <a:t> </a:t>
                      </a:r>
                      <a:r>
                        <a:rPr lang="fr-CM" sz="1200" u="none" strike="noStrike" dirty="0">
                          <a:effectLst/>
                        </a:rPr>
                        <a:t>2023 ACHIEVED</a:t>
                      </a:r>
                      <a:endParaRPr lang="fr-CM"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fr-CM" sz="1200" b="1" u="none" strike="noStrike" kern="1200" dirty="0">
                          <a:solidFill>
                            <a:schemeClr val="lt1"/>
                          </a:solidFill>
                          <a:effectLst/>
                          <a:latin typeface="+mn-lt"/>
                          <a:ea typeface="+mn-ea"/>
                          <a:cs typeface="+mn-cs"/>
                        </a:rPr>
                        <a:t>ECART</a:t>
                      </a:r>
                    </a:p>
                  </a:txBody>
                  <a:tcPr marL="0" marR="0" marT="0" marB="0" anchor="ctr"/>
                </a:tc>
                <a:extLst>
                  <a:ext uri="{0D108BD9-81ED-4DB2-BD59-A6C34878D82A}">
                    <a16:rowId xmlns:a16="http://schemas.microsoft.com/office/drawing/2014/main" xmlns="" val="2806982122"/>
                  </a:ext>
                </a:extLst>
              </a:tr>
              <a:tr h="370840">
                <a:tc>
                  <a:txBody>
                    <a:bodyPr/>
                    <a:lstStyle/>
                    <a:p>
                      <a:pPr algn="l" fontAlgn="ctr"/>
                      <a:r>
                        <a:rPr lang="fr-CM" sz="1200" b="1" u="none" strike="noStrike" dirty="0">
                          <a:effectLst/>
                          <a:latin typeface="Vani" panose="020B0502040204020203"/>
                        </a:rPr>
                        <a:t>Total calls generated</a:t>
                      </a:r>
                      <a:endParaRPr lang="fr-CM" sz="1200" b="1" i="0" u="none" strike="noStrike" dirty="0">
                        <a:solidFill>
                          <a:srgbClr val="000000"/>
                        </a:solidFill>
                        <a:effectLst/>
                        <a:latin typeface="Vani" panose="020B0502040204020203"/>
                      </a:endParaRP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18446</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11190</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-7256</a:t>
                      </a:r>
                    </a:p>
                  </a:txBody>
                  <a:tcPr marL="0" marR="0" marT="0" marB="0" anchor="ctr"/>
                </a:tc>
                <a:extLst>
                  <a:ext uri="{0D108BD9-81ED-4DB2-BD59-A6C34878D82A}">
                    <a16:rowId xmlns:a16="http://schemas.microsoft.com/office/drawing/2014/main" xmlns="" val="1898942069"/>
                  </a:ext>
                </a:extLst>
              </a:tr>
              <a:tr h="370840">
                <a:tc>
                  <a:txBody>
                    <a:bodyPr/>
                    <a:lstStyle/>
                    <a:p>
                      <a:pPr algn="l" fontAlgn="ctr"/>
                      <a:r>
                        <a:rPr lang="fr-CM" sz="1200" b="1" u="none" strike="noStrike" dirty="0">
                          <a:effectLst/>
                          <a:latin typeface="Vani" panose="020B0502040204020203"/>
                        </a:rPr>
                        <a:t>Daily Successful calls</a:t>
                      </a:r>
                      <a:endParaRPr lang="fr-CM" sz="1200" b="1" i="0" u="none" strike="noStrike" dirty="0">
                        <a:solidFill>
                          <a:srgbClr val="000000"/>
                        </a:solidFill>
                        <a:effectLst/>
                        <a:latin typeface="Vani" panose="020B0502040204020203"/>
                      </a:endParaRP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17455</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11113</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-6342</a:t>
                      </a:r>
                    </a:p>
                  </a:txBody>
                  <a:tcPr marL="0" marR="0" marT="0" marB="0" anchor="ctr"/>
                </a:tc>
                <a:extLst>
                  <a:ext uri="{0D108BD9-81ED-4DB2-BD59-A6C34878D82A}">
                    <a16:rowId xmlns:a16="http://schemas.microsoft.com/office/drawing/2014/main" xmlns="" val="31162548"/>
                  </a:ext>
                </a:extLst>
              </a:tr>
              <a:tr h="370840">
                <a:tc>
                  <a:txBody>
                    <a:bodyPr/>
                    <a:lstStyle/>
                    <a:p>
                      <a:pPr algn="l" fontAlgn="ctr"/>
                      <a:r>
                        <a:rPr lang="fr-CM" sz="1200" b="1" u="none" strike="noStrike" dirty="0">
                          <a:effectLst/>
                          <a:latin typeface="Vani" panose="020B0502040204020203"/>
                        </a:rPr>
                        <a:t>Total calls argued</a:t>
                      </a:r>
                      <a:endParaRPr lang="fr-CM" sz="1200" b="1" i="0" u="none" strike="noStrike" dirty="0">
                        <a:solidFill>
                          <a:srgbClr val="000000"/>
                        </a:solidFill>
                        <a:effectLst/>
                        <a:latin typeface="Vani" panose="020B0502040204020203"/>
                      </a:endParaRP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7193</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6499</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-694</a:t>
                      </a:r>
                    </a:p>
                  </a:txBody>
                  <a:tcPr marL="0" marR="0" marT="0" marB="0" anchor="ctr"/>
                </a:tc>
                <a:extLst>
                  <a:ext uri="{0D108BD9-81ED-4DB2-BD59-A6C34878D82A}">
                    <a16:rowId xmlns:a16="http://schemas.microsoft.com/office/drawing/2014/main" xmlns="" val="2303131271"/>
                  </a:ext>
                </a:extLst>
              </a:tr>
              <a:tr h="370840">
                <a:tc>
                  <a:txBody>
                    <a:bodyPr/>
                    <a:lstStyle/>
                    <a:p>
                      <a:pPr algn="l" fontAlgn="ctr"/>
                      <a:r>
                        <a:rPr lang="fr-CM" sz="1200" b="1" u="none" strike="noStrike" dirty="0">
                          <a:effectLst/>
                          <a:latin typeface="Vani" panose="020B0502040204020203"/>
                        </a:rPr>
                        <a:t>% Argued</a:t>
                      </a:r>
                      <a:endParaRPr lang="fr-CM" sz="1200" b="1" i="0" u="none" strike="noStrike" dirty="0">
                        <a:solidFill>
                          <a:srgbClr val="000000"/>
                        </a:solidFill>
                        <a:effectLst/>
                        <a:latin typeface="Vani" panose="020B0502040204020203"/>
                      </a:endParaRP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41,21%</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58,48%</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17,27%</a:t>
                      </a:r>
                    </a:p>
                  </a:txBody>
                  <a:tcPr marL="0" marR="0" marT="0" marB="0" anchor="ctr"/>
                </a:tc>
                <a:extLst>
                  <a:ext uri="{0D108BD9-81ED-4DB2-BD59-A6C34878D82A}">
                    <a16:rowId xmlns:a16="http://schemas.microsoft.com/office/drawing/2014/main" xmlns="" val="548528885"/>
                  </a:ext>
                </a:extLst>
              </a:tr>
              <a:tr h="370840">
                <a:tc>
                  <a:txBody>
                    <a:bodyPr/>
                    <a:lstStyle/>
                    <a:p>
                      <a:pPr algn="l" fontAlgn="ctr"/>
                      <a:r>
                        <a:rPr lang="fr-CM" sz="1200" b="1" u="none" strike="noStrike" dirty="0">
                          <a:effectLst/>
                          <a:latin typeface="Vani" panose="020B0502040204020203"/>
                        </a:rPr>
                        <a:t>Converted</a:t>
                      </a:r>
                      <a:endParaRPr lang="fr-CM" sz="1200" b="1" i="0" u="none" strike="noStrike" dirty="0">
                        <a:solidFill>
                          <a:srgbClr val="000000"/>
                        </a:solidFill>
                        <a:effectLst/>
                        <a:latin typeface="Vani" panose="020B0502040204020203"/>
                      </a:endParaRP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4196</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2820</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-1736</a:t>
                      </a:r>
                    </a:p>
                  </a:txBody>
                  <a:tcPr marL="0" marR="0" marT="0" marB="0" anchor="ctr"/>
                </a:tc>
                <a:extLst>
                  <a:ext uri="{0D108BD9-81ED-4DB2-BD59-A6C34878D82A}">
                    <a16:rowId xmlns:a16="http://schemas.microsoft.com/office/drawing/2014/main" xmlns="" val="2898549600"/>
                  </a:ext>
                </a:extLst>
              </a:tr>
              <a:tr h="370840">
                <a:tc>
                  <a:txBody>
                    <a:bodyPr/>
                    <a:lstStyle/>
                    <a:p>
                      <a:pPr algn="l" fontAlgn="ctr"/>
                      <a:r>
                        <a:rPr lang="fr-CM" sz="1200" b="1" u="none" strike="noStrike" dirty="0">
                          <a:effectLst/>
                          <a:latin typeface="Vani" panose="020B0502040204020203"/>
                        </a:rPr>
                        <a:t>Conversion rate</a:t>
                      </a:r>
                      <a:endParaRPr lang="fr-CM" sz="1200" b="1" i="0" u="none" strike="noStrike" dirty="0">
                        <a:solidFill>
                          <a:srgbClr val="000000"/>
                        </a:solidFill>
                        <a:effectLst/>
                        <a:latin typeface="Vani" panose="020B0502040204020203"/>
                      </a:endParaRP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58,33%</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43,39%</a:t>
                      </a:r>
                    </a:p>
                  </a:txBody>
                  <a:tcPr marL="0" marR="0" marT="0" marB="0" anchor="ctr"/>
                </a:tc>
                <a:tc>
                  <a:txBody>
                    <a:bodyPr/>
                    <a:lstStyle/>
                    <a:p>
                      <a:pPr marL="1905" algn="ctr" defTabSz="914400" rtl="0" eaLnBrk="1" latinLnBrk="0" hangingPunct="1">
                        <a:lnSpc>
                          <a:spcPct val="100000"/>
                        </a:lnSpc>
                        <a:spcBef>
                          <a:spcPts val="595"/>
                        </a:spcBef>
                      </a:pPr>
                      <a:r>
                        <a:rPr lang="fr-FR" sz="1200" kern="1200" dirty="0">
                          <a:solidFill>
                            <a:schemeClr val="dk1"/>
                          </a:solidFill>
                          <a:latin typeface="Vani" panose="020B0502040204020203"/>
                          <a:ea typeface="+mn-ea"/>
                          <a:cs typeface="Vani" panose="020B0502040204020203" pitchFamily="18" charset="0"/>
                        </a:rPr>
                        <a:t>-14,94%</a:t>
                      </a:r>
                    </a:p>
                  </a:txBody>
                  <a:tcPr marL="0" marR="0" marT="0" marB="0" anchor="ctr"/>
                </a:tc>
                <a:extLst>
                  <a:ext uri="{0D108BD9-81ED-4DB2-BD59-A6C34878D82A}">
                    <a16:rowId xmlns:a16="http://schemas.microsoft.com/office/drawing/2014/main" xmlns="" val="42629173"/>
                  </a:ext>
                </a:extLst>
              </a:tr>
            </a:tbl>
          </a:graphicData>
        </a:graphic>
      </p:graphicFrame>
    </p:spTree>
    <p:extLst>
      <p:ext uri="{BB962C8B-B14F-4D97-AF65-F5344CB8AC3E}">
        <p14:creationId xmlns:p14="http://schemas.microsoft.com/office/powerpoint/2010/main" val="197578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xmlns="" id="{1B31A720-5F8A-4FAB-8DC9-ECE8436C7A21}"/>
              </a:ext>
            </a:extLst>
          </p:cNvPr>
          <p:cNvSpPr txBox="1"/>
          <p:nvPr/>
        </p:nvSpPr>
        <p:spPr>
          <a:xfrm flipV="1">
            <a:off x="6107450" y="5366539"/>
            <a:ext cx="923330" cy="45719"/>
          </a:xfrm>
          <a:prstGeom prst="rect">
            <a:avLst/>
          </a:prstGeom>
        </p:spPr>
        <p:txBody>
          <a:bodyPr vert="vert270" wrap="square" lIns="0" tIns="13970" rIns="0" bIns="0" rtlCol="0">
            <a:spAutoFit/>
          </a:bodyPr>
          <a:lstStyle/>
          <a:p>
            <a:pPr marL="12700" marR="0" lvl="0" indent="0" algn="ctr" defTabSz="914400" rtl="0" eaLnBrk="1" fontAlgn="auto" latinLnBrk="0" hangingPunct="1">
              <a:lnSpc>
                <a:spcPct val="100000"/>
              </a:lnSpc>
              <a:spcBef>
                <a:spcPts val="110"/>
              </a:spcBef>
              <a:spcAft>
                <a:spcPts val="0"/>
              </a:spcAft>
              <a:buClrTx/>
              <a:buSzTx/>
              <a:buFontTx/>
              <a:buNone/>
              <a:tabLst/>
              <a:defRPr/>
            </a:pPr>
            <a:r>
              <a:rPr kumimoji="0" lang="fr-FR" sz="1200" b="1" i="0" u="none" strike="noStrike" kern="1200" cap="none" spc="-30" normalizeH="0" baseline="0" noProof="0" dirty="0">
                <a:ln>
                  <a:noFill/>
                </a:ln>
                <a:solidFill>
                  <a:srgbClr val="FFFFFF"/>
                </a:solidFill>
                <a:effectLst/>
                <a:uLnTx/>
                <a:uFillTx/>
                <a:latin typeface="Tahoma"/>
                <a:ea typeface="+mn-ea"/>
                <a:cs typeface="Tahoma"/>
              </a:rPr>
              <a:t>MTNBO</a:t>
            </a:r>
            <a:endParaRPr kumimoji="0" sz="1200" b="0" i="0" u="none" strike="noStrike" kern="1200" cap="none" spc="0" normalizeH="0" baseline="0" noProof="0" dirty="0">
              <a:ln>
                <a:noFill/>
              </a:ln>
              <a:solidFill>
                <a:prstClr val="black"/>
              </a:solidFill>
              <a:effectLst/>
              <a:uLnTx/>
              <a:uFillTx/>
              <a:latin typeface="Tahoma"/>
              <a:ea typeface="+mn-ea"/>
              <a:cs typeface="Tahoma"/>
            </a:endParaRPr>
          </a:p>
        </p:txBody>
      </p:sp>
      <p:sp>
        <p:nvSpPr>
          <p:cNvPr id="9" name="object 26"/>
          <p:cNvSpPr/>
          <p:nvPr/>
        </p:nvSpPr>
        <p:spPr>
          <a:xfrm rot="16200000">
            <a:off x="-474340" y="5044276"/>
            <a:ext cx="1526068" cy="218795"/>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p:cNvSpPr txBox="1"/>
          <p:nvPr/>
        </p:nvSpPr>
        <p:spPr>
          <a:xfrm>
            <a:off x="519379" y="4390640"/>
            <a:ext cx="5654566" cy="1600438"/>
          </a:xfrm>
          <a:prstGeom prst="rect">
            <a:avLst/>
          </a:prstGeom>
          <a:noFill/>
        </p:spPr>
        <p:txBody>
          <a:bodyPr wrap="square" rtlCol="0">
            <a:spAutoFit/>
          </a:bodyPr>
          <a:lstStyle/>
          <a:p>
            <a:pPr algn="just"/>
            <a:r>
              <a:rPr lang="en-US" sz="1400" b="1" u="sng" dirty="0">
                <a:latin typeface="Corbel" pitchFamily="34" charset="0"/>
              </a:rPr>
              <a:t>Constats:</a:t>
            </a:r>
            <a:endParaRPr lang="fr-FR" sz="1400" b="1" u="sng" dirty="0">
              <a:latin typeface="Corbel" pitchFamily="34" charset="0"/>
            </a:endParaRPr>
          </a:p>
          <a:p>
            <a:pPr algn="just"/>
            <a:endParaRPr lang="fr-FR" sz="1400" dirty="0">
              <a:latin typeface="Corbel" pitchFamily="34" charset="0"/>
            </a:endParaRPr>
          </a:p>
          <a:p>
            <a:pPr algn="just"/>
            <a:r>
              <a:rPr lang="fr-FR" sz="1400" dirty="0">
                <a:latin typeface="Corbel" pitchFamily="34" charset="0"/>
              </a:rPr>
              <a:t>Objectif atteint à 117% au 31 Mai. Il est à noter que les restent les réalisations brutes du mois en attente de la mise à disposition des chiffres définitifs par le clients. Mais en somme il faut retenir une nette progression des chiffres brutes comparé au mois d’Avril ce qui implique que les sales ont commencé à retrouver leur repère. Tendance à maintenir.</a:t>
            </a:r>
          </a:p>
        </p:txBody>
      </p:sp>
      <p:sp>
        <p:nvSpPr>
          <p:cNvPr id="8" name="object 26"/>
          <p:cNvSpPr/>
          <p:nvPr/>
        </p:nvSpPr>
        <p:spPr>
          <a:xfrm rot="16200000">
            <a:off x="5972313" y="5065378"/>
            <a:ext cx="1228827" cy="176589"/>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a:p>
        </p:txBody>
      </p:sp>
      <p:graphicFrame>
        <p:nvGraphicFramePr>
          <p:cNvPr id="6" name="Tableau 5">
            <a:extLst>
              <a:ext uri="{FF2B5EF4-FFF2-40B4-BE49-F238E27FC236}">
                <a16:creationId xmlns:a16="http://schemas.microsoft.com/office/drawing/2014/main" xmlns="" id="{D879EC54-5312-F31F-ECEF-117D30FFBFB0}"/>
              </a:ext>
            </a:extLst>
          </p:cNvPr>
          <p:cNvGraphicFramePr>
            <a:graphicFrameLocks noGrp="1"/>
          </p:cNvGraphicFramePr>
          <p:nvPr>
            <p:extLst>
              <p:ext uri="{D42A27DB-BD31-4B8C-83A1-F6EECF244321}">
                <p14:modId xmlns:p14="http://schemas.microsoft.com/office/powerpoint/2010/main" val="308787972"/>
              </p:ext>
            </p:extLst>
          </p:nvPr>
        </p:nvGraphicFramePr>
        <p:xfrm>
          <a:off x="6472518" y="1183343"/>
          <a:ext cx="5581583" cy="2644943"/>
        </p:xfrm>
        <a:graphic>
          <a:graphicData uri="http://schemas.openxmlformats.org/drawingml/2006/table">
            <a:tbl>
              <a:tblPr firstRow="1" firstCol="1" bandRow="1">
                <a:tableStyleId>{5C22544A-7EE6-4342-B048-85BDC9FD1C3A}</a:tableStyleId>
              </a:tblPr>
              <a:tblGrid>
                <a:gridCol w="1670590">
                  <a:extLst>
                    <a:ext uri="{9D8B030D-6E8A-4147-A177-3AD203B41FA5}">
                      <a16:colId xmlns:a16="http://schemas.microsoft.com/office/drawing/2014/main" xmlns="" val="618044938"/>
                    </a:ext>
                  </a:extLst>
                </a:gridCol>
                <a:gridCol w="877806">
                  <a:extLst>
                    <a:ext uri="{9D8B030D-6E8A-4147-A177-3AD203B41FA5}">
                      <a16:colId xmlns:a16="http://schemas.microsoft.com/office/drawing/2014/main" xmlns="" val="4201180743"/>
                    </a:ext>
                  </a:extLst>
                </a:gridCol>
                <a:gridCol w="945757">
                  <a:extLst>
                    <a:ext uri="{9D8B030D-6E8A-4147-A177-3AD203B41FA5}">
                      <a16:colId xmlns:a16="http://schemas.microsoft.com/office/drawing/2014/main" xmlns="" val="4043295875"/>
                    </a:ext>
                  </a:extLst>
                </a:gridCol>
                <a:gridCol w="1004246">
                  <a:extLst>
                    <a:ext uri="{9D8B030D-6E8A-4147-A177-3AD203B41FA5}">
                      <a16:colId xmlns:a16="http://schemas.microsoft.com/office/drawing/2014/main" xmlns="" val="2155602388"/>
                    </a:ext>
                  </a:extLst>
                </a:gridCol>
                <a:gridCol w="1083184">
                  <a:extLst>
                    <a:ext uri="{9D8B030D-6E8A-4147-A177-3AD203B41FA5}">
                      <a16:colId xmlns:a16="http://schemas.microsoft.com/office/drawing/2014/main" xmlns="" val="4098330375"/>
                    </a:ext>
                  </a:extLst>
                </a:gridCol>
              </a:tblGrid>
              <a:tr h="606639">
                <a:tc gridSpan="5">
                  <a:txBody>
                    <a:bodyPr/>
                    <a:lstStyle/>
                    <a:p>
                      <a:pPr algn="ctr"/>
                      <a:r>
                        <a:rPr lang="fr-CM" sz="1400" dirty="0">
                          <a:effectLst/>
                        </a:rPr>
                        <a:t>POINT PTF MAI</a:t>
                      </a:r>
                      <a:endParaRPr lang="fr-CM" sz="1200" dirty="0">
                        <a:effectLst/>
                        <a:latin typeface="Times New Roman" panose="02020603050405020304" pitchFamily="18" charset="0"/>
                        <a:ea typeface="Calibri" panose="020F0502020204030204" pitchFamily="34" charset="0"/>
                      </a:endParaRPr>
                    </a:p>
                  </a:txBody>
                  <a:tcPr marL="44450" marR="44450" marT="0" marB="0" anchor="ctr">
                    <a:solidFill>
                      <a:srgbClr val="843C0C"/>
                    </a:solidFill>
                  </a:tcPr>
                </a:tc>
                <a:tc hMerge="1">
                  <a:txBody>
                    <a:bodyPr/>
                    <a:lstStyle/>
                    <a:p>
                      <a:endParaRPr lang="fr-CM"/>
                    </a:p>
                  </a:txBody>
                  <a:tcPr/>
                </a:tc>
                <a:tc hMerge="1">
                  <a:txBody>
                    <a:bodyPr/>
                    <a:lstStyle/>
                    <a:p>
                      <a:endParaRPr lang="fr-CM"/>
                    </a:p>
                  </a:txBody>
                  <a:tcPr/>
                </a:tc>
                <a:tc hMerge="1">
                  <a:txBody>
                    <a:bodyPr/>
                    <a:lstStyle/>
                    <a:p>
                      <a:endParaRPr lang="fr-CM"/>
                    </a:p>
                  </a:txBody>
                  <a:tcPr/>
                </a:tc>
                <a:tc hMerge="1">
                  <a:txBody>
                    <a:bodyPr/>
                    <a:lstStyle/>
                    <a:p>
                      <a:endParaRPr lang="fr-CM"/>
                    </a:p>
                  </a:txBody>
                  <a:tcPr/>
                </a:tc>
                <a:extLst>
                  <a:ext uri="{0D108BD9-81ED-4DB2-BD59-A6C34878D82A}">
                    <a16:rowId xmlns:a16="http://schemas.microsoft.com/office/drawing/2014/main" xmlns="" val="582837225"/>
                  </a:ext>
                </a:extLst>
              </a:tr>
              <a:tr h="509576">
                <a:tc>
                  <a:txBody>
                    <a:bodyPr/>
                    <a:lstStyle/>
                    <a:p>
                      <a:r>
                        <a:rPr lang="fr-CM" sz="1100" dirty="0">
                          <a:effectLst/>
                        </a:rPr>
                        <a:t> </a:t>
                      </a:r>
                      <a:endParaRPr lang="fr-CM" sz="1200" dirty="0">
                        <a:effectLst/>
                        <a:latin typeface="Times New Roman" panose="02020603050405020304" pitchFamily="18" charset="0"/>
                        <a:ea typeface="Calibri" panose="020F0502020204030204" pitchFamily="34" charset="0"/>
                      </a:endParaRPr>
                    </a:p>
                  </a:txBody>
                  <a:tcPr marL="44450" marR="44450" marT="0" marB="0" anchor="ctr">
                    <a:solidFill>
                      <a:srgbClr val="843C0C"/>
                    </a:solidFill>
                  </a:tcPr>
                </a:tc>
                <a:tc>
                  <a:txBody>
                    <a:bodyPr/>
                    <a:lstStyle/>
                    <a:p>
                      <a:pPr algn="ctr"/>
                      <a:r>
                        <a:rPr lang="fr-CM" sz="1200" b="1" dirty="0">
                          <a:effectLst/>
                        </a:rPr>
                        <a:t>CONTACTS</a:t>
                      </a:r>
                      <a:endParaRPr lang="fr-CM" sz="1200" b="1"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r>
                        <a:rPr lang="fr-CM" sz="1200" b="1" dirty="0">
                          <a:effectLst/>
                        </a:rPr>
                        <a:t>AVAILABLE</a:t>
                      </a:r>
                      <a:endParaRPr lang="fr-CM" sz="1200" b="1"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r>
                        <a:rPr lang="fr-CM" sz="1200" b="1" dirty="0">
                          <a:effectLst/>
                        </a:rPr>
                        <a:t>REACHABLE</a:t>
                      </a:r>
                      <a:endParaRPr lang="fr-CM" sz="1200" b="1"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r>
                        <a:rPr lang="fr-CM" sz="1200" b="1" dirty="0">
                          <a:effectLst/>
                        </a:rPr>
                        <a:t>UNREACHEABLE</a:t>
                      </a:r>
                      <a:endParaRPr lang="fr-CM" sz="1200" b="1" dirty="0">
                        <a:effectLst/>
                        <a:latin typeface="Times New Roman" panose="02020603050405020304" pitchFamily="18" charset="0"/>
                        <a:ea typeface="Calibri" panose="020F0502020204030204" pitchFamily="34" charset="0"/>
                      </a:endParaRPr>
                    </a:p>
                  </a:txBody>
                  <a:tcPr marL="44450" marR="44450" marT="0" marB="0" anchor="ctr"/>
                </a:tc>
                <a:extLst>
                  <a:ext uri="{0D108BD9-81ED-4DB2-BD59-A6C34878D82A}">
                    <a16:rowId xmlns:a16="http://schemas.microsoft.com/office/drawing/2014/main" xmlns="" val="947937630"/>
                  </a:ext>
                </a:extLst>
              </a:tr>
              <a:tr h="509576">
                <a:tc>
                  <a:txBody>
                    <a:bodyPr/>
                    <a:lstStyle/>
                    <a:p>
                      <a:pPr algn="ctr"/>
                      <a:r>
                        <a:rPr lang="fr-CM" sz="1200" dirty="0">
                          <a:effectLst/>
                        </a:rPr>
                        <a:t>EDUCATION</a:t>
                      </a:r>
                      <a:endParaRPr lang="fr-CM" sz="1200" dirty="0">
                        <a:effectLst/>
                        <a:latin typeface="Times New Roman" panose="02020603050405020304" pitchFamily="18" charset="0"/>
                        <a:ea typeface="Calibri" panose="020F0502020204030204" pitchFamily="34" charset="0"/>
                      </a:endParaRPr>
                    </a:p>
                  </a:txBody>
                  <a:tcPr marL="44450" marR="44450" marT="0" marB="0" anchor="ctr">
                    <a:solidFill>
                      <a:srgbClr val="843C0C"/>
                    </a:solidFill>
                  </a:tcP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extLst>
                  <a:ext uri="{0D108BD9-81ED-4DB2-BD59-A6C34878D82A}">
                    <a16:rowId xmlns:a16="http://schemas.microsoft.com/office/drawing/2014/main" xmlns="" val="2466545503"/>
                  </a:ext>
                </a:extLst>
              </a:tr>
              <a:tr h="509576">
                <a:tc>
                  <a:txBody>
                    <a:bodyPr/>
                    <a:lstStyle/>
                    <a:p>
                      <a:pPr algn="ctr"/>
                      <a:r>
                        <a:rPr lang="fr-CM" sz="1200" dirty="0">
                          <a:effectLst/>
                        </a:rPr>
                        <a:t>TELEVENTE</a:t>
                      </a:r>
                      <a:endParaRPr lang="fr-CM" sz="1200" dirty="0">
                        <a:effectLst/>
                        <a:latin typeface="Times New Roman" panose="02020603050405020304" pitchFamily="18" charset="0"/>
                        <a:ea typeface="Calibri" panose="020F0502020204030204" pitchFamily="34" charset="0"/>
                      </a:endParaRPr>
                    </a:p>
                  </a:txBody>
                  <a:tcPr marL="44450" marR="44450" marT="0" marB="0" anchor="ctr">
                    <a:solidFill>
                      <a:srgbClr val="843C0C"/>
                    </a:solidFill>
                  </a:tcP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tc>
                  <a:txBody>
                    <a:bodyPr/>
                    <a:lstStyle/>
                    <a:p>
                      <a:pPr algn="ctr"/>
                      <a:r>
                        <a:rPr lang="fr-CM" sz="1600" dirty="0">
                          <a:effectLst/>
                          <a:latin typeface="Times New Roman" panose="02020603050405020304" pitchFamily="18" charset="0"/>
                          <a:ea typeface="Calibri" panose="020F0502020204030204" pitchFamily="34" charset="0"/>
                        </a:rPr>
                        <a:t>*****</a:t>
                      </a:r>
                    </a:p>
                  </a:txBody>
                  <a:tcPr marL="44450" marR="44450" marT="0" marB="0" anchor="ctr"/>
                </a:tc>
                <a:extLst>
                  <a:ext uri="{0D108BD9-81ED-4DB2-BD59-A6C34878D82A}">
                    <a16:rowId xmlns:a16="http://schemas.microsoft.com/office/drawing/2014/main" xmlns="" val="3370281790"/>
                  </a:ext>
                </a:extLst>
              </a:tr>
              <a:tr h="509576">
                <a:tc>
                  <a:txBody>
                    <a:bodyPr/>
                    <a:lstStyle/>
                    <a:p>
                      <a:pPr algn="ctr"/>
                      <a:r>
                        <a:rPr lang="fr-CM" sz="1200" dirty="0">
                          <a:effectLst/>
                          <a:latin typeface="Times New Roman" panose="02020603050405020304" pitchFamily="18" charset="0"/>
                          <a:ea typeface="Calibri" panose="020F0502020204030204" pitchFamily="34" charset="0"/>
                        </a:rPr>
                        <a:t>Dormant</a:t>
                      </a:r>
                    </a:p>
                  </a:txBody>
                  <a:tcPr marL="44450" marR="44450" marT="0" marB="0" anchor="ctr">
                    <a:solidFill>
                      <a:srgbClr val="843C0C"/>
                    </a:solidFill>
                  </a:tcPr>
                </a:tc>
                <a:tc>
                  <a:txBody>
                    <a:bodyPr/>
                    <a:lstStyle/>
                    <a:p>
                      <a:pPr algn="ctr"/>
                      <a:r>
                        <a:rPr lang="fr-CM" sz="1600" dirty="0">
                          <a:effectLst/>
                          <a:latin typeface="Times New Roman" panose="02020603050405020304" pitchFamily="18" charset="0"/>
                          <a:ea typeface="Calibri" panose="020F0502020204030204" pitchFamily="34" charset="0"/>
                        </a:rPr>
                        <a:t>40 000</a:t>
                      </a:r>
                    </a:p>
                  </a:txBody>
                  <a:tcPr marL="44450" marR="44450" marT="0" marB="0" anchor="ctr"/>
                </a:tc>
                <a:tc>
                  <a:txBody>
                    <a:bodyPr/>
                    <a:lstStyle/>
                    <a:p>
                      <a:pPr algn="ctr">
                        <a:spcAft>
                          <a:spcPts val="0"/>
                        </a:spcAft>
                      </a:pPr>
                      <a:r>
                        <a:rPr lang="fr-CM" sz="1400" b="1" dirty="0">
                          <a:solidFill>
                            <a:srgbClr val="000000"/>
                          </a:solidFill>
                          <a:effectLst/>
                          <a:latin typeface="Calibri" panose="020F0502020204030204" pitchFamily="34" charset="0"/>
                          <a:ea typeface="Calibri" panose="020F0502020204030204" pitchFamily="34" charset="0"/>
                        </a:rPr>
                        <a:t>*****</a:t>
                      </a:r>
                      <a:endParaRPr lang="fr-CM" sz="12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spcAft>
                          <a:spcPts val="0"/>
                        </a:spcAft>
                      </a:pPr>
                      <a:r>
                        <a:rPr lang="fr-CM" sz="1400" b="1" dirty="0">
                          <a:solidFill>
                            <a:srgbClr val="000000"/>
                          </a:solidFill>
                          <a:effectLst/>
                          <a:latin typeface="Calibri" panose="020F0502020204030204" pitchFamily="34" charset="0"/>
                          <a:ea typeface="Calibri" panose="020F0502020204030204" pitchFamily="34" charset="0"/>
                        </a:rPr>
                        <a:t>*****</a:t>
                      </a:r>
                      <a:endParaRPr lang="fr-CM" sz="12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spcAft>
                          <a:spcPts val="0"/>
                        </a:spcAft>
                      </a:pPr>
                      <a:r>
                        <a:rPr lang="fr-CM" sz="1400" b="1" dirty="0">
                          <a:solidFill>
                            <a:srgbClr val="000000"/>
                          </a:solidFill>
                          <a:effectLst/>
                          <a:latin typeface="Calibri" panose="020F0502020204030204" pitchFamily="34" charset="0"/>
                          <a:ea typeface="Calibri" panose="020F0502020204030204" pitchFamily="34" charset="0"/>
                        </a:rPr>
                        <a:t>*****</a:t>
                      </a:r>
                      <a:endParaRPr lang="fr-CM" sz="1200" dirty="0">
                        <a:effectLst/>
                        <a:latin typeface="Times New Roman" panose="02020603050405020304" pitchFamily="18" charset="0"/>
                        <a:ea typeface="Calibri" panose="020F0502020204030204" pitchFamily="34" charset="0"/>
                      </a:endParaRPr>
                    </a:p>
                  </a:txBody>
                  <a:tcPr marL="44450" marR="44450" marT="0" marB="0" anchor="ctr"/>
                </a:tc>
                <a:extLst>
                  <a:ext uri="{0D108BD9-81ED-4DB2-BD59-A6C34878D82A}">
                    <a16:rowId xmlns:a16="http://schemas.microsoft.com/office/drawing/2014/main" xmlns="" val="3761696945"/>
                  </a:ext>
                </a:extLst>
              </a:tr>
            </a:tbl>
          </a:graphicData>
        </a:graphic>
      </p:graphicFrame>
      <p:sp>
        <p:nvSpPr>
          <p:cNvPr id="12" name="Titre 3">
            <a:extLst>
              <a:ext uri="{FF2B5EF4-FFF2-40B4-BE49-F238E27FC236}">
                <a16:creationId xmlns:a16="http://schemas.microsoft.com/office/drawing/2014/main" xmlns="" id="{247FA544-D2F6-4EAD-920A-EC2F8CE1C316}"/>
              </a:ext>
            </a:extLst>
          </p:cNvPr>
          <p:cNvSpPr txBox="1">
            <a:spLocks/>
          </p:cNvSpPr>
          <p:nvPr/>
        </p:nvSpPr>
        <p:spPr>
          <a:xfrm>
            <a:off x="495028" y="187093"/>
            <a:ext cx="10007872" cy="5262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a:t>
            </a:r>
          </a:p>
          <a:p>
            <a:pPr lvl="0">
              <a:defRPr/>
            </a:pPr>
            <a:r>
              <a:rPr lang="fr-FR" sz="1800" cap="all" dirty="0">
                <a:solidFill>
                  <a:schemeClr val="tx1"/>
                </a:solidFill>
                <a:latin typeface="Ebrima" pitchFamily="2" charset="0"/>
                <a:ea typeface="Ebrima" pitchFamily="2" charset="0"/>
                <a:cs typeface="Ebrima" pitchFamily="2" charset="0"/>
              </a:rPr>
              <a:t>Score FILIALES (</a:t>
            </a:r>
            <a:r>
              <a:rPr lang="fr-FR" sz="1800" cap="all" dirty="0" err="1">
                <a:solidFill>
                  <a:schemeClr val="tx1"/>
                </a:solidFill>
                <a:latin typeface="Ebrima" pitchFamily="2" charset="0"/>
                <a:ea typeface="Ebrima" pitchFamily="2" charset="0"/>
                <a:cs typeface="Ebrima" pitchFamily="2" charset="0"/>
              </a:rPr>
              <a:t>synthese</a:t>
            </a:r>
            <a:r>
              <a:rPr lang="fr-FR" sz="1800" cap="all" dirty="0">
                <a:solidFill>
                  <a:schemeClr val="tx1"/>
                </a:solidFill>
                <a:latin typeface="Ebrima" pitchFamily="2" charset="0"/>
                <a:ea typeface="Ebrima" pitchFamily="2" charset="0"/>
                <a:cs typeface="Ebrima" pitchFamily="2" charset="0"/>
              </a:rPr>
              <a:t>)</a:t>
            </a:r>
          </a:p>
        </p:txBody>
      </p:sp>
      <p:sp>
        <p:nvSpPr>
          <p:cNvPr id="13" name="Rectangle 12"/>
          <p:cNvSpPr/>
          <p:nvPr/>
        </p:nvSpPr>
        <p:spPr>
          <a:xfrm>
            <a:off x="420229" y="643367"/>
            <a:ext cx="3696846" cy="584775"/>
          </a:xfrm>
          <a:prstGeom prst="rect">
            <a:avLst/>
          </a:prstGeom>
        </p:spPr>
        <p:txBody>
          <a:bodyPr wrap="none">
            <a:spAutoFit/>
          </a:bodyPr>
          <a:lstStyle/>
          <a:p>
            <a:r>
              <a:rPr lang="fr-FR" sz="1600" cap="all" dirty="0">
                <a:latin typeface="Ebrima" pitchFamily="2" charset="0"/>
                <a:ea typeface="Ebrima" pitchFamily="2" charset="0"/>
                <a:cs typeface="Ebrima" pitchFamily="2" charset="0"/>
              </a:rPr>
              <a:t>CAMEROUN; EBU (Corner-PTF-</a:t>
            </a:r>
            <a:r>
              <a:rPr lang="fr-FR" sz="1600" cap="all" dirty="0" err="1">
                <a:latin typeface="Ebrima" pitchFamily="2" charset="0"/>
                <a:ea typeface="Ebrima" pitchFamily="2" charset="0"/>
                <a:cs typeface="Ebrima" pitchFamily="2" charset="0"/>
              </a:rPr>
              <a:t>acq</a:t>
            </a:r>
            <a:r>
              <a:rPr lang="fr-FR" sz="1600" cap="all" dirty="0">
                <a:latin typeface="Ebrima" pitchFamily="2" charset="0"/>
                <a:ea typeface="Ebrima" pitchFamily="2" charset="0"/>
                <a:cs typeface="Ebrima" pitchFamily="2" charset="0"/>
              </a:rPr>
              <a:t>) </a:t>
            </a:r>
          </a:p>
          <a:p>
            <a:endParaRPr lang="fr-FR" sz="1600" dirty="0"/>
          </a:p>
        </p:txBody>
      </p:sp>
      <p:sp>
        <p:nvSpPr>
          <p:cNvPr id="2" name="ZoneTexte 10">
            <a:extLst>
              <a:ext uri="{FF2B5EF4-FFF2-40B4-BE49-F238E27FC236}">
                <a16:creationId xmlns:a16="http://schemas.microsoft.com/office/drawing/2014/main" xmlns="" id="{36E70B7F-32F0-168E-31C1-8D61966FBBC3}"/>
              </a:ext>
            </a:extLst>
          </p:cNvPr>
          <p:cNvSpPr txBox="1"/>
          <p:nvPr/>
        </p:nvSpPr>
        <p:spPr>
          <a:xfrm>
            <a:off x="6739758" y="4593672"/>
            <a:ext cx="4824614" cy="1169551"/>
          </a:xfrm>
          <a:prstGeom prst="rect">
            <a:avLst/>
          </a:prstGeom>
          <a:noFill/>
        </p:spPr>
        <p:txBody>
          <a:bodyPr wrap="square" rtlCol="0">
            <a:spAutoFit/>
          </a:bodyPr>
          <a:lstStyle/>
          <a:p>
            <a:r>
              <a:rPr lang="en-US" sz="1400" b="1" u="sng" dirty="0">
                <a:latin typeface="Corbel" pitchFamily="34" charset="0"/>
              </a:rPr>
              <a:t>Constats:</a:t>
            </a:r>
            <a:endParaRPr lang="fr-FR" sz="1400" b="1" u="sng" dirty="0">
              <a:latin typeface="Corbel" pitchFamily="34" charset="0"/>
            </a:endParaRPr>
          </a:p>
          <a:p>
            <a:endParaRPr lang="fr-FR" sz="1400" dirty="0">
              <a:latin typeface="Corbel" pitchFamily="34" charset="0"/>
            </a:endParaRPr>
          </a:p>
          <a:p>
            <a:r>
              <a:rPr lang="fr-FR" sz="1400" dirty="0">
                <a:latin typeface="Corbel" pitchFamily="34" charset="0"/>
              </a:rPr>
              <a:t>Rapport non reçu avec une non visibilité sur l’ensemble de l’activité en terme de </a:t>
            </a:r>
            <a:r>
              <a:rPr lang="fr-FR" sz="1400" dirty="0" err="1">
                <a:latin typeface="Corbel" pitchFamily="34" charset="0"/>
              </a:rPr>
              <a:t>délivery</a:t>
            </a:r>
            <a:r>
              <a:rPr lang="fr-FR" sz="1400" dirty="0">
                <a:latin typeface="Corbel" pitchFamily="34" charset="0"/>
              </a:rPr>
              <a:t>. IL est à noter que la base Q2 est envoyée par le client mais non actualisée.</a:t>
            </a:r>
            <a:endParaRPr lang="fr-FR" sz="1200" dirty="0">
              <a:latin typeface="Corbel" pitchFamily="34" charset="0"/>
            </a:endParaRPr>
          </a:p>
        </p:txBody>
      </p:sp>
      <p:pic>
        <p:nvPicPr>
          <p:cNvPr id="5" name="Picture 4">
            <a:extLst>
              <a:ext uri="{FF2B5EF4-FFF2-40B4-BE49-F238E27FC236}">
                <a16:creationId xmlns:a16="http://schemas.microsoft.com/office/drawing/2014/main" xmlns="" id="{9DE72773-7587-0577-0101-C8F47DF54C41}"/>
              </a:ext>
            </a:extLst>
          </p:cNvPr>
          <p:cNvPicPr>
            <a:picLocks noChangeAspect="1"/>
          </p:cNvPicPr>
          <p:nvPr/>
        </p:nvPicPr>
        <p:blipFill>
          <a:blip r:embed="rId2"/>
          <a:stretch>
            <a:fillRect/>
          </a:stretch>
        </p:blipFill>
        <p:spPr>
          <a:xfrm>
            <a:off x="179295" y="1183342"/>
            <a:ext cx="5994649" cy="2644944"/>
          </a:xfrm>
          <a:prstGeom prst="rect">
            <a:avLst/>
          </a:prstGeom>
        </p:spPr>
      </p:pic>
    </p:spTree>
    <p:extLst>
      <p:ext uri="{BB962C8B-B14F-4D97-AF65-F5344CB8AC3E}">
        <p14:creationId xmlns:p14="http://schemas.microsoft.com/office/powerpoint/2010/main" val="3851227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4">
            <a:extLst>
              <a:ext uri="{FF2B5EF4-FFF2-40B4-BE49-F238E27FC236}">
                <a16:creationId xmlns:a16="http://schemas.microsoft.com/office/drawing/2014/main" xmlns="" id="{1B31A720-5F8A-4FAB-8DC9-ECE8436C7A21}"/>
              </a:ext>
            </a:extLst>
          </p:cNvPr>
          <p:cNvSpPr txBox="1"/>
          <p:nvPr/>
        </p:nvSpPr>
        <p:spPr>
          <a:xfrm flipV="1">
            <a:off x="6107450" y="5366539"/>
            <a:ext cx="923330" cy="45719"/>
          </a:xfrm>
          <a:prstGeom prst="rect">
            <a:avLst/>
          </a:prstGeom>
        </p:spPr>
        <p:txBody>
          <a:bodyPr vert="vert270" wrap="square" lIns="0" tIns="13970" rIns="0" bIns="0" rtlCol="0">
            <a:spAutoFit/>
          </a:bodyPr>
          <a:lstStyle/>
          <a:p>
            <a:pPr marL="12700" marR="0" lvl="0" indent="0" algn="ctr" defTabSz="914400" rtl="0" eaLnBrk="1" fontAlgn="auto" latinLnBrk="0" hangingPunct="1">
              <a:lnSpc>
                <a:spcPct val="100000"/>
              </a:lnSpc>
              <a:spcBef>
                <a:spcPts val="110"/>
              </a:spcBef>
              <a:spcAft>
                <a:spcPts val="0"/>
              </a:spcAft>
              <a:buClrTx/>
              <a:buSzTx/>
              <a:buFontTx/>
              <a:buNone/>
              <a:tabLst/>
              <a:defRPr/>
            </a:pPr>
            <a:r>
              <a:rPr kumimoji="0" lang="fr-FR" sz="1200" b="1" i="0" u="none" strike="noStrike" kern="1200" cap="none" spc="-30" normalizeH="0" baseline="0" noProof="0" dirty="0">
                <a:ln>
                  <a:noFill/>
                </a:ln>
                <a:solidFill>
                  <a:srgbClr val="FFFFFF"/>
                </a:solidFill>
                <a:effectLst/>
                <a:uLnTx/>
                <a:uFillTx/>
                <a:latin typeface="Tahoma"/>
                <a:ea typeface="+mn-ea"/>
                <a:cs typeface="Tahoma"/>
              </a:rPr>
              <a:t>MTNBO</a:t>
            </a:r>
            <a:endParaRPr kumimoji="0" sz="1200" b="0" i="0" u="none" strike="noStrike" kern="1200" cap="none" spc="0" normalizeH="0" baseline="0" noProof="0" dirty="0">
              <a:ln>
                <a:noFill/>
              </a:ln>
              <a:solidFill>
                <a:prstClr val="black"/>
              </a:solidFill>
              <a:effectLst/>
              <a:uLnTx/>
              <a:uFillTx/>
              <a:latin typeface="Tahoma"/>
              <a:ea typeface="+mn-ea"/>
              <a:cs typeface="Tahoma"/>
            </a:endParaRPr>
          </a:p>
        </p:txBody>
      </p:sp>
      <p:sp>
        <p:nvSpPr>
          <p:cNvPr id="9" name="object 26"/>
          <p:cNvSpPr/>
          <p:nvPr/>
        </p:nvSpPr>
        <p:spPr>
          <a:xfrm rot="16200000">
            <a:off x="-1181161" y="4841478"/>
            <a:ext cx="3101791" cy="184199"/>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p:cNvSpPr txBox="1"/>
          <p:nvPr/>
        </p:nvSpPr>
        <p:spPr>
          <a:xfrm>
            <a:off x="495028" y="3382682"/>
            <a:ext cx="7490856" cy="2677656"/>
          </a:xfrm>
          <a:prstGeom prst="rect">
            <a:avLst/>
          </a:prstGeom>
          <a:noFill/>
        </p:spPr>
        <p:txBody>
          <a:bodyPr wrap="square" rtlCol="0">
            <a:spAutoFit/>
          </a:bodyPr>
          <a:lstStyle/>
          <a:p>
            <a:pPr algn="just"/>
            <a:r>
              <a:rPr lang="en-US" sz="1400" b="1" u="sng" dirty="0">
                <a:latin typeface="Corbel" pitchFamily="34" charset="0"/>
              </a:rPr>
              <a:t>Constats:</a:t>
            </a:r>
            <a:endParaRPr lang="fr-FR" sz="1400" b="1" u="sng" dirty="0">
              <a:latin typeface="Corbel" pitchFamily="34" charset="0"/>
            </a:endParaRPr>
          </a:p>
          <a:p>
            <a:pPr algn="just"/>
            <a:r>
              <a:rPr lang="fr-FR" sz="1400" dirty="0">
                <a:latin typeface="Corbel" pitchFamily="34" charset="0"/>
              </a:rPr>
              <a:t>Les données ci-dessus résument les réalisations des chiffres sur la partie acquisition du projet et en particulier au niveau des </a:t>
            </a:r>
            <a:r>
              <a:rPr lang="fr-FR" sz="1400" dirty="0" err="1">
                <a:latin typeface="Corbel" pitchFamily="34" charset="0"/>
              </a:rPr>
              <a:t>callers</a:t>
            </a:r>
            <a:r>
              <a:rPr lang="fr-FR" sz="1400" dirty="0">
                <a:latin typeface="Corbel" pitchFamily="34" charset="0"/>
              </a:rPr>
              <a:t>., Nous observons à date un taux de conversion de 6% sur l’objectif mensuel pour un chiffre d’affaire de 293 000f. Comme difficultés, nous notons:</a:t>
            </a:r>
          </a:p>
          <a:p>
            <a:pPr marL="285750" indent="-285750" algn="just">
              <a:buFontTx/>
              <a:buChar char="-"/>
            </a:pPr>
            <a:r>
              <a:rPr lang="fr-FR" sz="1400" dirty="0">
                <a:latin typeface="Corbel" pitchFamily="34" charset="0"/>
              </a:rPr>
              <a:t>Des clients septiques qui assimilent ces interactions à de l’arnaque au regard du numéro long utilisé pour les appels</a:t>
            </a:r>
          </a:p>
          <a:p>
            <a:pPr marL="285750" indent="-285750" algn="just">
              <a:buFontTx/>
              <a:buChar char="-"/>
            </a:pPr>
            <a:r>
              <a:rPr lang="fr-FR" sz="1400" dirty="0">
                <a:latin typeface="Corbel" pitchFamily="34" charset="0"/>
              </a:rPr>
              <a:t>Des clients ayant de mauvaises expériences par le passé car ayant connu l’offre qui avait été mal vendue par les commerciaux terrain</a:t>
            </a:r>
          </a:p>
          <a:p>
            <a:pPr marL="285750" indent="-285750" algn="just">
              <a:buFontTx/>
              <a:buChar char="-"/>
            </a:pPr>
            <a:r>
              <a:rPr lang="fr-FR" sz="1400" dirty="0">
                <a:latin typeface="Corbel" pitchFamily="34" charset="0"/>
              </a:rPr>
              <a:t>La non compétitivité de l’offre vs les offres </a:t>
            </a:r>
            <a:r>
              <a:rPr lang="fr-FR" sz="1400" dirty="0" err="1">
                <a:latin typeface="Corbel" pitchFamily="34" charset="0"/>
              </a:rPr>
              <a:t>wanda</a:t>
            </a:r>
            <a:r>
              <a:rPr lang="fr-FR" sz="1400" dirty="0">
                <a:latin typeface="Corbel" pitchFamily="34" charset="0"/>
              </a:rPr>
              <a:t> et Giga surf</a:t>
            </a:r>
          </a:p>
          <a:p>
            <a:pPr marL="285750" indent="-285750" algn="just">
              <a:buFontTx/>
              <a:buChar char="-"/>
            </a:pPr>
            <a:r>
              <a:rPr lang="fr-FR" sz="1400" dirty="0">
                <a:latin typeface="Corbel" pitchFamily="34" charset="0"/>
              </a:rPr>
              <a:t>Etc…</a:t>
            </a:r>
          </a:p>
          <a:p>
            <a:pPr algn="just"/>
            <a:r>
              <a:rPr lang="fr-FR" sz="1400" dirty="0">
                <a:latin typeface="Corbel" pitchFamily="34" charset="0"/>
              </a:rPr>
              <a:t>Par ailleurs, nous restons en attente de la finalisation des mises à jours sur la plateforme des données afin de mieux exploiter les chiffres et ceci en temps réel.</a:t>
            </a:r>
          </a:p>
        </p:txBody>
      </p:sp>
      <p:sp>
        <p:nvSpPr>
          <p:cNvPr id="12" name="Titre 3">
            <a:extLst>
              <a:ext uri="{FF2B5EF4-FFF2-40B4-BE49-F238E27FC236}">
                <a16:creationId xmlns:a16="http://schemas.microsoft.com/office/drawing/2014/main" xmlns="" id="{247FA544-D2F6-4EAD-920A-EC2F8CE1C316}"/>
              </a:ext>
            </a:extLst>
          </p:cNvPr>
          <p:cNvSpPr txBox="1">
            <a:spLocks/>
          </p:cNvSpPr>
          <p:nvPr/>
        </p:nvSpPr>
        <p:spPr>
          <a:xfrm>
            <a:off x="495028" y="187093"/>
            <a:ext cx="10007872" cy="5262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a:t>
            </a:r>
          </a:p>
          <a:p>
            <a:pPr lvl="0">
              <a:defRPr/>
            </a:pPr>
            <a:r>
              <a:rPr lang="fr-FR" sz="1800" cap="all" dirty="0">
                <a:solidFill>
                  <a:schemeClr val="tx1"/>
                </a:solidFill>
                <a:latin typeface="Ebrima" pitchFamily="2" charset="0"/>
                <a:ea typeface="Ebrima" pitchFamily="2" charset="0"/>
                <a:cs typeface="Ebrima" pitchFamily="2" charset="0"/>
              </a:rPr>
              <a:t>Score FILIALES (une synthese)</a:t>
            </a:r>
          </a:p>
        </p:txBody>
      </p:sp>
      <p:sp>
        <p:nvSpPr>
          <p:cNvPr id="13" name="Rectangle 12"/>
          <p:cNvSpPr/>
          <p:nvPr/>
        </p:nvSpPr>
        <p:spPr>
          <a:xfrm>
            <a:off x="420229" y="643367"/>
            <a:ext cx="2422458" cy="584775"/>
          </a:xfrm>
          <a:prstGeom prst="rect">
            <a:avLst/>
          </a:prstGeom>
        </p:spPr>
        <p:txBody>
          <a:bodyPr wrap="none">
            <a:spAutoFit/>
          </a:bodyPr>
          <a:lstStyle/>
          <a:p>
            <a:r>
              <a:rPr lang="fr-FR" sz="1600" cap="all" dirty="0">
                <a:latin typeface="Ebrima" pitchFamily="2" charset="0"/>
                <a:ea typeface="Ebrima" pitchFamily="2" charset="0"/>
                <a:cs typeface="Ebrima" pitchFamily="2" charset="0"/>
              </a:rPr>
              <a:t>CAMEROUN; EBU (</a:t>
            </a:r>
            <a:r>
              <a:rPr lang="fr-FR" sz="1600" cap="all" dirty="0" err="1">
                <a:latin typeface="Ebrima" pitchFamily="2" charset="0"/>
                <a:ea typeface="Ebrima" pitchFamily="2" charset="0"/>
                <a:cs typeface="Ebrima" pitchFamily="2" charset="0"/>
              </a:rPr>
              <a:t>acq</a:t>
            </a:r>
            <a:r>
              <a:rPr lang="fr-FR" sz="1600" cap="all" dirty="0">
                <a:latin typeface="Ebrima" pitchFamily="2" charset="0"/>
                <a:ea typeface="Ebrima" pitchFamily="2" charset="0"/>
                <a:cs typeface="Ebrima" pitchFamily="2" charset="0"/>
              </a:rPr>
              <a:t>) </a:t>
            </a:r>
          </a:p>
          <a:p>
            <a:endParaRPr lang="fr-FR" sz="1600" dirty="0"/>
          </a:p>
        </p:txBody>
      </p:sp>
      <p:sp>
        <p:nvSpPr>
          <p:cNvPr id="5" name="TextBox 4">
            <a:extLst>
              <a:ext uri="{FF2B5EF4-FFF2-40B4-BE49-F238E27FC236}">
                <a16:creationId xmlns:a16="http://schemas.microsoft.com/office/drawing/2014/main" xmlns="" id="{F8CB52F0-2D74-EC38-6972-3452BD6445FA}"/>
              </a:ext>
            </a:extLst>
          </p:cNvPr>
          <p:cNvSpPr txBox="1"/>
          <p:nvPr/>
        </p:nvSpPr>
        <p:spPr>
          <a:xfrm>
            <a:off x="1464236" y="1120419"/>
            <a:ext cx="1207246" cy="369332"/>
          </a:xfrm>
          <a:prstGeom prst="rect">
            <a:avLst/>
          </a:prstGeom>
          <a:noFill/>
        </p:spPr>
        <p:txBody>
          <a:bodyPr wrap="square">
            <a:spAutoFit/>
          </a:bodyPr>
          <a:lstStyle/>
          <a:p>
            <a:r>
              <a:rPr lang="fr-FR" sz="1800" cap="all" dirty="0">
                <a:latin typeface="Ebrima" pitchFamily="2" charset="0"/>
                <a:ea typeface="Ebrima" pitchFamily="2" charset="0"/>
                <a:cs typeface="Ebrima" pitchFamily="2" charset="0"/>
              </a:rPr>
              <a:t>CALLER</a:t>
            </a:r>
            <a:endParaRPr lang="fr-FR" dirty="0"/>
          </a:p>
        </p:txBody>
      </p:sp>
      <p:sp>
        <p:nvSpPr>
          <p:cNvPr id="4" name="TextBox 3">
            <a:extLst>
              <a:ext uri="{FF2B5EF4-FFF2-40B4-BE49-F238E27FC236}">
                <a16:creationId xmlns:a16="http://schemas.microsoft.com/office/drawing/2014/main" xmlns="" id="{C506C845-75F6-54E9-3ECF-2C503768AA10}"/>
              </a:ext>
            </a:extLst>
          </p:cNvPr>
          <p:cNvSpPr txBox="1"/>
          <p:nvPr/>
        </p:nvSpPr>
        <p:spPr>
          <a:xfrm>
            <a:off x="9577294" y="1120419"/>
            <a:ext cx="1849718" cy="369332"/>
          </a:xfrm>
          <a:prstGeom prst="rect">
            <a:avLst/>
          </a:prstGeom>
          <a:noFill/>
        </p:spPr>
        <p:txBody>
          <a:bodyPr wrap="square">
            <a:spAutoFit/>
          </a:bodyPr>
          <a:lstStyle/>
          <a:p>
            <a:r>
              <a:rPr lang="fr-FR" sz="1800" cap="all" dirty="0">
                <a:latin typeface="Ebrima" pitchFamily="2" charset="0"/>
                <a:ea typeface="Ebrima" pitchFamily="2" charset="0"/>
                <a:cs typeface="Ebrima" pitchFamily="2" charset="0"/>
              </a:rPr>
              <a:t>SEDENTAIRES</a:t>
            </a:r>
            <a:endParaRPr lang="fr-FR" dirty="0"/>
          </a:p>
        </p:txBody>
      </p:sp>
      <p:sp>
        <p:nvSpPr>
          <p:cNvPr id="7" name="object 26">
            <a:extLst>
              <a:ext uri="{FF2B5EF4-FFF2-40B4-BE49-F238E27FC236}">
                <a16:creationId xmlns:a16="http://schemas.microsoft.com/office/drawing/2014/main" xmlns="" id="{3FFFCC4D-F4F4-E401-B295-7C350CE1ACCA}"/>
              </a:ext>
            </a:extLst>
          </p:cNvPr>
          <p:cNvSpPr/>
          <p:nvPr/>
        </p:nvSpPr>
        <p:spPr>
          <a:xfrm rot="16200000">
            <a:off x="6840916" y="5061425"/>
            <a:ext cx="2476628" cy="184198"/>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43D27AB9-C960-3245-14E7-B58D77D921F2}"/>
              </a:ext>
            </a:extLst>
          </p:cNvPr>
          <p:cNvSpPr txBox="1"/>
          <p:nvPr/>
        </p:nvSpPr>
        <p:spPr>
          <a:xfrm>
            <a:off x="8296623" y="3983255"/>
            <a:ext cx="3380117" cy="954107"/>
          </a:xfrm>
          <a:prstGeom prst="rect">
            <a:avLst/>
          </a:prstGeom>
          <a:noFill/>
        </p:spPr>
        <p:txBody>
          <a:bodyPr wrap="square">
            <a:spAutoFit/>
          </a:bodyPr>
          <a:lstStyle/>
          <a:p>
            <a:r>
              <a:rPr lang="fr-FR" sz="1400" b="1" u="sng" dirty="0">
                <a:latin typeface="Corbel" pitchFamily="34" charset="0"/>
              </a:rPr>
              <a:t>Commentaire</a:t>
            </a:r>
            <a:r>
              <a:rPr lang="fr-FR" sz="1400" dirty="0">
                <a:latin typeface="Corbel" pitchFamily="34" charset="0"/>
              </a:rPr>
              <a:t>: la tendance reste assez faible sur le mois au regard des attentes cependant on observe une progression de 22% d’avril à Mai.</a:t>
            </a:r>
          </a:p>
        </p:txBody>
      </p:sp>
      <p:pic>
        <p:nvPicPr>
          <p:cNvPr id="2" name="Picture 1">
            <a:extLst>
              <a:ext uri="{FF2B5EF4-FFF2-40B4-BE49-F238E27FC236}">
                <a16:creationId xmlns:a16="http://schemas.microsoft.com/office/drawing/2014/main" xmlns="" id="{DA2FA8F5-0092-C031-F80B-1355810792F8}"/>
              </a:ext>
            </a:extLst>
          </p:cNvPr>
          <p:cNvPicPr>
            <a:picLocks noChangeAspect="1"/>
          </p:cNvPicPr>
          <p:nvPr/>
        </p:nvPicPr>
        <p:blipFill>
          <a:blip r:embed="rId2"/>
          <a:stretch>
            <a:fillRect/>
          </a:stretch>
        </p:blipFill>
        <p:spPr>
          <a:xfrm>
            <a:off x="8296622" y="1484528"/>
            <a:ext cx="3722059" cy="1819275"/>
          </a:xfrm>
          <a:prstGeom prst="rect">
            <a:avLst/>
          </a:prstGeom>
        </p:spPr>
      </p:pic>
      <p:pic>
        <p:nvPicPr>
          <p:cNvPr id="8" name="Picture 7">
            <a:extLst>
              <a:ext uri="{FF2B5EF4-FFF2-40B4-BE49-F238E27FC236}">
                <a16:creationId xmlns:a16="http://schemas.microsoft.com/office/drawing/2014/main" xmlns="" id="{D517EC94-91F5-1AE8-2192-1F3A07AF746F}"/>
              </a:ext>
            </a:extLst>
          </p:cNvPr>
          <p:cNvPicPr>
            <a:picLocks noChangeAspect="1"/>
          </p:cNvPicPr>
          <p:nvPr/>
        </p:nvPicPr>
        <p:blipFill>
          <a:blip r:embed="rId3"/>
          <a:stretch>
            <a:fillRect/>
          </a:stretch>
        </p:blipFill>
        <p:spPr>
          <a:xfrm>
            <a:off x="258483" y="1513175"/>
            <a:ext cx="7727401" cy="1753954"/>
          </a:xfrm>
          <a:prstGeom prst="rect">
            <a:avLst/>
          </a:prstGeom>
        </p:spPr>
      </p:pic>
    </p:spTree>
    <p:extLst>
      <p:ext uri="{BB962C8B-B14F-4D97-AF65-F5344CB8AC3E}">
        <p14:creationId xmlns:p14="http://schemas.microsoft.com/office/powerpoint/2010/main" val="1271431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a:solidFill>
                  <a:schemeClr val="accent2"/>
                </a:solidFill>
                <a:latin typeface="Arial" pitchFamily="34" charset="0"/>
                <a:cs typeface="Arial" panose="020B0604020202020204" pitchFamily="34" charset="0"/>
              </a:rPr>
              <a:t>COPIL</a:t>
            </a:r>
          </a:p>
          <a:p>
            <a:pPr algn="ctr">
              <a:lnSpc>
                <a:spcPct val="200000"/>
              </a:lnSpc>
            </a:pPr>
            <a:r>
              <a:rPr lang="fr-FR" sz="2400" b="1" dirty="0">
                <a:solidFill>
                  <a:schemeClr val="accent2"/>
                </a:solidFill>
                <a:latin typeface="Arial" pitchFamily="34" charset="0"/>
                <a:cs typeface="Arial" panose="020B0604020202020204" pitchFamily="34" charset="0"/>
              </a:rPr>
              <a:t>DIRECTION BUSINESS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361161" cy="6971673"/>
          </a:xfrm>
          <a:prstGeom prst="rect">
            <a:avLst/>
          </a:prstGeom>
        </p:spPr>
      </p:pic>
      <p:sp>
        <p:nvSpPr>
          <p:cNvPr id="7" name="ZoneTexte 3"/>
          <p:cNvSpPr txBox="1"/>
          <p:nvPr/>
        </p:nvSpPr>
        <p:spPr>
          <a:xfrm>
            <a:off x="2703955" y="3920197"/>
            <a:ext cx="6953250" cy="71635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p:txBody>
      </p:sp>
      <p:sp>
        <p:nvSpPr>
          <p:cNvPr id="6" name="ZoneTexte 3"/>
          <p:cNvSpPr txBox="1"/>
          <p:nvPr/>
        </p:nvSpPr>
        <p:spPr>
          <a:xfrm>
            <a:off x="218977" y="6459686"/>
            <a:ext cx="4392213"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500" b="1" dirty="0">
              <a:solidFill>
                <a:schemeClr val="accent2"/>
              </a:solidFill>
              <a:latin typeface="Arial" pitchFamily="34" charset="0"/>
              <a:cs typeface="Arial" panose="020B0604020202020204" pitchFamily="34" charset="0"/>
            </a:endParaRPr>
          </a:p>
          <a:p>
            <a:r>
              <a:rPr lang="fr-FR" sz="1100" b="1" dirty="0">
                <a:latin typeface="Arial" pitchFamily="34" charset="0"/>
                <a:cs typeface="Arial" panose="020B0604020202020204" pitchFamily="34" charset="0"/>
              </a:rPr>
              <a:t>Du 01 au 31  Mai 2023</a:t>
            </a: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3228584" y="2326666"/>
            <a:ext cx="5181600" cy="1155569"/>
          </a:xfrm>
        </p:spPr>
        <p:txBody>
          <a:bodyPr/>
          <a:lstStyle/>
          <a:p>
            <a:pPr marL="0" indent="0" algn="ctr">
              <a:buNone/>
            </a:pPr>
            <a:r>
              <a:rPr lang="fr-FR" b="1" dirty="0"/>
              <a:t>CONGO</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ce réservé du contenu 3"/>
          <p:cNvSpPr>
            <a:spLocks noGrp="1"/>
          </p:cNvSpPr>
          <p:nvPr>
            <p:ph sz="half" idx="2"/>
          </p:nvPr>
        </p:nvSpPr>
        <p:spPr>
          <a:xfrm>
            <a:off x="3228584" y="4332918"/>
            <a:ext cx="5181600" cy="1155569"/>
          </a:xfrm>
        </p:spPr>
        <p:txBody>
          <a:bodyPr/>
          <a:lstStyle/>
          <a:p>
            <a:pPr marL="0" indent="0" algn="ctr">
              <a:buNone/>
            </a:pPr>
            <a:r>
              <a:rPr lang="fr-FR" b="1" dirty="0">
                <a:solidFill>
                  <a:srgbClr val="CC6600"/>
                </a:solidFill>
              </a:rPr>
              <a:t>CONGO</a:t>
            </a:r>
          </a:p>
        </p:txBody>
      </p:sp>
    </p:spTree>
    <p:extLst>
      <p:ext uri="{BB962C8B-B14F-4D97-AF65-F5344CB8AC3E}">
        <p14:creationId xmlns:p14="http://schemas.microsoft.com/office/powerpoint/2010/main" val="2342170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(6/7)</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Ancienneté ( bo CONGO)</a:t>
            </a:r>
          </a:p>
        </p:txBody>
      </p:sp>
      <p:sp>
        <p:nvSpPr>
          <p:cNvPr id="16" name="object 4">
            <a:extLst>
              <a:ext uri="{FF2B5EF4-FFF2-40B4-BE49-F238E27FC236}">
                <a16:creationId xmlns:a16="http://schemas.microsoft.com/office/drawing/2014/main" xmlns="" id="{1B31A720-5F8A-4FAB-8DC9-ECE8436C7A21}"/>
              </a:ext>
            </a:extLst>
          </p:cNvPr>
          <p:cNvSpPr txBox="1"/>
          <p:nvPr/>
        </p:nvSpPr>
        <p:spPr>
          <a:xfrm flipV="1">
            <a:off x="6107450" y="5366539"/>
            <a:ext cx="923330" cy="45719"/>
          </a:xfrm>
          <a:prstGeom prst="rect">
            <a:avLst/>
          </a:prstGeom>
        </p:spPr>
        <p:txBody>
          <a:bodyPr vert="vert270" wrap="square" lIns="0" tIns="13970" rIns="0" bIns="0" rtlCol="0">
            <a:spAutoFit/>
          </a:bodyPr>
          <a:lstStyle/>
          <a:p>
            <a:pPr marL="12700" marR="0" lvl="0" indent="0" algn="ctr" defTabSz="914400" rtl="0" eaLnBrk="1" fontAlgn="auto" latinLnBrk="0" hangingPunct="1">
              <a:lnSpc>
                <a:spcPct val="100000"/>
              </a:lnSpc>
              <a:spcBef>
                <a:spcPts val="110"/>
              </a:spcBef>
              <a:spcAft>
                <a:spcPts val="0"/>
              </a:spcAft>
              <a:buClrTx/>
              <a:buSzTx/>
              <a:buFontTx/>
              <a:buNone/>
              <a:tabLst/>
              <a:defRPr/>
            </a:pPr>
            <a:r>
              <a:rPr kumimoji="0" lang="fr-FR" sz="1200" b="1" i="0" u="none" strike="noStrike" kern="1200" cap="none" spc="-30" normalizeH="0" baseline="0" noProof="0" dirty="0">
                <a:ln>
                  <a:noFill/>
                </a:ln>
                <a:solidFill>
                  <a:srgbClr val="FFFFFF"/>
                </a:solidFill>
                <a:effectLst/>
                <a:uLnTx/>
                <a:uFillTx/>
                <a:latin typeface="Tahoma"/>
                <a:ea typeface="+mn-ea"/>
                <a:cs typeface="Tahoma"/>
              </a:rPr>
              <a:t>MTNBO</a:t>
            </a:r>
            <a:endParaRPr kumimoji="0" sz="1200" b="0" i="0" u="none" strike="noStrike" kern="1200" cap="none" spc="0" normalizeH="0" baseline="0" noProof="0" dirty="0">
              <a:ln>
                <a:noFill/>
              </a:ln>
              <a:solidFill>
                <a:prstClr val="black"/>
              </a:solidFill>
              <a:effectLst/>
              <a:uLnTx/>
              <a:uFillTx/>
              <a:latin typeface="Tahoma"/>
              <a:ea typeface="+mn-ea"/>
              <a:cs typeface="Tahoma"/>
            </a:endParaRPr>
          </a:p>
        </p:txBody>
      </p:sp>
      <p:sp>
        <p:nvSpPr>
          <p:cNvPr id="10" name="object 26"/>
          <p:cNvSpPr/>
          <p:nvPr/>
        </p:nvSpPr>
        <p:spPr>
          <a:xfrm rot="16200000">
            <a:off x="231667" y="5003705"/>
            <a:ext cx="1228827" cy="23550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ZoneTexte 11"/>
          <p:cNvSpPr txBox="1"/>
          <p:nvPr/>
        </p:nvSpPr>
        <p:spPr>
          <a:xfrm>
            <a:off x="963831" y="4705956"/>
            <a:ext cx="9248503" cy="1569660"/>
          </a:xfrm>
          <a:prstGeom prst="rect">
            <a:avLst/>
          </a:prstGeom>
          <a:noFill/>
        </p:spPr>
        <p:txBody>
          <a:bodyPr wrap="square" rtlCol="0">
            <a:spAutoFit/>
          </a:bodyPr>
          <a:lstStyle/>
          <a:p>
            <a:r>
              <a:rPr lang="fr-FR" sz="1600" b="1" i="1" dirty="0">
                <a:solidFill>
                  <a:srgbClr val="FF0000"/>
                </a:solidFill>
                <a:latin typeface="Corbel" pitchFamily="34" charset="0"/>
              </a:rPr>
              <a:t>Objectif non atteint  </a:t>
            </a:r>
          </a:p>
          <a:p>
            <a:r>
              <a:rPr lang="fr-FR" sz="1600" dirty="0">
                <a:latin typeface="Corbel" pitchFamily="34" charset="0"/>
              </a:rPr>
              <a:t>Comparativement au mois d’avril , le taux de  conformité de l’équipe a légèrement baissé soit 98,88% contre 99,258% le mois dernier.</a:t>
            </a:r>
          </a:p>
          <a:p>
            <a:r>
              <a:rPr lang="fr-FR" sz="1600" b="1" dirty="0">
                <a:latin typeface="Corbel" pitchFamily="34" charset="0"/>
              </a:rPr>
              <a:t>La sensibilisation des équipes à plus de vigilance et de concentration lors du traitement des numéros GSM  va se poursuivre au mois d’avril 2023.</a:t>
            </a:r>
          </a:p>
          <a:p>
            <a:endParaRPr lang="fr-FR" sz="1600" b="1" dirty="0">
              <a:latin typeface="Corbel" pitchFamily="34" charset="0"/>
            </a:endParaRPr>
          </a:p>
        </p:txBody>
      </p:sp>
      <p:graphicFrame>
        <p:nvGraphicFramePr>
          <p:cNvPr id="8" name="Tableau 7">
            <a:extLst>
              <a:ext uri="{FF2B5EF4-FFF2-40B4-BE49-F238E27FC236}">
                <a16:creationId xmlns:a16="http://schemas.microsoft.com/office/drawing/2014/main" xmlns="" id="{9D94BF27-230A-406D-BD87-D9201D820668}"/>
              </a:ext>
            </a:extLst>
          </p:cNvPr>
          <p:cNvGraphicFramePr>
            <a:graphicFrameLocks noGrp="1"/>
          </p:cNvGraphicFramePr>
          <p:nvPr>
            <p:extLst>
              <p:ext uri="{D42A27DB-BD31-4B8C-83A1-F6EECF244321}">
                <p14:modId xmlns:p14="http://schemas.microsoft.com/office/powerpoint/2010/main" val="1824435597"/>
              </p:ext>
            </p:extLst>
          </p:nvPr>
        </p:nvGraphicFramePr>
        <p:xfrm>
          <a:off x="728330" y="1206945"/>
          <a:ext cx="7810783" cy="2592716"/>
        </p:xfrm>
        <a:graphic>
          <a:graphicData uri="http://schemas.openxmlformats.org/drawingml/2006/table">
            <a:tbl>
              <a:tblPr/>
              <a:tblGrid>
                <a:gridCol w="2194318">
                  <a:extLst>
                    <a:ext uri="{9D8B030D-6E8A-4147-A177-3AD203B41FA5}">
                      <a16:colId xmlns:a16="http://schemas.microsoft.com/office/drawing/2014/main" xmlns="" val="2401616499"/>
                    </a:ext>
                  </a:extLst>
                </a:gridCol>
                <a:gridCol w="1698078">
                  <a:extLst>
                    <a:ext uri="{9D8B030D-6E8A-4147-A177-3AD203B41FA5}">
                      <a16:colId xmlns:a16="http://schemas.microsoft.com/office/drawing/2014/main" xmlns="" val="4106888685"/>
                    </a:ext>
                  </a:extLst>
                </a:gridCol>
                <a:gridCol w="1521347">
                  <a:extLst>
                    <a:ext uri="{9D8B030D-6E8A-4147-A177-3AD203B41FA5}">
                      <a16:colId xmlns:a16="http://schemas.microsoft.com/office/drawing/2014/main" xmlns="" val="3481642097"/>
                    </a:ext>
                  </a:extLst>
                </a:gridCol>
                <a:gridCol w="1265958">
                  <a:extLst>
                    <a:ext uri="{9D8B030D-6E8A-4147-A177-3AD203B41FA5}">
                      <a16:colId xmlns:a16="http://schemas.microsoft.com/office/drawing/2014/main" xmlns="" val="672669353"/>
                    </a:ext>
                  </a:extLst>
                </a:gridCol>
                <a:gridCol w="1131082">
                  <a:extLst>
                    <a:ext uri="{9D8B030D-6E8A-4147-A177-3AD203B41FA5}">
                      <a16:colId xmlns:a16="http://schemas.microsoft.com/office/drawing/2014/main" xmlns="" val="1825924472"/>
                    </a:ext>
                  </a:extLst>
                </a:gridCol>
              </a:tblGrid>
              <a:tr h="43293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FR" sz="1200" b="1" cap="all" dirty="0">
                          <a:latin typeface="Calibri" panose="020F0502020204030204" pitchFamily="34" charset="0"/>
                          <a:cs typeface="Calibri" panose="020F0502020204030204" pitchFamily="34" charset="0"/>
                        </a:rPr>
                        <a:t>CONGO</a:t>
                      </a:r>
                      <a:endParaRPr lang="fr-MA" sz="1200" b="0" i="0" u="none" strike="noStrike" dirty="0">
                        <a:solidFill>
                          <a:srgbClr val="000000"/>
                        </a:solidFill>
                        <a:effectLst/>
                        <a:latin typeface="Calibri" panose="020F0502020204030204" pitchFamily="34" charset="0"/>
                      </a:endParaRPr>
                    </a:p>
                  </a:txBody>
                  <a:tcPr marL="2095" marR="2095" marT="2095" marB="0" anchor="ctr">
                    <a:lnL>
                      <a:noFill/>
                    </a:lnL>
                    <a:lnR w="9525" cap="flat" cmpd="sng" algn="ctr">
                      <a:solidFill>
                        <a:schemeClr val="bg2">
                          <a:lumMod val="50000"/>
                        </a:schemeClr>
                      </a:solidFill>
                      <a:prstDash val="solid"/>
                      <a:round/>
                      <a:headEnd type="none" w="med" len="med"/>
                      <a:tailEnd type="none" w="med" len="med"/>
                    </a:lnR>
                    <a:lnT>
                      <a:noFill/>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600" b="1" i="0" u="none" strike="noStrike" dirty="0">
                          <a:solidFill>
                            <a:srgbClr val="000000"/>
                          </a:solidFill>
                          <a:effectLst/>
                          <a:latin typeface="Calibri" panose="020F0502020204030204" pitchFamily="34" charset="0"/>
                        </a:rPr>
                        <a:t>Réalisé</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600" b="1" i="0" u="none" strike="noStrike" dirty="0">
                          <a:solidFill>
                            <a:srgbClr val="000000"/>
                          </a:solidFill>
                          <a:effectLst/>
                          <a:latin typeface="Calibri" panose="020F0502020204030204" pitchFamily="34" charset="0"/>
                        </a:rPr>
                        <a:t>Projection</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a16="http://schemas.microsoft.com/office/drawing/2014/main" xmlns="" val="1756485367"/>
                  </a:ext>
                </a:extLst>
              </a:tr>
              <a:tr h="643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(&gt;=10 mois)</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tx1"/>
                          </a:solidFill>
                          <a:effectLst/>
                          <a:latin typeface="Calibri" panose="020F0502020204030204" pitchFamily="34" charset="0"/>
                        </a:rPr>
                        <a:t>Avril 2023</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tx1"/>
                          </a:solidFill>
                          <a:effectLst/>
                          <a:latin typeface="Calibri" panose="020F0502020204030204" pitchFamily="34" charset="0"/>
                        </a:rPr>
                        <a:t>Mai 2023</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tx1"/>
                          </a:solidFill>
                          <a:effectLst/>
                          <a:latin typeface="Calibri" panose="020F0502020204030204" pitchFamily="34" charset="0"/>
                        </a:rPr>
                        <a:t>Juin  2023</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1" i="0" u="none" strike="noStrike" dirty="0">
                        <a:solidFill>
                          <a:schemeClr val="tx1"/>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a16="http://schemas.microsoft.com/office/drawing/2014/main" xmlns="" val="2312049807"/>
                  </a:ext>
                </a:extLst>
              </a:tr>
              <a:tr h="43293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27</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27</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27</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33100932"/>
                  </a:ext>
                </a:extLst>
              </a:tr>
              <a:tr h="4338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400" b="1" i="0" u="none" strike="noStrike" dirty="0">
                          <a:solidFill>
                            <a:srgbClr val="FFFFFF"/>
                          </a:solidFill>
                          <a:effectLst/>
                          <a:latin typeface="Calibri" panose="020F0502020204030204" pitchFamily="34" charset="0"/>
                        </a:rPr>
                        <a:t>Objectif </a:t>
                      </a:r>
                      <a:r>
                        <a:rPr lang="fr-MA" sz="1400" b="1" i="0" u="none" strike="noStrike" baseline="0" dirty="0">
                          <a:solidFill>
                            <a:srgbClr val="FFFFFF"/>
                          </a:solidFill>
                          <a:effectLst/>
                          <a:latin typeface="Calibri" panose="020F0502020204030204" pitchFamily="34" charset="0"/>
                        </a:rPr>
                        <a:t>% conformité</a:t>
                      </a:r>
                    </a:p>
                  </a:txBody>
                  <a:tcPr marL="2095" marR="2095" marT="2095" marB="0" anchor="ctr">
                    <a:lnL w="12700" cap="flat" cmpd="sng" algn="ctr">
                      <a:solidFill>
                        <a:srgbClr val="000000"/>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400" b="0" i="0" u="none" strike="noStrike" dirty="0">
                          <a:solidFill>
                            <a:srgbClr val="000000"/>
                          </a:solidFill>
                          <a:effectLst/>
                          <a:latin typeface="Calibri" panose="020F0502020204030204" pitchFamily="34" charset="0"/>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400" b="0" i="0" u="none" strike="noStrike" dirty="0">
                          <a:solidFill>
                            <a:srgbClr val="000000"/>
                          </a:solidFill>
                          <a:effectLst/>
                          <a:latin typeface="Calibri" panose="020F0502020204030204" pitchFamily="34" charset="0"/>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400" b="0" i="0" u="none" strike="noStrike" dirty="0">
                          <a:solidFill>
                            <a:srgbClr val="000000"/>
                          </a:solidFill>
                          <a:effectLst/>
                          <a:latin typeface="Calibri" panose="020F0502020204030204" pitchFamily="34" charset="0"/>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11313932"/>
                  </a:ext>
                </a:extLst>
              </a:tr>
              <a:tr h="6496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400" b="1" i="0" u="none" strike="noStrike" baseline="0" dirty="0">
                          <a:solidFill>
                            <a:srgbClr val="FFFFFF"/>
                          </a:solidFill>
                          <a:effectLst/>
                          <a:latin typeface="Calibri" panose="020F0502020204030204" pitchFamily="34" charset="0"/>
                        </a:rPr>
                        <a:t>% conformité réalisé</a:t>
                      </a:r>
                    </a:p>
                  </a:txBody>
                  <a:tcPr marL="2095" marR="2095" marT="2095" marB="0" anchor="ctr">
                    <a:lnL w="12700" cap="flat" cmpd="sng" algn="ctr">
                      <a:solidFill>
                        <a:srgbClr val="000000"/>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99,25%</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98,88%</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dirty="0">
                          <a:solidFill>
                            <a:srgbClr val="000000"/>
                          </a:solidFill>
                          <a:effectLst/>
                          <a:latin typeface="Calibri" panose="020F0502020204030204" pitchFamily="34" charset="0"/>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9862325"/>
                  </a:ext>
                </a:extLst>
              </a:tr>
            </a:tbl>
          </a:graphicData>
        </a:graphic>
      </p:graphicFrame>
    </p:spTree>
    <p:extLst>
      <p:ext uri="{BB962C8B-B14F-4D97-AF65-F5344CB8AC3E}">
        <p14:creationId xmlns:p14="http://schemas.microsoft.com/office/powerpoint/2010/main" val="3683246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re 6"/>
          <p:cNvSpPr txBox="1">
            <a:spLocks/>
          </p:cNvSpPr>
          <p:nvPr/>
        </p:nvSpPr>
        <p:spPr>
          <a:xfrm>
            <a:off x="10385258" y="147951"/>
            <a:ext cx="1806742" cy="380540"/>
          </a:xfrm>
          <a:prstGeom prst="rect">
            <a:avLst/>
          </a:prstGeom>
          <a:noFill/>
          <a:ln w="12700" cap="flat" cmpd="sng" algn="ctr">
            <a:noFill/>
            <a:prstDash val="solid"/>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FILIALES</a:t>
            </a:r>
          </a:p>
        </p:txBody>
      </p:sp>
      <p:sp>
        <p:nvSpPr>
          <p:cNvPr id="14" name="object 26"/>
          <p:cNvSpPr/>
          <p:nvPr/>
        </p:nvSpPr>
        <p:spPr>
          <a:xfrm rot="16200000">
            <a:off x="483084" y="5127579"/>
            <a:ext cx="2062103" cy="19847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xmlns="" id="{FCF412D9-A741-A730-A4CC-98EFB9771C9B}"/>
              </a:ext>
            </a:extLst>
          </p:cNvPr>
          <p:cNvSpPr/>
          <p:nvPr/>
        </p:nvSpPr>
        <p:spPr>
          <a:xfrm>
            <a:off x="1854926" y="4518850"/>
            <a:ext cx="8114594" cy="1323439"/>
          </a:xfrm>
          <a:prstGeom prst="rect">
            <a:avLst/>
          </a:prstGeom>
        </p:spPr>
        <p:txBody>
          <a:bodyPr wrap="square">
            <a:spAutoFit/>
          </a:bodyPr>
          <a:lstStyle/>
          <a:p>
            <a:r>
              <a:rPr lang="fr-FR" sz="1600" b="1" i="1" dirty="0">
                <a:solidFill>
                  <a:srgbClr val="FF0000"/>
                </a:solidFill>
                <a:latin typeface="Corbel" pitchFamily="34" charset="0"/>
              </a:rPr>
              <a:t>Objectif de la semaine non atteint.</a:t>
            </a:r>
          </a:p>
          <a:p>
            <a:r>
              <a:rPr lang="fr-FR" sz="1600" dirty="0"/>
              <a:t>Comparativement au mois d’avril,</a:t>
            </a:r>
          </a:p>
          <a:p>
            <a:r>
              <a:rPr lang="fr-FR" sz="1600" dirty="0"/>
              <a:t>8331 positifs Brut vs  8421 le mois dernier.</a:t>
            </a:r>
          </a:p>
          <a:p>
            <a:endParaRPr lang="fr-FR" sz="1600" dirty="0"/>
          </a:p>
          <a:p>
            <a:r>
              <a:rPr lang="fr-FR" sz="1600" b="1" dirty="0"/>
              <a:t>Toutefois, nous sommes en attente des positifs Nets du 01 au 31 mai 2023.</a:t>
            </a:r>
          </a:p>
        </p:txBody>
      </p:sp>
      <p:sp>
        <p:nvSpPr>
          <p:cNvPr id="16" name="object 29">
            <a:extLst>
              <a:ext uri="{FF2B5EF4-FFF2-40B4-BE49-F238E27FC236}">
                <a16:creationId xmlns:a16="http://schemas.microsoft.com/office/drawing/2014/main" xmlns="" id="{A6645D16-84ED-424E-A35C-2DDC24B016C0}"/>
              </a:ext>
            </a:extLst>
          </p:cNvPr>
          <p:cNvSpPr txBox="1">
            <a:spLocks/>
          </p:cNvSpPr>
          <p:nvPr/>
        </p:nvSpPr>
        <p:spPr>
          <a:xfrm>
            <a:off x="369474" y="147951"/>
            <a:ext cx="11085498" cy="843180"/>
          </a:xfrm>
          <a:prstGeom prst="rect">
            <a:avLst/>
          </a:prstGeom>
        </p:spPr>
        <p:txBody>
          <a:bodyPr vert="horz" wrap="square" lIns="0" tIns="1206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fr-FR" sz="2000" b="1" cap="all" dirty="0">
                <a:solidFill>
                  <a:srgbClr val="A80014"/>
                </a:solidFill>
                <a:latin typeface="Calibri" panose="020F0502020204030204" pitchFamily="34" charset="0"/>
                <a:cs typeface="Calibri" panose="020F0502020204030204" pitchFamily="34" charset="0"/>
              </a:rPr>
              <a:t>Photo Globale (6/7)</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AIRTEL CONGO</a:t>
            </a:r>
          </a:p>
        </p:txBody>
      </p:sp>
      <p:graphicFrame>
        <p:nvGraphicFramePr>
          <p:cNvPr id="8" name="Tableau 7">
            <a:extLst>
              <a:ext uri="{FF2B5EF4-FFF2-40B4-BE49-F238E27FC236}">
                <a16:creationId xmlns:a16="http://schemas.microsoft.com/office/drawing/2014/main" xmlns="" id="{9D94BF27-230A-406D-BD87-D9201D820668}"/>
              </a:ext>
            </a:extLst>
          </p:cNvPr>
          <p:cNvGraphicFramePr>
            <a:graphicFrameLocks noGrp="1"/>
          </p:cNvGraphicFramePr>
          <p:nvPr>
            <p:extLst>
              <p:ext uri="{D42A27DB-BD31-4B8C-83A1-F6EECF244321}">
                <p14:modId xmlns:p14="http://schemas.microsoft.com/office/powerpoint/2010/main" val="4259289525"/>
              </p:ext>
            </p:extLst>
          </p:nvPr>
        </p:nvGraphicFramePr>
        <p:xfrm>
          <a:off x="1011394" y="1120433"/>
          <a:ext cx="9373864" cy="3203779"/>
        </p:xfrm>
        <a:graphic>
          <a:graphicData uri="http://schemas.openxmlformats.org/drawingml/2006/table">
            <a:tbl>
              <a:tblPr/>
              <a:tblGrid>
                <a:gridCol w="2635552">
                  <a:extLst>
                    <a:ext uri="{9D8B030D-6E8A-4147-A177-3AD203B41FA5}">
                      <a16:colId xmlns:a16="http://schemas.microsoft.com/office/drawing/2014/main" xmlns="" val="2401616499"/>
                    </a:ext>
                  </a:extLst>
                </a:gridCol>
                <a:gridCol w="1684578">
                  <a:extLst>
                    <a:ext uri="{9D8B030D-6E8A-4147-A177-3AD203B41FA5}">
                      <a16:colId xmlns:a16="http://schemas.microsoft.com/office/drawing/2014/main" xmlns="" val="4106888685"/>
                    </a:ext>
                  </a:extLst>
                </a:gridCol>
                <a:gridCol w="1684578">
                  <a:extLst>
                    <a:ext uri="{9D8B030D-6E8A-4147-A177-3AD203B41FA5}">
                      <a16:colId xmlns:a16="http://schemas.microsoft.com/office/drawing/2014/main" xmlns="" val="3481642097"/>
                    </a:ext>
                  </a:extLst>
                </a:gridCol>
                <a:gridCol w="1684578">
                  <a:extLst>
                    <a:ext uri="{9D8B030D-6E8A-4147-A177-3AD203B41FA5}">
                      <a16:colId xmlns:a16="http://schemas.microsoft.com/office/drawing/2014/main" xmlns="" val="672669353"/>
                    </a:ext>
                  </a:extLst>
                </a:gridCol>
                <a:gridCol w="1684578">
                  <a:extLst>
                    <a:ext uri="{9D8B030D-6E8A-4147-A177-3AD203B41FA5}">
                      <a16:colId xmlns:a16="http://schemas.microsoft.com/office/drawing/2014/main" xmlns="" val="1825924472"/>
                    </a:ext>
                  </a:extLst>
                </a:gridCol>
              </a:tblGrid>
              <a:tr h="4279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600" b="1" i="0" u="none" strike="noStrike" dirty="0">
                          <a:solidFill>
                            <a:srgbClr val="000000"/>
                          </a:solidFill>
                          <a:effectLst/>
                          <a:latin typeface="Calibri" panose="020F0502020204030204" pitchFamily="34" charset="0"/>
                        </a:rPr>
                        <a:t>Réalisé</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600" b="1" i="0" u="none" strike="noStrike" dirty="0">
                          <a:solidFill>
                            <a:srgbClr val="000000"/>
                          </a:solidFill>
                          <a:effectLst/>
                          <a:latin typeface="Calibri" panose="020F0502020204030204" pitchFamily="34" charset="0"/>
                        </a:rPr>
                        <a:t>Projection</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a16="http://schemas.microsoft.com/office/drawing/2014/main" xmlns="" val="1756485367"/>
                  </a:ext>
                </a:extLst>
              </a:tr>
              <a:tr h="6360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200" b="1" i="0" u="none" strike="noStrike" dirty="0">
                        <a:solidFill>
                          <a:srgbClr val="FFFFFF"/>
                        </a:solidFill>
                        <a:effectLst/>
                        <a:latin typeface="Calibri" panose="020F0502020204030204" pitchFamily="34" charset="0"/>
                      </a:endParaRPr>
                    </a:p>
                  </a:txBody>
                  <a:tcPr marL="2095" marR="2095" marT="2095" marB="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bg1"/>
                          </a:solidFill>
                          <a:effectLst/>
                          <a:latin typeface="Calibri" panose="020F0502020204030204" pitchFamily="34" charset="0"/>
                        </a:rPr>
                        <a:t>Avril</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3C0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bg1"/>
                          </a:solidFill>
                          <a:effectLst/>
                          <a:latin typeface="Calibri" panose="020F0502020204030204" pitchFamily="34" charset="0"/>
                        </a:rPr>
                        <a:t>Mai</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3C0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bg1"/>
                          </a:solidFill>
                          <a:effectLst/>
                          <a:latin typeface="Calibri" panose="020F0502020204030204" pitchFamily="34" charset="0"/>
                        </a:rPr>
                        <a:t>JUIN</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3C0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1" i="0" u="none" strike="noStrike" dirty="0">
                        <a:solidFill>
                          <a:schemeClr val="bg1"/>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3C0C"/>
                    </a:solidFill>
                  </a:tcPr>
                </a:tc>
                <a:extLst>
                  <a:ext uri="{0D108BD9-81ED-4DB2-BD59-A6C34878D82A}">
                    <a16:rowId xmlns:a16="http://schemas.microsoft.com/office/drawing/2014/main" xmlns="" val="2312049807"/>
                  </a:ext>
                </a:extLst>
              </a:tr>
              <a:tr h="4279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tx1"/>
                          </a:solidFill>
                          <a:effectLst/>
                          <a:latin typeface="Calibri" panose="020F0502020204030204" pitchFamily="34" charset="0"/>
                        </a:rPr>
                        <a:t>Nombre CC</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15</a:t>
                      </a:r>
                    </a:p>
                  </a:txBody>
                  <a:tcPr marL="2095" marR="2095" marT="2095" marB="0" anchor="ctr">
                    <a:lnL w="12700" cap="flat" cmpd="sng" algn="ctr">
                      <a:solidFill>
                        <a:schemeClr val="tx1"/>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15</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18</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33100932"/>
                  </a:ext>
                </a:extLst>
              </a:tr>
              <a:tr h="4279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400" b="1" i="0" u="none" strike="noStrike" dirty="0">
                          <a:solidFill>
                            <a:schemeClr val="tx1"/>
                          </a:solidFill>
                          <a:effectLst/>
                          <a:latin typeface="Calibri" panose="020F0502020204030204" pitchFamily="34" charset="0"/>
                        </a:rPr>
                        <a:t>Objectif </a:t>
                      </a:r>
                      <a:r>
                        <a:rPr lang="fr-MA" sz="1400" b="1" i="0" u="none" strike="noStrike" baseline="0" dirty="0">
                          <a:solidFill>
                            <a:schemeClr val="tx1"/>
                          </a:solidFill>
                          <a:effectLst/>
                          <a:latin typeface="Calibri" panose="020F0502020204030204" pitchFamily="34" charset="0"/>
                        </a:rPr>
                        <a:t>contact positif Net</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400" b="0" i="0" u="none" strike="noStrike" dirty="0">
                          <a:solidFill>
                            <a:srgbClr val="000000"/>
                          </a:solidFill>
                          <a:effectLst/>
                          <a:latin typeface="Calibri" panose="020F0502020204030204" pitchFamily="34" charset="0"/>
                        </a:rPr>
                        <a:t>10 000</a:t>
                      </a:r>
                    </a:p>
                  </a:txBody>
                  <a:tcPr marL="2095" marR="2095" marT="2095" marB="0" anchor="ctr">
                    <a:lnL w="12700" cap="flat" cmpd="sng" algn="ctr">
                      <a:solidFill>
                        <a:schemeClr val="tx1"/>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400" b="0" i="0" u="none" strike="noStrike" dirty="0">
                          <a:solidFill>
                            <a:srgbClr val="000000"/>
                          </a:solidFill>
                          <a:effectLst/>
                          <a:latin typeface="Calibri" panose="020F0502020204030204" pitchFamily="34" charset="0"/>
                        </a:rPr>
                        <a:t>10 000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400" b="0" i="0" u="none" strike="noStrike" dirty="0">
                          <a:solidFill>
                            <a:srgbClr val="000000"/>
                          </a:solidFill>
                          <a:effectLst/>
                          <a:latin typeface="Calibri" panose="020F0502020204030204" pitchFamily="34" charset="0"/>
                        </a:rPr>
                        <a:t>10 000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11313932"/>
                  </a:ext>
                </a:extLst>
              </a:tr>
              <a:tr h="4279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400" b="1" i="0" u="none" strike="noStrike" baseline="0" dirty="0">
                          <a:solidFill>
                            <a:schemeClr val="tx1"/>
                          </a:solidFill>
                          <a:effectLst/>
                          <a:latin typeface="Calibri" panose="020F0502020204030204" pitchFamily="34" charset="0"/>
                        </a:rPr>
                        <a:t>Bases reçues</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Calibri" panose="020F0502020204030204" pitchFamily="34" charset="0"/>
                          <a:ea typeface="+mn-ea"/>
                          <a:cs typeface="+mn-cs"/>
                        </a:rPr>
                        <a:t>304 534</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Calibri" panose="020F0502020204030204" pitchFamily="34" charset="0"/>
                          <a:ea typeface="+mn-ea"/>
                          <a:cs typeface="+mn-cs"/>
                        </a:rPr>
                        <a:t>350 678</a:t>
                      </a:r>
                    </a:p>
                  </a:txBody>
                  <a:tcPr marL="9525" marR="9525" marT="952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9862325"/>
                  </a:ext>
                </a:extLst>
              </a:tr>
              <a:tr h="4279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400" b="1" i="0" u="none" strike="noStrike" baseline="0" dirty="0">
                          <a:solidFill>
                            <a:schemeClr val="tx1"/>
                          </a:solidFill>
                          <a:effectLst/>
                          <a:latin typeface="Calibri" panose="020F0502020204030204" pitchFamily="34" charset="0"/>
                        </a:rPr>
                        <a:t>Contact positif brut</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Calibri" panose="020F0502020204030204" pitchFamily="34" charset="0"/>
                          <a:ea typeface="+mn-ea"/>
                          <a:cs typeface="+mn-cs"/>
                        </a:rPr>
                        <a:t>8421</a:t>
                      </a: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Calibri" panose="020F0502020204030204" pitchFamily="34" charset="0"/>
                          <a:ea typeface="+mn-ea"/>
                          <a:cs typeface="+mn-cs"/>
                        </a:rPr>
                        <a:t>8331</a:t>
                      </a:r>
                    </a:p>
                  </a:txBody>
                  <a:tcPr marL="0" marR="0" marT="0"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400" b="0" i="0" u="none" strike="noStrike" kern="1200" dirty="0">
                          <a:solidFill>
                            <a:srgbClr val="000000"/>
                          </a:solidFill>
                          <a:effectLst/>
                          <a:latin typeface="Calibri" panose="020F0502020204030204" pitchFamily="34" charset="0"/>
                          <a:ea typeface="+mn-ea"/>
                          <a:cs typeface="+mn-cs"/>
                        </a:rPr>
                        <a:t>17 000 </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25940258"/>
                  </a:ext>
                </a:extLst>
              </a:tr>
              <a:tr h="42796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400" b="1" i="0" u="none" strike="noStrike" baseline="0" dirty="0">
                          <a:solidFill>
                            <a:schemeClr val="tx1"/>
                          </a:solidFill>
                          <a:effectLst/>
                          <a:latin typeface="Calibri" panose="020F0502020204030204" pitchFamily="34" charset="0"/>
                        </a:rPr>
                        <a:t>Contact positif Net</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b" latinLnBrk="0" hangingPunct="1"/>
                      <a:r>
                        <a:rPr lang="fr-FR" sz="1400" b="0" i="0" u="none" strike="noStrike" kern="1200" dirty="0">
                          <a:solidFill>
                            <a:srgbClr val="000000"/>
                          </a:solidFill>
                          <a:effectLst/>
                          <a:latin typeface="Calibri" panose="020F0502020204030204" pitchFamily="34" charset="0"/>
                          <a:ea typeface="+mn-ea"/>
                          <a:cs typeface="+mn-cs"/>
                        </a:rPr>
                        <a:t>12 432</a:t>
                      </a:r>
                      <a:endParaRPr lang="fr-MA" sz="14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12700" cap="flat" cmpd="sng" algn="ctr">
                      <a:solidFill>
                        <a:schemeClr val="tx1"/>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b" latinLnBrk="0" hangingPunct="1"/>
                      <a:r>
                        <a:rPr lang="fr-FR" sz="1400" b="0" i="0" u="none" strike="noStrike" kern="1200" dirty="0">
                          <a:solidFill>
                            <a:srgbClr val="000000"/>
                          </a:solidFill>
                          <a:effectLst/>
                          <a:latin typeface="Calibri" panose="020F0502020204030204" pitchFamily="34" charset="0"/>
                          <a:ea typeface="+mn-ea"/>
                          <a:cs typeface="+mn-cs"/>
                        </a:rPr>
                        <a:t>En attente</a:t>
                      </a:r>
                      <a:endParaRPr lang="fr-MA" sz="14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b"/>
                      <a:r>
                        <a:rPr lang="fr-MA" sz="1400" b="0" i="0" u="none" strike="noStrike" dirty="0">
                          <a:solidFill>
                            <a:srgbClr val="000000"/>
                          </a:solidFill>
                          <a:effectLst/>
                          <a:latin typeface="Calibri" panose="020F0502020204030204" pitchFamily="34" charset="0"/>
                        </a:rPr>
                        <a:t>15 000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b"/>
                      <a:endParaRPr lang="fr-MA" sz="1400" b="0" i="0" u="none" strike="noStrike" dirty="0">
                        <a:solidFill>
                          <a:srgbClr val="000000"/>
                        </a:solidFill>
                        <a:effectLst/>
                        <a:latin typeface="Calibri" panose="020F0502020204030204" pitchFamily="34" charset="0"/>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900995622"/>
                  </a:ext>
                </a:extLst>
              </a:tr>
            </a:tbl>
          </a:graphicData>
        </a:graphic>
      </p:graphicFrame>
    </p:spTree>
    <p:extLst>
      <p:ext uri="{BB962C8B-B14F-4D97-AF65-F5344CB8AC3E}">
        <p14:creationId xmlns:p14="http://schemas.microsoft.com/office/powerpoint/2010/main" val="3177320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re 6"/>
          <p:cNvSpPr txBox="1">
            <a:spLocks/>
          </p:cNvSpPr>
          <p:nvPr/>
        </p:nvSpPr>
        <p:spPr>
          <a:xfrm>
            <a:off x="10385258" y="147951"/>
            <a:ext cx="1806742" cy="380540"/>
          </a:xfrm>
          <a:prstGeom prst="rect">
            <a:avLst/>
          </a:prstGeom>
          <a:noFill/>
          <a:ln w="12700" cap="flat" cmpd="sng" algn="ctr">
            <a:noFill/>
            <a:prstDash val="solid"/>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FILIALES</a:t>
            </a:r>
          </a:p>
        </p:txBody>
      </p:sp>
      <p:sp>
        <p:nvSpPr>
          <p:cNvPr id="14" name="object 26"/>
          <p:cNvSpPr/>
          <p:nvPr/>
        </p:nvSpPr>
        <p:spPr>
          <a:xfrm rot="16200000">
            <a:off x="-300796" y="4734060"/>
            <a:ext cx="1654299" cy="257971"/>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bject 26"/>
          <p:cNvSpPr/>
          <p:nvPr/>
        </p:nvSpPr>
        <p:spPr>
          <a:xfrm rot="16200000">
            <a:off x="5446901" y="4761248"/>
            <a:ext cx="1654299" cy="257971"/>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xmlns="" id="{FCF412D9-A741-A730-A4CC-98EFB9771C9B}"/>
              </a:ext>
            </a:extLst>
          </p:cNvPr>
          <p:cNvSpPr/>
          <p:nvPr/>
        </p:nvSpPr>
        <p:spPr>
          <a:xfrm>
            <a:off x="690728" y="4447546"/>
            <a:ext cx="5096118" cy="1077218"/>
          </a:xfrm>
          <a:prstGeom prst="rect">
            <a:avLst/>
          </a:prstGeom>
        </p:spPr>
        <p:txBody>
          <a:bodyPr wrap="square">
            <a:spAutoFit/>
          </a:bodyPr>
          <a:lstStyle/>
          <a:p>
            <a:r>
              <a:rPr lang="en-US" sz="1600" b="1" u="sng" dirty="0">
                <a:latin typeface="Corbel" pitchFamily="34" charset="0"/>
              </a:rPr>
              <a:t>Constats</a:t>
            </a:r>
            <a:r>
              <a:rPr lang="en-US" sz="1600" dirty="0">
                <a:latin typeface="Corbel" pitchFamily="34" charset="0"/>
              </a:rPr>
              <a:t>:</a:t>
            </a:r>
          </a:p>
          <a:p>
            <a:endParaRPr lang="fr-FR" sz="1600" dirty="0">
              <a:latin typeface="Corbel" pitchFamily="34" charset="0"/>
            </a:endParaRPr>
          </a:p>
          <a:p>
            <a:r>
              <a:rPr lang="fr-FR" sz="1600" dirty="0"/>
              <a:t>L’objectif atteint et dépassé</a:t>
            </a:r>
            <a:endParaRPr lang="fr-FR" sz="16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xmlns="" id="{D0C9E9BF-13AF-FC6F-F994-8DFDF9ABBCEF}"/>
              </a:ext>
            </a:extLst>
          </p:cNvPr>
          <p:cNvSpPr/>
          <p:nvPr/>
        </p:nvSpPr>
        <p:spPr>
          <a:xfrm>
            <a:off x="6664261" y="4447545"/>
            <a:ext cx="4784529" cy="830997"/>
          </a:xfrm>
          <a:prstGeom prst="rect">
            <a:avLst/>
          </a:prstGeom>
        </p:spPr>
        <p:txBody>
          <a:bodyPr wrap="square">
            <a:spAutoFit/>
          </a:bodyPr>
          <a:lstStyle/>
          <a:p>
            <a:pPr>
              <a:defRPr/>
            </a:pPr>
            <a:r>
              <a:rPr lang="en-US" sz="1600" b="1" u="sng" dirty="0" err="1">
                <a:latin typeface="Corbel" pitchFamily="34" charset="0"/>
              </a:rPr>
              <a:t>Constats</a:t>
            </a:r>
            <a:r>
              <a:rPr lang="en-US" sz="1600" dirty="0">
                <a:latin typeface="Corbel" pitchFamily="34" charset="0"/>
              </a:rPr>
              <a:t>:</a:t>
            </a:r>
          </a:p>
          <a:p>
            <a:pPr>
              <a:defRPr/>
            </a:pPr>
            <a:endParaRPr lang="fr-FR" sz="1600" dirty="0">
              <a:latin typeface="Corbel" pitchFamily="34" charset="0"/>
            </a:endParaRPr>
          </a:p>
          <a:p>
            <a:r>
              <a:rPr lang="fr-FR" sz="1600" dirty="0"/>
              <a:t>L’objectif atteint et dépassé;</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3" name="Tableau 12"/>
          <p:cNvGraphicFramePr>
            <a:graphicFrameLocks noGrp="1"/>
          </p:cNvGraphicFramePr>
          <p:nvPr>
            <p:extLst>
              <p:ext uri="{D42A27DB-BD31-4B8C-83A1-F6EECF244321}">
                <p14:modId xmlns:p14="http://schemas.microsoft.com/office/powerpoint/2010/main" val="4279897713"/>
              </p:ext>
            </p:extLst>
          </p:nvPr>
        </p:nvGraphicFramePr>
        <p:xfrm>
          <a:off x="397367" y="877331"/>
          <a:ext cx="4637619" cy="3060378"/>
        </p:xfrm>
        <a:graphic>
          <a:graphicData uri="http://schemas.openxmlformats.org/drawingml/2006/table">
            <a:tbl>
              <a:tblPr/>
              <a:tblGrid>
                <a:gridCol w="1530441">
                  <a:extLst>
                    <a:ext uri="{9D8B030D-6E8A-4147-A177-3AD203B41FA5}">
                      <a16:colId xmlns:a16="http://schemas.microsoft.com/office/drawing/2014/main" xmlns="" val="20000"/>
                    </a:ext>
                  </a:extLst>
                </a:gridCol>
                <a:gridCol w="992702">
                  <a:extLst>
                    <a:ext uri="{9D8B030D-6E8A-4147-A177-3AD203B41FA5}">
                      <a16:colId xmlns:a16="http://schemas.microsoft.com/office/drawing/2014/main" xmlns="" val="20001"/>
                    </a:ext>
                  </a:extLst>
                </a:gridCol>
                <a:gridCol w="1057238">
                  <a:extLst>
                    <a:ext uri="{9D8B030D-6E8A-4147-A177-3AD203B41FA5}">
                      <a16:colId xmlns:a16="http://schemas.microsoft.com/office/drawing/2014/main" xmlns="" val="20002"/>
                    </a:ext>
                  </a:extLst>
                </a:gridCol>
                <a:gridCol w="1057238">
                  <a:extLst>
                    <a:ext uri="{9D8B030D-6E8A-4147-A177-3AD203B41FA5}">
                      <a16:colId xmlns:a16="http://schemas.microsoft.com/office/drawing/2014/main" xmlns="" val="377334545"/>
                    </a:ext>
                  </a:extLst>
                </a:gridCol>
              </a:tblGrid>
              <a:tr h="802213">
                <a:tc gridSpan="4">
                  <a:txBody>
                    <a:bodyPr/>
                    <a:lstStyle/>
                    <a:p>
                      <a:pPr algn="ctr" rtl="0" fontAlgn="ctr"/>
                      <a:r>
                        <a:rPr lang="fr-FR" sz="1400" b="1" i="0" u="none" strike="noStrike" dirty="0">
                          <a:solidFill>
                            <a:srgbClr val="FFFFFF"/>
                          </a:solidFill>
                          <a:effectLst/>
                          <a:latin typeface="Berlin Sans FB" panose="020E0602020502020306" pitchFamily="34" charset="0"/>
                        </a:rPr>
                        <a:t>CONGO RA BGFI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3C0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0"/>
                  </a:ext>
                </a:extLst>
              </a:tr>
              <a:tr h="1147218">
                <a:tc>
                  <a:txBody>
                    <a:bodyPr/>
                    <a:lstStyle/>
                    <a:p>
                      <a:pPr algn="ctr" rtl="0" fontAlgn="ctr"/>
                      <a:r>
                        <a:rPr lang="fr-FR" sz="1200" b="0" i="0" u="none" strike="noStrike" dirty="0">
                          <a:solidFill>
                            <a:srgbClr val="000000"/>
                          </a:solidFill>
                          <a:effectLst/>
                          <a:latin typeface="Berlin Sans FB" panose="020E0602020502020306" pitchFamily="34" charset="0"/>
                        </a:rPr>
                        <a:t>KPI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rtl="0" fontAlgn="ctr"/>
                      <a:r>
                        <a:rPr lang="fr-FR" sz="1200" b="0" i="0" u="none" strike="noStrike" dirty="0">
                          <a:solidFill>
                            <a:srgbClr val="000000"/>
                          </a:solidFill>
                          <a:effectLst/>
                          <a:latin typeface="Berlin Sans FB" panose="020E0602020502020306" pitchFamily="34" charset="0"/>
                        </a:rPr>
                        <a:t>OBJ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FR" sz="1200" b="0" i="0" u="none" strike="noStrike" dirty="0">
                          <a:solidFill>
                            <a:srgbClr val="000000"/>
                          </a:solidFill>
                          <a:effectLst/>
                          <a:latin typeface="Berlin Sans FB" panose="020E0602020502020306" pitchFamily="34" charset="0"/>
                        </a:rPr>
                        <a:t>Avril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FR" sz="1200" b="0" i="0" u="none" strike="noStrike" dirty="0">
                          <a:solidFill>
                            <a:srgbClr val="000000"/>
                          </a:solidFill>
                          <a:effectLst/>
                          <a:latin typeface="Berlin Sans FB" panose="020E0602020502020306" pitchFamily="34" charset="0"/>
                        </a:rPr>
                        <a:t>Mai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110947">
                <a:tc>
                  <a:txBody>
                    <a:bodyPr/>
                    <a:lstStyle/>
                    <a:p>
                      <a:pPr algn="ctr" rtl="0" fontAlgn="ctr"/>
                      <a:r>
                        <a:rPr lang="fr-FR" sz="1200" b="0" i="0" u="none" strike="noStrike" dirty="0">
                          <a:solidFill>
                            <a:srgbClr val="000000"/>
                          </a:solidFill>
                          <a:effectLst/>
                          <a:latin typeface="Berlin Sans FB" panose="020E0602020502020306" pitchFamily="34" charset="0"/>
                        </a:rPr>
                        <a:t>QOS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rtl="0" fontAlgn="ctr"/>
                      <a:r>
                        <a:rPr lang="fr-FR" sz="1200" b="0" i="0" u="none" strike="noStrike" dirty="0">
                          <a:solidFill>
                            <a:srgbClr val="000000"/>
                          </a:solidFill>
                          <a:effectLst/>
                          <a:latin typeface="Berlin Sans FB" panose="020E0602020502020306"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fr-FR" sz="1200" b="0" i="0" u="none" strike="noStrike" kern="1200" dirty="0">
                          <a:solidFill>
                            <a:srgbClr val="000000"/>
                          </a:solidFill>
                          <a:effectLst/>
                          <a:latin typeface="Calibri" panose="020F0502020204030204" pitchFamily="34" charset="0"/>
                          <a:ea typeface="+mn-ea"/>
                          <a:cs typeface="+mn-cs"/>
                        </a:rPr>
                        <a:t>98,1%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Calibri" panose="020F0502020204030204" pitchFamily="34" charset="0"/>
                          <a:ea typeface="+mn-ea"/>
                          <a:cs typeface="+mn-cs"/>
                        </a:rPr>
                        <a:t>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bl>
          </a:graphicData>
        </a:graphic>
      </p:graphicFrame>
      <p:graphicFrame>
        <p:nvGraphicFramePr>
          <p:cNvPr id="15" name="Tableau 14"/>
          <p:cNvGraphicFramePr>
            <a:graphicFrameLocks noGrp="1"/>
          </p:cNvGraphicFramePr>
          <p:nvPr>
            <p:extLst>
              <p:ext uri="{D42A27DB-BD31-4B8C-83A1-F6EECF244321}">
                <p14:modId xmlns:p14="http://schemas.microsoft.com/office/powerpoint/2010/main" val="3484034090"/>
              </p:ext>
            </p:extLst>
          </p:nvPr>
        </p:nvGraphicFramePr>
        <p:xfrm>
          <a:off x="6664261" y="858490"/>
          <a:ext cx="4296964" cy="3079219"/>
        </p:xfrm>
        <a:graphic>
          <a:graphicData uri="http://schemas.openxmlformats.org/drawingml/2006/table">
            <a:tbl>
              <a:tblPr/>
              <a:tblGrid>
                <a:gridCol w="1311258">
                  <a:extLst>
                    <a:ext uri="{9D8B030D-6E8A-4147-A177-3AD203B41FA5}">
                      <a16:colId xmlns:a16="http://schemas.microsoft.com/office/drawing/2014/main" xmlns="" val="20000"/>
                    </a:ext>
                  </a:extLst>
                </a:gridCol>
                <a:gridCol w="1025555">
                  <a:extLst>
                    <a:ext uri="{9D8B030D-6E8A-4147-A177-3AD203B41FA5}">
                      <a16:colId xmlns:a16="http://schemas.microsoft.com/office/drawing/2014/main" xmlns="" val="20001"/>
                    </a:ext>
                  </a:extLst>
                </a:gridCol>
                <a:gridCol w="959223">
                  <a:extLst>
                    <a:ext uri="{9D8B030D-6E8A-4147-A177-3AD203B41FA5}">
                      <a16:colId xmlns:a16="http://schemas.microsoft.com/office/drawing/2014/main" xmlns="" val="20002"/>
                    </a:ext>
                  </a:extLst>
                </a:gridCol>
                <a:gridCol w="1000928">
                  <a:extLst>
                    <a:ext uri="{9D8B030D-6E8A-4147-A177-3AD203B41FA5}">
                      <a16:colId xmlns:a16="http://schemas.microsoft.com/office/drawing/2014/main" xmlns="" val="3326486500"/>
                    </a:ext>
                  </a:extLst>
                </a:gridCol>
              </a:tblGrid>
              <a:tr h="725100">
                <a:tc gridSpan="4">
                  <a:txBody>
                    <a:bodyPr/>
                    <a:lstStyle/>
                    <a:p>
                      <a:pPr algn="ctr" rtl="0" fontAlgn="ctr"/>
                      <a:r>
                        <a:rPr lang="fr-FR" sz="1400" b="1" i="0" u="none" strike="noStrike" dirty="0">
                          <a:solidFill>
                            <a:srgbClr val="FFFFFF"/>
                          </a:solidFill>
                          <a:effectLst/>
                          <a:latin typeface="Berlin Sans FB" panose="020E0602020502020306" pitchFamily="34" charset="0"/>
                        </a:rPr>
                        <a:t>CONGO EA</a:t>
                      </a:r>
                      <a:r>
                        <a:rPr lang="fr-FR" sz="1400" b="1" i="0" u="none" strike="noStrike" baseline="0" dirty="0">
                          <a:solidFill>
                            <a:srgbClr val="FFFFFF"/>
                          </a:solidFill>
                          <a:effectLst/>
                          <a:latin typeface="Berlin Sans FB" panose="020E0602020502020306" pitchFamily="34" charset="0"/>
                        </a:rPr>
                        <a:t> BGFI</a:t>
                      </a:r>
                      <a:endParaRPr lang="fr-FR" sz="1400" b="1" i="0" u="none" strike="noStrike" dirty="0">
                        <a:solidFill>
                          <a:srgbClr val="FFFFFF"/>
                        </a:solidFill>
                        <a:effectLst/>
                        <a:latin typeface="Berlin Sans FB" panose="020E0602020502020306"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3C0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0"/>
                  </a:ext>
                </a:extLst>
              </a:tr>
              <a:tr h="1228904">
                <a:tc>
                  <a:txBody>
                    <a:bodyPr/>
                    <a:lstStyle/>
                    <a:p>
                      <a:pPr algn="ctr" rtl="0" fontAlgn="ctr"/>
                      <a:r>
                        <a:rPr lang="fr-FR" sz="1200" b="0" i="0" u="none" strike="noStrike" dirty="0">
                          <a:solidFill>
                            <a:srgbClr val="000000"/>
                          </a:solidFill>
                          <a:effectLst/>
                          <a:latin typeface="Berlin Sans FB" panose="020E0602020502020306" pitchFamily="34" charset="0"/>
                        </a:rPr>
                        <a:t>KPI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rtl="0" fontAlgn="ctr"/>
                      <a:r>
                        <a:rPr lang="fr-FR" sz="1200" b="0" i="0" u="none" strike="noStrike" dirty="0">
                          <a:solidFill>
                            <a:srgbClr val="000000"/>
                          </a:solidFill>
                          <a:effectLst/>
                          <a:latin typeface="Berlin Sans FB" panose="020E0602020502020306" pitchFamily="34" charset="0"/>
                        </a:rPr>
                        <a:t>OBJ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FR" sz="1200" b="0" i="0" u="none" strike="noStrike" dirty="0">
                          <a:solidFill>
                            <a:srgbClr val="000000"/>
                          </a:solidFill>
                          <a:effectLst/>
                          <a:latin typeface="Berlin Sans FB" panose="020E0602020502020306" pitchFamily="34" charset="0"/>
                        </a:rPr>
                        <a:t>Avril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FR" sz="1200" b="0" i="0" u="none" strike="noStrike" dirty="0">
                          <a:solidFill>
                            <a:srgbClr val="000000"/>
                          </a:solidFill>
                          <a:effectLst/>
                          <a:latin typeface="Berlin Sans FB" panose="020E0602020502020306" pitchFamily="34" charset="0"/>
                        </a:rPr>
                        <a:t>Mai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125215">
                <a:tc>
                  <a:txBody>
                    <a:bodyPr/>
                    <a:lstStyle/>
                    <a:p>
                      <a:pPr algn="ctr" rtl="0" fontAlgn="ctr"/>
                      <a:r>
                        <a:rPr lang="fr-FR" sz="1200" b="0" i="0" u="none" strike="noStrike" dirty="0">
                          <a:solidFill>
                            <a:srgbClr val="000000"/>
                          </a:solidFill>
                          <a:effectLst/>
                          <a:latin typeface="Berlin Sans FB" panose="020E0602020502020306" pitchFamily="34" charset="0"/>
                        </a:rPr>
                        <a:t>10% contact Argumenté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Berlin Sans FB" panose="020E0602020502020306" pitchFamily="34" charset="0"/>
                        </a:rPr>
                        <a:t>10% contact Argumenté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1" i="0" u="none" strike="noStrike" kern="1200" dirty="0">
                          <a:solidFill>
                            <a:srgbClr val="000000"/>
                          </a:solidFill>
                          <a:effectLst/>
                          <a:latin typeface="Calibri" panose="020F0502020204030204" pitchFamily="34" charset="0"/>
                          <a:ea typeface="+mn-ea"/>
                          <a:cs typeface="+mn-cs"/>
                        </a:rPr>
                        <a:t>35,41%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1" i="0" u="none" strike="noStrike" kern="1200" dirty="0">
                          <a:solidFill>
                            <a:srgbClr val="000000"/>
                          </a:solidFill>
                          <a:effectLst/>
                          <a:latin typeface="Calibri" panose="020F0502020204030204" pitchFamily="34" charset="0"/>
                          <a:ea typeface="+mn-ea"/>
                          <a:cs typeface="+mn-cs"/>
                        </a:rPr>
                        <a:t>34,34%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bl>
          </a:graphicData>
        </a:graphic>
      </p:graphicFrame>
      <p:sp>
        <p:nvSpPr>
          <p:cNvPr id="16" name="object 29">
            <a:extLst>
              <a:ext uri="{FF2B5EF4-FFF2-40B4-BE49-F238E27FC236}">
                <a16:creationId xmlns:a16="http://schemas.microsoft.com/office/drawing/2014/main" xmlns="" id="{A6645D16-84ED-424E-A35C-2DDC24B016C0}"/>
              </a:ext>
            </a:extLst>
          </p:cNvPr>
          <p:cNvSpPr txBox="1">
            <a:spLocks/>
          </p:cNvSpPr>
          <p:nvPr/>
        </p:nvSpPr>
        <p:spPr>
          <a:xfrm>
            <a:off x="465012" y="220130"/>
            <a:ext cx="11085498" cy="566181"/>
          </a:xfrm>
          <a:prstGeom prst="rect">
            <a:avLst/>
          </a:prstGeom>
        </p:spPr>
        <p:txBody>
          <a:bodyPr vert="horz" wrap="square" lIns="0" tIns="1206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fr-FR" sz="2000" b="1" cap="all" dirty="0">
                <a:solidFill>
                  <a:srgbClr val="A80014"/>
                </a:solidFill>
                <a:latin typeface="Calibri" panose="020F0502020204030204" pitchFamily="34" charset="0"/>
                <a:cs typeface="Calibri" panose="020F0502020204030204" pitchFamily="34" charset="0"/>
              </a:rPr>
              <a:t>Photo Globale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Ancienneté ( BGFI CONGO)</a:t>
            </a:r>
          </a:p>
        </p:txBody>
      </p:sp>
    </p:spTree>
    <p:extLst>
      <p:ext uri="{BB962C8B-B14F-4D97-AF65-F5344CB8AC3E}">
        <p14:creationId xmlns:p14="http://schemas.microsoft.com/office/powerpoint/2010/main" val="446266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3228584" y="2326666"/>
            <a:ext cx="5181600" cy="1155569"/>
          </a:xfrm>
        </p:spPr>
        <p:txBody>
          <a:bodyPr/>
          <a:lstStyle/>
          <a:p>
            <a:pPr marL="0" indent="0" algn="ctr">
              <a:buNone/>
            </a:pPr>
            <a:r>
              <a:rPr lang="fr-FR" b="1" dirty="0"/>
              <a:t>CÔTE D’IVOIRE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ce réservé du contenu 3"/>
          <p:cNvSpPr>
            <a:spLocks noGrp="1"/>
          </p:cNvSpPr>
          <p:nvPr>
            <p:ph sz="half" idx="2"/>
          </p:nvPr>
        </p:nvSpPr>
        <p:spPr>
          <a:xfrm>
            <a:off x="3228584" y="4119976"/>
            <a:ext cx="5181600" cy="1155569"/>
          </a:xfrm>
        </p:spPr>
        <p:txBody>
          <a:bodyPr/>
          <a:lstStyle/>
          <a:p>
            <a:pPr marL="0" indent="0" algn="ctr">
              <a:buNone/>
            </a:pPr>
            <a:r>
              <a:rPr lang="fr-FR" b="1" dirty="0">
                <a:solidFill>
                  <a:srgbClr val="CC6600"/>
                </a:solidFill>
              </a:rPr>
              <a:t>CÔTE D’IVOIRE</a:t>
            </a:r>
          </a:p>
        </p:txBody>
      </p:sp>
    </p:spTree>
    <p:extLst>
      <p:ext uri="{BB962C8B-B14F-4D97-AF65-F5344CB8AC3E}">
        <p14:creationId xmlns:p14="http://schemas.microsoft.com/office/powerpoint/2010/main" val="83882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 cote d ivoire)</a:t>
            </a:r>
          </a:p>
        </p:txBody>
      </p:sp>
      <p:sp>
        <p:nvSpPr>
          <p:cNvPr id="16" name="object 4">
            <a:extLst>
              <a:ext uri="{FF2B5EF4-FFF2-40B4-BE49-F238E27FC236}">
                <a16:creationId xmlns:a16="http://schemas.microsoft.com/office/drawing/2014/main" xmlns="" id="{1B31A720-5F8A-4FAB-8DC9-ECE8436C7A21}"/>
              </a:ext>
            </a:extLst>
          </p:cNvPr>
          <p:cNvSpPr txBox="1"/>
          <p:nvPr/>
        </p:nvSpPr>
        <p:spPr>
          <a:xfrm flipV="1">
            <a:off x="6107450" y="5366539"/>
            <a:ext cx="923330" cy="45719"/>
          </a:xfrm>
          <a:prstGeom prst="rect">
            <a:avLst/>
          </a:prstGeom>
        </p:spPr>
        <p:txBody>
          <a:bodyPr vert="vert270" wrap="square" lIns="0" tIns="13970" rIns="0" bIns="0" rtlCol="0">
            <a:spAutoFit/>
          </a:bodyPr>
          <a:lstStyle/>
          <a:p>
            <a:pPr marL="12700" marR="0" lvl="0" indent="0" algn="ctr" defTabSz="914400" rtl="0" eaLnBrk="1" fontAlgn="auto" latinLnBrk="0" hangingPunct="1">
              <a:lnSpc>
                <a:spcPct val="100000"/>
              </a:lnSpc>
              <a:spcBef>
                <a:spcPts val="110"/>
              </a:spcBef>
              <a:spcAft>
                <a:spcPts val="0"/>
              </a:spcAft>
              <a:buClrTx/>
              <a:buSzTx/>
              <a:buFontTx/>
              <a:buNone/>
              <a:tabLst/>
              <a:defRPr/>
            </a:pPr>
            <a:r>
              <a:rPr kumimoji="0" lang="fr-FR" sz="1200" b="1" i="0" u="none" strike="noStrike" kern="1200" cap="none" spc="-30" normalizeH="0" baseline="0" noProof="0" dirty="0">
                <a:ln>
                  <a:noFill/>
                </a:ln>
                <a:solidFill>
                  <a:srgbClr val="FFFFFF"/>
                </a:solidFill>
                <a:effectLst/>
                <a:uLnTx/>
                <a:uFillTx/>
                <a:latin typeface="Tahoma"/>
                <a:ea typeface="+mn-ea"/>
                <a:cs typeface="Tahoma"/>
              </a:rPr>
              <a:t>MTNBO</a:t>
            </a:r>
            <a:endParaRPr kumimoji="0" sz="1200" b="0" i="0" u="none" strike="noStrike" kern="1200" cap="none" spc="0" normalizeH="0" baseline="0" noProof="0" dirty="0">
              <a:ln>
                <a:noFill/>
              </a:ln>
              <a:solidFill>
                <a:prstClr val="black"/>
              </a:solidFill>
              <a:effectLst/>
              <a:uLnTx/>
              <a:uFillTx/>
              <a:latin typeface="Tahoma"/>
              <a:ea typeface="+mn-ea"/>
              <a:cs typeface="Tahoma"/>
            </a:endParaRPr>
          </a:p>
        </p:txBody>
      </p:sp>
      <p:sp>
        <p:nvSpPr>
          <p:cNvPr id="8" name="object 26"/>
          <p:cNvSpPr/>
          <p:nvPr/>
        </p:nvSpPr>
        <p:spPr>
          <a:xfrm rot="16200000">
            <a:off x="365782" y="5330411"/>
            <a:ext cx="1433552" cy="210848"/>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a:p>
        </p:txBody>
      </p:sp>
      <p:graphicFrame>
        <p:nvGraphicFramePr>
          <p:cNvPr id="7" name="Tableau 6">
            <a:extLst>
              <a:ext uri="{FF2B5EF4-FFF2-40B4-BE49-F238E27FC236}">
                <a16:creationId xmlns:a16="http://schemas.microsoft.com/office/drawing/2014/main" xmlns="" id="{9D94BF27-230A-406D-BD87-D9201D820668}"/>
              </a:ext>
            </a:extLst>
          </p:cNvPr>
          <p:cNvGraphicFramePr>
            <a:graphicFrameLocks noGrp="1"/>
          </p:cNvGraphicFramePr>
          <p:nvPr>
            <p:extLst>
              <p:ext uri="{D42A27DB-BD31-4B8C-83A1-F6EECF244321}">
                <p14:modId xmlns:p14="http://schemas.microsoft.com/office/powerpoint/2010/main" val="2335448375"/>
              </p:ext>
            </p:extLst>
          </p:nvPr>
        </p:nvGraphicFramePr>
        <p:xfrm>
          <a:off x="699342" y="988755"/>
          <a:ext cx="4810206" cy="3220530"/>
        </p:xfrm>
        <a:graphic>
          <a:graphicData uri="http://schemas.openxmlformats.org/drawingml/2006/table">
            <a:tbl>
              <a:tblPr/>
              <a:tblGrid>
                <a:gridCol w="1283758">
                  <a:extLst>
                    <a:ext uri="{9D8B030D-6E8A-4147-A177-3AD203B41FA5}">
                      <a16:colId xmlns:a16="http://schemas.microsoft.com/office/drawing/2014/main" xmlns="" val="2401616499"/>
                    </a:ext>
                  </a:extLst>
                </a:gridCol>
                <a:gridCol w="769304">
                  <a:extLst>
                    <a:ext uri="{9D8B030D-6E8A-4147-A177-3AD203B41FA5}">
                      <a16:colId xmlns:a16="http://schemas.microsoft.com/office/drawing/2014/main" xmlns="" val="4106888685"/>
                    </a:ext>
                  </a:extLst>
                </a:gridCol>
                <a:gridCol w="1010286">
                  <a:extLst>
                    <a:ext uri="{9D8B030D-6E8A-4147-A177-3AD203B41FA5}">
                      <a16:colId xmlns:a16="http://schemas.microsoft.com/office/drawing/2014/main" xmlns="" val="3481642097"/>
                    </a:ext>
                  </a:extLst>
                </a:gridCol>
                <a:gridCol w="858895">
                  <a:extLst>
                    <a:ext uri="{9D8B030D-6E8A-4147-A177-3AD203B41FA5}">
                      <a16:colId xmlns:a16="http://schemas.microsoft.com/office/drawing/2014/main" xmlns="" val="2598853686"/>
                    </a:ext>
                  </a:extLst>
                </a:gridCol>
                <a:gridCol w="887963">
                  <a:extLst>
                    <a:ext uri="{9D8B030D-6E8A-4147-A177-3AD203B41FA5}">
                      <a16:colId xmlns:a16="http://schemas.microsoft.com/office/drawing/2014/main" xmlns="" val="672669353"/>
                    </a:ext>
                  </a:extLst>
                </a:gridCol>
              </a:tblGrid>
              <a:tr h="4159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FR" sz="1100" b="1" cap="all" dirty="0">
                          <a:latin typeface="Calibri" panose="020F0502020204030204" pitchFamily="34" charset="0"/>
                          <a:cs typeface="Calibri" panose="020F0502020204030204" pitchFamily="34" charset="0"/>
                        </a:rPr>
                        <a:t>cote d ivoire</a:t>
                      </a:r>
                      <a:endParaRPr lang="fr-MA" sz="1100" b="0" i="0" u="none" strike="noStrike" dirty="0">
                        <a:solidFill>
                          <a:srgbClr val="000000"/>
                        </a:solidFill>
                        <a:effectLst/>
                        <a:latin typeface="Calibri" panose="020F0502020204030204" pitchFamily="34" charset="0"/>
                      </a:endParaRPr>
                    </a:p>
                  </a:txBody>
                  <a:tcPr marL="2095" marR="2095" marT="2095" marB="0" anchor="ctr">
                    <a:lnL>
                      <a:noFill/>
                    </a:lnL>
                    <a:lnR w="9525" cap="flat" cmpd="sng" algn="ctr">
                      <a:solidFill>
                        <a:schemeClr val="bg2">
                          <a:lumMod val="50000"/>
                        </a:schemeClr>
                      </a:solidFill>
                      <a:prstDash val="solid"/>
                      <a:round/>
                      <a:headEnd type="none" w="med" len="med"/>
                      <a:tailEnd type="none" w="med" len="med"/>
                    </a:lnR>
                    <a:lnT>
                      <a:noFill/>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600" b="1" i="0" u="none" strike="noStrike" dirty="0">
                          <a:solidFill>
                            <a:srgbClr val="000000"/>
                          </a:solidFill>
                          <a:effectLst/>
                          <a:latin typeface="Calibri" panose="020F0502020204030204" pitchFamily="34" charset="0"/>
                        </a:rPr>
                        <a:t>Réalisé</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600" b="1" i="0" u="none" strike="noStrike" dirty="0">
                          <a:solidFill>
                            <a:srgbClr val="000000"/>
                          </a:solidFill>
                          <a:effectLst/>
                          <a:latin typeface="Calibri" panose="020F0502020204030204" pitchFamily="34" charset="0"/>
                        </a:rPr>
                        <a:t>Projection</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56485367"/>
                  </a:ext>
                </a:extLst>
              </a:tr>
              <a:tr h="6181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(&gt;=10 mois)</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rgbClr val="FFFFFF"/>
                          </a:solidFill>
                          <a:effectLst/>
                          <a:latin typeface="Calibri" panose="020F0502020204030204" pitchFamily="34" charset="0"/>
                        </a:rPr>
                        <a:t>Mai</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fr-FR" sz="1400" b="1" dirty="0"/>
                        <a:t>Mai</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1" i="0" u="none" strike="noStrike" dirty="0">
                          <a:solidFill>
                            <a:schemeClr val="tx1"/>
                          </a:solidFill>
                          <a:effectLst/>
                          <a:latin typeface="Calibri" panose="020F0502020204030204" pitchFamily="34" charset="0"/>
                        </a:rPr>
                        <a:t>Avril</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p>
                      <a:pPr algn="ctr"/>
                      <a:r>
                        <a:rPr lang="fr-FR" sz="1400" b="1" dirty="0"/>
                        <a:t>Juin</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a16="http://schemas.microsoft.com/office/drawing/2014/main" xmlns="" val="2312049807"/>
                  </a:ext>
                </a:extLst>
              </a:tr>
              <a:tr h="4159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100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33100932"/>
                  </a:ext>
                </a:extLst>
              </a:tr>
              <a:tr h="7422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200" b="1" i="0" u="none" strike="noStrike" dirty="0">
                          <a:solidFill>
                            <a:srgbClr val="FFFFFF"/>
                          </a:solidFill>
                          <a:effectLst/>
                          <a:latin typeface="Calibri" panose="020F0502020204030204" pitchFamily="34" charset="0"/>
                        </a:rPr>
                        <a:t>Objectif </a:t>
                      </a:r>
                      <a:r>
                        <a:rPr lang="fr-MA" sz="1200" b="1" i="0" u="none" strike="noStrike" baseline="0" dirty="0">
                          <a:solidFill>
                            <a:srgbClr val="FFFFFF"/>
                          </a:solidFill>
                          <a:effectLst/>
                          <a:latin typeface="Calibri" panose="020F0502020204030204" pitchFamily="34" charset="0"/>
                        </a:rPr>
                        <a:t>planifié/hebdo</a:t>
                      </a:r>
                    </a:p>
                  </a:txBody>
                  <a:tcPr marL="2095" marR="2095" marT="2095" marB="0" anchor="ctr">
                    <a:lnL w="12700" cap="flat" cmpd="sng" algn="ctr">
                      <a:solidFill>
                        <a:srgbClr val="000000"/>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400" b="0" i="0" u="none" strike="noStrike" dirty="0">
                          <a:solidFill>
                            <a:srgbClr val="000000"/>
                          </a:solidFill>
                          <a:effectLst/>
                          <a:latin typeface="Calibri" panose="020F0502020204030204" pitchFamily="34" charset="0"/>
                        </a:rPr>
                        <a:t>280 000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800 000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800 000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800 000</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11313932"/>
                  </a:ext>
                </a:extLst>
              </a:tr>
              <a:tr h="49564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200" b="1" i="0" u="none" strike="noStrike" dirty="0">
                          <a:solidFill>
                            <a:srgbClr val="FFFFFF"/>
                          </a:solidFill>
                          <a:effectLst/>
                          <a:latin typeface="Calibri" panose="020F0502020204030204" pitchFamily="34" charset="0"/>
                        </a:rPr>
                        <a:t>Nombre de fiches traités</a:t>
                      </a:r>
                      <a:endParaRPr lang="fr-MA" sz="1200" b="1" i="0" u="none" strike="noStrike" baseline="0"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En cours </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871247</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Calibri" panose="020F0502020204030204" pitchFamily="34" charset="0"/>
                          <a:ea typeface="+mn-ea"/>
                          <a:cs typeface="+mn-cs"/>
                        </a:rPr>
                        <a:t>778 473 </a:t>
                      </a:r>
                      <a:endParaRPr lang="fr-MA" sz="14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NA</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9862325"/>
                  </a:ext>
                </a:extLst>
              </a:tr>
              <a:tr h="53265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200" b="1" i="0" u="none" strike="noStrike" dirty="0">
                          <a:solidFill>
                            <a:srgbClr val="FFFFFF"/>
                          </a:solidFill>
                          <a:effectLst/>
                          <a:latin typeface="Calibri" panose="020F0502020204030204" pitchFamily="34" charset="0"/>
                        </a:rPr>
                        <a:t>Délais</a:t>
                      </a:r>
                      <a:r>
                        <a:rPr lang="fr-MA" sz="1200" b="1" i="0" u="none" strike="noStrike" baseline="0" dirty="0">
                          <a:solidFill>
                            <a:srgbClr val="FFFFFF"/>
                          </a:solidFill>
                          <a:effectLst/>
                          <a:latin typeface="Calibri" panose="020F0502020204030204" pitchFamily="34" charset="0"/>
                        </a:rPr>
                        <a:t> de traitement </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400" b="0" i="0" u="none" strike="noStrike" dirty="0">
                          <a:solidFill>
                            <a:srgbClr val="000000"/>
                          </a:solidFill>
                          <a:effectLst/>
                          <a:latin typeface="Calibri" panose="020F0502020204030204" pitchFamily="34" charset="0"/>
                        </a:rPr>
                        <a:t>En cours </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2min19s</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1min55s</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400" b="0" i="0" u="none" strike="noStrike" kern="1200" dirty="0">
                          <a:solidFill>
                            <a:srgbClr val="000000"/>
                          </a:solidFill>
                          <a:effectLst/>
                          <a:latin typeface="Calibri" panose="020F0502020204030204" pitchFamily="34" charset="0"/>
                          <a:ea typeface="+mn-ea"/>
                          <a:cs typeface="+mn-cs"/>
                        </a:rPr>
                        <a:t>NA</a:t>
                      </a:r>
                    </a:p>
                  </a:txBody>
                  <a:tcPr marL="2095" marR="2095" marT="2095" marB="0"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17366278"/>
                  </a:ext>
                </a:extLst>
              </a:tr>
            </a:tbl>
          </a:graphicData>
        </a:graphic>
      </p:graphicFrame>
      <p:sp>
        <p:nvSpPr>
          <p:cNvPr id="12" name="ZoneTexte 11"/>
          <p:cNvSpPr txBox="1"/>
          <p:nvPr/>
        </p:nvSpPr>
        <p:spPr>
          <a:xfrm>
            <a:off x="1187982" y="4767616"/>
            <a:ext cx="4919467" cy="1169551"/>
          </a:xfrm>
          <a:prstGeom prst="rect">
            <a:avLst/>
          </a:prstGeom>
          <a:noFill/>
        </p:spPr>
        <p:txBody>
          <a:bodyPr wrap="square" rtlCol="0">
            <a:spAutoFit/>
          </a:bodyPr>
          <a:lstStyle/>
          <a:p>
            <a:r>
              <a:rPr lang="en-US" sz="1400" b="1" u="sng" dirty="0" err="1">
                <a:latin typeface="Corbel" pitchFamily="34" charset="0"/>
              </a:rPr>
              <a:t>Constats</a:t>
            </a:r>
            <a:r>
              <a:rPr lang="en-US" sz="1400" b="1" dirty="0">
                <a:latin typeface="Corbel" pitchFamily="34" charset="0"/>
              </a:rPr>
              <a:t>:</a:t>
            </a:r>
          </a:p>
          <a:p>
            <a:endParaRPr lang="fr-FR" sz="1400" b="1" dirty="0">
              <a:latin typeface="Corbel" pitchFamily="34" charset="0"/>
            </a:endParaRPr>
          </a:p>
          <a:p>
            <a:r>
              <a:rPr lang="fr-FR" sz="1400" dirty="0">
                <a:latin typeface="Corbel" pitchFamily="34" charset="0"/>
              </a:rPr>
              <a:t>L’objectif étant de traiter les fiches avec 90% en moins de 4min , nous avons  atteint l’objectif pour le compte de ce mois de Mai 2023  avec un total reçu de</a:t>
            </a:r>
            <a:r>
              <a:rPr lang="fr-FR" sz="1400" b="1" dirty="0">
                <a:latin typeface="Corbel" pitchFamily="34" charset="0"/>
              </a:rPr>
              <a:t> </a:t>
            </a:r>
            <a:r>
              <a:rPr lang="fr-FR" sz="1400" b="1" dirty="0"/>
              <a:t>871 247 et une moyenne de 93,05%. </a:t>
            </a:r>
            <a:endParaRPr lang="fr-FR" sz="1400" dirty="0">
              <a:latin typeface="Corbel" pitchFamily="34" charset="0"/>
            </a:endParaRPr>
          </a:p>
        </p:txBody>
      </p:sp>
      <p:graphicFrame>
        <p:nvGraphicFramePr>
          <p:cNvPr id="9" name="Tableau 8"/>
          <p:cNvGraphicFramePr>
            <a:graphicFrameLocks noGrp="1"/>
          </p:cNvGraphicFramePr>
          <p:nvPr>
            <p:extLst>
              <p:ext uri="{D42A27DB-BD31-4B8C-83A1-F6EECF244321}">
                <p14:modId xmlns:p14="http://schemas.microsoft.com/office/powerpoint/2010/main" val="2268881053"/>
              </p:ext>
            </p:extLst>
          </p:nvPr>
        </p:nvGraphicFramePr>
        <p:xfrm>
          <a:off x="6305616" y="994750"/>
          <a:ext cx="5778354" cy="3314053"/>
        </p:xfrm>
        <a:graphic>
          <a:graphicData uri="http://schemas.openxmlformats.org/drawingml/2006/table">
            <a:tbl>
              <a:tblPr/>
              <a:tblGrid>
                <a:gridCol w="2277247">
                  <a:extLst>
                    <a:ext uri="{9D8B030D-6E8A-4147-A177-3AD203B41FA5}">
                      <a16:colId xmlns:a16="http://schemas.microsoft.com/office/drawing/2014/main" xmlns="" val="20000"/>
                    </a:ext>
                  </a:extLst>
                </a:gridCol>
                <a:gridCol w="1278022">
                  <a:extLst>
                    <a:ext uri="{9D8B030D-6E8A-4147-A177-3AD203B41FA5}">
                      <a16:colId xmlns:a16="http://schemas.microsoft.com/office/drawing/2014/main" xmlns="" val="20001"/>
                    </a:ext>
                  </a:extLst>
                </a:gridCol>
                <a:gridCol w="1052929">
                  <a:extLst>
                    <a:ext uri="{9D8B030D-6E8A-4147-A177-3AD203B41FA5}">
                      <a16:colId xmlns:a16="http://schemas.microsoft.com/office/drawing/2014/main" xmlns="" val="20002"/>
                    </a:ext>
                  </a:extLst>
                </a:gridCol>
                <a:gridCol w="1170156">
                  <a:extLst>
                    <a:ext uri="{9D8B030D-6E8A-4147-A177-3AD203B41FA5}">
                      <a16:colId xmlns:a16="http://schemas.microsoft.com/office/drawing/2014/main" xmlns="" val="20003"/>
                    </a:ext>
                  </a:extLst>
                </a:gridCol>
              </a:tblGrid>
              <a:tr h="874201">
                <a:tc gridSpan="4">
                  <a:txBody>
                    <a:bodyPr/>
                    <a:lstStyle/>
                    <a:p>
                      <a:pPr algn="ctr" rtl="0" fontAlgn="ctr"/>
                      <a:r>
                        <a:rPr lang="fr-FR" sz="1400" b="1" i="0" u="none" strike="noStrike" dirty="0">
                          <a:solidFill>
                            <a:srgbClr val="FFFFFF"/>
                          </a:solidFill>
                          <a:effectLst/>
                          <a:latin typeface="Berlin Sans FB" panose="020E0602020502020306" pitchFamily="34" charset="0"/>
                        </a:rPr>
                        <a:t>COTE D’IVOIRE  (EA)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3C0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0"/>
                  </a:ext>
                </a:extLst>
              </a:tr>
              <a:tr h="813284">
                <a:tc>
                  <a:txBody>
                    <a:bodyPr/>
                    <a:lstStyle/>
                    <a:p>
                      <a:pPr algn="ctr" rtl="0" fontAlgn="ctr"/>
                      <a:r>
                        <a:rPr lang="fr-FR" sz="1200" b="0" i="0" u="none" strike="noStrike" dirty="0">
                          <a:solidFill>
                            <a:srgbClr val="000000"/>
                          </a:solidFill>
                          <a:effectLst/>
                          <a:latin typeface="Berlin Sans FB" panose="020E0602020502020306" pitchFamily="34" charset="0"/>
                        </a:rPr>
                        <a:t>KPI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fr-FR" sz="1200" b="1" i="0" u="none" strike="noStrike" dirty="0">
                          <a:solidFill>
                            <a:srgbClr val="000000"/>
                          </a:solidFill>
                          <a:effectLst/>
                          <a:latin typeface="Berlin Sans FB" panose="020E0602020502020306" pitchFamily="34" charset="0"/>
                        </a:rPr>
                        <a:t>OBJ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FR" sz="1200" b="1" i="0" u="none" strike="noStrike" dirty="0">
                          <a:solidFill>
                            <a:srgbClr val="000000"/>
                          </a:solidFill>
                          <a:effectLst/>
                          <a:latin typeface="Berlin Sans FB" panose="020E0602020502020306" pitchFamily="34" charset="0"/>
                        </a:rPr>
                        <a:t>MAI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FR" sz="1200" b="1" i="0" u="none" strike="noStrike" dirty="0">
                          <a:solidFill>
                            <a:srgbClr val="000000"/>
                          </a:solidFill>
                          <a:effectLst/>
                          <a:latin typeface="Berlin Sans FB" panose="020E0602020502020306" pitchFamily="34" charset="0"/>
                        </a:rPr>
                        <a:t>AVRIL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813284">
                <a:tc>
                  <a:txBody>
                    <a:bodyPr/>
                    <a:lstStyle/>
                    <a:p>
                      <a:pPr algn="ctr" rtl="0" fontAlgn="ctr"/>
                      <a:r>
                        <a:rPr lang="fr-FR" sz="1200" b="0" i="0" u="none" strike="noStrike" dirty="0">
                          <a:solidFill>
                            <a:srgbClr val="000000"/>
                          </a:solidFill>
                          <a:effectLst/>
                          <a:latin typeface="Berlin Sans FB" panose="020E0602020502020306" pitchFamily="34" charset="0"/>
                        </a:rPr>
                        <a:t>Objectif</a:t>
                      </a:r>
                      <a:r>
                        <a:rPr lang="fr-FR" sz="1200" b="0" i="0" u="none" strike="noStrike" baseline="0" dirty="0">
                          <a:solidFill>
                            <a:srgbClr val="000000"/>
                          </a:solidFill>
                          <a:effectLst/>
                          <a:latin typeface="Berlin Sans FB" panose="020E0602020502020306" pitchFamily="34" charset="0"/>
                        </a:rPr>
                        <a:t> de </a:t>
                      </a:r>
                      <a:r>
                        <a:rPr lang="fr-FR" sz="1200" b="0" i="0" u="none" strike="noStrike" dirty="0">
                          <a:solidFill>
                            <a:srgbClr val="000000"/>
                          </a:solidFill>
                          <a:effectLst/>
                          <a:latin typeface="Berlin Sans FB" panose="020E0602020502020306" pitchFamily="34" charset="0"/>
                        </a:rPr>
                        <a:t>Sondage</a:t>
                      </a:r>
                      <a:r>
                        <a:rPr lang="fr-FR" sz="1200" b="0" i="0" u="none" strike="noStrike" baseline="0" dirty="0">
                          <a:solidFill>
                            <a:srgbClr val="000000"/>
                          </a:solidFill>
                          <a:effectLst/>
                          <a:latin typeface="Berlin Sans FB" panose="020E0602020502020306" pitchFamily="34" charset="0"/>
                        </a:rPr>
                        <a:t> hebdo</a:t>
                      </a:r>
                      <a:endParaRPr lang="fr-FR" sz="1200" b="0" i="0" u="none" strike="noStrike" dirty="0">
                        <a:solidFill>
                          <a:srgbClr val="000000"/>
                        </a:solidFill>
                        <a:effectLst/>
                        <a:latin typeface="Berlin Sans FB" panose="020E0602020502020306"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fr-FR" sz="1200" b="0" i="0" u="none" strike="noStrike" dirty="0">
                          <a:solidFill>
                            <a:srgbClr val="000000"/>
                          </a:solidFill>
                          <a:effectLst/>
                          <a:latin typeface="+mn-lt"/>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mn-lt"/>
                        </a:rPr>
                        <a:t>1800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1800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813284">
                <a:tc>
                  <a:txBody>
                    <a:bodyPr/>
                    <a:lstStyle/>
                    <a:p>
                      <a:pPr algn="ctr" rtl="0" fontAlgn="ctr"/>
                      <a:r>
                        <a:rPr lang="fr-FR" sz="1200" b="0" i="0" u="none" strike="noStrike" dirty="0">
                          <a:solidFill>
                            <a:srgbClr val="000000"/>
                          </a:solidFill>
                          <a:effectLst/>
                          <a:latin typeface="Berlin Sans FB" panose="020E0602020502020306" pitchFamily="34" charset="0"/>
                        </a:rPr>
                        <a:t>Sondage</a:t>
                      </a:r>
                      <a:r>
                        <a:rPr lang="fr-FR" sz="1200" b="0" i="0" u="none" strike="noStrike" baseline="0" dirty="0">
                          <a:solidFill>
                            <a:srgbClr val="000000"/>
                          </a:solidFill>
                          <a:effectLst/>
                          <a:latin typeface="Berlin Sans FB" panose="020E0602020502020306" pitchFamily="34" charset="0"/>
                        </a:rPr>
                        <a:t> hebdo </a:t>
                      </a:r>
                      <a:r>
                        <a:rPr lang="fr-FR" sz="1200" b="0" i="0" u="none" strike="noStrike" baseline="0" dirty="0" err="1">
                          <a:solidFill>
                            <a:srgbClr val="000000"/>
                          </a:solidFill>
                          <a:effectLst/>
                          <a:latin typeface="Berlin Sans FB" panose="020E0602020502020306" pitchFamily="34" charset="0"/>
                        </a:rPr>
                        <a:t>realisé</a:t>
                      </a:r>
                      <a:endParaRPr lang="fr-FR" sz="1200" b="0" i="0" u="none" strike="noStrike" dirty="0">
                        <a:solidFill>
                          <a:srgbClr val="000000"/>
                        </a:solidFill>
                        <a:effectLst/>
                        <a:latin typeface="Berlin Sans FB" panose="020E0602020502020306"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fr-FR" sz="1200" b="0" i="0" u="none" strike="noStrike" dirty="0">
                          <a:solidFill>
                            <a:srgbClr val="000000"/>
                          </a:solidFill>
                          <a:effectLst/>
                          <a:latin typeface="+mn-lt"/>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1800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1550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sp>
        <p:nvSpPr>
          <p:cNvPr id="10" name="ZoneTexte 9"/>
          <p:cNvSpPr txBox="1"/>
          <p:nvPr/>
        </p:nvSpPr>
        <p:spPr>
          <a:xfrm>
            <a:off x="6569115" y="4847411"/>
            <a:ext cx="5092249" cy="1384995"/>
          </a:xfrm>
          <a:prstGeom prst="rect">
            <a:avLst/>
          </a:prstGeom>
          <a:noFill/>
        </p:spPr>
        <p:txBody>
          <a:bodyPr wrap="square" rtlCol="0">
            <a:spAutoFit/>
          </a:bodyPr>
          <a:lstStyle/>
          <a:p>
            <a:r>
              <a:rPr lang="en-US" sz="1400" b="1" u="sng" dirty="0">
                <a:latin typeface="Corbel" pitchFamily="34" charset="0"/>
              </a:rPr>
              <a:t>Constats</a:t>
            </a:r>
            <a:r>
              <a:rPr lang="en-US" sz="1400" b="1" dirty="0">
                <a:latin typeface="Corbel" pitchFamily="34" charset="0"/>
              </a:rPr>
              <a:t>:</a:t>
            </a:r>
          </a:p>
          <a:p>
            <a:endParaRPr lang="en-US" sz="1400" b="1" dirty="0">
              <a:latin typeface="Corbel" pitchFamily="34" charset="0"/>
            </a:endParaRPr>
          </a:p>
          <a:p>
            <a:r>
              <a:rPr lang="en-US" sz="1400" dirty="0" err="1">
                <a:latin typeface="Corbel" pitchFamily="34" charset="0"/>
              </a:rPr>
              <a:t>Objectif</a:t>
            </a:r>
            <a:r>
              <a:rPr lang="en-US" sz="1400" dirty="0">
                <a:latin typeface="Corbel" pitchFamily="34" charset="0"/>
              </a:rPr>
              <a:t> </a:t>
            </a:r>
            <a:r>
              <a:rPr lang="en-US" sz="1400" dirty="0" err="1">
                <a:latin typeface="Corbel" pitchFamily="34" charset="0"/>
              </a:rPr>
              <a:t>atteint</a:t>
            </a:r>
            <a:r>
              <a:rPr lang="en-US" sz="1400" dirty="0">
                <a:latin typeface="Corbel" pitchFamily="34" charset="0"/>
              </a:rPr>
              <a:t> à 100% et le </a:t>
            </a:r>
            <a:r>
              <a:rPr lang="en-US" sz="1400" dirty="0" err="1">
                <a:latin typeface="Corbel" pitchFamily="34" charset="0"/>
              </a:rPr>
              <a:t>delai</a:t>
            </a:r>
            <a:r>
              <a:rPr lang="en-US" sz="1400" dirty="0">
                <a:latin typeface="Corbel" pitchFamily="34" charset="0"/>
              </a:rPr>
              <a:t> d’ exploitation a </a:t>
            </a:r>
            <a:r>
              <a:rPr lang="en-US" sz="1400" dirty="0" err="1">
                <a:latin typeface="Corbel" pitchFamily="34" charset="0"/>
              </a:rPr>
              <a:t>été</a:t>
            </a:r>
            <a:r>
              <a:rPr lang="en-US" sz="1400" dirty="0">
                <a:latin typeface="Corbel" pitchFamily="34" charset="0"/>
              </a:rPr>
              <a:t> </a:t>
            </a:r>
            <a:r>
              <a:rPr lang="en-US" sz="1400" dirty="0" err="1">
                <a:latin typeface="Corbel" pitchFamily="34" charset="0"/>
              </a:rPr>
              <a:t>respecté</a:t>
            </a:r>
            <a:r>
              <a:rPr lang="en-US" sz="1400" dirty="0">
                <a:latin typeface="Corbel" pitchFamily="34" charset="0"/>
              </a:rPr>
              <a:t>.</a:t>
            </a:r>
          </a:p>
          <a:p>
            <a:r>
              <a:rPr lang="en-US" sz="1400" dirty="0">
                <a:latin typeface="Corbel" pitchFamily="34" charset="0"/>
              </a:rPr>
              <a:t>À 90%. </a:t>
            </a:r>
          </a:p>
          <a:p>
            <a:endParaRPr lang="en-US" sz="1400" dirty="0">
              <a:latin typeface="Corbel" pitchFamily="34" charset="0"/>
            </a:endParaRPr>
          </a:p>
          <a:p>
            <a:r>
              <a:rPr lang="en-US" altLang="fr" sz="1400" dirty="0">
                <a:latin typeface="Corbel" panose="020B0503020204020204" pitchFamily="34" charset="0"/>
              </a:rPr>
              <a:t>.</a:t>
            </a:r>
            <a:endParaRPr lang="fr-FR" sz="1400" b="1" dirty="0">
              <a:latin typeface="Corbel" pitchFamily="34" charset="0"/>
            </a:endParaRPr>
          </a:p>
        </p:txBody>
      </p:sp>
      <p:sp>
        <p:nvSpPr>
          <p:cNvPr id="11" name="object 26"/>
          <p:cNvSpPr/>
          <p:nvPr/>
        </p:nvSpPr>
        <p:spPr>
          <a:xfrm rot="16200000">
            <a:off x="5694264" y="5219042"/>
            <a:ext cx="1433552" cy="210848"/>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a:p>
        </p:txBody>
      </p:sp>
    </p:spTree>
    <p:extLst>
      <p:ext uri="{BB962C8B-B14F-4D97-AF65-F5344CB8AC3E}">
        <p14:creationId xmlns:p14="http://schemas.microsoft.com/office/powerpoint/2010/main" val="577598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 name="Titre 6"/>
          <p:cNvSpPr txBox="1">
            <a:spLocks/>
          </p:cNvSpPr>
          <p:nvPr/>
        </p:nvSpPr>
        <p:spPr>
          <a:xfrm>
            <a:off x="10385258" y="147951"/>
            <a:ext cx="1806742" cy="380540"/>
          </a:xfrm>
          <a:prstGeom prst="rect">
            <a:avLst/>
          </a:prstGeom>
          <a:noFill/>
          <a:ln w="12700" cap="flat" cmpd="sng" algn="ctr">
            <a:noFill/>
            <a:prstDash val="solid"/>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FILIALES</a:t>
            </a:r>
          </a:p>
        </p:txBody>
      </p:sp>
      <p:sp>
        <p:nvSpPr>
          <p:cNvPr id="11" name="Titre 6"/>
          <p:cNvSpPr txBox="1">
            <a:spLocks/>
          </p:cNvSpPr>
          <p:nvPr/>
        </p:nvSpPr>
        <p:spPr>
          <a:xfrm>
            <a:off x="191072" y="221631"/>
            <a:ext cx="4451266" cy="289182"/>
          </a:xfrm>
          <a:prstGeom prst="rect">
            <a:avLst/>
          </a:prstGeom>
        </p:spPr>
        <p:txBody>
          <a:bodyPr vert="horz" wrap="square" lIns="0" tIns="12065" rIns="0" bIns="0" rtlCol="0" anchor="ctr">
            <a:spAutoFit/>
          </a:bodyPr>
          <a:lstStyle>
            <a:defPPr>
              <a:defRPr lang="fr-FR"/>
            </a:defPPr>
            <a:lvl1pPr lvl="0">
              <a:lnSpc>
                <a:spcPct val="90000"/>
              </a:lnSpc>
              <a:spcBef>
                <a:spcPct val="0"/>
              </a:spcBef>
              <a:buNone/>
              <a:defRPr sz="2000" b="1" cap="all">
                <a:solidFill>
                  <a:srgbClr val="A80014"/>
                </a:solidFill>
                <a:latin typeface="Calibri" panose="020F0502020204030204" pitchFamily="34" charset="0"/>
                <a:ea typeface="+mj-ea"/>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all" spc="0" normalizeH="0" baseline="0" noProof="0" dirty="0">
                <a:ln>
                  <a:noFill/>
                </a:ln>
                <a:solidFill>
                  <a:srgbClr val="A80014"/>
                </a:solidFill>
                <a:effectLst/>
                <a:uLnTx/>
                <a:uFillTx/>
                <a:latin typeface="Ebrima" pitchFamily="2" charset="0"/>
                <a:ea typeface="Ebrima" pitchFamily="2" charset="0"/>
                <a:cs typeface="Ebrima" pitchFamily="2" charset="0"/>
              </a:rPr>
              <a:t>Point </a:t>
            </a:r>
            <a:r>
              <a:rPr kumimoji="0" lang="fr-FR" sz="2000" b="1" i="0" u="none" strike="noStrike" kern="1200" cap="all" spc="0" normalizeH="0" baseline="0" noProof="0" dirty="0" err="1">
                <a:ln>
                  <a:noFill/>
                </a:ln>
                <a:solidFill>
                  <a:srgbClr val="A80014"/>
                </a:solidFill>
                <a:effectLst/>
                <a:uLnTx/>
                <a:uFillTx/>
                <a:latin typeface="Ebrima" pitchFamily="2" charset="0"/>
                <a:ea typeface="Ebrima" pitchFamily="2" charset="0"/>
                <a:cs typeface="Ebrima" pitchFamily="2" charset="0"/>
              </a:rPr>
              <a:t>interims</a:t>
            </a:r>
            <a:r>
              <a:rPr kumimoji="0" lang="fr-FR" sz="2000" b="1" i="0" u="none" strike="noStrike" kern="1200" cap="all" spc="0" normalizeH="0" baseline="0" noProof="0" dirty="0">
                <a:ln>
                  <a:noFill/>
                </a:ln>
                <a:solidFill>
                  <a:srgbClr val="A80014"/>
                </a:solidFill>
                <a:effectLst/>
                <a:uLnTx/>
                <a:uFillTx/>
                <a:latin typeface="Ebrima" pitchFamily="2" charset="0"/>
                <a:ea typeface="Ebrima" pitchFamily="2" charset="0"/>
                <a:cs typeface="Ebrima" pitchFamily="2" charset="0"/>
              </a:rPr>
              <a:t> cote</a:t>
            </a:r>
            <a:r>
              <a:rPr kumimoji="0" lang="fr-FR" sz="2000" b="1" i="0" u="none" strike="noStrike" kern="1200" cap="all" spc="0" normalizeH="0" noProof="0" dirty="0">
                <a:ln>
                  <a:noFill/>
                </a:ln>
                <a:solidFill>
                  <a:srgbClr val="A80014"/>
                </a:solidFill>
                <a:effectLst/>
                <a:uLnTx/>
                <a:uFillTx/>
                <a:latin typeface="Ebrima" pitchFamily="2" charset="0"/>
                <a:ea typeface="Ebrima" pitchFamily="2" charset="0"/>
                <a:cs typeface="Ebrima" pitchFamily="2" charset="0"/>
              </a:rPr>
              <a:t> d’ivoire</a:t>
            </a:r>
            <a:endParaRPr kumimoji="0" lang="fr-FR" sz="2000" b="1" i="0" u="none" strike="noStrike" kern="1200" cap="all" spc="0" normalizeH="0" baseline="0" noProof="0" dirty="0">
              <a:ln>
                <a:noFill/>
              </a:ln>
              <a:solidFill>
                <a:srgbClr val="A80014"/>
              </a:solidFill>
              <a:effectLst/>
              <a:uLnTx/>
              <a:uFillTx/>
              <a:latin typeface="Ebrima" pitchFamily="2" charset="0"/>
              <a:ea typeface="Ebrima" pitchFamily="2" charset="0"/>
              <a:cs typeface="Ebrima" pitchFamily="2" charset="0"/>
            </a:endParaRPr>
          </a:p>
        </p:txBody>
      </p:sp>
      <p:sp>
        <p:nvSpPr>
          <p:cNvPr id="13" name="object 26"/>
          <p:cNvSpPr/>
          <p:nvPr/>
        </p:nvSpPr>
        <p:spPr>
          <a:xfrm rot="16200000">
            <a:off x="-308259" y="4799471"/>
            <a:ext cx="955246" cy="172407"/>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bject 26"/>
          <p:cNvSpPr/>
          <p:nvPr/>
        </p:nvSpPr>
        <p:spPr>
          <a:xfrm rot="16200000">
            <a:off x="6431099" y="4824273"/>
            <a:ext cx="847755" cy="8776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xmlns="" id="{FCF412D9-A741-A730-A4CC-98EFB9771C9B}"/>
              </a:ext>
            </a:extLst>
          </p:cNvPr>
          <p:cNvSpPr/>
          <p:nvPr/>
        </p:nvSpPr>
        <p:spPr>
          <a:xfrm>
            <a:off x="7018317" y="4408051"/>
            <a:ext cx="5027145" cy="830997"/>
          </a:xfrm>
          <a:prstGeom prst="rect">
            <a:avLst/>
          </a:prstGeom>
        </p:spPr>
        <p:txBody>
          <a:bodyPr wrap="square">
            <a:spAutoFit/>
          </a:bodyPr>
          <a:lstStyle/>
          <a:p>
            <a:r>
              <a:rPr lang="en-US" sz="1600" b="1" u="sng" dirty="0">
                <a:latin typeface="Corbel" pitchFamily="34" charset="0"/>
              </a:rPr>
              <a:t>Point Intérieur:</a:t>
            </a:r>
          </a:p>
          <a:p>
            <a:r>
              <a:rPr lang="fr-FR" sz="1600" dirty="0"/>
              <a:t>  Un total de </a:t>
            </a:r>
            <a:r>
              <a:rPr lang="fr-FR" sz="1600" b="1" dirty="0"/>
              <a:t>30 ressources  </a:t>
            </a:r>
            <a:r>
              <a:rPr lang="fr-FR" sz="1600" dirty="0"/>
              <a:t>repartis sur 07 services center à Abidjan: </a:t>
            </a:r>
            <a:r>
              <a:rPr lang="fr-FR" sz="1600" dirty="0">
                <a:latin typeface="Corbel" pitchFamily="34" charset="0"/>
              </a:rPr>
              <a:t>16 Titulaires,11 Stagiaires et 03  Team Leaders </a:t>
            </a:r>
          </a:p>
        </p:txBody>
      </p:sp>
      <p:sp>
        <p:nvSpPr>
          <p:cNvPr id="20" name="ZoneTexte 19"/>
          <p:cNvSpPr txBox="1"/>
          <p:nvPr/>
        </p:nvSpPr>
        <p:spPr>
          <a:xfrm>
            <a:off x="381022" y="4532301"/>
            <a:ext cx="6340412" cy="830997"/>
          </a:xfrm>
          <a:prstGeom prst="rect">
            <a:avLst/>
          </a:prstGeom>
          <a:noFill/>
        </p:spPr>
        <p:txBody>
          <a:bodyPr wrap="square" rtlCol="0">
            <a:spAutoFit/>
          </a:bodyPr>
          <a:lstStyle/>
          <a:p>
            <a:r>
              <a:rPr lang="en-US" sz="1600" b="1" u="sng" dirty="0">
                <a:latin typeface="Corbel" pitchFamily="34" charset="0"/>
              </a:rPr>
              <a:t>Point Abidjan</a:t>
            </a:r>
            <a:r>
              <a:rPr lang="en-US" sz="1600" dirty="0">
                <a:latin typeface="Corbel" pitchFamily="34" charset="0"/>
              </a:rPr>
              <a:t>:</a:t>
            </a:r>
          </a:p>
          <a:p>
            <a:r>
              <a:rPr lang="fr-FR" sz="1200" dirty="0"/>
              <a:t>  </a:t>
            </a:r>
            <a:r>
              <a:rPr lang="fr-FR" sz="1600" dirty="0">
                <a:latin typeface="Corbel" pitchFamily="34" charset="0"/>
              </a:rPr>
              <a:t>Un total de </a:t>
            </a:r>
            <a:r>
              <a:rPr lang="fr-FR" sz="1600" b="1" dirty="0">
                <a:latin typeface="Corbel" pitchFamily="34" charset="0"/>
              </a:rPr>
              <a:t>106 ressources  </a:t>
            </a:r>
            <a:r>
              <a:rPr lang="fr-FR" sz="1600" dirty="0">
                <a:latin typeface="Corbel" pitchFamily="34" charset="0"/>
              </a:rPr>
              <a:t>repartis sur 12 services center à Abidjan:</a:t>
            </a:r>
          </a:p>
          <a:p>
            <a:r>
              <a:rPr lang="fr-FR" sz="1600" dirty="0">
                <a:latin typeface="Corbel" pitchFamily="34" charset="0"/>
              </a:rPr>
              <a:t>75Titulaires, 18 Stagiaires et 07 Agents en formation et 05 Team Leader </a:t>
            </a:r>
            <a:endParaRPr lang="en-US" sz="1600" dirty="0">
              <a:latin typeface="Corbel" pitchFamily="34" charset="0"/>
            </a:endParaRPr>
          </a:p>
        </p:txBody>
      </p:sp>
      <p:sp>
        <p:nvSpPr>
          <p:cNvPr id="15" name="ZoneTexte 14"/>
          <p:cNvSpPr txBox="1"/>
          <p:nvPr/>
        </p:nvSpPr>
        <p:spPr>
          <a:xfrm>
            <a:off x="169364" y="5363298"/>
            <a:ext cx="8692736" cy="1569660"/>
          </a:xfrm>
          <a:prstGeom prst="rect">
            <a:avLst/>
          </a:prstGeom>
          <a:noFill/>
        </p:spPr>
        <p:txBody>
          <a:bodyPr wrap="square" rtlCol="0">
            <a:spAutoFit/>
          </a:bodyPr>
          <a:lstStyle/>
          <a:p>
            <a:r>
              <a:rPr lang="en-US" sz="1600" b="1" u="sng" dirty="0">
                <a:latin typeface="Corbel" pitchFamily="34" charset="0"/>
              </a:rPr>
              <a:t>NB</a:t>
            </a:r>
            <a:r>
              <a:rPr lang="en-US" sz="1600" dirty="0">
                <a:latin typeface="Corbel" pitchFamily="34" charset="0"/>
              </a:rPr>
              <a:t>:</a:t>
            </a:r>
          </a:p>
          <a:p>
            <a:r>
              <a:rPr lang="fr-FR" sz="1200" dirty="0"/>
              <a:t> </a:t>
            </a:r>
            <a:r>
              <a:rPr lang="fr-FR" sz="1600" dirty="0">
                <a:latin typeface="Corbel" pitchFamily="34" charset="0"/>
              </a:rPr>
              <a:t>Comme annoncé dans les faits marquants, il faut rappeler que cette semaine a été marqué par   la  prise de fonction d’un Team Leader et  des conseillers clientèles du SC </a:t>
            </a:r>
          </a:p>
          <a:p>
            <a:r>
              <a:rPr lang="fr-FR" sz="1600" dirty="0">
                <a:latin typeface="Corbel" pitchFamily="34" charset="0"/>
              </a:rPr>
              <a:t>Notons également l’ouverture officiel de l’agence DJIBI </a:t>
            </a:r>
          </a:p>
          <a:p>
            <a:r>
              <a:rPr lang="fr-FR" sz="1600" dirty="0">
                <a:latin typeface="Corbel" pitchFamily="34" charset="0"/>
              </a:rPr>
              <a:t>PS: La date d’ouverture officiel de l’agence de  Gagnoa  nous sera communiqué dans les prochaines semaines </a:t>
            </a:r>
          </a:p>
        </p:txBody>
      </p:sp>
      <p:graphicFrame>
        <p:nvGraphicFramePr>
          <p:cNvPr id="12" name="Tableau 3"/>
          <p:cNvGraphicFramePr>
            <a:graphicFrameLocks noGrp="1"/>
          </p:cNvGraphicFramePr>
          <p:nvPr>
            <p:extLst>
              <p:ext uri="{D42A27DB-BD31-4B8C-83A1-F6EECF244321}">
                <p14:modId xmlns:p14="http://schemas.microsoft.com/office/powerpoint/2010/main" val="620641351"/>
              </p:ext>
            </p:extLst>
          </p:nvPr>
        </p:nvGraphicFramePr>
        <p:xfrm>
          <a:off x="83159" y="673873"/>
          <a:ext cx="6341391" cy="3547525"/>
        </p:xfrm>
        <a:graphic>
          <a:graphicData uri="http://schemas.openxmlformats.org/drawingml/2006/table">
            <a:tbl>
              <a:tblPr/>
              <a:tblGrid>
                <a:gridCol w="1184389">
                  <a:extLst>
                    <a:ext uri="{9D8B030D-6E8A-4147-A177-3AD203B41FA5}">
                      <a16:colId xmlns:a16="http://schemas.microsoft.com/office/drawing/2014/main" xmlns="" val="20000"/>
                    </a:ext>
                  </a:extLst>
                </a:gridCol>
                <a:gridCol w="709658">
                  <a:extLst>
                    <a:ext uri="{9D8B030D-6E8A-4147-A177-3AD203B41FA5}">
                      <a16:colId xmlns:a16="http://schemas.microsoft.com/office/drawing/2014/main" xmlns="" val="20001"/>
                    </a:ext>
                  </a:extLst>
                </a:gridCol>
                <a:gridCol w="824106">
                  <a:extLst>
                    <a:ext uri="{9D8B030D-6E8A-4147-A177-3AD203B41FA5}">
                      <a16:colId xmlns:a16="http://schemas.microsoft.com/office/drawing/2014/main" xmlns="" val="20002"/>
                    </a:ext>
                  </a:extLst>
                </a:gridCol>
                <a:gridCol w="824106">
                  <a:extLst>
                    <a:ext uri="{9D8B030D-6E8A-4147-A177-3AD203B41FA5}">
                      <a16:colId xmlns:a16="http://schemas.microsoft.com/office/drawing/2014/main" xmlns="" val="20005"/>
                    </a:ext>
                  </a:extLst>
                </a:gridCol>
                <a:gridCol w="758178">
                  <a:extLst>
                    <a:ext uri="{9D8B030D-6E8A-4147-A177-3AD203B41FA5}">
                      <a16:colId xmlns:a16="http://schemas.microsoft.com/office/drawing/2014/main" xmlns="" val="20003"/>
                    </a:ext>
                  </a:extLst>
                </a:gridCol>
                <a:gridCol w="2040954">
                  <a:extLst>
                    <a:ext uri="{9D8B030D-6E8A-4147-A177-3AD203B41FA5}">
                      <a16:colId xmlns:a16="http://schemas.microsoft.com/office/drawing/2014/main" xmlns="" val="20004"/>
                    </a:ext>
                  </a:extLst>
                </a:gridCol>
              </a:tblGrid>
              <a:tr h="190634">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Service Center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a:noFill/>
                    </a:lnB>
                    <a:solidFill>
                      <a:schemeClr val="accent2">
                        <a:lumMod val="50000"/>
                      </a:schemeClr>
                    </a:solidFill>
                  </a:tcPr>
                </a:tc>
                <a:tc rowSpan="2">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Effectif Service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rowSpan="2">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 Stagiaires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rowSpan="2">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TL</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rowSpan="2">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Titulaires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rowSpan="2">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OBSERVATIONS</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xmlns="" val="10000"/>
                  </a:ext>
                </a:extLst>
              </a:tr>
              <a:tr h="204486">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Abidjan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a:noFill/>
                    </a:lnT>
                    <a:lnB w="12700" cap="flat" cmpd="sng" algn="ctr">
                      <a:solidFill>
                        <a:srgbClr val="ABABAB"/>
                      </a:solidFill>
                      <a:prstDash val="solid"/>
                      <a:round/>
                      <a:headEnd type="none" w="med" len="med"/>
                      <a:tailEnd type="none" w="med" len="med"/>
                    </a:lnB>
                    <a:solidFill>
                      <a:schemeClr val="accent2">
                        <a:lumMod val="50000"/>
                      </a:schemeClr>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xmlns="" val="10001"/>
                  </a:ext>
                </a:extLst>
              </a:tr>
              <a:tr h="317312">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Abidjan Mall</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12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8</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+ 1 ressource en formation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02"/>
                  </a:ext>
                </a:extLst>
              </a:tr>
              <a:tr h="353694">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Playce Riviera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07</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06</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 ressources en formation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55517">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Playce Marcory</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12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9</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r>
                        <a:rPr lang="fr-FR" sz="1200" b="0" i="0" u="none" strike="noStrike" kern="1200" baseline="0" dirty="0">
                          <a:solidFill>
                            <a:srgbClr val="000000"/>
                          </a:solidFill>
                          <a:effectLst/>
                          <a:latin typeface="Arial" panose="020B0604020202020204" pitchFamily="34" charset="0"/>
                          <a:ea typeface="+mn-ea"/>
                          <a:cs typeface="Arial" panose="020B0604020202020204" pitchFamily="34" charset="0"/>
                        </a:rPr>
                        <a:t> ressource en formation </a:t>
                      </a:r>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04"/>
                  </a:ext>
                </a:extLst>
              </a:tr>
              <a:tr h="236424">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Flagship</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13</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04</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08</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 ressource en formation</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20981">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Abobo</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07</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04</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06"/>
                  </a:ext>
                </a:extLst>
              </a:tr>
              <a:tr h="220981">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Prestige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10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06</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 ressource</a:t>
                      </a:r>
                      <a:r>
                        <a:rPr lang="fr-FR" sz="1200" b="0" i="0" u="none" strike="noStrike" kern="1200" baseline="0" dirty="0">
                          <a:solidFill>
                            <a:srgbClr val="000000"/>
                          </a:solidFill>
                          <a:effectLst/>
                          <a:latin typeface="Arial" panose="020B0604020202020204" pitchFamily="34" charset="0"/>
                          <a:ea typeface="+mn-ea"/>
                          <a:cs typeface="Arial" panose="020B0604020202020204" pitchFamily="34" charset="0"/>
                        </a:rPr>
                        <a:t> en formation </a:t>
                      </a:r>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20981">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Eme Latrille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05</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04</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08"/>
                  </a:ext>
                </a:extLst>
              </a:tr>
              <a:tr h="220981">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Cosmos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09</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07</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a:t>
                      </a:r>
                      <a:r>
                        <a:rPr lang="fr-FR" sz="1200" b="0" i="0" u="none" strike="noStrike" kern="1200" baseline="0" dirty="0">
                          <a:solidFill>
                            <a:srgbClr val="000000"/>
                          </a:solidFill>
                          <a:effectLst/>
                          <a:latin typeface="Arial" panose="020B0604020202020204" pitchFamily="34" charset="0"/>
                          <a:ea typeface="+mn-ea"/>
                          <a:cs typeface="Arial" panose="020B0604020202020204" pitchFamily="34" charset="0"/>
                        </a:rPr>
                        <a:t> </a:t>
                      </a: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ressources en formation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59632">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Keneya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10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01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FF0000"/>
                          </a:solidFill>
                          <a:effectLst/>
                          <a:latin typeface="Arial" panose="020B0604020202020204" pitchFamily="34" charset="0"/>
                          <a:ea typeface="+mn-ea"/>
                          <a:cs typeface="Arial" panose="020B0604020202020204" pitchFamily="34" charset="0"/>
                        </a:rPr>
                        <a:t> </a:t>
                      </a:r>
                      <a:r>
                        <a:rPr lang="fr-FR" sz="1200" b="0" i="0" u="none" strike="noStrike" kern="1200" dirty="0">
                          <a:solidFill>
                            <a:schemeClr val="tx1"/>
                          </a:solidFill>
                          <a:effectLst/>
                          <a:latin typeface="Arial" panose="020B0604020202020204" pitchFamily="34" charset="0"/>
                          <a:ea typeface="+mn-ea"/>
                          <a:cs typeface="Arial" panose="020B0604020202020204" pitchFamily="34" charset="0"/>
                        </a:rPr>
                        <a:t>08</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+1 ressource en formation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10"/>
                  </a:ext>
                </a:extLst>
              </a:tr>
              <a:tr h="259632">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BAD</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12"/>
                  </a:ext>
                </a:extLst>
              </a:tr>
              <a:tr h="259632">
                <a:tc>
                  <a:txBody>
                    <a:bodyPr/>
                    <a:lstStyle/>
                    <a:p>
                      <a:pPr marL="0" algn="ctr" defTabSz="914400" rtl="0" eaLnBrk="1" fontAlgn="ctr" latinLnBrk="0" hangingPunct="1"/>
                      <a:r>
                        <a:rPr lang="fr-FR" sz="1400" b="0" i="0" u="none" strike="noStrike" kern="1200" dirty="0" err="1">
                          <a:solidFill>
                            <a:srgbClr val="000000"/>
                          </a:solidFill>
                          <a:effectLst/>
                          <a:latin typeface="Berlin Sans FB" panose="020E0602020502020306" pitchFamily="34" charset="0"/>
                          <a:ea typeface="+mn-ea"/>
                          <a:cs typeface="+mn-cs"/>
                        </a:rPr>
                        <a:t>Djibi</a:t>
                      </a:r>
                      <a:endParaRPr lang="fr-FR" sz="1400" b="0" i="0" u="none" strike="noStrike" kern="1200" dirty="0">
                        <a:solidFill>
                          <a:srgbClr val="000000"/>
                        </a:solidFill>
                        <a:effectLst/>
                        <a:latin typeface="Berlin Sans FB" panose="020E0602020502020306" pitchFamily="34" charset="0"/>
                        <a:ea typeface="+mn-ea"/>
                        <a:cs typeface="+mn-cs"/>
                      </a:endParaRP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07</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13"/>
                  </a:ext>
                </a:extLst>
              </a:tr>
              <a:tr h="220981">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CAP Sud</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02</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06</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 </a:t>
                      </a:r>
                    </a:p>
                  </a:txBody>
                  <a:tcPr marL="8586" marR="8586" marT="8586"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bl>
          </a:graphicData>
        </a:graphic>
      </p:graphicFrame>
      <p:graphicFrame>
        <p:nvGraphicFramePr>
          <p:cNvPr id="19" name="Tableau 4"/>
          <p:cNvGraphicFramePr>
            <a:graphicFrameLocks noGrp="1"/>
          </p:cNvGraphicFramePr>
          <p:nvPr>
            <p:extLst>
              <p:ext uri="{D42A27DB-BD31-4B8C-83A1-F6EECF244321}">
                <p14:modId xmlns:p14="http://schemas.microsoft.com/office/powerpoint/2010/main" val="2407244576"/>
              </p:ext>
            </p:extLst>
          </p:nvPr>
        </p:nvGraphicFramePr>
        <p:xfrm>
          <a:off x="6567055" y="701094"/>
          <a:ext cx="5478407" cy="3535239"/>
        </p:xfrm>
        <a:graphic>
          <a:graphicData uri="http://schemas.openxmlformats.org/drawingml/2006/table">
            <a:tbl>
              <a:tblPr/>
              <a:tblGrid>
                <a:gridCol w="1211281">
                  <a:extLst>
                    <a:ext uri="{9D8B030D-6E8A-4147-A177-3AD203B41FA5}">
                      <a16:colId xmlns:a16="http://schemas.microsoft.com/office/drawing/2014/main" xmlns="" val="20000"/>
                    </a:ext>
                  </a:extLst>
                </a:gridCol>
                <a:gridCol w="682858">
                  <a:extLst>
                    <a:ext uri="{9D8B030D-6E8A-4147-A177-3AD203B41FA5}">
                      <a16:colId xmlns:a16="http://schemas.microsoft.com/office/drawing/2014/main" xmlns="" val="20001"/>
                    </a:ext>
                  </a:extLst>
                </a:gridCol>
                <a:gridCol w="876114">
                  <a:extLst>
                    <a:ext uri="{9D8B030D-6E8A-4147-A177-3AD203B41FA5}">
                      <a16:colId xmlns:a16="http://schemas.microsoft.com/office/drawing/2014/main" xmlns="" val="20002"/>
                    </a:ext>
                  </a:extLst>
                </a:gridCol>
                <a:gridCol w="876114">
                  <a:extLst>
                    <a:ext uri="{9D8B030D-6E8A-4147-A177-3AD203B41FA5}">
                      <a16:colId xmlns:a16="http://schemas.microsoft.com/office/drawing/2014/main" xmlns="" val="20005"/>
                    </a:ext>
                  </a:extLst>
                </a:gridCol>
                <a:gridCol w="782853">
                  <a:extLst>
                    <a:ext uri="{9D8B030D-6E8A-4147-A177-3AD203B41FA5}">
                      <a16:colId xmlns:a16="http://schemas.microsoft.com/office/drawing/2014/main" xmlns="" val="20003"/>
                    </a:ext>
                  </a:extLst>
                </a:gridCol>
                <a:gridCol w="1049187">
                  <a:extLst>
                    <a:ext uri="{9D8B030D-6E8A-4147-A177-3AD203B41FA5}">
                      <a16:colId xmlns:a16="http://schemas.microsoft.com/office/drawing/2014/main" xmlns="" val="20004"/>
                    </a:ext>
                  </a:extLst>
                </a:gridCol>
              </a:tblGrid>
              <a:tr h="658633">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Service Center Intérieurs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Effectif service</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Stagiaires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TL</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Titulaires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tc>
                  <a:txBody>
                    <a:bodyPr/>
                    <a:lstStyle/>
                    <a:p>
                      <a:pPr marL="0" algn="ctr" defTabSz="914400" rtl="0" eaLnBrk="1" fontAlgn="ctr" latinLnBrk="0" hangingPunct="1"/>
                      <a:r>
                        <a:rPr lang="fr-FR" sz="1200" b="1" i="0" u="none" strike="noStrike" kern="1200" dirty="0">
                          <a:solidFill>
                            <a:srgbClr val="FFFFFF"/>
                          </a:solidFill>
                          <a:effectLst/>
                          <a:latin typeface="Arial" panose="020B0604020202020204" pitchFamily="34" charset="0"/>
                          <a:ea typeface="+mn-ea"/>
                          <a:cs typeface="Arial" panose="020B0604020202020204" pitchFamily="34" charset="0"/>
                        </a:rPr>
                        <a:t>Observations</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xmlns="" val="10000"/>
                  </a:ext>
                </a:extLst>
              </a:tr>
              <a:tr h="446437">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San-Pedro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04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02</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02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01"/>
                  </a:ext>
                </a:extLst>
              </a:tr>
              <a:tr h="367766">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Yamoussoukro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05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02</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02</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67766">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Gagnoa</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05</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05</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r>
                        <a:rPr lang="fr-FR" sz="1200" b="0" i="0" u="none" strike="noStrike" kern="1200" baseline="0" dirty="0">
                          <a:solidFill>
                            <a:srgbClr val="000000"/>
                          </a:solidFill>
                          <a:effectLst/>
                          <a:latin typeface="Arial" panose="020B0604020202020204" pitchFamily="34" charset="0"/>
                          <a:ea typeface="+mn-ea"/>
                          <a:cs typeface="Arial" panose="020B0604020202020204" pitchFamily="34" charset="0"/>
                        </a:rPr>
                        <a:t> </a:t>
                      </a:r>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367766">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Korhogo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04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0</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03</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03"/>
                  </a:ext>
                </a:extLst>
              </a:tr>
              <a:tr h="367766">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Daloa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04</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03</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591339">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Bouake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05</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04</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 RAS</a:t>
                      </a:r>
                    </a:p>
                    <a:p>
                      <a:pPr marL="0" algn="ctr" defTabSz="914400" rtl="0" eaLnBrk="1" fontAlgn="ctr" latinLnBrk="0" hangingPunct="1"/>
                      <a:endParaRPr lang="fr-FR"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D8D8D8"/>
                    </a:solidFill>
                  </a:tcPr>
                </a:tc>
                <a:extLst>
                  <a:ext uri="{0D108BD9-81ED-4DB2-BD59-A6C34878D82A}">
                    <a16:rowId xmlns:a16="http://schemas.microsoft.com/office/drawing/2014/main" xmlns="" val="10005"/>
                  </a:ext>
                </a:extLst>
              </a:tr>
              <a:tr h="367766">
                <a:tc>
                  <a:txBody>
                    <a:bodyPr/>
                    <a:lstStyle/>
                    <a:p>
                      <a:pPr marL="0" algn="ctr" defTabSz="914400" rtl="0" eaLnBrk="1" fontAlgn="ctr" latinLnBrk="0" hangingPunct="1"/>
                      <a:r>
                        <a:rPr lang="fr-FR" sz="1400" b="0" i="0" u="none" strike="noStrike" kern="1200" dirty="0">
                          <a:solidFill>
                            <a:srgbClr val="000000"/>
                          </a:solidFill>
                          <a:effectLst/>
                          <a:latin typeface="Berlin Sans FB" panose="020E0602020502020306" pitchFamily="34" charset="0"/>
                          <a:ea typeface="+mn-ea"/>
                          <a:cs typeface="+mn-cs"/>
                        </a:rPr>
                        <a:t>Abengourou </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03</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01</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00</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02</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fr-FR" sz="1200" b="0" i="0" u="none" strike="noStrike" kern="1200" dirty="0">
                          <a:solidFill>
                            <a:srgbClr val="000000"/>
                          </a:solidFill>
                          <a:effectLst/>
                          <a:latin typeface="Arial" panose="020B0604020202020204" pitchFamily="34" charset="0"/>
                          <a:ea typeface="+mn-ea"/>
                          <a:cs typeface="Arial" panose="020B0604020202020204" pitchFamily="34" charset="0"/>
                        </a:rPr>
                        <a:t>RAS</a:t>
                      </a:r>
                    </a:p>
                  </a:txBody>
                  <a:tcPr marL="9525" marR="9525" marT="9525" marB="0" anchor="ctr">
                    <a:lnL w="12700" cap="flat" cmpd="sng" algn="ctr">
                      <a:solidFill>
                        <a:srgbClr val="ABABAB"/>
                      </a:solidFill>
                      <a:prstDash val="solid"/>
                      <a:round/>
                      <a:headEnd type="none" w="med" len="med"/>
                      <a:tailEnd type="none" w="med" len="med"/>
                    </a:lnL>
                    <a:lnR w="12700" cap="flat" cmpd="sng" algn="ctr">
                      <a:solidFill>
                        <a:srgbClr val="ABABAB"/>
                      </a:solidFill>
                      <a:prstDash val="solid"/>
                      <a:round/>
                      <a:headEnd type="none" w="med" len="med"/>
                      <a:tailEnd type="none" w="med" len="med"/>
                    </a:lnR>
                    <a:lnT w="12700" cap="flat" cmpd="sng" algn="ctr">
                      <a:solidFill>
                        <a:srgbClr val="ABABAB"/>
                      </a:solidFill>
                      <a:prstDash val="solid"/>
                      <a:round/>
                      <a:headEnd type="none" w="med" len="med"/>
                      <a:tailEnd type="none" w="med" len="med"/>
                    </a:lnT>
                    <a:lnB w="12700"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683918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3228584" y="2326666"/>
            <a:ext cx="5181600" cy="1155569"/>
          </a:xfrm>
        </p:spPr>
        <p:txBody>
          <a:bodyPr/>
          <a:lstStyle/>
          <a:p>
            <a:pPr marL="0" indent="0" algn="ctr">
              <a:buNone/>
            </a:pPr>
            <a:r>
              <a:rPr lang="fr-FR" b="1" dirty="0"/>
              <a:t>CÔTE D’IVOIRE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ce réservé du contenu 3"/>
          <p:cNvSpPr>
            <a:spLocks noGrp="1"/>
          </p:cNvSpPr>
          <p:nvPr>
            <p:ph sz="half" idx="2"/>
          </p:nvPr>
        </p:nvSpPr>
        <p:spPr>
          <a:xfrm>
            <a:off x="3228584" y="4119976"/>
            <a:ext cx="5181600" cy="1155569"/>
          </a:xfrm>
        </p:spPr>
        <p:txBody>
          <a:bodyPr/>
          <a:lstStyle/>
          <a:p>
            <a:pPr marL="0" indent="0" algn="ctr">
              <a:buNone/>
            </a:pPr>
            <a:r>
              <a:rPr lang="fr-FR" b="1" dirty="0" smtClean="0">
                <a:solidFill>
                  <a:srgbClr val="CC6600"/>
                </a:solidFill>
              </a:rPr>
              <a:t>BENIN</a:t>
            </a:r>
            <a:endParaRPr lang="fr-FR" b="1" dirty="0">
              <a:solidFill>
                <a:srgbClr val="CC6600"/>
              </a:solidFill>
            </a:endParaRPr>
          </a:p>
        </p:txBody>
      </p:sp>
    </p:spTree>
    <p:extLst>
      <p:ext uri="{BB962C8B-B14F-4D97-AF65-F5344CB8AC3E}">
        <p14:creationId xmlns:p14="http://schemas.microsoft.com/office/powerpoint/2010/main" val="3953473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dirty="0">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dirty="0">
              <a:solidFill>
                <a:prstClr val="black"/>
              </a:solidFill>
            </a:endParaRPr>
          </a:p>
        </p:txBody>
      </p:sp>
      <p:sp>
        <p:nvSpPr>
          <p:cNvPr id="97" name="object 3">
            <a:extLst>
              <a:ext uri="{FF2B5EF4-FFF2-40B4-BE49-F238E27FC236}">
                <a16:creationId xmlns:a16="http://schemas.microsoft.com/office/drawing/2014/main" xmlns="" id="{2150D909-50B9-47AC-8ECA-33411EF01FF0}"/>
              </a:ext>
            </a:extLst>
          </p:cNvPr>
          <p:cNvSpPr/>
          <p:nvPr/>
        </p:nvSpPr>
        <p:spPr>
          <a:xfrm>
            <a:off x="31736" y="806220"/>
            <a:ext cx="425444" cy="1992633"/>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dirty="0">
              <a:solidFill>
                <a:prstClr val="black"/>
              </a:solidFill>
            </a:endParaRPr>
          </a:p>
        </p:txBody>
      </p:sp>
      <p:sp>
        <p:nvSpPr>
          <p:cNvPr id="106" name="object 4">
            <a:extLst>
              <a:ext uri="{FF2B5EF4-FFF2-40B4-BE49-F238E27FC236}">
                <a16:creationId xmlns:a16="http://schemas.microsoft.com/office/drawing/2014/main" xmlns="" id="{D4734798-0CD1-4A12-8E00-8B47A3FC7A4C}"/>
              </a:ext>
            </a:extLst>
          </p:cNvPr>
          <p:cNvSpPr txBox="1"/>
          <p:nvPr/>
        </p:nvSpPr>
        <p:spPr>
          <a:xfrm>
            <a:off x="216300" y="1587323"/>
            <a:ext cx="184666" cy="1275417"/>
          </a:xfrm>
          <a:prstGeom prst="rect">
            <a:avLst/>
          </a:prstGeom>
        </p:spPr>
        <p:txBody>
          <a:bodyPr vert="vert270" wrap="square" lIns="0" tIns="13970" rIns="0" bIns="0" rtlCol="0">
            <a:spAutoFit/>
          </a:bodyPr>
          <a:lstStyle/>
          <a:p>
            <a:pPr marL="12700" algn="ctr">
              <a:spcBef>
                <a:spcPts val="110"/>
              </a:spcBef>
            </a:pPr>
            <a:r>
              <a:rPr lang="fr-FR" sz="1200" b="1" spc="-30" dirty="0">
                <a:solidFill>
                  <a:srgbClr val="FFFFFF"/>
                </a:solidFill>
                <a:latin typeface="Tahoma"/>
                <a:cs typeface="Tahoma"/>
              </a:rPr>
              <a:t>MTN BENIN</a:t>
            </a:r>
            <a:endParaRPr sz="1200" dirty="0">
              <a:solidFill>
                <a:prstClr val="black"/>
              </a:solidFill>
              <a:latin typeface="Tahoma"/>
              <a:cs typeface="Tahoma"/>
            </a:endParaRPr>
          </a:p>
        </p:txBody>
      </p:sp>
      <p:sp>
        <p:nvSpPr>
          <p:cNvPr id="107" name="object 5">
            <a:extLst>
              <a:ext uri="{FF2B5EF4-FFF2-40B4-BE49-F238E27FC236}">
                <a16:creationId xmlns:a16="http://schemas.microsoft.com/office/drawing/2014/main" xmlns="" id="{09AF8ED0-EC87-4D1A-9778-17FD06307438}"/>
              </a:ext>
            </a:extLst>
          </p:cNvPr>
          <p:cNvSpPr/>
          <p:nvPr/>
        </p:nvSpPr>
        <p:spPr>
          <a:xfrm>
            <a:off x="7876850" y="1018253"/>
            <a:ext cx="4091111" cy="1546651"/>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dirty="0">
              <a:solidFill>
                <a:prstClr val="black"/>
              </a:solidFill>
            </a:endParaRPr>
          </a:p>
        </p:txBody>
      </p:sp>
      <p:sp>
        <p:nvSpPr>
          <p:cNvPr id="108" name="object 6">
            <a:extLst>
              <a:ext uri="{FF2B5EF4-FFF2-40B4-BE49-F238E27FC236}">
                <a16:creationId xmlns:a16="http://schemas.microsoft.com/office/drawing/2014/main" xmlns="" id="{375E4188-281A-46A1-9304-1EAF635A3C7A}"/>
              </a:ext>
            </a:extLst>
          </p:cNvPr>
          <p:cNvSpPr txBox="1"/>
          <p:nvPr/>
        </p:nvSpPr>
        <p:spPr>
          <a:xfrm>
            <a:off x="8364855" y="166766"/>
            <a:ext cx="3522345" cy="584775"/>
          </a:xfrm>
          <a:prstGeom prst="rect">
            <a:avLst/>
          </a:prstGeom>
        </p:spPr>
        <p:txBody>
          <a:bodyPr vert="horz" wrap="square" lIns="0" tIns="99060" rIns="0" bIns="0" rtlCol="0">
            <a:spAutoFit/>
          </a:bodyPr>
          <a:lstStyle/>
          <a:p>
            <a:pPr marL="12065" algn="ctr">
              <a:spcBef>
                <a:spcPts val="780"/>
              </a:spcBef>
              <a:tabLst>
                <a:tab pos="193675" algn="l"/>
                <a:tab pos="194310" algn="l"/>
              </a:tabLst>
            </a:pPr>
            <a:r>
              <a:rPr lang="fr-FR" sz="1600" b="1" spc="-75" dirty="0">
                <a:solidFill>
                  <a:prstClr val="black"/>
                </a:solidFill>
                <a:latin typeface="Corbel" pitchFamily="34" charset="0"/>
                <a:cs typeface="Tahoma"/>
              </a:rPr>
              <a:t>        </a:t>
            </a:r>
            <a:r>
              <a:rPr lang="fr-FR" sz="1600" b="1" u="sng" spc="-75" dirty="0">
                <a:solidFill>
                  <a:prstClr val="black"/>
                </a:solidFill>
                <a:latin typeface="Corbel" pitchFamily="34" charset="0"/>
                <a:cs typeface="Tahoma"/>
              </a:rPr>
              <a:t>Commentaire</a:t>
            </a:r>
            <a:r>
              <a:rPr lang="fr-FR" sz="1600" b="1" spc="-75" dirty="0">
                <a:solidFill>
                  <a:prstClr val="black"/>
                </a:solidFill>
                <a:latin typeface="Corbel" pitchFamily="34" charset="0"/>
                <a:cs typeface="Tahoma"/>
              </a:rPr>
              <a:t> </a:t>
            </a:r>
            <a:r>
              <a:rPr lang="fr-FR" sz="1200" b="1" spc="-75" dirty="0">
                <a:solidFill>
                  <a:prstClr val="black"/>
                </a:solidFill>
                <a:latin typeface="Tahoma"/>
                <a:cs typeface="Tahoma"/>
              </a:rPr>
              <a:t>:</a:t>
            </a:r>
            <a:endParaRPr sz="1200" dirty="0">
              <a:solidFill>
                <a:prstClr val="black"/>
              </a:solidFill>
              <a:latin typeface="Tahoma"/>
              <a:cs typeface="Tahoma"/>
            </a:endParaRPr>
          </a:p>
          <a:p>
            <a:pPr marL="12700" algn="ctr">
              <a:spcBef>
                <a:spcPts val="605"/>
              </a:spcBef>
            </a:pPr>
            <a:endParaRPr sz="1050" dirty="0">
              <a:solidFill>
                <a:prstClr val="black"/>
              </a:solidFill>
              <a:latin typeface="Verdana"/>
              <a:cs typeface="Verdana"/>
            </a:endParaRPr>
          </a:p>
        </p:txBody>
      </p:sp>
      <p:sp>
        <p:nvSpPr>
          <p:cNvPr id="120" name="object 18">
            <a:extLst>
              <a:ext uri="{FF2B5EF4-FFF2-40B4-BE49-F238E27FC236}">
                <a16:creationId xmlns:a16="http://schemas.microsoft.com/office/drawing/2014/main" xmlns="" id="{3CBFA28E-4E23-432F-B806-E7CBA342018D}"/>
              </a:ext>
            </a:extLst>
          </p:cNvPr>
          <p:cNvSpPr txBox="1"/>
          <p:nvPr/>
        </p:nvSpPr>
        <p:spPr>
          <a:xfrm>
            <a:off x="158624" y="3602735"/>
            <a:ext cx="169277" cy="2628847"/>
          </a:xfrm>
          <a:prstGeom prst="rect">
            <a:avLst/>
          </a:prstGeom>
        </p:spPr>
        <p:txBody>
          <a:bodyPr vert="vert270" wrap="square" lIns="0" tIns="13970" rIns="0" bIns="0" rtlCol="0">
            <a:spAutoFit/>
          </a:bodyPr>
          <a:lstStyle/>
          <a:p>
            <a:pPr marL="12700">
              <a:spcBef>
                <a:spcPts val="110"/>
              </a:spcBef>
            </a:pPr>
            <a:r>
              <a:rPr lang="fr-FR" sz="1100" b="1" spc="-5" dirty="0">
                <a:solidFill>
                  <a:srgbClr val="FFFFFF"/>
                </a:solidFill>
                <a:latin typeface="Tahoma"/>
                <a:cs typeface="Tahoma"/>
              </a:rPr>
              <a:t>SCORE PONDERE MOOV AFRICA</a:t>
            </a:r>
            <a:endParaRPr sz="1100" dirty="0">
              <a:solidFill>
                <a:prstClr val="black"/>
              </a:solidFill>
              <a:latin typeface="Tahoma"/>
              <a:cs typeface="Tahoma"/>
            </a:endParaRPr>
          </a:p>
        </p:txBody>
      </p:sp>
      <p:sp>
        <p:nvSpPr>
          <p:cNvPr id="168" name="object 34">
            <a:extLst>
              <a:ext uri="{FF2B5EF4-FFF2-40B4-BE49-F238E27FC236}">
                <a16:creationId xmlns:a16="http://schemas.microsoft.com/office/drawing/2014/main" xmlns="" id="{DA56DFBD-51FB-4A5A-B4D3-83DE2211A368}"/>
              </a:ext>
            </a:extLst>
          </p:cNvPr>
          <p:cNvSpPr txBox="1"/>
          <p:nvPr/>
        </p:nvSpPr>
        <p:spPr>
          <a:xfrm>
            <a:off x="250252" y="542513"/>
            <a:ext cx="6173619" cy="319959"/>
          </a:xfrm>
          <a:prstGeom prst="rect">
            <a:avLst/>
          </a:prstGeom>
        </p:spPr>
        <p:txBody>
          <a:bodyPr vert="horz" wrap="square" lIns="0" tIns="133985" rIns="0" bIns="0" rtlCol="0">
            <a:spAutoFit/>
          </a:bodyPr>
          <a:lstStyle/>
          <a:p>
            <a:pPr marR="272415" algn="ctr">
              <a:spcBef>
                <a:spcPts val="1055"/>
              </a:spcBef>
            </a:pPr>
            <a:r>
              <a:rPr lang="fr-FR" sz="1200" b="1" spc="-145" dirty="0">
                <a:solidFill>
                  <a:srgbClr val="585858"/>
                </a:solidFill>
                <a:latin typeface="Tahoma"/>
                <a:cs typeface="Tahoma"/>
              </a:rPr>
              <a:t>EVOLUTION HEBDO ET MOIS DU NOTE PONDEREE SUR MTN  BENIN  : Réalisation VS Target</a:t>
            </a:r>
            <a:endParaRPr sz="1200" dirty="0">
              <a:solidFill>
                <a:prstClr val="black"/>
              </a:solidFill>
              <a:latin typeface="Tahoma"/>
              <a:cs typeface="Tahoma"/>
            </a:endParaRPr>
          </a:p>
        </p:txBody>
      </p:sp>
      <p:sp>
        <p:nvSpPr>
          <p:cNvPr id="45" name="Titre 3">
            <a:extLst>
              <a:ext uri="{FF2B5EF4-FFF2-40B4-BE49-F238E27FC236}">
                <a16:creationId xmlns:a16="http://schemas.microsoft.com/office/drawing/2014/main" xmlns="" id="{247FA544-D2F6-4EAD-920A-EC2F8CE1C316}"/>
              </a:ext>
            </a:extLst>
          </p:cNvPr>
          <p:cNvSpPr txBox="1">
            <a:spLocks/>
          </p:cNvSpPr>
          <p:nvPr/>
        </p:nvSpPr>
        <p:spPr>
          <a:xfrm>
            <a:off x="243262" y="320655"/>
            <a:ext cx="5622878"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Ebrima" pitchFamily="2" charset="0"/>
                <a:ea typeface="Ebrima" pitchFamily="2" charset="0"/>
                <a:cs typeface="Ebrima" pitchFamily="2" charset="0"/>
              </a:rPr>
              <a:t>NOTE </a:t>
            </a:r>
            <a:r>
              <a:rPr lang="fr-FR" sz="2000" cap="all" dirty="0" err="1">
                <a:solidFill>
                  <a:srgbClr val="A80014"/>
                </a:solidFill>
                <a:latin typeface="Ebrima" pitchFamily="2" charset="0"/>
                <a:ea typeface="Ebrima" pitchFamily="2" charset="0"/>
                <a:cs typeface="Ebrima" pitchFamily="2" charset="0"/>
              </a:rPr>
              <a:t>pondereE</a:t>
            </a:r>
            <a:r>
              <a:rPr lang="fr-FR" sz="2000" cap="all" dirty="0">
                <a:solidFill>
                  <a:srgbClr val="A80014"/>
                </a:solidFill>
                <a:latin typeface="Ebrima" pitchFamily="2" charset="0"/>
                <a:ea typeface="Ebrima" pitchFamily="2" charset="0"/>
                <a:cs typeface="Ebrima" pitchFamily="2" charset="0"/>
              </a:rPr>
              <a:t> MAI </a:t>
            </a:r>
            <a:r>
              <a:rPr lang="fr-FR" sz="1800" cap="all" dirty="0">
                <a:solidFill>
                  <a:prstClr val="black"/>
                </a:solidFill>
                <a:latin typeface="Ebrima" pitchFamily="2" charset="0"/>
                <a:ea typeface="Ebrima" pitchFamily="2" charset="0"/>
                <a:cs typeface="Ebrima" pitchFamily="2" charset="0"/>
              </a:rPr>
              <a:t>MTN BENIN</a:t>
            </a:r>
          </a:p>
        </p:txBody>
      </p:sp>
      <p:grpSp>
        <p:nvGrpSpPr>
          <p:cNvPr id="28" name="object 11">
            <a:extLst>
              <a:ext uri="{FF2B5EF4-FFF2-40B4-BE49-F238E27FC236}">
                <a16:creationId xmlns:a16="http://schemas.microsoft.com/office/drawing/2014/main" xmlns="" id="{9565B3C3-99A3-4979-8515-E917BF8D8F02}"/>
              </a:ext>
            </a:extLst>
          </p:cNvPr>
          <p:cNvGrpSpPr/>
          <p:nvPr/>
        </p:nvGrpSpPr>
        <p:grpSpPr>
          <a:xfrm>
            <a:off x="7083053" y="986888"/>
            <a:ext cx="344805" cy="2367506"/>
            <a:chOff x="8366759" y="1507236"/>
            <a:chExt cx="344805" cy="1800225"/>
          </a:xfrm>
        </p:grpSpPr>
        <p:sp>
          <p:nvSpPr>
            <p:cNvPr id="29"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chemeClr val="accent4">
                <a:lumMod val="50000"/>
              </a:schemeClr>
            </a:solidFill>
          </p:spPr>
          <p:txBody>
            <a:bodyPr wrap="square" lIns="0" tIns="0" rIns="0" bIns="0" rtlCol="0"/>
            <a:lstStyle/>
            <a:p>
              <a:endParaRPr>
                <a:solidFill>
                  <a:prstClr val="black"/>
                </a:solidFill>
              </a:endParaRPr>
            </a:p>
          </p:txBody>
        </p:sp>
        <p:sp>
          <p:nvSpPr>
            <p:cNvPr id="30" name="object 13">
              <a:extLst>
                <a:ext uri="{FF2B5EF4-FFF2-40B4-BE49-F238E27FC236}">
                  <a16:creationId xmlns:a16="http://schemas.microsoft.com/office/drawing/2014/main" xmlns=""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ln w="76200">
              <a:solidFill>
                <a:srgbClr val="F5F5F5"/>
              </a:solidFill>
            </a:ln>
          </p:spPr>
          <p:txBody>
            <a:bodyPr wrap="square" lIns="0" tIns="0" rIns="0" bIns="0" rtlCol="0"/>
            <a:lstStyle/>
            <a:p>
              <a:endParaRPr>
                <a:solidFill>
                  <a:prstClr val="black"/>
                </a:solidFill>
              </a:endParaRPr>
            </a:p>
          </p:txBody>
        </p:sp>
        <p:sp>
          <p:nvSpPr>
            <p:cNvPr id="31" name="object 14">
              <a:extLst>
                <a:ext uri="{FF2B5EF4-FFF2-40B4-BE49-F238E27FC236}">
                  <a16:creationId xmlns:a16="http://schemas.microsoft.com/office/drawing/2014/main" xmlns=""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chemeClr val="accent4">
                <a:lumMod val="50000"/>
              </a:schemeClr>
            </a:solidFill>
          </p:spPr>
          <p:txBody>
            <a:bodyPr wrap="square" lIns="0" tIns="0" rIns="0" bIns="0" rtlCol="0"/>
            <a:lstStyle/>
            <a:p>
              <a:endParaRPr>
                <a:solidFill>
                  <a:prstClr val="black"/>
                </a:solidFill>
              </a:endParaRPr>
            </a:p>
          </p:txBody>
        </p:sp>
      </p:grpSp>
      <p:sp>
        <p:nvSpPr>
          <p:cNvPr id="4" name="ZoneTexte 3">
            <a:extLst>
              <a:ext uri="{FF2B5EF4-FFF2-40B4-BE49-F238E27FC236}">
                <a16:creationId xmlns:a16="http://schemas.microsoft.com/office/drawing/2014/main" xmlns="" id="{12AB30D6-7010-4008-9442-7EC9995A3678}"/>
              </a:ext>
            </a:extLst>
          </p:cNvPr>
          <p:cNvSpPr txBox="1"/>
          <p:nvPr/>
        </p:nvSpPr>
        <p:spPr>
          <a:xfrm>
            <a:off x="7597033" y="719657"/>
            <a:ext cx="4232162" cy="2862322"/>
          </a:xfrm>
          <a:prstGeom prst="rect">
            <a:avLst/>
          </a:prstGeom>
          <a:noFill/>
        </p:spPr>
        <p:txBody>
          <a:bodyPr wrap="square" rtlCol="0">
            <a:spAutoFit/>
          </a:bodyPr>
          <a:lstStyle/>
          <a:p>
            <a:pPr>
              <a:lnSpc>
                <a:spcPct val="150000"/>
              </a:lnSpc>
            </a:pPr>
            <a:endParaRPr lang="fr-FR" sz="1500" dirty="0">
              <a:solidFill>
                <a:prstClr val="black"/>
              </a:solidFill>
              <a:latin typeface="Corbel" pitchFamily="34" charset="0"/>
              <a:cs typeface="Vani" panose="020B0502040204020203" pitchFamily="18" charset="0"/>
            </a:endParaRPr>
          </a:p>
          <a:p>
            <a:pPr marL="285750" indent="-285750">
              <a:lnSpc>
                <a:spcPct val="150000"/>
              </a:lnSpc>
              <a:buFont typeface="Wingdings" panose="05000000000000000000" pitchFamily="2" charset="2"/>
              <a:buChar char="§"/>
            </a:pPr>
            <a:r>
              <a:rPr lang="fr-FR" sz="1500" dirty="0">
                <a:solidFill>
                  <a:prstClr val="black"/>
                </a:solidFill>
                <a:latin typeface="Corbel" pitchFamily="34" charset="0"/>
                <a:cs typeface="Vani" panose="020B0502040204020203" pitchFamily="18" charset="0"/>
              </a:rPr>
              <a:t>Objectif note pondérée contractuel atteint sur la campagne au cours du mois.. (</a:t>
            </a:r>
            <a:r>
              <a:rPr lang="fr-FR" sz="1500" dirty="0">
                <a:solidFill>
                  <a:srgbClr val="00B050"/>
                </a:solidFill>
                <a:latin typeface="Corbel" pitchFamily="34" charset="0"/>
                <a:cs typeface="Vani" panose="020B0502040204020203" pitchFamily="18" charset="0"/>
              </a:rPr>
              <a:t>2,10/2</a:t>
            </a:r>
            <a:r>
              <a:rPr lang="fr-FR" sz="1500" dirty="0">
                <a:solidFill>
                  <a:prstClr val="black"/>
                </a:solidFill>
                <a:latin typeface="Corbel" pitchFamily="34" charset="0"/>
                <a:cs typeface="Vani" panose="020B0502040204020203" pitchFamily="18" charset="0"/>
              </a:rPr>
              <a:t>) en attendant le retour du client sur les éléments validés.</a:t>
            </a:r>
          </a:p>
          <a:p>
            <a:pPr marL="285750" indent="-285750">
              <a:lnSpc>
                <a:spcPct val="150000"/>
              </a:lnSpc>
              <a:buFont typeface="Wingdings" panose="05000000000000000000" pitchFamily="2" charset="2"/>
              <a:buChar char="§"/>
            </a:pPr>
            <a:r>
              <a:rPr lang="fr-FR" sz="1500" dirty="0">
                <a:solidFill>
                  <a:prstClr val="black"/>
                </a:solidFill>
                <a:latin typeface="Corbel" pitchFamily="34" charset="0"/>
                <a:cs typeface="Vani" panose="020B0502040204020203" pitchFamily="18" charset="0"/>
              </a:rPr>
              <a:t>La note pondérée est à l’objectif mais pas en amélioration continue</a:t>
            </a:r>
          </a:p>
          <a:p>
            <a:pPr marL="285750" indent="-285750">
              <a:lnSpc>
                <a:spcPct val="150000"/>
              </a:lnSpc>
              <a:buFont typeface="Wingdings" panose="05000000000000000000" pitchFamily="2" charset="2"/>
              <a:buChar char="§"/>
            </a:pPr>
            <a:endParaRPr lang="fr-FR" sz="1500" dirty="0">
              <a:solidFill>
                <a:prstClr val="black"/>
              </a:solidFill>
              <a:latin typeface="Corbel" pitchFamily="34" charset="0"/>
              <a:cs typeface="Vani" panose="020B0502040204020203" pitchFamily="18" charset="0"/>
            </a:endParaRPr>
          </a:p>
        </p:txBody>
      </p:sp>
      <p:grpSp>
        <p:nvGrpSpPr>
          <p:cNvPr id="17" name="object 11">
            <a:extLst>
              <a:ext uri="{FF2B5EF4-FFF2-40B4-BE49-F238E27FC236}">
                <a16:creationId xmlns:a16="http://schemas.microsoft.com/office/drawing/2014/main" xmlns="" id="{9565B3C3-99A3-4979-8515-E917BF8D8F02}"/>
              </a:ext>
            </a:extLst>
          </p:cNvPr>
          <p:cNvGrpSpPr/>
          <p:nvPr/>
        </p:nvGrpSpPr>
        <p:grpSpPr>
          <a:xfrm>
            <a:off x="39351" y="2853208"/>
            <a:ext cx="322831" cy="667003"/>
            <a:chOff x="8366759" y="1507236"/>
            <a:chExt cx="344805" cy="1800225"/>
          </a:xfrm>
        </p:grpSpPr>
        <p:sp>
          <p:nvSpPr>
            <p:cNvPr id="18"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solidFill>
                  <a:prstClr val="black"/>
                </a:solidFill>
              </a:endParaRPr>
            </a:p>
          </p:txBody>
        </p:sp>
        <p:sp>
          <p:nvSpPr>
            <p:cNvPr id="19" name="object 13">
              <a:extLst>
                <a:ext uri="{FF2B5EF4-FFF2-40B4-BE49-F238E27FC236}">
                  <a16:creationId xmlns:a16="http://schemas.microsoft.com/office/drawing/2014/main" xmlns=""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solidFill>
              <a:srgbClr val="4B5765"/>
            </a:solidFill>
            <a:ln w="76200">
              <a:solidFill>
                <a:srgbClr val="F5F5F5"/>
              </a:solidFill>
            </a:ln>
          </p:spPr>
          <p:txBody>
            <a:bodyPr wrap="square" lIns="0" tIns="0" rIns="0" bIns="0" rtlCol="0"/>
            <a:lstStyle/>
            <a:p>
              <a:endParaRPr>
                <a:solidFill>
                  <a:prstClr val="black"/>
                </a:solidFill>
              </a:endParaRPr>
            </a:p>
          </p:txBody>
        </p:sp>
        <p:sp>
          <p:nvSpPr>
            <p:cNvPr id="20" name="object 14">
              <a:extLst>
                <a:ext uri="{FF2B5EF4-FFF2-40B4-BE49-F238E27FC236}">
                  <a16:creationId xmlns:a16="http://schemas.microsoft.com/office/drawing/2014/main" xmlns=""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4B5765"/>
            </a:solidFill>
          </p:spPr>
          <p:txBody>
            <a:bodyPr wrap="square" lIns="0" tIns="0" rIns="0" bIns="0" rtlCol="0"/>
            <a:lstStyle/>
            <a:p>
              <a:endParaRPr>
                <a:solidFill>
                  <a:prstClr val="black"/>
                </a:solidFill>
              </a:endParaRPr>
            </a:p>
          </p:txBody>
        </p:sp>
      </p:grpSp>
      <p:sp>
        <p:nvSpPr>
          <p:cNvPr id="22" name="Rectangle 21"/>
          <p:cNvSpPr/>
          <p:nvPr/>
        </p:nvSpPr>
        <p:spPr>
          <a:xfrm>
            <a:off x="552816" y="2753353"/>
            <a:ext cx="2949205" cy="323165"/>
          </a:xfrm>
          <a:prstGeom prst="rect">
            <a:avLst/>
          </a:prstGeom>
        </p:spPr>
        <p:txBody>
          <a:bodyPr wrap="none">
            <a:spAutoFit/>
          </a:bodyPr>
          <a:lstStyle/>
          <a:p>
            <a:pPr marL="12065">
              <a:spcBef>
                <a:spcPts val="780"/>
              </a:spcBef>
              <a:tabLst>
                <a:tab pos="193675" algn="l"/>
                <a:tab pos="194310" algn="l"/>
              </a:tabLst>
            </a:pPr>
            <a:r>
              <a:rPr lang="fr-FR" sz="1500" b="1" spc="-75" dirty="0">
                <a:solidFill>
                  <a:prstClr val="black"/>
                </a:solidFill>
                <a:latin typeface="Tahoma"/>
                <a:cs typeface="Tahoma"/>
              </a:rPr>
              <a:t>Challenges/Facteurs de risques</a:t>
            </a:r>
          </a:p>
        </p:txBody>
      </p:sp>
      <p:grpSp>
        <p:nvGrpSpPr>
          <p:cNvPr id="24" name="object 11">
            <a:extLst>
              <a:ext uri="{FF2B5EF4-FFF2-40B4-BE49-F238E27FC236}">
                <a16:creationId xmlns:a16="http://schemas.microsoft.com/office/drawing/2014/main" xmlns="" id="{9565B3C3-99A3-4979-8515-E917BF8D8F02}"/>
              </a:ext>
            </a:extLst>
          </p:cNvPr>
          <p:cNvGrpSpPr/>
          <p:nvPr/>
        </p:nvGrpSpPr>
        <p:grpSpPr>
          <a:xfrm>
            <a:off x="7094482" y="3733405"/>
            <a:ext cx="344805" cy="2367506"/>
            <a:chOff x="8366759" y="1507236"/>
            <a:chExt cx="344805" cy="1800225"/>
          </a:xfrm>
        </p:grpSpPr>
        <p:sp>
          <p:nvSpPr>
            <p:cNvPr id="25"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chemeClr val="accent4">
                <a:lumMod val="50000"/>
              </a:schemeClr>
            </a:solidFill>
          </p:spPr>
          <p:txBody>
            <a:bodyPr wrap="square" lIns="0" tIns="0" rIns="0" bIns="0" rtlCol="0"/>
            <a:lstStyle/>
            <a:p>
              <a:endParaRPr>
                <a:solidFill>
                  <a:prstClr val="black"/>
                </a:solidFill>
              </a:endParaRPr>
            </a:p>
          </p:txBody>
        </p:sp>
        <p:sp>
          <p:nvSpPr>
            <p:cNvPr id="26" name="object 13">
              <a:extLst>
                <a:ext uri="{FF2B5EF4-FFF2-40B4-BE49-F238E27FC236}">
                  <a16:creationId xmlns:a16="http://schemas.microsoft.com/office/drawing/2014/main" xmlns=""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ln w="76200">
              <a:solidFill>
                <a:srgbClr val="F5F5F5"/>
              </a:solidFill>
            </a:ln>
          </p:spPr>
          <p:txBody>
            <a:bodyPr wrap="square" lIns="0" tIns="0" rIns="0" bIns="0" rtlCol="0"/>
            <a:lstStyle/>
            <a:p>
              <a:endParaRPr>
                <a:solidFill>
                  <a:prstClr val="black"/>
                </a:solidFill>
              </a:endParaRPr>
            </a:p>
          </p:txBody>
        </p:sp>
        <p:sp>
          <p:nvSpPr>
            <p:cNvPr id="32" name="object 14">
              <a:extLst>
                <a:ext uri="{FF2B5EF4-FFF2-40B4-BE49-F238E27FC236}">
                  <a16:creationId xmlns:a16="http://schemas.microsoft.com/office/drawing/2014/main" xmlns=""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chemeClr val="accent4">
                <a:lumMod val="50000"/>
              </a:schemeClr>
            </a:solidFill>
          </p:spPr>
          <p:txBody>
            <a:bodyPr wrap="square" lIns="0" tIns="0" rIns="0" bIns="0" rtlCol="0"/>
            <a:lstStyle/>
            <a:p>
              <a:endParaRPr>
                <a:solidFill>
                  <a:prstClr val="black"/>
                </a:solidFill>
              </a:endParaRPr>
            </a:p>
          </p:txBody>
        </p:sp>
      </p:grpSp>
      <p:sp>
        <p:nvSpPr>
          <p:cNvPr id="33" name="object 5">
            <a:extLst>
              <a:ext uri="{FF2B5EF4-FFF2-40B4-BE49-F238E27FC236}">
                <a16:creationId xmlns:a16="http://schemas.microsoft.com/office/drawing/2014/main" xmlns="" id="{09AF8ED0-EC87-4D1A-9778-17FD06307438}"/>
              </a:ext>
            </a:extLst>
          </p:cNvPr>
          <p:cNvSpPr/>
          <p:nvPr/>
        </p:nvSpPr>
        <p:spPr>
          <a:xfrm>
            <a:off x="7876850" y="3429000"/>
            <a:ext cx="3978803" cy="2542858"/>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34" name="ZoneTexte 33">
            <a:extLst>
              <a:ext uri="{FF2B5EF4-FFF2-40B4-BE49-F238E27FC236}">
                <a16:creationId xmlns:a16="http://schemas.microsoft.com/office/drawing/2014/main" xmlns="" id="{73430998-2DAD-4586-B740-98BEE63A8927}"/>
              </a:ext>
            </a:extLst>
          </p:cNvPr>
          <p:cNvSpPr txBox="1"/>
          <p:nvPr/>
        </p:nvSpPr>
        <p:spPr>
          <a:xfrm>
            <a:off x="362182" y="2996991"/>
            <a:ext cx="6351025" cy="523220"/>
          </a:xfrm>
          <a:prstGeom prst="rect">
            <a:avLst/>
          </a:prstGeom>
          <a:noFill/>
        </p:spPr>
        <p:txBody>
          <a:bodyPr wrap="square" rtlCol="0">
            <a:spAutoFit/>
          </a:bodyPr>
          <a:lstStyle/>
          <a:p>
            <a:pPr marL="285750" indent="-285750" algn="just">
              <a:buFont typeface="Wingdings" pitchFamily="2" charset="2"/>
              <a:buChar char="v"/>
            </a:pPr>
            <a:r>
              <a:rPr lang="fr-FR" sz="1400" dirty="0">
                <a:solidFill>
                  <a:prstClr val="black"/>
                </a:solidFill>
                <a:latin typeface="Corbel" pitchFamily="34" charset="0"/>
                <a:cs typeface="Vani" panose="020B0502040204020203" pitchFamily="18" charset="0"/>
              </a:rPr>
              <a:t>Maîtrise des KPI en souffrance</a:t>
            </a:r>
          </a:p>
          <a:p>
            <a:pPr marL="285750" indent="-285750" algn="just">
              <a:buFont typeface="Wingdings" pitchFamily="2" charset="2"/>
              <a:buChar char="v"/>
            </a:pPr>
            <a:r>
              <a:rPr lang="fr-FR" sz="1400" dirty="0">
                <a:solidFill>
                  <a:prstClr val="black"/>
                </a:solidFill>
                <a:latin typeface="Corbel" pitchFamily="34" charset="0"/>
                <a:cs typeface="Vani" panose="020B0502040204020203" pitchFamily="18" charset="0"/>
              </a:rPr>
              <a:t>Stabiliser le FCR</a:t>
            </a:r>
          </a:p>
        </p:txBody>
      </p:sp>
      <p:sp>
        <p:nvSpPr>
          <p:cNvPr id="2" name="ZoneTexte 1"/>
          <p:cNvSpPr txBox="1"/>
          <p:nvPr/>
        </p:nvSpPr>
        <p:spPr>
          <a:xfrm>
            <a:off x="7486382" y="3176643"/>
            <a:ext cx="4650753" cy="282654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sz="1500" dirty="0">
                <a:solidFill>
                  <a:prstClr val="black"/>
                </a:solidFill>
                <a:latin typeface="Corbel" panose="020B0503020204020204" pitchFamily="34" charset="0"/>
              </a:rPr>
              <a:t>Indicateur(s) en souffrance au cours du mois référencé : </a:t>
            </a:r>
            <a:r>
              <a:rPr lang="fr-FR" sz="1500" b="1" dirty="0">
                <a:solidFill>
                  <a:srgbClr val="C00000"/>
                </a:solidFill>
                <a:latin typeface="Corbel" panose="020B0503020204020204" pitchFamily="34" charset="0"/>
              </a:rPr>
              <a:t>QOS TOP 20 et 80; CAR; TMR; FCR et TMT </a:t>
            </a:r>
          </a:p>
          <a:p>
            <a:pPr marL="285750" indent="-285750">
              <a:lnSpc>
                <a:spcPct val="150000"/>
              </a:lnSpc>
              <a:buFont typeface="Wingdings" panose="05000000000000000000" pitchFamily="2" charset="2"/>
              <a:buChar char="§"/>
            </a:pPr>
            <a:r>
              <a:rPr lang="fr-FR" sz="1500" dirty="0">
                <a:solidFill>
                  <a:prstClr val="black"/>
                </a:solidFill>
                <a:latin typeface="Corbel" panose="020B0503020204020204" pitchFamily="34" charset="0"/>
              </a:rPr>
              <a:t>Aucun</a:t>
            </a:r>
            <a:r>
              <a:rPr lang="fr-FR" sz="1500" b="1" dirty="0">
                <a:solidFill>
                  <a:srgbClr val="FF0000"/>
                </a:solidFill>
                <a:latin typeface="Corbel" panose="020B0503020204020204" pitchFamily="34" charset="0"/>
              </a:rPr>
              <a:t> </a:t>
            </a:r>
            <a:r>
              <a:rPr lang="fr-FR" sz="1500" dirty="0">
                <a:solidFill>
                  <a:prstClr val="black"/>
                </a:solidFill>
                <a:latin typeface="Corbel" panose="020B0503020204020204" pitchFamily="34" charset="0"/>
              </a:rPr>
              <a:t>indicateur n’est en amélioration continue au cours du mois de mai</a:t>
            </a:r>
          </a:p>
          <a:p>
            <a:pPr marL="285750" indent="-285750">
              <a:lnSpc>
                <a:spcPct val="150000"/>
              </a:lnSpc>
              <a:buFont typeface="Wingdings" panose="05000000000000000000" pitchFamily="2" charset="2"/>
              <a:buChar char="§"/>
            </a:pPr>
            <a:r>
              <a:rPr lang="fr-FR" sz="1500" dirty="0">
                <a:solidFill>
                  <a:prstClr val="black"/>
                </a:solidFill>
                <a:latin typeface="Corbel" panose="020B0503020204020204" pitchFamily="34" charset="0"/>
              </a:rPr>
              <a:t>Hausse du flux d’appels reçu de </a:t>
            </a:r>
            <a:r>
              <a:rPr lang="fr-FR" sz="1500" b="1" i="1" dirty="0">
                <a:solidFill>
                  <a:prstClr val="black"/>
                </a:solidFill>
                <a:latin typeface="Corbel" panose="020B0503020204020204" pitchFamily="34" charset="0"/>
              </a:rPr>
              <a:t>15% </a:t>
            </a:r>
            <a:r>
              <a:rPr lang="fr-FR" sz="1500" dirty="0">
                <a:solidFill>
                  <a:prstClr val="black"/>
                </a:solidFill>
                <a:latin typeface="Corbel" panose="020B0503020204020204" pitchFamily="34" charset="0"/>
              </a:rPr>
              <a:t>en  Mai par rapport t au flux moyen mensuel des trois derniers mois</a:t>
            </a:r>
          </a:p>
        </p:txBody>
      </p:sp>
      <p:graphicFrame>
        <p:nvGraphicFramePr>
          <p:cNvPr id="6" name="Graphique 5">
            <a:extLst>
              <a:ext uri="{FF2B5EF4-FFF2-40B4-BE49-F238E27FC236}">
                <a16:creationId xmlns:a16="http://schemas.microsoft.com/office/drawing/2014/main" xmlns="" id="{47C7696C-01D6-A140-8D02-25A188DB5C3B}"/>
              </a:ext>
            </a:extLst>
          </p:cNvPr>
          <p:cNvGraphicFramePr>
            <a:graphicFrameLocks/>
          </p:cNvGraphicFramePr>
          <p:nvPr/>
        </p:nvGraphicFramePr>
        <p:xfrm>
          <a:off x="491492" y="920870"/>
          <a:ext cx="6123301" cy="18324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au 6">
            <a:extLst>
              <a:ext uri="{FF2B5EF4-FFF2-40B4-BE49-F238E27FC236}">
                <a16:creationId xmlns:a16="http://schemas.microsoft.com/office/drawing/2014/main" xmlns="" id="{5C97A264-5AB4-232C-DE1F-76075645A971}"/>
              </a:ext>
            </a:extLst>
          </p:cNvPr>
          <p:cNvGraphicFramePr>
            <a:graphicFrameLocks noGrp="1"/>
          </p:cNvGraphicFramePr>
          <p:nvPr/>
        </p:nvGraphicFramePr>
        <p:xfrm>
          <a:off x="31736" y="3587592"/>
          <a:ext cx="7035944" cy="3058705"/>
        </p:xfrm>
        <a:graphic>
          <a:graphicData uri="http://schemas.openxmlformats.org/drawingml/2006/table">
            <a:tbl>
              <a:tblPr firstRow="1" bandRow="1">
                <a:tableStyleId>{5940675A-B579-460E-94D1-54222C63F5DA}</a:tableStyleId>
              </a:tblPr>
              <a:tblGrid>
                <a:gridCol w="2371232">
                  <a:extLst>
                    <a:ext uri="{9D8B030D-6E8A-4147-A177-3AD203B41FA5}">
                      <a16:colId xmlns:a16="http://schemas.microsoft.com/office/drawing/2014/main" xmlns="" val="3654208030"/>
                    </a:ext>
                  </a:extLst>
                </a:gridCol>
                <a:gridCol w="777452">
                  <a:extLst>
                    <a:ext uri="{9D8B030D-6E8A-4147-A177-3AD203B41FA5}">
                      <a16:colId xmlns:a16="http://schemas.microsoft.com/office/drawing/2014/main" xmlns="" val="4162953632"/>
                    </a:ext>
                  </a:extLst>
                </a:gridCol>
                <a:gridCol w="777452">
                  <a:extLst>
                    <a:ext uri="{9D8B030D-6E8A-4147-A177-3AD203B41FA5}">
                      <a16:colId xmlns:a16="http://schemas.microsoft.com/office/drawing/2014/main" xmlns="" val="1647734078"/>
                    </a:ext>
                  </a:extLst>
                </a:gridCol>
                <a:gridCol w="777452">
                  <a:extLst>
                    <a:ext uri="{9D8B030D-6E8A-4147-A177-3AD203B41FA5}">
                      <a16:colId xmlns:a16="http://schemas.microsoft.com/office/drawing/2014/main" xmlns="" val="766926971"/>
                    </a:ext>
                  </a:extLst>
                </a:gridCol>
                <a:gridCol w="777452">
                  <a:extLst>
                    <a:ext uri="{9D8B030D-6E8A-4147-A177-3AD203B41FA5}">
                      <a16:colId xmlns:a16="http://schemas.microsoft.com/office/drawing/2014/main" xmlns="" val="3848020936"/>
                    </a:ext>
                  </a:extLst>
                </a:gridCol>
                <a:gridCol w="777452">
                  <a:extLst>
                    <a:ext uri="{9D8B030D-6E8A-4147-A177-3AD203B41FA5}">
                      <a16:colId xmlns:a16="http://schemas.microsoft.com/office/drawing/2014/main" xmlns="" val="4126779991"/>
                    </a:ext>
                  </a:extLst>
                </a:gridCol>
                <a:gridCol w="777452">
                  <a:extLst>
                    <a:ext uri="{9D8B030D-6E8A-4147-A177-3AD203B41FA5}">
                      <a16:colId xmlns:a16="http://schemas.microsoft.com/office/drawing/2014/main" xmlns="" val="1231055078"/>
                    </a:ext>
                  </a:extLst>
                </a:gridCol>
              </a:tblGrid>
              <a:tr h="235285">
                <a:tc>
                  <a:txBody>
                    <a:bodyPr/>
                    <a:lstStyle/>
                    <a:p>
                      <a:pPr algn="l" fontAlgn="b"/>
                      <a:r>
                        <a:rPr lang="fr-FR" sz="1400" b="0" u="none" strike="noStrike" dirty="0">
                          <a:solidFill>
                            <a:srgbClr val="000000"/>
                          </a:solidFill>
                          <a:effectLst/>
                          <a:latin typeface="Gabriola" panose="04040605051002020D02" pitchFamily="82" charset="0"/>
                        </a:rPr>
                        <a:t>Indicateurs contractuels</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Objectifs</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Réal </a:t>
                      </a:r>
                      <a:r>
                        <a:rPr lang="fr-FR" sz="1400" b="0" u="none" strike="noStrike" dirty="0" err="1">
                          <a:solidFill>
                            <a:srgbClr val="000000"/>
                          </a:solidFill>
                          <a:effectLst/>
                          <a:latin typeface="Gabriola" panose="04040605051002020D02" pitchFamily="82" charset="0"/>
                        </a:rPr>
                        <a:t>Fev</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Réal Mars</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Avril</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err="1">
                          <a:solidFill>
                            <a:srgbClr val="000000"/>
                          </a:solidFill>
                          <a:effectLst/>
                          <a:latin typeface="Gabriola" panose="04040605051002020D02" pitchFamily="82" charset="0"/>
                        </a:rPr>
                        <a:t>Moy</a:t>
                      </a:r>
                      <a:r>
                        <a:rPr lang="fr-FR" sz="1400" b="0" u="none" strike="noStrike" dirty="0">
                          <a:solidFill>
                            <a:srgbClr val="000000"/>
                          </a:solidFill>
                          <a:effectLst/>
                          <a:latin typeface="Gabriola" panose="04040605051002020D02" pitchFamily="82" charset="0"/>
                        </a:rPr>
                        <a:t> (F-M-A)</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Mai</a:t>
                      </a:r>
                      <a:endParaRPr lang="fr-FR" sz="1400" b="0" i="0" u="none" strike="noStrike" dirty="0">
                        <a:solidFill>
                          <a:srgbClr val="000000"/>
                        </a:solidFill>
                        <a:effectLst/>
                        <a:latin typeface="Gabriola" panose="04040605051002020D02" pitchFamily="82" charset="0"/>
                      </a:endParaRPr>
                    </a:p>
                  </a:txBody>
                  <a:tcPr marL="9525" marR="9525" marT="9525" marB="0" anchor="ctr"/>
                </a:tc>
                <a:extLst>
                  <a:ext uri="{0D108BD9-81ED-4DB2-BD59-A6C34878D82A}">
                    <a16:rowId xmlns:a16="http://schemas.microsoft.com/office/drawing/2014/main" xmlns="" val="3685713242"/>
                  </a:ext>
                </a:extLst>
              </a:tr>
              <a:tr h="235285">
                <a:tc>
                  <a:txBody>
                    <a:bodyPr/>
                    <a:lstStyle/>
                    <a:p>
                      <a:pPr algn="l" fontAlgn="b"/>
                      <a:r>
                        <a:rPr lang="fr-FR" sz="1200" b="0" u="none" strike="noStrike" dirty="0">
                          <a:solidFill>
                            <a:srgbClr val="000000"/>
                          </a:solidFill>
                          <a:effectLst/>
                          <a:latin typeface="Gabriola" panose="04040605051002020D02" pitchFamily="82" charset="0"/>
                        </a:rPr>
                        <a:t>SERVICE LEVELS TOP 20</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90%</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94,20%</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86,3%</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C00000"/>
                          </a:solidFill>
                          <a:effectLst/>
                          <a:latin typeface="Gabriola" panose="04040605051002020D02" pitchFamily="82" charset="0"/>
                        </a:rPr>
                        <a:t>81,75%</a:t>
                      </a:r>
                      <a:endParaRPr lang="fr-FR" sz="1400" b="0" i="0" u="none" strike="noStrike" dirty="0">
                        <a:solidFill>
                          <a:srgbClr val="C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rgbClr val="C00000"/>
                          </a:solidFill>
                          <a:effectLst/>
                          <a:latin typeface="Gabriola" panose="04040605051002020D02" pitchFamily="82" charset="0"/>
                          <a:ea typeface="+mn-ea"/>
                          <a:cs typeface="+mn-cs"/>
                        </a:rPr>
                        <a:t>87%</a:t>
                      </a:r>
                    </a:p>
                  </a:txBody>
                  <a:tcPr marL="9525" marR="9525" marT="9525" marB="0" anchor="ctr"/>
                </a:tc>
                <a:tc>
                  <a:txBody>
                    <a:bodyPr/>
                    <a:lstStyle/>
                    <a:p>
                      <a:pPr algn="ctr" fontAlgn="ctr"/>
                      <a:r>
                        <a:rPr lang="fr-FR" sz="1200" b="0" i="0" u="none" strike="noStrike" dirty="0">
                          <a:solidFill>
                            <a:srgbClr val="C00000"/>
                          </a:solidFill>
                          <a:effectLst/>
                          <a:latin typeface="Gabriola" panose="04040605051002020D02" pitchFamily="82" charset="0"/>
                        </a:rPr>
                        <a:t>80%</a:t>
                      </a:r>
                    </a:p>
                  </a:txBody>
                  <a:tcPr marL="9525" marR="9525" marT="9525" marB="0"/>
                </a:tc>
                <a:extLst>
                  <a:ext uri="{0D108BD9-81ED-4DB2-BD59-A6C34878D82A}">
                    <a16:rowId xmlns:a16="http://schemas.microsoft.com/office/drawing/2014/main" xmlns="" val="4009241870"/>
                  </a:ext>
                </a:extLst>
              </a:tr>
              <a:tr h="235285">
                <a:tc>
                  <a:txBody>
                    <a:bodyPr/>
                    <a:lstStyle/>
                    <a:p>
                      <a:pPr algn="l" fontAlgn="b"/>
                      <a:r>
                        <a:rPr lang="fr-FR" sz="1200" b="0" u="none" strike="noStrike" dirty="0">
                          <a:solidFill>
                            <a:srgbClr val="000000"/>
                          </a:solidFill>
                          <a:effectLst/>
                          <a:latin typeface="Gabriola" panose="04040605051002020D02" pitchFamily="82" charset="0"/>
                        </a:rPr>
                        <a:t>SERVICE LEVELS TOP 80</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85%</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95,72%</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89,28%</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C00000"/>
                          </a:solidFill>
                          <a:effectLst/>
                          <a:latin typeface="Gabriola" panose="04040605051002020D02" pitchFamily="82" charset="0"/>
                        </a:rPr>
                        <a:t>88,87%</a:t>
                      </a:r>
                      <a:endParaRPr lang="fr-FR" sz="1400" b="0" i="0" u="none" strike="noStrike" dirty="0">
                        <a:solidFill>
                          <a:srgbClr val="C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chemeClr val="tx1"/>
                          </a:solidFill>
                          <a:effectLst/>
                          <a:latin typeface="Gabriola" panose="04040605051002020D02" pitchFamily="82" charset="0"/>
                          <a:ea typeface="+mn-ea"/>
                          <a:cs typeface="+mn-cs"/>
                        </a:rPr>
                        <a:t>91%</a:t>
                      </a:r>
                    </a:p>
                  </a:txBody>
                  <a:tcPr marL="9525" marR="9525" marT="9525" marB="0" anchor="ctr"/>
                </a:tc>
                <a:tc>
                  <a:txBody>
                    <a:bodyPr/>
                    <a:lstStyle/>
                    <a:p>
                      <a:pPr algn="ctr" fontAlgn="ctr"/>
                      <a:r>
                        <a:rPr lang="fr-FR" sz="1200" b="0" i="0" u="none" strike="noStrike" dirty="0">
                          <a:solidFill>
                            <a:srgbClr val="C00000"/>
                          </a:solidFill>
                          <a:effectLst/>
                          <a:latin typeface="Gabriola" panose="04040605051002020D02" pitchFamily="82" charset="0"/>
                        </a:rPr>
                        <a:t>81%</a:t>
                      </a:r>
                    </a:p>
                  </a:txBody>
                  <a:tcPr marL="9525" marR="9525" marT="9525" marB="0"/>
                </a:tc>
                <a:extLst>
                  <a:ext uri="{0D108BD9-81ED-4DB2-BD59-A6C34878D82A}">
                    <a16:rowId xmlns:a16="http://schemas.microsoft.com/office/drawing/2014/main" xmlns="" val="420698531"/>
                  </a:ext>
                </a:extLst>
              </a:tr>
              <a:tr h="235285">
                <a:tc>
                  <a:txBody>
                    <a:bodyPr/>
                    <a:lstStyle/>
                    <a:p>
                      <a:pPr algn="l" fontAlgn="b"/>
                      <a:r>
                        <a:rPr lang="fr-FR" sz="1200" b="0" u="none" strike="noStrike" dirty="0">
                          <a:solidFill>
                            <a:srgbClr val="000000"/>
                          </a:solidFill>
                          <a:effectLst/>
                          <a:latin typeface="Gabriola" panose="04040605051002020D02" pitchFamily="82" charset="0"/>
                        </a:rPr>
                        <a:t>CAR</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96%</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96,18%</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92,14%</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C00000"/>
                          </a:solidFill>
                          <a:effectLst/>
                          <a:latin typeface="Gabriola" panose="04040605051002020D02" pitchFamily="82" charset="0"/>
                        </a:rPr>
                        <a:t>90,4%</a:t>
                      </a:r>
                      <a:endParaRPr lang="fr-FR" sz="1400" b="0" i="0" u="none" strike="noStrike" dirty="0">
                        <a:solidFill>
                          <a:srgbClr val="C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rgbClr val="C00000"/>
                          </a:solidFill>
                          <a:effectLst/>
                          <a:latin typeface="Gabriola" panose="04040605051002020D02" pitchFamily="82" charset="0"/>
                          <a:ea typeface="+mn-ea"/>
                          <a:cs typeface="+mn-cs"/>
                        </a:rPr>
                        <a:t>93%</a:t>
                      </a:r>
                    </a:p>
                  </a:txBody>
                  <a:tcPr marL="9525" marR="9525" marT="9525" marB="0" anchor="ctr"/>
                </a:tc>
                <a:tc>
                  <a:txBody>
                    <a:bodyPr/>
                    <a:lstStyle/>
                    <a:p>
                      <a:pPr algn="ctr" fontAlgn="ctr"/>
                      <a:r>
                        <a:rPr lang="fr-FR" sz="1200" b="0" i="0" u="none" strike="noStrike" dirty="0">
                          <a:solidFill>
                            <a:srgbClr val="C00000"/>
                          </a:solidFill>
                          <a:effectLst/>
                          <a:latin typeface="Gabriola" panose="04040605051002020D02" pitchFamily="82" charset="0"/>
                        </a:rPr>
                        <a:t>90%</a:t>
                      </a:r>
                    </a:p>
                  </a:txBody>
                  <a:tcPr marL="9525" marR="9525" marT="9525" marB="0"/>
                </a:tc>
                <a:extLst>
                  <a:ext uri="{0D108BD9-81ED-4DB2-BD59-A6C34878D82A}">
                    <a16:rowId xmlns:a16="http://schemas.microsoft.com/office/drawing/2014/main" xmlns="" val="596441246"/>
                  </a:ext>
                </a:extLst>
              </a:tr>
              <a:tr h="235285">
                <a:tc>
                  <a:txBody>
                    <a:bodyPr/>
                    <a:lstStyle/>
                    <a:p>
                      <a:pPr algn="l" fontAlgn="b"/>
                      <a:r>
                        <a:rPr lang="fr-FR" sz="1200" b="0" u="none" strike="noStrike" dirty="0">
                          <a:solidFill>
                            <a:srgbClr val="000000"/>
                          </a:solidFill>
                          <a:effectLst/>
                          <a:latin typeface="Gabriola" panose="04040605051002020D02" pitchFamily="82" charset="0"/>
                        </a:rPr>
                        <a:t>ACCESSIBILITY</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9O%</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97% </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88% </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C00000"/>
                          </a:solidFill>
                          <a:effectLst/>
                          <a:latin typeface="Gabriola" panose="04040605051002020D02" pitchFamily="82" charset="0"/>
                        </a:rPr>
                        <a:t>87% </a:t>
                      </a:r>
                      <a:endParaRPr lang="fr-FR" sz="1400" b="0" i="0" u="none" strike="noStrike" dirty="0">
                        <a:solidFill>
                          <a:srgbClr val="C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rgbClr val="C00000"/>
                          </a:solidFill>
                          <a:effectLst/>
                          <a:latin typeface="Gabriola" panose="04040605051002020D02" pitchFamily="82" charset="0"/>
                          <a:ea typeface="+mn-ea"/>
                          <a:cs typeface="+mn-cs"/>
                        </a:rPr>
                        <a:t>88%</a:t>
                      </a:r>
                    </a:p>
                  </a:txBody>
                  <a:tcPr marL="9525" marR="9525" marT="9525" marB="0" anchor="ctr"/>
                </a:tc>
                <a:tc>
                  <a:txBody>
                    <a:bodyPr/>
                    <a:lstStyle/>
                    <a:p>
                      <a:pPr algn="ctr" fontAlgn="ctr"/>
                      <a:r>
                        <a:rPr lang="fr-FR" sz="1200" b="0" i="0" u="none" strike="noStrike">
                          <a:solidFill>
                            <a:srgbClr val="000000"/>
                          </a:solidFill>
                          <a:effectLst/>
                          <a:latin typeface="Gabriola" panose="04040605051002020D02" pitchFamily="82" charset="0"/>
                        </a:rPr>
                        <a:t>91%</a:t>
                      </a:r>
                    </a:p>
                  </a:txBody>
                  <a:tcPr marL="9525" marR="9525" marT="9525" marB="0"/>
                </a:tc>
                <a:extLst>
                  <a:ext uri="{0D108BD9-81ED-4DB2-BD59-A6C34878D82A}">
                    <a16:rowId xmlns:a16="http://schemas.microsoft.com/office/drawing/2014/main" xmlns="" val="464382294"/>
                  </a:ext>
                </a:extLst>
              </a:tr>
              <a:tr h="235285">
                <a:tc>
                  <a:txBody>
                    <a:bodyPr/>
                    <a:lstStyle/>
                    <a:p>
                      <a:pPr algn="l" fontAlgn="b"/>
                      <a:r>
                        <a:rPr lang="fr-FR" sz="1200" b="0" u="none" strike="noStrike" dirty="0">
                          <a:solidFill>
                            <a:srgbClr val="000000"/>
                          </a:solidFill>
                          <a:effectLst/>
                          <a:latin typeface="Gabriola" panose="04040605051002020D02" pitchFamily="82" charset="0"/>
                        </a:rPr>
                        <a:t>FCR</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95%</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i="0" u="none" strike="noStrike" dirty="0">
                          <a:solidFill>
                            <a:srgbClr val="000000"/>
                          </a:solidFill>
                          <a:effectLst/>
                          <a:latin typeface="Gabriola" panose="04040605051002020D02" pitchFamily="82" charset="0"/>
                        </a:rPr>
                        <a:t>95,29%</a:t>
                      </a: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88,53%</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C00000"/>
                          </a:solidFill>
                          <a:effectLst/>
                          <a:latin typeface="Gabriola" panose="04040605051002020D02" pitchFamily="82" charset="0"/>
                        </a:rPr>
                        <a:t>88,53%</a:t>
                      </a:r>
                      <a:endParaRPr lang="fr-FR" sz="1400" b="0" i="0" u="none" strike="noStrike" dirty="0">
                        <a:solidFill>
                          <a:srgbClr val="C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rgbClr val="C00000"/>
                          </a:solidFill>
                          <a:effectLst/>
                          <a:latin typeface="Gabriola" panose="04040605051002020D02" pitchFamily="82" charset="0"/>
                          <a:ea typeface="+mn-ea"/>
                          <a:cs typeface="+mn-cs"/>
                        </a:rPr>
                        <a:t>91%</a:t>
                      </a:r>
                    </a:p>
                  </a:txBody>
                  <a:tcPr marL="9525" marR="9525" marT="9525" marB="0" anchor="ctr"/>
                </a:tc>
                <a:tc>
                  <a:txBody>
                    <a:bodyPr/>
                    <a:lstStyle/>
                    <a:p>
                      <a:pPr algn="ctr" fontAlgn="ctr"/>
                      <a:r>
                        <a:rPr lang="fr-FR" sz="1200" b="0" i="0" u="none" strike="noStrike" dirty="0">
                          <a:solidFill>
                            <a:srgbClr val="C00000"/>
                          </a:solidFill>
                          <a:effectLst/>
                          <a:latin typeface="Gabriola" panose="04040605051002020D02" pitchFamily="82" charset="0"/>
                        </a:rPr>
                        <a:t>71%</a:t>
                      </a:r>
                    </a:p>
                  </a:txBody>
                  <a:tcPr marL="9525" marR="9525" marT="9525" marB="0"/>
                </a:tc>
                <a:extLst>
                  <a:ext uri="{0D108BD9-81ED-4DB2-BD59-A6C34878D82A}">
                    <a16:rowId xmlns:a16="http://schemas.microsoft.com/office/drawing/2014/main" xmlns="" val="2116367366"/>
                  </a:ext>
                </a:extLst>
              </a:tr>
              <a:tr h="235285">
                <a:tc>
                  <a:txBody>
                    <a:bodyPr/>
                    <a:lstStyle/>
                    <a:p>
                      <a:pPr algn="l" fontAlgn="b"/>
                      <a:r>
                        <a:rPr lang="fr-FR" sz="1200" b="0" u="none" strike="noStrike" dirty="0">
                          <a:solidFill>
                            <a:srgbClr val="000000"/>
                          </a:solidFill>
                          <a:effectLst/>
                          <a:latin typeface="Gabriola" panose="04040605051002020D02" pitchFamily="82" charset="0"/>
                        </a:rPr>
                        <a:t>AGENTS FIRST REPONSE</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60s</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00:00:23</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00:00:20</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00:00:20</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chemeClr val="tx1"/>
                          </a:solidFill>
                          <a:effectLst/>
                          <a:latin typeface="Gabriola" panose="04040605051002020D02" pitchFamily="82" charset="0"/>
                          <a:ea typeface="+mn-ea"/>
                          <a:cs typeface="+mn-cs"/>
                        </a:rPr>
                        <a:t>00:00:21</a:t>
                      </a:r>
                    </a:p>
                  </a:txBody>
                  <a:tcPr marL="9525" marR="9525" marT="9525" marB="0" anchor="ctr"/>
                </a:tc>
                <a:tc>
                  <a:txBody>
                    <a:bodyPr/>
                    <a:lstStyle/>
                    <a:p>
                      <a:pPr algn="ctr" rtl="0" fontAlgn="ctr"/>
                      <a:r>
                        <a:rPr lang="fr-FR" sz="1200" b="0" i="0" u="none" strike="noStrike" dirty="0">
                          <a:solidFill>
                            <a:schemeClr val="tx1"/>
                          </a:solidFill>
                          <a:effectLst/>
                          <a:latin typeface="Gabriola" panose="04040605051002020D02" pitchFamily="82" charset="0"/>
                        </a:rPr>
                        <a:t>00:00:26</a:t>
                      </a:r>
                    </a:p>
                  </a:txBody>
                  <a:tcPr marL="9525" marR="9525" marT="9525" marB="0"/>
                </a:tc>
                <a:extLst>
                  <a:ext uri="{0D108BD9-81ED-4DB2-BD59-A6C34878D82A}">
                    <a16:rowId xmlns:a16="http://schemas.microsoft.com/office/drawing/2014/main" xmlns="" val="705606469"/>
                  </a:ext>
                </a:extLst>
              </a:tr>
              <a:tr h="235285">
                <a:tc>
                  <a:txBody>
                    <a:bodyPr/>
                    <a:lstStyle/>
                    <a:p>
                      <a:pPr algn="l" fontAlgn="b"/>
                      <a:r>
                        <a:rPr lang="fr-FR" sz="1200" b="0" u="none" strike="noStrike" dirty="0">
                          <a:solidFill>
                            <a:srgbClr val="000000"/>
                          </a:solidFill>
                          <a:effectLst/>
                          <a:latin typeface="Gabriola" panose="04040605051002020D02" pitchFamily="82" charset="0"/>
                        </a:rPr>
                        <a:t>TMT</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00:30:00</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00:25:50</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00:27:38</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C00000"/>
                          </a:solidFill>
                          <a:effectLst/>
                          <a:latin typeface="Gabriola" panose="04040605051002020D02" pitchFamily="82" charset="0"/>
                        </a:rPr>
                        <a:t>00:33:58</a:t>
                      </a:r>
                      <a:endParaRPr lang="fr-FR" sz="1400" b="0" i="0" u="none" strike="noStrike" dirty="0">
                        <a:solidFill>
                          <a:srgbClr val="C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chemeClr val="tx1"/>
                          </a:solidFill>
                          <a:effectLst/>
                          <a:latin typeface="Gabriola" panose="04040605051002020D02" pitchFamily="82" charset="0"/>
                          <a:ea typeface="+mn-ea"/>
                          <a:cs typeface="+mn-cs"/>
                        </a:rPr>
                        <a:t>00:29:09</a:t>
                      </a:r>
                    </a:p>
                  </a:txBody>
                  <a:tcPr marL="9525" marR="9525" marT="9525" marB="0" anchor="ctr"/>
                </a:tc>
                <a:tc>
                  <a:txBody>
                    <a:bodyPr/>
                    <a:lstStyle/>
                    <a:p>
                      <a:pPr algn="ctr" rtl="0" fontAlgn="ctr"/>
                      <a:r>
                        <a:rPr lang="fr-FR" sz="1200" b="0" i="0" u="none" strike="noStrike" dirty="0">
                          <a:solidFill>
                            <a:srgbClr val="C00000"/>
                          </a:solidFill>
                          <a:effectLst/>
                          <a:latin typeface="Gabriola" panose="04040605051002020D02" pitchFamily="82" charset="0"/>
                        </a:rPr>
                        <a:t>01:04:40</a:t>
                      </a:r>
                    </a:p>
                  </a:txBody>
                  <a:tcPr marL="9525" marR="9525" marT="9525" marB="0"/>
                </a:tc>
                <a:extLst>
                  <a:ext uri="{0D108BD9-81ED-4DB2-BD59-A6C34878D82A}">
                    <a16:rowId xmlns:a16="http://schemas.microsoft.com/office/drawing/2014/main" xmlns="" val="1968304987"/>
                  </a:ext>
                </a:extLst>
              </a:tr>
              <a:tr h="235285">
                <a:tc>
                  <a:txBody>
                    <a:bodyPr/>
                    <a:lstStyle/>
                    <a:p>
                      <a:pPr algn="l" fontAlgn="b"/>
                      <a:r>
                        <a:rPr lang="fr-FR" sz="1200" b="0" u="none" strike="noStrike" dirty="0">
                          <a:solidFill>
                            <a:srgbClr val="000000"/>
                          </a:solidFill>
                          <a:effectLst/>
                          <a:latin typeface="Gabriola" panose="04040605051002020D02" pitchFamily="82" charset="0"/>
                        </a:rPr>
                        <a:t>TMR</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00:05:00</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00:06:59</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00:06:20</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C00000"/>
                          </a:solidFill>
                          <a:effectLst/>
                          <a:latin typeface="Gabriola" panose="04040605051002020D02" pitchFamily="82" charset="0"/>
                        </a:rPr>
                        <a:t>00:05:29</a:t>
                      </a:r>
                      <a:endParaRPr lang="fr-FR" sz="1400" b="0" i="0" u="none" strike="noStrike" dirty="0">
                        <a:solidFill>
                          <a:srgbClr val="C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rgbClr val="C00000"/>
                          </a:solidFill>
                          <a:effectLst/>
                          <a:latin typeface="Gabriola" panose="04040605051002020D02" pitchFamily="82" charset="0"/>
                          <a:ea typeface="+mn-ea"/>
                          <a:cs typeface="+mn-cs"/>
                        </a:rPr>
                        <a:t>00:06:16</a:t>
                      </a:r>
                    </a:p>
                  </a:txBody>
                  <a:tcPr marL="9525" marR="9525" marT="9525" marB="0" anchor="ctr"/>
                </a:tc>
                <a:tc>
                  <a:txBody>
                    <a:bodyPr/>
                    <a:lstStyle/>
                    <a:p>
                      <a:pPr algn="ctr" rtl="0" fontAlgn="ctr"/>
                      <a:r>
                        <a:rPr lang="fr-FR" sz="1200" b="0" i="0" u="none" strike="noStrike" dirty="0">
                          <a:solidFill>
                            <a:srgbClr val="C00000"/>
                          </a:solidFill>
                          <a:effectLst/>
                          <a:latin typeface="Gabriola" panose="04040605051002020D02" pitchFamily="82" charset="0"/>
                        </a:rPr>
                        <a:t>00:13:48</a:t>
                      </a:r>
                    </a:p>
                  </a:txBody>
                  <a:tcPr marL="9525" marR="9525" marT="9525" marB="0"/>
                </a:tc>
                <a:extLst>
                  <a:ext uri="{0D108BD9-81ED-4DB2-BD59-A6C34878D82A}">
                    <a16:rowId xmlns:a16="http://schemas.microsoft.com/office/drawing/2014/main" xmlns="" val="2860931404"/>
                  </a:ext>
                </a:extLst>
              </a:tr>
              <a:tr h="235285">
                <a:tc>
                  <a:txBody>
                    <a:bodyPr/>
                    <a:lstStyle/>
                    <a:p>
                      <a:pPr algn="l" fontAlgn="b"/>
                      <a:r>
                        <a:rPr lang="fr-FR" sz="1200" b="0" u="none" strike="noStrike" dirty="0">
                          <a:solidFill>
                            <a:srgbClr val="000000"/>
                          </a:solidFill>
                          <a:effectLst/>
                          <a:latin typeface="Gabriola" panose="04040605051002020D02" pitchFamily="82" charset="0"/>
                        </a:rPr>
                        <a:t>TOTAL APPELS TRAITES VOIX</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365284</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403634</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372949</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chemeClr val="tx1"/>
                          </a:solidFill>
                          <a:effectLst/>
                          <a:latin typeface="Gabriola" panose="04040605051002020D02" pitchFamily="82" charset="0"/>
                          <a:ea typeface="+mn-ea"/>
                          <a:cs typeface="+mn-cs"/>
                        </a:rPr>
                        <a:t>380622</a:t>
                      </a:r>
                    </a:p>
                  </a:txBody>
                  <a:tcPr marL="9525" marR="9525" marT="9525" marB="0" anchor="ctr"/>
                </a:tc>
                <a:tc>
                  <a:txBody>
                    <a:bodyPr/>
                    <a:lstStyle/>
                    <a:p>
                      <a:pPr algn="ctr" fontAlgn="ctr"/>
                      <a:r>
                        <a:rPr lang="fr-FR" sz="1200" b="0" i="0" u="none" strike="noStrike" dirty="0">
                          <a:solidFill>
                            <a:schemeClr val="tx1"/>
                          </a:solidFill>
                          <a:effectLst/>
                          <a:latin typeface="Gabriola" panose="04040605051002020D02" pitchFamily="82" charset="0"/>
                        </a:rPr>
                        <a:t>434752</a:t>
                      </a:r>
                    </a:p>
                  </a:txBody>
                  <a:tcPr marL="9525" marR="9525" marT="9525" marB="0"/>
                </a:tc>
                <a:extLst>
                  <a:ext uri="{0D108BD9-81ED-4DB2-BD59-A6C34878D82A}">
                    <a16:rowId xmlns:a16="http://schemas.microsoft.com/office/drawing/2014/main" xmlns="" val="1237119530"/>
                  </a:ext>
                </a:extLst>
              </a:tr>
              <a:tr h="235285">
                <a:tc>
                  <a:txBody>
                    <a:bodyPr/>
                    <a:lstStyle/>
                    <a:p>
                      <a:pPr algn="l" fontAlgn="b"/>
                      <a:r>
                        <a:rPr lang="fr-FR" sz="1200" b="0" u="none" strike="noStrike" dirty="0">
                          <a:solidFill>
                            <a:srgbClr val="000000"/>
                          </a:solidFill>
                          <a:effectLst/>
                          <a:latin typeface="Gabriola" panose="04040605051002020D02" pitchFamily="82" charset="0"/>
                        </a:rPr>
                        <a:t>TOTAL INTERACTIONS REÇUES DIGITAL</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77528</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73378</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78927</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chemeClr val="tx1"/>
                          </a:solidFill>
                          <a:effectLst/>
                          <a:latin typeface="Gabriola" panose="04040605051002020D02" pitchFamily="82" charset="0"/>
                          <a:ea typeface="+mn-ea"/>
                          <a:cs typeface="+mn-cs"/>
                        </a:rPr>
                        <a:t>76611</a:t>
                      </a:r>
                    </a:p>
                  </a:txBody>
                  <a:tcPr marL="9525" marR="9525" marT="9525" marB="0" anchor="ctr"/>
                </a:tc>
                <a:tc>
                  <a:txBody>
                    <a:bodyPr/>
                    <a:lstStyle/>
                    <a:p>
                      <a:pPr algn="ctr" rtl="0" fontAlgn="ctr"/>
                      <a:r>
                        <a:rPr lang="fr-FR" sz="1200" b="0" i="0" u="none" strike="noStrike" dirty="0">
                          <a:solidFill>
                            <a:schemeClr val="tx1"/>
                          </a:solidFill>
                          <a:effectLst/>
                          <a:latin typeface="Gabriola" panose="04040605051002020D02" pitchFamily="82" charset="0"/>
                        </a:rPr>
                        <a:t>584633</a:t>
                      </a:r>
                    </a:p>
                  </a:txBody>
                  <a:tcPr marL="9525" marR="9525" marT="9525" marB="0"/>
                </a:tc>
                <a:extLst>
                  <a:ext uri="{0D108BD9-81ED-4DB2-BD59-A6C34878D82A}">
                    <a16:rowId xmlns:a16="http://schemas.microsoft.com/office/drawing/2014/main" xmlns="" val="696620233"/>
                  </a:ext>
                </a:extLst>
              </a:tr>
              <a:tr h="235285">
                <a:tc>
                  <a:txBody>
                    <a:bodyPr/>
                    <a:lstStyle/>
                    <a:p>
                      <a:pPr algn="l" fontAlgn="b"/>
                      <a:r>
                        <a:rPr lang="fr-FR" sz="1200" b="0" u="none" strike="noStrike" dirty="0">
                          <a:solidFill>
                            <a:srgbClr val="000000"/>
                          </a:solidFill>
                          <a:effectLst/>
                          <a:latin typeface="Gabriola" panose="04040605051002020D02" pitchFamily="82" charset="0"/>
                        </a:rPr>
                        <a:t>TOTAL TRAITE VOIX + DIGITAL</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442812</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477012</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451876</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chemeClr val="tx1"/>
                          </a:solidFill>
                          <a:effectLst/>
                          <a:latin typeface="Gabriola" panose="04040605051002020D02" pitchFamily="82" charset="0"/>
                          <a:ea typeface="+mn-ea"/>
                          <a:cs typeface="+mn-cs"/>
                        </a:rPr>
                        <a:t>457233</a:t>
                      </a:r>
                    </a:p>
                  </a:txBody>
                  <a:tcPr marL="9525" marR="9525" marT="9525" marB="0" anchor="ctr"/>
                </a:tc>
                <a:tc>
                  <a:txBody>
                    <a:bodyPr/>
                    <a:lstStyle/>
                    <a:p>
                      <a:pPr algn="ctr" fontAlgn="ctr"/>
                      <a:r>
                        <a:rPr lang="fr-FR" sz="1200" b="0" i="0" u="none" strike="noStrike" dirty="0">
                          <a:solidFill>
                            <a:schemeClr val="tx1"/>
                          </a:solidFill>
                          <a:effectLst/>
                          <a:latin typeface="Gabriola" panose="04040605051002020D02" pitchFamily="82" charset="0"/>
                        </a:rPr>
                        <a:t>1019385</a:t>
                      </a:r>
                    </a:p>
                  </a:txBody>
                  <a:tcPr marL="9525" marR="9525" marT="9525" marB="0"/>
                </a:tc>
                <a:extLst>
                  <a:ext uri="{0D108BD9-81ED-4DB2-BD59-A6C34878D82A}">
                    <a16:rowId xmlns:a16="http://schemas.microsoft.com/office/drawing/2014/main" xmlns="" val="1925348569"/>
                  </a:ext>
                </a:extLst>
              </a:tr>
              <a:tr h="235285">
                <a:tc>
                  <a:txBody>
                    <a:bodyPr/>
                    <a:lstStyle/>
                    <a:p>
                      <a:pPr algn="l" fontAlgn="b"/>
                      <a:r>
                        <a:rPr lang="fr-FR" sz="1200" b="0" u="none" strike="noStrike" dirty="0">
                          <a:solidFill>
                            <a:srgbClr val="000000"/>
                          </a:solidFill>
                          <a:effectLst/>
                          <a:latin typeface="Gabriola" panose="04040605051002020D02" pitchFamily="82" charset="0"/>
                        </a:rPr>
                        <a:t>TOTAL APPELS REÇUS </a:t>
                      </a:r>
                      <a:endParaRPr lang="fr-FR" sz="12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a:solidFill>
                            <a:srgbClr val="000000"/>
                          </a:solidFill>
                          <a:effectLst/>
                          <a:latin typeface="Gabriola" panose="04040605051002020D02" pitchFamily="82" charset="0"/>
                        </a:rPr>
                        <a:t>***</a:t>
                      </a:r>
                      <a:endParaRPr lang="fr-FR" sz="1400" b="0" i="0" u="none" strike="noStrike">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377732</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448242</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algn="ctr" fontAlgn="b"/>
                      <a:r>
                        <a:rPr lang="fr-FR" sz="1400" b="0" u="none" strike="noStrike" dirty="0">
                          <a:solidFill>
                            <a:srgbClr val="000000"/>
                          </a:solidFill>
                          <a:effectLst/>
                          <a:latin typeface="Gabriola" panose="04040605051002020D02" pitchFamily="82" charset="0"/>
                        </a:rPr>
                        <a:t>425252</a:t>
                      </a:r>
                      <a:endParaRPr lang="fr-FR" sz="1400" b="0" i="0" u="none" strike="noStrike" dirty="0">
                        <a:solidFill>
                          <a:srgbClr val="000000"/>
                        </a:solidFill>
                        <a:effectLst/>
                        <a:latin typeface="Gabriola" panose="04040605051002020D02" pitchFamily="82" charset="0"/>
                      </a:endParaRPr>
                    </a:p>
                  </a:txBody>
                  <a:tcPr marL="9525" marR="9525" marT="9525" marB="0" anchor="ctr"/>
                </a:tc>
                <a:tc>
                  <a:txBody>
                    <a:bodyPr/>
                    <a:lstStyle/>
                    <a:p>
                      <a:pPr marL="0" algn="ctr" defTabSz="914400" rtl="0" eaLnBrk="1" fontAlgn="b" latinLnBrk="0" hangingPunct="1"/>
                      <a:r>
                        <a:rPr lang="fr-FR" sz="1400" b="0" u="none" strike="noStrike" kern="1200" dirty="0">
                          <a:solidFill>
                            <a:schemeClr val="tx1"/>
                          </a:solidFill>
                          <a:effectLst/>
                          <a:latin typeface="Gabriola" panose="04040605051002020D02" pitchFamily="82" charset="0"/>
                          <a:ea typeface="+mn-ea"/>
                          <a:cs typeface="+mn-cs"/>
                        </a:rPr>
                        <a:t>417075</a:t>
                      </a:r>
                    </a:p>
                  </a:txBody>
                  <a:tcPr marL="9525" marR="9525" marT="9525" marB="0" anchor="ctr"/>
                </a:tc>
                <a:tc>
                  <a:txBody>
                    <a:bodyPr/>
                    <a:lstStyle/>
                    <a:p>
                      <a:pPr algn="ctr" fontAlgn="ctr"/>
                      <a:r>
                        <a:rPr lang="fr-FR" sz="1200" b="0" i="0" u="none" strike="noStrike" dirty="0">
                          <a:solidFill>
                            <a:schemeClr val="tx1"/>
                          </a:solidFill>
                          <a:effectLst/>
                          <a:latin typeface="Gabriola" panose="04040605051002020D02" pitchFamily="82" charset="0"/>
                        </a:rPr>
                        <a:t>477629</a:t>
                      </a:r>
                    </a:p>
                  </a:txBody>
                  <a:tcPr marL="9525" marR="9525" marT="9525" marB="0"/>
                </a:tc>
                <a:extLst>
                  <a:ext uri="{0D108BD9-81ED-4DB2-BD59-A6C34878D82A}">
                    <a16:rowId xmlns:a16="http://schemas.microsoft.com/office/drawing/2014/main" xmlns="" val="1065341831"/>
                  </a:ext>
                </a:extLst>
              </a:tr>
            </a:tbl>
          </a:graphicData>
        </a:graphic>
      </p:graphicFrame>
    </p:spTree>
    <p:extLst>
      <p:ext uri="{BB962C8B-B14F-4D97-AF65-F5344CB8AC3E}">
        <p14:creationId xmlns:p14="http://schemas.microsoft.com/office/powerpoint/2010/main" val="2380318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17345" y="541002"/>
          <a:ext cx="11850616" cy="6325342"/>
        </p:xfrm>
        <a:graphic>
          <a:graphicData uri="http://schemas.openxmlformats.org/drawingml/2006/table">
            <a:tbl>
              <a:tblPr firstRow="1" bandRow="1">
                <a:tableStyleId>{5C22544A-7EE6-4342-B048-85BDC9FD1C3A}</a:tableStyleId>
              </a:tblPr>
              <a:tblGrid>
                <a:gridCol w="1185193">
                  <a:extLst>
                    <a:ext uri="{9D8B030D-6E8A-4147-A177-3AD203B41FA5}">
                      <a16:colId xmlns:a16="http://schemas.microsoft.com/office/drawing/2014/main" xmlns="" val="20000"/>
                    </a:ext>
                  </a:extLst>
                </a:gridCol>
                <a:gridCol w="1259268">
                  <a:extLst>
                    <a:ext uri="{9D8B030D-6E8A-4147-A177-3AD203B41FA5}">
                      <a16:colId xmlns:a16="http://schemas.microsoft.com/office/drawing/2014/main" xmlns="" val="20001"/>
                    </a:ext>
                  </a:extLst>
                </a:gridCol>
                <a:gridCol w="2145799">
                  <a:extLst>
                    <a:ext uri="{9D8B030D-6E8A-4147-A177-3AD203B41FA5}">
                      <a16:colId xmlns:a16="http://schemas.microsoft.com/office/drawing/2014/main" xmlns="" val="20002"/>
                    </a:ext>
                  </a:extLst>
                </a:gridCol>
                <a:gridCol w="4817212">
                  <a:extLst>
                    <a:ext uri="{9D8B030D-6E8A-4147-A177-3AD203B41FA5}">
                      <a16:colId xmlns:a16="http://schemas.microsoft.com/office/drawing/2014/main" xmlns="" val="20003"/>
                    </a:ext>
                  </a:extLst>
                </a:gridCol>
                <a:gridCol w="2443144">
                  <a:extLst>
                    <a:ext uri="{9D8B030D-6E8A-4147-A177-3AD203B41FA5}">
                      <a16:colId xmlns:a16="http://schemas.microsoft.com/office/drawing/2014/main" xmlns="" val="20004"/>
                    </a:ext>
                  </a:extLst>
                </a:gridCol>
              </a:tblGrid>
              <a:tr h="736551">
                <a:tc>
                  <a:txBody>
                    <a:bodyPr/>
                    <a:lstStyle/>
                    <a:p>
                      <a:pPr algn="ctr"/>
                      <a:r>
                        <a:rPr lang="fr-FR" sz="1300" dirty="0">
                          <a:latin typeface="Barlow Bold"/>
                        </a:rPr>
                        <a:t>CAMPAGNES</a:t>
                      </a:r>
                    </a:p>
                  </a:txBody>
                  <a:tcPr anchor="ctr">
                    <a:solidFill>
                      <a:srgbClr val="C00000"/>
                    </a:solidFill>
                  </a:tcPr>
                </a:tc>
                <a:tc>
                  <a:txBody>
                    <a:bodyPr/>
                    <a:lstStyle/>
                    <a:p>
                      <a:pPr marL="0" algn="ctr" defTabSz="914400" rtl="0" eaLnBrk="1" latinLnBrk="0" hangingPunct="1"/>
                      <a:r>
                        <a:rPr lang="fr-FR" sz="1300" b="1" kern="1200" dirty="0">
                          <a:solidFill>
                            <a:schemeClr val="lt1"/>
                          </a:solidFill>
                          <a:latin typeface="Barlow Bold"/>
                          <a:ea typeface="+mn-ea"/>
                          <a:cs typeface="+mn-cs"/>
                        </a:rPr>
                        <a:t>ACTIVITES</a:t>
                      </a:r>
                    </a:p>
                  </a:txBody>
                  <a:tcPr anchor="ctr">
                    <a:solidFill>
                      <a:srgbClr val="C00000"/>
                    </a:solidFill>
                  </a:tcPr>
                </a:tc>
                <a:tc>
                  <a:txBody>
                    <a:bodyPr/>
                    <a:lstStyle/>
                    <a:p>
                      <a:pPr algn="ctr"/>
                      <a:r>
                        <a:rPr lang="fr-FR" sz="1300" b="1" kern="1200" dirty="0">
                          <a:solidFill>
                            <a:schemeClr val="lt1"/>
                          </a:solidFill>
                          <a:latin typeface="Barlow Bold"/>
                          <a:ea typeface="+mn-ea"/>
                          <a:cs typeface="+mn-cs"/>
                        </a:rPr>
                        <a:t>INDICATEURS EN SOUFFRANCE AU COURS DU MOIS</a:t>
                      </a:r>
                    </a:p>
                  </a:txBody>
                  <a:tcPr anchor="ctr">
                    <a:solidFill>
                      <a:srgbClr val="C00000"/>
                    </a:solidFill>
                  </a:tcPr>
                </a:tc>
                <a:tc>
                  <a:txBody>
                    <a:bodyPr/>
                    <a:lstStyle/>
                    <a:p>
                      <a:pPr marL="0" algn="ctr" defTabSz="914400" rtl="0" eaLnBrk="1" latinLnBrk="0" hangingPunct="1"/>
                      <a:r>
                        <a:rPr lang="fr-FR" sz="1300" b="1" kern="1200" dirty="0">
                          <a:solidFill>
                            <a:schemeClr val="lt1"/>
                          </a:solidFill>
                          <a:latin typeface="Barlow Bold"/>
                          <a:ea typeface="+mn-ea"/>
                          <a:cs typeface="+mn-cs"/>
                        </a:rPr>
                        <a:t>PRINCIPALES CAUSES </a:t>
                      </a:r>
                    </a:p>
                    <a:p>
                      <a:pPr marL="0" algn="ctr" defTabSz="914400" rtl="0" eaLnBrk="1" latinLnBrk="0" hangingPunct="1"/>
                      <a:r>
                        <a:rPr lang="fr-FR" sz="1300" b="1" kern="1200" dirty="0">
                          <a:solidFill>
                            <a:schemeClr val="lt1"/>
                          </a:solidFill>
                          <a:latin typeface="Barlow Bold"/>
                          <a:ea typeface="+mn-ea"/>
                          <a:cs typeface="+mn-cs"/>
                        </a:rPr>
                        <a:t>IDENTIFIÉES</a:t>
                      </a:r>
                    </a:p>
                  </a:txBody>
                  <a:tcPr anchor="ctr">
                    <a:solidFill>
                      <a:srgbClr val="C00000"/>
                    </a:solidFill>
                  </a:tcPr>
                </a:tc>
                <a:tc>
                  <a:txBody>
                    <a:bodyPr/>
                    <a:lstStyle/>
                    <a:p>
                      <a:pPr marL="0" algn="ctr" defTabSz="914400" rtl="0" eaLnBrk="1" latinLnBrk="0" hangingPunct="1"/>
                      <a:r>
                        <a:rPr lang="fr-FR" sz="1300" b="1" kern="1200" dirty="0">
                          <a:solidFill>
                            <a:schemeClr val="lt1"/>
                          </a:solidFill>
                          <a:latin typeface="Barlow Bold"/>
                          <a:ea typeface="+mn-ea"/>
                          <a:cs typeface="+mn-cs"/>
                        </a:rPr>
                        <a:t>ACTIONS</a:t>
                      </a:r>
                      <a:r>
                        <a:rPr lang="fr-FR" sz="1300" b="1" kern="1200" baseline="0" dirty="0">
                          <a:solidFill>
                            <a:schemeClr val="lt1"/>
                          </a:solidFill>
                          <a:latin typeface="Barlow Bold"/>
                          <a:ea typeface="+mn-ea"/>
                          <a:cs typeface="+mn-cs"/>
                        </a:rPr>
                        <a:t> </a:t>
                      </a:r>
                      <a:r>
                        <a:rPr lang="fr-FR" sz="1300" b="1" kern="1200" dirty="0">
                          <a:solidFill>
                            <a:schemeClr val="lt1"/>
                          </a:solidFill>
                          <a:latin typeface="Barlow Bold"/>
                          <a:ea typeface="+mn-ea"/>
                          <a:cs typeface="+mn-cs"/>
                        </a:rPr>
                        <a:t>CORRECTIVES </a:t>
                      </a:r>
                    </a:p>
                    <a:p>
                      <a:pPr marL="0" algn="ctr" defTabSz="914400" rtl="0" eaLnBrk="1" latinLnBrk="0" hangingPunct="1"/>
                      <a:r>
                        <a:rPr lang="fr-FR" sz="1300" b="1" kern="1200" dirty="0">
                          <a:solidFill>
                            <a:schemeClr val="lt1"/>
                          </a:solidFill>
                          <a:latin typeface="Barlow Bold"/>
                          <a:ea typeface="+mn-ea"/>
                          <a:cs typeface="+mn-cs"/>
                        </a:rPr>
                        <a:t>MISES EN PLACE</a:t>
                      </a:r>
                    </a:p>
                  </a:txBody>
                  <a:tcPr anchor="ctr">
                    <a:solidFill>
                      <a:srgbClr val="C00000"/>
                    </a:solidFill>
                  </a:tcPr>
                </a:tc>
                <a:extLst>
                  <a:ext uri="{0D108BD9-81ED-4DB2-BD59-A6C34878D82A}">
                    <a16:rowId xmlns:a16="http://schemas.microsoft.com/office/drawing/2014/main" xmlns="" val="10000"/>
                  </a:ext>
                </a:extLst>
              </a:tr>
              <a:tr h="3633114">
                <a:tc rowSpan="2">
                  <a:txBody>
                    <a:bodyPr/>
                    <a:lstStyle/>
                    <a:p>
                      <a:pPr algn="ctr"/>
                      <a:r>
                        <a:rPr lang="fr-FR" sz="1400" dirty="0">
                          <a:solidFill>
                            <a:schemeClr val="bg1"/>
                          </a:solidFill>
                          <a:latin typeface="Vani" panose="02040502050405020303" pitchFamily="18" charset="0"/>
                          <a:cs typeface="Vani" panose="02040502050405020303" pitchFamily="18" charset="0"/>
                        </a:rPr>
                        <a:t>MTN </a:t>
                      </a:r>
                      <a:endParaRPr lang="fr-FR" sz="1400" b="1" dirty="0">
                        <a:solidFill>
                          <a:schemeClr val="bg1"/>
                        </a:solidFill>
                        <a:latin typeface="Vani" panose="02040502050405020303" pitchFamily="18" charset="0"/>
                        <a:ea typeface="Batang" panose="02030600000101010101" pitchFamily="18" charset="-127"/>
                        <a:cs typeface="Vani" panose="02040502050405020303" pitchFamily="18" charset="0"/>
                      </a:endParaRPr>
                    </a:p>
                  </a:txBody>
                  <a:tcPr anchor="ctr">
                    <a:solidFill>
                      <a:schemeClr val="tx1">
                        <a:lumMod val="65000"/>
                        <a:lumOff val="35000"/>
                      </a:schemeClr>
                    </a:solidFill>
                  </a:tcPr>
                </a:tc>
                <a:tc>
                  <a:txBody>
                    <a:bodyPr/>
                    <a:lstStyle/>
                    <a:p>
                      <a:pPr algn="ctr"/>
                      <a:r>
                        <a:rPr lang="fr-FR" sz="1400" dirty="0">
                          <a:solidFill>
                            <a:schemeClr val="bg1"/>
                          </a:solidFill>
                          <a:latin typeface="Vani" panose="02040502050405020303" pitchFamily="18" charset="0"/>
                          <a:cs typeface="Vani" panose="02040502050405020303" pitchFamily="18" charset="0"/>
                        </a:rPr>
                        <a:t>RECEPTION D’APPELS</a:t>
                      </a:r>
                      <a:endParaRPr lang="fr-FR" sz="1400" b="1" dirty="0">
                        <a:solidFill>
                          <a:schemeClr val="bg1"/>
                        </a:solidFill>
                        <a:latin typeface="Vani" panose="02040502050405020303" pitchFamily="18" charset="0"/>
                        <a:ea typeface="Batang" panose="02030600000101010101" pitchFamily="18" charset="-127"/>
                        <a:cs typeface="Vani" panose="02040502050405020303" pitchFamily="18" charset="0"/>
                      </a:endParaRPr>
                    </a:p>
                  </a:txBody>
                  <a:tcPr anchor="ctr">
                    <a:solidFill>
                      <a:schemeClr val="tx1">
                        <a:lumMod val="65000"/>
                        <a:lumOff val="35000"/>
                      </a:schemeClr>
                    </a:solidFill>
                  </a:tcPr>
                </a:tc>
                <a:tc>
                  <a:txBody>
                    <a:bodyPr/>
                    <a:lstStyle/>
                    <a:p>
                      <a:pPr marL="285750" indent="-285750" algn="l">
                        <a:buFont typeface="Arial" panose="020B0604020202020204" pitchFamily="34" charset="0"/>
                        <a:buChar char="•"/>
                      </a:pPr>
                      <a:endParaRPr lang="fr-FR" sz="1400" kern="1200" dirty="0">
                        <a:solidFill>
                          <a:schemeClr val="bg1"/>
                        </a:solidFill>
                        <a:latin typeface="Vani" panose="02040502050405020303" pitchFamily="18" charset="0"/>
                        <a:cs typeface="Vani" panose="02040502050405020303" pitchFamily="18" charset="0"/>
                      </a:endParaRPr>
                    </a:p>
                    <a:p>
                      <a:pPr marL="0" indent="0" algn="l">
                        <a:buFont typeface="Arial" panose="020B0604020202020204" pitchFamily="34" charset="0"/>
                        <a:buNone/>
                      </a:pPr>
                      <a:endParaRPr lang="fr-FR" sz="1400" kern="1200" dirty="0">
                        <a:solidFill>
                          <a:schemeClr val="bg1"/>
                        </a:solidFill>
                        <a:latin typeface="Vani" panose="02040502050405020303" pitchFamily="18" charset="0"/>
                        <a:cs typeface="Vani" panose="02040502050405020303" pitchFamily="18" charset="0"/>
                      </a:endParaRPr>
                    </a:p>
                    <a:p>
                      <a:pPr marL="285750" indent="-285750" algn="l">
                        <a:lnSpc>
                          <a:spcPct val="250000"/>
                        </a:lnSpc>
                        <a:buFont typeface="Wingdings" panose="05000000000000000000" pitchFamily="2" charset="2"/>
                        <a:buChar char="§"/>
                      </a:pPr>
                      <a:r>
                        <a:rPr lang="fr-FR" sz="1400" kern="1200" dirty="0">
                          <a:solidFill>
                            <a:schemeClr val="bg1"/>
                          </a:solidFill>
                          <a:latin typeface="Vani" panose="02040502050405020303" pitchFamily="18" charset="0"/>
                          <a:cs typeface="Vani" panose="02040502050405020303" pitchFamily="18" charset="0"/>
                        </a:rPr>
                        <a:t>CAR</a:t>
                      </a:r>
                    </a:p>
                    <a:p>
                      <a:pPr marL="285750" indent="-285750" algn="l">
                        <a:lnSpc>
                          <a:spcPct val="250000"/>
                        </a:lnSpc>
                        <a:buFont typeface="Wingdings" panose="05000000000000000000" pitchFamily="2" charset="2"/>
                        <a:buChar char="§"/>
                      </a:pPr>
                      <a:r>
                        <a:rPr lang="fr-FR" sz="1400" kern="1200" dirty="0">
                          <a:solidFill>
                            <a:schemeClr val="bg1"/>
                          </a:solidFill>
                          <a:latin typeface="Vani" panose="02040502050405020303" pitchFamily="18" charset="0"/>
                          <a:cs typeface="Vani" panose="02040502050405020303" pitchFamily="18" charset="0"/>
                        </a:rPr>
                        <a:t>QOS TOP 20 et 80</a:t>
                      </a:r>
                    </a:p>
                    <a:p>
                      <a:pPr marL="285750" indent="-285750" algn="l">
                        <a:lnSpc>
                          <a:spcPct val="250000"/>
                        </a:lnSpc>
                        <a:buFont typeface="Wingdings" panose="05000000000000000000" pitchFamily="2" charset="2"/>
                        <a:buChar char="§"/>
                      </a:pPr>
                      <a:r>
                        <a:rPr lang="fr-FR" sz="1400" kern="1200" dirty="0">
                          <a:solidFill>
                            <a:schemeClr val="bg1"/>
                          </a:solidFill>
                          <a:latin typeface="Vani" panose="02040502050405020303" pitchFamily="18" charset="0"/>
                          <a:cs typeface="Vani" panose="02040502050405020303" pitchFamily="18" charset="0"/>
                        </a:rPr>
                        <a:t>Accessibilité</a:t>
                      </a:r>
                    </a:p>
                    <a:p>
                      <a:pPr marL="285750" indent="-285750" algn="l">
                        <a:lnSpc>
                          <a:spcPct val="250000"/>
                        </a:lnSpc>
                        <a:buFont typeface="Wingdings" panose="05000000000000000000" pitchFamily="2" charset="2"/>
                        <a:buChar char="§"/>
                      </a:pPr>
                      <a:r>
                        <a:rPr lang="fr-FR" sz="1400" kern="1200" dirty="0">
                          <a:solidFill>
                            <a:schemeClr val="bg1"/>
                          </a:solidFill>
                          <a:latin typeface="Vani" panose="02040502050405020303" pitchFamily="18" charset="0"/>
                          <a:cs typeface="Vani" panose="02040502050405020303" pitchFamily="18" charset="0"/>
                        </a:rPr>
                        <a:t>FCR</a:t>
                      </a:r>
                    </a:p>
                  </a:txBody>
                  <a:tcPr>
                    <a:solidFill>
                      <a:schemeClr val="tx1">
                        <a:lumMod val="65000"/>
                        <a:lumOff val="35000"/>
                      </a:schemeClr>
                    </a:solidFill>
                  </a:tcPr>
                </a:tc>
                <a:tc>
                  <a:txBody>
                    <a:bodyPr/>
                    <a:lstStyle/>
                    <a:p>
                      <a:pPr marL="285750" indent="-285750" algn="l" defTabSz="914400" rtl="0" eaLnBrk="1" latinLnBrk="0" hangingPunct="1">
                        <a:buFont typeface="Arial" panose="020B0604020202020204" pitchFamily="34" charset="0"/>
                        <a:buChar char="•"/>
                      </a:pPr>
                      <a:endParaRPr lang="fr-FR" sz="1400" kern="1200" dirty="0">
                        <a:solidFill>
                          <a:schemeClr val="bg1"/>
                        </a:solidFill>
                        <a:latin typeface="Vani" panose="02040502050405020303" pitchFamily="18" charset="0"/>
                        <a:cs typeface="Vani" panose="02040502050405020303" pitchFamily="18" charset="0"/>
                      </a:endParaRPr>
                    </a:p>
                    <a:p>
                      <a:pPr marL="285750" indent="-285750" algn="l" defTabSz="914400" rtl="0" eaLnBrk="1" latinLnBrk="0" hangingPunct="1">
                        <a:lnSpc>
                          <a:spcPct val="150000"/>
                        </a:lnSpc>
                        <a:buFont typeface="Wingdings" panose="05000000000000000000" pitchFamily="2" charset="2"/>
                        <a:buChar char="§"/>
                      </a:pPr>
                      <a:r>
                        <a:rPr lang="fr-FR" sz="1400" kern="1200" dirty="0">
                          <a:solidFill>
                            <a:schemeClr val="bg1"/>
                          </a:solidFill>
                          <a:latin typeface="Vani" panose="02040502050405020303" pitchFamily="18" charset="0"/>
                          <a:cs typeface="Vani" panose="02040502050405020303" pitchFamily="18" charset="0"/>
                        </a:rPr>
                        <a:t>Dysfonctionnements enregistrés les 10, 11, 13 et 18 mai : il s’agit principalement des dysfonctionnements externes liés aux opérations </a:t>
                      </a:r>
                      <a:r>
                        <a:rPr lang="fr-FR" sz="1400" kern="1200" dirty="0" err="1">
                          <a:solidFill>
                            <a:schemeClr val="bg1"/>
                          </a:solidFill>
                          <a:latin typeface="Vani" panose="02040502050405020303" pitchFamily="18" charset="0"/>
                          <a:cs typeface="Vani" panose="02040502050405020303" pitchFamily="18" charset="0"/>
                        </a:rPr>
                        <a:t>MoMo</a:t>
                      </a:r>
                      <a:r>
                        <a:rPr lang="fr-FR" sz="1400" kern="1200" dirty="0">
                          <a:solidFill>
                            <a:schemeClr val="bg1"/>
                          </a:solidFill>
                          <a:latin typeface="Vani" panose="02040502050405020303" pitchFamily="18" charset="0"/>
                          <a:cs typeface="Vani" panose="02040502050405020303" pitchFamily="18" charset="0"/>
                        </a:rPr>
                        <a:t>, rechargement SBEE, transferts régionaux, ECW et CLM qui ont engendré un taux d’impact moyen de 42% par rapport au flux normal.</a:t>
                      </a:r>
                    </a:p>
                    <a:p>
                      <a:pPr marL="285750" indent="-285750" algn="l" defTabSz="914400" rtl="0" eaLnBrk="1" latinLnBrk="0" hangingPunct="1">
                        <a:lnSpc>
                          <a:spcPct val="250000"/>
                        </a:lnSpc>
                        <a:buFont typeface="Wingdings" panose="05000000000000000000" pitchFamily="2" charset="2"/>
                        <a:buChar char="§"/>
                      </a:pPr>
                      <a:r>
                        <a:rPr lang="fr-FR" sz="1400" kern="1200" dirty="0">
                          <a:solidFill>
                            <a:schemeClr val="bg1"/>
                          </a:solidFill>
                          <a:latin typeface="Vani" panose="02040502050405020303" pitchFamily="18" charset="0"/>
                          <a:cs typeface="Vani" panose="02040502050405020303" pitchFamily="18" charset="0"/>
                        </a:rPr>
                        <a:t>Les absences et sortie d’effectif enregistrées (</a:t>
                      </a:r>
                      <a:r>
                        <a:rPr lang="fr-FR" sz="1400" kern="1200" dirty="0" err="1">
                          <a:solidFill>
                            <a:schemeClr val="bg1"/>
                          </a:solidFill>
                          <a:latin typeface="Vani" panose="02040502050405020303" pitchFamily="18" charset="0"/>
                          <a:cs typeface="Vani" panose="02040502050405020303" pitchFamily="18" charset="0"/>
                        </a:rPr>
                        <a:t>confert</a:t>
                      </a:r>
                      <a:r>
                        <a:rPr lang="fr-FR" sz="1400" kern="1200" dirty="0">
                          <a:solidFill>
                            <a:schemeClr val="bg1"/>
                          </a:solidFill>
                          <a:latin typeface="Vani" panose="02040502050405020303" pitchFamily="18" charset="0"/>
                          <a:cs typeface="Vani" panose="02040502050405020303" pitchFamily="18" charset="0"/>
                        </a:rPr>
                        <a:t> point des absences/slide 1)</a:t>
                      </a:r>
                    </a:p>
                    <a:p>
                      <a:pPr marL="285750" indent="-285750" algn="l" defTabSz="914400" rtl="0" eaLnBrk="1" latinLnBrk="0" hangingPunct="1">
                        <a:lnSpc>
                          <a:spcPct val="250000"/>
                        </a:lnSpc>
                        <a:buFont typeface="Wingdings" panose="05000000000000000000" pitchFamily="2" charset="2"/>
                        <a:buChar char="§"/>
                      </a:pPr>
                      <a:endParaRPr lang="fr-FR" sz="1400" kern="1200" dirty="0">
                        <a:solidFill>
                          <a:schemeClr val="bg1"/>
                        </a:solidFill>
                        <a:latin typeface="Vani" panose="02040502050405020303" pitchFamily="18" charset="0"/>
                        <a:cs typeface="Vani" panose="02040502050405020303" pitchFamily="18" charset="0"/>
                      </a:endParaRPr>
                    </a:p>
                  </a:txBody>
                  <a:tcPr>
                    <a:solidFill>
                      <a:schemeClr val="tx1">
                        <a:lumMod val="65000"/>
                        <a:lumOff val="35000"/>
                      </a:schemeClr>
                    </a:solidFill>
                  </a:tcPr>
                </a:tc>
                <a:tc rowSpan="2">
                  <a:txBody>
                    <a:bodyPr/>
                    <a:lstStyle/>
                    <a:p>
                      <a:pPr marL="285750" indent="-285750" algn="l">
                        <a:lnSpc>
                          <a:spcPct val="150000"/>
                        </a:lnSpc>
                        <a:buFont typeface="Wingdings" panose="05000000000000000000" pitchFamily="2" charset="2"/>
                        <a:buChar char="§"/>
                      </a:pPr>
                      <a:r>
                        <a:rPr lang="fr-FR" sz="1400" dirty="0">
                          <a:latin typeface="Vani" panose="02040502050405020303" pitchFamily="18" charset="0"/>
                          <a:cs typeface="Vani" panose="02040502050405020303" pitchFamily="18" charset="0"/>
                        </a:rPr>
                        <a:t>Renforcement de l’effectif de la campagne sur les différents canaux (en cours)</a:t>
                      </a:r>
                    </a:p>
                    <a:p>
                      <a:pPr marL="285750" indent="-285750" algn="l">
                        <a:lnSpc>
                          <a:spcPct val="150000"/>
                        </a:lnSpc>
                        <a:buFont typeface="Wingdings" panose="05000000000000000000" pitchFamily="2" charset="2"/>
                        <a:buChar char="§"/>
                      </a:pPr>
                      <a:r>
                        <a:rPr lang="fr-FR" sz="1400" dirty="0">
                          <a:latin typeface="Vani" panose="02040502050405020303" pitchFamily="18" charset="0"/>
                          <a:cs typeface="Vani" panose="02040502050405020303" pitchFamily="18" charset="0"/>
                        </a:rPr>
                        <a:t>Alerte au RH sur les absences et départs enregistrés</a:t>
                      </a:r>
                    </a:p>
                    <a:p>
                      <a:pPr marL="285750" indent="-285750" algn="l">
                        <a:lnSpc>
                          <a:spcPct val="150000"/>
                        </a:lnSpc>
                        <a:buFont typeface="Wingdings" panose="05000000000000000000" pitchFamily="2" charset="2"/>
                        <a:buChar char="§"/>
                      </a:pPr>
                      <a:r>
                        <a:rPr lang="fr-FR" sz="1400" kern="1200" dirty="0">
                          <a:solidFill>
                            <a:schemeClr val="dk1"/>
                          </a:solidFill>
                          <a:latin typeface="Vani" panose="02040502050405020303" pitchFamily="18" charset="0"/>
                          <a:ea typeface="+mn-ea"/>
                          <a:cs typeface="Vani" panose="02040502050405020303" pitchFamily="18" charset="0"/>
                        </a:rPr>
                        <a:t>Mettre en place une équipe secours en télétravail pour la gestion du flux d’appels en cas de dysfonctionnement</a:t>
                      </a:r>
                      <a:endParaRPr lang="fr-FR" sz="1600" dirty="0">
                        <a:latin typeface="Vani" panose="02040502050405020303" pitchFamily="18" charset="0"/>
                        <a:cs typeface="Vani" panose="02040502050405020303" pitchFamily="18" charset="0"/>
                      </a:endParaRPr>
                    </a:p>
                    <a:p>
                      <a:pPr marL="0" indent="0" algn="l">
                        <a:lnSpc>
                          <a:spcPct val="150000"/>
                        </a:lnSpc>
                        <a:buFont typeface="Wingdings" panose="05000000000000000000" pitchFamily="2" charset="2"/>
                        <a:buNone/>
                      </a:pPr>
                      <a:endParaRPr lang="fr-FR" sz="1600" baseline="0" dirty="0">
                        <a:latin typeface="Vani" panose="02040502050405020303" pitchFamily="18" charset="0"/>
                        <a:cs typeface="Vani" panose="02040502050405020303" pitchFamily="18" charset="0"/>
                      </a:endParaRPr>
                    </a:p>
                    <a:p>
                      <a:pPr marL="0" indent="0" algn="l">
                        <a:lnSpc>
                          <a:spcPct val="150000"/>
                        </a:lnSpc>
                        <a:buFont typeface="Arial" panose="020B0604020202020204" pitchFamily="34" charset="0"/>
                        <a:buNone/>
                      </a:pPr>
                      <a:endParaRPr lang="fr-FR" sz="1600" dirty="0">
                        <a:latin typeface="Vani" panose="02040502050405020303" pitchFamily="18" charset="0"/>
                        <a:ea typeface="Batang" panose="02030600000101010101" pitchFamily="18" charset="-127"/>
                        <a:cs typeface="Vani" panose="02040502050405020303" pitchFamily="18" charset="0"/>
                      </a:endParaRPr>
                    </a:p>
                  </a:txBody>
                  <a:tcPr anchor="ctr"/>
                </a:tc>
                <a:extLst>
                  <a:ext uri="{0D108BD9-81ED-4DB2-BD59-A6C34878D82A}">
                    <a16:rowId xmlns:a16="http://schemas.microsoft.com/office/drawing/2014/main" xmlns="" val="10001"/>
                  </a:ext>
                </a:extLst>
              </a:tr>
              <a:tr h="1763551">
                <a:tc vMerge="1">
                  <a:txBody>
                    <a:bodyPr/>
                    <a:lstStyle/>
                    <a:p>
                      <a:pPr algn="ctr"/>
                      <a:endParaRPr lang="fr-FR" sz="1400" b="1" dirty="0">
                        <a:solidFill>
                          <a:schemeClr val="bg1"/>
                        </a:solidFill>
                        <a:latin typeface="Vani" panose="02040502050405020303" pitchFamily="18" charset="0"/>
                        <a:ea typeface="Batang" panose="02030600000101010101" pitchFamily="18" charset="-127"/>
                        <a:cs typeface="Vani" panose="02040502050405020303" pitchFamily="18" charset="0"/>
                      </a:endParaRPr>
                    </a:p>
                  </a:txBody>
                  <a:tcPr anchor="ctr">
                    <a:solidFill>
                      <a:schemeClr val="tx1">
                        <a:lumMod val="65000"/>
                        <a:lumOff val="35000"/>
                      </a:schemeClr>
                    </a:solidFill>
                  </a:tcPr>
                </a:tc>
                <a:tc>
                  <a:txBody>
                    <a:bodyPr/>
                    <a:lstStyle/>
                    <a:p>
                      <a:pPr algn="ctr"/>
                      <a:r>
                        <a:rPr lang="fr-FR" sz="1400" b="1" dirty="0">
                          <a:solidFill>
                            <a:schemeClr val="bg1"/>
                          </a:solidFill>
                          <a:latin typeface="Vani" panose="02040502050405020303" pitchFamily="18" charset="0"/>
                          <a:ea typeface="Batang" panose="02030600000101010101" pitchFamily="18" charset="-127"/>
                          <a:cs typeface="Vani" panose="02040502050405020303" pitchFamily="18" charset="0"/>
                        </a:rPr>
                        <a:t>DIGITAL</a:t>
                      </a:r>
                    </a:p>
                  </a:txBody>
                  <a:tcPr anchor="ctr">
                    <a:solidFill>
                      <a:schemeClr val="tx1">
                        <a:lumMod val="65000"/>
                        <a:lumOff val="35000"/>
                      </a:schemeClr>
                    </a:solidFill>
                  </a:tcPr>
                </a:tc>
                <a:tc>
                  <a:txBody>
                    <a:bodyPr/>
                    <a:lstStyle/>
                    <a:p>
                      <a:pPr marL="285750" indent="-285750" algn="l">
                        <a:lnSpc>
                          <a:spcPct val="300000"/>
                        </a:lnSpc>
                        <a:buFont typeface="Wingdings" panose="05000000000000000000" pitchFamily="2" charset="2"/>
                        <a:buChar char="§"/>
                      </a:pPr>
                      <a:r>
                        <a:rPr lang="fr-FR" sz="1400" kern="1200" dirty="0">
                          <a:solidFill>
                            <a:schemeClr val="bg1"/>
                          </a:solidFill>
                          <a:latin typeface="Vani" panose="02040502050405020303" pitchFamily="18" charset="0"/>
                          <a:ea typeface="Batang" panose="02030600000101010101" pitchFamily="18" charset="-127"/>
                          <a:cs typeface="Vani" panose="02040502050405020303" pitchFamily="18" charset="0"/>
                        </a:rPr>
                        <a:t>TMT</a:t>
                      </a:r>
                    </a:p>
                    <a:p>
                      <a:pPr marL="285750" indent="-285750" algn="l">
                        <a:lnSpc>
                          <a:spcPct val="300000"/>
                        </a:lnSpc>
                        <a:buFont typeface="Wingdings" panose="05000000000000000000" pitchFamily="2" charset="2"/>
                        <a:buChar char="§"/>
                      </a:pPr>
                      <a:r>
                        <a:rPr lang="fr-FR" sz="1400" kern="1200" dirty="0">
                          <a:solidFill>
                            <a:schemeClr val="bg1"/>
                          </a:solidFill>
                          <a:latin typeface="Vani" panose="02040502050405020303" pitchFamily="18" charset="0"/>
                          <a:ea typeface="Batang" panose="02030600000101010101" pitchFamily="18" charset="-127"/>
                          <a:cs typeface="Vani" panose="02040502050405020303" pitchFamily="18" charset="0"/>
                        </a:rPr>
                        <a:t>TMR</a:t>
                      </a:r>
                    </a:p>
                  </a:txBody>
                  <a:tcPr>
                    <a:solidFill>
                      <a:schemeClr val="tx1">
                        <a:lumMod val="65000"/>
                        <a:lumOff val="35000"/>
                      </a:schemeClr>
                    </a:solidFill>
                  </a:tcPr>
                </a:tc>
                <a:tc>
                  <a:txBody>
                    <a:bodyPr/>
                    <a:lstStyle/>
                    <a:p>
                      <a:pPr marL="285750" indent="-285750" algn="l" defTabSz="914400" rtl="0" eaLnBrk="1" latinLnBrk="0" hangingPunct="1">
                        <a:lnSpc>
                          <a:spcPct val="250000"/>
                        </a:lnSpc>
                        <a:buFont typeface="Wingdings" panose="05000000000000000000" pitchFamily="2" charset="2"/>
                        <a:buChar char="§"/>
                      </a:pPr>
                      <a:r>
                        <a:rPr lang="fr-FR" sz="1400" kern="1200" dirty="0">
                          <a:solidFill>
                            <a:schemeClr val="bg1"/>
                          </a:solidFill>
                          <a:latin typeface="Vani" panose="02040502050405020303" pitchFamily="18" charset="0"/>
                          <a:cs typeface="Vani" panose="02040502050405020303" pitchFamily="18" charset="0"/>
                        </a:rPr>
                        <a:t>Divers dysfonctionnements externes</a:t>
                      </a:r>
                    </a:p>
                  </a:txBody>
                  <a:tcPr>
                    <a:solidFill>
                      <a:schemeClr val="tx1">
                        <a:lumMod val="65000"/>
                        <a:lumOff val="35000"/>
                      </a:schemeClr>
                    </a:solidFill>
                  </a:tcPr>
                </a:tc>
                <a:tc vMerge="1">
                  <a:txBody>
                    <a:bodyPr/>
                    <a:lstStyle/>
                    <a:p>
                      <a:pPr marL="0" indent="0" algn="l">
                        <a:lnSpc>
                          <a:spcPct val="150000"/>
                        </a:lnSpc>
                        <a:buFont typeface="Arial" panose="020B0604020202020204" pitchFamily="34" charset="0"/>
                        <a:buNone/>
                      </a:pPr>
                      <a:endParaRPr lang="fr-FR" sz="1600" dirty="0">
                        <a:latin typeface="Vani" panose="02040502050405020303" pitchFamily="18" charset="0"/>
                        <a:ea typeface="Batang" panose="02030600000101010101" pitchFamily="18" charset="-127"/>
                        <a:cs typeface="Vani" panose="02040502050405020303" pitchFamily="18" charset="0"/>
                      </a:endParaRPr>
                    </a:p>
                  </a:txBody>
                  <a:tcPr anchor="ctr"/>
                </a:tc>
                <a:extLst>
                  <a:ext uri="{0D108BD9-81ED-4DB2-BD59-A6C34878D82A}">
                    <a16:rowId xmlns:a16="http://schemas.microsoft.com/office/drawing/2014/main" xmlns="" val="673500505"/>
                  </a:ext>
                </a:extLst>
              </a:tr>
            </a:tbl>
          </a:graphicData>
        </a:graphic>
      </p:graphicFrame>
      <p:sp>
        <p:nvSpPr>
          <p:cNvPr id="6" name="Titre 3">
            <a:extLst>
              <a:ext uri="{FF2B5EF4-FFF2-40B4-BE49-F238E27FC236}">
                <a16:creationId xmlns:a16="http://schemas.microsoft.com/office/drawing/2014/main" xmlns="" id="{247FA544-D2F6-4EAD-920A-EC2F8CE1C316}"/>
              </a:ext>
            </a:extLst>
          </p:cNvPr>
          <p:cNvSpPr txBox="1">
            <a:spLocks/>
          </p:cNvSpPr>
          <p:nvPr/>
        </p:nvSpPr>
        <p:spPr>
          <a:xfrm>
            <a:off x="117345" y="183783"/>
            <a:ext cx="11850616"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Ebrima" pitchFamily="2" charset="0"/>
                <a:ea typeface="Ebrima" pitchFamily="2" charset="0"/>
                <a:cs typeface="Ebrima" pitchFamily="2" charset="0"/>
              </a:rPr>
              <a:t>MATRICE de contre performance Des </a:t>
            </a:r>
            <a:r>
              <a:rPr lang="fr-FR" sz="2000" cap="all" dirty="0" err="1">
                <a:solidFill>
                  <a:srgbClr val="A80014"/>
                </a:solidFill>
                <a:latin typeface="Ebrima" pitchFamily="2" charset="0"/>
                <a:ea typeface="Ebrima" pitchFamily="2" charset="0"/>
                <a:cs typeface="Ebrima" pitchFamily="2" charset="0"/>
              </a:rPr>
              <a:t>kpi’S</a:t>
            </a:r>
            <a:r>
              <a:rPr lang="fr-FR" sz="2000" cap="all" dirty="0">
                <a:solidFill>
                  <a:srgbClr val="A80014"/>
                </a:solidFill>
                <a:latin typeface="Ebrima" pitchFamily="2" charset="0"/>
                <a:ea typeface="Ebrima" pitchFamily="2" charset="0"/>
                <a:cs typeface="Ebrima" pitchFamily="2" charset="0"/>
              </a:rPr>
              <a:t> : CAUSES et ACTIONS CORRECTIVES</a:t>
            </a:r>
            <a:endParaRPr lang="fr-FR" sz="1800" cap="all" dirty="0">
              <a:solidFill>
                <a:prstClr val="black"/>
              </a:solidFill>
              <a:latin typeface="Ebrima" pitchFamily="2" charset="0"/>
              <a:ea typeface="Ebrima" pitchFamily="2" charset="0"/>
              <a:cs typeface="Ebrima" pitchFamily="2" charset="0"/>
            </a:endParaRPr>
          </a:p>
        </p:txBody>
      </p:sp>
    </p:spTree>
    <p:extLst>
      <p:ext uri="{BB962C8B-B14F-4D97-AF65-F5344CB8AC3E}">
        <p14:creationId xmlns:p14="http://schemas.microsoft.com/office/powerpoint/2010/main" val="112812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extLst>
              <a:ext uri="{BEBA8EAE-BF5A-486C-A8C5-ECC9F3942E4B}">
                <a14:imgProps xmlns:a14="http://schemas.microsoft.com/office/drawing/2010/main">
                  <a14:imgLayer r:embed="rId3">
                    <a14:imgEffect>
                      <a14:colorTemperature colorTemp="6339"/>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4"/>
          <a:stretch>
            <a:fillRect/>
          </a:stretch>
        </p:blipFill>
        <p:spPr>
          <a:xfrm>
            <a:off x="0" y="0"/>
            <a:ext cx="12192000" cy="6857999"/>
          </a:xfrm>
          <a:prstGeom prst="rect">
            <a:avLst/>
          </a:prstGeom>
        </p:spPr>
      </p:pic>
      <p:pic>
        <p:nvPicPr>
          <p:cNvPr id="7" name="Image 6">
            <a:extLst>
              <a:ext uri="{FF2B5EF4-FFF2-40B4-BE49-F238E27FC236}">
                <a16:creationId xmlns:a16="http://schemas.microsoft.com/office/drawing/2014/main" xmlns="" id="{0DAE8EBE-7E5C-4090-A9E2-295A9DE6CD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369"/>
            <a:ext cx="12193412" cy="6858000"/>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067168" y="2323519"/>
            <a:ext cx="5950954" cy="1423527"/>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chemeClr val="bg2">
                    <a:lumMod val="75000"/>
                  </a:schemeClr>
                </a:solidFill>
                <a:latin typeface="Arial Black" panose="020B0A04020102020204" pitchFamily="34" charset="0"/>
              </a:rPr>
              <a:t>Suivi du Relevé d’actions, capacitaire &amp; Faits Marquants </a:t>
            </a:r>
          </a:p>
        </p:txBody>
      </p:sp>
      <p:pic>
        <p:nvPicPr>
          <p:cNvPr id="10" name="Image 9">
            <a:extLst>
              <a:ext uri="{FF2B5EF4-FFF2-40B4-BE49-F238E27FC236}">
                <a16:creationId xmlns:a16="http://schemas.microsoft.com/office/drawing/2014/main" xmlns="" id="{0DAE8EBE-7E5C-4090-A9E2-295A9DE6CD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24" y="-158369"/>
            <a:ext cx="12193412" cy="6858000"/>
          </a:xfrm>
          <a:prstGeom prst="rect">
            <a:avLst/>
          </a:prstGeom>
        </p:spPr>
      </p:pic>
    </p:spTree>
    <p:extLst>
      <p:ext uri="{BB962C8B-B14F-4D97-AF65-F5344CB8AC3E}">
        <p14:creationId xmlns:p14="http://schemas.microsoft.com/office/powerpoint/2010/main" val="1853364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97" name="object 3">
            <a:extLst>
              <a:ext uri="{FF2B5EF4-FFF2-40B4-BE49-F238E27FC236}">
                <a16:creationId xmlns:a16="http://schemas.microsoft.com/office/drawing/2014/main" xmlns="" id="{2150D909-50B9-47AC-8ECA-33411EF01FF0}"/>
              </a:ext>
            </a:extLst>
          </p:cNvPr>
          <p:cNvSpPr/>
          <p:nvPr/>
        </p:nvSpPr>
        <p:spPr>
          <a:xfrm>
            <a:off x="73007" y="818649"/>
            <a:ext cx="425444" cy="1980213"/>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solidFill>
                <a:prstClr val="black"/>
              </a:solidFill>
            </a:endParaRPr>
          </a:p>
        </p:txBody>
      </p:sp>
      <p:sp>
        <p:nvSpPr>
          <p:cNvPr id="106" name="object 4">
            <a:extLst>
              <a:ext uri="{FF2B5EF4-FFF2-40B4-BE49-F238E27FC236}">
                <a16:creationId xmlns:a16="http://schemas.microsoft.com/office/drawing/2014/main" xmlns="" id="{D4734798-0CD1-4A12-8E00-8B47A3FC7A4C}"/>
              </a:ext>
            </a:extLst>
          </p:cNvPr>
          <p:cNvSpPr txBox="1"/>
          <p:nvPr/>
        </p:nvSpPr>
        <p:spPr>
          <a:xfrm>
            <a:off x="198562" y="1185669"/>
            <a:ext cx="184666" cy="1275417"/>
          </a:xfrm>
          <a:prstGeom prst="rect">
            <a:avLst/>
          </a:prstGeom>
        </p:spPr>
        <p:txBody>
          <a:bodyPr vert="vert270" wrap="square" lIns="0" tIns="13970" rIns="0" bIns="0" rtlCol="0">
            <a:spAutoFit/>
          </a:bodyPr>
          <a:lstStyle/>
          <a:p>
            <a:pPr marL="12700">
              <a:spcBef>
                <a:spcPts val="110"/>
              </a:spcBef>
            </a:pPr>
            <a:r>
              <a:rPr lang="fr-FR" sz="1200" b="1" spc="-30" dirty="0">
                <a:solidFill>
                  <a:srgbClr val="FFFFFF"/>
                </a:solidFill>
                <a:latin typeface="Tahoma"/>
                <a:cs typeface="Tahoma"/>
              </a:rPr>
              <a:t>MOOV AFRICA</a:t>
            </a:r>
            <a:endParaRPr sz="1200" dirty="0">
              <a:solidFill>
                <a:prstClr val="black"/>
              </a:solidFill>
              <a:latin typeface="Tahoma"/>
              <a:cs typeface="Tahoma"/>
            </a:endParaRPr>
          </a:p>
        </p:txBody>
      </p:sp>
      <p:sp>
        <p:nvSpPr>
          <p:cNvPr id="107" name="object 5">
            <a:extLst>
              <a:ext uri="{FF2B5EF4-FFF2-40B4-BE49-F238E27FC236}">
                <a16:creationId xmlns:a16="http://schemas.microsoft.com/office/drawing/2014/main" xmlns="" id="{09AF8ED0-EC87-4D1A-9778-17FD06307438}"/>
              </a:ext>
            </a:extLst>
          </p:cNvPr>
          <p:cNvSpPr/>
          <p:nvPr/>
        </p:nvSpPr>
        <p:spPr>
          <a:xfrm>
            <a:off x="8104826" y="1018253"/>
            <a:ext cx="3863135" cy="2034311"/>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108" name="object 6">
            <a:extLst>
              <a:ext uri="{FF2B5EF4-FFF2-40B4-BE49-F238E27FC236}">
                <a16:creationId xmlns:a16="http://schemas.microsoft.com/office/drawing/2014/main" xmlns="" id="{375E4188-281A-46A1-9304-1EAF635A3C7A}"/>
              </a:ext>
            </a:extLst>
          </p:cNvPr>
          <p:cNvSpPr txBox="1"/>
          <p:nvPr/>
        </p:nvSpPr>
        <p:spPr>
          <a:xfrm>
            <a:off x="8364855" y="166766"/>
            <a:ext cx="3522345" cy="584775"/>
          </a:xfrm>
          <a:prstGeom prst="rect">
            <a:avLst/>
          </a:prstGeom>
        </p:spPr>
        <p:txBody>
          <a:bodyPr vert="horz" wrap="square" lIns="0" tIns="99060" rIns="0" bIns="0" rtlCol="0">
            <a:spAutoFit/>
          </a:bodyPr>
          <a:lstStyle/>
          <a:p>
            <a:pPr marL="12065" algn="ctr">
              <a:spcBef>
                <a:spcPts val="780"/>
              </a:spcBef>
              <a:tabLst>
                <a:tab pos="193675" algn="l"/>
                <a:tab pos="194310" algn="l"/>
              </a:tabLst>
            </a:pPr>
            <a:r>
              <a:rPr lang="fr-FR" sz="1600" b="1" spc="-75" dirty="0">
                <a:solidFill>
                  <a:prstClr val="black"/>
                </a:solidFill>
                <a:latin typeface="Corbel" pitchFamily="34" charset="0"/>
                <a:cs typeface="Tahoma"/>
              </a:rPr>
              <a:t>        </a:t>
            </a:r>
            <a:r>
              <a:rPr lang="fr-FR" sz="1600" b="1" u="sng" spc="-75" dirty="0">
                <a:solidFill>
                  <a:prstClr val="black"/>
                </a:solidFill>
                <a:latin typeface="Corbel" pitchFamily="34" charset="0"/>
                <a:cs typeface="Tahoma"/>
              </a:rPr>
              <a:t>Commentaire</a:t>
            </a:r>
            <a:r>
              <a:rPr lang="fr-FR" sz="1600" b="1" spc="-75" dirty="0">
                <a:solidFill>
                  <a:prstClr val="black"/>
                </a:solidFill>
                <a:latin typeface="Corbel" pitchFamily="34" charset="0"/>
                <a:cs typeface="Tahoma"/>
              </a:rPr>
              <a:t> </a:t>
            </a:r>
            <a:r>
              <a:rPr lang="fr-FR" sz="1200" b="1" spc="-75" dirty="0">
                <a:solidFill>
                  <a:prstClr val="black"/>
                </a:solidFill>
                <a:latin typeface="Tahoma"/>
                <a:cs typeface="Tahoma"/>
              </a:rPr>
              <a:t>:</a:t>
            </a:r>
            <a:endParaRPr sz="1200" dirty="0">
              <a:solidFill>
                <a:prstClr val="black"/>
              </a:solidFill>
              <a:latin typeface="Tahoma"/>
              <a:cs typeface="Tahoma"/>
            </a:endParaRPr>
          </a:p>
          <a:p>
            <a:pPr marL="12700" algn="ctr">
              <a:spcBef>
                <a:spcPts val="605"/>
              </a:spcBef>
            </a:pPr>
            <a:endParaRPr sz="1050" dirty="0">
              <a:solidFill>
                <a:prstClr val="black"/>
              </a:solidFill>
              <a:latin typeface="Verdana"/>
              <a:cs typeface="Verdana"/>
            </a:endParaRPr>
          </a:p>
        </p:txBody>
      </p:sp>
      <p:sp>
        <p:nvSpPr>
          <p:cNvPr id="120" name="object 18">
            <a:extLst>
              <a:ext uri="{FF2B5EF4-FFF2-40B4-BE49-F238E27FC236}">
                <a16:creationId xmlns:a16="http://schemas.microsoft.com/office/drawing/2014/main" xmlns="" id="{3CBFA28E-4E23-432F-B806-E7CBA342018D}"/>
              </a:ext>
            </a:extLst>
          </p:cNvPr>
          <p:cNvSpPr txBox="1"/>
          <p:nvPr/>
        </p:nvSpPr>
        <p:spPr>
          <a:xfrm>
            <a:off x="158624" y="3602735"/>
            <a:ext cx="169277" cy="2628847"/>
          </a:xfrm>
          <a:prstGeom prst="rect">
            <a:avLst/>
          </a:prstGeom>
        </p:spPr>
        <p:txBody>
          <a:bodyPr vert="vert270" wrap="square" lIns="0" tIns="13970" rIns="0" bIns="0" rtlCol="0">
            <a:spAutoFit/>
          </a:bodyPr>
          <a:lstStyle/>
          <a:p>
            <a:pPr marL="12700">
              <a:spcBef>
                <a:spcPts val="110"/>
              </a:spcBef>
            </a:pPr>
            <a:r>
              <a:rPr lang="fr-FR" sz="1100" b="1" spc="-5" dirty="0">
                <a:solidFill>
                  <a:srgbClr val="FFFFFF"/>
                </a:solidFill>
                <a:latin typeface="Tahoma"/>
                <a:cs typeface="Tahoma"/>
              </a:rPr>
              <a:t>SCORE PONDERE MOOV AFRICA</a:t>
            </a:r>
            <a:endParaRPr sz="1100" dirty="0">
              <a:solidFill>
                <a:prstClr val="black"/>
              </a:solidFill>
              <a:latin typeface="Tahoma"/>
              <a:cs typeface="Tahoma"/>
            </a:endParaRPr>
          </a:p>
        </p:txBody>
      </p:sp>
      <p:sp>
        <p:nvSpPr>
          <p:cNvPr id="168" name="object 34">
            <a:extLst>
              <a:ext uri="{FF2B5EF4-FFF2-40B4-BE49-F238E27FC236}">
                <a16:creationId xmlns:a16="http://schemas.microsoft.com/office/drawing/2014/main" xmlns="" id="{DA56DFBD-51FB-4A5A-B4D3-83DE2211A368}"/>
              </a:ext>
            </a:extLst>
          </p:cNvPr>
          <p:cNvSpPr txBox="1"/>
          <p:nvPr/>
        </p:nvSpPr>
        <p:spPr>
          <a:xfrm>
            <a:off x="560813" y="438328"/>
            <a:ext cx="6173619" cy="319959"/>
          </a:xfrm>
          <a:prstGeom prst="rect">
            <a:avLst/>
          </a:prstGeom>
        </p:spPr>
        <p:txBody>
          <a:bodyPr vert="horz" wrap="square" lIns="0" tIns="133985" rIns="0" bIns="0" rtlCol="0">
            <a:spAutoFit/>
          </a:bodyPr>
          <a:lstStyle/>
          <a:p>
            <a:pPr marR="272415" algn="ctr">
              <a:spcBef>
                <a:spcPts val="1055"/>
              </a:spcBef>
            </a:pPr>
            <a:r>
              <a:rPr lang="fr-FR" sz="1200" b="1" spc="-145" dirty="0">
                <a:solidFill>
                  <a:srgbClr val="585858"/>
                </a:solidFill>
                <a:latin typeface="Tahoma"/>
                <a:cs typeface="Tahoma"/>
              </a:rPr>
              <a:t>EVOLUTION HEBDO ET MOIS DU SCORE PONDEREE SUR MOOV AFRICA : Réalisation VS Target</a:t>
            </a:r>
            <a:endParaRPr sz="1200" dirty="0">
              <a:solidFill>
                <a:prstClr val="black"/>
              </a:solidFill>
              <a:latin typeface="Tahoma"/>
              <a:cs typeface="Tahoma"/>
            </a:endParaRPr>
          </a:p>
        </p:txBody>
      </p:sp>
      <p:sp>
        <p:nvSpPr>
          <p:cNvPr id="45" name="Titre 3">
            <a:extLst>
              <a:ext uri="{FF2B5EF4-FFF2-40B4-BE49-F238E27FC236}">
                <a16:creationId xmlns:a16="http://schemas.microsoft.com/office/drawing/2014/main" xmlns="" id="{247FA544-D2F6-4EAD-920A-EC2F8CE1C316}"/>
              </a:ext>
            </a:extLst>
          </p:cNvPr>
          <p:cNvSpPr txBox="1">
            <a:spLocks/>
          </p:cNvSpPr>
          <p:nvPr/>
        </p:nvSpPr>
        <p:spPr>
          <a:xfrm>
            <a:off x="243262" y="215145"/>
            <a:ext cx="5622878"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Ebrima" pitchFamily="2" charset="0"/>
                <a:ea typeface="Ebrima" pitchFamily="2" charset="0"/>
                <a:cs typeface="Ebrima" pitchFamily="2" charset="0"/>
              </a:rPr>
              <a:t>score </a:t>
            </a:r>
            <a:r>
              <a:rPr lang="fr-FR" sz="2000" cap="all" dirty="0" err="1">
                <a:solidFill>
                  <a:srgbClr val="A80014"/>
                </a:solidFill>
                <a:latin typeface="Ebrima" pitchFamily="2" charset="0"/>
                <a:ea typeface="Ebrima" pitchFamily="2" charset="0"/>
                <a:cs typeface="Ebrima" pitchFamily="2" charset="0"/>
              </a:rPr>
              <a:t>pondere</a:t>
            </a:r>
            <a:r>
              <a:rPr lang="fr-FR" sz="2000" cap="all" dirty="0">
                <a:solidFill>
                  <a:srgbClr val="A80014"/>
                </a:solidFill>
                <a:latin typeface="Ebrima" pitchFamily="2" charset="0"/>
                <a:ea typeface="Ebrima" pitchFamily="2" charset="0"/>
                <a:cs typeface="Ebrima" pitchFamily="2" charset="0"/>
              </a:rPr>
              <a:t> mai </a:t>
            </a:r>
            <a:r>
              <a:rPr lang="fr-FR" sz="1800" cap="all" dirty="0">
                <a:solidFill>
                  <a:prstClr val="black"/>
                </a:solidFill>
                <a:latin typeface="Ebrima" pitchFamily="2" charset="0"/>
                <a:ea typeface="Ebrima" pitchFamily="2" charset="0"/>
                <a:cs typeface="Ebrima" pitchFamily="2" charset="0"/>
              </a:rPr>
              <a:t>MOOV AFRICA</a:t>
            </a:r>
          </a:p>
        </p:txBody>
      </p:sp>
      <p:grpSp>
        <p:nvGrpSpPr>
          <p:cNvPr id="28" name="object 11">
            <a:extLst>
              <a:ext uri="{FF2B5EF4-FFF2-40B4-BE49-F238E27FC236}">
                <a16:creationId xmlns:a16="http://schemas.microsoft.com/office/drawing/2014/main" xmlns="" id="{9565B3C3-99A3-4979-8515-E917BF8D8F02}"/>
              </a:ext>
            </a:extLst>
          </p:cNvPr>
          <p:cNvGrpSpPr/>
          <p:nvPr/>
        </p:nvGrpSpPr>
        <p:grpSpPr>
          <a:xfrm>
            <a:off x="7731849" y="986888"/>
            <a:ext cx="344805" cy="2367506"/>
            <a:chOff x="8366759" y="1507236"/>
            <a:chExt cx="344805" cy="1800225"/>
          </a:xfrm>
          <a:solidFill>
            <a:srgbClr val="33787B"/>
          </a:solidFill>
        </p:grpSpPr>
        <p:sp>
          <p:nvSpPr>
            <p:cNvPr id="29"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grpFill/>
          </p:spPr>
          <p:txBody>
            <a:bodyPr wrap="square" lIns="0" tIns="0" rIns="0" bIns="0" rtlCol="0"/>
            <a:lstStyle/>
            <a:p>
              <a:endParaRPr>
                <a:solidFill>
                  <a:prstClr val="black"/>
                </a:solidFill>
              </a:endParaRPr>
            </a:p>
          </p:txBody>
        </p:sp>
        <p:sp>
          <p:nvSpPr>
            <p:cNvPr id="30" name="object 13">
              <a:extLst>
                <a:ext uri="{FF2B5EF4-FFF2-40B4-BE49-F238E27FC236}">
                  <a16:creationId xmlns:a16="http://schemas.microsoft.com/office/drawing/2014/main" xmlns=""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grpFill/>
            <a:ln w="76200">
              <a:solidFill>
                <a:srgbClr val="F5F5F5"/>
              </a:solidFill>
            </a:ln>
          </p:spPr>
          <p:txBody>
            <a:bodyPr wrap="square" lIns="0" tIns="0" rIns="0" bIns="0" rtlCol="0"/>
            <a:lstStyle/>
            <a:p>
              <a:endParaRPr>
                <a:solidFill>
                  <a:prstClr val="black"/>
                </a:solidFill>
              </a:endParaRPr>
            </a:p>
          </p:txBody>
        </p:sp>
        <p:sp>
          <p:nvSpPr>
            <p:cNvPr id="31" name="object 14">
              <a:extLst>
                <a:ext uri="{FF2B5EF4-FFF2-40B4-BE49-F238E27FC236}">
                  <a16:creationId xmlns:a16="http://schemas.microsoft.com/office/drawing/2014/main" xmlns=""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grpFill/>
          </p:spPr>
          <p:txBody>
            <a:bodyPr wrap="square" lIns="0" tIns="0" rIns="0" bIns="0" rtlCol="0"/>
            <a:lstStyle/>
            <a:p>
              <a:endParaRPr>
                <a:solidFill>
                  <a:prstClr val="black"/>
                </a:solidFill>
              </a:endParaRPr>
            </a:p>
          </p:txBody>
        </p:sp>
      </p:grpSp>
      <p:sp>
        <p:nvSpPr>
          <p:cNvPr id="4" name="ZoneTexte 3">
            <a:extLst>
              <a:ext uri="{FF2B5EF4-FFF2-40B4-BE49-F238E27FC236}">
                <a16:creationId xmlns:a16="http://schemas.microsoft.com/office/drawing/2014/main" xmlns="" id="{12AB30D6-7010-4008-9442-7EC9995A3678}"/>
              </a:ext>
            </a:extLst>
          </p:cNvPr>
          <p:cNvSpPr txBox="1"/>
          <p:nvPr/>
        </p:nvSpPr>
        <p:spPr>
          <a:xfrm>
            <a:off x="8008115" y="1008154"/>
            <a:ext cx="4119567" cy="1787797"/>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sz="1500" dirty="0">
                <a:solidFill>
                  <a:prstClr val="black"/>
                </a:solidFill>
                <a:latin typeface="Corbel" pitchFamily="34" charset="0"/>
                <a:cs typeface="Vani" panose="020B0502040204020203" pitchFamily="18" charset="0"/>
              </a:rPr>
              <a:t>Objectif score pondéré non atteint (</a:t>
            </a:r>
            <a:r>
              <a:rPr lang="fr-FR" sz="1500" b="1" dirty="0">
                <a:solidFill>
                  <a:srgbClr val="C00000"/>
                </a:solidFill>
                <a:latin typeface="Corbel" pitchFamily="34" charset="0"/>
                <a:cs typeface="Vani" panose="020B0502040204020203" pitchFamily="18" charset="0"/>
              </a:rPr>
              <a:t>82%</a:t>
            </a:r>
            <a:r>
              <a:rPr lang="fr-FR" sz="1500" b="1" dirty="0">
                <a:solidFill>
                  <a:prstClr val="black"/>
                </a:solidFill>
                <a:latin typeface="Corbel" pitchFamily="34" charset="0"/>
                <a:cs typeface="Vani" panose="020B0502040204020203" pitchFamily="18" charset="0"/>
              </a:rPr>
              <a:t>/</a:t>
            </a:r>
            <a:r>
              <a:rPr lang="fr-FR" sz="1500" dirty="0">
                <a:solidFill>
                  <a:prstClr val="black"/>
                </a:solidFill>
                <a:latin typeface="Corbel" pitchFamily="34" charset="0"/>
                <a:cs typeface="Vani" panose="020B0502040204020203" pitchFamily="18" charset="0"/>
              </a:rPr>
              <a:t>95%) sur la campagne au cours du mois de mai (en attente du feedback finalisé du client)</a:t>
            </a:r>
          </a:p>
          <a:p>
            <a:pPr marL="285750" indent="-285750">
              <a:lnSpc>
                <a:spcPct val="150000"/>
              </a:lnSpc>
              <a:buFont typeface="Wingdings" panose="05000000000000000000" pitchFamily="2" charset="2"/>
              <a:buChar char="§"/>
            </a:pPr>
            <a:r>
              <a:rPr lang="fr-FR" sz="1500" dirty="0">
                <a:solidFill>
                  <a:prstClr val="black"/>
                </a:solidFill>
                <a:latin typeface="Corbel" pitchFamily="34" charset="0"/>
                <a:cs typeface="Vani" panose="020B0502040204020203" pitchFamily="18" charset="0"/>
              </a:rPr>
              <a:t>Le score pondérée en Mai n’est ni atteint, ni en amélioration continue</a:t>
            </a:r>
          </a:p>
        </p:txBody>
      </p:sp>
      <p:graphicFrame>
        <p:nvGraphicFramePr>
          <p:cNvPr id="27" name="Graphique 26">
            <a:extLst>
              <a:ext uri="{FF2B5EF4-FFF2-40B4-BE49-F238E27FC236}">
                <a16:creationId xmlns:a16="http://schemas.microsoft.com/office/drawing/2014/main" xmlns="" id="{00000000-0008-0000-0F00-000004000000}"/>
              </a:ext>
            </a:extLst>
          </p:cNvPr>
          <p:cNvGraphicFramePr>
            <a:graphicFrameLocks/>
          </p:cNvGraphicFramePr>
          <p:nvPr/>
        </p:nvGraphicFramePr>
        <p:xfrm>
          <a:off x="522387" y="827270"/>
          <a:ext cx="6653733" cy="1980213"/>
        </p:xfrm>
        <a:graphic>
          <a:graphicData uri="http://schemas.openxmlformats.org/drawingml/2006/chart">
            <c:chart xmlns:c="http://schemas.openxmlformats.org/drawingml/2006/chart" xmlns:r="http://schemas.openxmlformats.org/officeDocument/2006/relationships" r:id="rId3"/>
          </a:graphicData>
        </a:graphic>
      </p:graphicFrame>
      <p:sp>
        <p:nvSpPr>
          <p:cNvPr id="21" name="ZoneTexte 20">
            <a:extLst>
              <a:ext uri="{FF2B5EF4-FFF2-40B4-BE49-F238E27FC236}">
                <a16:creationId xmlns:a16="http://schemas.microsoft.com/office/drawing/2014/main" xmlns="" id="{73430998-2DAD-4586-B740-98BEE63A8927}"/>
              </a:ext>
            </a:extLst>
          </p:cNvPr>
          <p:cNvSpPr txBox="1"/>
          <p:nvPr/>
        </p:nvSpPr>
        <p:spPr>
          <a:xfrm>
            <a:off x="396440" y="3026518"/>
            <a:ext cx="6779680" cy="600164"/>
          </a:xfrm>
          <a:prstGeom prst="rect">
            <a:avLst/>
          </a:prstGeom>
          <a:noFill/>
        </p:spPr>
        <p:txBody>
          <a:bodyPr wrap="square" rtlCol="0">
            <a:spAutoFit/>
          </a:bodyPr>
          <a:lstStyle/>
          <a:p>
            <a:pPr marL="285750" indent="-285750" algn="just">
              <a:buFont typeface="Wingdings" pitchFamily="2" charset="2"/>
              <a:buChar char="v"/>
            </a:pPr>
            <a:r>
              <a:rPr lang="fr-FR" sz="1100" dirty="0">
                <a:solidFill>
                  <a:prstClr val="black"/>
                </a:solidFill>
                <a:latin typeface="Corbel" pitchFamily="34" charset="0"/>
                <a:cs typeface="Vani" panose="020B0502040204020203" pitchFamily="18" charset="0"/>
              </a:rPr>
              <a:t>Non maîtrise de la note quizz</a:t>
            </a:r>
          </a:p>
          <a:p>
            <a:pPr marL="285750" indent="-285750" algn="just">
              <a:buFont typeface="Wingdings" pitchFamily="2" charset="2"/>
              <a:buChar char="v"/>
            </a:pPr>
            <a:r>
              <a:rPr lang="fr-FR" sz="1100" dirty="0">
                <a:solidFill>
                  <a:prstClr val="black"/>
                </a:solidFill>
                <a:latin typeface="Corbel" pitchFamily="34" charset="0"/>
                <a:cs typeface="Vani" panose="020B0502040204020203" pitchFamily="18" charset="0"/>
              </a:rPr>
              <a:t>Notes pondérées en écart à améliorer</a:t>
            </a:r>
          </a:p>
          <a:p>
            <a:pPr marL="285750" indent="-285750" algn="just">
              <a:buFont typeface="Wingdings" pitchFamily="2" charset="2"/>
              <a:buChar char="v"/>
            </a:pPr>
            <a:r>
              <a:rPr lang="fr-FR" sz="1100" dirty="0">
                <a:solidFill>
                  <a:prstClr val="black"/>
                </a:solidFill>
                <a:latin typeface="Corbel" pitchFamily="34" charset="0"/>
                <a:cs typeface="Vani" panose="020B0502040204020203" pitchFamily="18" charset="0"/>
              </a:rPr>
              <a:t>Respect des clauses contractuelles contenues dans le contrat</a:t>
            </a:r>
          </a:p>
        </p:txBody>
      </p:sp>
      <p:sp>
        <p:nvSpPr>
          <p:cNvPr id="22" name="Rectangle 21"/>
          <p:cNvSpPr/>
          <p:nvPr/>
        </p:nvSpPr>
        <p:spPr>
          <a:xfrm>
            <a:off x="407140" y="2816643"/>
            <a:ext cx="2715167" cy="307777"/>
          </a:xfrm>
          <a:prstGeom prst="rect">
            <a:avLst/>
          </a:prstGeom>
        </p:spPr>
        <p:txBody>
          <a:bodyPr wrap="none">
            <a:spAutoFit/>
          </a:bodyPr>
          <a:lstStyle/>
          <a:p>
            <a:pPr marL="12065">
              <a:spcBef>
                <a:spcPts val="780"/>
              </a:spcBef>
              <a:tabLst>
                <a:tab pos="193675" algn="l"/>
                <a:tab pos="194310" algn="l"/>
              </a:tabLst>
            </a:pPr>
            <a:r>
              <a:rPr lang="fr-FR" sz="1400" b="1" spc="-75" dirty="0">
                <a:solidFill>
                  <a:prstClr val="black"/>
                </a:solidFill>
                <a:latin typeface="Tahoma"/>
                <a:cs typeface="Tahoma"/>
              </a:rPr>
              <a:t>Challenges /Facteur de risques</a:t>
            </a:r>
          </a:p>
        </p:txBody>
      </p:sp>
      <p:grpSp>
        <p:nvGrpSpPr>
          <p:cNvPr id="24" name="object 11">
            <a:extLst>
              <a:ext uri="{FF2B5EF4-FFF2-40B4-BE49-F238E27FC236}">
                <a16:creationId xmlns:a16="http://schemas.microsoft.com/office/drawing/2014/main" xmlns="" id="{9565B3C3-99A3-4979-8515-E917BF8D8F02}"/>
              </a:ext>
            </a:extLst>
          </p:cNvPr>
          <p:cNvGrpSpPr/>
          <p:nvPr/>
        </p:nvGrpSpPr>
        <p:grpSpPr>
          <a:xfrm>
            <a:off x="7663310" y="4145757"/>
            <a:ext cx="344805" cy="2367506"/>
            <a:chOff x="8366759" y="1507236"/>
            <a:chExt cx="344805" cy="1800225"/>
          </a:xfrm>
          <a:solidFill>
            <a:srgbClr val="33787B"/>
          </a:solidFill>
        </p:grpSpPr>
        <p:sp>
          <p:nvSpPr>
            <p:cNvPr id="25"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grpFill/>
          </p:spPr>
          <p:txBody>
            <a:bodyPr wrap="square" lIns="0" tIns="0" rIns="0" bIns="0" rtlCol="0"/>
            <a:lstStyle/>
            <a:p>
              <a:endParaRPr>
                <a:solidFill>
                  <a:prstClr val="black"/>
                </a:solidFill>
              </a:endParaRPr>
            </a:p>
          </p:txBody>
        </p:sp>
        <p:sp>
          <p:nvSpPr>
            <p:cNvPr id="26" name="object 13">
              <a:extLst>
                <a:ext uri="{FF2B5EF4-FFF2-40B4-BE49-F238E27FC236}">
                  <a16:creationId xmlns:a16="http://schemas.microsoft.com/office/drawing/2014/main" xmlns=""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grpFill/>
            <a:ln w="76200">
              <a:solidFill>
                <a:srgbClr val="F5F5F5"/>
              </a:solidFill>
            </a:ln>
          </p:spPr>
          <p:txBody>
            <a:bodyPr wrap="square" lIns="0" tIns="0" rIns="0" bIns="0" rtlCol="0"/>
            <a:lstStyle/>
            <a:p>
              <a:endParaRPr>
                <a:solidFill>
                  <a:prstClr val="black"/>
                </a:solidFill>
              </a:endParaRPr>
            </a:p>
          </p:txBody>
        </p:sp>
        <p:sp>
          <p:nvSpPr>
            <p:cNvPr id="32" name="object 14">
              <a:extLst>
                <a:ext uri="{FF2B5EF4-FFF2-40B4-BE49-F238E27FC236}">
                  <a16:creationId xmlns:a16="http://schemas.microsoft.com/office/drawing/2014/main" xmlns=""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grpFill/>
          </p:spPr>
          <p:txBody>
            <a:bodyPr wrap="square" lIns="0" tIns="0" rIns="0" bIns="0" rtlCol="0"/>
            <a:lstStyle/>
            <a:p>
              <a:endParaRPr>
                <a:solidFill>
                  <a:prstClr val="black"/>
                </a:solidFill>
              </a:endParaRPr>
            </a:p>
          </p:txBody>
        </p:sp>
      </p:grpSp>
      <p:sp>
        <p:nvSpPr>
          <p:cNvPr id="33" name="object 5">
            <a:extLst>
              <a:ext uri="{FF2B5EF4-FFF2-40B4-BE49-F238E27FC236}">
                <a16:creationId xmlns:a16="http://schemas.microsoft.com/office/drawing/2014/main" xmlns="" id="{09AF8ED0-EC87-4D1A-9778-17FD06307438}"/>
              </a:ext>
            </a:extLst>
          </p:cNvPr>
          <p:cNvSpPr/>
          <p:nvPr/>
        </p:nvSpPr>
        <p:spPr>
          <a:xfrm>
            <a:off x="8135408" y="3490861"/>
            <a:ext cx="3978803" cy="3245431"/>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2" name="ZoneTexte 1"/>
          <p:cNvSpPr txBox="1"/>
          <p:nvPr/>
        </p:nvSpPr>
        <p:spPr>
          <a:xfrm>
            <a:off x="7950562" y="3582915"/>
            <a:ext cx="4190392" cy="248029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sz="1500" dirty="0">
                <a:solidFill>
                  <a:prstClr val="black"/>
                </a:solidFill>
                <a:latin typeface="Corbel" panose="020B0503020204020204" pitchFamily="34" charset="0"/>
              </a:rPr>
              <a:t>Indicateur en alerte au cours du mois référencé : </a:t>
            </a:r>
            <a:r>
              <a:rPr lang="fr-FR" sz="1500" b="1" dirty="0">
                <a:solidFill>
                  <a:srgbClr val="C00000"/>
                </a:solidFill>
                <a:latin typeface="Corbel" panose="020B0503020204020204" pitchFamily="34" charset="0"/>
              </a:rPr>
              <a:t>QOS, EFF, Taux d’abandons, Quizz et le FRT WhatsApp. </a:t>
            </a:r>
            <a:r>
              <a:rPr lang="fr-FR" sz="1500" b="1" dirty="0">
                <a:solidFill>
                  <a:prstClr val="black"/>
                </a:solidFill>
                <a:latin typeface="Corbel" panose="020B0503020204020204" pitchFamily="34" charset="0"/>
              </a:rPr>
              <a:t>Les notes quizz mars, avril et mai ne sont pas encore disponibles</a:t>
            </a:r>
          </a:p>
          <a:p>
            <a:pPr marL="285750" indent="-285750">
              <a:lnSpc>
                <a:spcPct val="150000"/>
              </a:lnSpc>
              <a:buFont typeface="Wingdings" panose="05000000000000000000" pitchFamily="2" charset="2"/>
              <a:buChar char="§"/>
            </a:pPr>
            <a:r>
              <a:rPr lang="fr-FR" sz="1500" dirty="0">
                <a:solidFill>
                  <a:prstClr val="black"/>
                </a:solidFill>
                <a:latin typeface="Corbel" panose="020B0503020204020204" pitchFamily="34" charset="0"/>
              </a:rPr>
              <a:t>Hausse du nombre d’appels reçus de </a:t>
            </a:r>
            <a:r>
              <a:rPr lang="fr-FR" sz="1500" b="1" dirty="0">
                <a:solidFill>
                  <a:srgbClr val="C00000"/>
                </a:solidFill>
                <a:latin typeface="Corbel" panose="020B0503020204020204" pitchFamily="34" charset="0"/>
              </a:rPr>
              <a:t>20% </a:t>
            </a:r>
            <a:r>
              <a:rPr lang="fr-FR" sz="1500" dirty="0">
                <a:solidFill>
                  <a:prstClr val="black"/>
                </a:solidFill>
                <a:latin typeface="Corbel" panose="020B0503020204020204" pitchFamily="34" charset="0"/>
              </a:rPr>
              <a:t>en mai par rapport au flux moyen mensuel des trois derniers mois.</a:t>
            </a:r>
          </a:p>
        </p:txBody>
      </p:sp>
      <p:graphicFrame>
        <p:nvGraphicFramePr>
          <p:cNvPr id="5" name="Tableau 4">
            <a:extLst>
              <a:ext uri="{FF2B5EF4-FFF2-40B4-BE49-F238E27FC236}">
                <a16:creationId xmlns:a16="http://schemas.microsoft.com/office/drawing/2014/main" xmlns="" id="{DB9C32DC-394D-F47D-51CF-0964CF82E22D}"/>
              </a:ext>
            </a:extLst>
          </p:cNvPr>
          <p:cNvGraphicFramePr>
            <a:graphicFrameLocks noGrp="1"/>
          </p:cNvGraphicFramePr>
          <p:nvPr/>
        </p:nvGraphicFramePr>
        <p:xfrm>
          <a:off x="28634" y="3602736"/>
          <a:ext cx="7507382" cy="3040118"/>
        </p:xfrm>
        <a:graphic>
          <a:graphicData uri="http://schemas.openxmlformats.org/drawingml/2006/table">
            <a:tbl>
              <a:tblPr/>
              <a:tblGrid>
                <a:gridCol w="2396946">
                  <a:extLst>
                    <a:ext uri="{9D8B030D-6E8A-4147-A177-3AD203B41FA5}">
                      <a16:colId xmlns:a16="http://schemas.microsoft.com/office/drawing/2014/main" xmlns="" val="3262313554"/>
                    </a:ext>
                  </a:extLst>
                </a:gridCol>
                <a:gridCol w="790100">
                  <a:extLst>
                    <a:ext uri="{9D8B030D-6E8A-4147-A177-3AD203B41FA5}">
                      <a16:colId xmlns:a16="http://schemas.microsoft.com/office/drawing/2014/main" xmlns="" val="1066324326"/>
                    </a:ext>
                  </a:extLst>
                </a:gridCol>
                <a:gridCol w="720080">
                  <a:extLst>
                    <a:ext uri="{9D8B030D-6E8A-4147-A177-3AD203B41FA5}">
                      <a16:colId xmlns:a16="http://schemas.microsoft.com/office/drawing/2014/main" xmlns="" val="2262837643"/>
                    </a:ext>
                  </a:extLst>
                </a:gridCol>
                <a:gridCol w="861011">
                  <a:extLst>
                    <a:ext uri="{9D8B030D-6E8A-4147-A177-3AD203B41FA5}">
                      <a16:colId xmlns:a16="http://schemas.microsoft.com/office/drawing/2014/main" xmlns="" val="3845176637"/>
                    </a:ext>
                  </a:extLst>
                </a:gridCol>
                <a:gridCol w="948476">
                  <a:extLst>
                    <a:ext uri="{9D8B030D-6E8A-4147-A177-3AD203B41FA5}">
                      <a16:colId xmlns:a16="http://schemas.microsoft.com/office/drawing/2014/main" xmlns="" val="2973636671"/>
                    </a:ext>
                  </a:extLst>
                </a:gridCol>
                <a:gridCol w="869437">
                  <a:extLst>
                    <a:ext uri="{9D8B030D-6E8A-4147-A177-3AD203B41FA5}">
                      <a16:colId xmlns:a16="http://schemas.microsoft.com/office/drawing/2014/main" xmlns="" val="3149572154"/>
                    </a:ext>
                  </a:extLst>
                </a:gridCol>
                <a:gridCol w="921332">
                  <a:extLst>
                    <a:ext uri="{9D8B030D-6E8A-4147-A177-3AD203B41FA5}">
                      <a16:colId xmlns:a16="http://schemas.microsoft.com/office/drawing/2014/main" xmlns="" val="1500326943"/>
                    </a:ext>
                  </a:extLst>
                </a:gridCol>
              </a:tblGrid>
              <a:tr h="225729">
                <a:tc>
                  <a:txBody>
                    <a:bodyPr/>
                    <a:lstStyle/>
                    <a:p>
                      <a:pPr algn="l" rtl="0" fontAlgn="ctr"/>
                      <a:r>
                        <a:rPr lang="fr-FR" sz="1200" b="0" i="0" u="none" strike="noStrike" dirty="0">
                          <a:solidFill>
                            <a:srgbClr val="000000"/>
                          </a:solidFill>
                          <a:effectLst/>
                          <a:latin typeface="Gabriola" panose="04040605051002020D02" pitchFamily="82" charset="0"/>
                        </a:rPr>
                        <a:t>Indicateurs contractuels</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Objectifs</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Réal fev</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Réal Mars</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Réal Avril</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Moy (F-M-A)</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Réal Mai</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17012725"/>
                  </a:ext>
                </a:extLst>
              </a:tr>
              <a:tr h="225729">
                <a:tc>
                  <a:txBody>
                    <a:bodyPr/>
                    <a:lstStyle/>
                    <a:p>
                      <a:pPr algn="l" rtl="0" fontAlgn="ctr"/>
                      <a:r>
                        <a:rPr lang="fr-FR" sz="1200" b="0" i="0" u="none" strike="noStrike" dirty="0">
                          <a:solidFill>
                            <a:srgbClr val="000000"/>
                          </a:solidFill>
                          <a:effectLst/>
                          <a:latin typeface="Gabriola" panose="04040605051002020D02" pitchFamily="82" charset="0"/>
                        </a:rPr>
                        <a:t>QOS</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85%</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94,00%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92,76%</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87,76%</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92%</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C00000"/>
                          </a:solidFill>
                          <a:effectLst/>
                          <a:latin typeface="Gabriola" panose="04040605051002020D02" pitchFamily="82" charset="0"/>
                          <a:ea typeface="+mn-ea"/>
                          <a:cs typeface="+mn-cs"/>
                        </a:rPr>
                        <a:t>84,10%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0002697"/>
                  </a:ext>
                </a:extLst>
              </a:tr>
              <a:tr h="225729">
                <a:tc>
                  <a:txBody>
                    <a:bodyPr/>
                    <a:lstStyle/>
                    <a:p>
                      <a:pPr algn="l" rtl="0" fontAlgn="ctr"/>
                      <a:r>
                        <a:rPr lang="fr-FR" sz="1200" b="0" i="0" u="none" strike="noStrike" dirty="0">
                          <a:solidFill>
                            <a:srgbClr val="000000"/>
                          </a:solidFill>
                          <a:effectLst/>
                          <a:latin typeface="Gabriola" panose="04040605051002020D02" pitchFamily="82" charset="0"/>
                        </a:rPr>
                        <a:t>EFF</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95%</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98,00%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97,85%</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96,71%</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98%</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C00000"/>
                          </a:solidFill>
                          <a:effectLst/>
                          <a:latin typeface="Gabriola" panose="04040605051002020D02" pitchFamily="82" charset="0"/>
                          <a:ea typeface="+mn-ea"/>
                          <a:cs typeface="+mn-cs"/>
                        </a:rPr>
                        <a:t>94,98%</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1567471"/>
                  </a:ext>
                </a:extLst>
              </a:tr>
              <a:tr h="225729">
                <a:tc>
                  <a:txBody>
                    <a:bodyPr/>
                    <a:lstStyle/>
                    <a:p>
                      <a:pPr algn="l" rtl="0" fontAlgn="ctr"/>
                      <a:r>
                        <a:rPr lang="fr-FR" sz="1200" b="0" i="0" u="none" strike="noStrike" dirty="0">
                          <a:solidFill>
                            <a:srgbClr val="000000"/>
                          </a:solidFill>
                          <a:effectLst/>
                          <a:latin typeface="Gabriola" panose="04040605051002020D02" pitchFamily="82" charset="0"/>
                        </a:rPr>
                        <a:t>DMA</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20s</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5</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6</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8</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6</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000000"/>
                          </a:solidFill>
                          <a:effectLst/>
                          <a:latin typeface="Gabriola" panose="04040605051002020D02" pitchFamily="82" charset="0"/>
                          <a:ea typeface="+mn-ea"/>
                          <a:cs typeface="+mn-cs"/>
                        </a:rPr>
                        <a:t>14</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07408841"/>
                  </a:ext>
                </a:extLst>
              </a:tr>
              <a:tr h="225729">
                <a:tc>
                  <a:txBody>
                    <a:bodyPr/>
                    <a:lstStyle/>
                    <a:p>
                      <a:pPr algn="l" rtl="0" fontAlgn="ctr"/>
                      <a:r>
                        <a:rPr lang="fr-FR" sz="1200" b="0" i="0" u="none" strike="noStrike" dirty="0">
                          <a:solidFill>
                            <a:srgbClr val="000000"/>
                          </a:solidFill>
                          <a:effectLst/>
                          <a:latin typeface="Gabriola" panose="04040605051002020D02" pitchFamily="82" charset="0"/>
                        </a:rPr>
                        <a:t>TAUX D’ABANDONS</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3%</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2,00%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2,10%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C00000"/>
                          </a:solidFill>
                          <a:effectLst/>
                          <a:latin typeface="Gabriola" panose="04040605051002020D02" pitchFamily="82" charset="0"/>
                        </a:rPr>
                        <a:t>3,27%</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2,46%</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C00000"/>
                          </a:solidFill>
                          <a:effectLst/>
                          <a:latin typeface="Gabriola" panose="04040605051002020D02" pitchFamily="82" charset="0"/>
                          <a:ea typeface="+mn-ea"/>
                          <a:cs typeface="+mn-cs"/>
                        </a:rPr>
                        <a:t>5,00%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25792408"/>
                  </a:ext>
                </a:extLst>
              </a:tr>
              <a:tr h="225729">
                <a:tc>
                  <a:txBody>
                    <a:bodyPr/>
                    <a:lstStyle/>
                    <a:p>
                      <a:pPr algn="l" rtl="0" fontAlgn="ctr"/>
                      <a:r>
                        <a:rPr lang="fr-FR" sz="1200" b="0" i="0" u="none" strike="noStrike" dirty="0">
                          <a:solidFill>
                            <a:srgbClr val="000000"/>
                          </a:solidFill>
                          <a:effectLst/>
                          <a:latin typeface="Gabriola" panose="04040605051002020D02" pitchFamily="82" charset="0"/>
                        </a:rPr>
                        <a:t>Quizz</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98%</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96,00%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ND</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ND</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N/A</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C00000"/>
                          </a:solidFill>
                          <a:effectLst/>
                          <a:latin typeface="Gabriola" panose="04040605051002020D02" pitchFamily="82" charset="0"/>
                          <a:ea typeface="+mn-ea"/>
                          <a:cs typeface="+mn-cs"/>
                        </a:rPr>
                        <a:t>ND</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69026794"/>
                  </a:ext>
                </a:extLst>
              </a:tr>
              <a:tr h="225729">
                <a:tc>
                  <a:txBody>
                    <a:bodyPr/>
                    <a:lstStyle/>
                    <a:p>
                      <a:pPr algn="l" rtl="0" fontAlgn="ctr"/>
                      <a:r>
                        <a:rPr lang="fr-FR" sz="1200" b="0" i="0" u="none" strike="noStrike" dirty="0">
                          <a:solidFill>
                            <a:srgbClr val="000000"/>
                          </a:solidFill>
                          <a:effectLst/>
                          <a:latin typeface="Gabriola" panose="04040605051002020D02" pitchFamily="82" charset="0"/>
                        </a:rPr>
                        <a:t>FCR</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95%</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100%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100%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100%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100%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000000"/>
                          </a:solidFill>
                          <a:effectLst/>
                          <a:latin typeface="Gabriola" panose="04040605051002020D02" pitchFamily="82" charset="0"/>
                          <a:ea typeface="+mn-ea"/>
                          <a:cs typeface="+mn-cs"/>
                        </a:rPr>
                        <a:t>100%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39405538"/>
                  </a:ext>
                </a:extLst>
              </a:tr>
              <a:tr h="298436">
                <a:tc>
                  <a:txBody>
                    <a:bodyPr/>
                    <a:lstStyle/>
                    <a:p>
                      <a:pPr algn="l" rtl="0" fontAlgn="ctr"/>
                      <a:r>
                        <a:rPr lang="fr-FR" sz="1200" b="0" i="0" u="none" strike="noStrike" dirty="0">
                          <a:solidFill>
                            <a:srgbClr val="000000"/>
                          </a:solidFill>
                          <a:effectLst/>
                          <a:latin typeface="Gabriola" panose="04040605051002020D02" pitchFamily="82" charset="0"/>
                        </a:rPr>
                        <a:t>AGENTS FIRST REPONSE (WhatsApp)</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00:03:00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00:01:10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00:04:53</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C00000"/>
                          </a:solidFill>
                          <a:effectLst/>
                          <a:latin typeface="Gabriola" panose="04040605051002020D02" pitchFamily="82" charset="0"/>
                        </a:rPr>
                        <a:t>00:03:19</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00:03:07</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C00000"/>
                          </a:solidFill>
                          <a:effectLst/>
                          <a:latin typeface="Gabriola" panose="04040605051002020D02" pitchFamily="82" charset="0"/>
                          <a:ea typeface="+mn-ea"/>
                          <a:cs typeface="+mn-cs"/>
                        </a:rPr>
                        <a:t>00:15:54</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14190699"/>
                  </a:ext>
                </a:extLst>
              </a:tr>
              <a:tr h="236707">
                <a:tc>
                  <a:txBody>
                    <a:bodyPr/>
                    <a:lstStyle/>
                    <a:p>
                      <a:pPr marL="0" algn="l" defTabSz="914400" rtl="0" eaLnBrk="1" fontAlgn="ctr" latinLnBrk="0" hangingPunct="1"/>
                      <a:r>
                        <a:rPr lang="fr-FR" sz="1200" b="0" i="0" u="none" strike="noStrike" kern="1200" dirty="0">
                          <a:solidFill>
                            <a:srgbClr val="000000"/>
                          </a:solidFill>
                          <a:effectLst/>
                          <a:latin typeface="Gabriola" panose="04040605051002020D02" pitchFamily="82" charset="0"/>
                          <a:ea typeface="+mn-ea"/>
                          <a:cs typeface="+mn-cs"/>
                        </a:rPr>
                        <a:t>AGENTS FIRST REPONSE (mailing)</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00:05:00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00:29:51</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00:00:58</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00:02:02</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00:10:57</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chemeClr val="tx1"/>
                          </a:solidFill>
                          <a:effectLst/>
                          <a:latin typeface="Gabriola" panose="04040605051002020D02" pitchFamily="82" charset="0"/>
                          <a:ea typeface="+mn-ea"/>
                          <a:cs typeface="+mn-cs"/>
                        </a:rPr>
                        <a:t>00:00:26</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8961463"/>
                  </a:ext>
                </a:extLst>
              </a:tr>
              <a:tr h="236707">
                <a:tc>
                  <a:txBody>
                    <a:bodyPr/>
                    <a:lstStyle/>
                    <a:p>
                      <a:pPr marL="0" algn="l" defTabSz="914400" rtl="0" eaLnBrk="1" fontAlgn="ctr" latinLnBrk="0" hangingPunct="1"/>
                      <a:r>
                        <a:rPr lang="fr-FR" sz="1200" b="0" i="0" u="none" strike="noStrike" kern="1200" dirty="0">
                          <a:solidFill>
                            <a:srgbClr val="000000"/>
                          </a:solidFill>
                          <a:effectLst/>
                          <a:latin typeface="Gabriola" panose="04040605051002020D02" pitchFamily="82" charset="0"/>
                          <a:ea typeface="+mn-ea"/>
                          <a:cs typeface="+mn-cs"/>
                        </a:rPr>
                        <a:t>TOTAL APPELS TRAITES VOIX</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251475</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268171</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255337</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258328</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Gabriola" panose="04040605051002020D02" pitchFamily="82" charset="0"/>
                        </a:rPr>
                        <a:t>298692 </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81012527"/>
                  </a:ext>
                </a:extLst>
              </a:tr>
              <a:tr h="225729">
                <a:tc>
                  <a:txBody>
                    <a:bodyPr/>
                    <a:lstStyle/>
                    <a:p>
                      <a:pPr marL="0" algn="l" defTabSz="914400" rtl="0" eaLnBrk="1" fontAlgn="ctr" latinLnBrk="0" hangingPunct="1"/>
                      <a:r>
                        <a:rPr lang="fr-FR" sz="1200" b="0" i="0" u="none" strike="noStrike" kern="1200" dirty="0">
                          <a:solidFill>
                            <a:srgbClr val="000000"/>
                          </a:solidFill>
                          <a:effectLst/>
                          <a:latin typeface="Gabriola" panose="04040605051002020D02" pitchFamily="82" charset="0"/>
                          <a:ea typeface="+mn-ea"/>
                          <a:cs typeface="+mn-cs"/>
                        </a:rPr>
                        <a:t>TOTAL INTERACTIONS REÇUES DIGITAL</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11855</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12010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14006</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12624</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Gabriola" panose="04040605051002020D02" pitchFamily="82" charset="0"/>
                        </a:rPr>
                        <a:t> 17700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06432055"/>
                  </a:ext>
                </a:extLst>
              </a:tr>
              <a:tr h="236707">
                <a:tc>
                  <a:txBody>
                    <a:bodyPr/>
                    <a:lstStyle/>
                    <a:p>
                      <a:pPr marL="0" algn="l" defTabSz="914400" rtl="0" eaLnBrk="1" fontAlgn="ctr" latinLnBrk="0" hangingPunct="1"/>
                      <a:r>
                        <a:rPr lang="fr-FR" sz="1200" b="0" i="0" u="none" strike="noStrike" kern="1200" dirty="0">
                          <a:solidFill>
                            <a:srgbClr val="000000"/>
                          </a:solidFill>
                          <a:effectLst/>
                          <a:latin typeface="Gabriola" panose="04040605051002020D02" pitchFamily="82" charset="0"/>
                          <a:ea typeface="+mn-ea"/>
                          <a:cs typeface="+mn-cs"/>
                        </a:rPr>
                        <a:t>TOTAL TRAITE VOIX + DIGITAL</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00"/>
                          </a:solidFill>
                          <a:effectLst/>
                          <a:latin typeface="Gabriola" panose="04040605051002020D02" pitchFamily="82" charset="0"/>
                        </a:rPr>
                        <a:t>***</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263330</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280181</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269343</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270951</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kern="1200" dirty="0">
                          <a:solidFill>
                            <a:srgbClr val="000000"/>
                          </a:solidFill>
                          <a:effectLst/>
                          <a:latin typeface="Gabriola" panose="04040605051002020D02" pitchFamily="82" charset="0"/>
                          <a:ea typeface="+mn-ea"/>
                          <a:cs typeface="+mn-cs"/>
                        </a:rPr>
                        <a:t> 316392</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4700081"/>
                  </a:ext>
                </a:extLst>
              </a:tr>
              <a:tr h="225729">
                <a:tc>
                  <a:txBody>
                    <a:bodyPr/>
                    <a:lstStyle/>
                    <a:p>
                      <a:pPr marL="0" algn="l" defTabSz="914400" rtl="0" eaLnBrk="1" fontAlgn="ctr" latinLnBrk="0" hangingPunct="1"/>
                      <a:r>
                        <a:rPr lang="fr-FR" sz="1200" b="0" i="0" u="none" strike="noStrike" kern="1200" dirty="0">
                          <a:solidFill>
                            <a:srgbClr val="000000"/>
                          </a:solidFill>
                          <a:effectLst/>
                          <a:latin typeface="Gabriola" panose="04040605051002020D02" pitchFamily="82" charset="0"/>
                          <a:ea typeface="+mn-ea"/>
                          <a:cs typeface="+mn-cs"/>
                        </a:rPr>
                        <a:t>TOTAL APPELS REÇUS </a:t>
                      </a:r>
                    </a:p>
                  </a:txBody>
                  <a:tcPr marL="6907" marR="6907" marT="69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a:solidFill>
                            <a:srgbClr val="000000"/>
                          </a:solidFill>
                          <a:effectLst/>
                          <a:latin typeface="Gabriola" panose="04040605051002020D02" pitchFamily="82" charset="0"/>
                        </a:rPr>
                        <a:t>***</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255809</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274171</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263991</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00"/>
                          </a:solidFill>
                          <a:effectLst/>
                          <a:latin typeface="Gabriola" panose="04040605051002020D02" pitchFamily="82" charset="0"/>
                          <a:ea typeface="+mn-ea"/>
                          <a:cs typeface="+mn-cs"/>
                        </a:rPr>
                        <a:t>264657</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kern="1200" dirty="0">
                          <a:solidFill>
                            <a:srgbClr val="000000"/>
                          </a:solidFill>
                          <a:effectLst/>
                          <a:latin typeface="Gabriola" panose="04040605051002020D02" pitchFamily="82" charset="0"/>
                          <a:ea typeface="+mn-ea"/>
                          <a:cs typeface="+mn-cs"/>
                        </a:rPr>
                        <a:t> 317328</a:t>
                      </a:r>
                    </a:p>
                  </a:txBody>
                  <a:tcPr marL="6907" marR="6907" marT="69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8154771"/>
                  </a:ext>
                </a:extLst>
              </a:tr>
            </a:tbl>
          </a:graphicData>
        </a:graphic>
      </p:graphicFrame>
    </p:spTree>
    <p:extLst>
      <p:ext uri="{BB962C8B-B14F-4D97-AF65-F5344CB8AC3E}">
        <p14:creationId xmlns:p14="http://schemas.microsoft.com/office/powerpoint/2010/main" val="31012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539970"/>
          <a:ext cx="12192000" cy="6203729"/>
        </p:xfrm>
        <a:graphic>
          <a:graphicData uri="http://schemas.openxmlformats.org/drawingml/2006/table">
            <a:tbl>
              <a:tblPr firstRow="1" bandRow="1">
                <a:tableStyleId>{5C22544A-7EE6-4342-B048-85BDC9FD1C3A}</a:tableStyleId>
              </a:tblPr>
              <a:tblGrid>
                <a:gridCol w="911424">
                  <a:extLst>
                    <a:ext uri="{9D8B030D-6E8A-4147-A177-3AD203B41FA5}">
                      <a16:colId xmlns:a16="http://schemas.microsoft.com/office/drawing/2014/main" xmlns="" val="20000"/>
                    </a:ext>
                  </a:extLst>
                </a:gridCol>
                <a:gridCol w="1368152">
                  <a:extLst>
                    <a:ext uri="{9D8B030D-6E8A-4147-A177-3AD203B41FA5}">
                      <a16:colId xmlns:a16="http://schemas.microsoft.com/office/drawing/2014/main" xmlns="" val="20001"/>
                    </a:ext>
                  </a:extLst>
                </a:gridCol>
                <a:gridCol w="1976338">
                  <a:extLst>
                    <a:ext uri="{9D8B030D-6E8A-4147-A177-3AD203B41FA5}">
                      <a16:colId xmlns:a16="http://schemas.microsoft.com/office/drawing/2014/main" xmlns="" val="20002"/>
                    </a:ext>
                  </a:extLst>
                </a:gridCol>
                <a:gridCol w="4559675">
                  <a:extLst>
                    <a:ext uri="{9D8B030D-6E8A-4147-A177-3AD203B41FA5}">
                      <a16:colId xmlns:a16="http://schemas.microsoft.com/office/drawing/2014/main" xmlns="" val="20003"/>
                    </a:ext>
                  </a:extLst>
                </a:gridCol>
                <a:gridCol w="3376411">
                  <a:extLst>
                    <a:ext uri="{9D8B030D-6E8A-4147-A177-3AD203B41FA5}">
                      <a16:colId xmlns:a16="http://schemas.microsoft.com/office/drawing/2014/main" xmlns="" val="20004"/>
                    </a:ext>
                  </a:extLst>
                </a:gridCol>
              </a:tblGrid>
              <a:tr h="647330">
                <a:tc>
                  <a:txBody>
                    <a:bodyPr/>
                    <a:lstStyle/>
                    <a:p>
                      <a:pPr algn="ctr"/>
                      <a:r>
                        <a:rPr lang="fr-FR" sz="1200" b="1" kern="1200" dirty="0">
                          <a:solidFill>
                            <a:schemeClr val="lt1"/>
                          </a:solidFill>
                          <a:latin typeface="Vani" panose="02040502050405020303" pitchFamily="18" charset="0"/>
                          <a:ea typeface="+mn-ea"/>
                          <a:cs typeface="Vani" panose="02040502050405020303" pitchFamily="18" charset="0"/>
                        </a:rPr>
                        <a:t>CAMPAGNES</a:t>
                      </a:r>
                    </a:p>
                  </a:txBody>
                  <a:tcPr anchor="ctr">
                    <a:solidFill>
                      <a:srgbClr val="C00000"/>
                    </a:solidFill>
                  </a:tcPr>
                </a:tc>
                <a:tc>
                  <a:txBody>
                    <a:bodyPr/>
                    <a:lstStyle/>
                    <a:p>
                      <a:pPr marL="0" algn="ctr" defTabSz="914400" rtl="0" eaLnBrk="1" latinLnBrk="0" hangingPunct="1"/>
                      <a:r>
                        <a:rPr lang="fr-FR" sz="1200" b="1" kern="1200" dirty="0">
                          <a:solidFill>
                            <a:schemeClr val="lt1"/>
                          </a:solidFill>
                          <a:latin typeface="Vani" panose="02040502050405020303" pitchFamily="18" charset="0"/>
                          <a:ea typeface="+mn-ea"/>
                          <a:cs typeface="Vani" panose="02040502050405020303" pitchFamily="18" charset="0"/>
                        </a:rPr>
                        <a:t>ACTIVITE</a:t>
                      </a:r>
                    </a:p>
                  </a:txBody>
                  <a:tcPr anchor="ctr">
                    <a:solidFill>
                      <a:srgbClr val="C00000"/>
                    </a:solidFill>
                  </a:tcPr>
                </a:tc>
                <a:tc>
                  <a:txBody>
                    <a:bodyPr/>
                    <a:lstStyle/>
                    <a:p>
                      <a:pPr marL="0" algn="ctr" defTabSz="914400" rtl="0" eaLnBrk="1" latinLnBrk="0" hangingPunct="1"/>
                      <a:r>
                        <a:rPr lang="fr-FR" sz="1200" b="1" kern="1200" dirty="0">
                          <a:solidFill>
                            <a:schemeClr val="lt1"/>
                          </a:solidFill>
                          <a:latin typeface="Vani" panose="02040502050405020303" pitchFamily="18" charset="0"/>
                          <a:ea typeface="+mn-ea"/>
                          <a:cs typeface="Vani" panose="02040502050405020303" pitchFamily="18" charset="0"/>
                        </a:rPr>
                        <a:t>INDICATEURS EN SOUFFRANCE AU COURS DU MOIS</a:t>
                      </a:r>
                    </a:p>
                  </a:txBody>
                  <a:tcPr anchor="ctr">
                    <a:solidFill>
                      <a:srgbClr val="C00000"/>
                    </a:solidFill>
                  </a:tcPr>
                </a:tc>
                <a:tc>
                  <a:txBody>
                    <a:bodyPr/>
                    <a:lstStyle/>
                    <a:p>
                      <a:pPr marL="0" algn="ctr" defTabSz="914400" rtl="0" eaLnBrk="1" latinLnBrk="0" hangingPunct="1"/>
                      <a:r>
                        <a:rPr lang="fr-FR" sz="1200" b="1" kern="1200" dirty="0">
                          <a:solidFill>
                            <a:schemeClr val="lt1"/>
                          </a:solidFill>
                          <a:latin typeface="Vani" panose="02040502050405020303" pitchFamily="18" charset="0"/>
                          <a:ea typeface="+mn-ea"/>
                          <a:cs typeface="Vani" panose="02040502050405020303" pitchFamily="18" charset="0"/>
                        </a:rPr>
                        <a:t>PRINCIPALES CAUSES IDENTIFIÉES</a:t>
                      </a:r>
                    </a:p>
                  </a:txBody>
                  <a:tcPr anchor="ctr">
                    <a:solidFill>
                      <a:srgbClr val="C00000"/>
                    </a:solidFill>
                  </a:tcPr>
                </a:tc>
                <a:tc>
                  <a:txBody>
                    <a:bodyPr/>
                    <a:lstStyle/>
                    <a:p>
                      <a:pPr marL="0" algn="ctr" defTabSz="914400" rtl="0" eaLnBrk="1" latinLnBrk="0" hangingPunct="1"/>
                      <a:r>
                        <a:rPr lang="fr-FR" sz="1200" b="1" kern="1200" dirty="0">
                          <a:solidFill>
                            <a:schemeClr val="lt1"/>
                          </a:solidFill>
                          <a:latin typeface="Vani" panose="02040502050405020303" pitchFamily="18" charset="0"/>
                          <a:ea typeface="+mn-ea"/>
                          <a:cs typeface="Vani" panose="02040502050405020303" pitchFamily="18" charset="0"/>
                        </a:rPr>
                        <a:t>ACTIONS CORRECTIVES REALISEES</a:t>
                      </a:r>
                    </a:p>
                  </a:txBody>
                  <a:tcPr anchor="ctr">
                    <a:solidFill>
                      <a:srgbClr val="C00000"/>
                    </a:solidFill>
                  </a:tcPr>
                </a:tc>
                <a:extLst>
                  <a:ext uri="{0D108BD9-81ED-4DB2-BD59-A6C34878D82A}">
                    <a16:rowId xmlns:a16="http://schemas.microsoft.com/office/drawing/2014/main" xmlns="" val="10000"/>
                  </a:ext>
                </a:extLst>
              </a:tr>
              <a:tr h="3976457">
                <a:tc rowSpan="2">
                  <a:txBody>
                    <a:bodyPr/>
                    <a:lstStyle/>
                    <a:p>
                      <a:pPr algn="ctr"/>
                      <a:r>
                        <a:rPr lang="fr-FR" sz="1400" b="1" kern="1200" dirty="0">
                          <a:solidFill>
                            <a:schemeClr val="accent1">
                              <a:lumMod val="50000"/>
                            </a:schemeClr>
                          </a:solidFill>
                          <a:latin typeface="Vani" panose="02040502050405020303" pitchFamily="18" charset="0"/>
                          <a:ea typeface="Batang" panose="02030600000101010101" pitchFamily="18" charset="-127"/>
                          <a:cs typeface="Vani" panose="02040502050405020303" pitchFamily="18" charset="0"/>
                        </a:rPr>
                        <a:t>MOOV</a:t>
                      </a:r>
                      <a:r>
                        <a:rPr lang="fr-FR" sz="1400" b="1" dirty="0">
                          <a:solidFill>
                            <a:srgbClr val="0070C0"/>
                          </a:solidFill>
                          <a:latin typeface="Vani" panose="02040502050405020303" pitchFamily="18" charset="0"/>
                          <a:cs typeface="Vani" panose="02040502050405020303" pitchFamily="18" charset="0"/>
                        </a:rPr>
                        <a:t> </a:t>
                      </a:r>
                      <a:endParaRPr lang="fr-FR" sz="1400" b="1" dirty="0">
                        <a:solidFill>
                          <a:srgbClr val="0070C0"/>
                        </a:solidFill>
                        <a:latin typeface="Vani" panose="02040502050405020303" pitchFamily="18" charset="0"/>
                        <a:ea typeface="Batang" panose="02030600000101010101" pitchFamily="18" charset="-127"/>
                        <a:cs typeface="Vani" panose="02040502050405020303" pitchFamily="18" charset="0"/>
                      </a:endParaRPr>
                    </a:p>
                  </a:txBody>
                  <a:tcPr anchor="ctr"/>
                </a:tc>
                <a:tc>
                  <a:txBody>
                    <a:bodyPr/>
                    <a:lstStyle/>
                    <a:p>
                      <a:pPr algn="ctr"/>
                      <a:r>
                        <a:rPr lang="fr-FR" sz="1400" b="1" dirty="0">
                          <a:solidFill>
                            <a:schemeClr val="tx1"/>
                          </a:solidFill>
                          <a:latin typeface="Vani" panose="02040502050405020303" pitchFamily="18" charset="0"/>
                          <a:cs typeface="Vani" panose="02040502050405020303" pitchFamily="18" charset="0"/>
                        </a:rPr>
                        <a:t>RECEPTION D’APPELS</a:t>
                      </a:r>
                      <a:endParaRPr lang="fr-FR" sz="1400" b="1" dirty="0">
                        <a:solidFill>
                          <a:schemeClr val="tx1"/>
                        </a:solidFill>
                        <a:latin typeface="Vani" panose="02040502050405020303" pitchFamily="18" charset="0"/>
                        <a:ea typeface="Batang" panose="02030600000101010101" pitchFamily="18" charset="-127"/>
                        <a:cs typeface="Vani" panose="02040502050405020303" pitchFamily="18" charset="0"/>
                      </a:endParaRPr>
                    </a:p>
                  </a:txBody>
                  <a:tcPr anchor="ctr"/>
                </a:tc>
                <a:tc>
                  <a:txBody>
                    <a:bodyPr/>
                    <a:lstStyle/>
                    <a:p>
                      <a:pPr marL="285750" indent="-285750" algn="ctr">
                        <a:buFont typeface="Arial" panose="020B0604020202020204" pitchFamily="34" charset="0"/>
                        <a:buChar char="•"/>
                      </a:pPr>
                      <a:endParaRPr lang="fr-FR" sz="1400" kern="1200" dirty="0">
                        <a:latin typeface="Vani" panose="02040502050405020303" pitchFamily="18" charset="0"/>
                        <a:cs typeface="Vani" panose="02040502050405020303" pitchFamily="18" charset="0"/>
                      </a:endParaRPr>
                    </a:p>
                    <a:p>
                      <a:pPr marL="285750" indent="-285750" algn="l">
                        <a:buFont typeface="Arial" panose="020B0604020202020204" pitchFamily="34" charset="0"/>
                        <a:buChar char="•"/>
                      </a:pPr>
                      <a:endParaRPr lang="fr-FR" sz="1400" kern="1200" dirty="0">
                        <a:latin typeface="Vani" panose="02040502050405020303" pitchFamily="18" charset="0"/>
                        <a:cs typeface="Vani" panose="02040502050405020303" pitchFamily="18" charset="0"/>
                      </a:endParaRPr>
                    </a:p>
                    <a:p>
                      <a:pPr marL="285750" indent="-285750" algn="l">
                        <a:lnSpc>
                          <a:spcPct val="250000"/>
                        </a:lnSpc>
                        <a:buFont typeface="Wingdings" panose="05000000000000000000" pitchFamily="2" charset="2"/>
                        <a:buChar char="§"/>
                      </a:pPr>
                      <a:r>
                        <a:rPr lang="fr-FR" sz="1400" kern="1200" dirty="0">
                          <a:solidFill>
                            <a:schemeClr val="dk1"/>
                          </a:solidFill>
                          <a:latin typeface="Vani" panose="02040502050405020303" pitchFamily="18" charset="0"/>
                          <a:ea typeface="Batang" panose="02030600000101010101" pitchFamily="18" charset="-127"/>
                          <a:cs typeface="Vani" panose="02040502050405020303" pitchFamily="18" charset="0"/>
                        </a:rPr>
                        <a:t>Taux d’abandons;</a:t>
                      </a:r>
                    </a:p>
                    <a:p>
                      <a:pPr marL="285750" indent="-285750" algn="l">
                        <a:lnSpc>
                          <a:spcPct val="250000"/>
                        </a:lnSpc>
                        <a:buFont typeface="Wingdings" panose="05000000000000000000" pitchFamily="2" charset="2"/>
                        <a:buChar char="§"/>
                      </a:pPr>
                      <a:r>
                        <a:rPr lang="fr-FR" sz="1400" kern="1200" dirty="0">
                          <a:solidFill>
                            <a:schemeClr val="dk1"/>
                          </a:solidFill>
                          <a:latin typeface="Vani" panose="02040502050405020303" pitchFamily="18" charset="0"/>
                          <a:ea typeface="Batang" panose="02030600000101010101" pitchFamily="18" charset="-127"/>
                          <a:cs typeface="Vani" panose="02040502050405020303" pitchFamily="18" charset="0"/>
                        </a:rPr>
                        <a:t> QOS; </a:t>
                      </a:r>
                    </a:p>
                    <a:p>
                      <a:pPr marL="285750" indent="-285750" algn="l">
                        <a:lnSpc>
                          <a:spcPct val="250000"/>
                        </a:lnSpc>
                        <a:buFont typeface="Wingdings" panose="05000000000000000000" pitchFamily="2" charset="2"/>
                        <a:buChar char="§"/>
                      </a:pPr>
                      <a:r>
                        <a:rPr lang="fr-FR" sz="1400" kern="1200" dirty="0">
                          <a:solidFill>
                            <a:schemeClr val="dk1"/>
                          </a:solidFill>
                          <a:latin typeface="Vani" panose="02040502050405020303" pitchFamily="18" charset="0"/>
                          <a:ea typeface="Batang" panose="02030600000101010101" pitchFamily="18" charset="-127"/>
                          <a:cs typeface="Vani" panose="02040502050405020303" pitchFamily="18" charset="0"/>
                        </a:rPr>
                        <a:t>EFF; </a:t>
                      </a:r>
                    </a:p>
                    <a:p>
                      <a:pPr marL="285750" indent="-285750" algn="l">
                        <a:lnSpc>
                          <a:spcPct val="250000"/>
                        </a:lnSpc>
                        <a:buFont typeface="Wingdings" panose="05000000000000000000" pitchFamily="2" charset="2"/>
                        <a:buChar char="§"/>
                      </a:pPr>
                      <a:r>
                        <a:rPr lang="fr-FR" sz="1400" kern="1200" dirty="0" err="1">
                          <a:solidFill>
                            <a:schemeClr val="dk1"/>
                          </a:solidFill>
                          <a:latin typeface="Vani" panose="02040502050405020303" pitchFamily="18" charset="0"/>
                          <a:ea typeface="Batang" panose="02030600000101010101" pitchFamily="18" charset="-127"/>
                          <a:cs typeface="Vani" panose="02040502050405020303" pitchFamily="18" charset="0"/>
                        </a:rPr>
                        <a:t>frt</a:t>
                      </a:r>
                      <a:r>
                        <a:rPr lang="fr-FR" sz="1400" kern="1200" dirty="0">
                          <a:solidFill>
                            <a:schemeClr val="dk1"/>
                          </a:solidFill>
                          <a:latin typeface="Vani" panose="02040502050405020303" pitchFamily="18" charset="0"/>
                          <a:ea typeface="Batang" panose="02030600000101010101" pitchFamily="18" charset="-127"/>
                          <a:cs typeface="Vani" panose="02040502050405020303" pitchFamily="18" charset="0"/>
                        </a:rPr>
                        <a:t> WhatsApp</a:t>
                      </a:r>
                    </a:p>
                    <a:p>
                      <a:pPr marL="0" indent="0" algn="ctr">
                        <a:buFont typeface="Arial" panose="020B0604020202020204" pitchFamily="34" charset="0"/>
                        <a:buNone/>
                      </a:pPr>
                      <a:endParaRPr lang="fr-FR" sz="1400" kern="1200" dirty="0">
                        <a:solidFill>
                          <a:schemeClr val="dk1"/>
                        </a:solidFill>
                        <a:latin typeface="Vani" panose="02040502050405020303" pitchFamily="18" charset="0"/>
                        <a:ea typeface="Batang" panose="02030600000101010101" pitchFamily="18" charset="-127"/>
                        <a:cs typeface="Vani" panose="02040502050405020303" pitchFamily="18" charset="0"/>
                      </a:endParaRPr>
                    </a:p>
                  </a:txBody>
                  <a:tcPr anchor="ctr"/>
                </a:tc>
                <a:tc>
                  <a:txBody>
                    <a:bodyPr/>
                    <a:lstStyle/>
                    <a:p>
                      <a:pPr marL="0" indent="0" algn="l" defTabSz="914400" rtl="0" eaLnBrk="1" latinLnBrk="0" hangingPunct="1">
                        <a:lnSpc>
                          <a:spcPct val="150000"/>
                        </a:lnSpc>
                        <a:buFont typeface="Wingdings" panose="05000000000000000000" pitchFamily="2" charset="2"/>
                        <a:buNone/>
                      </a:pPr>
                      <a:r>
                        <a:rPr lang="fr-FR" sz="1400" i="1" kern="1200" dirty="0">
                          <a:latin typeface="Vani" panose="02040502050405020303" pitchFamily="18" charset="0"/>
                          <a:cs typeface="Vani" panose="02040502050405020303" pitchFamily="18" charset="0"/>
                        </a:rPr>
                        <a:t>Dysfonctionnements enregistrés les </a:t>
                      </a:r>
                      <a:r>
                        <a:rPr lang="fr-FR" sz="1400" b="1" i="1" kern="1200" dirty="0">
                          <a:solidFill>
                            <a:srgbClr val="C00000"/>
                          </a:solidFill>
                          <a:latin typeface="Vani" panose="02040502050405020303" pitchFamily="18" charset="0"/>
                          <a:cs typeface="Vani" panose="02040502050405020303" pitchFamily="18" charset="0"/>
                        </a:rPr>
                        <a:t>2,3,4, 14,15, 17 et 18 </a:t>
                      </a:r>
                      <a:r>
                        <a:rPr lang="fr-FR" sz="1400" i="1" kern="1200" dirty="0">
                          <a:latin typeface="Vani" panose="02040502050405020303" pitchFamily="18" charset="0"/>
                          <a:cs typeface="Vani" panose="02040502050405020303" pitchFamily="18" charset="0"/>
                        </a:rPr>
                        <a:t>mai : </a:t>
                      </a:r>
                      <a:r>
                        <a:rPr lang="fr-FR" sz="1400" kern="1200" dirty="0">
                          <a:latin typeface="Vani" panose="02040502050405020303" pitchFamily="18" charset="0"/>
                          <a:cs typeface="Vani" panose="02040502050405020303" pitchFamily="18" charset="0"/>
                        </a:rPr>
                        <a:t>le taux moyen de variation du flux d’appels présentés entre les périodes sans dysfonctionnement et celles avec dysfonctionnement est de </a:t>
                      </a:r>
                      <a:r>
                        <a:rPr lang="fr-FR" sz="1400" b="1" kern="1200" dirty="0">
                          <a:solidFill>
                            <a:srgbClr val="C00000"/>
                          </a:solidFill>
                          <a:latin typeface="Vani" panose="02040502050405020303" pitchFamily="18" charset="0"/>
                          <a:cs typeface="Vani" panose="02040502050405020303" pitchFamily="18" charset="0"/>
                        </a:rPr>
                        <a:t>46%. </a:t>
                      </a:r>
                      <a:r>
                        <a:rPr lang="fr-FR" sz="1400" kern="1200" dirty="0">
                          <a:latin typeface="Vani" panose="02040502050405020303" pitchFamily="18" charset="0"/>
                          <a:cs typeface="Vani" panose="02040502050405020303" pitchFamily="18" charset="0"/>
                        </a:rPr>
                        <a:t>Les indicateurs tels que la QOS, l’efficacité et le taux d’abandon sont respectivement de </a:t>
                      </a:r>
                      <a:r>
                        <a:rPr lang="fr-FR" sz="1400" b="0" kern="1200" dirty="0">
                          <a:solidFill>
                            <a:srgbClr val="00B050"/>
                          </a:solidFill>
                          <a:latin typeface="Vani" panose="02040502050405020303" pitchFamily="18" charset="0"/>
                          <a:cs typeface="Vani" panose="02040502050405020303" pitchFamily="18" charset="0"/>
                        </a:rPr>
                        <a:t>92%; 98% et 2% </a:t>
                      </a:r>
                      <a:r>
                        <a:rPr lang="fr-FR" sz="1400" kern="1200" dirty="0">
                          <a:latin typeface="Vani" panose="02040502050405020303" pitchFamily="18" charset="0"/>
                          <a:cs typeface="Vani" panose="02040502050405020303" pitchFamily="18" charset="0"/>
                        </a:rPr>
                        <a:t>en période de flux normal par contre en période de flux accidentel ces indicateurs sont respectivement de </a:t>
                      </a:r>
                      <a:r>
                        <a:rPr lang="fr-FR" sz="1400" b="0" kern="1200" dirty="0">
                          <a:solidFill>
                            <a:srgbClr val="C00000"/>
                          </a:solidFill>
                          <a:latin typeface="Vani" panose="02040502050405020303" pitchFamily="18" charset="0"/>
                          <a:cs typeface="Vani" panose="02040502050405020303" pitchFamily="18" charset="0"/>
                        </a:rPr>
                        <a:t>57%, 85% et 15%.</a:t>
                      </a:r>
                    </a:p>
                    <a:p>
                      <a:pPr marL="0" indent="0" algn="ctr" defTabSz="914400" rtl="0" eaLnBrk="1" latinLnBrk="0" hangingPunct="1">
                        <a:buFont typeface="Arial" panose="020B0604020202020204" pitchFamily="34" charset="0"/>
                        <a:buNone/>
                      </a:pPr>
                      <a:endParaRPr lang="fr-FR" sz="1400" kern="1200" dirty="0">
                        <a:latin typeface="Vani" panose="02040502050405020303" pitchFamily="18" charset="0"/>
                        <a:cs typeface="Vani" panose="02040502050405020303" pitchFamily="18" charset="0"/>
                      </a:endParaRPr>
                    </a:p>
                    <a:p>
                      <a:pPr marL="0" indent="0" algn="ctr" defTabSz="914400" rtl="0" eaLnBrk="1" latinLnBrk="0" hangingPunct="1">
                        <a:buFont typeface="Arial" panose="020B0604020202020204" pitchFamily="34" charset="0"/>
                        <a:buNone/>
                      </a:pPr>
                      <a:r>
                        <a:rPr lang="fr-FR" sz="1400" kern="1200" dirty="0">
                          <a:latin typeface="Vani" panose="02040502050405020303" pitchFamily="18" charset="0"/>
                          <a:cs typeface="Vani" panose="02040502050405020303" pitchFamily="18" charset="0"/>
                        </a:rPr>
                        <a:t> </a:t>
                      </a:r>
                    </a:p>
                  </a:txBody>
                  <a:tcPr anchor="ctr"/>
                </a:tc>
                <a:tc>
                  <a:txBody>
                    <a:bodyPr/>
                    <a:lstStyle/>
                    <a:p>
                      <a:pPr marL="285750" indent="-285750" algn="l">
                        <a:lnSpc>
                          <a:spcPct val="150000"/>
                        </a:lnSpc>
                        <a:buFont typeface="Wingdings" panose="05000000000000000000" pitchFamily="2" charset="2"/>
                        <a:buChar char="§"/>
                      </a:pPr>
                      <a:r>
                        <a:rPr lang="fr-FR" sz="1400" kern="1200" dirty="0">
                          <a:solidFill>
                            <a:schemeClr val="dk1"/>
                          </a:solidFill>
                          <a:latin typeface="Vani" panose="02040502050405020303" pitchFamily="18" charset="0"/>
                          <a:ea typeface="+mn-ea"/>
                          <a:cs typeface="Vani" panose="02040502050405020303" pitchFamily="18" charset="0"/>
                        </a:rPr>
                        <a:t>Prendre en compte les périodes d’apparition de ces types de dysfonctionnement et anticiper les mois à venir sur le </a:t>
                      </a:r>
                      <a:r>
                        <a:rPr lang="fr-FR" sz="1400" kern="1200" dirty="0" err="1">
                          <a:solidFill>
                            <a:schemeClr val="dk1"/>
                          </a:solidFill>
                          <a:latin typeface="Vani" panose="02040502050405020303" pitchFamily="18" charset="0"/>
                          <a:ea typeface="+mn-ea"/>
                          <a:cs typeface="Vani" panose="02040502050405020303" pitchFamily="18" charset="0"/>
                        </a:rPr>
                        <a:t>staffing</a:t>
                      </a:r>
                      <a:r>
                        <a:rPr lang="fr-FR" sz="1400" kern="1200" dirty="0">
                          <a:solidFill>
                            <a:schemeClr val="dk1"/>
                          </a:solidFill>
                          <a:latin typeface="Vani" panose="02040502050405020303" pitchFamily="18" charset="0"/>
                          <a:ea typeface="+mn-ea"/>
                          <a:cs typeface="Vani" panose="02040502050405020303" pitchFamily="18" charset="0"/>
                        </a:rPr>
                        <a:t> des agents</a:t>
                      </a:r>
                    </a:p>
                    <a:p>
                      <a:pPr marL="285750" indent="-285750" algn="l">
                        <a:lnSpc>
                          <a:spcPct val="150000"/>
                        </a:lnSpc>
                        <a:buFont typeface="Wingdings" panose="05000000000000000000" pitchFamily="2" charset="2"/>
                        <a:buChar char="§"/>
                      </a:pPr>
                      <a:r>
                        <a:rPr lang="fr-FR" sz="1400" kern="1200" dirty="0">
                          <a:solidFill>
                            <a:schemeClr val="dk1"/>
                          </a:solidFill>
                          <a:latin typeface="Vani" panose="02040502050405020303" pitchFamily="18" charset="0"/>
                          <a:ea typeface="+mn-ea"/>
                          <a:cs typeface="Vani" panose="02040502050405020303" pitchFamily="18" charset="0"/>
                        </a:rPr>
                        <a:t>Partager l’impact des dysfonctionnement sur les KPI’S avec le client </a:t>
                      </a:r>
                    </a:p>
                    <a:p>
                      <a:pPr marL="285750" indent="-285750" algn="l">
                        <a:lnSpc>
                          <a:spcPct val="150000"/>
                        </a:lnSpc>
                        <a:buFont typeface="Wingdings" panose="05000000000000000000" pitchFamily="2" charset="2"/>
                        <a:buChar char="§"/>
                      </a:pPr>
                      <a:r>
                        <a:rPr lang="fr-FR" sz="1400" kern="1200" dirty="0">
                          <a:solidFill>
                            <a:schemeClr val="dk1"/>
                          </a:solidFill>
                          <a:latin typeface="Vani" panose="02040502050405020303" pitchFamily="18" charset="0"/>
                          <a:ea typeface="+mn-ea"/>
                          <a:cs typeface="Vani" panose="02040502050405020303" pitchFamily="18" charset="0"/>
                        </a:rPr>
                        <a:t>Mettre en place une équipe secours en télétravail pour la gestion du flux d’appels en cas de dysfonctionnement</a:t>
                      </a:r>
                      <a:endParaRPr lang="fr-FR" sz="1600" dirty="0">
                        <a:latin typeface="Vani" panose="02040502050405020303" pitchFamily="18" charset="0"/>
                        <a:cs typeface="Vani" panose="02040502050405020303" pitchFamily="18" charset="0"/>
                      </a:endParaRPr>
                    </a:p>
                  </a:txBody>
                  <a:tcPr anchor="ctr"/>
                </a:tc>
                <a:extLst>
                  <a:ext uri="{0D108BD9-81ED-4DB2-BD59-A6C34878D82A}">
                    <a16:rowId xmlns:a16="http://schemas.microsoft.com/office/drawing/2014/main" xmlns="" val="10002"/>
                  </a:ext>
                </a:extLst>
              </a:tr>
              <a:tr h="1579942">
                <a:tc vMerge="1">
                  <a:txBody>
                    <a:bodyPr/>
                    <a:lstStyle/>
                    <a:p>
                      <a:pPr algn="ctr"/>
                      <a:endParaRPr lang="fr-FR" sz="1400" b="1" dirty="0">
                        <a:solidFill>
                          <a:srgbClr val="0070C0"/>
                        </a:solidFill>
                        <a:latin typeface="Vani" panose="02040502050405020303" pitchFamily="18" charset="0"/>
                        <a:ea typeface="Batang" panose="02030600000101010101" pitchFamily="18" charset="-127"/>
                        <a:cs typeface="Vani" panose="02040502050405020303" pitchFamily="18" charset="0"/>
                      </a:endParaRPr>
                    </a:p>
                  </a:txBody>
                  <a:tcPr anchor="ctr"/>
                </a:tc>
                <a:tc>
                  <a:txBody>
                    <a:bodyPr/>
                    <a:lstStyle/>
                    <a:p>
                      <a:pPr algn="ctr"/>
                      <a:r>
                        <a:rPr lang="fr-FR" sz="1400" b="1" dirty="0">
                          <a:solidFill>
                            <a:schemeClr val="tx1"/>
                          </a:solidFill>
                          <a:latin typeface="Vani" panose="02040502050405020303" pitchFamily="18" charset="0"/>
                          <a:ea typeface="Batang" panose="02030600000101010101" pitchFamily="18" charset="-127"/>
                          <a:cs typeface="Vani" panose="02040502050405020303" pitchFamily="18" charset="0"/>
                        </a:rPr>
                        <a:t>DIGITAL</a:t>
                      </a:r>
                    </a:p>
                  </a:txBody>
                  <a:tcPr anchor="ctr"/>
                </a:tc>
                <a:tc>
                  <a:txBody>
                    <a:bodyPr/>
                    <a:lstStyle/>
                    <a:p>
                      <a:pPr marL="0" indent="0" algn="ctr">
                        <a:buFont typeface="Arial" panose="020B0604020202020204" pitchFamily="34" charset="0"/>
                        <a:buNone/>
                      </a:pPr>
                      <a:r>
                        <a:rPr lang="fr-FR" sz="1400" kern="1200" dirty="0" err="1">
                          <a:solidFill>
                            <a:schemeClr val="dk1"/>
                          </a:solidFill>
                          <a:latin typeface="Vani" panose="02040502050405020303" pitchFamily="18" charset="0"/>
                          <a:ea typeface="Batang" panose="02030600000101010101" pitchFamily="18" charset="-127"/>
                          <a:cs typeface="Vani" panose="02040502050405020303" pitchFamily="18" charset="0"/>
                        </a:rPr>
                        <a:t>Frt</a:t>
                      </a:r>
                      <a:r>
                        <a:rPr lang="fr-FR" sz="1400" kern="1200" dirty="0">
                          <a:solidFill>
                            <a:schemeClr val="dk1"/>
                          </a:solidFill>
                          <a:latin typeface="Vani" panose="02040502050405020303" pitchFamily="18" charset="0"/>
                          <a:ea typeface="Batang" panose="02030600000101010101" pitchFamily="18" charset="-127"/>
                          <a:cs typeface="Vani" panose="02040502050405020303" pitchFamily="18" charset="0"/>
                        </a:rPr>
                        <a:t> WhatsApp</a:t>
                      </a:r>
                    </a:p>
                  </a:txBody>
                  <a:tcPr anchor="ctr"/>
                </a:tc>
                <a:tc>
                  <a:txBody>
                    <a:bodyPr/>
                    <a:lstStyle/>
                    <a:p>
                      <a:pPr marL="0" indent="0" algn="ctr" defTabSz="914400" rtl="0" eaLnBrk="1" latinLnBrk="0" hangingPunct="1">
                        <a:buFont typeface="Arial" panose="020B0604020202020204" pitchFamily="34" charset="0"/>
                        <a:buNone/>
                      </a:pPr>
                      <a:r>
                        <a:rPr lang="fr-FR" sz="1400" kern="1200" dirty="0">
                          <a:latin typeface="Vani" panose="02040502050405020303" pitchFamily="18" charset="0"/>
                          <a:cs typeface="Vani" panose="02040502050405020303" pitchFamily="18" charset="0"/>
                        </a:rPr>
                        <a:t>Dysfonctionnements externes et manque d’outil pour un traitement efficace des requêtes</a:t>
                      </a:r>
                    </a:p>
                  </a:txBody>
                  <a:tcPr anchor="ctr"/>
                </a:tc>
                <a:tc>
                  <a:txBody>
                    <a:bodyPr/>
                    <a:lstStyle/>
                    <a:p>
                      <a:pPr marL="0" indent="0" algn="l">
                        <a:buFont typeface="Wingdings" panose="05000000000000000000" pitchFamily="2" charset="2"/>
                        <a:buNone/>
                      </a:pPr>
                      <a:r>
                        <a:rPr lang="fr-FR" sz="1400" dirty="0">
                          <a:latin typeface="Vani" panose="02040502050405020303" pitchFamily="18" charset="0"/>
                          <a:cs typeface="Vani" panose="02040502050405020303" pitchFamily="18" charset="0"/>
                        </a:rPr>
                        <a:t>Travailler à mettre en place un outil de traitement des requêtes dans un court délai</a:t>
                      </a:r>
                    </a:p>
                  </a:txBody>
                  <a:tcPr anchor="ctr"/>
                </a:tc>
                <a:extLst>
                  <a:ext uri="{0D108BD9-81ED-4DB2-BD59-A6C34878D82A}">
                    <a16:rowId xmlns:a16="http://schemas.microsoft.com/office/drawing/2014/main" xmlns="" val="3931622472"/>
                  </a:ext>
                </a:extLst>
              </a:tr>
            </a:tbl>
          </a:graphicData>
        </a:graphic>
      </p:graphicFrame>
      <p:sp>
        <p:nvSpPr>
          <p:cNvPr id="5" name="Titre 3">
            <a:extLst>
              <a:ext uri="{FF2B5EF4-FFF2-40B4-BE49-F238E27FC236}">
                <a16:creationId xmlns:a16="http://schemas.microsoft.com/office/drawing/2014/main" xmlns="" id="{247FA544-D2F6-4EAD-920A-EC2F8CE1C316}"/>
              </a:ext>
            </a:extLst>
          </p:cNvPr>
          <p:cNvSpPr txBox="1">
            <a:spLocks/>
          </p:cNvSpPr>
          <p:nvPr/>
        </p:nvSpPr>
        <p:spPr>
          <a:xfrm>
            <a:off x="117345" y="183783"/>
            <a:ext cx="11850616"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Ebrima" pitchFamily="2" charset="0"/>
                <a:ea typeface="Ebrima" pitchFamily="2" charset="0"/>
                <a:cs typeface="Ebrima" pitchFamily="2" charset="0"/>
              </a:rPr>
              <a:t>MATRICE de contre performance Des kpi’S : CAUSES et ACTIONS CORRECTIVES</a:t>
            </a:r>
            <a:endParaRPr lang="fr-FR" sz="1800" cap="all" dirty="0">
              <a:solidFill>
                <a:prstClr val="black"/>
              </a:solidFill>
              <a:latin typeface="Ebrima" pitchFamily="2" charset="0"/>
              <a:ea typeface="Ebrima" pitchFamily="2" charset="0"/>
              <a:cs typeface="Ebrima" pitchFamily="2" charset="0"/>
            </a:endParaRPr>
          </a:p>
        </p:txBody>
      </p:sp>
    </p:spTree>
    <p:extLst>
      <p:ext uri="{BB962C8B-B14F-4D97-AF65-F5344CB8AC3E}">
        <p14:creationId xmlns:p14="http://schemas.microsoft.com/office/powerpoint/2010/main" val="2896498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dirty="0">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dirty="0">
              <a:solidFill>
                <a:prstClr val="black"/>
              </a:solidFill>
            </a:endParaRPr>
          </a:p>
        </p:txBody>
      </p:sp>
      <p:sp>
        <p:nvSpPr>
          <p:cNvPr id="106" name="object 4">
            <a:extLst>
              <a:ext uri="{FF2B5EF4-FFF2-40B4-BE49-F238E27FC236}">
                <a16:creationId xmlns:a16="http://schemas.microsoft.com/office/drawing/2014/main" xmlns="" id="{D4734798-0CD1-4A12-8E00-8B47A3FC7A4C}"/>
              </a:ext>
            </a:extLst>
          </p:cNvPr>
          <p:cNvSpPr txBox="1"/>
          <p:nvPr/>
        </p:nvSpPr>
        <p:spPr>
          <a:xfrm>
            <a:off x="216300" y="1587323"/>
            <a:ext cx="184666" cy="1275417"/>
          </a:xfrm>
          <a:prstGeom prst="rect">
            <a:avLst/>
          </a:prstGeom>
        </p:spPr>
        <p:txBody>
          <a:bodyPr vert="vert270" wrap="square" lIns="0" tIns="13970" rIns="0" bIns="0" rtlCol="0">
            <a:spAutoFit/>
          </a:bodyPr>
          <a:lstStyle/>
          <a:p>
            <a:pPr marL="12700" algn="ctr">
              <a:spcBef>
                <a:spcPts val="110"/>
              </a:spcBef>
            </a:pPr>
            <a:r>
              <a:rPr lang="fr-FR" sz="1200" b="1" spc="-30" dirty="0">
                <a:solidFill>
                  <a:srgbClr val="FFFFFF"/>
                </a:solidFill>
                <a:latin typeface="Tahoma"/>
                <a:cs typeface="Tahoma"/>
              </a:rPr>
              <a:t>MTN BENIN</a:t>
            </a:r>
            <a:endParaRPr sz="1200" dirty="0">
              <a:solidFill>
                <a:prstClr val="black"/>
              </a:solidFill>
              <a:latin typeface="Tahoma"/>
              <a:cs typeface="Tahoma"/>
            </a:endParaRPr>
          </a:p>
        </p:txBody>
      </p:sp>
      <p:sp>
        <p:nvSpPr>
          <p:cNvPr id="107" name="object 5">
            <a:extLst>
              <a:ext uri="{FF2B5EF4-FFF2-40B4-BE49-F238E27FC236}">
                <a16:creationId xmlns:a16="http://schemas.microsoft.com/office/drawing/2014/main" xmlns="" id="{09AF8ED0-EC87-4D1A-9778-17FD06307438}"/>
              </a:ext>
            </a:extLst>
          </p:cNvPr>
          <p:cNvSpPr/>
          <p:nvPr/>
        </p:nvSpPr>
        <p:spPr>
          <a:xfrm>
            <a:off x="6956302" y="602894"/>
            <a:ext cx="5235698" cy="2336141"/>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dirty="0">
              <a:solidFill>
                <a:prstClr val="black"/>
              </a:solidFill>
            </a:endParaRPr>
          </a:p>
        </p:txBody>
      </p:sp>
      <p:sp>
        <p:nvSpPr>
          <p:cNvPr id="108" name="object 6">
            <a:extLst>
              <a:ext uri="{FF2B5EF4-FFF2-40B4-BE49-F238E27FC236}">
                <a16:creationId xmlns:a16="http://schemas.microsoft.com/office/drawing/2014/main" xmlns="" id="{375E4188-281A-46A1-9304-1EAF635A3C7A}"/>
              </a:ext>
            </a:extLst>
          </p:cNvPr>
          <p:cNvSpPr txBox="1"/>
          <p:nvPr/>
        </p:nvSpPr>
        <p:spPr>
          <a:xfrm>
            <a:off x="8364855" y="166766"/>
            <a:ext cx="3522345" cy="584775"/>
          </a:xfrm>
          <a:prstGeom prst="rect">
            <a:avLst/>
          </a:prstGeom>
        </p:spPr>
        <p:txBody>
          <a:bodyPr vert="horz" wrap="square" lIns="0" tIns="99060" rIns="0" bIns="0" rtlCol="0">
            <a:spAutoFit/>
          </a:bodyPr>
          <a:lstStyle/>
          <a:p>
            <a:pPr marL="12065" algn="ctr">
              <a:spcBef>
                <a:spcPts val="780"/>
              </a:spcBef>
              <a:tabLst>
                <a:tab pos="193675" algn="l"/>
                <a:tab pos="194310" algn="l"/>
              </a:tabLst>
            </a:pPr>
            <a:r>
              <a:rPr lang="fr-FR" sz="1600" b="1" spc="-75" dirty="0">
                <a:solidFill>
                  <a:prstClr val="black"/>
                </a:solidFill>
                <a:latin typeface="Corbel" pitchFamily="34" charset="0"/>
                <a:cs typeface="Tahoma"/>
              </a:rPr>
              <a:t>        </a:t>
            </a:r>
            <a:r>
              <a:rPr lang="fr-FR" sz="1600" b="1" u="sng" spc="-75" dirty="0">
                <a:solidFill>
                  <a:prstClr val="black"/>
                </a:solidFill>
                <a:latin typeface="Corbel" pitchFamily="34" charset="0"/>
                <a:cs typeface="Tahoma"/>
              </a:rPr>
              <a:t>Commentaire</a:t>
            </a:r>
            <a:r>
              <a:rPr lang="fr-FR" sz="1600" b="1" spc="-75" dirty="0">
                <a:solidFill>
                  <a:prstClr val="black"/>
                </a:solidFill>
                <a:latin typeface="Corbel" pitchFamily="34" charset="0"/>
                <a:cs typeface="Tahoma"/>
              </a:rPr>
              <a:t> </a:t>
            </a:r>
            <a:r>
              <a:rPr lang="fr-FR" sz="1200" b="1" spc="-75" dirty="0">
                <a:solidFill>
                  <a:prstClr val="black"/>
                </a:solidFill>
                <a:latin typeface="Tahoma"/>
                <a:cs typeface="Tahoma"/>
              </a:rPr>
              <a:t>:</a:t>
            </a:r>
            <a:endParaRPr sz="1200" dirty="0">
              <a:solidFill>
                <a:prstClr val="black"/>
              </a:solidFill>
              <a:latin typeface="Tahoma"/>
              <a:cs typeface="Tahoma"/>
            </a:endParaRPr>
          </a:p>
          <a:p>
            <a:pPr marL="12700" algn="ctr">
              <a:spcBef>
                <a:spcPts val="605"/>
              </a:spcBef>
            </a:pPr>
            <a:endParaRPr sz="1050" dirty="0">
              <a:solidFill>
                <a:prstClr val="black"/>
              </a:solidFill>
              <a:latin typeface="Verdana"/>
              <a:cs typeface="Verdana"/>
            </a:endParaRPr>
          </a:p>
        </p:txBody>
      </p:sp>
      <p:sp>
        <p:nvSpPr>
          <p:cNvPr id="120" name="object 18">
            <a:extLst>
              <a:ext uri="{FF2B5EF4-FFF2-40B4-BE49-F238E27FC236}">
                <a16:creationId xmlns:a16="http://schemas.microsoft.com/office/drawing/2014/main" xmlns="" id="{3CBFA28E-4E23-432F-B806-E7CBA342018D}"/>
              </a:ext>
            </a:extLst>
          </p:cNvPr>
          <p:cNvSpPr txBox="1"/>
          <p:nvPr/>
        </p:nvSpPr>
        <p:spPr>
          <a:xfrm>
            <a:off x="158627" y="3841041"/>
            <a:ext cx="169277" cy="2628847"/>
          </a:xfrm>
          <a:prstGeom prst="rect">
            <a:avLst/>
          </a:prstGeom>
        </p:spPr>
        <p:txBody>
          <a:bodyPr vert="vert270" wrap="square" lIns="0" tIns="13970" rIns="0" bIns="0" rtlCol="0">
            <a:spAutoFit/>
          </a:bodyPr>
          <a:lstStyle/>
          <a:p>
            <a:pPr marL="12700">
              <a:spcBef>
                <a:spcPts val="110"/>
              </a:spcBef>
            </a:pPr>
            <a:r>
              <a:rPr lang="fr-FR" sz="1100" b="1" spc="-5" dirty="0">
                <a:solidFill>
                  <a:srgbClr val="FFFFFF"/>
                </a:solidFill>
                <a:latin typeface="Tahoma"/>
                <a:cs typeface="Tahoma"/>
              </a:rPr>
              <a:t>SCORE PONDERE MOOV AFRICA</a:t>
            </a:r>
            <a:endParaRPr sz="1100" dirty="0">
              <a:solidFill>
                <a:prstClr val="black"/>
              </a:solidFill>
              <a:latin typeface="Tahoma"/>
              <a:cs typeface="Tahoma"/>
            </a:endParaRPr>
          </a:p>
        </p:txBody>
      </p:sp>
      <p:sp>
        <p:nvSpPr>
          <p:cNvPr id="168" name="object 34">
            <a:extLst>
              <a:ext uri="{FF2B5EF4-FFF2-40B4-BE49-F238E27FC236}">
                <a16:creationId xmlns:a16="http://schemas.microsoft.com/office/drawing/2014/main" xmlns="" id="{DA56DFBD-51FB-4A5A-B4D3-83DE2211A368}"/>
              </a:ext>
            </a:extLst>
          </p:cNvPr>
          <p:cNvSpPr txBox="1"/>
          <p:nvPr/>
        </p:nvSpPr>
        <p:spPr>
          <a:xfrm>
            <a:off x="527773" y="591561"/>
            <a:ext cx="6173619" cy="319959"/>
          </a:xfrm>
          <a:prstGeom prst="rect">
            <a:avLst/>
          </a:prstGeom>
        </p:spPr>
        <p:txBody>
          <a:bodyPr vert="horz" wrap="square" lIns="0" tIns="133985" rIns="0" bIns="0" rtlCol="0" anchor="ctr">
            <a:spAutoFit/>
          </a:bodyPr>
          <a:lstStyle/>
          <a:p>
            <a:pPr marR="272415" algn="ctr">
              <a:spcBef>
                <a:spcPts val="1055"/>
              </a:spcBef>
            </a:pPr>
            <a:r>
              <a:rPr lang="fr-FR" sz="1200" b="1" spc="-145" dirty="0">
                <a:solidFill>
                  <a:srgbClr val="585858"/>
                </a:solidFill>
                <a:latin typeface="Tahoma"/>
                <a:cs typeface="Tahoma"/>
              </a:rPr>
              <a:t>POINT COMPARATIF DE QUELQUES INDICATEURS</a:t>
            </a:r>
            <a:endParaRPr sz="1200" dirty="0">
              <a:solidFill>
                <a:prstClr val="black"/>
              </a:solidFill>
              <a:latin typeface="Tahoma"/>
              <a:cs typeface="Tahoma"/>
            </a:endParaRPr>
          </a:p>
        </p:txBody>
      </p:sp>
      <p:sp>
        <p:nvSpPr>
          <p:cNvPr id="45" name="Titre 3">
            <a:extLst>
              <a:ext uri="{FF2B5EF4-FFF2-40B4-BE49-F238E27FC236}">
                <a16:creationId xmlns:a16="http://schemas.microsoft.com/office/drawing/2014/main" xmlns="" id="{247FA544-D2F6-4EAD-920A-EC2F8CE1C316}"/>
              </a:ext>
            </a:extLst>
          </p:cNvPr>
          <p:cNvSpPr txBox="1">
            <a:spLocks/>
          </p:cNvSpPr>
          <p:nvPr/>
        </p:nvSpPr>
        <p:spPr>
          <a:xfrm>
            <a:off x="243262" y="320655"/>
            <a:ext cx="5622878"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Ebrima" pitchFamily="2" charset="0"/>
                <a:ea typeface="Ebrima" pitchFamily="2" charset="0"/>
                <a:cs typeface="Ebrima" pitchFamily="2" charset="0"/>
              </a:rPr>
              <a:t>NOTE </a:t>
            </a:r>
            <a:r>
              <a:rPr lang="fr-FR" sz="2000" cap="all" dirty="0" err="1">
                <a:solidFill>
                  <a:srgbClr val="A80014"/>
                </a:solidFill>
                <a:latin typeface="Ebrima" pitchFamily="2" charset="0"/>
                <a:ea typeface="Ebrima" pitchFamily="2" charset="0"/>
                <a:cs typeface="Ebrima" pitchFamily="2" charset="0"/>
              </a:rPr>
              <a:t>pondereE</a:t>
            </a:r>
            <a:r>
              <a:rPr lang="fr-FR" sz="2000" cap="all" dirty="0">
                <a:solidFill>
                  <a:srgbClr val="A80014"/>
                </a:solidFill>
                <a:latin typeface="Ebrima" pitchFamily="2" charset="0"/>
                <a:ea typeface="Ebrima" pitchFamily="2" charset="0"/>
                <a:cs typeface="Ebrima" pitchFamily="2" charset="0"/>
              </a:rPr>
              <a:t> MAI : </a:t>
            </a:r>
            <a:r>
              <a:rPr lang="fr-FR" sz="1800" cap="all" dirty="0">
                <a:solidFill>
                  <a:srgbClr val="0070C0"/>
                </a:solidFill>
                <a:latin typeface="Ebrima" pitchFamily="2" charset="0"/>
                <a:ea typeface="Ebrima" pitchFamily="2" charset="0"/>
                <a:cs typeface="Ebrima" pitchFamily="2" charset="0"/>
              </a:rPr>
              <a:t>CELTIIS</a:t>
            </a:r>
          </a:p>
        </p:txBody>
      </p:sp>
      <p:sp>
        <p:nvSpPr>
          <p:cNvPr id="4" name="ZoneTexte 3">
            <a:extLst>
              <a:ext uri="{FF2B5EF4-FFF2-40B4-BE49-F238E27FC236}">
                <a16:creationId xmlns:a16="http://schemas.microsoft.com/office/drawing/2014/main" xmlns="" id="{12AB30D6-7010-4008-9442-7EC9995A3678}"/>
              </a:ext>
            </a:extLst>
          </p:cNvPr>
          <p:cNvSpPr txBox="1"/>
          <p:nvPr/>
        </p:nvSpPr>
        <p:spPr>
          <a:xfrm>
            <a:off x="7289794" y="1577330"/>
            <a:ext cx="4723721" cy="2336024"/>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fr-FR" sz="1500" dirty="0">
                <a:solidFill>
                  <a:prstClr val="black"/>
                </a:solidFill>
                <a:latin typeface="Corbel" pitchFamily="34" charset="0"/>
                <a:cs typeface="Vani" panose="020B0502040204020203" pitchFamily="18" charset="0"/>
              </a:rPr>
              <a:t>Hausse de </a:t>
            </a:r>
            <a:r>
              <a:rPr lang="fr-FR" sz="1500" b="1" dirty="0">
                <a:solidFill>
                  <a:srgbClr val="C00000"/>
                </a:solidFill>
                <a:latin typeface="Corbel" pitchFamily="34" charset="0"/>
                <a:cs typeface="Vani" panose="020B0502040204020203" pitchFamily="18" charset="0"/>
              </a:rPr>
              <a:t>58% </a:t>
            </a:r>
            <a:r>
              <a:rPr lang="fr-FR" sz="1500" dirty="0">
                <a:solidFill>
                  <a:prstClr val="black"/>
                </a:solidFill>
                <a:latin typeface="Corbel" pitchFamily="34" charset="0"/>
                <a:cs typeface="Vani" panose="020B0502040204020203" pitchFamily="18" charset="0"/>
              </a:rPr>
              <a:t>du nombre d’appels distribués en Mai par rapport au flux moyen mensuel des trois derniers mois (cf. Tableau des points comparatifs)</a:t>
            </a:r>
          </a:p>
          <a:p>
            <a:pPr marL="285750" indent="-285750">
              <a:lnSpc>
                <a:spcPct val="200000"/>
              </a:lnSpc>
              <a:buFont typeface="Wingdings" panose="05000000000000000000" pitchFamily="2" charset="2"/>
              <a:buChar char="§"/>
            </a:pPr>
            <a:r>
              <a:rPr lang="fr-FR" sz="1500" dirty="0">
                <a:solidFill>
                  <a:prstClr val="black"/>
                </a:solidFill>
                <a:latin typeface="Corbel" pitchFamily="34" charset="0"/>
                <a:cs typeface="Vani" panose="020B0502040204020203" pitchFamily="18" charset="0"/>
              </a:rPr>
              <a:t>Tous les indicateurs contractuels sont en amélioration continue et à l’objectif au cours du mois de mai</a:t>
            </a:r>
          </a:p>
        </p:txBody>
      </p:sp>
      <p:grpSp>
        <p:nvGrpSpPr>
          <p:cNvPr id="17" name="object 11">
            <a:extLst>
              <a:ext uri="{FF2B5EF4-FFF2-40B4-BE49-F238E27FC236}">
                <a16:creationId xmlns:a16="http://schemas.microsoft.com/office/drawing/2014/main" xmlns="" id="{9565B3C3-99A3-4979-8515-E917BF8D8F02}"/>
              </a:ext>
            </a:extLst>
          </p:cNvPr>
          <p:cNvGrpSpPr/>
          <p:nvPr/>
        </p:nvGrpSpPr>
        <p:grpSpPr>
          <a:xfrm>
            <a:off x="18567" y="5022108"/>
            <a:ext cx="322831" cy="826114"/>
            <a:chOff x="8366759" y="1507236"/>
            <a:chExt cx="344805" cy="1800225"/>
          </a:xfrm>
        </p:grpSpPr>
        <p:sp>
          <p:nvSpPr>
            <p:cNvPr id="18" name="object 12">
              <a:extLst>
                <a:ext uri="{FF2B5EF4-FFF2-40B4-BE49-F238E27FC236}">
                  <a16:creationId xmlns:a16="http://schemas.microsoft.com/office/drawing/2014/main" xmlns=""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solidFill>
                  <a:prstClr val="black"/>
                </a:solidFill>
              </a:endParaRPr>
            </a:p>
          </p:txBody>
        </p:sp>
        <p:sp>
          <p:nvSpPr>
            <p:cNvPr id="19" name="object 13">
              <a:extLst>
                <a:ext uri="{FF2B5EF4-FFF2-40B4-BE49-F238E27FC236}">
                  <a16:creationId xmlns:a16="http://schemas.microsoft.com/office/drawing/2014/main" xmlns=""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solidFill>
              <a:srgbClr val="4B5765"/>
            </a:solidFill>
            <a:ln w="76200">
              <a:solidFill>
                <a:srgbClr val="F5F5F5"/>
              </a:solidFill>
            </a:ln>
          </p:spPr>
          <p:txBody>
            <a:bodyPr wrap="square" lIns="0" tIns="0" rIns="0" bIns="0" rtlCol="0"/>
            <a:lstStyle/>
            <a:p>
              <a:endParaRPr>
                <a:solidFill>
                  <a:prstClr val="black"/>
                </a:solidFill>
              </a:endParaRPr>
            </a:p>
          </p:txBody>
        </p:sp>
        <p:sp>
          <p:nvSpPr>
            <p:cNvPr id="20" name="object 14">
              <a:extLst>
                <a:ext uri="{FF2B5EF4-FFF2-40B4-BE49-F238E27FC236}">
                  <a16:creationId xmlns:a16="http://schemas.microsoft.com/office/drawing/2014/main" xmlns=""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4B5765"/>
            </a:solidFill>
          </p:spPr>
          <p:txBody>
            <a:bodyPr wrap="square" lIns="0" tIns="0" rIns="0" bIns="0" rtlCol="0"/>
            <a:lstStyle/>
            <a:p>
              <a:endParaRPr>
                <a:solidFill>
                  <a:prstClr val="black"/>
                </a:solidFill>
              </a:endParaRPr>
            </a:p>
          </p:txBody>
        </p:sp>
      </p:grpSp>
      <p:sp>
        <p:nvSpPr>
          <p:cNvPr id="22" name="Rectangle 21"/>
          <p:cNvSpPr/>
          <p:nvPr/>
        </p:nvSpPr>
        <p:spPr>
          <a:xfrm>
            <a:off x="496325" y="4533800"/>
            <a:ext cx="2949205" cy="323165"/>
          </a:xfrm>
          <a:prstGeom prst="rect">
            <a:avLst/>
          </a:prstGeom>
        </p:spPr>
        <p:txBody>
          <a:bodyPr wrap="none">
            <a:spAutoFit/>
          </a:bodyPr>
          <a:lstStyle/>
          <a:p>
            <a:pPr marL="12065">
              <a:spcBef>
                <a:spcPts val="780"/>
              </a:spcBef>
              <a:tabLst>
                <a:tab pos="193675" algn="l"/>
                <a:tab pos="194310" algn="l"/>
              </a:tabLst>
            </a:pPr>
            <a:r>
              <a:rPr lang="fr-FR" sz="1500" b="1" spc="-75" dirty="0">
                <a:solidFill>
                  <a:prstClr val="black"/>
                </a:solidFill>
                <a:latin typeface="Tahoma"/>
                <a:cs typeface="Tahoma"/>
              </a:rPr>
              <a:t>Challenges/Facteurs de risques</a:t>
            </a:r>
          </a:p>
        </p:txBody>
      </p:sp>
      <p:sp>
        <p:nvSpPr>
          <p:cNvPr id="33" name="object 5">
            <a:extLst>
              <a:ext uri="{FF2B5EF4-FFF2-40B4-BE49-F238E27FC236}">
                <a16:creationId xmlns:a16="http://schemas.microsoft.com/office/drawing/2014/main" xmlns="" id="{09AF8ED0-EC87-4D1A-9778-17FD06307438}"/>
              </a:ext>
            </a:extLst>
          </p:cNvPr>
          <p:cNvSpPr/>
          <p:nvPr/>
        </p:nvSpPr>
        <p:spPr>
          <a:xfrm>
            <a:off x="7908397" y="4391011"/>
            <a:ext cx="3978803" cy="1029756"/>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34" name="ZoneTexte 33">
            <a:extLst>
              <a:ext uri="{FF2B5EF4-FFF2-40B4-BE49-F238E27FC236}">
                <a16:creationId xmlns:a16="http://schemas.microsoft.com/office/drawing/2014/main" xmlns="" id="{73430998-2DAD-4586-B740-98BEE63A8927}"/>
              </a:ext>
            </a:extLst>
          </p:cNvPr>
          <p:cNvSpPr txBox="1"/>
          <p:nvPr/>
        </p:nvSpPr>
        <p:spPr>
          <a:xfrm>
            <a:off x="341398" y="5022108"/>
            <a:ext cx="6786255" cy="705258"/>
          </a:xfrm>
          <a:prstGeom prst="rect">
            <a:avLst/>
          </a:prstGeom>
          <a:noFill/>
        </p:spPr>
        <p:txBody>
          <a:bodyPr wrap="square" rtlCol="0">
            <a:spAutoFit/>
          </a:bodyPr>
          <a:lstStyle/>
          <a:p>
            <a:pPr marL="285750" indent="-285750" algn="just">
              <a:lnSpc>
                <a:spcPct val="150000"/>
              </a:lnSpc>
              <a:buFont typeface="Wingdings" pitchFamily="2" charset="2"/>
              <a:buChar char="v"/>
            </a:pPr>
            <a:r>
              <a:rPr lang="fr-FR" sz="1400" dirty="0">
                <a:solidFill>
                  <a:prstClr val="black"/>
                </a:solidFill>
                <a:latin typeface="Corbel" pitchFamily="34" charset="0"/>
                <a:cs typeface="Vani" panose="020B0502040204020203" pitchFamily="18" charset="0"/>
              </a:rPr>
              <a:t>Non disponibilité des indicateurs d’évaluation du niveau de productivité</a:t>
            </a:r>
          </a:p>
          <a:p>
            <a:pPr marL="285750" indent="-285750" algn="just">
              <a:lnSpc>
                <a:spcPct val="150000"/>
              </a:lnSpc>
              <a:buFont typeface="Wingdings" pitchFamily="2" charset="2"/>
              <a:buChar char="v"/>
            </a:pPr>
            <a:r>
              <a:rPr lang="fr-FR" sz="1400" dirty="0">
                <a:solidFill>
                  <a:prstClr val="black"/>
                </a:solidFill>
                <a:latin typeface="Corbel" pitchFamily="34" charset="0"/>
                <a:cs typeface="Vani" panose="020B0502040204020203" pitchFamily="18" charset="0"/>
              </a:rPr>
              <a:t>Discours qualité à améliorer</a:t>
            </a:r>
          </a:p>
        </p:txBody>
      </p:sp>
      <p:graphicFrame>
        <p:nvGraphicFramePr>
          <p:cNvPr id="7" name="Tableau 6">
            <a:extLst>
              <a:ext uri="{FF2B5EF4-FFF2-40B4-BE49-F238E27FC236}">
                <a16:creationId xmlns:a16="http://schemas.microsoft.com/office/drawing/2014/main" xmlns="" id="{FFCAB2A8-2425-64A0-D825-5F080346F49D}"/>
              </a:ext>
            </a:extLst>
          </p:cNvPr>
          <p:cNvGraphicFramePr>
            <a:graphicFrameLocks noGrp="1"/>
          </p:cNvGraphicFramePr>
          <p:nvPr/>
        </p:nvGraphicFramePr>
        <p:xfrm>
          <a:off x="69681" y="962181"/>
          <a:ext cx="6912216" cy="3484455"/>
        </p:xfrm>
        <a:graphic>
          <a:graphicData uri="http://schemas.openxmlformats.org/drawingml/2006/table">
            <a:tbl>
              <a:tblPr/>
              <a:tblGrid>
                <a:gridCol w="1802568">
                  <a:extLst>
                    <a:ext uri="{9D8B030D-6E8A-4147-A177-3AD203B41FA5}">
                      <a16:colId xmlns:a16="http://schemas.microsoft.com/office/drawing/2014/main" xmlns="" val="928033926"/>
                    </a:ext>
                  </a:extLst>
                </a:gridCol>
                <a:gridCol w="851608">
                  <a:extLst>
                    <a:ext uri="{9D8B030D-6E8A-4147-A177-3AD203B41FA5}">
                      <a16:colId xmlns:a16="http://schemas.microsoft.com/office/drawing/2014/main" xmlns="" val="2669940009"/>
                    </a:ext>
                  </a:extLst>
                </a:gridCol>
                <a:gridCol w="851608">
                  <a:extLst>
                    <a:ext uri="{9D8B030D-6E8A-4147-A177-3AD203B41FA5}">
                      <a16:colId xmlns:a16="http://schemas.microsoft.com/office/drawing/2014/main" xmlns="" val="2111932624"/>
                    </a:ext>
                  </a:extLst>
                </a:gridCol>
                <a:gridCol w="851608">
                  <a:extLst>
                    <a:ext uri="{9D8B030D-6E8A-4147-A177-3AD203B41FA5}">
                      <a16:colId xmlns:a16="http://schemas.microsoft.com/office/drawing/2014/main" xmlns="" val="20409863"/>
                    </a:ext>
                  </a:extLst>
                </a:gridCol>
                <a:gridCol w="851608">
                  <a:extLst>
                    <a:ext uri="{9D8B030D-6E8A-4147-A177-3AD203B41FA5}">
                      <a16:colId xmlns:a16="http://schemas.microsoft.com/office/drawing/2014/main" xmlns="" val="380664938"/>
                    </a:ext>
                  </a:extLst>
                </a:gridCol>
                <a:gridCol w="851608">
                  <a:extLst>
                    <a:ext uri="{9D8B030D-6E8A-4147-A177-3AD203B41FA5}">
                      <a16:colId xmlns:a16="http://schemas.microsoft.com/office/drawing/2014/main" xmlns="" val="1517989049"/>
                    </a:ext>
                  </a:extLst>
                </a:gridCol>
                <a:gridCol w="851608">
                  <a:extLst>
                    <a:ext uri="{9D8B030D-6E8A-4147-A177-3AD203B41FA5}">
                      <a16:colId xmlns:a16="http://schemas.microsoft.com/office/drawing/2014/main" xmlns="" val="2006526877"/>
                    </a:ext>
                  </a:extLst>
                </a:gridCol>
              </a:tblGrid>
              <a:tr h="545294">
                <a:tc>
                  <a:txBody>
                    <a:bodyPr/>
                    <a:lstStyle/>
                    <a:p>
                      <a:pPr algn="l" rtl="0" fontAlgn="b"/>
                      <a:r>
                        <a:rPr lang="fr-FR" sz="1400" b="0" i="0" u="none" strike="noStrike" dirty="0">
                          <a:solidFill>
                            <a:srgbClr val="000000"/>
                          </a:solidFill>
                          <a:effectLst/>
                          <a:latin typeface="Gabriola" panose="04040605051002020D02" pitchFamily="82" charset="0"/>
                        </a:rPr>
                        <a:t>Indicateurs </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Objectifs</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Réal fev</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Réal Mars</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Réal Avril</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Moy (F-M-A)</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Réal MAI</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03640324"/>
                  </a:ext>
                </a:extLst>
              </a:tr>
              <a:tr h="302940">
                <a:tc>
                  <a:txBody>
                    <a:bodyPr/>
                    <a:lstStyle/>
                    <a:p>
                      <a:pPr algn="l" rtl="0" fontAlgn="b"/>
                      <a:r>
                        <a:rPr lang="fr-FR" sz="1400" b="0" i="0" u="none" strike="noStrike" dirty="0">
                          <a:solidFill>
                            <a:srgbClr val="000000"/>
                          </a:solidFill>
                          <a:effectLst/>
                          <a:latin typeface="Gabriola" panose="04040605051002020D02" pitchFamily="82" charset="0"/>
                        </a:rPr>
                        <a:t>SERVICE LEVELS </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&gt;= 80%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98%</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99%</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chemeClr val="tx1"/>
                          </a:solidFill>
                          <a:effectLst/>
                          <a:latin typeface="Gabriola" panose="04040605051002020D02" pitchFamily="82" charset="0"/>
                        </a:rPr>
                        <a:t>99%</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99%</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100%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93952026"/>
                  </a:ext>
                </a:extLst>
              </a:tr>
              <a:tr h="302940">
                <a:tc>
                  <a:txBody>
                    <a:bodyPr/>
                    <a:lstStyle/>
                    <a:p>
                      <a:pPr algn="l" rtl="0" fontAlgn="b"/>
                      <a:r>
                        <a:rPr lang="fr-FR" sz="1400" b="0" i="0" u="none" strike="noStrike" dirty="0">
                          <a:solidFill>
                            <a:srgbClr val="000000"/>
                          </a:solidFill>
                          <a:effectLst/>
                          <a:latin typeface="Gabriola" panose="04040605051002020D02" pitchFamily="82" charset="0"/>
                        </a:rPr>
                        <a:t>EFFICACITE</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&gt;= 85%</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100%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100%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chemeClr val="tx1"/>
                          </a:solidFill>
                          <a:effectLst/>
                          <a:latin typeface="Gabriola" panose="04040605051002020D02" pitchFamily="82" charset="0"/>
                        </a:rPr>
                        <a:t>100%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100%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100%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266139"/>
                  </a:ext>
                </a:extLst>
              </a:tr>
              <a:tr h="451549">
                <a:tc>
                  <a:txBody>
                    <a:bodyPr/>
                    <a:lstStyle/>
                    <a:p>
                      <a:pPr algn="l" rtl="0" fontAlgn="b"/>
                      <a:r>
                        <a:rPr lang="fr-FR" sz="1400" b="0" i="0" u="none" strike="noStrike" dirty="0">
                          <a:solidFill>
                            <a:srgbClr val="000000"/>
                          </a:solidFill>
                          <a:effectLst/>
                          <a:latin typeface="Gabriola" panose="04040605051002020D02" pitchFamily="82" charset="0"/>
                        </a:rPr>
                        <a:t>Nombre d’appels distribués</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30 706</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26 106</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37 814</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31 542</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49 883</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7422525"/>
                  </a:ext>
                </a:extLst>
              </a:tr>
              <a:tr h="558757">
                <a:tc>
                  <a:txBody>
                    <a:bodyPr/>
                    <a:lstStyle/>
                    <a:p>
                      <a:pPr algn="l" rtl="0" fontAlgn="b"/>
                      <a:r>
                        <a:rPr lang="fr-FR" sz="1400" b="0" i="0" u="none" strike="noStrike">
                          <a:solidFill>
                            <a:srgbClr val="000000"/>
                          </a:solidFill>
                          <a:effectLst/>
                          <a:latin typeface="Gabriola" panose="04040605051002020D02" pitchFamily="82" charset="0"/>
                        </a:rPr>
                        <a:t>Nombre d’appels total traités</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30 327</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26 044</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37 799</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31 390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49 816</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8859418"/>
                  </a:ext>
                </a:extLst>
              </a:tr>
              <a:tr h="414155">
                <a:tc>
                  <a:txBody>
                    <a:bodyPr/>
                    <a:lstStyle/>
                    <a:p>
                      <a:pPr algn="l" rtl="0" fontAlgn="b"/>
                      <a:r>
                        <a:rPr lang="fr-FR" sz="1400" b="0" i="0" u="none" strike="noStrike">
                          <a:solidFill>
                            <a:srgbClr val="000000"/>
                          </a:solidFill>
                          <a:effectLst/>
                          <a:latin typeface="Gabriola" panose="04040605051002020D02" pitchFamily="82" charset="0"/>
                        </a:rPr>
                        <a:t>Nombre d’appels traités (&lt;20s)</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30 039</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25 774</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37 462</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31 092</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49 706</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32784998"/>
                  </a:ext>
                </a:extLst>
              </a:tr>
              <a:tr h="302940">
                <a:tc>
                  <a:txBody>
                    <a:bodyPr/>
                    <a:lstStyle/>
                    <a:p>
                      <a:pPr algn="l" rtl="0" fontAlgn="b"/>
                      <a:r>
                        <a:rPr lang="fr-FR" sz="1400" b="0" i="0" u="none" strike="noStrike">
                          <a:solidFill>
                            <a:srgbClr val="000000"/>
                          </a:solidFill>
                          <a:effectLst/>
                          <a:latin typeface="Gabriola" panose="04040605051002020D02" pitchFamily="82" charset="0"/>
                        </a:rPr>
                        <a:t>Total abandonné sonnerie</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79</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60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15</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51</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67</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0403301"/>
                  </a:ext>
                </a:extLst>
              </a:tr>
              <a:tr h="302940">
                <a:tc>
                  <a:txBody>
                    <a:bodyPr/>
                    <a:lstStyle/>
                    <a:p>
                      <a:pPr algn="l" rtl="0" fontAlgn="b"/>
                      <a:r>
                        <a:rPr lang="fr-FR" sz="1400" b="0" i="0" u="none" strike="noStrike">
                          <a:solidFill>
                            <a:srgbClr val="000000"/>
                          </a:solidFill>
                          <a:effectLst/>
                          <a:latin typeface="Gabriola" panose="04040605051002020D02" pitchFamily="82" charset="0"/>
                        </a:rPr>
                        <a:t>Taux d’abandons</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=&lt;14%</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7566987"/>
                  </a:ext>
                </a:extLst>
              </a:tr>
              <a:tr h="302940">
                <a:tc>
                  <a:txBody>
                    <a:bodyPr/>
                    <a:lstStyle/>
                    <a:p>
                      <a:pPr algn="l" rtl="0" fontAlgn="b"/>
                      <a:r>
                        <a:rPr lang="fr-FR" sz="1400" b="0" i="0" u="none" strike="noStrike">
                          <a:solidFill>
                            <a:srgbClr val="000000"/>
                          </a:solidFill>
                          <a:effectLst/>
                          <a:latin typeface="Gabriola" panose="04040605051002020D02" pitchFamily="82" charset="0"/>
                        </a:rPr>
                        <a:t>DMT (s)</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=&lt;150</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138</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FF0000"/>
                          </a:solidFill>
                          <a:effectLst/>
                          <a:latin typeface="Gabriola" panose="04040605051002020D02" pitchFamily="82" charset="0"/>
                        </a:rPr>
                        <a:t>153</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126</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Gabriola" panose="04040605051002020D02" pitchFamily="82" charset="0"/>
                        </a:rPr>
                        <a:t>139</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Gabriola" panose="04040605051002020D02" pitchFamily="82" charset="0"/>
                        </a:rPr>
                        <a:t>121</a:t>
                      </a:r>
                    </a:p>
                  </a:txBody>
                  <a:tcPr marL="7840" marR="7840" marT="78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2267150"/>
                  </a:ext>
                </a:extLst>
              </a:tr>
            </a:tbl>
          </a:graphicData>
        </a:graphic>
      </p:graphicFrame>
    </p:spTree>
    <p:extLst>
      <p:ext uri="{BB962C8B-B14F-4D97-AF65-F5344CB8AC3E}">
        <p14:creationId xmlns:p14="http://schemas.microsoft.com/office/powerpoint/2010/main" val="352062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0"/>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Qualité &amp;Conformité</a:t>
            </a:r>
          </a:p>
        </p:txBody>
      </p:sp>
      <p:pic>
        <p:nvPicPr>
          <p:cNvPr id="7" name="Image 6"/>
          <p:cNvPicPr>
            <a:picLocks noChangeAspect="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tretch>
            <a:fillRect/>
          </a:stretch>
        </p:blipFill>
        <p:spPr>
          <a:xfrm>
            <a:off x="0" y="113053"/>
            <a:ext cx="12193412" cy="6858000"/>
          </a:xfrm>
          <a:prstGeom prst="rect">
            <a:avLst/>
          </a:prstGeom>
          <a:effectLst>
            <a:glow rad="127000">
              <a:srgbClr val="FF0000">
                <a:alpha val="0"/>
              </a:srgbClr>
            </a:glow>
          </a:effectLst>
        </p:spPr>
      </p:pic>
      <p:pic>
        <p:nvPicPr>
          <p:cNvPr id="11" name="Image 10"/>
          <p:cNvPicPr>
            <a:picLocks noChangeAspect="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tretch>
            <a:fillRect/>
          </a:stretch>
        </p:blipFill>
        <p:spPr>
          <a:xfrm>
            <a:off x="0" y="113054"/>
            <a:ext cx="12193412" cy="6858000"/>
          </a:xfrm>
          <a:prstGeom prst="rect">
            <a:avLst/>
          </a:prstGeom>
          <a:effectLst>
            <a:glow rad="127000">
              <a:srgbClr val="FF0000">
                <a:alpha val="0"/>
              </a:srgbClr>
            </a:glow>
          </a:effectLst>
        </p:spPr>
      </p:pic>
    </p:spTree>
    <p:extLst>
      <p:ext uri="{BB962C8B-B14F-4D97-AF65-F5344CB8AC3E}">
        <p14:creationId xmlns:p14="http://schemas.microsoft.com/office/powerpoint/2010/main" val="2857854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5A2A407-4F97-4F8B-945E-F54C04317BAD}"/>
              </a:ext>
            </a:extLst>
          </p:cNvPr>
          <p:cNvSpPr>
            <a:spLocks noGrp="1"/>
          </p:cNvSpPr>
          <p:nvPr>
            <p:ph type="title"/>
          </p:nvPr>
        </p:nvSpPr>
        <p:spPr>
          <a:xfrm>
            <a:off x="285973" y="308401"/>
            <a:ext cx="10515600" cy="289182"/>
          </a:xfrm>
        </p:spPr>
        <p:txBody>
          <a:bodyPr vert="horz" wrap="square" lIns="0" tIns="12065" rIns="0" bIns="0" rtlCol="0" anchor="ctr">
            <a:spAutoFit/>
          </a:bodyPr>
          <a:lstStyle/>
          <a:p>
            <a:r>
              <a:rPr lang="fr-FR" sz="2000" b="1" cap="all" dirty="0">
                <a:solidFill>
                  <a:srgbClr val="A80014"/>
                </a:solidFill>
                <a:latin typeface="Ebrima" pitchFamily="2" charset="0"/>
                <a:ea typeface="Ebrima" pitchFamily="2" charset="0"/>
                <a:cs typeface="Ebrima" pitchFamily="2" charset="0"/>
              </a:rPr>
              <a:t>EFFECTIFS ET CAPACITAIRES</a:t>
            </a:r>
          </a:p>
        </p:txBody>
      </p:sp>
      <p:sp>
        <p:nvSpPr>
          <p:cNvPr id="65" name="ZoneTexte 64"/>
          <p:cNvSpPr txBox="1"/>
          <p:nvPr/>
        </p:nvSpPr>
        <p:spPr>
          <a:xfrm>
            <a:off x="4993225" y="1441283"/>
            <a:ext cx="703527" cy="253916"/>
          </a:xfrm>
          <a:prstGeom prst="rect">
            <a:avLst/>
          </a:prstGeom>
          <a:noFill/>
        </p:spPr>
        <p:txBody>
          <a:bodyPr wrap="square" rtlCol="0">
            <a:spAutoFit/>
          </a:bodyPr>
          <a:lstStyle/>
          <a:p>
            <a:r>
              <a:rPr lang="fr-FR" sz="1050" b="1" i="1" dirty="0">
                <a:solidFill>
                  <a:prstClr val="white"/>
                </a:solidFill>
              </a:rPr>
              <a:t>+123%</a:t>
            </a:r>
          </a:p>
        </p:txBody>
      </p:sp>
      <p:sp>
        <p:nvSpPr>
          <p:cNvPr id="69" name="ZoneTexte 68"/>
          <p:cNvSpPr txBox="1"/>
          <p:nvPr/>
        </p:nvSpPr>
        <p:spPr>
          <a:xfrm>
            <a:off x="7914728" y="1450474"/>
            <a:ext cx="535893" cy="253916"/>
          </a:xfrm>
          <a:prstGeom prst="rect">
            <a:avLst/>
          </a:prstGeom>
          <a:noFill/>
        </p:spPr>
        <p:txBody>
          <a:bodyPr wrap="square" rtlCol="0">
            <a:spAutoFit/>
          </a:bodyPr>
          <a:lstStyle/>
          <a:p>
            <a:r>
              <a:rPr lang="fr-FR" sz="1050" b="1" i="1" dirty="0">
                <a:solidFill>
                  <a:prstClr val="white"/>
                </a:solidFill>
              </a:rPr>
              <a:t>+ 16%</a:t>
            </a:r>
          </a:p>
        </p:txBody>
      </p:sp>
      <p:sp>
        <p:nvSpPr>
          <p:cNvPr id="70" name="ZoneTexte 69"/>
          <p:cNvSpPr txBox="1"/>
          <p:nvPr/>
        </p:nvSpPr>
        <p:spPr>
          <a:xfrm>
            <a:off x="10801573" y="1470788"/>
            <a:ext cx="535893" cy="253916"/>
          </a:xfrm>
          <a:prstGeom prst="rect">
            <a:avLst/>
          </a:prstGeom>
          <a:noFill/>
        </p:spPr>
        <p:txBody>
          <a:bodyPr wrap="square" rtlCol="0">
            <a:spAutoFit/>
          </a:bodyPr>
          <a:lstStyle/>
          <a:p>
            <a:r>
              <a:rPr lang="fr-FR" sz="1050" b="1" i="1" dirty="0">
                <a:solidFill>
                  <a:prstClr val="white"/>
                </a:solidFill>
              </a:rPr>
              <a:t>+37%</a:t>
            </a:r>
          </a:p>
        </p:txBody>
      </p:sp>
      <p:sp>
        <p:nvSpPr>
          <p:cNvPr id="8" name="ZoneTexte 7"/>
          <p:cNvSpPr txBox="1"/>
          <p:nvPr/>
        </p:nvSpPr>
        <p:spPr>
          <a:xfrm>
            <a:off x="158768" y="5759202"/>
            <a:ext cx="8767416" cy="892552"/>
          </a:xfrm>
          <a:prstGeom prst="rect">
            <a:avLst/>
          </a:prstGeom>
          <a:noFill/>
        </p:spPr>
        <p:txBody>
          <a:bodyPr wrap="square" rtlCol="0">
            <a:spAutoFit/>
          </a:bodyPr>
          <a:lstStyle/>
          <a:p>
            <a:r>
              <a:rPr lang="fr-FR" sz="1600" b="1" u="sng" dirty="0">
                <a:solidFill>
                  <a:prstClr val="black"/>
                </a:solidFill>
              </a:rPr>
              <a:t>Constats:</a:t>
            </a:r>
            <a:endParaRPr lang="fr-FR" sz="1400" b="1" u="sng" dirty="0">
              <a:solidFill>
                <a:prstClr val="black"/>
              </a:solidFill>
            </a:endParaRPr>
          </a:p>
          <a:p>
            <a:pPr marL="285750" indent="-285750">
              <a:buFont typeface="Wingdings" panose="05000000000000000000" pitchFamily="2" charset="2"/>
              <a:buChar char="§"/>
            </a:pPr>
            <a:r>
              <a:rPr lang="fr-FR" sz="1200" dirty="0">
                <a:solidFill>
                  <a:prstClr val="black"/>
                </a:solidFill>
              </a:rPr>
              <a:t>Ecart sur le volume des évaluations à l’exception du Bénin</a:t>
            </a:r>
          </a:p>
          <a:p>
            <a:pPr marL="285750" indent="-285750">
              <a:buFont typeface="Wingdings" panose="05000000000000000000" pitchFamily="2" charset="2"/>
              <a:buChar char="§"/>
            </a:pPr>
            <a:r>
              <a:rPr lang="fr-FR" sz="1200" dirty="0">
                <a:solidFill>
                  <a:prstClr val="black"/>
                </a:solidFill>
              </a:rPr>
              <a:t>Effectif Suivi en baisse à l’exception du Bénin et du Cameroun.</a:t>
            </a:r>
          </a:p>
          <a:p>
            <a:pPr marL="285750" indent="-285750">
              <a:buFont typeface="Wingdings" panose="05000000000000000000" pitchFamily="2" charset="2"/>
              <a:buChar char="§"/>
            </a:pPr>
            <a:r>
              <a:rPr lang="fr-FR" sz="1200" dirty="0">
                <a:solidFill>
                  <a:prstClr val="black"/>
                </a:solidFill>
              </a:rPr>
              <a:t>Evalués hors Ares: 01 MTN et 08 </a:t>
            </a:r>
            <a:r>
              <a:rPr lang="fr-FR" sz="1200" dirty="0" err="1">
                <a:solidFill>
                  <a:prstClr val="black"/>
                </a:solidFill>
              </a:rPr>
              <a:t>Moov</a:t>
            </a:r>
            <a:r>
              <a:rPr lang="fr-FR" sz="1200" dirty="0">
                <a:solidFill>
                  <a:prstClr val="black"/>
                </a:solidFill>
              </a:rPr>
              <a:t> (Digital </a:t>
            </a:r>
            <a:r>
              <a:rPr lang="fr-FR" sz="1200" dirty="0" err="1">
                <a:solidFill>
                  <a:prstClr val="black"/>
                </a:solidFill>
              </a:rPr>
              <a:t>Moov</a:t>
            </a:r>
            <a:r>
              <a:rPr lang="fr-FR" sz="1200" dirty="0">
                <a:solidFill>
                  <a:prstClr val="black"/>
                </a:solidFill>
              </a:rPr>
              <a:t>)</a:t>
            </a:r>
          </a:p>
        </p:txBody>
      </p:sp>
      <p:sp>
        <p:nvSpPr>
          <p:cNvPr id="26" name="Titre 6"/>
          <p:cNvSpPr txBox="1">
            <a:spLocks/>
          </p:cNvSpPr>
          <p:nvPr/>
        </p:nvSpPr>
        <p:spPr>
          <a:xfrm>
            <a:off x="10385258" y="147951"/>
            <a:ext cx="1806742" cy="380540"/>
          </a:xfrm>
          <a:prstGeom prst="rect">
            <a:avLst/>
          </a:prstGeom>
          <a:noFill/>
          <a:ln w="12700" cap="flat" cmpd="sng" algn="ctr">
            <a:noFill/>
            <a:prstDash val="solid"/>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p>
            <a:pPr algn="ctr">
              <a:lnSpc>
                <a:spcPct val="90000"/>
              </a:lnSpc>
              <a:spcBef>
                <a:spcPct val="0"/>
              </a:spcBef>
            </a:pPr>
            <a:r>
              <a:rPr lang="fr-FR" sz="2400" b="1" u="sng" dirty="0">
                <a:solidFill>
                  <a:prstClr val="black"/>
                </a:solidFill>
                <a:latin typeface="Britannic Bold" panose="020B0903060703020204" pitchFamily="34" charset="0"/>
              </a:rPr>
              <a:t>QUALITE</a:t>
            </a:r>
          </a:p>
        </p:txBody>
      </p:sp>
      <p:sp>
        <p:nvSpPr>
          <p:cNvPr id="23" name="ZoneTexte 22">
            <a:extLst>
              <a:ext uri="{FF2B5EF4-FFF2-40B4-BE49-F238E27FC236}">
                <a16:creationId xmlns:a16="http://schemas.microsoft.com/office/drawing/2014/main" xmlns="" id="{05E5DC45-A5F3-0B4D-9FE0-EBE303E1C531}"/>
              </a:ext>
            </a:extLst>
          </p:cNvPr>
          <p:cNvSpPr txBox="1"/>
          <p:nvPr/>
        </p:nvSpPr>
        <p:spPr>
          <a:xfrm>
            <a:off x="2242914" y="3090412"/>
            <a:ext cx="535893" cy="253916"/>
          </a:xfrm>
          <a:prstGeom prst="rect">
            <a:avLst/>
          </a:prstGeom>
          <a:noFill/>
        </p:spPr>
        <p:txBody>
          <a:bodyPr wrap="square" rtlCol="0">
            <a:spAutoFit/>
          </a:bodyPr>
          <a:lstStyle/>
          <a:p>
            <a:r>
              <a:rPr lang="fr-FR" sz="1050" b="1" i="1" dirty="0">
                <a:solidFill>
                  <a:prstClr val="white"/>
                </a:solidFill>
              </a:rPr>
              <a:t>-4%</a:t>
            </a:r>
          </a:p>
        </p:txBody>
      </p:sp>
      <p:cxnSp>
        <p:nvCxnSpPr>
          <p:cNvPr id="66" name="Connecteur droit 65">
            <a:extLst>
              <a:ext uri="{FF2B5EF4-FFF2-40B4-BE49-F238E27FC236}">
                <a16:creationId xmlns:a16="http://schemas.microsoft.com/office/drawing/2014/main" xmlns="" id="{7286E5E2-0A20-C074-9AE0-73276618F363}"/>
              </a:ext>
            </a:extLst>
          </p:cNvPr>
          <p:cNvCxnSpPr>
            <a:cxnSpLocks/>
          </p:cNvCxnSpPr>
          <p:nvPr/>
        </p:nvCxnSpPr>
        <p:spPr>
          <a:xfrm>
            <a:off x="158768" y="5711198"/>
            <a:ext cx="11854344"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11" name="Graphique 10">
            <a:extLst>
              <a:ext uri="{FF2B5EF4-FFF2-40B4-BE49-F238E27FC236}">
                <a16:creationId xmlns:a16="http://schemas.microsoft.com/office/drawing/2014/main" xmlns="" id="{6367A31F-0DC5-2D2F-B6BC-C62AD4017F77}"/>
              </a:ext>
            </a:extLst>
          </p:cNvPr>
          <p:cNvGraphicFramePr>
            <a:graphicFrameLocks/>
          </p:cNvGraphicFramePr>
          <p:nvPr/>
        </p:nvGraphicFramePr>
        <p:xfrm>
          <a:off x="5832004" y="672295"/>
          <a:ext cx="5761593" cy="23783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xmlns="" id="{54D23167-CA22-0D91-0B03-70DE4126AB4F}"/>
              </a:ext>
            </a:extLst>
          </p:cNvPr>
          <p:cNvGraphicFramePr>
            <a:graphicFrameLocks/>
          </p:cNvGraphicFramePr>
          <p:nvPr/>
        </p:nvGraphicFramePr>
        <p:xfrm>
          <a:off x="285972" y="672295"/>
          <a:ext cx="5277803" cy="2362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xmlns="" id="{FDB1514F-E8E1-EDC7-5C3F-EA1E0FCC8301}"/>
              </a:ext>
            </a:extLst>
          </p:cNvPr>
          <p:cNvGraphicFramePr>
            <a:graphicFrameLocks/>
          </p:cNvGraphicFramePr>
          <p:nvPr/>
        </p:nvGraphicFramePr>
        <p:xfrm>
          <a:off x="285973" y="3195651"/>
          <a:ext cx="5293192" cy="23622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phique 13">
            <a:extLst>
              <a:ext uri="{FF2B5EF4-FFF2-40B4-BE49-F238E27FC236}">
                <a16:creationId xmlns:a16="http://schemas.microsoft.com/office/drawing/2014/main" xmlns="" id="{1704C15A-80B9-3408-46AF-EF1B94516645}"/>
              </a:ext>
            </a:extLst>
          </p:cNvPr>
          <p:cNvGraphicFramePr>
            <a:graphicFrameLocks/>
          </p:cNvGraphicFramePr>
          <p:nvPr/>
        </p:nvGraphicFramePr>
        <p:xfrm>
          <a:off x="5832005" y="3217370"/>
          <a:ext cx="5761592" cy="23271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0133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 name="Titre 6"/>
          <p:cNvSpPr txBox="1">
            <a:spLocks/>
          </p:cNvSpPr>
          <p:nvPr/>
        </p:nvSpPr>
        <p:spPr>
          <a:xfrm>
            <a:off x="10385258" y="147951"/>
            <a:ext cx="1806742" cy="380540"/>
          </a:xfrm>
          <a:prstGeom prst="rect">
            <a:avLst/>
          </a:prstGeom>
          <a:noFill/>
          <a:ln w="12700" cap="flat" cmpd="sng" algn="ctr">
            <a:noFill/>
            <a:prstDash val="solid"/>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p>
            <a:pPr algn="ctr">
              <a:lnSpc>
                <a:spcPct val="90000"/>
              </a:lnSpc>
              <a:spcBef>
                <a:spcPct val="0"/>
              </a:spcBef>
            </a:pPr>
            <a:r>
              <a:rPr lang="fr-FR" sz="2400" b="1" u="sng" dirty="0">
                <a:solidFill>
                  <a:prstClr val="black"/>
                </a:solidFill>
                <a:latin typeface="Britannic Bold" panose="020B0903060703020204" pitchFamily="34" charset="0"/>
              </a:rPr>
              <a:t>BENIN</a:t>
            </a:r>
          </a:p>
        </p:txBody>
      </p:sp>
      <p:sp>
        <p:nvSpPr>
          <p:cNvPr id="235" name="Titre 6"/>
          <p:cNvSpPr txBox="1">
            <a:spLocks/>
          </p:cNvSpPr>
          <p:nvPr/>
        </p:nvSpPr>
        <p:spPr>
          <a:xfrm>
            <a:off x="148603" y="198603"/>
            <a:ext cx="4145605" cy="289182"/>
          </a:xfrm>
          <a:prstGeom prst="rect">
            <a:avLst/>
          </a:prstGeom>
        </p:spPr>
        <p:txBody>
          <a:bodyPr vert="horz" wrap="square" lIns="0" tIns="12065" rIns="0" bIns="0" rtlCol="0" anchor="ctr">
            <a:spAutoFit/>
          </a:bodyPr>
          <a:lstStyle>
            <a:defPPr>
              <a:defRPr lang="fr-FR"/>
            </a:defPPr>
            <a:lvl1pPr lvl="0">
              <a:lnSpc>
                <a:spcPct val="90000"/>
              </a:lnSpc>
              <a:spcBef>
                <a:spcPct val="0"/>
              </a:spcBef>
              <a:buNone/>
              <a:defRPr sz="2000" b="1" cap="all">
                <a:solidFill>
                  <a:srgbClr val="A80014"/>
                </a:solidFill>
                <a:latin typeface="Calibri" panose="020F0502020204030204" pitchFamily="34" charset="0"/>
                <a:ea typeface="+mj-ea"/>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latin typeface="Ebrima" pitchFamily="2" charset="0"/>
                <a:ea typeface="Ebrima" pitchFamily="2" charset="0"/>
                <a:cs typeface="Ebrima" pitchFamily="2" charset="0"/>
              </a:rPr>
              <a:t>INDICE QUALITE MAI 2023</a:t>
            </a:r>
          </a:p>
        </p:txBody>
      </p:sp>
      <p:sp>
        <p:nvSpPr>
          <p:cNvPr id="4" name="ZoneTexte 3">
            <a:extLst>
              <a:ext uri="{FF2B5EF4-FFF2-40B4-BE49-F238E27FC236}">
                <a16:creationId xmlns:a16="http://schemas.microsoft.com/office/drawing/2014/main" xmlns="" id="{999422A4-0BE3-CAE7-7CF2-883983EEAE74}"/>
              </a:ext>
            </a:extLst>
          </p:cNvPr>
          <p:cNvSpPr txBox="1"/>
          <p:nvPr/>
        </p:nvSpPr>
        <p:spPr>
          <a:xfrm>
            <a:off x="458347" y="5664899"/>
            <a:ext cx="3213780" cy="861774"/>
          </a:xfrm>
          <a:prstGeom prst="rect">
            <a:avLst/>
          </a:prstGeom>
          <a:noFill/>
        </p:spPr>
        <p:txBody>
          <a:bodyPr wrap="square" rtlCol="0">
            <a:spAutoFit/>
          </a:bodyPr>
          <a:lstStyle/>
          <a:p>
            <a:endParaRPr lang="fr-FR" sz="1000" dirty="0">
              <a:solidFill>
                <a:prstClr val="black"/>
              </a:solidFill>
            </a:endParaRPr>
          </a:p>
          <a:p>
            <a:endParaRPr lang="fr-FR" sz="1000" dirty="0">
              <a:solidFill>
                <a:prstClr val="black"/>
              </a:solidFill>
            </a:endParaRPr>
          </a:p>
          <a:p>
            <a:endParaRPr lang="fr-FR" sz="1000" dirty="0">
              <a:solidFill>
                <a:prstClr val="black"/>
              </a:solidFill>
            </a:endParaRPr>
          </a:p>
          <a:p>
            <a:endParaRPr lang="fr-FR" sz="1000" dirty="0">
              <a:solidFill>
                <a:prstClr val="black"/>
              </a:solidFill>
            </a:endParaRPr>
          </a:p>
          <a:p>
            <a:endParaRPr lang="fr-FR" sz="1000" dirty="0">
              <a:solidFill>
                <a:prstClr val="black"/>
              </a:solidFill>
            </a:endParaRPr>
          </a:p>
        </p:txBody>
      </p:sp>
      <p:cxnSp>
        <p:nvCxnSpPr>
          <p:cNvPr id="12" name="Connecteur droit 11">
            <a:extLst>
              <a:ext uri="{FF2B5EF4-FFF2-40B4-BE49-F238E27FC236}">
                <a16:creationId xmlns:a16="http://schemas.microsoft.com/office/drawing/2014/main" xmlns="" id="{E8889D40-BAAF-FD28-C07F-658EA64389A3}"/>
              </a:ext>
            </a:extLst>
          </p:cNvPr>
          <p:cNvCxnSpPr>
            <a:cxnSpLocks/>
          </p:cNvCxnSpPr>
          <p:nvPr/>
        </p:nvCxnSpPr>
        <p:spPr>
          <a:xfrm>
            <a:off x="148603" y="5763501"/>
            <a:ext cx="118543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xmlns="" id="{7C474388-6825-4B41-79E7-1AA67CBC4813}"/>
              </a:ext>
            </a:extLst>
          </p:cNvPr>
          <p:cNvCxnSpPr>
            <a:cxnSpLocks/>
          </p:cNvCxnSpPr>
          <p:nvPr/>
        </p:nvCxnSpPr>
        <p:spPr>
          <a:xfrm>
            <a:off x="148603" y="2680560"/>
            <a:ext cx="11854344"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20" name="Tableau 19">
            <a:extLst>
              <a:ext uri="{FF2B5EF4-FFF2-40B4-BE49-F238E27FC236}">
                <a16:creationId xmlns:a16="http://schemas.microsoft.com/office/drawing/2014/main" xmlns="" id="{0F5680D6-9674-7E79-BD2E-B18CA57EDB39}"/>
              </a:ext>
            </a:extLst>
          </p:cNvPr>
          <p:cNvGraphicFramePr>
            <a:graphicFrameLocks noGrp="1"/>
          </p:cNvGraphicFramePr>
          <p:nvPr/>
        </p:nvGraphicFramePr>
        <p:xfrm>
          <a:off x="201119" y="2737129"/>
          <a:ext cx="3574565" cy="869704"/>
        </p:xfrm>
        <a:graphic>
          <a:graphicData uri="http://schemas.openxmlformats.org/drawingml/2006/table">
            <a:tbl>
              <a:tblPr>
                <a:tableStyleId>{5C22544A-7EE6-4342-B048-85BDC9FD1C3A}</a:tableStyleId>
              </a:tblPr>
              <a:tblGrid>
                <a:gridCol w="3574565">
                  <a:extLst>
                    <a:ext uri="{9D8B030D-6E8A-4147-A177-3AD203B41FA5}">
                      <a16:colId xmlns:a16="http://schemas.microsoft.com/office/drawing/2014/main" xmlns="" val="995862576"/>
                    </a:ext>
                  </a:extLst>
                </a:gridCol>
              </a:tblGrid>
              <a:tr h="869704">
                <a:tc>
                  <a:txBody>
                    <a:bodyPr/>
                    <a:lstStyle/>
                    <a:p>
                      <a:pPr algn="l" fontAlgn="ctr"/>
                      <a:r>
                        <a:rPr lang="fr-FR" sz="1000" b="1" u="sng" strike="noStrike" dirty="0">
                          <a:effectLst/>
                        </a:rPr>
                        <a:t>Commentaires :                                                                                                        </a:t>
                      </a:r>
                      <a:r>
                        <a:rPr lang="fr-FR" sz="1000" u="none" strike="noStrike" dirty="0">
                          <a:effectLst/>
                        </a:rPr>
                        <a:t>• Indice qualité en amélioration</a:t>
                      </a:r>
                    </a:p>
                    <a:p>
                      <a:pPr algn="l" fontAlgn="ctr"/>
                      <a:r>
                        <a:rPr lang="fr-FR" sz="1000" u="none" strike="noStrike" dirty="0">
                          <a:effectLst/>
                        </a:rPr>
                        <a:t>• Erreur critique activité constante mais objectif non atteint</a:t>
                      </a:r>
                    </a:p>
                    <a:p>
                      <a:pPr algn="l" fontAlgn="ctr"/>
                      <a:r>
                        <a:rPr lang="fr-FR" sz="1000" u="none" strike="noStrike" dirty="0">
                          <a:effectLst/>
                        </a:rPr>
                        <a:t>• Nbre de grille évaluée en progression: 185 contre 176</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000" u="none" strike="noStrike" dirty="0">
                          <a:effectLst/>
                        </a:rPr>
                        <a:t>• Quizz:  indicateur</a:t>
                      </a:r>
                      <a:r>
                        <a:rPr lang="fr-FR" sz="1000" u="none" strike="noStrike" baseline="0" dirty="0">
                          <a:effectLst/>
                        </a:rPr>
                        <a:t> en amélioration 88,93% Vs </a:t>
                      </a:r>
                      <a:r>
                        <a:rPr lang="fr-FR" sz="1000" u="none" strike="noStrike" dirty="0">
                          <a:effectLst/>
                        </a:rPr>
                        <a:t>79,02%</a:t>
                      </a:r>
                      <a:endParaRPr lang="fr-FR" sz="1000" b="0"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extLst>
                  <a:ext uri="{0D108BD9-81ED-4DB2-BD59-A6C34878D82A}">
                    <a16:rowId xmlns:a16="http://schemas.microsoft.com/office/drawing/2014/main" xmlns="" val="4120772082"/>
                  </a:ext>
                </a:extLst>
              </a:tr>
            </a:tbl>
          </a:graphicData>
        </a:graphic>
      </p:graphicFrame>
      <p:graphicFrame>
        <p:nvGraphicFramePr>
          <p:cNvPr id="21" name="Tableau 20">
            <a:extLst>
              <a:ext uri="{FF2B5EF4-FFF2-40B4-BE49-F238E27FC236}">
                <a16:creationId xmlns:a16="http://schemas.microsoft.com/office/drawing/2014/main" xmlns="" id="{55CC76D5-D0F1-CEBB-2B6E-DD8015400DDB}"/>
              </a:ext>
            </a:extLst>
          </p:cNvPr>
          <p:cNvGraphicFramePr>
            <a:graphicFrameLocks noGrp="1"/>
          </p:cNvGraphicFramePr>
          <p:nvPr/>
        </p:nvGraphicFramePr>
        <p:xfrm>
          <a:off x="4166004" y="2729131"/>
          <a:ext cx="3589318" cy="841594"/>
        </p:xfrm>
        <a:graphic>
          <a:graphicData uri="http://schemas.openxmlformats.org/drawingml/2006/table">
            <a:tbl>
              <a:tblPr>
                <a:tableStyleId>{5C22544A-7EE6-4342-B048-85BDC9FD1C3A}</a:tableStyleId>
              </a:tblPr>
              <a:tblGrid>
                <a:gridCol w="3589318">
                  <a:extLst>
                    <a:ext uri="{9D8B030D-6E8A-4147-A177-3AD203B41FA5}">
                      <a16:colId xmlns:a16="http://schemas.microsoft.com/office/drawing/2014/main" xmlns="" val="995862576"/>
                    </a:ext>
                  </a:extLst>
                </a:gridCol>
              </a:tblGrid>
              <a:tr h="84159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000" b="1" u="sng" strike="noStrike" dirty="0">
                          <a:effectLst/>
                        </a:rPr>
                        <a:t>Commentaires :                                                                                                        </a:t>
                      </a:r>
                      <a:r>
                        <a:rPr lang="fr-FR" sz="1000" u="none" strike="noStrike" dirty="0">
                          <a:effectLst/>
                        </a:rPr>
                        <a:t>• Indice qualité en progression 94% mais objectif non atteint</a:t>
                      </a:r>
                    </a:p>
                    <a:p>
                      <a:pPr algn="l" fontAlgn="ctr"/>
                      <a:r>
                        <a:rPr lang="fr-FR" sz="1000" u="none" strike="noStrike" dirty="0">
                          <a:effectLst/>
                        </a:rPr>
                        <a:t>• Erreur non critique en progression mais objectif non atteint</a:t>
                      </a:r>
                    </a:p>
                    <a:p>
                      <a:pPr algn="l" fontAlgn="ctr"/>
                      <a:r>
                        <a:rPr lang="fr-FR" sz="1000" u="none" strike="noStrike" dirty="0">
                          <a:effectLst/>
                        </a:rPr>
                        <a:t>• Nb grille évaluée en progression 170 contre 164 en Avril</a:t>
                      </a:r>
                    </a:p>
                    <a:p>
                      <a:pPr algn="l" fontAlgn="ctr"/>
                      <a:r>
                        <a:rPr lang="fr-FR" sz="1000" u="none" strike="noStrike" dirty="0">
                          <a:effectLst/>
                        </a:rPr>
                        <a:t>• Quizz: indicateur</a:t>
                      </a:r>
                      <a:r>
                        <a:rPr lang="fr-FR" sz="1000" u="none" strike="noStrike" baseline="0" dirty="0">
                          <a:effectLst/>
                        </a:rPr>
                        <a:t> en baisse 88,93% Vs </a:t>
                      </a:r>
                      <a:r>
                        <a:rPr lang="fr-FR" sz="1000" u="none" strike="noStrike" dirty="0">
                          <a:effectLst/>
                        </a:rPr>
                        <a:t>79,02%</a:t>
                      </a:r>
                      <a:endParaRPr lang="fr-FR" sz="500" b="0"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extLst>
                  <a:ext uri="{0D108BD9-81ED-4DB2-BD59-A6C34878D82A}">
                    <a16:rowId xmlns:a16="http://schemas.microsoft.com/office/drawing/2014/main" xmlns="" val="4120772082"/>
                  </a:ext>
                </a:extLst>
              </a:tr>
            </a:tbl>
          </a:graphicData>
        </a:graphic>
      </p:graphicFrame>
      <p:graphicFrame>
        <p:nvGraphicFramePr>
          <p:cNvPr id="24" name="Tableau 23">
            <a:extLst>
              <a:ext uri="{FF2B5EF4-FFF2-40B4-BE49-F238E27FC236}">
                <a16:creationId xmlns:a16="http://schemas.microsoft.com/office/drawing/2014/main" xmlns="" id="{B7EBFF67-67FB-A527-AD2A-F4D345ADCA45}"/>
              </a:ext>
            </a:extLst>
          </p:cNvPr>
          <p:cNvGraphicFramePr>
            <a:graphicFrameLocks noGrp="1"/>
          </p:cNvGraphicFramePr>
          <p:nvPr/>
        </p:nvGraphicFramePr>
        <p:xfrm>
          <a:off x="201118" y="775504"/>
          <a:ext cx="3615010" cy="1908015"/>
        </p:xfrm>
        <a:graphic>
          <a:graphicData uri="http://schemas.openxmlformats.org/drawingml/2006/table">
            <a:tbl>
              <a:tblPr/>
              <a:tblGrid>
                <a:gridCol w="568530">
                  <a:extLst>
                    <a:ext uri="{9D8B030D-6E8A-4147-A177-3AD203B41FA5}">
                      <a16:colId xmlns:a16="http://schemas.microsoft.com/office/drawing/2014/main" xmlns="" val="1382909684"/>
                    </a:ext>
                  </a:extLst>
                </a:gridCol>
                <a:gridCol w="1059152">
                  <a:extLst>
                    <a:ext uri="{9D8B030D-6E8A-4147-A177-3AD203B41FA5}">
                      <a16:colId xmlns:a16="http://schemas.microsoft.com/office/drawing/2014/main" xmlns="" val="1913181789"/>
                    </a:ext>
                  </a:extLst>
                </a:gridCol>
                <a:gridCol w="622852">
                  <a:extLst>
                    <a:ext uri="{9D8B030D-6E8A-4147-A177-3AD203B41FA5}">
                      <a16:colId xmlns:a16="http://schemas.microsoft.com/office/drawing/2014/main" xmlns="" val="2551385080"/>
                    </a:ext>
                  </a:extLst>
                </a:gridCol>
                <a:gridCol w="622852">
                  <a:extLst>
                    <a:ext uri="{9D8B030D-6E8A-4147-A177-3AD203B41FA5}">
                      <a16:colId xmlns:a16="http://schemas.microsoft.com/office/drawing/2014/main" xmlns="" val="976278970"/>
                    </a:ext>
                  </a:extLst>
                </a:gridCol>
                <a:gridCol w="741624">
                  <a:extLst>
                    <a:ext uri="{9D8B030D-6E8A-4147-A177-3AD203B41FA5}">
                      <a16:colId xmlns:a16="http://schemas.microsoft.com/office/drawing/2014/main" xmlns="" val="2655546105"/>
                    </a:ext>
                  </a:extLst>
                </a:gridCol>
              </a:tblGrid>
              <a:tr h="325725">
                <a:tc rowSpan="10">
                  <a:txBody>
                    <a:bodyPr/>
                    <a:lstStyle/>
                    <a:p>
                      <a:pPr algn="ctr" fontAlgn="ctr"/>
                      <a:r>
                        <a:rPr lang="fr-FR" sz="1400" b="1" i="0" u="none" strike="noStrike" dirty="0">
                          <a:solidFill>
                            <a:schemeClr val="tx1"/>
                          </a:solidFill>
                          <a:effectLst/>
                          <a:latin typeface="+mn-lt"/>
                        </a:rPr>
                        <a:t>MTN 111</a:t>
                      </a:r>
                    </a:p>
                  </a:txBody>
                  <a:tcPr marL="9525" marR="9525" marT="9525" marB="0" vert="vert27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fr-FR" sz="1100" b="1" i="0" u="none" strike="noStrike" dirty="0">
                          <a:solidFill>
                            <a:srgbClr val="FF0000"/>
                          </a:solidFill>
                          <a:effectLst/>
                          <a:latin typeface="+mn-lt"/>
                        </a:rPr>
                        <a:t>KPI'S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Mai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Avril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Var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902420491"/>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Indice qualité </a:t>
                      </a:r>
                      <a:endParaRPr lang="fr-FR" sz="1050" b="0" i="0" u="none" strike="noStrike" dirty="0">
                        <a:solidFill>
                          <a:srgbClr val="000000"/>
                        </a:solidFill>
                        <a:effectLst/>
                        <a:latin typeface="+mn-lt"/>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dirty="0">
                          <a:solidFill>
                            <a:srgbClr val="000000"/>
                          </a:solidFill>
                          <a:effectLst/>
                          <a:latin typeface="+mn-lt"/>
                        </a:rPr>
                        <a:t>91%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189037165"/>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Client: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263644162"/>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Activité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89%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89%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209605782"/>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Conformité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33596038"/>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E Non critique: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88%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86%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834337520"/>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Zone Verte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29%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22%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35%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131460290"/>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Zone Rouge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71%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78%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254065967"/>
                  </a:ext>
                </a:extLst>
              </a:tr>
              <a:tr h="175810">
                <a:tc vMerge="1">
                  <a:txBody>
                    <a:bodyPr/>
                    <a:lstStyle/>
                    <a:p>
                      <a:endParaRPr lang="fr-FR"/>
                    </a:p>
                  </a:txBody>
                  <a:tcPr/>
                </a:tc>
                <a:tc>
                  <a:txBody>
                    <a:bodyPr/>
                    <a:lstStyle/>
                    <a:p>
                      <a:pPr algn="l" fontAlgn="ctr"/>
                      <a:r>
                        <a:rPr lang="fr-FR" sz="1050" b="1" i="0" u="none" strike="noStrike" dirty="0">
                          <a:solidFill>
                            <a:srgbClr val="000000"/>
                          </a:solidFill>
                          <a:effectLst/>
                          <a:latin typeface="+mn-lt"/>
                        </a:rPr>
                        <a:t>Nombre de grille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185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176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393192636"/>
                  </a:ext>
                </a:extLst>
              </a:tr>
              <a:tr h="175810">
                <a:tc vMerge="1">
                  <a:txBody>
                    <a:bodyPr/>
                    <a:lstStyle/>
                    <a:p>
                      <a:endParaRPr lang="fr-FR"/>
                    </a:p>
                  </a:txBody>
                  <a:tcPr/>
                </a:tc>
                <a:tc>
                  <a:txBody>
                    <a:bodyPr/>
                    <a:lstStyle/>
                    <a:p>
                      <a:pPr algn="l" fontAlgn="ctr"/>
                      <a:r>
                        <a:rPr lang="fr-FR" sz="1050" b="1" i="0" u="none" strike="noStrike">
                          <a:solidFill>
                            <a:srgbClr val="000000"/>
                          </a:solidFill>
                          <a:effectLst/>
                          <a:latin typeface="+mn-lt"/>
                        </a:rPr>
                        <a:t>Effectif suivi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62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59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74300279"/>
                  </a:ext>
                </a:extLst>
              </a:tr>
            </a:tbl>
          </a:graphicData>
        </a:graphic>
      </p:graphicFrame>
      <p:graphicFrame>
        <p:nvGraphicFramePr>
          <p:cNvPr id="25" name="Tableau 24">
            <a:extLst>
              <a:ext uri="{FF2B5EF4-FFF2-40B4-BE49-F238E27FC236}">
                <a16:creationId xmlns:a16="http://schemas.microsoft.com/office/drawing/2014/main" xmlns="" id="{930158CC-E873-9987-1DAD-88C0A9F88E1D}"/>
              </a:ext>
            </a:extLst>
          </p:cNvPr>
          <p:cNvGraphicFramePr>
            <a:graphicFrameLocks noGrp="1"/>
          </p:cNvGraphicFramePr>
          <p:nvPr/>
        </p:nvGraphicFramePr>
        <p:xfrm>
          <a:off x="4117501" y="775504"/>
          <a:ext cx="3615011" cy="1872387"/>
        </p:xfrm>
        <a:graphic>
          <a:graphicData uri="http://schemas.openxmlformats.org/drawingml/2006/table">
            <a:tbl>
              <a:tblPr/>
              <a:tblGrid>
                <a:gridCol w="555162">
                  <a:extLst>
                    <a:ext uri="{9D8B030D-6E8A-4147-A177-3AD203B41FA5}">
                      <a16:colId xmlns:a16="http://schemas.microsoft.com/office/drawing/2014/main" xmlns="" val="465917666"/>
                    </a:ext>
                  </a:extLst>
                </a:gridCol>
                <a:gridCol w="1126253">
                  <a:extLst>
                    <a:ext uri="{9D8B030D-6E8A-4147-A177-3AD203B41FA5}">
                      <a16:colId xmlns:a16="http://schemas.microsoft.com/office/drawing/2014/main" xmlns="" val="3164773199"/>
                    </a:ext>
                  </a:extLst>
                </a:gridCol>
                <a:gridCol w="636608">
                  <a:extLst>
                    <a:ext uri="{9D8B030D-6E8A-4147-A177-3AD203B41FA5}">
                      <a16:colId xmlns:a16="http://schemas.microsoft.com/office/drawing/2014/main" xmlns="" val="194722735"/>
                    </a:ext>
                  </a:extLst>
                </a:gridCol>
                <a:gridCol w="703093">
                  <a:extLst>
                    <a:ext uri="{9D8B030D-6E8A-4147-A177-3AD203B41FA5}">
                      <a16:colId xmlns:a16="http://schemas.microsoft.com/office/drawing/2014/main" xmlns="" val="4177461941"/>
                    </a:ext>
                  </a:extLst>
                </a:gridCol>
                <a:gridCol w="593895">
                  <a:extLst>
                    <a:ext uri="{9D8B030D-6E8A-4147-A177-3AD203B41FA5}">
                      <a16:colId xmlns:a16="http://schemas.microsoft.com/office/drawing/2014/main" xmlns="" val="3555873391"/>
                    </a:ext>
                  </a:extLst>
                </a:gridCol>
              </a:tblGrid>
              <a:tr h="119506">
                <a:tc rowSpan="10">
                  <a:txBody>
                    <a:bodyPr/>
                    <a:lstStyle/>
                    <a:p>
                      <a:pPr algn="ctr" fontAlgn="ctr"/>
                      <a:r>
                        <a:rPr lang="fr-FR" sz="1400" b="1" i="0" u="none" strike="noStrike" dirty="0">
                          <a:solidFill>
                            <a:schemeClr val="tx1"/>
                          </a:solidFill>
                          <a:effectLst/>
                          <a:latin typeface="+mn-lt"/>
                        </a:rPr>
                        <a:t>MTN 175</a:t>
                      </a:r>
                    </a:p>
                  </a:txBody>
                  <a:tcPr marL="9525" marR="9525" marT="9525" marB="0" vert="vert27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fr-FR" sz="1100" b="1" i="0" u="none" strike="noStrike" dirty="0">
                          <a:solidFill>
                            <a:srgbClr val="FF0000"/>
                          </a:solidFill>
                          <a:effectLst/>
                          <a:latin typeface="+mn-lt"/>
                        </a:rPr>
                        <a:t>KPI'S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Mai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Avril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Var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279753242"/>
                  </a:ext>
                </a:extLst>
              </a:tr>
              <a:tr h="188358">
                <a:tc vMerge="1">
                  <a:txBody>
                    <a:bodyPr/>
                    <a:lstStyle/>
                    <a:p>
                      <a:endParaRPr lang="fr-FR"/>
                    </a:p>
                  </a:txBody>
                  <a:tcPr/>
                </a:tc>
                <a:tc>
                  <a:txBody>
                    <a:bodyPr/>
                    <a:lstStyle/>
                    <a:p>
                      <a:pPr algn="l" fontAlgn="ctr"/>
                      <a:r>
                        <a:rPr lang="fr-FR" sz="1050" b="1" i="0" u="none" strike="noStrike" dirty="0">
                          <a:solidFill>
                            <a:srgbClr val="000000"/>
                          </a:solidFill>
                          <a:effectLst/>
                          <a:latin typeface="+mn-lt"/>
                        </a:rPr>
                        <a:t>Indice qualité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dirty="0">
                          <a:solidFill>
                            <a:srgbClr val="000000"/>
                          </a:solidFill>
                          <a:effectLst/>
                          <a:latin typeface="+mn-lt"/>
                        </a:rPr>
                        <a:t>94%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247669663"/>
                  </a:ext>
                </a:extLst>
              </a:tr>
              <a:tr h="188358">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Client: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431449344"/>
                  </a:ext>
                </a:extLst>
              </a:tr>
              <a:tr h="188358">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Activité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321301980"/>
                  </a:ext>
                </a:extLst>
              </a:tr>
              <a:tr h="188358">
                <a:tc vMerge="1">
                  <a:txBody>
                    <a:bodyPr/>
                    <a:lstStyle/>
                    <a:p>
                      <a:endParaRPr lang="fr-FR"/>
                    </a:p>
                  </a:txBody>
                  <a:tcPr/>
                </a:tc>
                <a:tc>
                  <a:txBody>
                    <a:bodyPr/>
                    <a:lstStyle/>
                    <a:p>
                      <a:pPr algn="l" fontAlgn="ctr"/>
                      <a:r>
                        <a:rPr lang="fr-FR" sz="1050" b="1" i="0" u="none" strike="noStrike">
                          <a:solidFill>
                            <a:srgbClr val="000000"/>
                          </a:solidFill>
                          <a:effectLst/>
                          <a:latin typeface="+mn-lt"/>
                        </a:rPr>
                        <a:t>EC Conformité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900613069"/>
                  </a:ext>
                </a:extLst>
              </a:tr>
              <a:tr h="188358">
                <a:tc vMerge="1">
                  <a:txBody>
                    <a:bodyPr/>
                    <a:lstStyle/>
                    <a:p>
                      <a:endParaRPr lang="fr-FR"/>
                    </a:p>
                  </a:txBody>
                  <a:tcPr/>
                </a:tc>
                <a:tc>
                  <a:txBody>
                    <a:bodyPr/>
                    <a:lstStyle/>
                    <a:p>
                      <a:pPr algn="l" fontAlgn="ctr"/>
                      <a:r>
                        <a:rPr lang="fr-FR" sz="1050" b="1" i="0" u="none" strike="noStrike">
                          <a:solidFill>
                            <a:srgbClr val="000000"/>
                          </a:solidFill>
                          <a:effectLst/>
                          <a:latin typeface="+mn-lt"/>
                        </a:rPr>
                        <a:t>E Non critique: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89%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88%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37977517"/>
                  </a:ext>
                </a:extLst>
              </a:tr>
              <a:tr h="188358">
                <a:tc vMerge="1">
                  <a:txBody>
                    <a:bodyPr/>
                    <a:lstStyle/>
                    <a:p>
                      <a:endParaRPr lang="fr-FR"/>
                    </a:p>
                  </a:txBody>
                  <a:tcPr/>
                </a:tc>
                <a:tc>
                  <a:txBody>
                    <a:bodyPr/>
                    <a:lstStyle/>
                    <a:p>
                      <a:pPr algn="l" fontAlgn="ctr"/>
                      <a:r>
                        <a:rPr lang="fr-FR" sz="1050" b="1" i="0" u="none" strike="noStrike">
                          <a:solidFill>
                            <a:srgbClr val="000000"/>
                          </a:solidFill>
                          <a:effectLst/>
                          <a:latin typeface="+mn-lt"/>
                        </a:rPr>
                        <a:t>Zone Verte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52%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48%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351348997"/>
                  </a:ext>
                </a:extLst>
              </a:tr>
              <a:tr h="188358">
                <a:tc vMerge="1">
                  <a:txBody>
                    <a:bodyPr/>
                    <a:lstStyle/>
                    <a:p>
                      <a:endParaRPr lang="fr-FR"/>
                    </a:p>
                  </a:txBody>
                  <a:tcPr/>
                </a:tc>
                <a:tc>
                  <a:txBody>
                    <a:bodyPr/>
                    <a:lstStyle/>
                    <a:p>
                      <a:pPr algn="l" fontAlgn="ctr"/>
                      <a:r>
                        <a:rPr lang="fr-FR" sz="1050" b="1" i="0" u="none" strike="noStrike">
                          <a:solidFill>
                            <a:srgbClr val="000000"/>
                          </a:solidFill>
                          <a:effectLst/>
                          <a:latin typeface="+mn-lt"/>
                        </a:rPr>
                        <a:t>Zone Rouge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48%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52%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091407713"/>
                  </a:ext>
                </a:extLst>
              </a:tr>
              <a:tr h="188358">
                <a:tc vMerge="1">
                  <a:txBody>
                    <a:bodyPr/>
                    <a:lstStyle/>
                    <a:p>
                      <a:endParaRPr lang="fr-FR"/>
                    </a:p>
                  </a:txBody>
                  <a:tcPr/>
                </a:tc>
                <a:tc>
                  <a:txBody>
                    <a:bodyPr/>
                    <a:lstStyle/>
                    <a:p>
                      <a:pPr algn="l" fontAlgn="ctr"/>
                      <a:r>
                        <a:rPr lang="fr-FR" sz="1050" b="1" i="0" u="none" strike="noStrike">
                          <a:solidFill>
                            <a:srgbClr val="000000"/>
                          </a:solidFill>
                          <a:effectLst/>
                          <a:latin typeface="+mn-lt"/>
                        </a:rPr>
                        <a:t>Nombre de grille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170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164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395628212"/>
                  </a:ext>
                </a:extLst>
              </a:tr>
              <a:tr h="188358">
                <a:tc vMerge="1">
                  <a:txBody>
                    <a:bodyPr/>
                    <a:lstStyle/>
                    <a:p>
                      <a:endParaRPr lang="fr-FR"/>
                    </a:p>
                  </a:txBody>
                  <a:tcPr/>
                </a:tc>
                <a:tc>
                  <a:txBody>
                    <a:bodyPr/>
                    <a:lstStyle/>
                    <a:p>
                      <a:pPr algn="l" fontAlgn="ctr"/>
                      <a:r>
                        <a:rPr lang="fr-FR" sz="1050" b="1" i="0" u="none" strike="noStrike" dirty="0">
                          <a:solidFill>
                            <a:srgbClr val="000000"/>
                          </a:solidFill>
                          <a:effectLst/>
                          <a:latin typeface="+mn-lt"/>
                        </a:rPr>
                        <a:t>Effectif suivi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58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56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207728821"/>
                  </a:ext>
                </a:extLst>
              </a:tr>
            </a:tbl>
          </a:graphicData>
        </a:graphic>
      </p:graphicFrame>
      <p:graphicFrame>
        <p:nvGraphicFramePr>
          <p:cNvPr id="26" name="Tableau 25">
            <a:extLst>
              <a:ext uri="{FF2B5EF4-FFF2-40B4-BE49-F238E27FC236}">
                <a16:creationId xmlns:a16="http://schemas.microsoft.com/office/drawing/2014/main" xmlns="" id="{F8B0767B-267B-E3E9-C922-0F0DF83CED30}"/>
              </a:ext>
            </a:extLst>
          </p:cNvPr>
          <p:cNvGraphicFramePr>
            <a:graphicFrameLocks noGrp="1"/>
          </p:cNvGraphicFramePr>
          <p:nvPr/>
        </p:nvGraphicFramePr>
        <p:xfrm>
          <a:off x="8155258" y="695236"/>
          <a:ext cx="3615011" cy="1841462"/>
        </p:xfrm>
        <a:graphic>
          <a:graphicData uri="http://schemas.openxmlformats.org/drawingml/2006/table">
            <a:tbl>
              <a:tblPr/>
              <a:tblGrid>
                <a:gridCol w="549277">
                  <a:extLst>
                    <a:ext uri="{9D8B030D-6E8A-4147-A177-3AD203B41FA5}">
                      <a16:colId xmlns:a16="http://schemas.microsoft.com/office/drawing/2014/main" xmlns="" val="4242603556"/>
                    </a:ext>
                  </a:extLst>
                </a:gridCol>
                <a:gridCol w="1238118">
                  <a:extLst>
                    <a:ext uri="{9D8B030D-6E8A-4147-A177-3AD203B41FA5}">
                      <a16:colId xmlns:a16="http://schemas.microsoft.com/office/drawing/2014/main" xmlns="" val="524043600"/>
                    </a:ext>
                  </a:extLst>
                </a:gridCol>
                <a:gridCol w="590309">
                  <a:extLst>
                    <a:ext uri="{9D8B030D-6E8A-4147-A177-3AD203B41FA5}">
                      <a16:colId xmlns:a16="http://schemas.microsoft.com/office/drawing/2014/main" xmlns="" val="2153239058"/>
                    </a:ext>
                  </a:extLst>
                </a:gridCol>
                <a:gridCol w="649708">
                  <a:extLst>
                    <a:ext uri="{9D8B030D-6E8A-4147-A177-3AD203B41FA5}">
                      <a16:colId xmlns:a16="http://schemas.microsoft.com/office/drawing/2014/main" xmlns="" val="1924876105"/>
                    </a:ext>
                  </a:extLst>
                </a:gridCol>
                <a:gridCol w="587599">
                  <a:extLst>
                    <a:ext uri="{9D8B030D-6E8A-4147-A177-3AD203B41FA5}">
                      <a16:colId xmlns:a16="http://schemas.microsoft.com/office/drawing/2014/main" xmlns="" val="1863610390"/>
                    </a:ext>
                  </a:extLst>
                </a:gridCol>
              </a:tblGrid>
              <a:tr h="191681">
                <a:tc rowSpan="10">
                  <a:txBody>
                    <a:bodyPr/>
                    <a:lstStyle/>
                    <a:p>
                      <a:pPr algn="ctr" fontAlgn="ctr"/>
                      <a:r>
                        <a:rPr lang="fr-FR" sz="1400" b="1" i="0" u="none" strike="noStrike" dirty="0">
                          <a:solidFill>
                            <a:schemeClr val="tx1"/>
                          </a:solidFill>
                          <a:effectLst/>
                          <a:latin typeface="+mn-lt"/>
                        </a:rPr>
                        <a:t>MTN DIGITAL</a:t>
                      </a:r>
                    </a:p>
                  </a:txBody>
                  <a:tcPr marL="9525" marR="9525" marT="9525" marB="0" vert="vert27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fr-FR" sz="1100" b="1" i="0" u="none" strike="noStrike" dirty="0">
                          <a:solidFill>
                            <a:srgbClr val="FF0000"/>
                          </a:solidFill>
                          <a:effectLst/>
                          <a:latin typeface="+mn-lt"/>
                        </a:rPr>
                        <a:t>KPI'S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Mai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Avril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Var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610227509"/>
                  </a:ext>
                </a:extLst>
              </a:tr>
              <a:tr h="183309">
                <a:tc vMerge="1">
                  <a:txBody>
                    <a:bodyPr/>
                    <a:lstStyle/>
                    <a:p>
                      <a:endParaRPr lang="fr-FR"/>
                    </a:p>
                  </a:txBody>
                  <a:tcPr/>
                </a:tc>
                <a:tc>
                  <a:txBody>
                    <a:bodyPr/>
                    <a:lstStyle/>
                    <a:p>
                      <a:pPr algn="l" fontAlgn="ctr"/>
                      <a:r>
                        <a:rPr lang="fr-FR" sz="1050" b="1" i="0" u="none" strike="noStrike" dirty="0">
                          <a:solidFill>
                            <a:srgbClr val="000000"/>
                          </a:solidFill>
                          <a:effectLst/>
                          <a:latin typeface="+mn-lt"/>
                        </a:rPr>
                        <a:t>Indice qualité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dirty="0">
                          <a:solidFill>
                            <a:srgbClr val="000000"/>
                          </a:solidFill>
                          <a:effectLst/>
                          <a:latin typeface="+mn-lt"/>
                        </a:rPr>
                        <a:t>97%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327074904"/>
                  </a:ext>
                </a:extLst>
              </a:tr>
              <a:tr h="183309">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Client: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018976771"/>
                  </a:ext>
                </a:extLst>
              </a:tr>
              <a:tr h="183309">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Activité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359269953"/>
                  </a:ext>
                </a:extLst>
              </a:tr>
              <a:tr h="183309">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Conformité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985539594"/>
                  </a:ext>
                </a:extLst>
              </a:tr>
              <a:tr h="183309">
                <a:tc vMerge="1">
                  <a:txBody>
                    <a:bodyPr/>
                    <a:lstStyle/>
                    <a:p>
                      <a:endParaRPr lang="fr-FR"/>
                    </a:p>
                  </a:txBody>
                  <a:tcPr/>
                </a:tc>
                <a:tc>
                  <a:txBody>
                    <a:bodyPr/>
                    <a:lstStyle/>
                    <a:p>
                      <a:pPr algn="l" fontAlgn="ctr"/>
                      <a:r>
                        <a:rPr lang="fr-FR" sz="1050" b="1" i="0" u="none" strike="noStrike">
                          <a:solidFill>
                            <a:srgbClr val="000000"/>
                          </a:solidFill>
                          <a:effectLst/>
                          <a:latin typeface="+mn-lt"/>
                        </a:rPr>
                        <a:t>E Non critique: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853817935"/>
                  </a:ext>
                </a:extLst>
              </a:tr>
              <a:tr h="183309">
                <a:tc vMerge="1">
                  <a:txBody>
                    <a:bodyPr/>
                    <a:lstStyle/>
                    <a:p>
                      <a:endParaRPr lang="fr-FR"/>
                    </a:p>
                  </a:txBody>
                  <a:tcPr/>
                </a:tc>
                <a:tc>
                  <a:txBody>
                    <a:bodyPr/>
                    <a:lstStyle/>
                    <a:p>
                      <a:pPr algn="l" fontAlgn="ctr"/>
                      <a:r>
                        <a:rPr lang="fr-FR" sz="1050" b="1" i="0" u="none" strike="noStrike" dirty="0">
                          <a:solidFill>
                            <a:srgbClr val="000000"/>
                          </a:solidFill>
                          <a:effectLst/>
                          <a:latin typeface="+mn-lt"/>
                        </a:rPr>
                        <a:t>Zone Verte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86%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85%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997882052"/>
                  </a:ext>
                </a:extLst>
              </a:tr>
              <a:tr h="183309">
                <a:tc vMerge="1">
                  <a:txBody>
                    <a:bodyPr/>
                    <a:lstStyle/>
                    <a:p>
                      <a:endParaRPr lang="fr-FR"/>
                    </a:p>
                  </a:txBody>
                  <a:tcPr/>
                </a:tc>
                <a:tc>
                  <a:txBody>
                    <a:bodyPr/>
                    <a:lstStyle/>
                    <a:p>
                      <a:pPr algn="l" fontAlgn="ctr"/>
                      <a:r>
                        <a:rPr lang="fr-FR" sz="1050" b="1" i="0" u="none" strike="noStrike">
                          <a:solidFill>
                            <a:srgbClr val="000000"/>
                          </a:solidFill>
                          <a:effectLst/>
                          <a:latin typeface="+mn-lt"/>
                        </a:rPr>
                        <a:t>Zone Rouge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15%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145841354"/>
                  </a:ext>
                </a:extLst>
              </a:tr>
              <a:tr h="183309">
                <a:tc vMerge="1">
                  <a:txBody>
                    <a:bodyPr/>
                    <a:lstStyle/>
                    <a:p>
                      <a:endParaRPr lang="fr-FR"/>
                    </a:p>
                  </a:txBody>
                  <a:tcPr/>
                </a:tc>
                <a:tc>
                  <a:txBody>
                    <a:bodyPr/>
                    <a:lstStyle/>
                    <a:p>
                      <a:pPr algn="l" fontAlgn="ctr"/>
                      <a:r>
                        <a:rPr lang="fr-FR" sz="1050" b="1" i="0" u="none" strike="noStrike">
                          <a:solidFill>
                            <a:srgbClr val="000000"/>
                          </a:solidFill>
                          <a:effectLst/>
                          <a:latin typeface="+mn-lt"/>
                        </a:rPr>
                        <a:t>Nombre de grille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180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185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620866055"/>
                  </a:ext>
                </a:extLst>
              </a:tr>
              <a:tr h="183309">
                <a:tc vMerge="1">
                  <a:txBody>
                    <a:bodyPr/>
                    <a:lstStyle/>
                    <a:p>
                      <a:endParaRPr lang="fr-FR"/>
                    </a:p>
                  </a:txBody>
                  <a:tcPr/>
                </a:tc>
                <a:tc>
                  <a:txBody>
                    <a:bodyPr/>
                    <a:lstStyle/>
                    <a:p>
                      <a:pPr algn="l" fontAlgn="ctr"/>
                      <a:r>
                        <a:rPr lang="fr-FR" sz="1050" b="1" i="0" u="none" strike="noStrike" dirty="0">
                          <a:solidFill>
                            <a:srgbClr val="000000"/>
                          </a:solidFill>
                          <a:effectLst/>
                          <a:latin typeface="+mn-lt"/>
                        </a:rPr>
                        <a:t>Effectif suivi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65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65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763647676"/>
                  </a:ext>
                </a:extLst>
              </a:tr>
            </a:tbl>
          </a:graphicData>
        </a:graphic>
      </p:graphicFrame>
      <p:graphicFrame>
        <p:nvGraphicFramePr>
          <p:cNvPr id="27" name="Tableau 26">
            <a:extLst>
              <a:ext uri="{FF2B5EF4-FFF2-40B4-BE49-F238E27FC236}">
                <a16:creationId xmlns:a16="http://schemas.microsoft.com/office/drawing/2014/main" xmlns="" id="{6FA77F57-0727-90C4-1D6A-E0FD7C8776E7}"/>
              </a:ext>
            </a:extLst>
          </p:cNvPr>
          <p:cNvGraphicFramePr>
            <a:graphicFrameLocks noGrp="1"/>
          </p:cNvGraphicFramePr>
          <p:nvPr/>
        </p:nvGraphicFramePr>
        <p:xfrm>
          <a:off x="201119" y="3761164"/>
          <a:ext cx="3615009" cy="1859489"/>
        </p:xfrm>
        <a:graphic>
          <a:graphicData uri="http://schemas.openxmlformats.org/drawingml/2006/table">
            <a:tbl>
              <a:tblPr/>
              <a:tblGrid>
                <a:gridCol w="572475">
                  <a:extLst>
                    <a:ext uri="{9D8B030D-6E8A-4147-A177-3AD203B41FA5}">
                      <a16:colId xmlns:a16="http://schemas.microsoft.com/office/drawing/2014/main" xmlns="" val="3232283977"/>
                    </a:ext>
                  </a:extLst>
                </a:gridCol>
                <a:gridCol w="1182528">
                  <a:extLst>
                    <a:ext uri="{9D8B030D-6E8A-4147-A177-3AD203B41FA5}">
                      <a16:colId xmlns:a16="http://schemas.microsoft.com/office/drawing/2014/main" xmlns="" val="2974196882"/>
                    </a:ext>
                  </a:extLst>
                </a:gridCol>
                <a:gridCol w="734596">
                  <a:extLst>
                    <a:ext uri="{9D8B030D-6E8A-4147-A177-3AD203B41FA5}">
                      <a16:colId xmlns:a16="http://schemas.microsoft.com/office/drawing/2014/main" xmlns="" val="3045393811"/>
                    </a:ext>
                  </a:extLst>
                </a:gridCol>
                <a:gridCol w="612414">
                  <a:extLst>
                    <a:ext uri="{9D8B030D-6E8A-4147-A177-3AD203B41FA5}">
                      <a16:colId xmlns:a16="http://schemas.microsoft.com/office/drawing/2014/main" xmlns="" val="4123324934"/>
                    </a:ext>
                  </a:extLst>
                </a:gridCol>
                <a:gridCol w="512996">
                  <a:extLst>
                    <a:ext uri="{9D8B030D-6E8A-4147-A177-3AD203B41FA5}">
                      <a16:colId xmlns:a16="http://schemas.microsoft.com/office/drawing/2014/main" xmlns="" val="2750836570"/>
                    </a:ext>
                  </a:extLst>
                </a:gridCol>
              </a:tblGrid>
              <a:tr h="191006">
                <a:tc rowSpan="10">
                  <a:txBody>
                    <a:bodyPr/>
                    <a:lstStyle/>
                    <a:p>
                      <a:pPr algn="ctr" fontAlgn="ctr"/>
                      <a:r>
                        <a:rPr lang="fr-FR" sz="1400" b="1" i="0" u="none" strike="noStrike" dirty="0">
                          <a:solidFill>
                            <a:schemeClr val="tx1"/>
                          </a:solidFill>
                          <a:effectLst/>
                          <a:latin typeface="+mn-lt"/>
                        </a:rPr>
                        <a:t>MOOV</a:t>
                      </a:r>
                    </a:p>
                  </a:txBody>
                  <a:tcPr marL="9525" marR="9525" marT="9525" marB="0" vert="vert27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fr-FR" sz="1100" b="1" i="0" u="none" strike="noStrike" dirty="0">
                          <a:solidFill>
                            <a:srgbClr val="FF0000"/>
                          </a:solidFill>
                          <a:effectLst/>
                          <a:latin typeface="+mn-lt"/>
                        </a:rPr>
                        <a:t>KPI'S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Mai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Avril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Var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165327017"/>
                  </a:ext>
                </a:extLst>
              </a:tr>
              <a:tr h="185387">
                <a:tc vMerge="1">
                  <a:txBody>
                    <a:bodyPr/>
                    <a:lstStyle/>
                    <a:p>
                      <a:endParaRPr lang="fr-FR"/>
                    </a:p>
                  </a:txBody>
                  <a:tcPr/>
                </a:tc>
                <a:tc>
                  <a:txBody>
                    <a:bodyPr/>
                    <a:lstStyle/>
                    <a:p>
                      <a:pPr algn="l" fontAlgn="ctr"/>
                      <a:r>
                        <a:rPr lang="fr-FR" sz="1050" b="1" i="0" u="none" strike="noStrike" dirty="0">
                          <a:solidFill>
                            <a:srgbClr val="000000"/>
                          </a:solidFill>
                          <a:effectLst/>
                          <a:latin typeface="+mn-lt"/>
                        </a:rPr>
                        <a:t>Indice qualité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dirty="0">
                          <a:solidFill>
                            <a:srgbClr val="000000"/>
                          </a:solidFill>
                          <a:effectLst/>
                          <a:latin typeface="+mn-lt"/>
                        </a:rPr>
                        <a:t>93%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063166295"/>
                  </a:ext>
                </a:extLst>
              </a:tr>
              <a:tr h="185387">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Client: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96%</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477674133"/>
                  </a:ext>
                </a:extLst>
              </a:tr>
              <a:tr h="185387">
                <a:tc vMerge="1">
                  <a:txBody>
                    <a:bodyPr/>
                    <a:lstStyle/>
                    <a:p>
                      <a:endParaRPr lang="fr-FR"/>
                    </a:p>
                  </a:txBody>
                  <a:tcPr/>
                </a:tc>
                <a:tc>
                  <a:txBody>
                    <a:bodyPr/>
                    <a:lstStyle/>
                    <a:p>
                      <a:pPr algn="l" fontAlgn="ctr"/>
                      <a:r>
                        <a:rPr lang="fr-FR" sz="1050" b="1" i="0" u="none" strike="noStrike">
                          <a:solidFill>
                            <a:srgbClr val="000000"/>
                          </a:solidFill>
                          <a:effectLst/>
                          <a:latin typeface="+mn-lt"/>
                        </a:rPr>
                        <a:t>EC Activité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97%</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777539019"/>
                  </a:ext>
                </a:extLst>
              </a:tr>
              <a:tr h="185387">
                <a:tc vMerge="1">
                  <a:txBody>
                    <a:bodyPr/>
                    <a:lstStyle/>
                    <a:p>
                      <a:endParaRPr lang="fr-FR"/>
                    </a:p>
                  </a:txBody>
                  <a:tcPr/>
                </a:tc>
                <a:tc>
                  <a:txBody>
                    <a:bodyPr/>
                    <a:lstStyle/>
                    <a:p>
                      <a:pPr algn="l" fontAlgn="ctr"/>
                      <a:r>
                        <a:rPr lang="fr-FR" sz="1050" b="1" i="0" u="none" strike="noStrike">
                          <a:solidFill>
                            <a:srgbClr val="000000"/>
                          </a:solidFill>
                          <a:effectLst/>
                          <a:latin typeface="+mn-lt"/>
                        </a:rPr>
                        <a:t>EC Conformité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198243459"/>
                  </a:ext>
                </a:extLst>
              </a:tr>
              <a:tr h="185387">
                <a:tc vMerge="1">
                  <a:txBody>
                    <a:bodyPr/>
                    <a:lstStyle/>
                    <a:p>
                      <a:endParaRPr lang="fr-FR"/>
                    </a:p>
                  </a:txBody>
                  <a:tcPr/>
                </a:tc>
                <a:tc>
                  <a:txBody>
                    <a:bodyPr/>
                    <a:lstStyle/>
                    <a:p>
                      <a:pPr algn="l" fontAlgn="ctr"/>
                      <a:r>
                        <a:rPr lang="fr-FR" sz="1050" b="1" i="0" u="none" strike="noStrike">
                          <a:solidFill>
                            <a:srgbClr val="000000"/>
                          </a:solidFill>
                          <a:effectLst/>
                          <a:latin typeface="+mn-lt"/>
                        </a:rPr>
                        <a:t>E Non critique: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89%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92%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243490644"/>
                  </a:ext>
                </a:extLst>
              </a:tr>
              <a:tr h="185387">
                <a:tc vMerge="1">
                  <a:txBody>
                    <a:bodyPr/>
                    <a:lstStyle/>
                    <a:p>
                      <a:endParaRPr lang="fr-FR"/>
                    </a:p>
                  </a:txBody>
                  <a:tcPr/>
                </a:tc>
                <a:tc>
                  <a:txBody>
                    <a:bodyPr/>
                    <a:lstStyle/>
                    <a:p>
                      <a:pPr algn="l" fontAlgn="ctr"/>
                      <a:r>
                        <a:rPr lang="fr-FR" sz="1050" b="1" i="0" u="none" strike="noStrike">
                          <a:solidFill>
                            <a:srgbClr val="000000"/>
                          </a:solidFill>
                          <a:effectLst/>
                          <a:latin typeface="+mn-lt"/>
                        </a:rPr>
                        <a:t>Zone Verte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50%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42%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933879221"/>
                  </a:ext>
                </a:extLst>
              </a:tr>
              <a:tr h="185387">
                <a:tc vMerge="1">
                  <a:txBody>
                    <a:bodyPr/>
                    <a:lstStyle/>
                    <a:p>
                      <a:endParaRPr lang="fr-FR"/>
                    </a:p>
                  </a:txBody>
                  <a:tcPr/>
                </a:tc>
                <a:tc>
                  <a:txBody>
                    <a:bodyPr/>
                    <a:lstStyle/>
                    <a:p>
                      <a:pPr algn="l" fontAlgn="ctr"/>
                      <a:r>
                        <a:rPr lang="fr-FR" sz="1050" b="1" i="0" u="none" strike="noStrike">
                          <a:solidFill>
                            <a:srgbClr val="000000"/>
                          </a:solidFill>
                          <a:effectLst/>
                          <a:latin typeface="+mn-lt"/>
                        </a:rPr>
                        <a:t>Zone Rouge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50%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58%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-13%</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149935526"/>
                  </a:ext>
                </a:extLst>
              </a:tr>
              <a:tr h="185387">
                <a:tc vMerge="1">
                  <a:txBody>
                    <a:bodyPr/>
                    <a:lstStyle/>
                    <a:p>
                      <a:endParaRPr lang="fr-FR"/>
                    </a:p>
                  </a:txBody>
                  <a:tcPr/>
                </a:tc>
                <a:tc>
                  <a:txBody>
                    <a:bodyPr/>
                    <a:lstStyle/>
                    <a:p>
                      <a:pPr algn="l" fontAlgn="ctr"/>
                      <a:r>
                        <a:rPr lang="fr-FR" sz="1050" b="1" i="0" u="none" strike="noStrike">
                          <a:solidFill>
                            <a:srgbClr val="000000"/>
                          </a:solidFill>
                          <a:effectLst/>
                          <a:latin typeface="+mn-lt"/>
                        </a:rPr>
                        <a:t>Nombre de grille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218</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200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9%</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460762542"/>
                  </a:ext>
                </a:extLst>
              </a:tr>
              <a:tr h="185387">
                <a:tc vMerge="1">
                  <a:txBody>
                    <a:bodyPr/>
                    <a:lstStyle/>
                    <a:p>
                      <a:endParaRPr lang="fr-FR"/>
                    </a:p>
                  </a:txBody>
                  <a:tcPr/>
                </a:tc>
                <a:tc>
                  <a:txBody>
                    <a:bodyPr/>
                    <a:lstStyle/>
                    <a:p>
                      <a:pPr algn="l" fontAlgn="ctr"/>
                      <a:r>
                        <a:rPr lang="fr-FR" sz="1050" b="1" i="0" u="none" strike="noStrike">
                          <a:solidFill>
                            <a:srgbClr val="000000"/>
                          </a:solidFill>
                          <a:effectLst/>
                          <a:latin typeface="+mn-lt"/>
                        </a:rPr>
                        <a:t>Effectif suivi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75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72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574756670"/>
                  </a:ext>
                </a:extLst>
              </a:tr>
            </a:tbl>
          </a:graphicData>
        </a:graphic>
      </p:graphicFrame>
      <p:graphicFrame>
        <p:nvGraphicFramePr>
          <p:cNvPr id="29" name="Tableau 28">
            <a:extLst>
              <a:ext uri="{FF2B5EF4-FFF2-40B4-BE49-F238E27FC236}">
                <a16:creationId xmlns:a16="http://schemas.microsoft.com/office/drawing/2014/main" xmlns="" id="{23C38E42-2D3B-A8B5-BB91-2F023B643039}"/>
              </a:ext>
            </a:extLst>
          </p:cNvPr>
          <p:cNvGraphicFramePr>
            <a:graphicFrameLocks noGrp="1"/>
          </p:cNvGraphicFramePr>
          <p:nvPr/>
        </p:nvGraphicFramePr>
        <p:xfrm>
          <a:off x="160675" y="5804352"/>
          <a:ext cx="3574565" cy="869704"/>
        </p:xfrm>
        <a:graphic>
          <a:graphicData uri="http://schemas.openxmlformats.org/drawingml/2006/table">
            <a:tbl>
              <a:tblPr>
                <a:tableStyleId>{5C22544A-7EE6-4342-B048-85BDC9FD1C3A}</a:tableStyleId>
              </a:tblPr>
              <a:tblGrid>
                <a:gridCol w="3574565">
                  <a:extLst>
                    <a:ext uri="{9D8B030D-6E8A-4147-A177-3AD203B41FA5}">
                      <a16:colId xmlns:a16="http://schemas.microsoft.com/office/drawing/2014/main" xmlns="" val="995862576"/>
                    </a:ext>
                  </a:extLst>
                </a:gridCol>
              </a:tblGrid>
              <a:tr h="869704">
                <a:tc>
                  <a:txBody>
                    <a:bodyPr/>
                    <a:lstStyle/>
                    <a:p>
                      <a:pPr algn="l" fontAlgn="ctr"/>
                      <a:r>
                        <a:rPr lang="fr-FR" sz="1000" b="1" u="sng" strike="noStrike" dirty="0">
                          <a:effectLst/>
                        </a:rPr>
                        <a:t>Commentaires :                                                                                                        </a:t>
                      </a:r>
                      <a:r>
                        <a:rPr lang="fr-FR" sz="1000" u="none" strike="noStrike" dirty="0">
                          <a:effectLst/>
                        </a:rPr>
                        <a:t>• Indice qualité en progression</a:t>
                      </a:r>
                    </a:p>
                    <a:p>
                      <a:pPr algn="l" fontAlgn="ctr"/>
                      <a:r>
                        <a:rPr lang="fr-FR" sz="1000" u="none" strike="noStrike" dirty="0">
                          <a:effectLst/>
                        </a:rPr>
                        <a:t>• Erreurs critiques activité  et non critique en régression</a:t>
                      </a:r>
                    </a:p>
                    <a:p>
                      <a:pPr algn="l" fontAlgn="ctr"/>
                      <a:r>
                        <a:rPr lang="fr-FR" sz="1000" u="none" strike="noStrike" dirty="0">
                          <a:effectLst/>
                        </a:rPr>
                        <a:t>• Quizz: 90% contre 77,96%  (Indice en amélioration)</a:t>
                      </a:r>
                      <a:endParaRPr lang="fr-FR" sz="1000" u="none" strike="noStrike" kern="1200" dirty="0">
                        <a:solidFill>
                          <a:schemeClr val="dk1"/>
                        </a:solidFill>
                        <a:effectLst/>
                        <a:latin typeface="+mn-lt"/>
                        <a:ea typeface="+mn-ea"/>
                        <a:cs typeface="+mn-cs"/>
                      </a:endParaRPr>
                    </a:p>
                    <a:p>
                      <a:pPr algn="l" fontAlgn="ctr"/>
                      <a:r>
                        <a:rPr lang="fr-FR" sz="1000" u="none" strike="noStrike" dirty="0">
                          <a:effectLst/>
                        </a:rPr>
                        <a:t>• </a:t>
                      </a:r>
                      <a:r>
                        <a:rPr lang="fr-FR" sz="1000" u="none" strike="noStrike" kern="1200" dirty="0">
                          <a:solidFill>
                            <a:schemeClr val="dk1"/>
                          </a:solidFill>
                          <a:effectLst/>
                          <a:latin typeface="+mn-lt"/>
                          <a:ea typeface="+mn-ea"/>
                          <a:cs typeface="+mn-cs"/>
                        </a:rPr>
                        <a:t>Effectif suivi en progression (Digital</a:t>
                      </a:r>
                      <a:r>
                        <a:rPr lang="fr-FR" sz="1000" u="none" strike="noStrike" kern="1200" baseline="0" dirty="0">
                          <a:solidFill>
                            <a:schemeClr val="dk1"/>
                          </a:solidFill>
                          <a:effectLst/>
                          <a:latin typeface="+mn-lt"/>
                          <a:ea typeface="+mn-ea"/>
                          <a:cs typeface="+mn-cs"/>
                        </a:rPr>
                        <a:t> pris en compte)</a:t>
                      </a:r>
                      <a:endParaRPr lang="fr-FR" sz="1000" u="none" strike="noStrike" kern="1200" dirty="0">
                        <a:solidFill>
                          <a:schemeClr val="dk1"/>
                        </a:solidFill>
                        <a:effectLst/>
                        <a:latin typeface="+mn-lt"/>
                        <a:ea typeface="+mn-ea"/>
                        <a:cs typeface="+mn-cs"/>
                      </a:endParaRPr>
                    </a:p>
                  </a:txBody>
                  <a:tcPr marL="9525" marR="9525" marT="9525" marB="0" anchor="ctr">
                    <a:solidFill>
                      <a:schemeClr val="accent4">
                        <a:lumMod val="40000"/>
                        <a:lumOff val="60000"/>
                      </a:schemeClr>
                    </a:solidFill>
                  </a:tcPr>
                </a:tc>
                <a:extLst>
                  <a:ext uri="{0D108BD9-81ED-4DB2-BD59-A6C34878D82A}">
                    <a16:rowId xmlns:a16="http://schemas.microsoft.com/office/drawing/2014/main" xmlns="" val="4120772082"/>
                  </a:ext>
                </a:extLst>
              </a:tr>
            </a:tbl>
          </a:graphicData>
        </a:graphic>
      </p:graphicFrame>
      <p:graphicFrame>
        <p:nvGraphicFramePr>
          <p:cNvPr id="30" name="Tableau 29">
            <a:extLst>
              <a:ext uri="{FF2B5EF4-FFF2-40B4-BE49-F238E27FC236}">
                <a16:creationId xmlns:a16="http://schemas.microsoft.com/office/drawing/2014/main" xmlns="" id="{6AA85CAC-D710-94B8-495D-C0AA4C53E919}"/>
              </a:ext>
            </a:extLst>
          </p:cNvPr>
          <p:cNvGraphicFramePr>
            <a:graphicFrameLocks noGrp="1"/>
          </p:cNvGraphicFramePr>
          <p:nvPr/>
        </p:nvGraphicFramePr>
        <p:xfrm>
          <a:off x="4173380" y="5818156"/>
          <a:ext cx="3574565" cy="869704"/>
        </p:xfrm>
        <a:graphic>
          <a:graphicData uri="http://schemas.openxmlformats.org/drawingml/2006/table">
            <a:tbl>
              <a:tblPr>
                <a:tableStyleId>{5C22544A-7EE6-4342-B048-85BDC9FD1C3A}</a:tableStyleId>
              </a:tblPr>
              <a:tblGrid>
                <a:gridCol w="3574565">
                  <a:extLst>
                    <a:ext uri="{9D8B030D-6E8A-4147-A177-3AD203B41FA5}">
                      <a16:colId xmlns:a16="http://schemas.microsoft.com/office/drawing/2014/main" xmlns="" val="995862576"/>
                    </a:ext>
                  </a:extLst>
                </a:gridCol>
              </a:tblGrid>
              <a:tr h="869704">
                <a:tc>
                  <a:txBody>
                    <a:bodyPr/>
                    <a:lstStyle/>
                    <a:p>
                      <a:pPr algn="l" fontAlgn="ctr"/>
                      <a:r>
                        <a:rPr lang="fr-FR" sz="1000" b="1" u="sng" strike="noStrike" dirty="0">
                          <a:effectLst/>
                        </a:rPr>
                        <a:t>Commentaires :                                                                                                        </a:t>
                      </a:r>
                      <a:r>
                        <a:rPr lang="fr-FR" sz="1000" u="none" strike="noStrike" dirty="0">
                          <a:effectLst/>
                        </a:rPr>
                        <a:t>• Donnée non disponible pour indisponibilité des applications SPEECHMINER et BANDEAU</a:t>
                      </a:r>
                    </a:p>
                    <a:p>
                      <a:pPr algn="l" fontAlgn="ctr"/>
                      <a:r>
                        <a:rPr lang="fr-FR" sz="1000" u="none" strike="noStrike" dirty="0">
                          <a:effectLst/>
                        </a:rPr>
                        <a:t>• Appel Mystère: 21 réalisés</a:t>
                      </a:r>
                    </a:p>
                    <a:p>
                      <a:pPr marL="0" indent="0" algn="l" fontAlgn="ctr">
                        <a:buFont typeface="Arial" panose="020B0604020202020204" pitchFamily="34" charset="0"/>
                        <a:buNone/>
                      </a:pPr>
                      <a:r>
                        <a:rPr lang="fr-FR" sz="1000" u="none" strike="noStrike" dirty="0">
                          <a:effectLst/>
                        </a:rPr>
                        <a:t>• </a:t>
                      </a:r>
                      <a:r>
                        <a:rPr lang="fr-FR" sz="1000" b="0" i="0" u="none" strike="noStrike" dirty="0" err="1">
                          <a:solidFill>
                            <a:srgbClr val="000000"/>
                          </a:solidFill>
                          <a:effectLst/>
                          <a:latin typeface="Calibri" panose="020F0502020204030204" pitchFamily="34" charset="0"/>
                        </a:rPr>
                        <a:t>Tracking</a:t>
                      </a:r>
                      <a:r>
                        <a:rPr lang="fr-FR" sz="1000" b="0" i="0" u="none" strike="noStrike" dirty="0">
                          <a:solidFill>
                            <a:srgbClr val="000000"/>
                          </a:solidFill>
                          <a:effectLst/>
                          <a:latin typeface="Calibri" panose="020F0502020204030204" pitchFamily="34" charset="0"/>
                        </a:rPr>
                        <a:t> Application KIBARU: 128 pour 19 agents</a:t>
                      </a:r>
                    </a:p>
                  </a:txBody>
                  <a:tcPr marL="9525" marR="9525" marT="9525" marB="0" anchor="ctr">
                    <a:solidFill>
                      <a:schemeClr val="accent4">
                        <a:lumMod val="40000"/>
                        <a:lumOff val="60000"/>
                      </a:schemeClr>
                    </a:solidFill>
                  </a:tcPr>
                </a:tc>
                <a:extLst>
                  <a:ext uri="{0D108BD9-81ED-4DB2-BD59-A6C34878D82A}">
                    <a16:rowId xmlns:a16="http://schemas.microsoft.com/office/drawing/2014/main" xmlns="" val="4120772082"/>
                  </a:ext>
                </a:extLst>
              </a:tr>
            </a:tbl>
          </a:graphicData>
        </a:graphic>
      </p:graphicFrame>
      <p:graphicFrame>
        <p:nvGraphicFramePr>
          <p:cNvPr id="2" name="Tableau 1">
            <a:extLst>
              <a:ext uri="{FF2B5EF4-FFF2-40B4-BE49-F238E27FC236}">
                <a16:creationId xmlns:a16="http://schemas.microsoft.com/office/drawing/2014/main" xmlns="" id="{1B9DE829-5AE5-0A01-A3DA-ACC350D715EC}"/>
              </a:ext>
            </a:extLst>
          </p:cNvPr>
          <p:cNvGraphicFramePr>
            <a:graphicFrameLocks noGrp="1"/>
          </p:cNvGraphicFramePr>
          <p:nvPr/>
        </p:nvGraphicFramePr>
        <p:xfrm>
          <a:off x="4166006" y="3751658"/>
          <a:ext cx="3615009" cy="1865979"/>
        </p:xfrm>
        <a:graphic>
          <a:graphicData uri="http://schemas.openxmlformats.org/drawingml/2006/table">
            <a:tbl>
              <a:tblPr/>
              <a:tblGrid>
                <a:gridCol w="549279">
                  <a:extLst>
                    <a:ext uri="{9D8B030D-6E8A-4147-A177-3AD203B41FA5}">
                      <a16:colId xmlns:a16="http://schemas.microsoft.com/office/drawing/2014/main" xmlns="" val="2839903291"/>
                    </a:ext>
                  </a:extLst>
                </a:gridCol>
                <a:gridCol w="1187804">
                  <a:extLst>
                    <a:ext uri="{9D8B030D-6E8A-4147-A177-3AD203B41FA5}">
                      <a16:colId xmlns:a16="http://schemas.microsoft.com/office/drawing/2014/main" xmlns="" val="4041562601"/>
                    </a:ext>
                  </a:extLst>
                </a:gridCol>
                <a:gridCol w="648182">
                  <a:extLst>
                    <a:ext uri="{9D8B030D-6E8A-4147-A177-3AD203B41FA5}">
                      <a16:colId xmlns:a16="http://schemas.microsoft.com/office/drawing/2014/main" xmlns="" val="417685238"/>
                    </a:ext>
                  </a:extLst>
                </a:gridCol>
                <a:gridCol w="642146">
                  <a:extLst>
                    <a:ext uri="{9D8B030D-6E8A-4147-A177-3AD203B41FA5}">
                      <a16:colId xmlns:a16="http://schemas.microsoft.com/office/drawing/2014/main" xmlns="" val="1235401082"/>
                    </a:ext>
                  </a:extLst>
                </a:gridCol>
                <a:gridCol w="587598">
                  <a:extLst>
                    <a:ext uri="{9D8B030D-6E8A-4147-A177-3AD203B41FA5}">
                      <a16:colId xmlns:a16="http://schemas.microsoft.com/office/drawing/2014/main" xmlns="" val="2591111129"/>
                    </a:ext>
                  </a:extLst>
                </a:gridCol>
              </a:tblGrid>
              <a:tr h="191673">
                <a:tc rowSpan="10">
                  <a:txBody>
                    <a:bodyPr/>
                    <a:lstStyle/>
                    <a:p>
                      <a:pPr algn="ctr" fontAlgn="ctr"/>
                      <a:r>
                        <a:rPr lang="fr-FR" sz="1400" b="1" i="0" u="none" strike="noStrike" dirty="0">
                          <a:solidFill>
                            <a:schemeClr val="tx1"/>
                          </a:solidFill>
                          <a:effectLst/>
                          <a:latin typeface="+mn-lt"/>
                        </a:rPr>
                        <a:t>SBIN</a:t>
                      </a:r>
                    </a:p>
                  </a:txBody>
                  <a:tcPr marL="9525" marR="9525" marT="9525" marB="0" vert="vert27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fr-FR" sz="1100" b="1" i="0" u="none" strike="noStrike" dirty="0">
                          <a:solidFill>
                            <a:srgbClr val="FF0000"/>
                          </a:solidFill>
                          <a:effectLst/>
                          <a:latin typeface="+mn-lt"/>
                        </a:rPr>
                        <a:t>KPI'S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Mai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Réal Avril</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ctr"/>
                      <a:r>
                        <a:rPr lang="fr-FR" sz="1100" b="1" i="0" u="none" strike="noStrike" dirty="0">
                          <a:solidFill>
                            <a:srgbClr val="FF0000"/>
                          </a:solidFill>
                          <a:effectLst/>
                          <a:latin typeface="+mn-lt"/>
                        </a:rPr>
                        <a:t>Var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64571294"/>
                  </a:ext>
                </a:extLst>
              </a:tr>
              <a:tr h="186034">
                <a:tc vMerge="1">
                  <a:txBody>
                    <a:bodyPr/>
                    <a:lstStyle/>
                    <a:p>
                      <a:endParaRPr lang="fr-FR"/>
                    </a:p>
                  </a:txBody>
                  <a:tcPr/>
                </a:tc>
                <a:tc>
                  <a:txBody>
                    <a:bodyPr/>
                    <a:lstStyle/>
                    <a:p>
                      <a:pPr algn="l" fontAlgn="ctr"/>
                      <a:r>
                        <a:rPr lang="fr-FR" sz="1050" b="1" i="0" u="none" strike="noStrike" dirty="0">
                          <a:solidFill>
                            <a:srgbClr val="000000"/>
                          </a:solidFill>
                          <a:effectLst/>
                          <a:latin typeface="+mn-lt"/>
                        </a:rPr>
                        <a:t>Indice qualité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dirty="0">
                          <a:solidFill>
                            <a:srgbClr val="000000"/>
                          </a:solidFill>
                          <a:effectLst/>
                          <a:latin typeface="+mn-lt"/>
                        </a:rPr>
                        <a:t>92%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55725771"/>
                  </a:ext>
                </a:extLst>
              </a:tr>
              <a:tr h="186034">
                <a:tc vMerge="1">
                  <a:txBody>
                    <a:bodyPr/>
                    <a:lstStyle/>
                    <a:p>
                      <a:endParaRPr lang="fr-FR"/>
                    </a:p>
                  </a:txBody>
                  <a:tcPr/>
                </a:tc>
                <a:tc>
                  <a:txBody>
                    <a:bodyPr/>
                    <a:lstStyle/>
                    <a:p>
                      <a:pPr algn="l" fontAlgn="ctr"/>
                      <a:r>
                        <a:rPr lang="fr-FR" sz="1050" b="1" i="0" u="none" strike="noStrike">
                          <a:solidFill>
                            <a:srgbClr val="000000"/>
                          </a:solidFill>
                          <a:effectLst/>
                          <a:latin typeface="+mn-lt"/>
                        </a:rPr>
                        <a:t>EC Client:</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92%</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916367904"/>
                  </a:ext>
                </a:extLst>
              </a:tr>
              <a:tr h="186034">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Activité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063158213"/>
                  </a:ext>
                </a:extLst>
              </a:tr>
              <a:tr h="186034">
                <a:tc vMerge="1">
                  <a:txBody>
                    <a:bodyPr/>
                    <a:lstStyle/>
                    <a:p>
                      <a:endParaRPr lang="fr-FR"/>
                    </a:p>
                  </a:txBody>
                  <a:tcPr/>
                </a:tc>
                <a:tc>
                  <a:txBody>
                    <a:bodyPr/>
                    <a:lstStyle/>
                    <a:p>
                      <a:pPr algn="l" fontAlgn="ctr"/>
                      <a:r>
                        <a:rPr lang="fr-FR" sz="1050" b="1" i="0" u="none" strike="noStrike" dirty="0">
                          <a:solidFill>
                            <a:srgbClr val="000000"/>
                          </a:solidFill>
                          <a:effectLst/>
                          <a:latin typeface="+mn-lt"/>
                        </a:rPr>
                        <a:t>EC Conformité</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9780350"/>
                  </a:ext>
                </a:extLst>
              </a:tr>
              <a:tr h="186034">
                <a:tc vMerge="1">
                  <a:txBody>
                    <a:bodyPr/>
                    <a:lstStyle/>
                    <a:p>
                      <a:endParaRPr lang="fr-FR"/>
                    </a:p>
                  </a:txBody>
                  <a:tcPr/>
                </a:tc>
                <a:tc>
                  <a:txBody>
                    <a:bodyPr/>
                    <a:lstStyle/>
                    <a:p>
                      <a:pPr algn="l" fontAlgn="ctr"/>
                      <a:r>
                        <a:rPr lang="fr-FR" sz="1050" b="1" i="0" u="none" strike="noStrike" dirty="0">
                          <a:solidFill>
                            <a:srgbClr val="000000"/>
                          </a:solidFill>
                          <a:effectLst/>
                          <a:latin typeface="+mn-lt"/>
                        </a:rPr>
                        <a:t>E Non critique: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74%</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386587570"/>
                  </a:ext>
                </a:extLst>
              </a:tr>
              <a:tr h="186034">
                <a:tc vMerge="1">
                  <a:txBody>
                    <a:bodyPr/>
                    <a:lstStyle/>
                    <a:p>
                      <a:endParaRPr lang="fr-FR"/>
                    </a:p>
                  </a:txBody>
                  <a:tcPr/>
                </a:tc>
                <a:tc>
                  <a:txBody>
                    <a:bodyPr/>
                    <a:lstStyle/>
                    <a:p>
                      <a:pPr algn="l" fontAlgn="ctr"/>
                      <a:r>
                        <a:rPr lang="fr-FR" sz="1050" b="1" i="0" u="none" strike="noStrike">
                          <a:solidFill>
                            <a:srgbClr val="000000"/>
                          </a:solidFill>
                          <a:effectLst/>
                          <a:latin typeface="+mn-lt"/>
                        </a:rPr>
                        <a:t>Zone Verte </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8059341"/>
                  </a:ext>
                </a:extLst>
              </a:tr>
              <a:tr h="186034">
                <a:tc vMerge="1">
                  <a:txBody>
                    <a:bodyPr/>
                    <a:lstStyle/>
                    <a:p>
                      <a:endParaRPr lang="fr-FR"/>
                    </a:p>
                  </a:txBody>
                  <a:tcPr/>
                </a:tc>
                <a:tc>
                  <a:txBody>
                    <a:bodyPr/>
                    <a:lstStyle/>
                    <a:p>
                      <a:pPr algn="l" fontAlgn="ctr"/>
                      <a:r>
                        <a:rPr lang="fr-FR" sz="1050" b="1" i="0" u="none" strike="noStrike">
                          <a:solidFill>
                            <a:srgbClr val="000000"/>
                          </a:solidFill>
                          <a:effectLst/>
                          <a:latin typeface="+mn-lt"/>
                        </a:rPr>
                        <a:t>Zone Rouge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100%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372824810"/>
                  </a:ext>
                </a:extLst>
              </a:tr>
              <a:tr h="186034">
                <a:tc vMerge="1">
                  <a:txBody>
                    <a:bodyPr/>
                    <a:lstStyle/>
                    <a:p>
                      <a:endParaRPr lang="fr-FR"/>
                    </a:p>
                  </a:txBody>
                  <a:tcPr/>
                </a:tc>
                <a:tc>
                  <a:txBody>
                    <a:bodyPr/>
                    <a:lstStyle/>
                    <a:p>
                      <a:pPr algn="l" fontAlgn="ctr"/>
                      <a:r>
                        <a:rPr lang="fr-FR" sz="1050" b="1" i="0" u="none" strike="noStrike">
                          <a:solidFill>
                            <a:srgbClr val="000000"/>
                          </a:solidFill>
                          <a:effectLst/>
                          <a:latin typeface="+mn-lt"/>
                        </a:rPr>
                        <a:t>Nombre de grille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a:solidFill>
                            <a:srgbClr val="000000"/>
                          </a:solidFill>
                          <a:effectLst/>
                          <a:latin typeface="+mn-lt"/>
                        </a:rPr>
                        <a:t>21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251866880"/>
                  </a:ext>
                </a:extLst>
              </a:tr>
              <a:tr h="186034">
                <a:tc vMerge="1">
                  <a:txBody>
                    <a:bodyPr/>
                    <a:lstStyle/>
                    <a:p>
                      <a:endParaRPr lang="fr-FR"/>
                    </a:p>
                  </a:txBody>
                  <a:tcPr/>
                </a:tc>
                <a:tc>
                  <a:txBody>
                    <a:bodyPr/>
                    <a:lstStyle/>
                    <a:p>
                      <a:pPr algn="l" fontAlgn="ctr"/>
                      <a:r>
                        <a:rPr lang="fr-FR" sz="1050" b="1" i="0" u="none" strike="noStrike">
                          <a:solidFill>
                            <a:srgbClr val="000000"/>
                          </a:solidFill>
                          <a:effectLst/>
                          <a:latin typeface="+mn-lt"/>
                        </a:rPr>
                        <a:t>Effectif suivi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1" i="0" u="none" strike="noStrike" dirty="0">
                          <a:solidFill>
                            <a:srgbClr val="000000"/>
                          </a:solidFill>
                          <a:effectLst/>
                          <a:latin typeface="+mn-lt"/>
                        </a:rPr>
                        <a:t>21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fontAlgn="ctr"/>
                      <a:r>
                        <a:rPr lang="fr-FR" sz="1050" b="0" i="0" u="none" strike="noStrike" dirty="0">
                          <a:solidFill>
                            <a:srgbClr val="000000"/>
                          </a:solidFill>
                          <a:effectLst/>
                          <a:latin typeface="+mn-lt"/>
                        </a:rPr>
                        <a:t>NA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746995680"/>
                  </a:ext>
                </a:extLst>
              </a:tr>
            </a:tbl>
          </a:graphicData>
        </a:graphic>
      </p:graphicFrame>
      <p:graphicFrame>
        <p:nvGraphicFramePr>
          <p:cNvPr id="3" name="Tableau 2">
            <a:extLst>
              <a:ext uri="{FF2B5EF4-FFF2-40B4-BE49-F238E27FC236}">
                <a16:creationId xmlns:a16="http://schemas.microsoft.com/office/drawing/2014/main" xmlns="" id="{B2C62A49-B513-96F0-9DDE-BD2B84662585}"/>
              </a:ext>
            </a:extLst>
          </p:cNvPr>
          <p:cNvGraphicFramePr>
            <a:graphicFrameLocks noGrp="1"/>
          </p:cNvGraphicFramePr>
          <p:nvPr/>
        </p:nvGraphicFramePr>
        <p:xfrm>
          <a:off x="8155258" y="2729131"/>
          <a:ext cx="3637824" cy="797328"/>
        </p:xfrm>
        <a:graphic>
          <a:graphicData uri="http://schemas.openxmlformats.org/drawingml/2006/table">
            <a:tbl>
              <a:tblPr>
                <a:tableStyleId>{5C22544A-7EE6-4342-B048-85BDC9FD1C3A}</a:tableStyleId>
              </a:tblPr>
              <a:tblGrid>
                <a:gridCol w="3637824">
                  <a:extLst>
                    <a:ext uri="{9D8B030D-6E8A-4147-A177-3AD203B41FA5}">
                      <a16:colId xmlns:a16="http://schemas.microsoft.com/office/drawing/2014/main" xmlns="" val="995862576"/>
                    </a:ext>
                  </a:extLst>
                </a:gridCol>
              </a:tblGrid>
              <a:tr h="797328">
                <a:tc>
                  <a:txBody>
                    <a:bodyPr/>
                    <a:lstStyle/>
                    <a:p>
                      <a:pPr algn="l" fontAlgn="ctr"/>
                      <a:r>
                        <a:rPr lang="fr-FR" sz="1000" b="1" u="sng" strike="noStrike" dirty="0">
                          <a:effectLst/>
                        </a:rPr>
                        <a:t>Commentaires :                                                                                                        </a:t>
                      </a:r>
                      <a:r>
                        <a:rPr lang="fr-FR" sz="1000" u="none" strike="noStrike" dirty="0">
                          <a:effectLst/>
                        </a:rPr>
                        <a:t>• Indice qualité en progression</a:t>
                      </a:r>
                    </a:p>
                    <a:p>
                      <a:pPr algn="l" fontAlgn="ctr"/>
                      <a:r>
                        <a:rPr lang="fr-FR" sz="1000" u="none" strike="noStrike" dirty="0">
                          <a:effectLst/>
                        </a:rPr>
                        <a:t>• Erreur non critique en progression</a:t>
                      </a:r>
                    </a:p>
                    <a:p>
                      <a:pPr algn="l" fontAlgn="ctr"/>
                      <a:r>
                        <a:rPr lang="fr-FR" sz="1000" u="none" strike="noStrike" dirty="0">
                          <a:effectLst/>
                        </a:rPr>
                        <a:t>• Effectif suivi constante</a:t>
                      </a:r>
                    </a:p>
                    <a:p>
                      <a:pPr algn="l" fontAlgn="ctr"/>
                      <a:r>
                        <a:rPr lang="fr-FR" sz="1000" u="none" strike="noStrike" dirty="0">
                          <a:effectLst/>
                        </a:rPr>
                        <a:t>• Quizz: indicateur</a:t>
                      </a:r>
                      <a:r>
                        <a:rPr lang="fr-FR" sz="1000" u="none" strike="noStrike" baseline="0" dirty="0">
                          <a:effectLst/>
                        </a:rPr>
                        <a:t> en baisse 88,93% Vs </a:t>
                      </a:r>
                      <a:r>
                        <a:rPr lang="fr-FR" sz="1000" u="none" strike="noStrike" dirty="0">
                          <a:effectLst/>
                        </a:rPr>
                        <a:t>79,02%</a:t>
                      </a:r>
                      <a:endParaRPr lang="fr-FR" sz="500" b="0"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extLst>
                  <a:ext uri="{0D108BD9-81ED-4DB2-BD59-A6C34878D82A}">
                    <a16:rowId xmlns:a16="http://schemas.microsoft.com/office/drawing/2014/main" xmlns="" val="4120772082"/>
                  </a:ext>
                </a:extLst>
              </a:tr>
            </a:tbl>
          </a:graphicData>
        </a:graphic>
      </p:graphicFrame>
    </p:spTree>
    <p:extLst>
      <p:ext uri="{BB962C8B-B14F-4D97-AF65-F5344CB8AC3E}">
        <p14:creationId xmlns:p14="http://schemas.microsoft.com/office/powerpoint/2010/main" val="1292706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xmlns="" id="{49673F01-0C22-5C61-4B6E-2FB93CBE3545}"/>
              </a:ext>
            </a:extLst>
          </p:cNvPr>
          <p:cNvSpPr txBox="1">
            <a:spLocks/>
          </p:cNvSpPr>
          <p:nvPr/>
        </p:nvSpPr>
        <p:spPr>
          <a:xfrm>
            <a:off x="148603" y="198603"/>
            <a:ext cx="3821513" cy="289182"/>
          </a:xfrm>
          <a:prstGeom prst="rect">
            <a:avLst/>
          </a:prstGeom>
        </p:spPr>
        <p:txBody>
          <a:bodyPr vert="horz" wrap="square" lIns="0" tIns="12065" rIns="0" bIns="0" rtlCol="0" anchor="ctr">
            <a:spAutoFit/>
          </a:bodyPr>
          <a:lstStyle>
            <a:defPPr>
              <a:defRPr lang="fr-FR"/>
            </a:defPPr>
            <a:lvl1pPr lvl="0">
              <a:lnSpc>
                <a:spcPct val="90000"/>
              </a:lnSpc>
              <a:spcBef>
                <a:spcPct val="0"/>
              </a:spcBef>
              <a:buNone/>
              <a:defRPr sz="2000" b="1" cap="all">
                <a:solidFill>
                  <a:srgbClr val="A80014"/>
                </a:solidFill>
                <a:latin typeface="Calibri" panose="020F0502020204030204" pitchFamily="34" charset="0"/>
                <a:ea typeface="+mj-ea"/>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fr-FR" dirty="0">
                <a:latin typeface="Ebrima" pitchFamily="2" charset="0"/>
                <a:ea typeface="Ebrima" pitchFamily="2" charset="0"/>
                <a:cs typeface="Ebrima" pitchFamily="2" charset="0"/>
              </a:rPr>
              <a:t>INDICE QUALITE MAI 2023</a:t>
            </a:r>
          </a:p>
        </p:txBody>
      </p:sp>
      <p:graphicFrame>
        <p:nvGraphicFramePr>
          <p:cNvPr id="2" name="Tableau 1">
            <a:extLst>
              <a:ext uri="{FF2B5EF4-FFF2-40B4-BE49-F238E27FC236}">
                <a16:creationId xmlns:a16="http://schemas.microsoft.com/office/drawing/2014/main" xmlns="" id="{558C24A8-C4B6-99C1-2BF7-BC2E32B79599}"/>
              </a:ext>
            </a:extLst>
          </p:cNvPr>
          <p:cNvGraphicFramePr>
            <a:graphicFrameLocks noGrp="1"/>
          </p:cNvGraphicFramePr>
          <p:nvPr/>
        </p:nvGraphicFramePr>
        <p:xfrm>
          <a:off x="148602" y="924561"/>
          <a:ext cx="4992358" cy="2021839"/>
        </p:xfrm>
        <a:graphic>
          <a:graphicData uri="http://schemas.openxmlformats.org/drawingml/2006/table">
            <a:tbl>
              <a:tblPr/>
              <a:tblGrid>
                <a:gridCol w="1405878">
                  <a:extLst>
                    <a:ext uri="{9D8B030D-6E8A-4147-A177-3AD203B41FA5}">
                      <a16:colId xmlns:a16="http://schemas.microsoft.com/office/drawing/2014/main" xmlns="" val="2179415356"/>
                    </a:ext>
                  </a:extLst>
                </a:gridCol>
                <a:gridCol w="1087120">
                  <a:extLst>
                    <a:ext uri="{9D8B030D-6E8A-4147-A177-3AD203B41FA5}">
                      <a16:colId xmlns:a16="http://schemas.microsoft.com/office/drawing/2014/main" xmlns="" val="1021057239"/>
                    </a:ext>
                  </a:extLst>
                </a:gridCol>
                <a:gridCol w="1178560">
                  <a:extLst>
                    <a:ext uri="{9D8B030D-6E8A-4147-A177-3AD203B41FA5}">
                      <a16:colId xmlns:a16="http://schemas.microsoft.com/office/drawing/2014/main" xmlns="" val="3243027428"/>
                    </a:ext>
                  </a:extLst>
                </a:gridCol>
                <a:gridCol w="1320800">
                  <a:extLst>
                    <a:ext uri="{9D8B030D-6E8A-4147-A177-3AD203B41FA5}">
                      <a16:colId xmlns:a16="http://schemas.microsoft.com/office/drawing/2014/main" xmlns="" val="3952203492"/>
                    </a:ext>
                  </a:extLst>
                </a:gridCol>
              </a:tblGrid>
              <a:tr h="390460">
                <a:tc>
                  <a:txBody>
                    <a:bodyPr/>
                    <a:lstStyle/>
                    <a:p>
                      <a:pPr algn="ctr" rtl="0" fontAlgn="ctr"/>
                      <a:r>
                        <a:rPr lang="fr-FR" sz="1050" b="1" i="0" u="none" strike="noStrike" dirty="0">
                          <a:solidFill>
                            <a:srgbClr val="FFFFFF"/>
                          </a:solidFill>
                          <a:effectLst/>
                          <a:latin typeface="Calibri" panose="020F0502020204030204" pitchFamily="34" charset="0"/>
                        </a:rPr>
                        <a:t>QUALITY CHECK DIGITAL MTN MAI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rtl="0" fontAlgn="ctr"/>
                      <a:r>
                        <a:rPr lang="fr-FR" sz="1050" b="1" i="0" u="none" strike="noStrike" dirty="0">
                          <a:solidFill>
                            <a:srgbClr val="FFFFFF"/>
                          </a:solidFill>
                          <a:effectLst/>
                          <a:latin typeface="Calibri" panose="020F0502020204030204" pitchFamily="34" charset="0"/>
                        </a:rPr>
                        <a:t>GLOBAL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rtl="0" fontAlgn="ctr"/>
                      <a:r>
                        <a:rPr lang="fr-FR" sz="1050" b="1" i="0" u="none" strike="noStrike" dirty="0">
                          <a:solidFill>
                            <a:srgbClr val="FFFFFF"/>
                          </a:solidFill>
                          <a:effectLst/>
                          <a:latin typeface="Calibri" panose="020F0502020204030204" pitchFamily="34" charset="0"/>
                        </a:rPr>
                        <a:t>HVC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rtl="0" fontAlgn="ctr"/>
                      <a:r>
                        <a:rPr lang="fr-FR" sz="1050" b="1" i="0" u="none" strike="noStrike" dirty="0">
                          <a:solidFill>
                            <a:srgbClr val="FFFFFF"/>
                          </a:solidFill>
                          <a:effectLst/>
                          <a:latin typeface="Calibri" panose="020F0502020204030204" pitchFamily="34" charset="0"/>
                        </a:rPr>
                        <a:t>MM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xmlns="" val="2381998436"/>
                  </a:ext>
                </a:extLst>
              </a:tr>
              <a:tr h="765631">
                <a:tc>
                  <a:txBody>
                    <a:bodyPr/>
                    <a:lstStyle/>
                    <a:p>
                      <a:pPr algn="ctr" rtl="0" fontAlgn="ctr"/>
                      <a:r>
                        <a:rPr lang="fr-FR" sz="1050" b="1" i="0" u="none" strike="noStrike" dirty="0">
                          <a:solidFill>
                            <a:srgbClr val="000000"/>
                          </a:solidFill>
                          <a:effectLst/>
                          <a:latin typeface="Calibri" panose="020F0502020204030204" pitchFamily="34" charset="0"/>
                        </a:rPr>
                        <a:t>MOYENNE GLOBALE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FR" sz="1100" b="1" i="0" u="none" strike="noStrike" dirty="0">
                          <a:solidFill>
                            <a:srgbClr val="000000"/>
                          </a:solidFill>
                          <a:effectLst/>
                          <a:latin typeface="Calibri" panose="020F0502020204030204" pitchFamily="34" charset="0"/>
                        </a:rPr>
                        <a:t>94,16%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000000"/>
                          </a:solidFill>
                          <a:effectLst/>
                          <a:latin typeface="Calibri" panose="020F0502020204030204" pitchFamily="34" charset="0"/>
                        </a:rPr>
                        <a:t>94,98%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000000"/>
                          </a:solidFill>
                          <a:effectLst/>
                          <a:latin typeface="Calibri" panose="020F0502020204030204" pitchFamily="34" charset="0"/>
                        </a:rPr>
                        <a:t>93,40%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33027978"/>
                  </a:ext>
                </a:extLst>
              </a:tr>
              <a:tr h="865748">
                <a:tc>
                  <a:txBody>
                    <a:bodyPr/>
                    <a:lstStyle/>
                    <a:p>
                      <a:pPr algn="ctr" rtl="0" fontAlgn="ctr"/>
                      <a:r>
                        <a:rPr lang="fr-FR" sz="1050" b="1" i="0" u="none" strike="noStrike" dirty="0">
                          <a:solidFill>
                            <a:srgbClr val="000000"/>
                          </a:solidFill>
                          <a:effectLst/>
                          <a:latin typeface="Calibri" panose="020F0502020204030204" pitchFamily="34" charset="0"/>
                        </a:rPr>
                        <a:t>TOTAL CONVERSATIONS EVALUEES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FR" sz="1100" b="1" i="0" u="none" strike="noStrike" dirty="0">
                          <a:solidFill>
                            <a:srgbClr val="000000"/>
                          </a:solidFill>
                          <a:effectLst/>
                          <a:latin typeface="Calibri" panose="020F0502020204030204"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fr-FR" sz="1100" b="0" i="0" u="none" strike="noStrike">
                          <a:solidFill>
                            <a:srgbClr val="000000"/>
                          </a:solidFill>
                          <a:effectLst/>
                          <a:latin typeface="Calibri" panose="020F0502020204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fr-FR" sz="1100" b="0" i="0" u="none" strike="noStrike" dirty="0">
                          <a:solidFill>
                            <a:srgbClr val="000000"/>
                          </a:solidFill>
                          <a:effectLst/>
                          <a:latin typeface="Calibri" panose="020F0502020204030204"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895269227"/>
                  </a:ext>
                </a:extLst>
              </a:tr>
            </a:tbl>
          </a:graphicData>
        </a:graphic>
      </p:graphicFrame>
      <p:graphicFrame>
        <p:nvGraphicFramePr>
          <p:cNvPr id="3" name="Tableau 2">
            <a:extLst>
              <a:ext uri="{FF2B5EF4-FFF2-40B4-BE49-F238E27FC236}">
                <a16:creationId xmlns:a16="http://schemas.microsoft.com/office/drawing/2014/main" xmlns="" id="{12C0E99D-A40E-FC7D-6A0A-E44E92B1C969}"/>
              </a:ext>
            </a:extLst>
          </p:cNvPr>
          <p:cNvGraphicFramePr>
            <a:graphicFrameLocks noGrp="1"/>
          </p:cNvGraphicFramePr>
          <p:nvPr/>
        </p:nvGraphicFramePr>
        <p:xfrm>
          <a:off x="148602" y="3538797"/>
          <a:ext cx="4992358" cy="1711317"/>
        </p:xfrm>
        <a:graphic>
          <a:graphicData uri="http://schemas.openxmlformats.org/drawingml/2006/table">
            <a:tbl>
              <a:tblPr/>
              <a:tblGrid>
                <a:gridCol w="1405878">
                  <a:extLst>
                    <a:ext uri="{9D8B030D-6E8A-4147-A177-3AD203B41FA5}">
                      <a16:colId xmlns:a16="http://schemas.microsoft.com/office/drawing/2014/main" xmlns="" val="2488430610"/>
                    </a:ext>
                  </a:extLst>
                </a:gridCol>
                <a:gridCol w="1117600">
                  <a:extLst>
                    <a:ext uri="{9D8B030D-6E8A-4147-A177-3AD203B41FA5}">
                      <a16:colId xmlns:a16="http://schemas.microsoft.com/office/drawing/2014/main" xmlns="" val="292978458"/>
                    </a:ext>
                  </a:extLst>
                </a:gridCol>
                <a:gridCol w="1137920">
                  <a:extLst>
                    <a:ext uri="{9D8B030D-6E8A-4147-A177-3AD203B41FA5}">
                      <a16:colId xmlns:a16="http://schemas.microsoft.com/office/drawing/2014/main" xmlns="" val="857784339"/>
                    </a:ext>
                  </a:extLst>
                </a:gridCol>
                <a:gridCol w="1330960">
                  <a:extLst>
                    <a:ext uri="{9D8B030D-6E8A-4147-A177-3AD203B41FA5}">
                      <a16:colId xmlns:a16="http://schemas.microsoft.com/office/drawing/2014/main" xmlns="" val="196662921"/>
                    </a:ext>
                  </a:extLst>
                </a:gridCol>
              </a:tblGrid>
              <a:tr h="438411">
                <a:tc>
                  <a:txBody>
                    <a:bodyPr/>
                    <a:lstStyle/>
                    <a:p>
                      <a:pPr algn="ctr" rtl="0" fontAlgn="ctr"/>
                      <a:r>
                        <a:rPr lang="fr-FR" sz="1050" b="1" i="0" u="none" strike="noStrike" dirty="0">
                          <a:solidFill>
                            <a:srgbClr val="FFFFFF"/>
                          </a:solidFill>
                          <a:effectLst/>
                          <a:latin typeface="Calibri" panose="020F0502020204030204" pitchFamily="34" charset="0"/>
                        </a:rPr>
                        <a:t>QUALITY CHECK </a:t>
                      </a:r>
                      <a:r>
                        <a:rPr lang="fr-FR" sz="1050" b="1" i="0" u="none" strike="noStrike" dirty="0">
                          <a:solidFill>
                            <a:srgbClr val="FFFFFF"/>
                          </a:solidFill>
                          <a:effectLst/>
                          <a:latin typeface="+mn-lt"/>
                        </a:rPr>
                        <a:t>DIGITAL MOOV MAI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rtl="0" fontAlgn="ctr"/>
                      <a:r>
                        <a:rPr lang="fr-FR" sz="1050" b="1" i="0" u="none" strike="noStrike" dirty="0">
                          <a:solidFill>
                            <a:srgbClr val="FFFFFF"/>
                          </a:solidFill>
                          <a:effectLst/>
                          <a:latin typeface="+mn-lt"/>
                        </a:rPr>
                        <a:t>GLOBAL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rtl="0" fontAlgn="ctr"/>
                      <a:r>
                        <a:rPr lang="fr-FR" sz="1050" b="1" i="0" u="none" strike="noStrike" dirty="0">
                          <a:solidFill>
                            <a:srgbClr val="FFFFFF"/>
                          </a:solidFill>
                          <a:effectLst/>
                          <a:latin typeface="+mn-lt"/>
                        </a:rPr>
                        <a:t>MAILING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rtl="0" fontAlgn="ctr"/>
                      <a:r>
                        <a:rPr lang="fr-FR" sz="1050" b="1" i="0" u="none" strike="noStrike" dirty="0">
                          <a:solidFill>
                            <a:srgbClr val="FFFFFF"/>
                          </a:solidFill>
                          <a:effectLst/>
                          <a:latin typeface="+mn-lt"/>
                        </a:rPr>
                        <a:t>WHATSAPP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xmlns="" val="2549273330"/>
                  </a:ext>
                </a:extLst>
              </a:tr>
              <a:tr h="587550">
                <a:tc>
                  <a:txBody>
                    <a:bodyPr/>
                    <a:lstStyle/>
                    <a:p>
                      <a:pPr algn="ctr" rtl="0" fontAlgn="ctr"/>
                      <a:r>
                        <a:rPr lang="fr-FR" sz="1050" b="1" i="0" u="none" strike="noStrike" dirty="0">
                          <a:solidFill>
                            <a:srgbClr val="000000"/>
                          </a:solidFill>
                          <a:effectLst/>
                          <a:latin typeface="+mn-lt"/>
                        </a:rPr>
                        <a:t>MOYENNE GLOBALE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FR" sz="1100" b="1" i="0" u="none" strike="noStrike" dirty="0">
                          <a:solidFill>
                            <a:srgbClr val="000000"/>
                          </a:solidFill>
                          <a:effectLst/>
                          <a:latin typeface="+mn-lt"/>
                        </a:rPr>
                        <a:t>90,06%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fr-FR" sz="1100" b="0" i="0" u="none" strike="noStrike" dirty="0">
                          <a:solidFill>
                            <a:srgbClr val="000000"/>
                          </a:solidFill>
                          <a:effectLst/>
                          <a:latin typeface="+mn-lt"/>
                        </a:rPr>
                        <a:t>94,26%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fr-FR" sz="1100" b="0" i="0" u="none" strike="noStrike" dirty="0">
                          <a:solidFill>
                            <a:srgbClr val="000000"/>
                          </a:solidFill>
                          <a:effectLst/>
                          <a:latin typeface="+mn-lt"/>
                        </a:rPr>
                        <a:t>86,00%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63706942"/>
                  </a:ext>
                </a:extLst>
              </a:tr>
              <a:tr h="685356">
                <a:tc>
                  <a:txBody>
                    <a:bodyPr/>
                    <a:lstStyle/>
                    <a:p>
                      <a:pPr algn="ctr" rtl="0" fontAlgn="ctr"/>
                      <a:r>
                        <a:rPr lang="fr-FR" sz="1050" b="1" i="0" u="none" strike="noStrike" dirty="0">
                          <a:solidFill>
                            <a:srgbClr val="000000"/>
                          </a:solidFill>
                          <a:effectLst/>
                          <a:latin typeface="+mn-lt"/>
                        </a:rPr>
                        <a:t>TOTAL CONVERSATIONS EVALUEES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FR" sz="1100" b="1" i="0" u="none" strike="noStrike" dirty="0">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fr-FR" sz="1100" b="0" i="0" u="none" strike="noStrike" dirty="0">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fr-FR" sz="1100" b="0" i="0" u="none" strike="noStrike" dirty="0">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647397791"/>
                  </a:ext>
                </a:extLst>
              </a:tr>
            </a:tbl>
          </a:graphicData>
        </a:graphic>
      </p:graphicFrame>
      <p:sp>
        <p:nvSpPr>
          <p:cNvPr id="4" name="Rectangle 3">
            <a:extLst>
              <a:ext uri="{FF2B5EF4-FFF2-40B4-BE49-F238E27FC236}">
                <a16:creationId xmlns:a16="http://schemas.microsoft.com/office/drawing/2014/main" xmlns="" id="{8178BF9F-B47D-CA4F-C06B-8BAEEC7E2765}"/>
              </a:ext>
            </a:extLst>
          </p:cNvPr>
          <p:cNvSpPr/>
          <p:nvPr/>
        </p:nvSpPr>
        <p:spPr>
          <a:xfrm>
            <a:off x="291154" y="5602146"/>
            <a:ext cx="8954446" cy="971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q"/>
              <a:defRPr/>
            </a:pPr>
            <a:r>
              <a:rPr lang="fr-FR" sz="1200" b="1" dirty="0">
                <a:solidFill>
                  <a:prstClr val="black"/>
                </a:solidFill>
              </a:rPr>
              <a:t>Checking Digital Moov</a:t>
            </a:r>
            <a:r>
              <a:rPr lang="fr-FR" sz="1200" dirty="0">
                <a:solidFill>
                  <a:prstClr val="black"/>
                </a:solidFill>
              </a:rPr>
              <a:t>: Indice en régression : 90,06% Vs 90,13% en Avril. Baisse du nombre de contrôle effectué : 33 contre 46 en Avril</a:t>
            </a:r>
          </a:p>
          <a:p>
            <a:pPr marL="285750" indent="-285750" algn="just">
              <a:lnSpc>
                <a:spcPct val="150000"/>
              </a:lnSpc>
              <a:buFont typeface="Wingdings" panose="05000000000000000000" pitchFamily="2" charset="2"/>
              <a:buChar char="q"/>
              <a:defRPr/>
            </a:pPr>
            <a:r>
              <a:rPr lang="fr-FR" sz="1200" b="1" dirty="0">
                <a:solidFill>
                  <a:prstClr val="black"/>
                </a:solidFill>
              </a:rPr>
              <a:t>Checking Digital MTN</a:t>
            </a:r>
            <a:r>
              <a:rPr lang="fr-FR" sz="1200" dirty="0">
                <a:solidFill>
                  <a:prstClr val="black"/>
                </a:solidFill>
              </a:rPr>
              <a:t>: Indice en régression : 94,16% contre 95,61% en Avril. Hausse du nombre de contrôle effectué: 100 contre 80 en Avril</a:t>
            </a:r>
          </a:p>
        </p:txBody>
      </p:sp>
      <p:sp>
        <p:nvSpPr>
          <p:cNvPr id="6" name="ZoneTexte 5">
            <a:extLst>
              <a:ext uri="{FF2B5EF4-FFF2-40B4-BE49-F238E27FC236}">
                <a16:creationId xmlns:a16="http://schemas.microsoft.com/office/drawing/2014/main" xmlns="" id="{973BF525-BF88-1C5C-D493-29BFAB7CAC5E}"/>
              </a:ext>
            </a:extLst>
          </p:cNvPr>
          <p:cNvSpPr txBox="1"/>
          <p:nvPr/>
        </p:nvSpPr>
        <p:spPr>
          <a:xfrm rot="16200000">
            <a:off x="-490662" y="6076185"/>
            <a:ext cx="1255855" cy="307777"/>
          </a:xfrm>
          <a:prstGeom prst="rect">
            <a:avLst/>
          </a:prstGeom>
          <a:solidFill>
            <a:srgbClr val="693021"/>
          </a:solidFill>
          <a:ln>
            <a:noFill/>
          </a:ln>
        </p:spPr>
        <p:txBody>
          <a:bodyPr wrap="square" rtlCol="0">
            <a:spAutoFit/>
          </a:bodyPr>
          <a:lstStyle/>
          <a:p>
            <a:pPr algn="ctr">
              <a:defRPr/>
            </a:pPr>
            <a:r>
              <a:rPr lang="fr-FR" sz="1400" b="1" dirty="0">
                <a:solidFill>
                  <a:prstClr val="white"/>
                </a:solidFill>
                <a:latin typeface="Aharoni" panose="02010803020104030203" pitchFamily="2" charset="-79"/>
                <a:cs typeface="Aharoni" panose="02010803020104030203" pitchFamily="2" charset="-79"/>
              </a:rPr>
              <a:t>CONSTATS</a:t>
            </a:r>
            <a:endParaRPr lang="fr-FR" b="1" dirty="0">
              <a:solidFill>
                <a:prstClr val="white"/>
              </a:solidFill>
              <a:latin typeface="Aharoni" panose="02010803020104030203" pitchFamily="2" charset="-79"/>
              <a:cs typeface="Aharoni" panose="02010803020104030203" pitchFamily="2" charset="-79"/>
            </a:endParaRPr>
          </a:p>
        </p:txBody>
      </p:sp>
      <p:sp>
        <p:nvSpPr>
          <p:cNvPr id="8" name="Titre 6">
            <a:extLst>
              <a:ext uri="{FF2B5EF4-FFF2-40B4-BE49-F238E27FC236}">
                <a16:creationId xmlns:a16="http://schemas.microsoft.com/office/drawing/2014/main" xmlns="" id="{93C46F62-B112-37A2-471F-E65468AE4CE8}"/>
              </a:ext>
            </a:extLst>
          </p:cNvPr>
          <p:cNvSpPr txBox="1">
            <a:spLocks/>
          </p:cNvSpPr>
          <p:nvPr/>
        </p:nvSpPr>
        <p:spPr>
          <a:xfrm>
            <a:off x="10385258" y="147951"/>
            <a:ext cx="1806742" cy="380540"/>
          </a:xfrm>
          <a:prstGeom prst="rect">
            <a:avLst/>
          </a:prstGeom>
          <a:noFill/>
          <a:ln w="12700" cap="flat" cmpd="sng" algn="ctr">
            <a:noFill/>
            <a:prstDash val="solid"/>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p>
            <a:pPr algn="ctr">
              <a:lnSpc>
                <a:spcPct val="90000"/>
              </a:lnSpc>
              <a:spcBef>
                <a:spcPct val="0"/>
              </a:spcBef>
            </a:pPr>
            <a:r>
              <a:rPr lang="fr-FR" sz="2400" b="1" u="sng" dirty="0">
                <a:solidFill>
                  <a:prstClr val="black"/>
                </a:solidFill>
                <a:latin typeface="Britannic Bold" panose="020B0903060703020204" pitchFamily="34" charset="0"/>
              </a:rPr>
              <a:t>QUALITE</a:t>
            </a:r>
          </a:p>
        </p:txBody>
      </p:sp>
      <p:graphicFrame>
        <p:nvGraphicFramePr>
          <p:cNvPr id="9" name="Graphique 8">
            <a:extLst>
              <a:ext uri="{FF2B5EF4-FFF2-40B4-BE49-F238E27FC236}">
                <a16:creationId xmlns:a16="http://schemas.microsoft.com/office/drawing/2014/main" xmlns="" id="{47E7BED8-5B2B-361E-D556-6FC9D462EF20}"/>
              </a:ext>
            </a:extLst>
          </p:cNvPr>
          <p:cNvGraphicFramePr>
            <a:graphicFrameLocks/>
          </p:cNvGraphicFramePr>
          <p:nvPr/>
        </p:nvGraphicFramePr>
        <p:xfrm>
          <a:off x="5826510" y="924561"/>
          <a:ext cx="6047438" cy="43255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9602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46787" y="2797541"/>
            <a:ext cx="5234263" cy="500198"/>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400" dirty="0">
                <a:solidFill>
                  <a:srgbClr val="E7E6E6">
                    <a:lumMod val="75000"/>
                  </a:srgbClr>
                </a:solidFill>
                <a:latin typeface="Arial Black" panose="020B0A04020102020204" pitchFamily="34" charset="0"/>
              </a:rPr>
              <a:t>Synthèse</a:t>
            </a:r>
          </a:p>
        </p:txBody>
      </p:sp>
      <p:pic>
        <p:nvPicPr>
          <p:cNvPr id="6" name="Image 5">
            <a:extLst>
              <a:ext uri="{FF2B5EF4-FFF2-40B4-BE49-F238E27FC236}">
                <a16:creationId xmlns:a16="http://schemas.microsoft.com/office/drawing/2014/main" xmlns="" id="{AAFF50BA-912C-4D28-800A-E76930608F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58" y="-131261"/>
            <a:ext cx="12193412" cy="6858000"/>
          </a:xfrm>
          <a:prstGeom prst="rect">
            <a:avLst/>
          </a:prstGeom>
        </p:spPr>
      </p:pic>
      <p:pic>
        <p:nvPicPr>
          <p:cNvPr id="8" name="Image 7">
            <a:extLst>
              <a:ext uri="{FF2B5EF4-FFF2-40B4-BE49-F238E27FC236}">
                <a16:creationId xmlns:a16="http://schemas.microsoft.com/office/drawing/2014/main" xmlns="" id="{AAFF50BA-912C-4D28-800A-E76930608F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58" y="-131261"/>
            <a:ext cx="12193412" cy="6858000"/>
          </a:xfrm>
          <a:prstGeom prst="rect">
            <a:avLst/>
          </a:prstGeom>
        </p:spPr>
      </p:pic>
    </p:spTree>
    <p:extLst>
      <p:ext uri="{BB962C8B-B14F-4D97-AF65-F5344CB8AC3E}">
        <p14:creationId xmlns:p14="http://schemas.microsoft.com/office/powerpoint/2010/main" val="1069429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xmlns=""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5">
            <a:extLst>
              <a:ext uri="{FF2B5EF4-FFF2-40B4-BE49-F238E27FC236}">
                <a16:creationId xmlns:a16="http://schemas.microsoft.com/office/drawing/2014/main" xmlns="" id="{D52095CE-82AC-49FC-A106-529747151CA1}"/>
              </a:ext>
            </a:extLst>
          </p:cNvPr>
          <p:cNvGrpSpPr/>
          <p:nvPr/>
        </p:nvGrpSpPr>
        <p:grpSpPr>
          <a:xfrm>
            <a:off x="415731" y="1198275"/>
            <a:ext cx="1671101" cy="3718704"/>
            <a:chOff x="5260449" y="310380"/>
            <a:chExt cx="1671101" cy="3718704"/>
          </a:xfrm>
          <a:effectLst/>
        </p:grpSpPr>
        <p:sp>
          <p:nvSpPr>
            <p:cNvPr id="110" name="Rectangle: Top Corners Rounded 10">
              <a:extLst>
                <a:ext uri="{FF2B5EF4-FFF2-40B4-BE49-F238E27FC236}">
                  <a16:creationId xmlns:a16="http://schemas.microsoft.com/office/drawing/2014/main" xmlns=""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Top Corners Rounded 9">
              <a:extLst>
                <a:ext uri="{FF2B5EF4-FFF2-40B4-BE49-F238E27FC236}">
                  <a16:creationId xmlns:a16="http://schemas.microsoft.com/office/drawing/2014/main" xmlns=""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xmlns=""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Arrow: Pentagon 6">
              <a:extLst>
                <a:ext uri="{FF2B5EF4-FFF2-40B4-BE49-F238E27FC236}">
                  <a16:creationId xmlns:a16="http://schemas.microsoft.com/office/drawing/2014/main" xmlns=""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4" name="Arrow: Pentagon 5">
              <a:extLst>
                <a:ext uri="{FF2B5EF4-FFF2-40B4-BE49-F238E27FC236}">
                  <a16:creationId xmlns:a16="http://schemas.microsoft.com/office/drawing/2014/main" xmlns=""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row: Pentagon 7">
              <a:extLst>
                <a:ext uri="{FF2B5EF4-FFF2-40B4-BE49-F238E27FC236}">
                  <a16:creationId xmlns:a16="http://schemas.microsoft.com/office/drawing/2014/main" xmlns=""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TextBox 11">
              <a:extLst>
                <a:ext uri="{FF2B5EF4-FFF2-40B4-BE49-F238E27FC236}">
                  <a16:creationId xmlns:a16="http://schemas.microsoft.com/office/drawing/2014/main" xmlns=""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17" name="TextBox 13">
              <a:extLst>
                <a:ext uri="{FF2B5EF4-FFF2-40B4-BE49-F238E27FC236}">
                  <a16:creationId xmlns:a16="http://schemas.microsoft.com/office/drawing/2014/main" xmlns="" id="{DC7A603A-E20F-4435-BE64-43996E6C46A5}"/>
                </a:ext>
              </a:extLst>
            </p:cNvPr>
            <p:cNvSpPr txBox="1"/>
            <p:nvPr/>
          </p:nvSpPr>
          <p:spPr>
            <a:xfrm>
              <a:off x="5367931" y="1308868"/>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EFFECTIF</a:t>
              </a:r>
            </a:p>
          </p:txBody>
        </p:sp>
      </p:grpSp>
      <p:grpSp>
        <p:nvGrpSpPr>
          <p:cNvPr id="119" name="Group 1">
            <a:extLst>
              <a:ext uri="{FF2B5EF4-FFF2-40B4-BE49-F238E27FC236}">
                <a16:creationId xmlns:a16="http://schemas.microsoft.com/office/drawing/2014/main" xmlns="" id="{15031C7F-00D1-4A09-8C2E-11806600740E}"/>
              </a:ext>
            </a:extLst>
          </p:cNvPr>
          <p:cNvGrpSpPr/>
          <p:nvPr/>
        </p:nvGrpSpPr>
        <p:grpSpPr>
          <a:xfrm>
            <a:off x="2364839" y="1198275"/>
            <a:ext cx="1671101" cy="3718705"/>
            <a:chOff x="2364839" y="1198275"/>
            <a:chExt cx="1671101" cy="3718705"/>
          </a:xfrm>
          <a:effectLst/>
        </p:grpSpPr>
        <p:sp>
          <p:nvSpPr>
            <p:cNvPr id="120" name="Rectangle: Top Corners Rounded 17">
              <a:extLst>
                <a:ext uri="{FF2B5EF4-FFF2-40B4-BE49-F238E27FC236}">
                  <a16:creationId xmlns:a16="http://schemas.microsoft.com/office/drawing/2014/main" xmlns=""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Top Corners Rounded 18">
              <a:extLst>
                <a:ext uri="{FF2B5EF4-FFF2-40B4-BE49-F238E27FC236}">
                  <a16:creationId xmlns:a16="http://schemas.microsoft.com/office/drawing/2014/main" xmlns=""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Arrow: Pentagon 20">
              <a:extLst>
                <a:ext uri="{FF2B5EF4-FFF2-40B4-BE49-F238E27FC236}">
                  <a16:creationId xmlns:a16="http://schemas.microsoft.com/office/drawing/2014/main" xmlns=""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4" name="Arrow: Pentagon 21">
              <a:extLst>
                <a:ext uri="{FF2B5EF4-FFF2-40B4-BE49-F238E27FC236}">
                  <a16:creationId xmlns:a16="http://schemas.microsoft.com/office/drawing/2014/main" xmlns=""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Pentagon 22">
              <a:extLst>
                <a:ext uri="{FF2B5EF4-FFF2-40B4-BE49-F238E27FC236}">
                  <a16:creationId xmlns:a16="http://schemas.microsoft.com/office/drawing/2014/main" xmlns=""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TextBox 23">
              <a:extLst>
                <a:ext uri="{FF2B5EF4-FFF2-40B4-BE49-F238E27FC236}">
                  <a16:creationId xmlns:a16="http://schemas.microsoft.com/office/drawing/2014/main" xmlns=""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127" name="TextBox 24">
              <a:extLst>
                <a:ext uri="{FF2B5EF4-FFF2-40B4-BE49-F238E27FC236}">
                  <a16:creationId xmlns:a16="http://schemas.microsoft.com/office/drawing/2014/main" xmlns=""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grpSp>
      <p:grpSp>
        <p:nvGrpSpPr>
          <p:cNvPr id="129" name="Group 2">
            <a:extLst>
              <a:ext uri="{FF2B5EF4-FFF2-40B4-BE49-F238E27FC236}">
                <a16:creationId xmlns:a16="http://schemas.microsoft.com/office/drawing/2014/main" xmlns="" id="{8186FC58-FEB3-4C88-B816-4D1DEAB5D71B}"/>
              </a:ext>
            </a:extLst>
          </p:cNvPr>
          <p:cNvGrpSpPr/>
          <p:nvPr/>
        </p:nvGrpSpPr>
        <p:grpSpPr>
          <a:xfrm>
            <a:off x="4313947" y="1198275"/>
            <a:ext cx="1671101" cy="3718704"/>
            <a:chOff x="4313947" y="1198275"/>
            <a:chExt cx="1671101" cy="3718704"/>
          </a:xfrm>
          <a:effectLst/>
        </p:grpSpPr>
        <p:sp>
          <p:nvSpPr>
            <p:cNvPr id="130" name="Rectangle: Top Corners Rounded 27">
              <a:extLst>
                <a:ext uri="{FF2B5EF4-FFF2-40B4-BE49-F238E27FC236}">
                  <a16:creationId xmlns:a16="http://schemas.microsoft.com/office/drawing/2014/main" xmlns=""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Top Corners Rounded 28">
              <a:extLst>
                <a:ext uri="{FF2B5EF4-FFF2-40B4-BE49-F238E27FC236}">
                  <a16:creationId xmlns:a16="http://schemas.microsoft.com/office/drawing/2014/main" xmlns=""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xmlns=""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Arrow: Pentagon 30">
              <a:extLst>
                <a:ext uri="{FF2B5EF4-FFF2-40B4-BE49-F238E27FC236}">
                  <a16:creationId xmlns:a16="http://schemas.microsoft.com/office/drawing/2014/main" xmlns=""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4" name="Arrow: Pentagon 31">
              <a:extLst>
                <a:ext uri="{FF2B5EF4-FFF2-40B4-BE49-F238E27FC236}">
                  <a16:creationId xmlns:a16="http://schemas.microsoft.com/office/drawing/2014/main" xmlns=""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Pentagon 32">
              <a:extLst>
                <a:ext uri="{FF2B5EF4-FFF2-40B4-BE49-F238E27FC236}">
                  <a16:creationId xmlns:a16="http://schemas.microsoft.com/office/drawing/2014/main" xmlns=""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TextBox 33">
              <a:extLst>
                <a:ext uri="{FF2B5EF4-FFF2-40B4-BE49-F238E27FC236}">
                  <a16:creationId xmlns:a16="http://schemas.microsoft.com/office/drawing/2014/main" xmlns=""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137" name="TextBox 34">
              <a:extLst>
                <a:ext uri="{FF2B5EF4-FFF2-40B4-BE49-F238E27FC236}">
                  <a16:creationId xmlns:a16="http://schemas.microsoft.com/office/drawing/2014/main" xmlns=""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grpSp>
      <p:grpSp>
        <p:nvGrpSpPr>
          <p:cNvPr id="139" name="Group 3">
            <a:extLst>
              <a:ext uri="{FF2B5EF4-FFF2-40B4-BE49-F238E27FC236}">
                <a16:creationId xmlns:a16="http://schemas.microsoft.com/office/drawing/2014/main" xmlns="" id="{DFFD7C4E-9210-4DAF-8D60-5C528992284A}"/>
              </a:ext>
            </a:extLst>
          </p:cNvPr>
          <p:cNvGrpSpPr/>
          <p:nvPr/>
        </p:nvGrpSpPr>
        <p:grpSpPr>
          <a:xfrm>
            <a:off x="6263055" y="1198275"/>
            <a:ext cx="1671101" cy="3718704"/>
            <a:chOff x="6263055" y="1198275"/>
            <a:chExt cx="1671101" cy="3718704"/>
          </a:xfrm>
          <a:effectLst/>
        </p:grpSpPr>
        <p:sp>
          <p:nvSpPr>
            <p:cNvPr id="140" name="Rectangle: Top Corners Rounded 37">
              <a:extLst>
                <a:ext uri="{FF2B5EF4-FFF2-40B4-BE49-F238E27FC236}">
                  <a16:creationId xmlns:a16="http://schemas.microsoft.com/office/drawing/2014/main" xmlns=""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Top Corners Rounded 38">
              <a:extLst>
                <a:ext uri="{FF2B5EF4-FFF2-40B4-BE49-F238E27FC236}">
                  <a16:creationId xmlns:a16="http://schemas.microsoft.com/office/drawing/2014/main" xmlns=""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xmlns=""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Arrow: Pentagon 40">
              <a:extLst>
                <a:ext uri="{FF2B5EF4-FFF2-40B4-BE49-F238E27FC236}">
                  <a16:creationId xmlns:a16="http://schemas.microsoft.com/office/drawing/2014/main" xmlns=""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4" name="Arrow: Pentagon 41">
              <a:extLst>
                <a:ext uri="{FF2B5EF4-FFF2-40B4-BE49-F238E27FC236}">
                  <a16:creationId xmlns:a16="http://schemas.microsoft.com/office/drawing/2014/main" xmlns=""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Arrow: Pentagon 42">
              <a:extLst>
                <a:ext uri="{FF2B5EF4-FFF2-40B4-BE49-F238E27FC236}">
                  <a16:creationId xmlns:a16="http://schemas.microsoft.com/office/drawing/2014/main" xmlns=""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TextBox 43">
              <a:extLst>
                <a:ext uri="{FF2B5EF4-FFF2-40B4-BE49-F238E27FC236}">
                  <a16:creationId xmlns:a16="http://schemas.microsoft.com/office/drawing/2014/main" xmlns=""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147" name="TextBox 44">
              <a:extLst>
                <a:ext uri="{FF2B5EF4-FFF2-40B4-BE49-F238E27FC236}">
                  <a16:creationId xmlns:a16="http://schemas.microsoft.com/office/drawing/2014/main" xmlns=""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PRODUCTIVITE</a:t>
              </a:r>
            </a:p>
          </p:txBody>
        </p:sp>
        <p:sp>
          <p:nvSpPr>
            <p:cNvPr id="148" name="TextBox 45">
              <a:extLst>
                <a:ext uri="{FF2B5EF4-FFF2-40B4-BE49-F238E27FC236}">
                  <a16:creationId xmlns:a16="http://schemas.microsoft.com/office/drawing/2014/main" xmlns="" id="{8AD46C59-CB53-43AC-A45F-93AB98C3E6D2}"/>
                </a:ext>
              </a:extLst>
            </p:cNvPr>
            <p:cNvSpPr txBox="1"/>
            <p:nvPr/>
          </p:nvSpPr>
          <p:spPr>
            <a:xfrm>
              <a:off x="6344294" y="2438569"/>
              <a:ext cx="1391479" cy="830997"/>
            </a:xfrm>
            <a:prstGeom prst="rect">
              <a:avLst/>
            </a:prstGeom>
            <a:noFill/>
          </p:spPr>
          <p:txBody>
            <a:bodyPr wrap="square" rtlCol="0">
              <a:spAutoFit/>
            </a:bodyPr>
            <a:lstStyle/>
            <a:p>
              <a:pPr algn="ctr"/>
              <a:r>
                <a:rPr lang="en-US" sz="1200" dirty="0">
                  <a:latin typeface="Corbel" pitchFamily="34" charset="0"/>
                </a:rPr>
                <a:t> le taux de productivité </a:t>
              </a:r>
              <a:r>
                <a:rPr lang="en-US" sz="1200" dirty="0" err="1">
                  <a:latin typeface="Corbel" pitchFamily="34" charset="0"/>
                </a:rPr>
                <a:t>en</a:t>
              </a:r>
              <a:r>
                <a:rPr lang="en-US" sz="1200" dirty="0">
                  <a:latin typeface="Corbel" pitchFamily="34" charset="0"/>
                </a:rPr>
                <a:t> cible de manière Générale</a:t>
              </a:r>
            </a:p>
          </p:txBody>
        </p:sp>
      </p:grpSp>
      <p:grpSp>
        <p:nvGrpSpPr>
          <p:cNvPr id="149" name="Group 12">
            <a:extLst>
              <a:ext uri="{FF2B5EF4-FFF2-40B4-BE49-F238E27FC236}">
                <a16:creationId xmlns:a16="http://schemas.microsoft.com/office/drawing/2014/main" xmlns="" id="{100EE0F4-9E19-4097-9929-CA7480FBE28F}"/>
              </a:ext>
            </a:extLst>
          </p:cNvPr>
          <p:cNvGrpSpPr/>
          <p:nvPr/>
        </p:nvGrpSpPr>
        <p:grpSpPr>
          <a:xfrm>
            <a:off x="8212163" y="1198275"/>
            <a:ext cx="1671101" cy="3718704"/>
            <a:chOff x="8212163" y="1198275"/>
            <a:chExt cx="1671101" cy="3718704"/>
          </a:xfrm>
          <a:effectLst/>
        </p:grpSpPr>
        <p:sp>
          <p:nvSpPr>
            <p:cNvPr id="150" name="Rectangle: Top Corners Rounded 47">
              <a:extLst>
                <a:ext uri="{FF2B5EF4-FFF2-40B4-BE49-F238E27FC236}">
                  <a16:creationId xmlns:a16="http://schemas.microsoft.com/office/drawing/2014/main" xmlns=""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Top Corners Rounded 48">
              <a:extLst>
                <a:ext uri="{FF2B5EF4-FFF2-40B4-BE49-F238E27FC236}">
                  <a16:creationId xmlns:a16="http://schemas.microsoft.com/office/drawing/2014/main" xmlns=""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xmlns=""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Arrow: Pentagon 50">
              <a:extLst>
                <a:ext uri="{FF2B5EF4-FFF2-40B4-BE49-F238E27FC236}">
                  <a16:creationId xmlns:a16="http://schemas.microsoft.com/office/drawing/2014/main" xmlns=""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4" name="Arrow: Pentagon 51">
              <a:extLst>
                <a:ext uri="{FF2B5EF4-FFF2-40B4-BE49-F238E27FC236}">
                  <a16:creationId xmlns:a16="http://schemas.microsoft.com/office/drawing/2014/main" xmlns=""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Arrow: Pentagon 52">
              <a:extLst>
                <a:ext uri="{FF2B5EF4-FFF2-40B4-BE49-F238E27FC236}">
                  <a16:creationId xmlns:a16="http://schemas.microsoft.com/office/drawing/2014/main" xmlns=""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TextBox 53">
              <a:extLst>
                <a:ext uri="{FF2B5EF4-FFF2-40B4-BE49-F238E27FC236}">
                  <a16:creationId xmlns:a16="http://schemas.microsoft.com/office/drawing/2014/main" xmlns=""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157" name="TextBox 54">
              <a:extLst>
                <a:ext uri="{FF2B5EF4-FFF2-40B4-BE49-F238E27FC236}">
                  <a16:creationId xmlns:a16="http://schemas.microsoft.com/office/drawing/2014/main" xmlns=""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QUALITE</a:t>
              </a:r>
            </a:p>
          </p:txBody>
        </p:sp>
        <p:sp>
          <p:nvSpPr>
            <p:cNvPr id="158" name="TextBox 55">
              <a:extLst>
                <a:ext uri="{FF2B5EF4-FFF2-40B4-BE49-F238E27FC236}">
                  <a16:creationId xmlns:a16="http://schemas.microsoft.com/office/drawing/2014/main" xmlns="" id="{23484671-82E5-4FDA-9A56-3C93AAA42BC6}"/>
                </a:ext>
              </a:extLst>
            </p:cNvPr>
            <p:cNvSpPr txBox="1"/>
            <p:nvPr/>
          </p:nvSpPr>
          <p:spPr>
            <a:xfrm>
              <a:off x="8354478" y="2438569"/>
              <a:ext cx="1391479" cy="1754326"/>
            </a:xfrm>
            <a:prstGeom prst="rect">
              <a:avLst/>
            </a:prstGeom>
            <a:noFill/>
          </p:spPr>
          <p:txBody>
            <a:bodyPr wrap="square" rtlCol="0">
              <a:spAutoFit/>
            </a:bodyPr>
            <a:lstStyle/>
            <a:p>
              <a:pPr algn="ctr"/>
              <a:r>
                <a:rPr lang="en-US" sz="1200" dirty="0">
                  <a:latin typeface="Corbel" pitchFamily="34" charset="0"/>
                </a:rPr>
                <a:t>Suivi et évaluations qualité sur toutes les filiales.</a:t>
              </a:r>
            </a:p>
            <a:p>
              <a:pPr algn="ctr"/>
              <a:endParaRPr lang="en-US" sz="1200" dirty="0">
                <a:latin typeface="Corbel" pitchFamily="34" charset="0"/>
              </a:endParaRPr>
            </a:p>
            <a:p>
              <a:pPr algn="ctr"/>
              <a:r>
                <a:rPr lang="en-US" sz="1200" dirty="0">
                  <a:latin typeface="Corbel" pitchFamily="34" charset="0"/>
                </a:rPr>
                <a:t>Score qualité atteint au Cameroun sur le mois de Mai</a:t>
              </a:r>
            </a:p>
          </p:txBody>
        </p:sp>
      </p:grpSp>
      <p:grpSp>
        <p:nvGrpSpPr>
          <p:cNvPr id="159" name="Group 66">
            <a:extLst>
              <a:ext uri="{FF2B5EF4-FFF2-40B4-BE49-F238E27FC236}">
                <a16:creationId xmlns:a16="http://schemas.microsoft.com/office/drawing/2014/main" xmlns="" id="{BA713FED-C5FB-4175-9BB9-32B95F445263}"/>
              </a:ext>
            </a:extLst>
          </p:cNvPr>
          <p:cNvGrpSpPr/>
          <p:nvPr/>
        </p:nvGrpSpPr>
        <p:grpSpPr>
          <a:xfrm>
            <a:off x="10161271" y="1198275"/>
            <a:ext cx="1671102" cy="3718704"/>
            <a:chOff x="10161271" y="1198275"/>
            <a:chExt cx="1671102" cy="3718704"/>
          </a:xfrm>
          <a:effectLst/>
        </p:grpSpPr>
        <p:sp>
          <p:nvSpPr>
            <p:cNvPr id="160" name="Rectangle: Top Corners Rounded 57">
              <a:extLst>
                <a:ext uri="{FF2B5EF4-FFF2-40B4-BE49-F238E27FC236}">
                  <a16:creationId xmlns:a16="http://schemas.microsoft.com/office/drawing/2014/main" xmlns=""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Top Corners Rounded 58">
              <a:extLst>
                <a:ext uri="{FF2B5EF4-FFF2-40B4-BE49-F238E27FC236}">
                  <a16:creationId xmlns:a16="http://schemas.microsoft.com/office/drawing/2014/main" xmlns=""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xmlns=""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Arrow: Pentagon 60">
              <a:extLst>
                <a:ext uri="{FF2B5EF4-FFF2-40B4-BE49-F238E27FC236}">
                  <a16:creationId xmlns:a16="http://schemas.microsoft.com/office/drawing/2014/main" xmlns=""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4" name="Arrow: Pentagon 61">
              <a:extLst>
                <a:ext uri="{FF2B5EF4-FFF2-40B4-BE49-F238E27FC236}">
                  <a16:creationId xmlns:a16="http://schemas.microsoft.com/office/drawing/2014/main" xmlns=""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Arrow: Pentagon 62">
              <a:extLst>
                <a:ext uri="{FF2B5EF4-FFF2-40B4-BE49-F238E27FC236}">
                  <a16:creationId xmlns:a16="http://schemas.microsoft.com/office/drawing/2014/main" xmlns=""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TextBox 63">
              <a:extLst>
                <a:ext uri="{FF2B5EF4-FFF2-40B4-BE49-F238E27FC236}">
                  <a16:creationId xmlns:a16="http://schemas.microsoft.com/office/drawing/2014/main" xmlns=""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167" name="TextBox 64">
              <a:extLst>
                <a:ext uri="{FF2B5EF4-FFF2-40B4-BE49-F238E27FC236}">
                  <a16:creationId xmlns:a16="http://schemas.microsoft.com/office/drawing/2014/main" xmlns="" id="{47EDCD8E-DFCF-45DC-AABF-028A1B8DED7C}"/>
                </a:ext>
              </a:extLst>
            </p:cNvPr>
            <p:cNvSpPr txBox="1"/>
            <p:nvPr/>
          </p:nvSpPr>
          <p:spPr>
            <a:xfrm>
              <a:off x="10286275" y="2086196"/>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DSI</a:t>
              </a:r>
            </a:p>
          </p:txBody>
        </p:sp>
        <p:sp>
          <p:nvSpPr>
            <p:cNvPr id="168" name="TextBox 65">
              <a:extLst>
                <a:ext uri="{FF2B5EF4-FFF2-40B4-BE49-F238E27FC236}">
                  <a16:creationId xmlns:a16="http://schemas.microsoft.com/office/drawing/2014/main" xmlns="" id="{B928F7F6-6AF5-411D-83AD-9E394911A394}"/>
                </a:ext>
              </a:extLst>
            </p:cNvPr>
            <p:cNvSpPr txBox="1"/>
            <p:nvPr/>
          </p:nvSpPr>
          <p:spPr>
            <a:xfrm>
              <a:off x="10262285" y="2047039"/>
              <a:ext cx="1570088" cy="1585049"/>
            </a:xfrm>
            <a:prstGeom prst="rect">
              <a:avLst/>
            </a:prstGeom>
            <a:noFill/>
          </p:spPr>
          <p:txBody>
            <a:bodyPr wrap="square" rtlCol="0">
              <a:spAutoFit/>
            </a:bodyPr>
            <a:lstStyle/>
            <a:p>
              <a:pPr algn="ctr"/>
              <a:endParaRPr lang="fr-FR" sz="1200" dirty="0">
                <a:latin typeface="Corbel" pitchFamily="34" charset="0"/>
              </a:endParaRPr>
            </a:p>
            <a:p>
              <a:pPr algn="ctr"/>
              <a:endParaRPr lang="fr-FR" sz="200" dirty="0">
                <a:latin typeface="Corbel" pitchFamily="34" charset="0"/>
              </a:endParaRPr>
            </a:p>
            <a:p>
              <a:r>
                <a:rPr lang="fr-FR" sz="1200" dirty="0">
                  <a:latin typeface="Corbel" pitchFamily="34" charset="0"/>
                </a:rPr>
                <a:t>En attente de:</a:t>
              </a:r>
            </a:p>
            <a:p>
              <a:r>
                <a:rPr lang="fr-FR" sz="1200" dirty="0">
                  <a:latin typeface="Corbel" pitchFamily="34" charset="0"/>
                </a:rPr>
                <a:t>1-  La finalisation du BCP au Cameroun;</a:t>
              </a:r>
            </a:p>
            <a:p>
              <a:r>
                <a:rPr lang="fr-FR" sz="1200" dirty="0">
                  <a:latin typeface="Corbel" pitchFamily="34" charset="0"/>
                </a:rPr>
                <a:t>2- De la mise en place du PCA au Congo Brazzaville</a:t>
              </a:r>
            </a:p>
            <a:p>
              <a:pPr algn="ctr"/>
              <a:endParaRPr lang="en-US" sz="1100" dirty="0">
                <a:solidFill>
                  <a:schemeClr val="bg1">
                    <a:lumMod val="50000"/>
                  </a:schemeClr>
                </a:solidFill>
              </a:endParaRPr>
            </a:p>
          </p:txBody>
        </p:sp>
      </p:grpSp>
      <p:sp>
        <p:nvSpPr>
          <p:cNvPr id="169" name="Oval 16">
            <a:extLst>
              <a:ext uri="{FF2B5EF4-FFF2-40B4-BE49-F238E27FC236}">
                <a16:creationId xmlns:a16="http://schemas.microsoft.com/office/drawing/2014/main" xmlns=""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67">
            <a:extLst>
              <a:ext uri="{FF2B5EF4-FFF2-40B4-BE49-F238E27FC236}">
                <a16:creationId xmlns:a16="http://schemas.microsoft.com/office/drawing/2014/main" xmlns=""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68">
            <a:extLst>
              <a:ext uri="{FF2B5EF4-FFF2-40B4-BE49-F238E27FC236}">
                <a16:creationId xmlns:a16="http://schemas.microsoft.com/office/drawing/2014/main" xmlns=""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bject 32">
            <a:extLst>
              <a:ext uri="{FF2B5EF4-FFF2-40B4-BE49-F238E27FC236}">
                <a16:creationId xmlns:a16="http://schemas.microsoft.com/office/drawing/2014/main" xmlns="" id="{C76991F2-8A0B-4B36-94A2-B625979C876E}"/>
              </a:ext>
            </a:extLst>
          </p:cNvPr>
          <p:cNvSpPr txBox="1">
            <a:spLocks noGrp="1"/>
          </p:cNvSpPr>
          <p:nvPr>
            <p:ph type="title"/>
          </p:nvPr>
        </p:nvSpPr>
        <p:spPr>
          <a:xfrm>
            <a:off x="429509" y="179269"/>
            <a:ext cx="5635969" cy="289823"/>
          </a:xfrm>
          <a:prstGeom prst="rect">
            <a:avLst/>
          </a:prstGeom>
        </p:spPr>
        <p:txBody>
          <a:bodyPr vert="horz" wrap="square" lIns="0" tIns="12700" rIns="0" bIns="0" rtlCol="0">
            <a:spAutoFit/>
          </a:bodyPr>
          <a:lstStyle/>
          <a:p>
            <a:r>
              <a:rPr lang="fr-FR" sz="2000" b="1" cap="all" dirty="0">
                <a:solidFill>
                  <a:srgbClr val="A80014"/>
                </a:solidFill>
                <a:latin typeface="Ebrima" pitchFamily="2" charset="0"/>
                <a:ea typeface="Ebrima" pitchFamily="2" charset="0"/>
                <a:cs typeface="Ebrima" pitchFamily="2" charset="0"/>
              </a:rPr>
              <a:t>SYNTHESE : QUOI </a:t>
            </a:r>
            <a:r>
              <a:rPr lang="fr-FR" sz="2000" b="1" cap="all" dirty="0" smtClean="0">
                <a:solidFill>
                  <a:srgbClr val="A80014"/>
                </a:solidFill>
                <a:latin typeface="Ebrima" pitchFamily="2" charset="0"/>
                <a:ea typeface="Ebrima" pitchFamily="2" charset="0"/>
                <a:cs typeface="Ebrima" pitchFamily="2" charset="0"/>
              </a:rPr>
              <a:t>RETENIR FILIALE?</a:t>
            </a:r>
            <a:endParaRPr sz="2000" b="1" cap="all" dirty="0">
              <a:solidFill>
                <a:srgbClr val="A80014"/>
              </a:solidFill>
              <a:latin typeface="Ebrima" pitchFamily="2" charset="0"/>
              <a:ea typeface="Ebrima" pitchFamily="2" charset="0"/>
              <a:cs typeface="Ebrima" pitchFamily="2" charset="0"/>
            </a:endParaRPr>
          </a:p>
        </p:txBody>
      </p:sp>
      <p:sp>
        <p:nvSpPr>
          <p:cNvPr id="67" name="Oval 68">
            <a:extLst>
              <a:ext uri="{FF2B5EF4-FFF2-40B4-BE49-F238E27FC236}">
                <a16:creationId xmlns:a16="http://schemas.microsoft.com/office/drawing/2014/main" xmlns="" id="{50E38495-0202-4A00-9C31-D750211A8150}"/>
              </a:ext>
            </a:extLst>
          </p:cNvPr>
          <p:cNvSpPr/>
          <p:nvPr/>
        </p:nvSpPr>
        <p:spPr>
          <a:xfrm>
            <a:off x="8075663" y="5376242"/>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8">
            <a:extLst>
              <a:ext uri="{FF2B5EF4-FFF2-40B4-BE49-F238E27FC236}">
                <a16:creationId xmlns:a16="http://schemas.microsoft.com/office/drawing/2014/main" xmlns="" id="{50E38495-0202-4A00-9C31-D750211A8150}"/>
              </a:ext>
            </a:extLst>
          </p:cNvPr>
          <p:cNvSpPr/>
          <p:nvPr/>
        </p:nvSpPr>
        <p:spPr>
          <a:xfrm>
            <a:off x="6065479" y="534909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50E38495-0202-4A00-9C31-D750211A8150}"/>
              </a:ext>
            </a:extLst>
          </p:cNvPr>
          <p:cNvSpPr/>
          <p:nvPr/>
        </p:nvSpPr>
        <p:spPr>
          <a:xfrm>
            <a:off x="10182592" y="5319973"/>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14">
            <a:extLst>
              <a:ext uri="{FF2B5EF4-FFF2-40B4-BE49-F238E27FC236}">
                <a16:creationId xmlns:a16="http://schemas.microsoft.com/office/drawing/2014/main" xmlns="" id="{CEEEE4A0-AB99-4A42-9754-C78F62C1EF34}"/>
              </a:ext>
            </a:extLst>
          </p:cNvPr>
          <p:cNvSpPr txBox="1"/>
          <p:nvPr/>
        </p:nvSpPr>
        <p:spPr>
          <a:xfrm>
            <a:off x="482481" y="2488040"/>
            <a:ext cx="1481680" cy="2123658"/>
          </a:xfrm>
          <a:prstGeom prst="rect">
            <a:avLst/>
          </a:prstGeom>
          <a:noFill/>
        </p:spPr>
        <p:txBody>
          <a:bodyPr wrap="square" rtlCol="0">
            <a:spAutoFit/>
          </a:bodyPr>
          <a:lstStyle/>
          <a:p>
            <a:pPr algn="ctr"/>
            <a:endParaRPr lang="en-US" sz="1200" dirty="0">
              <a:latin typeface="Corbel" pitchFamily="34" charset="0"/>
            </a:endParaRPr>
          </a:p>
          <a:p>
            <a:pPr algn="ctr"/>
            <a:r>
              <a:rPr lang="en-US" sz="1200" dirty="0">
                <a:latin typeface="Corbel" pitchFamily="34" charset="0"/>
              </a:rPr>
              <a:t>Renforcement des effectifs au Cameroun pour addresser le flux montant et anticiper sur les chiffres du mois de Juin</a:t>
            </a:r>
          </a:p>
          <a:p>
            <a:pPr algn="ctr"/>
            <a:endParaRPr lang="en-US" sz="1200" dirty="0">
              <a:latin typeface="Corbel" pitchFamily="34" charset="0"/>
            </a:endParaRPr>
          </a:p>
          <a:p>
            <a:pPr algn="ctr"/>
            <a:endParaRPr lang="en-US" sz="1200" dirty="0">
              <a:latin typeface="Corbel" pitchFamily="34" charset="0"/>
            </a:endParaRPr>
          </a:p>
          <a:p>
            <a:pPr algn="ctr"/>
            <a:endParaRPr lang="en-US" sz="1200" dirty="0">
              <a:latin typeface="Corbel" pitchFamily="34" charset="0"/>
            </a:endParaRPr>
          </a:p>
        </p:txBody>
      </p:sp>
      <p:sp>
        <p:nvSpPr>
          <p:cNvPr id="71" name="TextBox 25">
            <a:extLst>
              <a:ext uri="{FF2B5EF4-FFF2-40B4-BE49-F238E27FC236}">
                <a16:creationId xmlns:a16="http://schemas.microsoft.com/office/drawing/2014/main" xmlns="" id="{CBF1DB60-8EAB-4198-8B98-9369F37D2921}"/>
              </a:ext>
            </a:extLst>
          </p:cNvPr>
          <p:cNvSpPr txBox="1"/>
          <p:nvPr/>
        </p:nvSpPr>
        <p:spPr>
          <a:xfrm>
            <a:off x="2316372" y="2580302"/>
            <a:ext cx="1719569" cy="1200329"/>
          </a:xfrm>
          <a:prstGeom prst="rect">
            <a:avLst/>
          </a:prstGeom>
          <a:noFill/>
        </p:spPr>
        <p:txBody>
          <a:bodyPr wrap="square" rtlCol="0">
            <a:spAutoFit/>
          </a:bodyPr>
          <a:lstStyle/>
          <a:p>
            <a:pPr algn="ctr"/>
            <a:r>
              <a:rPr lang="en-US" sz="1200" dirty="0">
                <a:latin typeface="Corbel" pitchFamily="34" charset="0"/>
              </a:rPr>
              <a:t>Objectifs contractuels globalement atteints sauf au cameroun . le score de non conformité en souffrance sur les activités du BO au</a:t>
            </a:r>
          </a:p>
        </p:txBody>
      </p:sp>
      <p:sp>
        <p:nvSpPr>
          <p:cNvPr id="72" name="TextBox 35">
            <a:extLst>
              <a:ext uri="{FF2B5EF4-FFF2-40B4-BE49-F238E27FC236}">
                <a16:creationId xmlns:a16="http://schemas.microsoft.com/office/drawing/2014/main" xmlns="" id="{B50B6B15-5436-4B62-AC8F-A6E024D2246C}"/>
              </a:ext>
            </a:extLst>
          </p:cNvPr>
          <p:cNvSpPr txBox="1"/>
          <p:nvPr/>
        </p:nvSpPr>
        <p:spPr>
          <a:xfrm>
            <a:off x="4393011" y="2480111"/>
            <a:ext cx="1546045" cy="1754326"/>
          </a:xfrm>
          <a:prstGeom prst="rect">
            <a:avLst/>
          </a:prstGeom>
          <a:noFill/>
        </p:spPr>
        <p:txBody>
          <a:bodyPr wrap="square" rtlCol="0">
            <a:spAutoFit/>
          </a:bodyPr>
          <a:lstStyle/>
          <a:p>
            <a:pPr algn="ctr"/>
            <a:r>
              <a:rPr lang="fr-FR" sz="1200" dirty="0">
                <a:latin typeface="Corbel" pitchFamily="34" charset="0"/>
              </a:rPr>
              <a:t>Performances horaire globalement atteint au niveau  des filiales Bissau Et Conakry. Des efforts restent à fournir au niveau des performances horaire du Cameroun</a:t>
            </a:r>
            <a:endParaRPr lang="fr-FR" sz="1200" dirty="0"/>
          </a:p>
          <a:p>
            <a:pPr algn="ctr"/>
            <a:endParaRPr lang="en-US" sz="1200" dirty="0">
              <a:solidFill>
                <a:schemeClr val="bg1">
                  <a:lumMod val="50000"/>
                </a:schemeClr>
              </a:solidFill>
            </a:endParaRPr>
          </a:p>
        </p:txBody>
      </p:sp>
    </p:spTree>
    <p:extLst>
      <p:ext uri="{BB962C8B-B14F-4D97-AF65-F5344CB8AC3E}">
        <p14:creationId xmlns:p14="http://schemas.microsoft.com/office/powerpoint/2010/main" val="1634211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32">
            <a:extLst>
              <a:ext uri="{FF2B5EF4-FFF2-40B4-BE49-F238E27FC236}">
                <a16:creationId xmlns:a16="http://schemas.microsoft.com/office/drawing/2014/main" xmlns=""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a:t>
            </a:r>
            <a:r>
              <a:rPr lang="fr-FR" sz="1900" b="1" spc="-70" dirty="0" smtClean="0">
                <a:solidFill>
                  <a:srgbClr val="FF0000"/>
                </a:solidFill>
                <a:latin typeface="Verdana" panose="020B0604030504040204" pitchFamily="34" charset="0"/>
                <a:ea typeface="Verdana" panose="020B0604030504040204" pitchFamily="34" charset="0"/>
              </a:rPr>
              <a:t>RETENIR BENIN?</a:t>
            </a:r>
            <a:endParaRPr sz="1900" b="1" dirty="0">
              <a:solidFill>
                <a:srgbClr val="FF0000"/>
              </a:solidFill>
              <a:latin typeface="Verdana" panose="020B0604030504040204" pitchFamily="34" charset="0"/>
              <a:ea typeface="Verdana" panose="020B0604030504040204" pitchFamily="34" charset="0"/>
            </a:endParaRPr>
          </a:p>
        </p:txBody>
      </p:sp>
      <p:grpSp>
        <p:nvGrpSpPr>
          <p:cNvPr id="3" name="Group 24">
            <a:extLst>
              <a:ext uri="{FF2B5EF4-FFF2-40B4-BE49-F238E27FC236}">
                <a16:creationId xmlns:a16="http://schemas.microsoft.com/office/drawing/2014/main" xmlns="" id="{F647CE0C-4980-ACE4-3765-F2E01DC9F6F4}"/>
              </a:ext>
            </a:extLst>
          </p:cNvPr>
          <p:cNvGrpSpPr/>
          <p:nvPr/>
        </p:nvGrpSpPr>
        <p:grpSpPr>
          <a:xfrm>
            <a:off x="343307" y="2691724"/>
            <a:ext cx="4608000" cy="1836000"/>
            <a:chOff x="735248" y="1874374"/>
            <a:chExt cx="7537870" cy="1361836"/>
          </a:xfrm>
        </p:grpSpPr>
        <p:sp>
          <p:nvSpPr>
            <p:cNvPr id="72" name="Rectangle: Rounded Corners 13">
              <a:extLst>
                <a:ext uri="{FF2B5EF4-FFF2-40B4-BE49-F238E27FC236}">
                  <a16:creationId xmlns:a16="http://schemas.microsoft.com/office/drawing/2014/main" xmlns="" id="{8BBBE49F-B1C5-B94E-4A30-D28B71D1F7BE}"/>
                </a:ext>
              </a:extLst>
            </p:cNvPr>
            <p:cNvSpPr/>
            <p:nvPr/>
          </p:nvSpPr>
          <p:spPr>
            <a:xfrm>
              <a:off x="735248" y="1887977"/>
              <a:ext cx="5297714" cy="1348233"/>
            </a:xfrm>
            <a:prstGeom prst="roundRect">
              <a:avLst>
                <a:gd name="adj" fmla="val 5902"/>
              </a:avLst>
            </a:prstGeom>
            <a:solidFill>
              <a:sysClr val="window" lastClr="FFFFFF"/>
            </a:solidFill>
            <a:ln w="12700" cap="flat" cmpd="sng" algn="ctr">
              <a:noFill/>
              <a:prstDash val="solid"/>
              <a:miter lim="800000"/>
            </a:ln>
            <a:effectLst>
              <a:outerShdw blurRad="381000" dist="38100" dir="2700000" sx="102000" sy="102000" algn="tl" rotWithShape="0">
                <a:prstClr val="black">
                  <a:alpha val="40000"/>
                </a:prstClr>
              </a:outerShdw>
            </a:effectLst>
          </p:spPr>
          <p:txBody>
            <a:bodyPr rtlCol="0" anchor="ctr"/>
            <a:lstStyle/>
            <a:p>
              <a:pPr algn="ctr">
                <a:defRPr/>
              </a:pPr>
              <a:endParaRPr lang="en-IN" kern="0">
                <a:solidFill>
                  <a:prstClr val="white"/>
                </a:solidFill>
              </a:endParaRPr>
            </a:p>
          </p:txBody>
        </p:sp>
        <p:sp>
          <p:nvSpPr>
            <p:cNvPr id="73" name="Rectangle: Rounded Corners 14">
              <a:extLst>
                <a:ext uri="{FF2B5EF4-FFF2-40B4-BE49-F238E27FC236}">
                  <a16:creationId xmlns:a16="http://schemas.microsoft.com/office/drawing/2014/main" xmlns="" id="{4759887A-3444-B7B0-3796-F75ACCAE945A}"/>
                </a:ext>
              </a:extLst>
            </p:cNvPr>
            <p:cNvSpPr/>
            <p:nvPr/>
          </p:nvSpPr>
          <p:spPr>
            <a:xfrm>
              <a:off x="1847498" y="1874374"/>
              <a:ext cx="6401744" cy="1322181"/>
            </a:xfrm>
            <a:prstGeom prst="roundRect">
              <a:avLst>
                <a:gd name="adj" fmla="val 5902"/>
              </a:avLst>
            </a:prstGeom>
            <a:solidFill>
              <a:schemeClr val="accent4">
                <a:lumMod val="40000"/>
                <a:lumOff val="60000"/>
              </a:schemeClr>
            </a:solidFill>
            <a:ln w="28575" cap="flat" cmpd="sng" algn="ctr">
              <a:solidFill>
                <a:sysClr val="window" lastClr="FFFFFF"/>
              </a:solidFill>
              <a:prstDash val="solid"/>
              <a:miter lim="800000"/>
            </a:ln>
            <a:effectLst/>
          </p:spPr>
          <p:txBody>
            <a:bodyPr rtlCol="0" anchor="ctr"/>
            <a:lstStyle/>
            <a:p>
              <a:pPr algn="ctr">
                <a:defRPr/>
              </a:pPr>
              <a:endParaRPr lang="en-IN" sz="1100" kern="0" dirty="0">
                <a:solidFill>
                  <a:prstClr val="black"/>
                </a:solidFill>
              </a:endParaRPr>
            </a:p>
          </p:txBody>
        </p:sp>
        <p:sp>
          <p:nvSpPr>
            <p:cNvPr id="74" name="Rectangle: Rounded Corners 15">
              <a:extLst>
                <a:ext uri="{FF2B5EF4-FFF2-40B4-BE49-F238E27FC236}">
                  <a16:creationId xmlns:a16="http://schemas.microsoft.com/office/drawing/2014/main" xmlns="" id="{67CD65D6-50A1-B62E-A583-323783BE0C68}"/>
                </a:ext>
              </a:extLst>
            </p:cNvPr>
            <p:cNvSpPr/>
            <p:nvPr/>
          </p:nvSpPr>
          <p:spPr>
            <a:xfrm>
              <a:off x="1778494" y="1977039"/>
              <a:ext cx="1693013" cy="462296"/>
            </a:xfrm>
            <a:prstGeom prst="roundRect">
              <a:avLst>
                <a:gd name="adj" fmla="val 5902"/>
              </a:avLst>
            </a:prstGeom>
            <a:solidFill>
              <a:sysClr val="window" lastClr="FFFFFF"/>
            </a:solidFill>
            <a:ln w="12700" cap="flat" cmpd="sng" algn="ctr">
              <a:noFill/>
              <a:prstDash val="solid"/>
              <a:miter lim="800000"/>
            </a:ln>
            <a:effectLst/>
          </p:spPr>
          <p:txBody>
            <a:bodyPr rtlCol="0" anchor="ctr"/>
            <a:lstStyle/>
            <a:p>
              <a:pPr algn="ctr">
                <a:defRPr/>
              </a:pPr>
              <a:endParaRPr lang="en-IN" kern="0">
                <a:solidFill>
                  <a:prstClr val="white"/>
                </a:solidFill>
              </a:endParaRPr>
            </a:p>
          </p:txBody>
        </p:sp>
        <p:sp>
          <p:nvSpPr>
            <p:cNvPr id="75" name="Freeform: Shape 19">
              <a:extLst>
                <a:ext uri="{FF2B5EF4-FFF2-40B4-BE49-F238E27FC236}">
                  <a16:creationId xmlns:a16="http://schemas.microsoft.com/office/drawing/2014/main" xmlns="" id="{C556538F-991D-4ADE-8A9C-04F9757B321B}"/>
                </a:ext>
              </a:extLst>
            </p:cNvPr>
            <p:cNvSpPr/>
            <p:nvPr/>
          </p:nvSpPr>
          <p:spPr>
            <a:xfrm>
              <a:off x="3079523" y="2000466"/>
              <a:ext cx="5193595" cy="1171100"/>
            </a:xfrm>
            <a:custGeom>
              <a:avLst/>
              <a:gdLst>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4453 h 1260645"/>
                <a:gd name="connsiteX1" fmla="*/ 5222525 w 5222525"/>
                <a:gd name="connsiteY1" fmla="*/ 1181072 h 1260645"/>
                <a:gd name="connsiteX2" fmla="*/ 5142952 w 5222525"/>
                <a:gd name="connsiteY2" fmla="*/ 1260645 h 1260645"/>
                <a:gd name="connsiteX3" fmla="*/ 4384 w 5222525"/>
                <a:gd name="connsiteY3" fmla="*/ 1260645 h 1260645"/>
                <a:gd name="connsiteX4" fmla="*/ 0 w 5222525"/>
                <a:gd name="connsiteY4" fmla="*/ 1259760 h 1260645"/>
                <a:gd name="connsiteX5" fmla="*/ 3030612 w 5222525"/>
                <a:gd name="connsiteY5" fmla="*/ 796188 h 1260645"/>
                <a:gd name="connsiteX6" fmla="*/ 5222525 w 5222525"/>
                <a:gd name="connsiteY6" fmla="*/ 4453 h 126064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3030612 w 5222525"/>
                <a:gd name="connsiteY5" fmla="*/ 791735 h 1256192"/>
                <a:gd name="connsiteX6" fmla="*/ 5222525 w 5222525"/>
                <a:gd name="connsiteY6" fmla="*/ 0 h 125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25" h="1256192">
                  <a:moveTo>
                    <a:pt x="5222525" y="0"/>
                  </a:moveTo>
                  <a:lnTo>
                    <a:pt x="5222525" y="1176619"/>
                  </a:lnTo>
                  <a:cubicBezTo>
                    <a:pt x="5222525" y="1220566"/>
                    <a:pt x="5186899" y="1256192"/>
                    <a:pt x="5142952" y="1256192"/>
                  </a:cubicBezTo>
                  <a:lnTo>
                    <a:pt x="4384" y="1256192"/>
                  </a:lnTo>
                  <a:lnTo>
                    <a:pt x="0" y="1255307"/>
                  </a:lnTo>
                  <a:cubicBezTo>
                    <a:pt x="504371" y="1177898"/>
                    <a:pt x="2085240" y="1000953"/>
                    <a:pt x="3030612" y="791735"/>
                  </a:cubicBezTo>
                  <a:cubicBezTo>
                    <a:pt x="4065924" y="612498"/>
                    <a:pt x="4707304" y="370568"/>
                    <a:pt x="5222525" y="0"/>
                  </a:cubicBezTo>
                  <a:close/>
                </a:path>
              </a:pathLst>
            </a:custGeom>
            <a:solidFill>
              <a:srgbClr val="FFC000"/>
            </a:solidFill>
            <a:ln w="28575" cap="flat" cmpd="sng" algn="ctr">
              <a:noFill/>
              <a:prstDash val="solid"/>
              <a:miter lim="800000"/>
            </a:ln>
            <a:effectLst/>
          </p:spPr>
          <p:txBody>
            <a:bodyPr rtlCol="0" anchor="ctr"/>
            <a:lstStyle/>
            <a:p>
              <a:pPr algn="ctr">
                <a:defRPr/>
              </a:pPr>
              <a:endParaRPr lang="en-IN" kern="0">
                <a:solidFill>
                  <a:prstClr val="white"/>
                </a:solidFill>
              </a:endParaRPr>
            </a:p>
          </p:txBody>
        </p:sp>
        <p:sp>
          <p:nvSpPr>
            <p:cNvPr id="77" name="TextBox 21">
              <a:extLst>
                <a:ext uri="{FF2B5EF4-FFF2-40B4-BE49-F238E27FC236}">
                  <a16:creationId xmlns:a16="http://schemas.microsoft.com/office/drawing/2014/main" xmlns="" id="{8E2E8B55-D903-B439-EDD5-806169CF4A34}"/>
                </a:ext>
              </a:extLst>
            </p:cNvPr>
            <p:cNvSpPr txBox="1"/>
            <p:nvPr/>
          </p:nvSpPr>
          <p:spPr>
            <a:xfrm>
              <a:off x="1099688" y="2088673"/>
              <a:ext cx="2512488" cy="251119"/>
            </a:xfrm>
            <a:prstGeom prst="rect">
              <a:avLst/>
            </a:prstGeom>
            <a:noFill/>
          </p:spPr>
          <p:txBody>
            <a:bodyPr wrap="square" rtlCol="0">
              <a:spAutoFit/>
            </a:bodyPr>
            <a:lstStyle/>
            <a:p>
              <a:pPr marL="26427">
                <a:spcBef>
                  <a:spcPts val="208"/>
                </a:spcBef>
                <a:defRPr/>
              </a:pPr>
              <a:r>
                <a:rPr lang="en-US" sz="1600" b="1" kern="0" dirty="0">
                  <a:solidFill>
                    <a:srgbClr val="FF0000"/>
                  </a:solidFill>
                  <a:latin typeface="Century Gothic" panose="020B0502020202020204" pitchFamily="34" charset="0"/>
                </a:rPr>
                <a:t>INDICATEURS</a:t>
              </a:r>
              <a:endParaRPr lang="en-US" sz="1600" b="1" kern="0" dirty="0">
                <a:solidFill>
                  <a:srgbClr val="FF0000"/>
                </a:solidFill>
                <a:latin typeface="Century Gothic" panose="020B0502020202020204" pitchFamily="34" charset="0"/>
                <a:cs typeface="Arial"/>
              </a:endParaRPr>
            </a:p>
          </p:txBody>
        </p:sp>
      </p:grpSp>
      <p:grpSp>
        <p:nvGrpSpPr>
          <p:cNvPr id="81" name="Group 24">
            <a:extLst>
              <a:ext uri="{FF2B5EF4-FFF2-40B4-BE49-F238E27FC236}">
                <a16:creationId xmlns:a16="http://schemas.microsoft.com/office/drawing/2014/main" xmlns="" id="{04894CA7-D5DA-C63D-DEDC-42053E76A4B1}"/>
              </a:ext>
            </a:extLst>
          </p:cNvPr>
          <p:cNvGrpSpPr/>
          <p:nvPr/>
        </p:nvGrpSpPr>
        <p:grpSpPr>
          <a:xfrm>
            <a:off x="335360" y="659657"/>
            <a:ext cx="4608000" cy="1836000"/>
            <a:chOff x="735248" y="1874374"/>
            <a:chExt cx="7537870" cy="1361836"/>
          </a:xfrm>
        </p:grpSpPr>
        <p:sp>
          <p:nvSpPr>
            <p:cNvPr id="82" name="Rectangle: Rounded Corners 13">
              <a:extLst>
                <a:ext uri="{FF2B5EF4-FFF2-40B4-BE49-F238E27FC236}">
                  <a16:creationId xmlns:a16="http://schemas.microsoft.com/office/drawing/2014/main" xmlns="" id="{04D3EE30-9889-EBF5-7148-CE0261673D35}"/>
                </a:ext>
              </a:extLst>
            </p:cNvPr>
            <p:cNvSpPr/>
            <p:nvPr/>
          </p:nvSpPr>
          <p:spPr>
            <a:xfrm>
              <a:off x="735248" y="1887977"/>
              <a:ext cx="5297714" cy="1348233"/>
            </a:xfrm>
            <a:prstGeom prst="roundRect">
              <a:avLst>
                <a:gd name="adj" fmla="val 5902"/>
              </a:avLst>
            </a:prstGeom>
            <a:solidFill>
              <a:sysClr val="window" lastClr="FFFFFF"/>
            </a:solidFill>
            <a:ln w="12700" cap="flat" cmpd="sng" algn="ctr">
              <a:noFill/>
              <a:prstDash val="solid"/>
              <a:miter lim="800000"/>
            </a:ln>
            <a:effectLst>
              <a:outerShdw blurRad="381000" dist="38100" dir="2700000" sx="102000" sy="102000" algn="tl" rotWithShape="0">
                <a:prstClr val="black">
                  <a:alpha val="40000"/>
                </a:prstClr>
              </a:outerShdw>
            </a:effectLst>
          </p:spPr>
          <p:txBody>
            <a:bodyPr rtlCol="0" anchor="ctr"/>
            <a:lstStyle/>
            <a:p>
              <a:pPr algn="ctr">
                <a:defRPr/>
              </a:pPr>
              <a:endParaRPr lang="en-IN" kern="0">
                <a:solidFill>
                  <a:prstClr val="white"/>
                </a:solidFill>
              </a:endParaRPr>
            </a:p>
          </p:txBody>
        </p:sp>
        <p:sp>
          <p:nvSpPr>
            <p:cNvPr id="83" name="Rectangle: Rounded Corners 14">
              <a:extLst>
                <a:ext uri="{FF2B5EF4-FFF2-40B4-BE49-F238E27FC236}">
                  <a16:creationId xmlns:a16="http://schemas.microsoft.com/office/drawing/2014/main" xmlns="" id="{248B6DC9-2866-1BD7-F95B-32A94E00668F}"/>
                </a:ext>
              </a:extLst>
            </p:cNvPr>
            <p:cNvSpPr/>
            <p:nvPr/>
          </p:nvSpPr>
          <p:spPr>
            <a:xfrm>
              <a:off x="1799156" y="1874374"/>
              <a:ext cx="6450085" cy="1322181"/>
            </a:xfrm>
            <a:prstGeom prst="roundRect">
              <a:avLst>
                <a:gd name="adj" fmla="val 5902"/>
              </a:avLst>
            </a:prstGeom>
            <a:solidFill>
              <a:schemeClr val="accent1">
                <a:lumMod val="20000"/>
                <a:lumOff val="80000"/>
              </a:schemeClr>
            </a:solidFill>
            <a:ln w="28575" cap="flat" cmpd="sng" algn="ctr">
              <a:solidFill>
                <a:sysClr val="window" lastClr="FFFFFF"/>
              </a:solidFill>
              <a:prstDash val="solid"/>
              <a:miter lim="800000"/>
            </a:ln>
            <a:effectLst/>
          </p:spPr>
          <p:txBody>
            <a:bodyPr rtlCol="0" anchor="ctr"/>
            <a:lstStyle/>
            <a:p>
              <a:pPr algn="ctr">
                <a:defRPr/>
              </a:pPr>
              <a:endParaRPr lang="en-IN" kern="0">
                <a:solidFill>
                  <a:prstClr val="white"/>
                </a:solidFill>
              </a:endParaRPr>
            </a:p>
          </p:txBody>
        </p:sp>
        <p:sp>
          <p:nvSpPr>
            <p:cNvPr id="84" name="Rectangle: Rounded Corners 15">
              <a:extLst>
                <a:ext uri="{FF2B5EF4-FFF2-40B4-BE49-F238E27FC236}">
                  <a16:creationId xmlns:a16="http://schemas.microsoft.com/office/drawing/2014/main" xmlns="" id="{B8D1F77A-AAFE-E8B4-021C-D2E18BE96FC6}"/>
                </a:ext>
              </a:extLst>
            </p:cNvPr>
            <p:cNvSpPr/>
            <p:nvPr/>
          </p:nvSpPr>
          <p:spPr>
            <a:xfrm>
              <a:off x="1778494" y="1977039"/>
              <a:ext cx="1693013" cy="462296"/>
            </a:xfrm>
            <a:prstGeom prst="roundRect">
              <a:avLst>
                <a:gd name="adj" fmla="val 5902"/>
              </a:avLst>
            </a:prstGeom>
            <a:solidFill>
              <a:sysClr val="window" lastClr="FFFFFF"/>
            </a:solidFill>
            <a:ln w="12700" cap="flat" cmpd="sng" algn="ctr">
              <a:noFill/>
              <a:prstDash val="solid"/>
              <a:miter lim="800000"/>
            </a:ln>
            <a:effectLst/>
          </p:spPr>
          <p:txBody>
            <a:bodyPr rtlCol="0" anchor="ctr"/>
            <a:lstStyle/>
            <a:p>
              <a:pPr algn="ctr">
                <a:defRPr/>
              </a:pPr>
              <a:endParaRPr lang="en-IN" kern="0">
                <a:solidFill>
                  <a:prstClr val="white"/>
                </a:solidFill>
              </a:endParaRPr>
            </a:p>
          </p:txBody>
        </p:sp>
        <p:sp>
          <p:nvSpPr>
            <p:cNvPr id="85" name="Freeform: Shape 19">
              <a:extLst>
                <a:ext uri="{FF2B5EF4-FFF2-40B4-BE49-F238E27FC236}">
                  <a16:creationId xmlns:a16="http://schemas.microsoft.com/office/drawing/2014/main" xmlns="" id="{A94CE3D3-CC03-40B7-B7ED-59369B2BDD46}"/>
                </a:ext>
              </a:extLst>
            </p:cNvPr>
            <p:cNvSpPr/>
            <p:nvPr/>
          </p:nvSpPr>
          <p:spPr>
            <a:xfrm>
              <a:off x="3079523" y="2000466"/>
              <a:ext cx="5193595" cy="1171100"/>
            </a:xfrm>
            <a:custGeom>
              <a:avLst/>
              <a:gdLst>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4453 h 1260645"/>
                <a:gd name="connsiteX1" fmla="*/ 5222525 w 5222525"/>
                <a:gd name="connsiteY1" fmla="*/ 1181072 h 1260645"/>
                <a:gd name="connsiteX2" fmla="*/ 5142952 w 5222525"/>
                <a:gd name="connsiteY2" fmla="*/ 1260645 h 1260645"/>
                <a:gd name="connsiteX3" fmla="*/ 4384 w 5222525"/>
                <a:gd name="connsiteY3" fmla="*/ 1260645 h 1260645"/>
                <a:gd name="connsiteX4" fmla="*/ 0 w 5222525"/>
                <a:gd name="connsiteY4" fmla="*/ 1259760 h 1260645"/>
                <a:gd name="connsiteX5" fmla="*/ 3030612 w 5222525"/>
                <a:gd name="connsiteY5" fmla="*/ 796188 h 1260645"/>
                <a:gd name="connsiteX6" fmla="*/ 5222525 w 5222525"/>
                <a:gd name="connsiteY6" fmla="*/ 4453 h 126064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3030612 w 5222525"/>
                <a:gd name="connsiteY5" fmla="*/ 791735 h 1256192"/>
                <a:gd name="connsiteX6" fmla="*/ 5222525 w 5222525"/>
                <a:gd name="connsiteY6" fmla="*/ 0 h 125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25" h="1256192">
                  <a:moveTo>
                    <a:pt x="5222525" y="0"/>
                  </a:moveTo>
                  <a:lnTo>
                    <a:pt x="5222525" y="1176619"/>
                  </a:lnTo>
                  <a:cubicBezTo>
                    <a:pt x="5222525" y="1220566"/>
                    <a:pt x="5186899" y="1256192"/>
                    <a:pt x="5142952" y="1256192"/>
                  </a:cubicBezTo>
                  <a:lnTo>
                    <a:pt x="4384" y="1256192"/>
                  </a:lnTo>
                  <a:lnTo>
                    <a:pt x="0" y="1255307"/>
                  </a:lnTo>
                  <a:cubicBezTo>
                    <a:pt x="504371" y="1177898"/>
                    <a:pt x="2085240" y="1000953"/>
                    <a:pt x="3030612" y="791735"/>
                  </a:cubicBezTo>
                  <a:cubicBezTo>
                    <a:pt x="4065924" y="612498"/>
                    <a:pt x="4707304" y="370568"/>
                    <a:pt x="5222525" y="0"/>
                  </a:cubicBezTo>
                  <a:close/>
                </a:path>
              </a:pathLst>
            </a:custGeom>
            <a:solidFill>
              <a:schemeClr val="accent1"/>
            </a:solidFill>
            <a:ln w="28575" cap="flat" cmpd="sng" algn="ctr">
              <a:noFill/>
              <a:prstDash val="solid"/>
              <a:miter lim="800000"/>
            </a:ln>
            <a:effectLst/>
          </p:spPr>
          <p:txBody>
            <a:bodyPr rtlCol="0" anchor="ctr"/>
            <a:lstStyle/>
            <a:p>
              <a:pPr algn="ctr">
                <a:defRPr/>
              </a:pPr>
              <a:endParaRPr lang="en-IN" kern="0">
                <a:solidFill>
                  <a:prstClr val="white"/>
                </a:solidFill>
              </a:endParaRPr>
            </a:p>
          </p:txBody>
        </p:sp>
        <p:sp>
          <p:nvSpPr>
            <p:cNvPr id="87" name="TextBox 21">
              <a:extLst>
                <a:ext uri="{FF2B5EF4-FFF2-40B4-BE49-F238E27FC236}">
                  <a16:creationId xmlns:a16="http://schemas.microsoft.com/office/drawing/2014/main" xmlns="" id="{5E2F2AAF-93D7-2CF1-7740-A2C6493DD70E}"/>
                </a:ext>
              </a:extLst>
            </p:cNvPr>
            <p:cNvSpPr txBox="1"/>
            <p:nvPr/>
          </p:nvSpPr>
          <p:spPr>
            <a:xfrm>
              <a:off x="1206417" y="2088673"/>
              <a:ext cx="2405758" cy="251119"/>
            </a:xfrm>
            <a:prstGeom prst="rect">
              <a:avLst/>
            </a:prstGeom>
            <a:noFill/>
          </p:spPr>
          <p:txBody>
            <a:bodyPr wrap="square" rtlCol="0">
              <a:spAutoFit/>
            </a:bodyPr>
            <a:lstStyle/>
            <a:p>
              <a:pPr marL="26427">
                <a:spcBef>
                  <a:spcPts val="208"/>
                </a:spcBef>
                <a:defRPr/>
              </a:pPr>
              <a:r>
                <a:rPr lang="en-US" sz="1600" b="1" kern="0" dirty="0">
                  <a:solidFill>
                    <a:srgbClr val="FF0000"/>
                  </a:solidFill>
                  <a:latin typeface="Century Gothic" panose="020B0502020202020204" pitchFamily="34" charset="0"/>
                </a:rPr>
                <a:t>EFFECTIF</a:t>
              </a:r>
              <a:endParaRPr lang="en-US" sz="1600" b="1" kern="0" dirty="0">
                <a:solidFill>
                  <a:srgbClr val="FF0000"/>
                </a:solidFill>
                <a:latin typeface="Century Gothic" panose="020B0502020202020204" pitchFamily="34" charset="0"/>
                <a:cs typeface="Arial"/>
              </a:endParaRPr>
            </a:p>
          </p:txBody>
        </p:sp>
      </p:grpSp>
      <p:grpSp>
        <p:nvGrpSpPr>
          <p:cNvPr id="90" name="Group 24">
            <a:extLst>
              <a:ext uri="{FF2B5EF4-FFF2-40B4-BE49-F238E27FC236}">
                <a16:creationId xmlns:a16="http://schemas.microsoft.com/office/drawing/2014/main" xmlns="" id="{4AD25CD6-661D-EB05-B920-EE8C47AE7BF7}"/>
              </a:ext>
            </a:extLst>
          </p:cNvPr>
          <p:cNvGrpSpPr/>
          <p:nvPr/>
        </p:nvGrpSpPr>
        <p:grpSpPr>
          <a:xfrm>
            <a:off x="311769" y="4741455"/>
            <a:ext cx="4608000" cy="1836000"/>
            <a:chOff x="735248" y="1874374"/>
            <a:chExt cx="7537870" cy="1361836"/>
          </a:xfrm>
        </p:grpSpPr>
        <p:sp>
          <p:nvSpPr>
            <p:cNvPr id="91" name="Rectangle: Rounded Corners 13">
              <a:extLst>
                <a:ext uri="{FF2B5EF4-FFF2-40B4-BE49-F238E27FC236}">
                  <a16:creationId xmlns:a16="http://schemas.microsoft.com/office/drawing/2014/main" xmlns="" id="{DE201067-4678-41D0-591C-96A3A6A2160A}"/>
                </a:ext>
              </a:extLst>
            </p:cNvPr>
            <p:cNvSpPr/>
            <p:nvPr/>
          </p:nvSpPr>
          <p:spPr>
            <a:xfrm>
              <a:off x="735248" y="1887977"/>
              <a:ext cx="5297714" cy="1348233"/>
            </a:xfrm>
            <a:prstGeom prst="roundRect">
              <a:avLst>
                <a:gd name="adj" fmla="val 5902"/>
              </a:avLst>
            </a:prstGeom>
            <a:solidFill>
              <a:sysClr val="window" lastClr="FFFFFF"/>
            </a:solidFill>
            <a:ln w="12700" cap="flat" cmpd="sng" algn="ctr">
              <a:noFill/>
              <a:prstDash val="solid"/>
              <a:miter lim="800000"/>
            </a:ln>
            <a:effectLst>
              <a:outerShdw blurRad="381000" dist="38100" dir="2700000" sx="102000" sy="102000" algn="tl" rotWithShape="0">
                <a:prstClr val="black">
                  <a:alpha val="40000"/>
                </a:prstClr>
              </a:outerShdw>
            </a:effectLst>
          </p:spPr>
          <p:txBody>
            <a:bodyPr rtlCol="0" anchor="ctr"/>
            <a:lstStyle/>
            <a:p>
              <a:pPr algn="ctr">
                <a:defRPr/>
              </a:pPr>
              <a:endParaRPr lang="en-IN" kern="0">
                <a:solidFill>
                  <a:prstClr val="white"/>
                </a:solidFill>
              </a:endParaRPr>
            </a:p>
          </p:txBody>
        </p:sp>
        <p:sp>
          <p:nvSpPr>
            <p:cNvPr id="92" name="Rectangle: Rounded Corners 14">
              <a:extLst>
                <a:ext uri="{FF2B5EF4-FFF2-40B4-BE49-F238E27FC236}">
                  <a16:creationId xmlns:a16="http://schemas.microsoft.com/office/drawing/2014/main" xmlns="" id="{4A83B2F3-DD2C-D05E-8B7B-AFA8095E9767}"/>
                </a:ext>
              </a:extLst>
            </p:cNvPr>
            <p:cNvSpPr/>
            <p:nvPr/>
          </p:nvSpPr>
          <p:spPr>
            <a:xfrm>
              <a:off x="1799156" y="1874374"/>
              <a:ext cx="6450085" cy="1322181"/>
            </a:xfrm>
            <a:prstGeom prst="roundRect">
              <a:avLst>
                <a:gd name="adj" fmla="val 5902"/>
              </a:avLst>
            </a:prstGeom>
            <a:solidFill>
              <a:srgbClr val="92D050"/>
            </a:solidFill>
            <a:ln w="28575" cap="flat" cmpd="sng" algn="ctr">
              <a:solidFill>
                <a:sysClr val="window" lastClr="FFFFFF"/>
              </a:solidFill>
              <a:prstDash val="solid"/>
              <a:miter lim="800000"/>
            </a:ln>
            <a:effectLst/>
          </p:spPr>
          <p:txBody>
            <a:bodyPr rtlCol="0" anchor="ctr"/>
            <a:lstStyle/>
            <a:p>
              <a:pPr algn="ctr">
                <a:defRPr/>
              </a:pPr>
              <a:endParaRPr lang="en-IN" kern="0" dirty="0">
                <a:solidFill>
                  <a:prstClr val="white"/>
                </a:solidFill>
              </a:endParaRPr>
            </a:p>
          </p:txBody>
        </p:sp>
        <p:sp>
          <p:nvSpPr>
            <p:cNvPr id="93" name="Rectangle: Rounded Corners 15">
              <a:extLst>
                <a:ext uri="{FF2B5EF4-FFF2-40B4-BE49-F238E27FC236}">
                  <a16:creationId xmlns:a16="http://schemas.microsoft.com/office/drawing/2014/main" xmlns="" id="{F2BDD6CB-35C7-C9D8-75CE-A1DABCD1FA15}"/>
                </a:ext>
              </a:extLst>
            </p:cNvPr>
            <p:cNvSpPr/>
            <p:nvPr/>
          </p:nvSpPr>
          <p:spPr>
            <a:xfrm>
              <a:off x="1778494" y="1977039"/>
              <a:ext cx="1693013" cy="462296"/>
            </a:xfrm>
            <a:prstGeom prst="roundRect">
              <a:avLst>
                <a:gd name="adj" fmla="val 5902"/>
              </a:avLst>
            </a:prstGeom>
            <a:solidFill>
              <a:sysClr val="window" lastClr="FFFFFF"/>
            </a:solidFill>
            <a:ln w="12700" cap="flat" cmpd="sng" algn="ctr">
              <a:noFill/>
              <a:prstDash val="solid"/>
              <a:miter lim="800000"/>
            </a:ln>
            <a:effectLst/>
          </p:spPr>
          <p:txBody>
            <a:bodyPr rtlCol="0" anchor="ctr"/>
            <a:lstStyle/>
            <a:p>
              <a:pPr algn="ctr">
                <a:defRPr/>
              </a:pPr>
              <a:endParaRPr lang="en-IN" kern="0">
                <a:solidFill>
                  <a:prstClr val="white"/>
                </a:solidFill>
              </a:endParaRPr>
            </a:p>
          </p:txBody>
        </p:sp>
        <p:sp>
          <p:nvSpPr>
            <p:cNvPr id="94" name="Freeform: Shape 19">
              <a:extLst>
                <a:ext uri="{FF2B5EF4-FFF2-40B4-BE49-F238E27FC236}">
                  <a16:creationId xmlns:a16="http://schemas.microsoft.com/office/drawing/2014/main" xmlns="" id="{0025D56F-E6D7-ACBC-1421-296D25EBBC36}"/>
                </a:ext>
              </a:extLst>
            </p:cNvPr>
            <p:cNvSpPr/>
            <p:nvPr/>
          </p:nvSpPr>
          <p:spPr>
            <a:xfrm>
              <a:off x="3079523" y="2000466"/>
              <a:ext cx="5193595" cy="1171100"/>
            </a:xfrm>
            <a:custGeom>
              <a:avLst/>
              <a:gdLst>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4453 h 1260645"/>
                <a:gd name="connsiteX1" fmla="*/ 5222525 w 5222525"/>
                <a:gd name="connsiteY1" fmla="*/ 1181072 h 1260645"/>
                <a:gd name="connsiteX2" fmla="*/ 5142952 w 5222525"/>
                <a:gd name="connsiteY2" fmla="*/ 1260645 h 1260645"/>
                <a:gd name="connsiteX3" fmla="*/ 4384 w 5222525"/>
                <a:gd name="connsiteY3" fmla="*/ 1260645 h 1260645"/>
                <a:gd name="connsiteX4" fmla="*/ 0 w 5222525"/>
                <a:gd name="connsiteY4" fmla="*/ 1259760 h 1260645"/>
                <a:gd name="connsiteX5" fmla="*/ 3030612 w 5222525"/>
                <a:gd name="connsiteY5" fmla="*/ 796188 h 1260645"/>
                <a:gd name="connsiteX6" fmla="*/ 5222525 w 5222525"/>
                <a:gd name="connsiteY6" fmla="*/ 4453 h 126064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3030612 w 5222525"/>
                <a:gd name="connsiteY5" fmla="*/ 791735 h 1256192"/>
                <a:gd name="connsiteX6" fmla="*/ 5222525 w 5222525"/>
                <a:gd name="connsiteY6" fmla="*/ 0 h 125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25" h="1256192">
                  <a:moveTo>
                    <a:pt x="5222525" y="0"/>
                  </a:moveTo>
                  <a:lnTo>
                    <a:pt x="5222525" y="1176619"/>
                  </a:lnTo>
                  <a:cubicBezTo>
                    <a:pt x="5222525" y="1220566"/>
                    <a:pt x="5186899" y="1256192"/>
                    <a:pt x="5142952" y="1256192"/>
                  </a:cubicBezTo>
                  <a:lnTo>
                    <a:pt x="4384" y="1256192"/>
                  </a:lnTo>
                  <a:lnTo>
                    <a:pt x="0" y="1255307"/>
                  </a:lnTo>
                  <a:cubicBezTo>
                    <a:pt x="504371" y="1177898"/>
                    <a:pt x="2085240" y="1000953"/>
                    <a:pt x="3030612" y="791735"/>
                  </a:cubicBezTo>
                  <a:cubicBezTo>
                    <a:pt x="4065924" y="612498"/>
                    <a:pt x="4707304" y="370568"/>
                    <a:pt x="5222525" y="0"/>
                  </a:cubicBezTo>
                  <a:close/>
                </a:path>
              </a:pathLst>
            </a:custGeom>
            <a:solidFill>
              <a:schemeClr val="accent6">
                <a:lumMod val="40000"/>
                <a:lumOff val="60000"/>
              </a:schemeClr>
            </a:solidFill>
            <a:ln w="28575" cap="flat" cmpd="sng" algn="ctr">
              <a:noFill/>
              <a:prstDash val="solid"/>
              <a:miter lim="800000"/>
            </a:ln>
            <a:effectLst/>
          </p:spPr>
          <p:txBody>
            <a:bodyPr rtlCol="0" anchor="ctr"/>
            <a:lstStyle/>
            <a:p>
              <a:pPr algn="ctr">
                <a:defRPr/>
              </a:pPr>
              <a:endParaRPr lang="en-IN" kern="0">
                <a:solidFill>
                  <a:prstClr val="white"/>
                </a:solidFill>
              </a:endParaRPr>
            </a:p>
          </p:txBody>
        </p:sp>
        <p:sp>
          <p:nvSpPr>
            <p:cNvPr id="96" name="TextBox 21">
              <a:extLst>
                <a:ext uri="{FF2B5EF4-FFF2-40B4-BE49-F238E27FC236}">
                  <a16:creationId xmlns:a16="http://schemas.microsoft.com/office/drawing/2014/main" xmlns="" id="{039821CC-D58B-F6C4-8777-60428EBD6687}"/>
                </a:ext>
              </a:extLst>
            </p:cNvPr>
            <p:cNvSpPr txBox="1"/>
            <p:nvPr/>
          </p:nvSpPr>
          <p:spPr>
            <a:xfrm>
              <a:off x="773839" y="2088673"/>
              <a:ext cx="3017597" cy="251119"/>
            </a:xfrm>
            <a:prstGeom prst="rect">
              <a:avLst/>
            </a:prstGeom>
            <a:noFill/>
          </p:spPr>
          <p:txBody>
            <a:bodyPr wrap="square" rtlCol="0">
              <a:spAutoFit/>
            </a:bodyPr>
            <a:lstStyle/>
            <a:p>
              <a:pPr marL="26427">
                <a:spcBef>
                  <a:spcPts val="208"/>
                </a:spcBef>
                <a:defRPr/>
              </a:pPr>
              <a:r>
                <a:rPr lang="en-US" sz="1600" b="1" kern="0" dirty="0">
                  <a:solidFill>
                    <a:srgbClr val="FF0000"/>
                  </a:solidFill>
                  <a:latin typeface="Century Gothic" panose="020B0502020202020204" pitchFamily="34" charset="0"/>
                </a:rPr>
                <a:t>PERFORMANCE</a:t>
              </a:r>
              <a:endParaRPr lang="en-US" sz="1600" b="1" kern="0" dirty="0">
                <a:solidFill>
                  <a:srgbClr val="FF0000"/>
                </a:solidFill>
                <a:latin typeface="Century Gothic" panose="020B0502020202020204" pitchFamily="34" charset="0"/>
                <a:cs typeface="Arial"/>
              </a:endParaRPr>
            </a:p>
          </p:txBody>
        </p:sp>
      </p:grpSp>
      <p:grpSp>
        <p:nvGrpSpPr>
          <p:cNvPr id="108" name="Group 24">
            <a:extLst>
              <a:ext uri="{FF2B5EF4-FFF2-40B4-BE49-F238E27FC236}">
                <a16:creationId xmlns:a16="http://schemas.microsoft.com/office/drawing/2014/main" xmlns="" id="{AD3FA368-4160-1D90-2CD2-34728DA29B16}"/>
              </a:ext>
            </a:extLst>
          </p:cNvPr>
          <p:cNvGrpSpPr/>
          <p:nvPr/>
        </p:nvGrpSpPr>
        <p:grpSpPr>
          <a:xfrm>
            <a:off x="6543818" y="610800"/>
            <a:ext cx="4608000" cy="1836000"/>
            <a:chOff x="735248" y="1874374"/>
            <a:chExt cx="7537870" cy="1361836"/>
          </a:xfrm>
        </p:grpSpPr>
        <p:sp>
          <p:nvSpPr>
            <p:cNvPr id="109" name="Rectangle: Rounded Corners 13">
              <a:extLst>
                <a:ext uri="{FF2B5EF4-FFF2-40B4-BE49-F238E27FC236}">
                  <a16:creationId xmlns:a16="http://schemas.microsoft.com/office/drawing/2014/main" xmlns="" id="{F22FC5F6-54F6-E639-4BF8-81505DB51E0C}"/>
                </a:ext>
              </a:extLst>
            </p:cNvPr>
            <p:cNvSpPr/>
            <p:nvPr/>
          </p:nvSpPr>
          <p:spPr>
            <a:xfrm>
              <a:off x="735248" y="1887977"/>
              <a:ext cx="5297714" cy="1348233"/>
            </a:xfrm>
            <a:prstGeom prst="roundRect">
              <a:avLst>
                <a:gd name="adj" fmla="val 5902"/>
              </a:avLst>
            </a:prstGeom>
            <a:solidFill>
              <a:sysClr val="window" lastClr="FFFFFF"/>
            </a:solidFill>
            <a:ln w="12700" cap="flat" cmpd="sng" algn="ctr">
              <a:noFill/>
              <a:prstDash val="solid"/>
              <a:miter lim="800000"/>
            </a:ln>
            <a:effectLst>
              <a:outerShdw blurRad="381000" dist="38100" dir="2700000" sx="102000" sy="102000" algn="tl" rotWithShape="0">
                <a:prstClr val="black">
                  <a:alpha val="40000"/>
                </a:prstClr>
              </a:outerShdw>
            </a:effectLst>
          </p:spPr>
          <p:txBody>
            <a:bodyPr rtlCol="0" anchor="ctr"/>
            <a:lstStyle/>
            <a:p>
              <a:pPr algn="ctr">
                <a:defRPr/>
              </a:pPr>
              <a:endParaRPr lang="en-IN" kern="0">
                <a:solidFill>
                  <a:prstClr val="white"/>
                </a:solidFill>
              </a:endParaRPr>
            </a:p>
          </p:txBody>
        </p:sp>
        <p:sp>
          <p:nvSpPr>
            <p:cNvPr id="110" name="Rectangle: Rounded Corners 14">
              <a:extLst>
                <a:ext uri="{FF2B5EF4-FFF2-40B4-BE49-F238E27FC236}">
                  <a16:creationId xmlns:a16="http://schemas.microsoft.com/office/drawing/2014/main" xmlns="" id="{E11B8135-D5DA-84C6-EE04-25B43DD3149B}"/>
                </a:ext>
              </a:extLst>
            </p:cNvPr>
            <p:cNvSpPr/>
            <p:nvPr/>
          </p:nvSpPr>
          <p:spPr>
            <a:xfrm>
              <a:off x="1799156" y="1874374"/>
              <a:ext cx="6450086" cy="1322181"/>
            </a:xfrm>
            <a:prstGeom prst="roundRect">
              <a:avLst>
                <a:gd name="adj" fmla="val 5902"/>
              </a:avLst>
            </a:prstGeom>
            <a:solidFill>
              <a:schemeClr val="accent2">
                <a:lumMod val="40000"/>
                <a:lumOff val="60000"/>
              </a:schemeClr>
            </a:solidFill>
            <a:ln w="28575" cap="flat" cmpd="sng" algn="ctr">
              <a:solidFill>
                <a:sysClr val="window" lastClr="FFFFFF"/>
              </a:solidFill>
              <a:prstDash val="solid"/>
              <a:miter lim="800000"/>
            </a:ln>
            <a:effectLst/>
          </p:spPr>
          <p:txBody>
            <a:bodyPr rtlCol="0" anchor="ctr"/>
            <a:lstStyle/>
            <a:p>
              <a:pPr algn="ctr">
                <a:defRPr/>
              </a:pPr>
              <a:endParaRPr lang="en-IN" sz="1400" kern="0" dirty="0">
                <a:solidFill>
                  <a:prstClr val="black"/>
                </a:solidFill>
              </a:endParaRPr>
            </a:p>
            <a:p>
              <a:pPr>
                <a:defRPr/>
              </a:pPr>
              <a:endParaRPr lang="en-IN" sz="1400" kern="0" dirty="0">
                <a:solidFill>
                  <a:prstClr val="black"/>
                </a:solidFill>
              </a:endParaRPr>
            </a:p>
            <a:p>
              <a:pPr>
                <a:defRPr/>
              </a:pPr>
              <a:endParaRPr lang="en-IN" sz="1400" b="1" kern="0" dirty="0">
                <a:solidFill>
                  <a:prstClr val="black"/>
                </a:solidFill>
              </a:endParaRPr>
            </a:p>
          </p:txBody>
        </p:sp>
        <p:sp>
          <p:nvSpPr>
            <p:cNvPr id="111" name="Rectangle: Rounded Corners 15">
              <a:extLst>
                <a:ext uri="{FF2B5EF4-FFF2-40B4-BE49-F238E27FC236}">
                  <a16:creationId xmlns:a16="http://schemas.microsoft.com/office/drawing/2014/main" xmlns="" id="{96FFDC4A-B769-28A7-E82F-4E592EB29E76}"/>
                </a:ext>
              </a:extLst>
            </p:cNvPr>
            <p:cNvSpPr/>
            <p:nvPr/>
          </p:nvSpPr>
          <p:spPr>
            <a:xfrm>
              <a:off x="1778494" y="1977039"/>
              <a:ext cx="1693013" cy="462296"/>
            </a:xfrm>
            <a:prstGeom prst="roundRect">
              <a:avLst>
                <a:gd name="adj" fmla="val 5902"/>
              </a:avLst>
            </a:prstGeom>
            <a:solidFill>
              <a:sysClr val="window" lastClr="FFFFFF"/>
            </a:solidFill>
            <a:ln w="12700" cap="flat" cmpd="sng" algn="ctr">
              <a:noFill/>
              <a:prstDash val="solid"/>
              <a:miter lim="800000"/>
            </a:ln>
            <a:effectLst/>
          </p:spPr>
          <p:txBody>
            <a:bodyPr rtlCol="0" anchor="ctr"/>
            <a:lstStyle/>
            <a:p>
              <a:pPr algn="ctr">
                <a:defRPr/>
              </a:pPr>
              <a:endParaRPr lang="en-IN" kern="0">
                <a:solidFill>
                  <a:prstClr val="white"/>
                </a:solidFill>
              </a:endParaRPr>
            </a:p>
          </p:txBody>
        </p:sp>
        <p:sp>
          <p:nvSpPr>
            <p:cNvPr id="112" name="Freeform: Shape 19">
              <a:extLst>
                <a:ext uri="{FF2B5EF4-FFF2-40B4-BE49-F238E27FC236}">
                  <a16:creationId xmlns:a16="http://schemas.microsoft.com/office/drawing/2014/main" xmlns="" id="{354303E1-7759-3CF8-E908-D5C7983022DD}"/>
                </a:ext>
              </a:extLst>
            </p:cNvPr>
            <p:cNvSpPr/>
            <p:nvPr/>
          </p:nvSpPr>
          <p:spPr>
            <a:xfrm>
              <a:off x="3079523" y="2000466"/>
              <a:ext cx="5193595" cy="1171100"/>
            </a:xfrm>
            <a:custGeom>
              <a:avLst/>
              <a:gdLst>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4453 h 1260645"/>
                <a:gd name="connsiteX1" fmla="*/ 5222525 w 5222525"/>
                <a:gd name="connsiteY1" fmla="*/ 1181072 h 1260645"/>
                <a:gd name="connsiteX2" fmla="*/ 5142952 w 5222525"/>
                <a:gd name="connsiteY2" fmla="*/ 1260645 h 1260645"/>
                <a:gd name="connsiteX3" fmla="*/ 4384 w 5222525"/>
                <a:gd name="connsiteY3" fmla="*/ 1260645 h 1260645"/>
                <a:gd name="connsiteX4" fmla="*/ 0 w 5222525"/>
                <a:gd name="connsiteY4" fmla="*/ 1259760 h 1260645"/>
                <a:gd name="connsiteX5" fmla="*/ 3030612 w 5222525"/>
                <a:gd name="connsiteY5" fmla="*/ 796188 h 1260645"/>
                <a:gd name="connsiteX6" fmla="*/ 5222525 w 5222525"/>
                <a:gd name="connsiteY6" fmla="*/ 4453 h 126064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3030612 w 5222525"/>
                <a:gd name="connsiteY5" fmla="*/ 791735 h 1256192"/>
                <a:gd name="connsiteX6" fmla="*/ 5222525 w 5222525"/>
                <a:gd name="connsiteY6" fmla="*/ 0 h 125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25" h="1256192">
                  <a:moveTo>
                    <a:pt x="5222525" y="0"/>
                  </a:moveTo>
                  <a:lnTo>
                    <a:pt x="5222525" y="1176619"/>
                  </a:lnTo>
                  <a:cubicBezTo>
                    <a:pt x="5222525" y="1220566"/>
                    <a:pt x="5186899" y="1256192"/>
                    <a:pt x="5142952" y="1256192"/>
                  </a:cubicBezTo>
                  <a:lnTo>
                    <a:pt x="4384" y="1256192"/>
                  </a:lnTo>
                  <a:lnTo>
                    <a:pt x="0" y="1255307"/>
                  </a:lnTo>
                  <a:cubicBezTo>
                    <a:pt x="504371" y="1177898"/>
                    <a:pt x="2085240" y="1000953"/>
                    <a:pt x="3030612" y="791735"/>
                  </a:cubicBezTo>
                  <a:cubicBezTo>
                    <a:pt x="4065924" y="612498"/>
                    <a:pt x="4707304" y="370568"/>
                    <a:pt x="5222525" y="0"/>
                  </a:cubicBezTo>
                  <a:close/>
                </a:path>
              </a:pathLst>
            </a:custGeom>
            <a:solidFill>
              <a:schemeClr val="accent2"/>
            </a:solidFill>
            <a:ln w="28575" cap="flat" cmpd="sng" algn="ctr">
              <a:noFill/>
              <a:prstDash val="solid"/>
              <a:miter lim="800000"/>
            </a:ln>
            <a:effectLst/>
          </p:spPr>
          <p:txBody>
            <a:bodyPr rtlCol="0" anchor="ctr"/>
            <a:lstStyle/>
            <a:p>
              <a:pPr algn="ctr">
                <a:defRPr/>
              </a:pPr>
              <a:endParaRPr lang="en-IN" kern="0">
                <a:solidFill>
                  <a:prstClr val="white"/>
                </a:solidFill>
              </a:endParaRPr>
            </a:p>
          </p:txBody>
        </p:sp>
        <p:sp>
          <p:nvSpPr>
            <p:cNvPr id="114" name="TextBox 21">
              <a:extLst>
                <a:ext uri="{FF2B5EF4-FFF2-40B4-BE49-F238E27FC236}">
                  <a16:creationId xmlns:a16="http://schemas.microsoft.com/office/drawing/2014/main" xmlns="" id="{432D0A11-D6D4-3FB7-6047-990574496D07}"/>
                </a:ext>
              </a:extLst>
            </p:cNvPr>
            <p:cNvSpPr txBox="1"/>
            <p:nvPr/>
          </p:nvSpPr>
          <p:spPr>
            <a:xfrm>
              <a:off x="838429" y="2088673"/>
              <a:ext cx="2773746" cy="251119"/>
            </a:xfrm>
            <a:prstGeom prst="rect">
              <a:avLst/>
            </a:prstGeom>
            <a:noFill/>
          </p:spPr>
          <p:txBody>
            <a:bodyPr wrap="square" rtlCol="0">
              <a:spAutoFit/>
            </a:bodyPr>
            <a:lstStyle/>
            <a:p>
              <a:pPr marL="26427">
                <a:spcBef>
                  <a:spcPts val="208"/>
                </a:spcBef>
                <a:defRPr/>
              </a:pPr>
              <a:r>
                <a:rPr lang="en-US" sz="1600" b="1" kern="0" dirty="0">
                  <a:solidFill>
                    <a:srgbClr val="FF0000"/>
                  </a:solidFill>
                  <a:latin typeface="Century Gothic" panose="020B0502020202020204" pitchFamily="34" charset="0"/>
                </a:rPr>
                <a:t>PRODUCTIVITE</a:t>
              </a:r>
              <a:endParaRPr lang="en-US" sz="1600" b="1" kern="0" dirty="0">
                <a:solidFill>
                  <a:srgbClr val="FF0000"/>
                </a:solidFill>
                <a:latin typeface="Century Gothic" panose="020B0502020202020204" pitchFamily="34" charset="0"/>
                <a:cs typeface="Arial"/>
              </a:endParaRPr>
            </a:p>
          </p:txBody>
        </p:sp>
      </p:grpSp>
      <p:grpSp>
        <p:nvGrpSpPr>
          <p:cNvPr id="117" name="Group 24">
            <a:extLst>
              <a:ext uri="{FF2B5EF4-FFF2-40B4-BE49-F238E27FC236}">
                <a16:creationId xmlns:a16="http://schemas.microsoft.com/office/drawing/2014/main" xmlns="" id="{9B9E69CE-AB06-03E0-D616-D8CD39904D5A}"/>
              </a:ext>
            </a:extLst>
          </p:cNvPr>
          <p:cNvGrpSpPr/>
          <p:nvPr/>
        </p:nvGrpSpPr>
        <p:grpSpPr>
          <a:xfrm>
            <a:off x="6507600" y="2650090"/>
            <a:ext cx="4675756" cy="3299189"/>
            <a:chOff x="624411" y="1874373"/>
            <a:chExt cx="7648707" cy="1913030"/>
          </a:xfrm>
        </p:grpSpPr>
        <p:sp>
          <p:nvSpPr>
            <p:cNvPr id="118" name="Rectangle: Rounded Corners 13">
              <a:extLst>
                <a:ext uri="{FF2B5EF4-FFF2-40B4-BE49-F238E27FC236}">
                  <a16:creationId xmlns:a16="http://schemas.microsoft.com/office/drawing/2014/main" xmlns="" id="{3AFB4D32-4A3B-5569-969E-53D9A254D895}"/>
                </a:ext>
              </a:extLst>
            </p:cNvPr>
            <p:cNvSpPr/>
            <p:nvPr/>
          </p:nvSpPr>
          <p:spPr>
            <a:xfrm>
              <a:off x="735248" y="1887977"/>
              <a:ext cx="5297714" cy="1899426"/>
            </a:xfrm>
            <a:prstGeom prst="roundRect">
              <a:avLst>
                <a:gd name="adj" fmla="val 5902"/>
              </a:avLst>
            </a:prstGeom>
            <a:solidFill>
              <a:sysClr val="window" lastClr="FFFFFF"/>
            </a:solidFill>
            <a:ln w="12700" cap="flat" cmpd="sng" algn="ctr">
              <a:noFill/>
              <a:prstDash val="solid"/>
              <a:miter lim="800000"/>
            </a:ln>
            <a:effectLst>
              <a:outerShdw blurRad="381000" dist="38100" dir="2700000" sx="102000" sy="102000" algn="tl" rotWithShape="0">
                <a:prstClr val="black">
                  <a:alpha val="40000"/>
                </a:prstClr>
              </a:outerShdw>
            </a:effectLst>
          </p:spPr>
          <p:txBody>
            <a:bodyPr rtlCol="0" anchor="ctr"/>
            <a:lstStyle/>
            <a:p>
              <a:pPr algn="ctr">
                <a:defRPr/>
              </a:pPr>
              <a:endParaRPr lang="en-IN" kern="0">
                <a:solidFill>
                  <a:prstClr val="white"/>
                </a:solidFill>
              </a:endParaRPr>
            </a:p>
          </p:txBody>
        </p:sp>
        <p:sp>
          <p:nvSpPr>
            <p:cNvPr id="119" name="Rectangle: Rounded Corners 14">
              <a:extLst>
                <a:ext uri="{FF2B5EF4-FFF2-40B4-BE49-F238E27FC236}">
                  <a16:creationId xmlns:a16="http://schemas.microsoft.com/office/drawing/2014/main" xmlns="" id="{A9EB8694-32B4-D56E-DA14-5042120444BA}"/>
                </a:ext>
              </a:extLst>
            </p:cNvPr>
            <p:cNvSpPr/>
            <p:nvPr/>
          </p:nvSpPr>
          <p:spPr>
            <a:xfrm>
              <a:off x="1799156" y="1874373"/>
              <a:ext cx="6450084" cy="1913029"/>
            </a:xfrm>
            <a:prstGeom prst="roundRect">
              <a:avLst>
                <a:gd name="adj" fmla="val 5902"/>
              </a:avLst>
            </a:prstGeom>
            <a:solidFill>
              <a:srgbClr val="D8C7C0"/>
            </a:solidFill>
            <a:ln w="28575" cap="flat" cmpd="sng" algn="ctr">
              <a:solidFill>
                <a:sysClr val="window" lastClr="FFFFFF"/>
              </a:solidFill>
              <a:prstDash val="solid"/>
              <a:miter lim="800000"/>
            </a:ln>
            <a:effectLst/>
          </p:spPr>
          <p:txBody>
            <a:bodyPr rtlCol="0" anchor="ctr"/>
            <a:lstStyle/>
            <a:p>
              <a:pPr algn="ctr">
                <a:defRPr/>
              </a:pPr>
              <a:endParaRPr lang="en-IN" kern="0">
                <a:solidFill>
                  <a:prstClr val="white"/>
                </a:solidFill>
              </a:endParaRPr>
            </a:p>
          </p:txBody>
        </p:sp>
        <p:sp>
          <p:nvSpPr>
            <p:cNvPr id="120" name="Rectangle: Rounded Corners 15">
              <a:extLst>
                <a:ext uri="{FF2B5EF4-FFF2-40B4-BE49-F238E27FC236}">
                  <a16:creationId xmlns:a16="http://schemas.microsoft.com/office/drawing/2014/main" xmlns="" id="{C1F378B4-66E3-9D3C-E86D-3D0F3E49A70A}"/>
                </a:ext>
              </a:extLst>
            </p:cNvPr>
            <p:cNvSpPr/>
            <p:nvPr/>
          </p:nvSpPr>
          <p:spPr>
            <a:xfrm>
              <a:off x="1778494" y="1977039"/>
              <a:ext cx="1693013" cy="462296"/>
            </a:xfrm>
            <a:prstGeom prst="roundRect">
              <a:avLst>
                <a:gd name="adj" fmla="val 5902"/>
              </a:avLst>
            </a:prstGeom>
            <a:solidFill>
              <a:sysClr val="window" lastClr="FFFFFF"/>
            </a:solidFill>
            <a:ln w="12700" cap="flat" cmpd="sng" algn="ctr">
              <a:noFill/>
              <a:prstDash val="solid"/>
              <a:miter lim="800000"/>
            </a:ln>
            <a:effectLst/>
          </p:spPr>
          <p:txBody>
            <a:bodyPr rtlCol="0" anchor="ctr"/>
            <a:lstStyle/>
            <a:p>
              <a:pPr algn="ctr">
                <a:defRPr/>
              </a:pPr>
              <a:endParaRPr lang="en-IN" kern="0">
                <a:solidFill>
                  <a:prstClr val="white"/>
                </a:solidFill>
              </a:endParaRPr>
            </a:p>
          </p:txBody>
        </p:sp>
        <p:sp>
          <p:nvSpPr>
            <p:cNvPr id="121" name="Freeform: Shape 19">
              <a:extLst>
                <a:ext uri="{FF2B5EF4-FFF2-40B4-BE49-F238E27FC236}">
                  <a16:creationId xmlns:a16="http://schemas.microsoft.com/office/drawing/2014/main" xmlns="" id="{282E3333-E698-0844-E7B5-1C26B13968F2}"/>
                </a:ext>
              </a:extLst>
            </p:cNvPr>
            <p:cNvSpPr/>
            <p:nvPr/>
          </p:nvSpPr>
          <p:spPr>
            <a:xfrm>
              <a:off x="3079523" y="2000466"/>
              <a:ext cx="5193595" cy="1171100"/>
            </a:xfrm>
            <a:custGeom>
              <a:avLst/>
              <a:gdLst>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5222525 w 5222525"/>
                <a:gd name="connsiteY5" fmla="*/ 0 h 1256192"/>
                <a:gd name="connsiteX0" fmla="*/ 5222525 w 5222525"/>
                <a:gd name="connsiteY0" fmla="*/ 4453 h 1260645"/>
                <a:gd name="connsiteX1" fmla="*/ 5222525 w 5222525"/>
                <a:gd name="connsiteY1" fmla="*/ 1181072 h 1260645"/>
                <a:gd name="connsiteX2" fmla="*/ 5142952 w 5222525"/>
                <a:gd name="connsiteY2" fmla="*/ 1260645 h 1260645"/>
                <a:gd name="connsiteX3" fmla="*/ 4384 w 5222525"/>
                <a:gd name="connsiteY3" fmla="*/ 1260645 h 1260645"/>
                <a:gd name="connsiteX4" fmla="*/ 0 w 5222525"/>
                <a:gd name="connsiteY4" fmla="*/ 1259760 h 1260645"/>
                <a:gd name="connsiteX5" fmla="*/ 3030612 w 5222525"/>
                <a:gd name="connsiteY5" fmla="*/ 796188 h 1260645"/>
                <a:gd name="connsiteX6" fmla="*/ 5222525 w 5222525"/>
                <a:gd name="connsiteY6" fmla="*/ 4453 h 126064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4273 h 1260465"/>
                <a:gd name="connsiteX1" fmla="*/ 5222525 w 5222525"/>
                <a:gd name="connsiteY1" fmla="*/ 1180892 h 1260465"/>
                <a:gd name="connsiteX2" fmla="*/ 5142952 w 5222525"/>
                <a:gd name="connsiteY2" fmla="*/ 1260465 h 1260465"/>
                <a:gd name="connsiteX3" fmla="*/ 4384 w 5222525"/>
                <a:gd name="connsiteY3" fmla="*/ 1260465 h 1260465"/>
                <a:gd name="connsiteX4" fmla="*/ 0 w 5222525"/>
                <a:gd name="connsiteY4" fmla="*/ 1259580 h 1260465"/>
                <a:gd name="connsiteX5" fmla="*/ 3030612 w 5222525"/>
                <a:gd name="connsiteY5" fmla="*/ 796008 h 1260465"/>
                <a:gd name="connsiteX6" fmla="*/ 5222525 w 5222525"/>
                <a:gd name="connsiteY6" fmla="*/ 4273 h 1260465"/>
                <a:gd name="connsiteX0" fmla="*/ 5222525 w 5222525"/>
                <a:gd name="connsiteY0" fmla="*/ 0 h 1256192"/>
                <a:gd name="connsiteX1" fmla="*/ 5222525 w 5222525"/>
                <a:gd name="connsiteY1" fmla="*/ 1176619 h 1256192"/>
                <a:gd name="connsiteX2" fmla="*/ 5142952 w 5222525"/>
                <a:gd name="connsiteY2" fmla="*/ 1256192 h 1256192"/>
                <a:gd name="connsiteX3" fmla="*/ 4384 w 5222525"/>
                <a:gd name="connsiteY3" fmla="*/ 1256192 h 1256192"/>
                <a:gd name="connsiteX4" fmla="*/ 0 w 5222525"/>
                <a:gd name="connsiteY4" fmla="*/ 1255307 h 1256192"/>
                <a:gd name="connsiteX5" fmla="*/ 3030612 w 5222525"/>
                <a:gd name="connsiteY5" fmla="*/ 791735 h 1256192"/>
                <a:gd name="connsiteX6" fmla="*/ 5222525 w 5222525"/>
                <a:gd name="connsiteY6" fmla="*/ 0 h 125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25" h="1256192">
                  <a:moveTo>
                    <a:pt x="5222525" y="0"/>
                  </a:moveTo>
                  <a:lnTo>
                    <a:pt x="5222525" y="1176619"/>
                  </a:lnTo>
                  <a:cubicBezTo>
                    <a:pt x="5222525" y="1220566"/>
                    <a:pt x="5186899" y="1256192"/>
                    <a:pt x="5142952" y="1256192"/>
                  </a:cubicBezTo>
                  <a:lnTo>
                    <a:pt x="4384" y="1256192"/>
                  </a:lnTo>
                  <a:lnTo>
                    <a:pt x="0" y="1255307"/>
                  </a:lnTo>
                  <a:cubicBezTo>
                    <a:pt x="504371" y="1177898"/>
                    <a:pt x="2085240" y="1000953"/>
                    <a:pt x="3030612" y="791735"/>
                  </a:cubicBezTo>
                  <a:cubicBezTo>
                    <a:pt x="4065924" y="612498"/>
                    <a:pt x="4707304" y="370568"/>
                    <a:pt x="5222525" y="0"/>
                  </a:cubicBezTo>
                  <a:close/>
                </a:path>
              </a:pathLst>
            </a:custGeom>
            <a:solidFill>
              <a:schemeClr val="bg1">
                <a:lumMod val="65000"/>
              </a:schemeClr>
            </a:solidFill>
            <a:ln w="28575" cap="flat" cmpd="sng" algn="ctr">
              <a:noFill/>
              <a:prstDash val="solid"/>
              <a:miter lim="800000"/>
            </a:ln>
            <a:effectLst/>
          </p:spPr>
          <p:txBody>
            <a:bodyPr rtlCol="0" anchor="ctr"/>
            <a:lstStyle/>
            <a:p>
              <a:pPr algn="ctr">
                <a:defRPr/>
              </a:pPr>
              <a:endParaRPr lang="en-IN" kern="0">
                <a:solidFill>
                  <a:prstClr val="white"/>
                </a:solidFill>
              </a:endParaRPr>
            </a:p>
          </p:txBody>
        </p:sp>
        <p:sp>
          <p:nvSpPr>
            <p:cNvPr id="123" name="TextBox 21">
              <a:extLst>
                <a:ext uri="{FF2B5EF4-FFF2-40B4-BE49-F238E27FC236}">
                  <a16:creationId xmlns:a16="http://schemas.microsoft.com/office/drawing/2014/main" xmlns="" id="{5226DA09-2FE4-C974-77EE-8920174FF946}"/>
                </a:ext>
              </a:extLst>
            </p:cNvPr>
            <p:cNvSpPr txBox="1"/>
            <p:nvPr/>
          </p:nvSpPr>
          <p:spPr>
            <a:xfrm>
              <a:off x="624411" y="2084094"/>
              <a:ext cx="2405758" cy="251119"/>
            </a:xfrm>
            <a:prstGeom prst="rect">
              <a:avLst/>
            </a:prstGeom>
            <a:noFill/>
          </p:spPr>
          <p:txBody>
            <a:bodyPr wrap="square" rtlCol="0">
              <a:spAutoFit/>
            </a:bodyPr>
            <a:lstStyle/>
            <a:p>
              <a:pPr marL="26427">
                <a:spcBef>
                  <a:spcPts val="208"/>
                </a:spcBef>
                <a:defRPr/>
              </a:pPr>
              <a:r>
                <a:rPr lang="en-US" sz="1600" b="1" kern="0" dirty="0">
                  <a:solidFill>
                    <a:srgbClr val="FF0000"/>
                  </a:solidFill>
                  <a:latin typeface="Century Gothic" panose="020B0502020202020204" pitchFamily="34" charset="0"/>
                </a:rPr>
                <a:t>QUALITE</a:t>
              </a:r>
              <a:endParaRPr lang="en-US" sz="1600" b="1" kern="0" dirty="0">
                <a:solidFill>
                  <a:srgbClr val="FF0000"/>
                </a:solidFill>
                <a:latin typeface="Century Gothic" panose="020B0502020202020204" pitchFamily="34" charset="0"/>
                <a:cs typeface="Arial"/>
              </a:endParaRPr>
            </a:p>
          </p:txBody>
        </p:sp>
      </p:grpSp>
      <p:sp>
        <p:nvSpPr>
          <p:cNvPr id="6" name="ZoneTexte 5">
            <a:extLst>
              <a:ext uri="{FF2B5EF4-FFF2-40B4-BE49-F238E27FC236}">
                <a16:creationId xmlns:a16="http://schemas.microsoft.com/office/drawing/2014/main" xmlns="" id="{CB0809C3-8B33-5195-1434-F56DFCCA132A}"/>
              </a:ext>
            </a:extLst>
          </p:cNvPr>
          <p:cNvSpPr txBox="1"/>
          <p:nvPr/>
        </p:nvSpPr>
        <p:spPr>
          <a:xfrm>
            <a:off x="930993" y="3127838"/>
            <a:ext cx="4161702" cy="1448730"/>
          </a:xfrm>
          <a:prstGeom prst="rect">
            <a:avLst/>
          </a:prstGeom>
          <a:noFill/>
        </p:spPr>
        <p:txBody>
          <a:bodyPr wrap="square" rtlCol="0">
            <a:spAutoFit/>
          </a:bodyPr>
          <a:lstStyle/>
          <a:p>
            <a:pPr>
              <a:lnSpc>
                <a:spcPct val="150000"/>
              </a:lnSpc>
            </a:pPr>
            <a:r>
              <a:rPr lang="fr-FR" sz="1200" b="1" dirty="0">
                <a:solidFill>
                  <a:prstClr val="black"/>
                </a:solidFill>
                <a:latin typeface="Corbel" pitchFamily="34" charset="0"/>
                <a:cs typeface="Vani" panose="020B0502040204020203" pitchFamily="18" charset="0"/>
              </a:rPr>
              <a:t>Le score pondéré atteint sur MTN;  plusieurs indicateurs en souffrance constatés pour causes des dysfonctionnements externes et les cas d’absences. Sur Moov objectif non atteint/gap constaté au niveau du mailing/quizz et WhatsApp</a:t>
            </a:r>
          </a:p>
        </p:txBody>
      </p:sp>
      <p:sp>
        <p:nvSpPr>
          <p:cNvPr id="7" name="ZoneTexte 6">
            <a:extLst>
              <a:ext uri="{FF2B5EF4-FFF2-40B4-BE49-F238E27FC236}">
                <a16:creationId xmlns:a16="http://schemas.microsoft.com/office/drawing/2014/main" xmlns="" id="{D302CB81-4984-F0D0-D46B-11177E61D464}"/>
              </a:ext>
            </a:extLst>
          </p:cNvPr>
          <p:cNvSpPr txBox="1"/>
          <p:nvPr/>
        </p:nvSpPr>
        <p:spPr>
          <a:xfrm>
            <a:off x="7225737" y="1491388"/>
            <a:ext cx="3707656" cy="646331"/>
          </a:xfrm>
          <a:prstGeom prst="rect">
            <a:avLst/>
          </a:prstGeom>
          <a:noFill/>
        </p:spPr>
        <p:txBody>
          <a:bodyPr wrap="square" rtlCol="0">
            <a:spAutoFit/>
          </a:bodyPr>
          <a:lstStyle/>
          <a:p>
            <a:pPr marL="285750" indent="-285750">
              <a:buFont typeface="Wingdings" panose="05000000000000000000" pitchFamily="2" charset="2"/>
              <a:buChar char="§"/>
              <a:defRPr/>
            </a:pPr>
            <a:r>
              <a:rPr lang="en-IN" sz="1200" b="1" kern="0" dirty="0" err="1">
                <a:solidFill>
                  <a:prstClr val="black"/>
                </a:solidFill>
              </a:rPr>
              <a:t>Indicateurs</a:t>
            </a:r>
            <a:r>
              <a:rPr lang="en-IN" sz="1200" b="1" kern="0" dirty="0">
                <a:solidFill>
                  <a:prstClr val="black"/>
                </a:solidFill>
              </a:rPr>
              <a:t> de </a:t>
            </a:r>
            <a:r>
              <a:rPr lang="en-IN" sz="1200" b="1" kern="0" dirty="0" err="1">
                <a:solidFill>
                  <a:prstClr val="black"/>
                </a:solidFill>
              </a:rPr>
              <a:t>productivité</a:t>
            </a:r>
            <a:r>
              <a:rPr lang="en-IN" sz="1200" b="1" kern="0" dirty="0">
                <a:solidFill>
                  <a:prstClr val="black"/>
                </a:solidFill>
              </a:rPr>
              <a:t> hors </a:t>
            </a:r>
            <a:r>
              <a:rPr lang="en-IN" sz="1200" b="1" kern="0" dirty="0" err="1">
                <a:solidFill>
                  <a:prstClr val="black"/>
                </a:solidFill>
              </a:rPr>
              <a:t>cible</a:t>
            </a:r>
            <a:r>
              <a:rPr lang="en-IN" sz="1200" b="1" kern="0" dirty="0">
                <a:solidFill>
                  <a:prstClr val="black"/>
                </a:solidFill>
              </a:rPr>
              <a:t> sur </a:t>
            </a:r>
            <a:r>
              <a:rPr lang="en-IN" sz="1200" b="1" kern="0" dirty="0" err="1">
                <a:solidFill>
                  <a:prstClr val="black"/>
                </a:solidFill>
              </a:rPr>
              <a:t>l’ensembre</a:t>
            </a:r>
            <a:r>
              <a:rPr lang="en-IN" sz="1200" b="1" kern="0" dirty="0">
                <a:solidFill>
                  <a:prstClr val="black"/>
                </a:solidFill>
              </a:rPr>
              <a:t> des campagnes </a:t>
            </a:r>
            <a:r>
              <a:rPr lang="en-IN" sz="1200" b="1" kern="0" dirty="0" err="1">
                <a:solidFill>
                  <a:prstClr val="black"/>
                </a:solidFill>
              </a:rPr>
              <a:t>en</a:t>
            </a:r>
            <a:r>
              <a:rPr lang="en-IN" sz="1200" b="1" kern="0" dirty="0">
                <a:solidFill>
                  <a:prstClr val="black"/>
                </a:solidFill>
              </a:rPr>
              <a:t> </a:t>
            </a:r>
            <a:r>
              <a:rPr lang="en-IN" sz="1200" b="1" kern="0" dirty="0" err="1">
                <a:solidFill>
                  <a:prstClr val="black"/>
                </a:solidFill>
              </a:rPr>
              <a:t>mai</a:t>
            </a:r>
            <a:endParaRPr lang="en-IN" sz="1200" b="1" kern="0" dirty="0">
              <a:solidFill>
                <a:prstClr val="black"/>
              </a:solidFill>
            </a:endParaRPr>
          </a:p>
          <a:p>
            <a:pPr marL="285750" indent="-285750">
              <a:buFont typeface="Wingdings" panose="05000000000000000000" pitchFamily="2" charset="2"/>
              <a:buChar char="§"/>
              <a:defRPr/>
            </a:pPr>
            <a:r>
              <a:rPr lang="en-IN" sz="1200" b="1" kern="0" dirty="0" err="1">
                <a:solidFill>
                  <a:prstClr val="black"/>
                </a:solidFill>
              </a:rPr>
              <a:t>Taux</a:t>
            </a:r>
            <a:r>
              <a:rPr lang="en-IN" sz="1200" b="1" kern="0" dirty="0">
                <a:solidFill>
                  <a:prstClr val="black"/>
                </a:solidFill>
              </a:rPr>
              <a:t> repos H48 hors </a:t>
            </a:r>
            <a:r>
              <a:rPr lang="en-IN" sz="1200" b="1" kern="0" dirty="0" err="1">
                <a:solidFill>
                  <a:prstClr val="black"/>
                </a:solidFill>
              </a:rPr>
              <a:t>cible</a:t>
            </a:r>
            <a:r>
              <a:rPr lang="en-IN" sz="1200" b="1" kern="0" dirty="0">
                <a:solidFill>
                  <a:prstClr val="black"/>
                </a:solidFill>
              </a:rPr>
              <a:t> : 20</a:t>
            </a:r>
            <a:r>
              <a:rPr lang="en-IN" sz="1200" b="1" kern="0">
                <a:solidFill>
                  <a:prstClr val="black"/>
                </a:solidFill>
              </a:rPr>
              <a:t>%/90%</a:t>
            </a:r>
            <a:endParaRPr lang="fr-FR" sz="1600" dirty="0">
              <a:solidFill>
                <a:prstClr val="black"/>
              </a:solidFill>
            </a:endParaRPr>
          </a:p>
        </p:txBody>
      </p:sp>
      <p:sp>
        <p:nvSpPr>
          <p:cNvPr id="8" name="ZoneTexte 7">
            <a:extLst>
              <a:ext uri="{FF2B5EF4-FFF2-40B4-BE49-F238E27FC236}">
                <a16:creationId xmlns:a16="http://schemas.microsoft.com/office/drawing/2014/main" xmlns="" id="{B0BBCA04-096A-C743-C83C-A0D1037810F3}"/>
              </a:ext>
            </a:extLst>
          </p:cNvPr>
          <p:cNvSpPr txBox="1"/>
          <p:nvPr/>
        </p:nvSpPr>
        <p:spPr>
          <a:xfrm>
            <a:off x="1090132" y="5581215"/>
            <a:ext cx="3530050" cy="646331"/>
          </a:xfrm>
          <a:prstGeom prst="rect">
            <a:avLst/>
          </a:prstGeom>
          <a:noFill/>
        </p:spPr>
        <p:txBody>
          <a:bodyPr wrap="square" rtlCol="0">
            <a:spAutoFit/>
          </a:bodyPr>
          <a:lstStyle/>
          <a:p>
            <a:r>
              <a:rPr lang="en-IN" sz="1200" b="1" kern="0" dirty="0">
                <a:solidFill>
                  <a:prstClr val="black"/>
                </a:solidFill>
                <a:latin typeface="Corbel" panose="020B0503020204020204" pitchFamily="34" charset="0"/>
              </a:rPr>
              <a:t>Inconstance au </a:t>
            </a:r>
            <a:r>
              <a:rPr lang="en-IN" sz="1200" b="1" kern="0" dirty="0" err="1">
                <a:solidFill>
                  <a:prstClr val="black"/>
                </a:solidFill>
                <a:latin typeface="Corbel" panose="020B0503020204020204" pitchFamily="34" charset="0"/>
              </a:rPr>
              <a:t>niveau</a:t>
            </a:r>
            <a:r>
              <a:rPr lang="en-IN" sz="1200" b="1" kern="0" dirty="0">
                <a:solidFill>
                  <a:prstClr val="black"/>
                </a:solidFill>
                <a:latin typeface="Corbel" panose="020B0503020204020204" pitchFamily="34" charset="0"/>
              </a:rPr>
              <a:t> des performances </a:t>
            </a:r>
            <a:r>
              <a:rPr lang="en-IN" sz="1200" b="1" kern="0" dirty="0" err="1">
                <a:solidFill>
                  <a:prstClr val="black"/>
                </a:solidFill>
                <a:latin typeface="Corbel" panose="020B0503020204020204" pitchFamily="34" charset="0"/>
              </a:rPr>
              <a:t>d’une</a:t>
            </a:r>
            <a:r>
              <a:rPr lang="en-IN" sz="1200" b="1" kern="0" dirty="0">
                <a:solidFill>
                  <a:prstClr val="black"/>
                </a:solidFill>
                <a:latin typeface="Corbel" panose="020B0503020204020204" pitchFamily="34" charset="0"/>
              </a:rPr>
              <a:t> </a:t>
            </a:r>
            <a:r>
              <a:rPr lang="en-IN" sz="1200" b="1" kern="0" dirty="0" err="1">
                <a:solidFill>
                  <a:prstClr val="black"/>
                </a:solidFill>
                <a:latin typeface="Corbel" panose="020B0503020204020204" pitchFamily="34" charset="0"/>
              </a:rPr>
              <a:t>semaine</a:t>
            </a:r>
            <a:r>
              <a:rPr lang="en-IN" sz="1200" b="1" kern="0" dirty="0">
                <a:solidFill>
                  <a:prstClr val="black"/>
                </a:solidFill>
                <a:latin typeface="Corbel" panose="020B0503020204020204" pitchFamily="34" charset="0"/>
              </a:rPr>
              <a:t> à </a:t>
            </a:r>
            <a:r>
              <a:rPr lang="en-IN" sz="1200" b="1" kern="0" dirty="0" err="1">
                <a:solidFill>
                  <a:prstClr val="black"/>
                </a:solidFill>
                <a:latin typeface="Corbel" panose="020B0503020204020204" pitchFamily="34" charset="0"/>
              </a:rPr>
              <a:t>une</a:t>
            </a:r>
            <a:r>
              <a:rPr lang="en-IN" sz="1200" b="1" kern="0" dirty="0">
                <a:solidFill>
                  <a:prstClr val="black"/>
                </a:solidFill>
                <a:latin typeface="Corbel" panose="020B0503020204020204" pitchFamily="34" charset="0"/>
              </a:rPr>
              <a:t> </a:t>
            </a:r>
            <a:r>
              <a:rPr lang="en-IN" sz="1200" b="1" kern="0" dirty="0" err="1">
                <a:solidFill>
                  <a:prstClr val="black"/>
                </a:solidFill>
                <a:latin typeface="Corbel" panose="020B0503020204020204" pitchFamily="34" charset="0"/>
              </a:rPr>
              <a:t>autre</a:t>
            </a:r>
            <a:r>
              <a:rPr lang="en-IN" sz="1200" b="1" kern="0" dirty="0">
                <a:solidFill>
                  <a:prstClr val="black"/>
                </a:solidFill>
                <a:latin typeface="Corbel" panose="020B0503020204020204" pitchFamily="34" charset="0"/>
              </a:rPr>
              <a:t> au </a:t>
            </a:r>
            <a:r>
              <a:rPr lang="en-IN" sz="1200" b="1" kern="0" dirty="0" err="1">
                <a:solidFill>
                  <a:prstClr val="black"/>
                </a:solidFill>
                <a:latin typeface="Corbel" panose="020B0503020204020204" pitchFamily="34" charset="0"/>
              </a:rPr>
              <a:t>niveau</a:t>
            </a:r>
            <a:r>
              <a:rPr lang="en-IN" sz="1200" b="1" kern="0" dirty="0">
                <a:solidFill>
                  <a:prstClr val="black"/>
                </a:solidFill>
                <a:latin typeface="Corbel" panose="020B0503020204020204" pitchFamily="34" charset="0"/>
              </a:rPr>
              <a:t> du 111 et du digital. </a:t>
            </a:r>
            <a:r>
              <a:rPr lang="en-IN" sz="1200" b="1" kern="0" dirty="0" err="1">
                <a:solidFill>
                  <a:prstClr val="black"/>
                </a:solidFill>
                <a:latin typeface="Corbel" panose="020B0503020204020204" pitchFamily="34" charset="0"/>
              </a:rPr>
              <a:t>Stabilité</a:t>
            </a:r>
            <a:r>
              <a:rPr lang="en-IN" sz="1200" b="1" kern="0" dirty="0">
                <a:solidFill>
                  <a:prstClr val="black"/>
                </a:solidFill>
                <a:latin typeface="Corbel" panose="020B0503020204020204" pitchFamily="34" charset="0"/>
              </a:rPr>
              <a:t> au </a:t>
            </a:r>
            <a:r>
              <a:rPr lang="en-IN" sz="1200" b="1" kern="0" dirty="0" err="1">
                <a:solidFill>
                  <a:prstClr val="black"/>
                </a:solidFill>
                <a:latin typeface="Corbel" panose="020B0503020204020204" pitchFamily="34" charset="0"/>
              </a:rPr>
              <a:t>niveau</a:t>
            </a:r>
            <a:r>
              <a:rPr lang="en-IN" sz="1200" b="1" kern="0" dirty="0">
                <a:solidFill>
                  <a:prstClr val="black"/>
                </a:solidFill>
                <a:latin typeface="Corbel" panose="020B0503020204020204" pitchFamily="34" charset="0"/>
              </a:rPr>
              <a:t> du 175 et de </a:t>
            </a:r>
            <a:r>
              <a:rPr lang="en-IN" sz="1200" b="1" kern="0" dirty="0" err="1">
                <a:solidFill>
                  <a:prstClr val="black"/>
                </a:solidFill>
                <a:latin typeface="Corbel" panose="020B0503020204020204" pitchFamily="34" charset="0"/>
              </a:rPr>
              <a:t>Moov</a:t>
            </a:r>
            <a:r>
              <a:rPr lang="en-IN" sz="1200" b="1" kern="0" dirty="0">
                <a:solidFill>
                  <a:prstClr val="black"/>
                </a:solidFill>
                <a:latin typeface="Corbel" panose="020B0503020204020204" pitchFamily="34" charset="0"/>
              </a:rPr>
              <a:t> Ra;</a:t>
            </a:r>
            <a:endParaRPr lang="fr-FR" sz="1600" dirty="0">
              <a:solidFill>
                <a:prstClr val="black"/>
              </a:solidFill>
              <a:latin typeface="Corbel" panose="020B0503020204020204" pitchFamily="34" charset="0"/>
            </a:endParaRPr>
          </a:p>
        </p:txBody>
      </p:sp>
      <p:sp>
        <p:nvSpPr>
          <p:cNvPr id="2" name="ZoneTexte 1">
            <a:extLst>
              <a:ext uri="{FF2B5EF4-FFF2-40B4-BE49-F238E27FC236}">
                <a16:creationId xmlns:a16="http://schemas.microsoft.com/office/drawing/2014/main" xmlns="" id="{952C57F2-2C33-5218-DB7E-6A7039A113C7}"/>
              </a:ext>
            </a:extLst>
          </p:cNvPr>
          <p:cNvSpPr txBox="1"/>
          <p:nvPr/>
        </p:nvSpPr>
        <p:spPr>
          <a:xfrm>
            <a:off x="1017544" y="1438781"/>
            <a:ext cx="3707656" cy="646331"/>
          </a:xfrm>
          <a:prstGeom prst="rect">
            <a:avLst/>
          </a:prstGeom>
          <a:noFill/>
        </p:spPr>
        <p:txBody>
          <a:bodyPr wrap="square" rtlCol="0">
            <a:spAutoFit/>
          </a:bodyPr>
          <a:lstStyle/>
          <a:p>
            <a:pPr marL="285750" indent="-285750">
              <a:buFont typeface="Wingdings" panose="05000000000000000000" pitchFamily="2" charset="2"/>
              <a:buChar char="§"/>
            </a:pPr>
            <a:r>
              <a:rPr lang="fr-FR" sz="1200" b="1" dirty="0">
                <a:solidFill>
                  <a:prstClr val="black"/>
                </a:solidFill>
                <a:latin typeface="Corbel" panose="020B0503020204020204" pitchFamily="34" charset="0"/>
              </a:rPr>
              <a:t>Absences observées au niveau de toutes les campagnes et plus accentuées sur la voix MTN suivi du digital</a:t>
            </a:r>
          </a:p>
        </p:txBody>
      </p:sp>
      <p:sp>
        <p:nvSpPr>
          <p:cNvPr id="9" name="ZoneTexte 8">
            <a:extLst>
              <a:ext uri="{FF2B5EF4-FFF2-40B4-BE49-F238E27FC236}">
                <a16:creationId xmlns:a16="http://schemas.microsoft.com/office/drawing/2014/main" xmlns="" id="{C2219052-C7AE-5839-4023-5135DEB01544}"/>
              </a:ext>
            </a:extLst>
          </p:cNvPr>
          <p:cNvSpPr txBox="1"/>
          <p:nvPr/>
        </p:nvSpPr>
        <p:spPr>
          <a:xfrm>
            <a:off x="7454708" y="2699920"/>
            <a:ext cx="4171197" cy="3093154"/>
          </a:xfrm>
          <a:prstGeom prst="rect">
            <a:avLst/>
          </a:prstGeom>
          <a:noFill/>
        </p:spPr>
        <p:txBody>
          <a:bodyPr wrap="square">
            <a:spAutoFit/>
          </a:bodyPr>
          <a:lstStyle/>
          <a:p>
            <a:pPr>
              <a:lnSpc>
                <a:spcPct val="150000"/>
              </a:lnSpc>
            </a:pPr>
            <a:r>
              <a:rPr lang="fr-FR" sz="1000" b="1" kern="0" dirty="0">
                <a:solidFill>
                  <a:prstClr val="black"/>
                </a:solidFill>
                <a:latin typeface="Corbel" pitchFamily="34" charset="0"/>
              </a:rPr>
              <a:t>Benin : Amélioration des indices, toutefois de cas d’attitude  et de traitement expéditifs ont été relevés sur le Moov,111, 175 et le digital et Moov</a:t>
            </a:r>
          </a:p>
          <a:p>
            <a:pPr>
              <a:lnSpc>
                <a:spcPct val="150000"/>
              </a:lnSpc>
            </a:pPr>
            <a:r>
              <a:rPr lang="fr-FR" sz="1000" b="1" kern="0" dirty="0">
                <a:solidFill>
                  <a:prstClr val="black"/>
                </a:solidFill>
                <a:latin typeface="Corbel" pitchFamily="34" charset="0"/>
              </a:rPr>
              <a:t>Remontée sur le libellé des plaintes</a:t>
            </a:r>
          </a:p>
          <a:p>
            <a:pPr>
              <a:lnSpc>
                <a:spcPct val="150000"/>
              </a:lnSpc>
            </a:pPr>
            <a:r>
              <a:rPr lang="fr-FR" sz="1000" b="1" kern="0" dirty="0" err="1">
                <a:solidFill>
                  <a:prstClr val="black"/>
                </a:solidFill>
                <a:latin typeface="Corbel" pitchFamily="34" charset="0"/>
              </a:rPr>
              <a:t>Relachement</a:t>
            </a:r>
            <a:r>
              <a:rPr lang="fr-FR" sz="1000" b="1" kern="0" dirty="0">
                <a:solidFill>
                  <a:prstClr val="black"/>
                </a:solidFill>
                <a:latin typeface="Corbel" pitchFamily="34" charset="0"/>
              </a:rPr>
              <a:t> sur le suivi open </a:t>
            </a:r>
            <a:r>
              <a:rPr lang="fr-FR" sz="1000" b="1" kern="0" dirty="0" err="1">
                <a:solidFill>
                  <a:prstClr val="black"/>
                </a:solidFill>
                <a:latin typeface="Corbel" pitchFamily="34" charset="0"/>
              </a:rPr>
              <a:t>request</a:t>
            </a:r>
            <a:endParaRPr lang="fr-FR" sz="1000" b="1" kern="0" dirty="0">
              <a:solidFill>
                <a:prstClr val="black"/>
              </a:solidFill>
              <a:latin typeface="Corbel" pitchFamily="34" charset="0"/>
            </a:endParaRPr>
          </a:p>
          <a:p>
            <a:pPr>
              <a:lnSpc>
                <a:spcPct val="150000"/>
              </a:lnSpc>
            </a:pPr>
            <a:r>
              <a:rPr lang="fr-FR" sz="1000" b="1" kern="0" dirty="0">
                <a:solidFill>
                  <a:prstClr val="black"/>
                </a:solidFill>
                <a:latin typeface="Corbel" pitchFamily="34" charset="0"/>
              </a:rPr>
              <a:t>Encodages des appels fantaisistes</a:t>
            </a:r>
          </a:p>
          <a:p>
            <a:pPr>
              <a:lnSpc>
                <a:spcPct val="150000"/>
              </a:lnSpc>
            </a:pPr>
            <a:r>
              <a:rPr lang="fr-FR" sz="1000" b="1" kern="0" dirty="0">
                <a:solidFill>
                  <a:prstClr val="black"/>
                </a:solidFill>
                <a:latin typeface="Corbel" pitchFamily="34" charset="0"/>
              </a:rPr>
              <a:t>Cameroun: Session de calibrage conjointe avec le CONGO sur les campagnes d'émission d'appels</a:t>
            </a:r>
            <a:endParaRPr lang="fr-FR" sz="1000" b="1" dirty="0">
              <a:solidFill>
                <a:prstClr val="black"/>
              </a:solidFill>
              <a:latin typeface="Corbel" pitchFamily="34" charset="0"/>
            </a:endParaRPr>
          </a:p>
          <a:p>
            <a:pPr>
              <a:lnSpc>
                <a:spcPct val="150000"/>
              </a:lnSpc>
            </a:pPr>
            <a:r>
              <a:rPr lang="fr-FR" sz="1000" b="1" dirty="0">
                <a:solidFill>
                  <a:prstClr val="black"/>
                </a:solidFill>
                <a:latin typeface="Corbel" pitchFamily="34" charset="0"/>
              </a:rPr>
              <a:t>Conakry:</a:t>
            </a:r>
          </a:p>
          <a:p>
            <a:pPr>
              <a:lnSpc>
                <a:spcPct val="150000"/>
              </a:lnSpc>
            </a:pPr>
            <a:r>
              <a:rPr lang="fr-FR" sz="1000" b="1" dirty="0">
                <a:solidFill>
                  <a:prstClr val="black"/>
                </a:solidFill>
                <a:latin typeface="Corbel" pitchFamily="34" charset="0"/>
              </a:rPr>
              <a:t>Séance sur la méthode de sélection aléatoire</a:t>
            </a:r>
          </a:p>
          <a:p>
            <a:pPr>
              <a:lnSpc>
                <a:spcPct val="150000"/>
              </a:lnSpc>
            </a:pPr>
            <a:r>
              <a:rPr lang="fr-FR" sz="1000" b="1" dirty="0">
                <a:solidFill>
                  <a:prstClr val="black"/>
                </a:solidFill>
                <a:latin typeface="Corbel" pitchFamily="34" charset="0"/>
              </a:rPr>
              <a:t>Guinée Bissau: Séance de calibrage</a:t>
            </a:r>
          </a:p>
          <a:p>
            <a:pPr>
              <a:lnSpc>
                <a:spcPct val="150000"/>
              </a:lnSpc>
            </a:pPr>
            <a:r>
              <a:rPr lang="fr-FR" sz="1000" b="1" dirty="0">
                <a:solidFill>
                  <a:prstClr val="black"/>
                </a:solidFill>
                <a:latin typeface="Corbel" pitchFamily="34" charset="0"/>
              </a:rPr>
              <a:t>Congo: Participation au recrutement et formation des nouvelles ressources</a:t>
            </a:r>
            <a:endParaRPr lang="en-US" sz="1000" b="1" dirty="0">
              <a:solidFill>
                <a:prstClr val="black"/>
              </a:solidFill>
              <a:latin typeface="Corbel" pitchFamily="34" charset="0"/>
            </a:endParaRPr>
          </a:p>
        </p:txBody>
      </p:sp>
    </p:spTree>
    <p:extLst>
      <p:ext uri="{BB962C8B-B14F-4D97-AF65-F5344CB8AC3E}">
        <p14:creationId xmlns:p14="http://schemas.microsoft.com/office/powerpoint/2010/main" val="36541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xmlns="" id="{247FA544-D2F6-4EAD-920A-EC2F8CE1C316}"/>
              </a:ext>
            </a:extLst>
          </p:cNvPr>
          <p:cNvSpPr txBox="1">
            <a:spLocks/>
          </p:cNvSpPr>
          <p:nvPr/>
        </p:nvSpPr>
        <p:spPr>
          <a:xfrm>
            <a:off x="122182" y="140193"/>
            <a:ext cx="8121065"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all" spc="0" normalizeH="0" baseline="0" noProof="0" dirty="0">
                <a:ln>
                  <a:noFill/>
                </a:ln>
                <a:solidFill>
                  <a:srgbClr val="A80014"/>
                </a:solidFill>
                <a:effectLst/>
                <a:uLnTx/>
                <a:uFillTx/>
                <a:latin typeface="Ebrima" pitchFamily="2" charset="0"/>
                <a:ea typeface="Ebrima" pitchFamily="2" charset="0"/>
                <a:cs typeface="Ebrima" pitchFamily="2" charset="0"/>
              </a:rPr>
              <a:t>Effectifs &amp; Capacitaires</a:t>
            </a:r>
          </a:p>
        </p:txBody>
      </p:sp>
      <p:sp>
        <p:nvSpPr>
          <p:cNvPr id="6" name="ZoneTexte 5">
            <a:extLst>
              <a:ext uri="{FF2B5EF4-FFF2-40B4-BE49-F238E27FC236}">
                <a16:creationId xmlns:a16="http://schemas.microsoft.com/office/drawing/2014/main" xmlns="" id="{176B60D3-BE71-4913-8DA6-EB704190103C}"/>
              </a:ext>
            </a:extLst>
          </p:cNvPr>
          <p:cNvSpPr txBox="1"/>
          <p:nvPr/>
        </p:nvSpPr>
        <p:spPr>
          <a:xfrm rot="16200000">
            <a:off x="-568443" y="1492699"/>
            <a:ext cx="1630989" cy="307777"/>
          </a:xfrm>
          <a:prstGeom prst="rect">
            <a:avLst/>
          </a:prstGeom>
          <a:solidFill>
            <a:schemeClr val="accent4">
              <a:lumMod val="75000"/>
            </a:schemeClr>
          </a:solidFill>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FILIALES</a:t>
            </a:r>
          </a:p>
        </p:txBody>
      </p:sp>
      <p:sp>
        <p:nvSpPr>
          <p:cNvPr id="20" name="object 26"/>
          <p:cNvSpPr/>
          <p:nvPr/>
        </p:nvSpPr>
        <p:spPr>
          <a:xfrm>
            <a:off x="8778863" y="250041"/>
            <a:ext cx="2924810" cy="3098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lang="fr-FR" dirty="0"/>
          </a:p>
          <a:p>
            <a:endParaRPr dirty="0"/>
          </a:p>
        </p:txBody>
      </p:sp>
      <p:grpSp>
        <p:nvGrpSpPr>
          <p:cNvPr id="10" name="Shape 105"/>
          <p:cNvGrpSpPr/>
          <p:nvPr/>
        </p:nvGrpSpPr>
        <p:grpSpPr>
          <a:xfrm>
            <a:off x="689399" y="656559"/>
            <a:ext cx="7831265" cy="2074284"/>
            <a:chOff x="691561" y="1274395"/>
            <a:chExt cx="7866057" cy="2727077"/>
          </a:xfrm>
        </p:grpSpPr>
        <p:sp>
          <p:nvSpPr>
            <p:cNvPr id="13" name="Shape 111"/>
            <p:cNvSpPr/>
            <p:nvPr/>
          </p:nvSpPr>
          <p:spPr>
            <a:xfrm>
              <a:off x="691561" y="1274395"/>
              <a:ext cx="1436438" cy="2727077"/>
            </a:xfrm>
            <a:prstGeom prst="roundRect">
              <a:avLst>
                <a:gd name="adj" fmla="val 1773"/>
              </a:avLst>
            </a:prstGeom>
            <a:solidFill>
              <a:srgbClr val="E7E6E8"/>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14" name="Shape 114"/>
            <p:cNvSpPr/>
            <p:nvPr/>
          </p:nvSpPr>
          <p:spPr>
            <a:xfrm>
              <a:off x="691561" y="1452481"/>
              <a:ext cx="1436438" cy="540075"/>
            </a:xfrm>
            <a:prstGeom prst="rect">
              <a:avLst/>
            </a:prstGeom>
            <a:solidFill>
              <a:schemeClr val="accent1">
                <a:lumMod val="50000"/>
              </a:schemeClr>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15" name="Shape 115"/>
            <p:cNvSpPr txBox="1"/>
            <p:nvPr/>
          </p:nvSpPr>
          <p:spPr>
            <a:xfrm>
              <a:off x="952592" y="1587545"/>
              <a:ext cx="840593" cy="265465"/>
            </a:xfrm>
            <a:prstGeom prst="rect">
              <a:avLst/>
            </a:prstGeom>
            <a:noFill/>
            <a:ln>
              <a:noFill/>
            </a:ln>
          </p:spPr>
          <p:txBody>
            <a:bodyPr wrap="square" lIns="34275" tIns="17150" rIns="34275" bIns="17150" anchor="t" anchorCtr="0">
              <a:noAutofit/>
            </a:bodyPr>
            <a:lstStyle/>
            <a:p>
              <a:pPr marL="0" marR="0" lvl="0" indent="0" algn="ctr" rtl="0">
                <a:spcBef>
                  <a:spcPts val="0"/>
                </a:spcBef>
                <a:spcAft>
                  <a:spcPts val="0"/>
                </a:spcAft>
                <a:buSzPct val="25000"/>
                <a:buNone/>
              </a:pPr>
              <a:r>
                <a:rPr lang="fr-FR" sz="1200" b="0" i="0" u="none" strike="noStrike" cap="none" dirty="0">
                  <a:solidFill>
                    <a:srgbClr val="FFFFFF"/>
                  </a:solidFill>
                  <a:latin typeface="Impact"/>
                  <a:ea typeface="Impact"/>
                  <a:cs typeface="Impact"/>
                  <a:sym typeface="Impact"/>
                </a:rPr>
                <a:t>CAMEROUN</a:t>
              </a:r>
              <a:endParaRPr lang="ru" sz="1200" b="0" i="0" u="none" strike="noStrike" cap="none" dirty="0">
                <a:solidFill>
                  <a:srgbClr val="FFFFFF"/>
                </a:solidFill>
                <a:latin typeface="Impact"/>
                <a:ea typeface="Impact"/>
                <a:cs typeface="Impact"/>
                <a:sym typeface="Impact"/>
              </a:endParaRPr>
            </a:p>
          </p:txBody>
        </p:sp>
        <p:sp>
          <p:nvSpPr>
            <p:cNvPr id="16" name="Shape 116"/>
            <p:cNvSpPr txBox="1"/>
            <p:nvPr/>
          </p:nvSpPr>
          <p:spPr>
            <a:xfrm>
              <a:off x="799925" y="2117299"/>
              <a:ext cx="1328072" cy="1686901"/>
            </a:xfrm>
            <a:prstGeom prst="rect">
              <a:avLst/>
            </a:prstGeom>
            <a:noFill/>
            <a:ln>
              <a:noFill/>
            </a:ln>
          </p:spPr>
          <p:txBody>
            <a:bodyPr wrap="square" lIns="34275" tIns="17150" rIns="34275" bIns="17150" anchor="t" anchorCtr="0">
              <a:noAutofit/>
            </a:bodyPr>
            <a:lstStyle/>
            <a:p>
              <a:pPr marR="0" lvl="0" algn="l" rtl="0">
                <a:spcBef>
                  <a:spcPts val="0"/>
                </a:spcBef>
                <a:spcAft>
                  <a:spcPts val="0"/>
                </a:spcAft>
                <a:buClr>
                  <a:schemeClr val="dk2"/>
                </a:buClr>
                <a:buSzPct val="100000"/>
              </a:pPr>
              <a:r>
                <a:rPr lang="fr-FR" sz="800" b="1" i="0" strike="noStrike" cap="none" dirty="0">
                  <a:latin typeface="Arial"/>
                  <a:ea typeface="Arial"/>
                  <a:cs typeface="Arial"/>
                  <a:sym typeface="Arial"/>
                </a:rPr>
                <a:t>       </a:t>
              </a:r>
              <a:r>
                <a:rPr lang="fr-FR" sz="900" b="1" i="0" strike="noStrike" cap="none" dirty="0">
                  <a:latin typeface="Arial"/>
                  <a:ea typeface="Arial"/>
                  <a:cs typeface="Arial"/>
                  <a:sym typeface="Arial"/>
                </a:rPr>
                <a:t>EFFECTIF TOTAL</a:t>
              </a:r>
            </a:p>
            <a:p>
              <a:pPr marR="0" lvl="0" algn="ctr" rtl="0">
                <a:spcBef>
                  <a:spcPts val="0"/>
                </a:spcBef>
                <a:spcAft>
                  <a:spcPts val="0"/>
                </a:spcAft>
                <a:buClr>
                  <a:schemeClr val="dk2"/>
                </a:buClr>
                <a:buSzPct val="100000"/>
              </a:pPr>
              <a:r>
                <a:rPr lang="fr-FR" sz="1000" b="1" dirty="0">
                  <a:solidFill>
                    <a:schemeClr val="accent2">
                      <a:lumMod val="50000"/>
                    </a:schemeClr>
                  </a:solidFill>
                  <a:latin typeface="Arial"/>
                  <a:ea typeface="Arial"/>
                  <a:cs typeface="Arial"/>
                  <a:sym typeface="Arial"/>
                </a:rPr>
                <a:t>63</a:t>
              </a:r>
              <a:endParaRPr lang="ru" sz="1000" b="1" i="0" u="none" strike="noStrike" cap="none" dirty="0">
                <a:solidFill>
                  <a:schemeClr val="accent2">
                    <a:lumMod val="50000"/>
                  </a:schemeClr>
                </a:solidFill>
                <a:latin typeface="Arial"/>
                <a:ea typeface="Arial"/>
                <a:cs typeface="Arial"/>
                <a:sym typeface="Arial"/>
              </a:endParaRPr>
            </a:p>
            <a:p>
              <a:pPr marL="177800" marR="0" lvl="0" indent="-177800" algn="l" rtl="0">
                <a:spcBef>
                  <a:spcPts val="0"/>
                </a:spcBef>
                <a:spcAft>
                  <a:spcPts val="0"/>
                </a:spcAft>
                <a:buClr>
                  <a:schemeClr val="dk2"/>
                </a:buClr>
                <a:buSzPct val="100000"/>
                <a:buFont typeface="Arial"/>
                <a:buNone/>
              </a:pPr>
              <a:endParaRPr sz="800" b="0" i="0" u="none" strike="noStrike" cap="none" dirty="0">
                <a:solidFill>
                  <a:srgbClr val="929292"/>
                </a:solidFill>
                <a:latin typeface="Arial"/>
                <a:ea typeface="Arial"/>
                <a:cs typeface="Arial"/>
                <a:sym typeface="Arial"/>
              </a:endParaRPr>
            </a:p>
            <a:p>
              <a:pPr marR="0" lvl="0" algn="l" rtl="0">
                <a:spcBef>
                  <a:spcPts val="0"/>
                </a:spcBef>
                <a:spcAft>
                  <a:spcPts val="0"/>
                </a:spcAft>
                <a:buClr>
                  <a:schemeClr val="dk2"/>
                </a:buClr>
                <a:buSzPct val="100000"/>
              </a:pPr>
              <a:r>
                <a:rPr lang="fr-FR" sz="1000" b="1" i="0" strike="noStrike" cap="none" dirty="0">
                  <a:latin typeface="Arial"/>
                  <a:ea typeface="Arial"/>
                  <a:cs typeface="Arial"/>
                  <a:sym typeface="Arial"/>
                </a:rPr>
                <a:t>      EFFECTIF TL </a:t>
              </a:r>
            </a:p>
            <a:p>
              <a:pPr>
                <a:buClr>
                  <a:schemeClr val="dk2"/>
                </a:buClr>
                <a:buSzPct val="100000"/>
              </a:pPr>
              <a:r>
                <a:rPr lang="fr-FR" sz="1050" b="0" i="0" u="none" strike="noStrike" cap="none" dirty="0">
                  <a:solidFill>
                    <a:srgbClr val="929292"/>
                  </a:solidFill>
                  <a:latin typeface="Arial"/>
                  <a:ea typeface="Arial"/>
                  <a:cs typeface="Arial"/>
                  <a:sym typeface="Arial"/>
                </a:rPr>
                <a:t>               </a:t>
              </a:r>
              <a:r>
                <a:rPr lang="fr-FR" sz="1050" b="1" dirty="0">
                  <a:solidFill>
                    <a:schemeClr val="accent2">
                      <a:lumMod val="50000"/>
                    </a:schemeClr>
                  </a:solidFill>
                  <a:latin typeface="Arial"/>
                  <a:ea typeface="Arial"/>
                  <a:cs typeface="Arial"/>
                  <a:sym typeface="Arial"/>
                </a:rPr>
                <a:t>04</a:t>
              </a:r>
              <a:endParaRPr lang="ru" sz="1050" b="1" dirty="0">
                <a:solidFill>
                  <a:schemeClr val="accent2">
                    <a:lumMod val="50000"/>
                  </a:schemeClr>
                </a:solidFill>
                <a:latin typeface="Arial"/>
                <a:ea typeface="Arial"/>
                <a:cs typeface="Arial"/>
                <a:sym typeface="Arial"/>
              </a:endParaRPr>
            </a:p>
            <a:p>
              <a:pPr marL="177800" marR="0" lvl="0" indent="-177800" algn="l" rtl="0">
                <a:spcBef>
                  <a:spcPts val="0"/>
                </a:spcBef>
                <a:spcAft>
                  <a:spcPts val="0"/>
                </a:spcAft>
                <a:buClr>
                  <a:schemeClr val="dk2"/>
                </a:buClr>
                <a:buSzPct val="100000"/>
                <a:buFont typeface="Arial"/>
                <a:buNone/>
              </a:pPr>
              <a:endParaRPr sz="800" b="0" i="0" u="none" strike="noStrike" cap="none" dirty="0">
                <a:solidFill>
                  <a:srgbClr val="929292"/>
                </a:solidFill>
                <a:latin typeface="Arial"/>
                <a:ea typeface="Arial"/>
                <a:cs typeface="Arial"/>
                <a:sym typeface="Arial"/>
              </a:endParaRPr>
            </a:p>
            <a:p>
              <a:pPr marR="0" lvl="0" algn="l" rtl="0">
                <a:spcBef>
                  <a:spcPts val="0"/>
                </a:spcBef>
                <a:spcAft>
                  <a:spcPts val="0"/>
                </a:spcAft>
                <a:buClr>
                  <a:schemeClr val="dk2"/>
                </a:buClr>
                <a:buSzPct val="100000"/>
              </a:pPr>
              <a:r>
                <a:rPr lang="fr-FR" sz="800" b="1" i="0" strike="noStrike" cap="none" dirty="0">
                  <a:latin typeface="Arial"/>
                  <a:ea typeface="Arial"/>
                  <a:cs typeface="Arial"/>
                  <a:sym typeface="Arial"/>
                </a:rPr>
                <a:t>      SUIVI QUALITE</a:t>
              </a:r>
            </a:p>
            <a:p>
              <a:pPr>
                <a:buClr>
                  <a:schemeClr val="dk2"/>
                </a:buClr>
                <a:buSzPct val="100000"/>
              </a:pPr>
              <a:r>
                <a:rPr lang="fr-FR" sz="1050" b="1" dirty="0">
                  <a:solidFill>
                    <a:schemeClr val="accent2">
                      <a:lumMod val="50000"/>
                    </a:schemeClr>
                  </a:solidFill>
                  <a:latin typeface="Arial"/>
                  <a:ea typeface="Arial"/>
                  <a:cs typeface="Arial"/>
                  <a:sym typeface="Arial"/>
                </a:rPr>
                <a:t>             OUI</a:t>
              </a:r>
              <a:endParaRPr lang="ru" sz="1050" b="1" dirty="0">
                <a:solidFill>
                  <a:schemeClr val="accent2">
                    <a:lumMod val="50000"/>
                  </a:schemeClr>
                </a:solidFill>
                <a:latin typeface="Arial"/>
                <a:ea typeface="Arial"/>
                <a:cs typeface="Arial"/>
                <a:sym typeface="Arial"/>
              </a:endParaRPr>
            </a:p>
          </p:txBody>
        </p:sp>
        <p:sp>
          <p:nvSpPr>
            <p:cNvPr id="17" name="Shape 119"/>
            <p:cNvSpPr/>
            <p:nvPr/>
          </p:nvSpPr>
          <p:spPr>
            <a:xfrm>
              <a:off x="2298965" y="1274395"/>
              <a:ext cx="1436438" cy="2727077"/>
            </a:xfrm>
            <a:prstGeom prst="roundRect">
              <a:avLst>
                <a:gd name="adj" fmla="val 1773"/>
              </a:avLst>
            </a:prstGeom>
            <a:solidFill>
              <a:srgbClr val="E7E6E8"/>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18" name="Shape 122"/>
            <p:cNvSpPr/>
            <p:nvPr/>
          </p:nvSpPr>
          <p:spPr>
            <a:xfrm>
              <a:off x="2298965" y="1452481"/>
              <a:ext cx="1436438" cy="540075"/>
            </a:xfrm>
            <a:prstGeom prst="rect">
              <a:avLst/>
            </a:prstGeom>
            <a:solidFill>
              <a:schemeClr val="accent1">
                <a:lumMod val="50000"/>
              </a:schemeClr>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19" name="Shape 123"/>
            <p:cNvSpPr txBox="1"/>
            <p:nvPr/>
          </p:nvSpPr>
          <p:spPr>
            <a:xfrm>
              <a:off x="2734914" y="1587545"/>
              <a:ext cx="556177" cy="265465"/>
            </a:xfrm>
            <a:prstGeom prst="rect">
              <a:avLst/>
            </a:prstGeom>
            <a:noFill/>
            <a:ln>
              <a:noFill/>
            </a:ln>
          </p:spPr>
          <p:txBody>
            <a:bodyPr wrap="square" lIns="34275" tIns="17150" rIns="34275" bIns="17150" anchor="t" anchorCtr="0">
              <a:noAutofit/>
            </a:bodyPr>
            <a:lstStyle/>
            <a:p>
              <a:pPr marL="0" marR="0" lvl="0" indent="0" algn="ctr" rtl="0">
                <a:spcBef>
                  <a:spcPts val="0"/>
                </a:spcBef>
                <a:spcAft>
                  <a:spcPts val="0"/>
                </a:spcAft>
                <a:buSzPct val="25000"/>
                <a:buNone/>
              </a:pPr>
              <a:r>
                <a:rPr lang="fr-FR" sz="1200" dirty="0">
                  <a:solidFill>
                    <a:srgbClr val="FFFFFF"/>
                  </a:solidFill>
                  <a:latin typeface="Impact"/>
                  <a:ea typeface="Impact"/>
                  <a:cs typeface="Impact"/>
                  <a:sym typeface="Impact"/>
                </a:rPr>
                <a:t>CONGO</a:t>
              </a:r>
              <a:endParaRPr lang="ru" sz="1200" dirty="0">
                <a:solidFill>
                  <a:srgbClr val="FFFFFF"/>
                </a:solidFill>
                <a:latin typeface="Impact"/>
                <a:ea typeface="Impact"/>
                <a:cs typeface="Impact"/>
                <a:sym typeface="Impact"/>
              </a:endParaRPr>
            </a:p>
          </p:txBody>
        </p:sp>
        <p:sp>
          <p:nvSpPr>
            <p:cNvPr id="21" name="Shape 124"/>
            <p:cNvSpPr txBox="1"/>
            <p:nvPr/>
          </p:nvSpPr>
          <p:spPr>
            <a:xfrm>
              <a:off x="2352342" y="2135677"/>
              <a:ext cx="1328102" cy="1686901"/>
            </a:xfrm>
            <a:prstGeom prst="rect">
              <a:avLst/>
            </a:prstGeom>
            <a:noFill/>
            <a:ln>
              <a:noFill/>
            </a:ln>
          </p:spPr>
          <p:txBody>
            <a:bodyPr wrap="square" lIns="34275" tIns="17150" rIns="34275" bIns="17150" anchor="t" anchorCtr="0">
              <a:noAutofit/>
            </a:bodyPr>
            <a:lstStyle/>
            <a:p>
              <a:pPr indent="-177800">
                <a:buClr>
                  <a:schemeClr val="dk2"/>
                </a:buClr>
                <a:buSzPct val="100000"/>
                <a:buFont typeface="Arial"/>
                <a:buChar char="•"/>
              </a:pPr>
              <a:r>
                <a:rPr lang="fr-FR" sz="900" b="1" dirty="0">
                  <a:latin typeface="Arial"/>
                  <a:ea typeface="Arial"/>
                  <a:cs typeface="Arial"/>
                  <a:sym typeface="Arial"/>
                </a:rPr>
                <a:t>EFFECTIF TOTAL</a:t>
              </a:r>
            </a:p>
            <a:p>
              <a:pPr lvl="1">
                <a:buClr>
                  <a:schemeClr val="dk2"/>
                </a:buClr>
                <a:buSzPct val="100000"/>
              </a:pPr>
              <a:r>
                <a:rPr lang="fr-FR" sz="1000" b="1" dirty="0">
                  <a:solidFill>
                    <a:schemeClr val="accent2">
                      <a:lumMod val="50000"/>
                    </a:schemeClr>
                  </a:solidFill>
                  <a:latin typeface="Arial"/>
                  <a:ea typeface="Arial"/>
                  <a:cs typeface="Arial"/>
                  <a:sym typeface="Arial"/>
                </a:rPr>
                <a:t>47</a:t>
              </a:r>
            </a:p>
            <a:p>
              <a:pPr marL="177800" lvl="0" indent="-177800">
                <a:buClr>
                  <a:schemeClr val="dk2"/>
                </a:buClr>
                <a:buSzPct val="100000"/>
              </a:pPr>
              <a:endParaRPr lang="fr-FR" sz="800" b="1" dirty="0">
                <a:latin typeface="Arial"/>
                <a:ea typeface="Arial"/>
                <a:cs typeface="Arial"/>
                <a:sym typeface="Arial"/>
              </a:endParaRPr>
            </a:p>
            <a:p>
              <a:pPr lvl="0" indent="-177800">
                <a:buClr>
                  <a:schemeClr val="dk2"/>
                </a:buClr>
                <a:buSzPct val="100000"/>
                <a:buFont typeface="Arial"/>
                <a:buChar char="•"/>
              </a:pPr>
              <a:r>
                <a:rPr lang="fr-FR" sz="900" b="1" dirty="0">
                  <a:latin typeface="Arial"/>
                  <a:ea typeface="Arial"/>
                  <a:cs typeface="Arial"/>
                  <a:sym typeface="Arial"/>
                </a:rPr>
                <a:t>EFFECTIF TL </a:t>
              </a:r>
            </a:p>
            <a:p>
              <a:pPr>
                <a:buClr>
                  <a:schemeClr val="dk2"/>
                </a:buClr>
                <a:buSzPct val="100000"/>
              </a:pPr>
              <a:r>
                <a:rPr lang="fr-FR" sz="800" b="1" dirty="0">
                  <a:latin typeface="Arial"/>
                  <a:ea typeface="Arial"/>
                  <a:cs typeface="Arial"/>
                  <a:sym typeface="Arial"/>
                </a:rPr>
                <a:t>                </a:t>
              </a:r>
              <a:r>
                <a:rPr lang="fr-FR" sz="1000" b="1" dirty="0">
                  <a:solidFill>
                    <a:schemeClr val="accent2">
                      <a:lumMod val="50000"/>
                    </a:schemeClr>
                  </a:solidFill>
                  <a:latin typeface="Arial"/>
                  <a:ea typeface="Arial"/>
                  <a:cs typeface="Arial"/>
                  <a:sym typeface="Arial"/>
                </a:rPr>
                <a:t>03</a:t>
              </a:r>
            </a:p>
            <a:p>
              <a:pPr marL="177800" lvl="0" indent="-177800">
                <a:buClr>
                  <a:schemeClr val="dk2"/>
                </a:buClr>
                <a:buSzPct val="100000"/>
              </a:pPr>
              <a:endParaRPr lang="fr-FR" sz="800" b="1" dirty="0">
                <a:latin typeface="Arial"/>
                <a:ea typeface="Arial"/>
                <a:cs typeface="Arial"/>
                <a:sym typeface="Arial"/>
              </a:endParaRPr>
            </a:p>
            <a:p>
              <a:pPr marL="177800" lvl="0" indent="-177800">
                <a:buClr>
                  <a:schemeClr val="dk2"/>
                </a:buClr>
                <a:buSzPct val="100000"/>
                <a:buFont typeface="Arial"/>
                <a:buChar char="•"/>
              </a:pPr>
              <a:r>
                <a:rPr lang="fr-FR" sz="800" b="1" dirty="0">
                  <a:latin typeface="Arial"/>
                  <a:ea typeface="Arial"/>
                  <a:cs typeface="Arial"/>
                  <a:sym typeface="Arial"/>
                </a:rPr>
                <a:t>SUIVI QUALITE</a:t>
              </a:r>
            </a:p>
            <a:p>
              <a:pPr lvl="0" algn="ctr">
                <a:buClr>
                  <a:schemeClr val="dk2"/>
                </a:buClr>
                <a:buSzPct val="100000"/>
              </a:pPr>
              <a:r>
                <a:rPr lang="fr-FR" sz="1050" b="1" dirty="0">
                  <a:solidFill>
                    <a:schemeClr val="accent2">
                      <a:lumMod val="50000"/>
                    </a:schemeClr>
                  </a:solidFill>
                  <a:latin typeface="Arial"/>
                  <a:ea typeface="Arial"/>
                  <a:cs typeface="Arial"/>
                  <a:sym typeface="Arial"/>
                </a:rPr>
                <a:t>NON</a:t>
              </a:r>
            </a:p>
          </p:txBody>
        </p:sp>
        <p:sp>
          <p:nvSpPr>
            <p:cNvPr id="23" name="Shape 127"/>
            <p:cNvSpPr/>
            <p:nvPr/>
          </p:nvSpPr>
          <p:spPr>
            <a:xfrm>
              <a:off x="3906370" y="1274395"/>
              <a:ext cx="1436438" cy="2727077"/>
            </a:xfrm>
            <a:prstGeom prst="roundRect">
              <a:avLst>
                <a:gd name="adj" fmla="val 1773"/>
              </a:avLst>
            </a:prstGeom>
            <a:solidFill>
              <a:srgbClr val="E7E6E8"/>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24" name="Shape 130"/>
            <p:cNvSpPr/>
            <p:nvPr/>
          </p:nvSpPr>
          <p:spPr>
            <a:xfrm>
              <a:off x="3906370" y="1452481"/>
              <a:ext cx="1436438" cy="540075"/>
            </a:xfrm>
            <a:prstGeom prst="rect">
              <a:avLst/>
            </a:prstGeom>
            <a:solidFill>
              <a:schemeClr val="accent1">
                <a:lumMod val="50000"/>
              </a:schemeClr>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25" name="Shape 131"/>
            <p:cNvSpPr txBox="1"/>
            <p:nvPr/>
          </p:nvSpPr>
          <p:spPr>
            <a:xfrm>
              <a:off x="4014650" y="1587545"/>
              <a:ext cx="1205124" cy="400529"/>
            </a:xfrm>
            <a:prstGeom prst="rect">
              <a:avLst/>
            </a:prstGeom>
            <a:noFill/>
            <a:ln>
              <a:noFill/>
            </a:ln>
          </p:spPr>
          <p:txBody>
            <a:bodyPr wrap="square" lIns="34275" tIns="17150" rIns="34275" bIns="17150" anchor="t" anchorCtr="0">
              <a:noAutofit/>
            </a:bodyPr>
            <a:lstStyle/>
            <a:p>
              <a:pPr marL="0" marR="0" lvl="0" indent="0" algn="ctr" rtl="0">
                <a:spcBef>
                  <a:spcPts val="0"/>
                </a:spcBef>
                <a:spcAft>
                  <a:spcPts val="0"/>
                </a:spcAft>
                <a:buSzPct val="25000"/>
                <a:buNone/>
              </a:pPr>
              <a:r>
                <a:rPr lang="fr-FR" sz="1200" dirty="0">
                  <a:solidFill>
                    <a:srgbClr val="FFFFFF"/>
                  </a:solidFill>
                  <a:latin typeface="Impact"/>
                  <a:ea typeface="Impact"/>
                  <a:cs typeface="Impact"/>
                  <a:sym typeface="Impact"/>
                </a:rPr>
                <a:t>CÔTE D’IVOIRE</a:t>
              </a:r>
              <a:endParaRPr lang="ru" sz="1200" dirty="0">
                <a:solidFill>
                  <a:srgbClr val="FFFFFF"/>
                </a:solidFill>
                <a:latin typeface="Impact"/>
                <a:ea typeface="Impact"/>
                <a:cs typeface="Impact"/>
                <a:sym typeface="Impact"/>
              </a:endParaRPr>
            </a:p>
          </p:txBody>
        </p:sp>
        <p:sp>
          <p:nvSpPr>
            <p:cNvPr id="26" name="Shape 132"/>
            <p:cNvSpPr txBox="1"/>
            <p:nvPr/>
          </p:nvSpPr>
          <p:spPr>
            <a:xfrm>
              <a:off x="4014650" y="2117299"/>
              <a:ext cx="1328156" cy="1686901"/>
            </a:xfrm>
            <a:prstGeom prst="rect">
              <a:avLst/>
            </a:prstGeom>
            <a:noFill/>
            <a:ln>
              <a:noFill/>
            </a:ln>
          </p:spPr>
          <p:txBody>
            <a:bodyPr wrap="square" lIns="34275" tIns="17150" rIns="34275" bIns="17150" anchor="t" anchorCtr="0">
              <a:noAutofit/>
            </a:bodyPr>
            <a:lstStyle/>
            <a:p>
              <a:pPr lvl="0" indent="-177800">
                <a:buClr>
                  <a:schemeClr val="dk2"/>
                </a:buClr>
                <a:buSzPct val="100000"/>
                <a:buFont typeface="Arial"/>
                <a:buChar char="•"/>
              </a:pPr>
              <a:r>
                <a:rPr lang="fr-FR" sz="900" b="1" dirty="0">
                  <a:latin typeface="Arial"/>
                  <a:ea typeface="Arial"/>
                  <a:cs typeface="Arial"/>
                  <a:sym typeface="Arial"/>
                </a:rPr>
                <a:t>EFFECTIF TOTAL</a:t>
              </a:r>
            </a:p>
            <a:p>
              <a:pPr lvl="0">
                <a:buClr>
                  <a:schemeClr val="dk2"/>
                </a:buClr>
                <a:buSzPct val="100000"/>
              </a:pPr>
              <a:r>
                <a:rPr lang="fr-FR" sz="900" b="1" dirty="0">
                  <a:solidFill>
                    <a:srgbClr val="CC6600"/>
                  </a:solidFill>
                  <a:latin typeface="Arial"/>
                  <a:ea typeface="Arial"/>
                  <a:cs typeface="Arial"/>
                  <a:sym typeface="Arial"/>
                </a:rPr>
                <a:t>             </a:t>
              </a:r>
              <a:r>
                <a:rPr lang="fr-FR" sz="1050" b="1" dirty="0">
                  <a:solidFill>
                    <a:schemeClr val="accent2">
                      <a:lumMod val="50000"/>
                    </a:schemeClr>
                  </a:solidFill>
                  <a:latin typeface="Arial"/>
                  <a:ea typeface="Arial"/>
                  <a:cs typeface="Arial"/>
                  <a:sym typeface="Arial"/>
                </a:rPr>
                <a:t>266</a:t>
              </a:r>
            </a:p>
            <a:p>
              <a:pPr lvl="0" indent="-177800">
                <a:buClr>
                  <a:schemeClr val="dk2"/>
                </a:buClr>
                <a:buSzPct val="100000"/>
                <a:buFont typeface="Arial"/>
                <a:buChar char="•"/>
              </a:pPr>
              <a:endParaRPr lang="fr-FR" sz="900" b="1" dirty="0">
                <a:latin typeface="Arial"/>
                <a:ea typeface="Arial"/>
                <a:cs typeface="Arial"/>
                <a:sym typeface="Arial"/>
              </a:endParaRPr>
            </a:p>
            <a:p>
              <a:pPr lvl="0" indent="-177800">
                <a:buClr>
                  <a:schemeClr val="dk2"/>
                </a:buClr>
                <a:buSzPct val="100000"/>
                <a:buFont typeface="Arial"/>
                <a:buChar char="•"/>
              </a:pPr>
              <a:r>
                <a:rPr lang="fr-FR" sz="900" b="1" dirty="0">
                  <a:latin typeface="Arial"/>
                  <a:ea typeface="Arial"/>
                  <a:cs typeface="Arial"/>
                  <a:sym typeface="Arial"/>
                </a:rPr>
                <a:t>EFFECTIF TL </a:t>
              </a:r>
            </a:p>
            <a:p>
              <a:pPr lvl="0">
                <a:buClr>
                  <a:schemeClr val="dk2"/>
                </a:buClr>
                <a:buSzPct val="100000"/>
              </a:pPr>
              <a:r>
                <a:rPr lang="fr-FR" sz="1050" b="1" dirty="0">
                  <a:solidFill>
                    <a:schemeClr val="accent2">
                      <a:lumMod val="50000"/>
                    </a:schemeClr>
                  </a:solidFill>
                  <a:latin typeface="Arial"/>
                  <a:ea typeface="Arial"/>
                  <a:cs typeface="Arial"/>
                  <a:sym typeface="Arial"/>
                </a:rPr>
                <a:t>              6</a:t>
              </a:r>
            </a:p>
            <a:p>
              <a:pPr lvl="0">
                <a:buClr>
                  <a:schemeClr val="dk2"/>
                </a:buClr>
                <a:buSzPct val="100000"/>
              </a:pPr>
              <a:endParaRPr lang="fr-FR" sz="900" b="1" dirty="0">
                <a:latin typeface="Arial"/>
                <a:ea typeface="Arial"/>
                <a:cs typeface="Arial"/>
                <a:sym typeface="Arial"/>
              </a:endParaRPr>
            </a:p>
            <a:p>
              <a:pPr lvl="0" indent="-177800">
                <a:buClr>
                  <a:schemeClr val="dk2"/>
                </a:buClr>
                <a:buSzPct val="100000"/>
                <a:buFont typeface="Arial"/>
                <a:buChar char="•"/>
              </a:pPr>
              <a:r>
                <a:rPr lang="fr-FR" sz="900" b="1" dirty="0">
                  <a:latin typeface="Arial"/>
                  <a:ea typeface="Arial"/>
                  <a:cs typeface="Arial"/>
                  <a:sym typeface="Arial"/>
                </a:rPr>
                <a:t>SUIV QUALITE</a:t>
              </a:r>
            </a:p>
            <a:p>
              <a:pPr lvl="0">
                <a:buClr>
                  <a:schemeClr val="dk2"/>
                </a:buClr>
                <a:buSzPct val="100000"/>
              </a:pPr>
              <a:r>
                <a:rPr lang="fr-FR" sz="900" b="1" dirty="0">
                  <a:latin typeface="Arial"/>
                  <a:ea typeface="Arial"/>
                  <a:cs typeface="Arial"/>
                  <a:sym typeface="Arial"/>
                </a:rPr>
                <a:t>              </a:t>
              </a:r>
              <a:r>
                <a:rPr lang="fr-FR" sz="1050" b="1" dirty="0">
                  <a:solidFill>
                    <a:schemeClr val="accent2">
                      <a:lumMod val="50000"/>
                    </a:schemeClr>
                  </a:solidFill>
                  <a:latin typeface="Arial"/>
                  <a:ea typeface="Arial"/>
                  <a:cs typeface="Arial"/>
                  <a:sym typeface="Arial"/>
                </a:rPr>
                <a:t>NON</a:t>
              </a:r>
            </a:p>
          </p:txBody>
        </p:sp>
        <p:sp>
          <p:nvSpPr>
            <p:cNvPr id="27" name="Shape 135"/>
            <p:cNvSpPr/>
            <p:nvPr/>
          </p:nvSpPr>
          <p:spPr>
            <a:xfrm>
              <a:off x="5513775" y="1274395"/>
              <a:ext cx="1436438" cy="2727077"/>
            </a:xfrm>
            <a:prstGeom prst="roundRect">
              <a:avLst>
                <a:gd name="adj" fmla="val 1773"/>
              </a:avLst>
            </a:prstGeom>
            <a:solidFill>
              <a:srgbClr val="E7E6E8"/>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28" name="Shape 138"/>
            <p:cNvSpPr/>
            <p:nvPr/>
          </p:nvSpPr>
          <p:spPr>
            <a:xfrm>
              <a:off x="5513775" y="1452481"/>
              <a:ext cx="1436438" cy="540075"/>
            </a:xfrm>
            <a:prstGeom prst="rect">
              <a:avLst/>
            </a:prstGeom>
            <a:solidFill>
              <a:schemeClr val="accent1">
                <a:lumMod val="50000"/>
              </a:schemeClr>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29" name="Shape 139"/>
            <p:cNvSpPr txBox="1"/>
            <p:nvPr/>
          </p:nvSpPr>
          <p:spPr>
            <a:xfrm>
              <a:off x="5622025" y="1587545"/>
              <a:ext cx="1245128" cy="130401"/>
            </a:xfrm>
            <a:prstGeom prst="rect">
              <a:avLst/>
            </a:prstGeom>
            <a:noFill/>
            <a:ln>
              <a:noFill/>
            </a:ln>
          </p:spPr>
          <p:txBody>
            <a:bodyPr wrap="square" lIns="34275" tIns="17150" rIns="34275" bIns="17150" anchor="t" anchorCtr="0">
              <a:noAutofit/>
            </a:bodyPr>
            <a:lstStyle/>
            <a:p>
              <a:pPr algn="ctr">
                <a:buSzPct val="25000"/>
              </a:pPr>
              <a:r>
                <a:rPr lang="fr-FR" sz="1200" dirty="0">
                  <a:solidFill>
                    <a:srgbClr val="FFFFFF"/>
                  </a:solidFill>
                  <a:latin typeface="Impact"/>
                  <a:ea typeface="Impact"/>
                  <a:cs typeface="Impact"/>
                  <a:sym typeface="Impact"/>
                </a:rPr>
                <a:t>GUINEE BISSAU</a:t>
              </a:r>
              <a:endParaRPr lang="ru" sz="1200" dirty="0">
                <a:solidFill>
                  <a:srgbClr val="FFFFFF"/>
                </a:solidFill>
                <a:latin typeface="Impact"/>
                <a:ea typeface="Impact"/>
                <a:cs typeface="Impact"/>
                <a:sym typeface="Impact"/>
              </a:endParaRPr>
            </a:p>
          </p:txBody>
        </p:sp>
        <p:sp>
          <p:nvSpPr>
            <p:cNvPr id="30" name="Shape 140"/>
            <p:cNvSpPr txBox="1"/>
            <p:nvPr/>
          </p:nvSpPr>
          <p:spPr>
            <a:xfrm>
              <a:off x="5622025" y="2117299"/>
              <a:ext cx="1328187" cy="1686901"/>
            </a:xfrm>
            <a:prstGeom prst="rect">
              <a:avLst/>
            </a:prstGeom>
            <a:noFill/>
            <a:ln>
              <a:noFill/>
            </a:ln>
          </p:spPr>
          <p:txBody>
            <a:bodyPr wrap="square" lIns="34275" tIns="17150" rIns="34275" bIns="17150" anchor="t" anchorCtr="0">
              <a:noAutofit/>
            </a:bodyPr>
            <a:lstStyle/>
            <a:p>
              <a:pPr lvl="0" indent="-177800">
                <a:buClr>
                  <a:schemeClr val="dk2"/>
                </a:buClr>
                <a:buSzPct val="100000"/>
                <a:buFont typeface="Arial"/>
                <a:buChar char="•"/>
              </a:pPr>
              <a:r>
                <a:rPr lang="fr-FR" sz="900" b="1" dirty="0">
                  <a:latin typeface="Arial"/>
                  <a:ea typeface="Arial"/>
                  <a:cs typeface="Arial"/>
                  <a:sym typeface="Arial"/>
                </a:rPr>
                <a:t>EFFECTIF TOTAL</a:t>
              </a:r>
            </a:p>
            <a:p>
              <a:pPr lvl="0">
                <a:buClr>
                  <a:schemeClr val="dk2"/>
                </a:buClr>
                <a:buSzPct val="100000"/>
              </a:pPr>
              <a:r>
                <a:rPr lang="fr-FR" sz="900" b="1" dirty="0">
                  <a:latin typeface="Arial"/>
                  <a:ea typeface="Arial"/>
                  <a:cs typeface="Arial"/>
                  <a:sym typeface="Arial"/>
                </a:rPr>
                <a:t>               </a:t>
              </a:r>
              <a:r>
                <a:rPr lang="fr-FR" sz="1050" b="1" dirty="0">
                  <a:solidFill>
                    <a:schemeClr val="accent2">
                      <a:lumMod val="50000"/>
                    </a:schemeClr>
                  </a:solidFill>
                  <a:latin typeface="Arial"/>
                  <a:ea typeface="Arial"/>
                  <a:cs typeface="Arial"/>
                  <a:sym typeface="Arial"/>
                </a:rPr>
                <a:t>25</a:t>
              </a:r>
            </a:p>
            <a:p>
              <a:pPr lvl="0" indent="-177800">
                <a:buClr>
                  <a:schemeClr val="dk2"/>
                </a:buClr>
                <a:buSzPct val="100000"/>
                <a:buFont typeface="Arial"/>
                <a:buChar char="•"/>
              </a:pPr>
              <a:endParaRPr lang="fr-FR" sz="900" b="1" dirty="0">
                <a:latin typeface="Arial"/>
                <a:ea typeface="Arial"/>
                <a:cs typeface="Arial"/>
                <a:sym typeface="Arial"/>
              </a:endParaRPr>
            </a:p>
            <a:p>
              <a:pPr lvl="0" indent="-177800">
                <a:buClr>
                  <a:schemeClr val="dk2"/>
                </a:buClr>
                <a:buSzPct val="100000"/>
                <a:buFont typeface="Arial"/>
                <a:buChar char="•"/>
              </a:pPr>
              <a:r>
                <a:rPr lang="fr-FR" sz="900" b="1" dirty="0">
                  <a:latin typeface="Arial"/>
                  <a:ea typeface="Arial"/>
                  <a:cs typeface="Arial"/>
                  <a:sym typeface="Arial"/>
                </a:rPr>
                <a:t>EFFECTIF TL </a:t>
              </a:r>
            </a:p>
            <a:p>
              <a:pPr lvl="0">
                <a:buClr>
                  <a:schemeClr val="dk2"/>
                </a:buClr>
                <a:buSzPct val="100000"/>
              </a:pPr>
              <a:r>
                <a:rPr lang="fr-FR" sz="1050" b="1" dirty="0">
                  <a:solidFill>
                    <a:schemeClr val="accent2">
                      <a:lumMod val="50000"/>
                    </a:schemeClr>
                  </a:solidFill>
                  <a:latin typeface="Arial"/>
                  <a:ea typeface="Arial"/>
                  <a:cs typeface="Arial"/>
                  <a:sym typeface="Arial"/>
                </a:rPr>
                <a:t>             02</a:t>
              </a:r>
            </a:p>
            <a:p>
              <a:pPr lvl="0" indent="-177800">
                <a:buClr>
                  <a:schemeClr val="dk2"/>
                </a:buClr>
                <a:buSzPct val="100000"/>
                <a:buFont typeface="Arial"/>
                <a:buChar char="•"/>
              </a:pPr>
              <a:endParaRPr lang="fr-FR" sz="900" b="1" dirty="0">
                <a:latin typeface="Arial"/>
                <a:ea typeface="Arial"/>
                <a:cs typeface="Arial"/>
                <a:sym typeface="Arial"/>
              </a:endParaRPr>
            </a:p>
            <a:p>
              <a:pPr lvl="0" indent="-177800">
                <a:buClr>
                  <a:schemeClr val="dk2"/>
                </a:buClr>
                <a:buSzPct val="100000"/>
                <a:buFont typeface="Arial"/>
                <a:buChar char="•"/>
              </a:pPr>
              <a:r>
                <a:rPr lang="fr-FR" sz="900" b="1" dirty="0">
                  <a:latin typeface="Arial"/>
                  <a:ea typeface="Arial"/>
                  <a:cs typeface="Arial"/>
                  <a:sym typeface="Arial"/>
                </a:rPr>
                <a:t>SUIVI QUALITE</a:t>
              </a:r>
            </a:p>
            <a:p>
              <a:pPr lvl="0">
                <a:buClr>
                  <a:schemeClr val="dk2"/>
                </a:buClr>
                <a:buSzPct val="100000"/>
              </a:pPr>
              <a:r>
                <a:rPr lang="fr-FR" sz="900" b="1" dirty="0">
                  <a:latin typeface="Arial"/>
                  <a:ea typeface="Arial"/>
                  <a:cs typeface="Arial"/>
                  <a:sym typeface="Arial"/>
                </a:rPr>
                <a:t>             </a:t>
              </a:r>
              <a:r>
                <a:rPr lang="fr-FR" sz="1050" b="1" dirty="0">
                  <a:solidFill>
                    <a:schemeClr val="accent2">
                      <a:lumMod val="50000"/>
                    </a:schemeClr>
                  </a:solidFill>
                  <a:latin typeface="Arial"/>
                  <a:ea typeface="Arial"/>
                  <a:cs typeface="Arial"/>
                  <a:sym typeface="Arial"/>
                </a:rPr>
                <a:t>OUI</a:t>
              </a:r>
            </a:p>
          </p:txBody>
        </p:sp>
        <p:sp>
          <p:nvSpPr>
            <p:cNvPr id="31" name="Shape 143"/>
            <p:cNvSpPr/>
            <p:nvPr/>
          </p:nvSpPr>
          <p:spPr>
            <a:xfrm>
              <a:off x="7121180" y="1274395"/>
              <a:ext cx="1436438" cy="2727077"/>
            </a:xfrm>
            <a:prstGeom prst="roundRect">
              <a:avLst>
                <a:gd name="adj" fmla="val 1773"/>
              </a:avLst>
            </a:prstGeom>
            <a:solidFill>
              <a:srgbClr val="E7E6E8"/>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32" name="Shape 146"/>
            <p:cNvSpPr/>
            <p:nvPr/>
          </p:nvSpPr>
          <p:spPr>
            <a:xfrm>
              <a:off x="7121180" y="1452481"/>
              <a:ext cx="1436438" cy="540075"/>
            </a:xfrm>
            <a:prstGeom prst="rect">
              <a:avLst/>
            </a:prstGeom>
            <a:solidFill>
              <a:schemeClr val="accent1">
                <a:lumMod val="50000"/>
              </a:schemeClr>
            </a:solidFill>
            <a:ln>
              <a:noFill/>
            </a:ln>
          </p:spPr>
          <p:txBody>
            <a:bodyPr wrap="square" lIns="0" tIns="0" rIns="0" bIns="0" anchor="ctr" anchorCtr="0">
              <a:noAutofit/>
            </a:bodyPr>
            <a:lstStyle/>
            <a:p>
              <a:pPr marL="0" marR="0" lvl="0" indent="0" algn="ctr" rtl="0">
                <a:spcBef>
                  <a:spcPts val="0"/>
                </a:spcBef>
                <a:spcAft>
                  <a:spcPts val="0"/>
                </a:spcAft>
                <a:buSzPct val="25000"/>
                <a:buNone/>
              </a:pPr>
              <a:endParaRPr sz="1100" b="1" i="0" u="none" strike="noStrike" cap="none">
                <a:solidFill>
                  <a:srgbClr val="000000"/>
                </a:solidFill>
                <a:latin typeface="Helvetica Neue"/>
                <a:ea typeface="Helvetica Neue"/>
                <a:cs typeface="Helvetica Neue"/>
                <a:sym typeface="Helvetica Neue"/>
              </a:endParaRPr>
            </a:p>
          </p:txBody>
        </p:sp>
        <p:sp>
          <p:nvSpPr>
            <p:cNvPr id="33" name="Shape 147"/>
            <p:cNvSpPr txBox="1"/>
            <p:nvPr/>
          </p:nvSpPr>
          <p:spPr>
            <a:xfrm>
              <a:off x="7375204" y="1594799"/>
              <a:ext cx="1182414" cy="265465"/>
            </a:xfrm>
            <a:prstGeom prst="rect">
              <a:avLst/>
            </a:prstGeom>
            <a:noFill/>
            <a:ln>
              <a:noFill/>
            </a:ln>
          </p:spPr>
          <p:txBody>
            <a:bodyPr wrap="square" lIns="34275" tIns="17150" rIns="34275" bIns="17150" anchor="t" anchorCtr="0">
              <a:noAutofit/>
            </a:bodyPr>
            <a:lstStyle/>
            <a:p>
              <a:pPr algn="ctr">
                <a:buSzPct val="25000"/>
              </a:pPr>
              <a:r>
                <a:rPr lang="fr-FR" sz="1200" dirty="0">
                  <a:solidFill>
                    <a:srgbClr val="FFFFFF"/>
                  </a:solidFill>
                  <a:latin typeface="Impact"/>
                  <a:ea typeface="Impact"/>
                  <a:cs typeface="Impact"/>
                  <a:sym typeface="Impact"/>
                </a:rPr>
                <a:t>GUINEE CONAKRY</a:t>
              </a:r>
              <a:endParaRPr lang="ru" sz="1200" dirty="0">
                <a:solidFill>
                  <a:srgbClr val="FFFFFF"/>
                </a:solidFill>
                <a:latin typeface="Impact"/>
                <a:ea typeface="Impact"/>
                <a:cs typeface="Impact"/>
                <a:sym typeface="Impact"/>
              </a:endParaRPr>
            </a:p>
          </p:txBody>
        </p:sp>
        <p:sp>
          <p:nvSpPr>
            <p:cNvPr id="34" name="Shape 148"/>
            <p:cNvSpPr txBox="1"/>
            <p:nvPr/>
          </p:nvSpPr>
          <p:spPr>
            <a:xfrm>
              <a:off x="7229375" y="2117299"/>
              <a:ext cx="1328243" cy="1664100"/>
            </a:xfrm>
            <a:prstGeom prst="rect">
              <a:avLst/>
            </a:prstGeom>
            <a:noFill/>
            <a:ln>
              <a:noFill/>
            </a:ln>
          </p:spPr>
          <p:txBody>
            <a:bodyPr wrap="square" lIns="34275" tIns="17150" rIns="34275" bIns="17150" anchor="t" anchorCtr="0">
              <a:noAutofit/>
            </a:bodyPr>
            <a:lstStyle/>
            <a:p>
              <a:pPr lvl="0" indent="-177800">
                <a:buClr>
                  <a:schemeClr val="dk2"/>
                </a:buClr>
                <a:buSzPct val="100000"/>
                <a:buFont typeface="Arial"/>
                <a:buChar char="•"/>
              </a:pPr>
              <a:r>
                <a:rPr lang="fr-FR" sz="900" b="1" dirty="0">
                  <a:latin typeface="Arial"/>
                  <a:ea typeface="Arial"/>
                  <a:cs typeface="Arial"/>
                  <a:sym typeface="Arial"/>
                </a:rPr>
                <a:t>EFFECTIF TOTAL</a:t>
              </a:r>
            </a:p>
            <a:p>
              <a:pPr>
                <a:buClr>
                  <a:schemeClr val="dk2"/>
                </a:buClr>
                <a:buSzPct val="100000"/>
              </a:pPr>
              <a:r>
                <a:rPr lang="fr-FR" sz="1050" b="1" dirty="0">
                  <a:solidFill>
                    <a:schemeClr val="accent2">
                      <a:lumMod val="50000"/>
                    </a:schemeClr>
                  </a:solidFill>
                  <a:latin typeface="Arial"/>
                  <a:ea typeface="Arial"/>
                  <a:cs typeface="Arial"/>
                  <a:sym typeface="Arial"/>
                </a:rPr>
                <a:t>             13</a:t>
              </a:r>
            </a:p>
            <a:p>
              <a:pPr lvl="0">
                <a:buClr>
                  <a:schemeClr val="dk2"/>
                </a:buClr>
                <a:buSzPct val="100000"/>
              </a:pPr>
              <a:endParaRPr lang="fr-FR" sz="900" b="1" dirty="0">
                <a:latin typeface="Arial"/>
                <a:ea typeface="Arial"/>
                <a:cs typeface="Arial"/>
                <a:sym typeface="Arial"/>
              </a:endParaRPr>
            </a:p>
            <a:p>
              <a:pPr lvl="0">
                <a:buClr>
                  <a:schemeClr val="dk2"/>
                </a:buClr>
                <a:buSzPct val="100000"/>
              </a:pPr>
              <a:r>
                <a:rPr lang="fr-FR" sz="900" b="1" dirty="0">
                  <a:latin typeface="Arial"/>
                  <a:ea typeface="Arial"/>
                  <a:cs typeface="Arial"/>
                  <a:sym typeface="Arial"/>
                </a:rPr>
                <a:t>    EFFECTIF TL </a:t>
              </a:r>
            </a:p>
            <a:p>
              <a:pPr lvl="0">
                <a:buClr>
                  <a:schemeClr val="dk2"/>
                </a:buClr>
                <a:buSzPct val="100000"/>
              </a:pPr>
              <a:r>
                <a:rPr lang="fr-FR" sz="900" b="1" dirty="0">
                  <a:latin typeface="Arial"/>
                  <a:ea typeface="Arial"/>
                  <a:cs typeface="Arial"/>
                  <a:sym typeface="Arial"/>
                </a:rPr>
                <a:t>               </a:t>
              </a:r>
              <a:r>
                <a:rPr lang="fr-FR" sz="1050" b="1" dirty="0">
                  <a:solidFill>
                    <a:schemeClr val="accent2">
                      <a:lumMod val="50000"/>
                    </a:schemeClr>
                  </a:solidFill>
                  <a:latin typeface="Arial"/>
                  <a:ea typeface="Arial"/>
                  <a:cs typeface="Arial"/>
                  <a:sym typeface="Arial"/>
                </a:rPr>
                <a:t>02</a:t>
              </a:r>
            </a:p>
            <a:p>
              <a:pPr lvl="0" indent="-177800">
                <a:buClr>
                  <a:schemeClr val="dk2"/>
                </a:buClr>
                <a:buSzPct val="100000"/>
                <a:buFont typeface="Arial"/>
                <a:buChar char="•"/>
              </a:pPr>
              <a:endParaRPr lang="fr-FR" sz="900" b="1" dirty="0">
                <a:latin typeface="Arial"/>
                <a:ea typeface="Arial"/>
                <a:cs typeface="Arial"/>
                <a:sym typeface="Arial"/>
              </a:endParaRPr>
            </a:p>
            <a:p>
              <a:pPr lvl="0" indent="-177800">
                <a:buClr>
                  <a:schemeClr val="dk2"/>
                </a:buClr>
                <a:buSzPct val="100000"/>
                <a:buFont typeface="Arial"/>
                <a:buChar char="•"/>
              </a:pPr>
              <a:r>
                <a:rPr lang="fr-FR" sz="900" b="1" dirty="0">
                  <a:latin typeface="Arial"/>
                  <a:ea typeface="Arial"/>
                  <a:cs typeface="Arial"/>
                  <a:sym typeface="Arial"/>
                </a:rPr>
                <a:t>SUIVI QUALITE</a:t>
              </a:r>
            </a:p>
            <a:p>
              <a:pPr lvl="0">
                <a:buClr>
                  <a:schemeClr val="dk2"/>
                </a:buClr>
                <a:buSzPct val="100000"/>
              </a:pPr>
              <a:r>
                <a:rPr lang="fr-FR" sz="900" b="1" dirty="0">
                  <a:latin typeface="Arial"/>
                  <a:ea typeface="Arial"/>
                  <a:cs typeface="Arial"/>
                  <a:sym typeface="Arial"/>
                </a:rPr>
                <a:t>             </a:t>
              </a:r>
              <a:r>
                <a:rPr lang="fr-FR" sz="1050" b="1" dirty="0">
                  <a:solidFill>
                    <a:schemeClr val="accent2">
                      <a:lumMod val="50000"/>
                    </a:schemeClr>
                  </a:solidFill>
                  <a:latin typeface="Arial"/>
                  <a:ea typeface="Arial"/>
                  <a:cs typeface="Arial"/>
                  <a:sym typeface="Arial"/>
                </a:rPr>
                <a:t>NON</a:t>
              </a:r>
            </a:p>
          </p:txBody>
        </p:sp>
      </p:grpSp>
      <p:graphicFrame>
        <p:nvGraphicFramePr>
          <p:cNvPr id="35" name="Tableau 34">
            <a:extLst>
              <a:ext uri="{FF2B5EF4-FFF2-40B4-BE49-F238E27FC236}">
                <a16:creationId xmlns:a16="http://schemas.microsoft.com/office/drawing/2014/main" xmlns="" id="{E02E2287-5647-486A-B85E-9D7C9108904B}"/>
              </a:ext>
            </a:extLst>
          </p:cNvPr>
          <p:cNvGraphicFramePr>
            <a:graphicFrameLocks noGrp="1"/>
          </p:cNvGraphicFramePr>
          <p:nvPr>
            <p:extLst>
              <p:ext uri="{D42A27DB-BD31-4B8C-83A1-F6EECF244321}">
                <p14:modId xmlns:p14="http://schemas.microsoft.com/office/powerpoint/2010/main" val="2409606580"/>
              </p:ext>
            </p:extLst>
          </p:nvPr>
        </p:nvGraphicFramePr>
        <p:xfrm>
          <a:off x="509025" y="2970217"/>
          <a:ext cx="7968769" cy="3224590"/>
        </p:xfrm>
        <a:graphic>
          <a:graphicData uri="http://schemas.openxmlformats.org/drawingml/2006/table">
            <a:tbl>
              <a:tblPr/>
              <a:tblGrid>
                <a:gridCol w="1731430">
                  <a:extLst>
                    <a:ext uri="{9D8B030D-6E8A-4147-A177-3AD203B41FA5}">
                      <a16:colId xmlns:a16="http://schemas.microsoft.com/office/drawing/2014/main" xmlns="" val="3468077282"/>
                    </a:ext>
                  </a:extLst>
                </a:gridCol>
                <a:gridCol w="1248242">
                  <a:extLst>
                    <a:ext uri="{9D8B030D-6E8A-4147-A177-3AD203B41FA5}">
                      <a16:colId xmlns:a16="http://schemas.microsoft.com/office/drawing/2014/main" xmlns="" val="3552175330"/>
                    </a:ext>
                  </a:extLst>
                </a:gridCol>
                <a:gridCol w="1248242">
                  <a:extLst>
                    <a:ext uri="{9D8B030D-6E8A-4147-A177-3AD203B41FA5}">
                      <a16:colId xmlns:a16="http://schemas.microsoft.com/office/drawing/2014/main" xmlns="" val="1933873453"/>
                    </a:ext>
                  </a:extLst>
                </a:gridCol>
                <a:gridCol w="1248242">
                  <a:extLst>
                    <a:ext uri="{9D8B030D-6E8A-4147-A177-3AD203B41FA5}">
                      <a16:colId xmlns:a16="http://schemas.microsoft.com/office/drawing/2014/main" xmlns="" val="204909918"/>
                    </a:ext>
                  </a:extLst>
                </a:gridCol>
                <a:gridCol w="1248242">
                  <a:extLst>
                    <a:ext uri="{9D8B030D-6E8A-4147-A177-3AD203B41FA5}">
                      <a16:colId xmlns:a16="http://schemas.microsoft.com/office/drawing/2014/main" xmlns="" val="1842891649"/>
                    </a:ext>
                  </a:extLst>
                </a:gridCol>
                <a:gridCol w="1244371">
                  <a:extLst>
                    <a:ext uri="{9D8B030D-6E8A-4147-A177-3AD203B41FA5}">
                      <a16:colId xmlns:a16="http://schemas.microsoft.com/office/drawing/2014/main" xmlns="" val="4171059230"/>
                    </a:ext>
                  </a:extLst>
                </a:gridCol>
              </a:tblGrid>
              <a:tr h="1952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50" b="1" i="0" u="none" strike="noStrike" dirty="0">
                          <a:solidFill>
                            <a:schemeClr val="bg1"/>
                          </a:solidFill>
                          <a:effectLst/>
                          <a:latin typeface="Calibri" panose="020F0502020204030204" pitchFamily="34" charset="0"/>
                        </a:rPr>
                        <a:t>CAMEROUN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50" b="1" i="0" u="none" strike="noStrike" dirty="0">
                          <a:solidFill>
                            <a:schemeClr val="bg1"/>
                          </a:solidFill>
                          <a:effectLst/>
                          <a:latin typeface="Calibri" panose="020F0502020204030204" pitchFamily="34" charset="0"/>
                        </a:rPr>
                        <a:t>CONGO</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50" b="1" i="0" u="none" strike="noStrike" dirty="0">
                          <a:solidFill>
                            <a:schemeClr val="bg1"/>
                          </a:solidFill>
                          <a:effectLst/>
                          <a:latin typeface="Calibri" panose="020F0502020204030204" pitchFamily="34" charset="0"/>
                        </a:rPr>
                        <a:t>COTE D’IVOIRE</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50" b="1" i="0" u="none" strike="noStrike" dirty="0">
                          <a:solidFill>
                            <a:schemeClr val="bg1"/>
                          </a:solidFill>
                          <a:effectLst/>
                          <a:latin typeface="Calibri" panose="020F0502020204030204" pitchFamily="34" charset="0"/>
                        </a:rPr>
                        <a:t>GUINEE BISSAU</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50" b="1" i="0" u="none" strike="noStrike" dirty="0">
                          <a:solidFill>
                            <a:schemeClr val="bg1"/>
                          </a:solidFill>
                          <a:effectLst/>
                          <a:latin typeface="Calibri" panose="020F0502020204030204" pitchFamily="34" charset="0"/>
                        </a:rPr>
                        <a:t>GUINEE CONAKRY</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2190588776"/>
                  </a:ext>
                </a:extLst>
              </a:tr>
              <a:tr h="1952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05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MAI</a:t>
                      </a:r>
                      <a:endParaRPr lang="fr-MA" sz="1050" b="1" i="0" u="none" strike="noStrike" dirty="0">
                        <a:solidFill>
                          <a:schemeClr val="bg1"/>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05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MAI</a:t>
                      </a: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05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MAI</a:t>
                      </a: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kumimoji="0" lang="fr-MA" sz="105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MAI</a:t>
                      </a: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bg1"/>
                          </a:solidFill>
                          <a:effectLst/>
                          <a:latin typeface="Trebuchet MS" panose="020B0603020202020204" pitchFamily="34" charset="0"/>
                        </a:rPr>
                        <a:t>MAI</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3813113106"/>
                  </a:ext>
                </a:extLst>
              </a:tr>
              <a:tr h="1952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2190527317"/>
                  </a:ext>
                </a:extLst>
              </a:tr>
              <a:tr h="1952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endParaRPr lang="fr-MA" sz="1050" b="1" i="0" u="none" strike="noStrike" dirty="0">
                        <a:solidFill>
                          <a:schemeClr val="bg1"/>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1885386321"/>
                  </a:ext>
                </a:extLst>
              </a:tr>
              <a:tr h="1952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83778422"/>
                  </a:ext>
                </a:extLst>
              </a:tr>
              <a:tr h="19528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00" b="0" i="0" u="none" strike="noStrike" dirty="0">
                          <a:solidFill>
                            <a:schemeClr val="bg1"/>
                          </a:solidFill>
                          <a:effectLst/>
                          <a:latin typeface="Calibri" panose="020F0502020204030204" pitchFamily="34" charset="0"/>
                        </a:rPr>
                        <a:t>Effectif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66</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47</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266</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15</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13</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314610270"/>
                  </a:ext>
                </a:extLst>
              </a:tr>
              <a:tr h="195289">
                <a:tc v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tx1"/>
                          </a:solidFill>
                          <a:effectLst/>
                          <a:latin typeface="Trebuchet MS" panose="020B0603020202020204" pitchFamily="34" charset="0"/>
                        </a:rPr>
                        <a:t>66</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tx1"/>
                          </a:solidFill>
                          <a:effectLst/>
                          <a:latin typeface="Trebuchet MS" panose="020B0603020202020204" pitchFamily="34" charset="0"/>
                        </a:rPr>
                        <a:t>50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kern="1200" dirty="0">
                          <a:solidFill>
                            <a:schemeClr val="tx1"/>
                          </a:solidFill>
                          <a:effectLst/>
                          <a:latin typeface="Trebuchet MS" panose="020B0603020202020204" pitchFamily="34" charset="0"/>
                          <a:ea typeface="+mn-ea"/>
                          <a:cs typeface="+mn-cs"/>
                        </a:rPr>
                        <a:t>266</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tx1"/>
                          </a:solidFill>
                          <a:effectLst/>
                          <a:latin typeface="Trebuchet MS" panose="020B0603020202020204" pitchFamily="34" charset="0"/>
                        </a:rPr>
                        <a:t>25</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tx1"/>
                          </a:solidFill>
                          <a:effectLst/>
                          <a:latin typeface="Trebuchet MS" panose="020B0603020202020204" pitchFamily="34" charset="0"/>
                        </a:rPr>
                        <a:t>13</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759892315"/>
                  </a:ext>
                </a:extLst>
              </a:tr>
              <a:tr h="1952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chemeClr val="bg1"/>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90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23208941"/>
                  </a:ext>
                </a:extLst>
              </a:tr>
              <a:tr h="19528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00" b="0" i="0" u="none" strike="noStrike" dirty="0">
                          <a:solidFill>
                            <a:schemeClr val="bg1"/>
                          </a:solidFill>
                          <a:effectLst/>
                          <a:latin typeface="Calibri" panose="020F0502020204030204" pitchFamily="34" charset="0"/>
                        </a:rPr>
                        <a:t>Turn</a:t>
                      </a:r>
                      <a:r>
                        <a:rPr lang="fr-MA" sz="1000" b="0" i="0" u="none" strike="noStrike" baseline="0" dirty="0">
                          <a:solidFill>
                            <a:schemeClr val="bg1"/>
                          </a:solidFill>
                          <a:effectLst/>
                          <a:latin typeface="Calibri" panose="020F0502020204030204" pitchFamily="34" charset="0"/>
                        </a:rPr>
                        <a:t> over</a:t>
                      </a:r>
                      <a:endParaRPr lang="fr-MA" sz="1000" b="0" i="0" u="none" strike="noStrike" dirty="0">
                        <a:solidFill>
                          <a:schemeClr val="bg1"/>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1,47%</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6%</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  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4694664"/>
                  </a:ext>
                </a:extLst>
              </a:tr>
              <a:tr h="195289">
                <a:tc v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tx1"/>
                          </a:solidFill>
                          <a:effectLst/>
                          <a:latin typeface="Trebuchet MS" panose="020B0603020202020204" pitchFamily="34" charset="0"/>
                        </a:rPr>
                        <a:t>02</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tx1"/>
                          </a:solidFill>
                          <a:effectLst/>
                          <a:latin typeface="Trebuchet MS" panose="020B0603020202020204" pitchFamily="34" charset="0"/>
                        </a:rPr>
                        <a:t>03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900" b="1" i="0" u="none" strike="noStrike" dirty="0">
                          <a:solidFill>
                            <a:schemeClr val="tx1"/>
                          </a:solidFill>
                          <a:effectLst/>
                          <a:latin typeface="Trebuchet MS" panose="020B0603020202020204" pitchFamily="34" charset="0"/>
                        </a:rPr>
                        <a:t>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tx1"/>
                          </a:solidFill>
                          <a:effectLst/>
                          <a:latin typeface="Trebuchet MS" panose="020B0603020202020204" pitchFamily="34" charset="0"/>
                        </a:rPr>
                        <a:t>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tx1"/>
                          </a:solidFill>
                          <a:effectLst/>
                          <a:latin typeface="Trebuchet MS" panose="020B0603020202020204" pitchFamily="34" charset="0"/>
                        </a:rPr>
                        <a:t>0</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989844972"/>
                  </a:ext>
                </a:extLst>
              </a:tr>
              <a:tr h="1952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chemeClr val="bg1"/>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82879455"/>
                  </a:ext>
                </a:extLst>
              </a:tr>
              <a:tr h="19528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00" b="0" i="0" u="none" strike="noStrike" dirty="0">
                          <a:solidFill>
                            <a:schemeClr val="bg1"/>
                          </a:solidFill>
                          <a:effectLst/>
                          <a:latin typeface="Calibri" panose="020F0502020204030204" pitchFamily="34" charset="0"/>
                        </a:rPr>
                        <a:t>Shrinkage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12,49%</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3,09%</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2%</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3,14%</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50000"/>
                            </a:schemeClr>
                          </a:solidFill>
                          <a:effectLst/>
                          <a:latin typeface="Trebuchet MS" panose="020B0603020202020204" pitchFamily="34" charset="0"/>
                        </a:rPr>
                        <a:t>28%</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996441278"/>
                  </a:ext>
                </a:extLst>
              </a:tr>
              <a:tr h="195289">
                <a:tc v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tx1"/>
                          </a:solidFill>
                          <a:effectLst/>
                          <a:latin typeface="Trebuchet MS" panose="020B0603020202020204" pitchFamily="34" charset="0"/>
                        </a:rPr>
                        <a:t>240</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tx1"/>
                          </a:solidFill>
                          <a:effectLst/>
                          <a:latin typeface="Trebuchet MS" panose="020B0603020202020204" pitchFamily="34" charset="0"/>
                        </a:rPr>
                        <a:t>240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900" b="1" i="0" u="none" strike="noStrike" dirty="0">
                          <a:solidFill>
                            <a:schemeClr val="tx1"/>
                          </a:solidFill>
                          <a:effectLst/>
                          <a:latin typeface="Trebuchet MS" panose="020B0603020202020204" pitchFamily="34" charset="0"/>
                        </a:rPr>
                        <a:t>800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tx1"/>
                          </a:solidFill>
                          <a:effectLst/>
                          <a:latin typeface="Trebuchet MS" panose="020B0603020202020204" pitchFamily="34" charset="0"/>
                        </a:rPr>
                        <a:t>120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rgbClr val="000000"/>
                          </a:solidFill>
                          <a:effectLst/>
                          <a:latin typeface="Trebuchet MS" panose="020B0603020202020204" pitchFamily="34" charset="0"/>
                        </a:rPr>
                        <a:t>48</a:t>
                      </a:r>
                      <a:endParaRPr lang="fr-MA" sz="1050" b="1" i="0" u="none" strike="noStrike" dirty="0">
                        <a:solidFill>
                          <a:srgbClr val="E2001A"/>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06655465"/>
                  </a:ext>
                </a:extLst>
              </a:tr>
              <a:tr h="2952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chemeClr val="bg1"/>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90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813597"/>
                  </a:ext>
                </a:extLst>
              </a:tr>
              <a:tr h="19528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00" b="0" i="0" u="none" strike="noStrike" dirty="0">
                          <a:solidFill>
                            <a:schemeClr val="bg1"/>
                          </a:solidFill>
                          <a:effectLst/>
                          <a:latin typeface="Calibri" panose="020F0502020204030204" pitchFamily="34" charset="0"/>
                        </a:rPr>
                        <a:t>Capacitaire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ctr" latinLnBrk="0" hangingPunct="1"/>
                      <a:r>
                        <a:rPr lang="fr-MA" sz="1050" b="1" i="0" u="none" strike="noStrike" kern="1200" baseline="0" dirty="0">
                          <a:solidFill>
                            <a:schemeClr val="accent6">
                              <a:lumMod val="50000"/>
                            </a:schemeClr>
                          </a:solidFill>
                          <a:effectLst/>
                          <a:latin typeface="Trebuchet MS" panose="020B0603020202020204" pitchFamily="34" charset="0"/>
                          <a:ea typeface="+mn-ea"/>
                          <a:cs typeface="+mn-cs"/>
                        </a:rPr>
                        <a:t>10609</a:t>
                      </a:r>
                      <a:endParaRPr lang="fr-MA" sz="1050" b="1" i="0" u="none" strike="noStrike" kern="1200" dirty="0">
                        <a:solidFill>
                          <a:schemeClr val="accent6">
                            <a:lumMod val="50000"/>
                          </a:schemeClr>
                        </a:solidFill>
                        <a:effectLst/>
                        <a:latin typeface="Trebuchet MS" panose="020B0603020202020204" pitchFamily="34"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ctr" latinLnBrk="0" hangingPunct="1"/>
                      <a:r>
                        <a:rPr lang="fr-MA" sz="1050" b="1" i="0" u="none" strike="noStrike" kern="1200" dirty="0">
                          <a:solidFill>
                            <a:schemeClr val="accent6">
                              <a:lumMod val="50000"/>
                            </a:schemeClr>
                          </a:solidFill>
                          <a:effectLst/>
                          <a:latin typeface="Trebuchet MS" panose="020B0603020202020204" pitchFamily="34" charset="0"/>
                          <a:ea typeface="+mn-ea"/>
                          <a:cs typeface="+mn-cs"/>
                        </a:rPr>
                        <a:t>7704,75</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ctr" latinLnBrk="0" hangingPunct="1"/>
                      <a:r>
                        <a:rPr lang="fr-MA" sz="1050" b="1" i="0" u="none" strike="noStrike" kern="1200" dirty="0">
                          <a:solidFill>
                            <a:schemeClr val="accent6">
                              <a:lumMod val="50000"/>
                            </a:schemeClr>
                          </a:solidFill>
                          <a:effectLst/>
                          <a:latin typeface="Trebuchet MS" panose="020B0603020202020204" pitchFamily="34" charset="0"/>
                          <a:ea typeface="+mn-ea"/>
                          <a:cs typeface="+mn-cs"/>
                        </a:rPr>
                        <a:t>41760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ctr" latinLnBrk="0" hangingPunct="1"/>
                      <a:r>
                        <a:rPr lang="fr-MA" sz="1050" b="1" i="0" u="none" strike="noStrike" kern="1200" dirty="0">
                          <a:solidFill>
                            <a:schemeClr val="accent6">
                              <a:lumMod val="50000"/>
                            </a:schemeClr>
                          </a:solidFill>
                          <a:effectLst/>
                          <a:latin typeface="Trebuchet MS" panose="020B0603020202020204" pitchFamily="34" charset="0"/>
                          <a:ea typeface="+mn-ea"/>
                          <a:cs typeface="+mn-cs"/>
                        </a:rPr>
                        <a:t>3682,75</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kern="1200" dirty="0">
                          <a:solidFill>
                            <a:schemeClr val="accent6">
                              <a:lumMod val="50000"/>
                            </a:schemeClr>
                          </a:solidFill>
                          <a:effectLst/>
                          <a:latin typeface="Trebuchet MS" panose="020B0603020202020204" pitchFamily="34" charset="0"/>
                          <a:ea typeface="+mn-ea"/>
                          <a:cs typeface="+mn-cs"/>
                        </a:rPr>
                        <a:t>1988,75</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277131290"/>
                  </a:ext>
                </a:extLst>
              </a:tr>
              <a:tr h="195289">
                <a:tc vMerge="1">
                  <a:txBody>
                    <a:bodyPr/>
                    <a:lstStyle/>
                    <a:p>
                      <a:endParaRPr lang="fr-MA"/>
                    </a:p>
                  </a:txBody>
                  <a:tcPr/>
                </a:tc>
                <a:tc>
                  <a:txBody>
                    <a:bodyPr/>
                    <a:lstStyle/>
                    <a:p>
                      <a:pPr algn="ctr" fontAlgn="ctr"/>
                      <a:r>
                        <a:rPr lang="fr-MA" sz="1050" b="1" i="0" u="none" strike="noStrike" kern="1200" baseline="0" dirty="0">
                          <a:solidFill>
                            <a:schemeClr val="accent6">
                              <a:lumMod val="50000"/>
                            </a:schemeClr>
                          </a:solidFill>
                          <a:effectLst/>
                          <a:latin typeface="Trebuchet MS" panose="020B0603020202020204" pitchFamily="34" charset="0"/>
                          <a:ea typeface="+mn-ea"/>
                          <a:cs typeface="+mn-cs"/>
                        </a:rPr>
                        <a:t>10849</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baseline="0" dirty="0">
                          <a:solidFill>
                            <a:schemeClr val="tx1"/>
                          </a:solidFill>
                          <a:effectLst/>
                          <a:latin typeface="Trebuchet MS" panose="020B0603020202020204" pitchFamily="34" charset="0"/>
                        </a:rPr>
                        <a:t>7764</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kern="1200" dirty="0">
                          <a:solidFill>
                            <a:schemeClr val="tx1"/>
                          </a:solidFill>
                          <a:effectLst/>
                          <a:latin typeface="Trebuchet MS" panose="020B0603020202020204" pitchFamily="34" charset="0"/>
                          <a:ea typeface="+mn-ea"/>
                          <a:cs typeface="+mn-cs"/>
                        </a:rPr>
                        <a:t>42560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tx1"/>
                          </a:solidFill>
                          <a:effectLst/>
                          <a:latin typeface="Trebuchet MS" panose="020B0603020202020204" pitchFamily="34" charset="0"/>
                        </a:rPr>
                        <a:t>3810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a:solidFill>
                            <a:schemeClr val="tx1"/>
                          </a:solidFill>
                          <a:effectLst/>
                          <a:latin typeface="Trebuchet MS" panose="020B0603020202020204" pitchFamily="34" charset="0"/>
                        </a:rPr>
                        <a:t>2206</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722274490"/>
                  </a:ext>
                </a:extLst>
              </a:tr>
            </a:tbl>
          </a:graphicData>
        </a:graphic>
      </p:graphicFrame>
      <p:graphicFrame>
        <p:nvGraphicFramePr>
          <p:cNvPr id="36" name="Tableau 35">
            <a:extLst>
              <a:ext uri="{FF2B5EF4-FFF2-40B4-BE49-F238E27FC236}">
                <a16:creationId xmlns:a16="http://schemas.microsoft.com/office/drawing/2014/main" xmlns="" id="{D7D7F160-497B-441E-B388-710F7540934D}"/>
              </a:ext>
            </a:extLst>
          </p:cNvPr>
          <p:cNvGraphicFramePr>
            <a:graphicFrameLocks noGrp="1"/>
          </p:cNvGraphicFramePr>
          <p:nvPr>
            <p:extLst>
              <p:ext uri="{D42A27DB-BD31-4B8C-83A1-F6EECF244321}">
                <p14:modId xmlns:p14="http://schemas.microsoft.com/office/powerpoint/2010/main" val="1541333581"/>
              </p:ext>
            </p:extLst>
          </p:nvPr>
        </p:nvGraphicFramePr>
        <p:xfrm>
          <a:off x="8679719" y="4849791"/>
          <a:ext cx="3436412" cy="1044261"/>
        </p:xfrm>
        <a:graphic>
          <a:graphicData uri="http://schemas.openxmlformats.org/drawingml/2006/table">
            <a:tbl>
              <a:tblPr/>
              <a:tblGrid>
                <a:gridCol w="858649">
                  <a:extLst>
                    <a:ext uri="{9D8B030D-6E8A-4147-A177-3AD203B41FA5}">
                      <a16:colId xmlns:a16="http://schemas.microsoft.com/office/drawing/2014/main" xmlns="" val="744653499"/>
                    </a:ext>
                  </a:extLst>
                </a:gridCol>
                <a:gridCol w="603455">
                  <a:extLst>
                    <a:ext uri="{9D8B030D-6E8A-4147-A177-3AD203B41FA5}">
                      <a16:colId xmlns:a16="http://schemas.microsoft.com/office/drawing/2014/main" xmlns="" val="2607186676"/>
                    </a:ext>
                  </a:extLst>
                </a:gridCol>
                <a:gridCol w="493577">
                  <a:extLst>
                    <a:ext uri="{9D8B030D-6E8A-4147-A177-3AD203B41FA5}">
                      <a16:colId xmlns:a16="http://schemas.microsoft.com/office/drawing/2014/main" xmlns="" val="486562710"/>
                    </a:ext>
                  </a:extLst>
                </a:gridCol>
                <a:gridCol w="493577">
                  <a:extLst>
                    <a:ext uri="{9D8B030D-6E8A-4147-A177-3AD203B41FA5}">
                      <a16:colId xmlns:a16="http://schemas.microsoft.com/office/drawing/2014/main" xmlns="" val="20003"/>
                    </a:ext>
                  </a:extLst>
                </a:gridCol>
                <a:gridCol w="493577">
                  <a:extLst>
                    <a:ext uri="{9D8B030D-6E8A-4147-A177-3AD203B41FA5}">
                      <a16:colId xmlns:a16="http://schemas.microsoft.com/office/drawing/2014/main" xmlns="" val="20004"/>
                    </a:ext>
                  </a:extLst>
                </a:gridCol>
                <a:gridCol w="493577">
                  <a:extLst>
                    <a:ext uri="{9D8B030D-6E8A-4147-A177-3AD203B41FA5}">
                      <a16:colId xmlns:a16="http://schemas.microsoft.com/office/drawing/2014/main" xmlns="" val="20005"/>
                    </a:ext>
                  </a:extLst>
                </a:gridCol>
              </a:tblGrid>
              <a:tr h="242818">
                <a:tc>
                  <a:txBody>
                    <a:bodyPr/>
                    <a:lstStyle/>
                    <a:p>
                      <a:pPr algn="l" rtl="0" fontAlgn="b"/>
                      <a:r>
                        <a:rPr lang="fr-MA" sz="800" b="0" i="0" u="none" strike="noStrike" dirty="0">
                          <a:solidFill>
                            <a:srgbClr val="000000"/>
                          </a:solidFill>
                          <a:effectLst/>
                          <a:latin typeface="Arial" panose="020B0604020202020204" pitchFamily="34" charset="0"/>
                        </a:rPr>
                        <a:t> </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gridSpan="5">
                  <a:txBody>
                    <a:bodyPr/>
                    <a:lstStyle/>
                    <a:p>
                      <a:pPr algn="ctr" rtl="0" fontAlgn="ctr"/>
                      <a:r>
                        <a:rPr lang="pt-BR" sz="800" b="0" i="0" u="none" strike="noStrike" dirty="0">
                          <a:solidFill>
                            <a:schemeClr val="bg1"/>
                          </a:solidFill>
                          <a:effectLst/>
                          <a:latin typeface="Arial" panose="020B0604020202020204" pitchFamily="34" charset="0"/>
                        </a:rPr>
                        <a:t>R/E (Heure de log)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hMerge="1">
                  <a:txBody>
                    <a:bodyPr/>
                    <a:lstStyle/>
                    <a:p>
                      <a:endParaRPr lang="fr-MA"/>
                    </a:p>
                  </a:txBody>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xmlns="" val="1722318106"/>
                  </a:ext>
                </a:extLst>
              </a:tr>
              <a:tr h="404851">
                <a:tc>
                  <a:txBody>
                    <a:bodyPr/>
                    <a:lstStyle/>
                    <a:p>
                      <a:pPr algn="l" rtl="0" fontAlgn="b"/>
                      <a:r>
                        <a:rPr lang="fr-MA" sz="800" b="0" i="0" u="none" strike="noStrike" dirty="0">
                          <a:solidFill>
                            <a:srgbClr val="000000"/>
                          </a:solidFill>
                          <a:effectLst/>
                          <a:latin typeface="Arial" panose="020B0604020202020204" pitchFamily="34" charset="0"/>
                        </a:rPr>
                        <a:t> </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fr-MA" sz="800" b="1" i="0" u="none" strike="noStrike" dirty="0">
                          <a:solidFill>
                            <a:schemeClr val="bg1"/>
                          </a:solidFill>
                          <a:effectLst/>
                          <a:latin typeface="Calibri" panose="020F0502020204030204" pitchFamily="34" charset="0"/>
                        </a:rPr>
                        <a:t>CAMEROUN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rtl="0" fontAlgn="ctr"/>
                      <a:r>
                        <a:rPr lang="fr-MA" sz="800" b="1" i="0" u="none" strike="noStrike" dirty="0">
                          <a:solidFill>
                            <a:schemeClr val="bg1"/>
                          </a:solidFill>
                          <a:effectLst/>
                          <a:latin typeface="Calibri" panose="020F0502020204030204" pitchFamily="34" charset="0"/>
                        </a:rPr>
                        <a:t>CONGO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rtl="0" fontAlgn="ctr"/>
                      <a:r>
                        <a:rPr lang="fr-MA" sz="800" b="1" i="0" u="none" strike="noStrike" dirty="0">
                          <a:solidFill>
                            <a:schemeClr val="bg1"/>
                          </a:solidFill>
                          <a:effectLst/>
                          <a:latin typeface="Calibri" panose="020F0502020204030204" pitchFamily="34" charset="0"/>
                        </a:rPr>
                        <a:t>COTE D’IVOIRE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rtl="0" fontAlgn="ctr"/>
                      <a:r>
                        <a:rPr lang="fr-MA" sz="800" b="1" i="0" u="none" strike="noStrike" dirty="0">
                          <a:solidFill>
                            <a:schemeClr val="bg1"/>
                          </a:solidFill>
                          <a:effectLst/>
                          <a:latin typeface="Calibri" panose="020F0502020204030204" pitchFamily="34" charset="0"/>
                        </a:rPr>
                        <a:t>GUINEE BISSAU</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rtl="0" fontAlgn="ctr"/>
                      <a:r>
                        <a:rPr lang="fr-MA" sz="800" b="1" i="0" u="none" strike="noStrike" dirty="0">
                          <a:solidFill>
                            <a:schemeClr val="bg1"/>
                          </a:solidFill>
                          <a:effectLst/>
                          <a:latin typeface="Calibri" panose="020F0502020204030204" pitchFamily="34" charset="0"/>
                        </a:rPr>
                        <a:t>GUINEE CONAKRY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1499201714"/>
                  </a:ext>
                </a:extLst>
              </a:tr>
              <a:tr h="198296">
                <a:tc>
                  <a:txBody>
                    <a:bodyPr/>
                    <a:lstStyle/>
                    <a:p>
                      <a:pPr algn="ctr" rtl="0" fontAlgn="ctr"/>
                      <a:r>
                        <a:rPr lang="fr-MA" sz="1000" b="0" i="0" u="none" strike="noStrike" dirty="0">
                          <a:solidFill>
                            <a:srgbClr val="FFFFFF"/>
                          </a:solidFill>
                          <a:effectLst/>
                          <a:latin typeface="Arial" panose="020B0604020202020204" pitchFamily="34" charset="0"/>
                        </a:rPr>
                        <a:t>R/E Mai</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50000"/>
                      </a:schemeClr>
                    </a:solidFill>
                  </a:tcPr>
                </a:tc>
                <a:tc>
                  <a:txBody>
                    <a:bodyPr/>
                    <a:lstStyle/>
                    <a:p>
                      <a:pPr algn="ctr"/>
                      <a:r>
                        <a:rPr lang="fr-FR" sz="1000" b="0" dirty="0">
                          <a:latin typeface="Arial" panose="020B0604020202020204" pitchFamily="34" charset="0"/>
                          <a:cs typeface="Arial" panose="020B0604020202020204" pitchFamily="34" charset="0"/>
                        </a:rPr>
                        <a:t>97,71%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fr-MA" sz="1000" b="0" i="0" u="none" strike="noStrike" dirty="0">
                          <a:solidFill>
                            <a:srgbClr val="000000"/>
                          </a:solidFill>
                          <a:effectLst/>
                          <a:latin typeface="Arial" panose="020B0604020202020204" pitchFamily="34" charset="0"/>
                          <a:cs typeface="Arial" panose="020B0604020202020204" pitchFamily="34" charset="0"/>
                        </a:rPr>
                        <a:t>97,97%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MA" sz="1000" b="0" i="0" u="none" strike="noStrike" dirty="0">
                          <a:solidFill>
                            <a:srgbClr val="000000"/>
                          </a:solidFill>
                          <a:effectLst/>
                          <a:latin typeface="Arial" panose="020B0604020202020204" pitchFamily="34" charset="0"/>
                          <a:cs typeface="Arial" panose="020B0604020202020204" pitchFamily="34" charset="0"/>
                        </a:rPr>
                        <a:t>95%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fr-MA" sz="1000" b="0" i="0" u="none" strike="noStrike" dirty="0">
                          <a:solidFill>
                            <a:srgbClr val="000000"/>
                          </a:solidFill>
                          <a:effectLst/>
                          <a:latin typeface="Arial" panose="020B0604020202020204" pitchFamily="34" charset="0"/>
                          <a:cs typeface="Arial" panose="020B0604020202020204" pitchFamily="34" charset="0"/>
                        </a:rPr>
                        <a:t>96,45%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fr-MA" sz="1000" b="0" i="0" u="none" strike="noStrike" dirty="0">
                          <a:solidFill>
                            <a:srgbClr val="000000"/>
                          </a:solidFill>
                          <a:effectLst/>
                          <a:latin typeface="Arial" panose="020B0604020202020204" pitchFamily="34" charset="0"/>
                        </a:rPr>
                        <a:t>93%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899392164"/>
                  </a:ext>
                </a:extLst>
              </a:tr>
              <a:tr h="198296">
                <a:tc>
                  <a:txBody>
                    <a:bodyPr/>
                    <a:lstStyle/>
                    <a:p>
                      <a:pPr algn="ctr" rtl="0" fontAlgn="ctr"/>
                      <a:r>
                        <a:rPr lang="fr-MA" sz="1000" b="0" i="0" u="none" strike="noStrike" dirty="0">
                          <a:solidFill>
                            <a:srgbClr val="FFFFFF"/>
                          </a:solidFill>
                          <a:effectLst/>
                          <a:latin typeface="Arial" panose="020B0604020202020204" pitchFamily="34" charset="0"/>
                        </a:rPr>
                        <a:t>R/E – Avril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50000"/>
                      </a:schemeClr>
                    </a:solidFill>
                  </a:tcPr>
                </a:tc>
                <a:tc>
                  <a:txBody>
                    <a:bodyPr/>
                    <a:lstStyle/>
                    <a:p>
                      <a:pPr algn="ctr"/>
                      <a:r>
                        <a:rPr lang="fr-FR" sz="1000" b="0" dirty="0">
                          <a:latin typeface="Arial" panose="020B0604020202020204" pitchFamily="34" charset="0"/>
                          <a:cs typeface="Arial" panose="020B0604020202020204" pitchFamily="34" charset="0"/>
                        </a:rPr>
                        <a:t>97,09%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000" b="0" i="0" u="none" strike="noStrike" dirty="0">
                          <a:solidFill>
                            <a:srgbClr val="000000"/>
                          </a:solidFill>
                          <a:effectLst/>
                          <a:latin typeface="Arial" panose="020B0604020202020204" pitchFamily="34" charset="0"/>
                          <a:cs typeface="Arial" panose="020B0604020202020204" pitchFamily="34" charset="0"/>
                        </a:rPr>
                        <a:t>98,7%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000" b="0" i="0" u="none" strike="noStrike" dirty="0">
                          <a:solidFill>
                            <a:srgbClr val="000000"/>
                          </a:solidFill>
                          <a:effectLst/>
                          <a:latin typeface="Arial" panose="020B0604020202020204" pitchFamily="34" charset="0"/>
                          <a:cs typeface="Arial" panose="020B0604020202020204" pitchFamily="34" charset="0"/>
                        </a:rPr>
                        <a:t>96%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000" b="0" i="0" u="none" strike="noStrike" dirty="0">
                          <a:solidFill>
                            <a:srgbClr val="000000"/>
                          </a:solidFill>
                          <a:effectLst/>
                          <a:latin typeface="Arial" panose="020B0604020202020204" pitchFamily="34" charset="0"/>
                          <a:cs typeface="Arial" panose="020B0604020202020204" pitchFamily="34" charset="0"/>
                        </a:rPr>
                        <a:t>96,66%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000" b="0" i="0" u="none" strike="noStrike" dirty="0">
                          <a:solidFill>
                            <a:srgbClr val="000000"/>
                          </a:solidFill>
                          <a:effectLst/>
                          <a:latin typeface="Arial" panose="020B0604020202020204" pitchFamily="34" charset="0"/>
                        </a:rPr>
                        <a:t>79%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953626596"/>
                  </a:ext>
                </a:extLst>
              </a:tr>
            </a:tbl>
          </a:graphicData>
        </a:graphic>
      </p:graphicFrame>
      <p:sp>
        <p:nvSpPr>
          <p:cNvPr id="37" name="Rectangle 36">
            <a:extLst>
              <a:ext uri="{FF2B5EF4-FFF2-40B4-BE49-F238E27FC236}">
                <a16:creationId xmlns:a16="http://schemas.microsoft.com/office/drawing/2014/main" xmlns="" id="{250485FE-91B3-461B-B6A6-F1F022C0297E}"/>
              </a:ext>
            </a:extLst>
          </p:cNvPr>
          <p:cNvSpPr/>
          <p:nvPr/>
        </p:nvSpPr>
        <p:spPr>
          <a:xfrm flipH="1">
            <a:off x="8730691" y="737070"/>
            <a:ext cx="3385439" cy="3990318"/>
          </a:xfrm>
          <a:prstGeom prst="rect">
            <a:avLst/>
          </a:prstGeom>
          <a:solidFill>
            <a:sysClr val="window" lastClr="FFFFFF"/>
          </a:solidFill>
          <a:ln w="12700" cap="flat" cmpd="sng" algn="ctr">
            <a:noFill/>
            <a:prstDash val="solid"/>
            <a:miter lim="800000"/>
          </a:ln>
          <a:effectLst/>
        </p:spPr>
        <p:txBody>
          <a:bodyPr rtlCol="0" anchor="ctr"/>
          <a:lstStyle/>
          <a:p>
            <a:pPr algn="ctr"/>
            <a:endParaRPr lang="en-US" sz="1200" b="1" dirty="0">
              <a:latin typeface="Corbel" pitchFamily="34" charset="0"/>
            </a:endParaRPr>
          </a:p>
          <a:p>
            <a:pPr algn="ctr"/>
            <a:r>
              <a:rPr lang="en-US" sz="1200" b="1" dirty="0">
                <a:latin typeface="Corbel" pitchFamily="34" charset="0"/>
              </a:rPr>
              <a:t>QUOI RETENIR ?</a:t>
            </a:r>
          </a:p>
          <a:p>
            <a:pPr lvl="0" algn="just"/>
            <a:endParaRPr lang="en-US" sz="1200" b="1" kern="0" dirty="0">
              <a:solidFill>
                <a:sysClr val="windowText" lastClr="000000"/>
              </a:solidFill>
              <a:latin typeface="Corbel" pitchFamily="34" charset="0"/>
            </a:endParaRPr>
          </a:p>
          <a:p>
            <a:pPr lvl="0" algn="just"/>
            <a:r>
              <a:rPr lang="en-US" sz="1200" b="1" kern="0" dirty="0">
                <a:solidFill>
                  <a:sysClr val="windowText" lastClr="000000"/>
                </a:solidFill>
                <a:latin typeface="Corbel" pitchFamily="34" charset="0"/>
              </a:rPr>
              <a:t>Cameroun</a:t>
            </a:r>
            <a:r>
              <a:rPr lang="en-US" sz="1200" kern="0" dirty="0">
                <a:solidFill>
                  <a:sysClr val="windowText" lastClr="000000"/>
                </a:solidFill>
                <a:latin typeface="Corbel" pitchFamily="34" charset="0"/>
              </a:rPr>
              <a:t>: Point des demissions (02), </a:t>
            </a:r>
            <a:r>
              <a:rPr lang="en-US" sz="1200" kern="0" dirty="0" err="1">
                <a:solidFill>
                  <a:sysClr val="windowText" lastClr="000000"/>
                </a:solidFill>
                <a:latin typeface="Corbel" pitchFamily="34" charset="0"/>
              </a:rPr>
              <a:t>tx</a:t>
            </a:r>
            <a:r>
              <a:rPr lang="en-US" sz="1200" kern="0" dirty="0">
                <a:solidFill>
                  <a:sysClr val="windowText" lastClr="000000"/>
                </a:solidFill>
                <a:latin typeface="Corbel" pitchFamily="34" charset="0"/>
              </a:rPr>
              <a:t> des titulaires(27,63%)</a:t>
            </a:r>
            <a:endParaRPr lang="en-US" sz="2000" kern="0" dirty="0">
              <a:solidFill>
                <a:sysClr val="windowText" lastClr="000000"/>
              </a:solidFill>
              <a:latin typeface="Corbel" pitchFamily="34" charset="0"/>
            </a:endParaRPr>
          </a:p>
          <a:p>
            <a:pPr algn="just">
              <a:lnSpc>
                <a:spcPct val="150000"/>
              </a:lnSpc>
              <a:defRPr/>
            </a:pPr>
            <a:r>
              <a:rPr lang="en-US" sz="1200" kern="0" dirty="0">
                <a:latin typeface="Corbel" pitchFamily="34" charset="0"/>
              </a:rPr>
              <a:t>Point des absences : </a:t>
            </a:r>
            <a:r>
              <a:rPr lang="en-US" sz="1200" kern="0" dirty="0">
                <a:solidFill>
                  <a:sysClr val="windowText" lastClr="000000"/>
                </a:solidFill>
                <a:latin typeface="Corbel" pitchFamily="34" charset="0"/>
              </a:rPr>
              <a:t>LINE KWEDI, NWAL, STELLA LEUKEU, MAYAGUI, MEMBA, KOUAMEN pour raisons de santé.</a:t>
            </a:r>
          </a:p>
          <a:p>
            <a:pPr algn="just"/>
            <a:r>
              <a:rPr lang="fr-MA" sz="1200" b="1" dirty="0">
                <a:latin typeface="Corbel" pitchFamily="34" charset="0"/>
              </a:rPr>
              <a:t>Côte D’Ivoire: </a:t>
            </a:r>
          </a:p>
          <a:p>
            <a:pPr algn="just"/>
            <a:r>
              <a:rPr lang="fr-MA" sz="1200" b="1" dirty="0" err="1">
                <a:latin typeface="Corbel" pitchFamily="34" charset="0"/>
              </a:rPr>
              <a:t>Interim</a:t>
            </a:r>
            <a:r>
              <a:rPr lang="fr-MA" sz="1200" b="1" dirty="0">
                <a:latin typeface="Corbel" pitchFamily="34" charset="0"/>
              </a:rPr>
              <a:t>: </a:t>
            </a:r>
            <a:r>
              <a:rPr lang="fr-MA" sz="1200" dirty="0">
                <a:latin typeface="Corbel" pitchFamily="34" charset="0"/>
              </a:rPr>
              <a:t>Prise de fonction de 05 conseillers clients au </a:t>
            </a:r>
            <a:r>
              <a:rPr lang="fr-MA" sz="1200" dirty="0" err="1">
                <a:latin typeface="Corbel" pitchFamily="34" charset="0"/>
              </a:rPr>
              <a:t>sc</a:t>
            </a:r>
            <a:r>
              <a:rPr lang="fr-MA" sz="1200" dirty="0">
                <a:latin typeface="Corbel" pitchFamily="34" charset="0"/>
              </a:rPr>
              <a:t> Gagnoa </a:t>
            </a:r>
          </a:p>
          <a:p>
            <a:pPr algn="just"/>
            <a:r>
              <a:rPr lang="fr-MA" sz="1200" dirty="0">
                <a:latin typeface="Corbel" pitchFamily="34" charset="0"/>
              </a:rPr>
              <a:t>02 Ressources insérer pour une formation en agences MTNCI</a:t>
            </a:r>
          </a:p>
          <a:p>
            <a:pPr algn="just"/>
            <a:r>
              <a:rPr lang="fr-MA" sz="1200" dirty="0">
                <a:latin typeface="Corbel" pitchFamily="34" charset="0"/>
              </a:rPr>
              <a:t>BO : 05 absences </a:t>
            </a:r>
            <a:endParaRPr lang="fr-MA" sz="1200" kern="0" dirty="0">
              <a:solidFill>
                <a:sysClr val="windowText" lastClr="000000"/>
              </a:solidFill>
              <a:latin typeface="Corbel" pitchFamily="34" charset="0"/>
            </a:endParaRPr>
          </a:p>
          <a:p>
            <a:pPr marL="171450" indent="-171450">
              <a:buFontTx/>
              <a:buChar char="-"/>
            </a:pPr>
            <a:r>
              <a:rPr lang="en-US" sz="1200" b="1" kern="0" dirty="0">
                <a:solidFill>
                  <a:sysClr val="windowText" lastClr="000000"/>
                </a:solidFill>
                <a:latin typeface="Corbel" pitchFamily="34" charset="0"/>
              </a:rPr>
              <a:t>Congo</a:t>
            </a:r>
            <a:r>
              <a:rPr lang="en-US" sz="1200" kern="0" dirty="0">
                <a:solidFill>
                  <a:sysClr val="windowText" lastClr="000000"/>
                </a:solidFill>
                <a:latin typeface="Corbel" pitchFamily="34" charset="0"/>
              </a:rPr>
              <a:t>: </a:t>
            </a:r>
            <a:r>
              <a:rPr lang="fr-FR" sz="1200" kern="0" dirty="0">
                <a:solidFill>
                  <a:sysClr val="windowText" lastClr="000000"/>
                </a:solidFill>
                <a:latin typeface="Corbel" pitchFamily="34" charset="0"/>
              </a:rPr>
              <a:t>-03 démissions sur BO MTN d’où un </a:t>
            </a:r>
            <a:r>
              <a:rPr lang="fr-FR" sz="1200" kern="0" dirty="0" err="1">
                <a:solidFill>
                  <a:sysClr val="windowText" lastClr="000000"/>
                </a:solidFill>
                <a:latin typeface="Corbel" pitchFamily="34" charset="0"/>
              </a:rPr>
              <a:t>turn</a:t>
            </a:r>
            <a:r>
              <a:rPr lang="fr-FR" sz="1200" kern="0" dirty="0">
                <a:solidFill>
                  <a:sysClr val="windowText" lastClr="000000"/>
                </a:solidFill>
                <a:latin typeface="Corbel" pitchFamily="34" charset="0"/>
              </a:rPr>
              <a:t> over de 6% : </a:t>
            </a:r>
          </a:p>
          <a:p>
            <a:r>
              <a:rPr lang="fr-FR" sz="1200" kern="0" dirty="0">
                <a:solidFill>
                  <a:sysClr val="windowText" lastClr="000000"/>
                </a:solidFill>
                <a:latin typeface="Corbel" pitchFamily="34" charset="0"/>
              </a:rPr>
              <a:t> MASSALA Charmant, OPANDET Christelle , NGOMA Claude</a:t>
            </a:r>
          </a:p>
          <a:p>
            <a:r>
              <a:rPr lang="en-US" sz="1200" b="1" kern="0" dirty="0">
                <a:solidFill>
                  <a:sysClr val="windowText" lastClr="000000"/>
                </a:solidFill>
                <a:latin typeface="Corbel" pitchFamily="34" charset="0"/>
              </a:rPr>
              <a:t>Guinee Bissau</a:t>
            </a:r>
            <a:r>
              <a:rPr lang="en-US" sz="1200" kern="0" dirty="0">
                <a:solidFill>
                  <a:sysClr val="windowText" lastClr="000000"/>
                </a:solidFill>
                <a:latin typeface="Corbel" pitchFamily="34" charset="0"/>
              </a:rPr>
              <a:t>: 10 absences enregistrées au cours du mois. </a:t>
            </a:r>
          </a:p>
          <a:p>
            <a:r>
              <a:rPr lang="en-US" sz="1200" b="1" kern="0" dirty="0">
                <a:solidFill>
                  <a:sysClr val="windowText" lastClr="000000"/>
                </a:solidFill>
                <a:latin typeface="Corbel" pitchFamily="34" charset="0"/>
              </a:rPr>
              <a:t>Guinée Conakry</a:t>
            </a:r>
            <a:r>
              <a:rPr lang="en-US" sz="1200" kern="0" dirty="0">
                <a:solidFill>
                  <a:sysClr val="windowText" lastClr="000000"/>
                </a:solidFill>
                <a:latin typeface="Corbel" pitchFamily="34" charset="0"/>
              </a:rPr>
              <a:t>: Les agents DIALLO Aissatou , BAMBA Lambert et KOUROUMA Francedy sont concernés par les absences .</a:t>
            </a:r>
          </a:p>
          <a:p>
            <a:pPr algn="just"/>
            <a:endParaRPr lang="en-US" sz="1200" kern="0" dirty="0">
              <a:solidFill>
                <a:sysClr val="windowText" lastClr="000000"/>
              </a:solidFill>
              <a:latin typeface="Corbel" pitchFamily="34" charset="0"/>
            </a:endParaRPr>
          </a:p>
          <a:p>
            <a:pPr algn="just"/>
            <a:endParaRPr lang="en-US" sz="1200" kern="0" dirty="0">
              <a:solidFill>
                <a:sysClr val="windowText" lastClr="000000"/>
              </a:solidFill>
              <a:latin typeface="Corbel" pitchFamily="34" charset="0"/>
            </a:endParaRPr>
          </a:p>
          <a:p>
            <a:pPr algn="just"/>
            <a:endParaRPr lang="en-US" sz="1200" kern="0" dirty="0">
              <a:solidFill>
                <a:sysClr val="windowText" lastClr="000000"/>
              </a:solidFill>
              <a:latin typeface="Corbel" pitchFamily="34" charset="0"/>
            </a:endParaRPr>
          </a:p>
        </p:txBody>
      </p:sp>
    </p:spTree>
    <p:extLst>
      <p:ext uri="{BB962C8B-B14F-4D97-AF65-F5344CB8AC3E}">
        <p14:creationId xmlns:p14="http://schemas.microsoft.com/office/powerpoint/2010/main" val="2485921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e 85"/>
          <p:cNvGrpSpPr/>
          <p:nvPr/>
        </p:nvGrpSpPr>
        <p:grpSpPr>
          <a:xfrm>
            <a:off x="5019" y="225153"/>
            <a:ext cx="8413444" cy="3698727"/>
            <a:chOff x="1124324" y="1653396"/>
            <a:chExt cx="10479974" cy="6635294"/>
          </a:xfrm>
        </p:grpSpPr>
        <p:sp>
          <p:nvSpPr>
            <p:cNvPr id="94" name="Graphic 269"/>
            <p:cNvSpPr/>
            <p:nvPr/>
          </p:nvSpPr>
          <p:spPr>
            <a:xfrm>
              <a:off x="11330259" y="7932528"/>
              <a:ext cx="173460" cy="131588"/>
            </a:xfrm>
            <a:custGeom>
              <a:avLst/>
              <a:gdLst/>
              <a:ahLst/>
              <a:cxnLst>
                <a:cxn ang="0">
                  <a:pos x="wd2" y="hd2"/>
                </a:cxn>
                <a:cxn ang="5400000">
                  <a:pos x="wd2" y="hd2"/>
                </a:cxn>
                <a:cxn ang="10800000">
                  <a:pos x="wd2" y="hd2"/>
                </a:cxn>
                <a:cxn ang="16200000">
                  <a:pos x="wd2" y="hd2"/>
                </a:cxn>
              </a:cxnLst>
              <a:rect l="0" t="0" r="r" b="b"/>
              <a:pathLst>
                <a:path w="21600" h="21504" extrusionOk="0">
                  <a:moveTo>
                    <a:pt x="21600" y="10753"/>
                  </a:moveTo>
                  <a:cubicBezTo>
                    <a:pt x="21600" y="10493"/>
                    <a:pt x="21521" y="10245"/>
                    <a:pt x="21382" y="10062"/>
                  </a:cubicBezTo>
                  <a:lnTo>
                    <a:pt x="13933" y="287"/>
                  </a:lnTo>
                  <a:cubicBezTo>
                    <a:pt x="13643" y="-95"/>
                    <a:pt x="13171" y="-95"/>
                    <a:pt x="12880" y="287"/>
                  </a:cubicBezTo>
                  <a:cubicBezTo>
                    <a:pt x="12741" y="470"/>
                    <a:pt x="12662" y="719"/>
                    <a:pt x="12662" y="978"/>
                  </a:cubicBezTo>
                  <a:lnTo>
                    <a:pt x="12662" y="5865"/>
                  </a:lnTo>
                  <a:lnTo>
                    <a:pt x="745" y="5865"/>
                  </a:lnTo>
                  <a:cubicBezTo>
                    <a:pt x="334" y="5865"/>
                    <a:pt x="0" y="6303"/>
                    <a:pt x="0" y="6843"/>
                  </a:cubicBezTo>
                  <a:lnTo>
                    <a:pt x="0" y="14663"/>
                  </a:lnTo>
                  <a:cubicBezTo>
                    <a:pt x="0" y="15203"/>
                    <a:pt x="334" y="15640"/>
                    <a:pt x="745" y="15640"/>
                  </a:cubicBezTo>
                  <a:lnTo>
                    <a:pt x="12662" y="15640"/>
                  </a:lnTo>
                  <a:lnTo>
                    <a:pt x="12662" y="20528"/>
                  </a:lnTo>
                  <a:cubicBezTo>
                    <a:pt x="12662" y="21068"/>
                    <a:pt x="12996" y="21505"/>
                    <a:pt x="13407" y="21505"/>
                  </a:cubicBezTo>
                  <a:cubicBezTo>
                    <a:pt x="13605" y="21505"/>
                    <a:pt x="13794" y="21402"/>
                    <a:pt x="13933" y="21219"/>
                  </a:cubicBezTo>
                  <a:lnTo>
                    <a:pt x="21382" y="11444"/>
                  </a:lnTo>
                  <a:cubicBezTo>
                    <a:pt x="21521" y="11260"/>
                    <a:pt x="21600" y="11012"/>
                    <a:pt x="21600" y="10753"/>
                  </a:cubicBezTo>
                  <a:close/>
                </a:path>
              </a:pathLst>
            </a:custGeom>
            <a:solidFill>
              <a:schemeClr val="bg2"/>
            </a:solidFill>
            <a:ln w="3175" cap="flat">
              <a:noFill/>
              <a:miter lim="400000"/>
            </a:ln>
            <a:effectLst/>
          </p:spPr>
          <p:txBody>
            <a:bodyPr wrap="square" lIns="24383" tIns="24383" rIns="24383" bIns="24383"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sz="2200" dirty="0">
                <a:solidFill>
                  <a:srgbClr val="FFFFFF"/>
                </a:solidFill>
                <a:latin typeface="Helvetica Neue Medium"/>
                <a:ea typeface="Helvetica Neue Medium"/>
                <a:cs typeface="Helvetica Neue Medium"/>
                <a:sym typeface="Helvetica Neue Medium"/>
              </a:endParaRPr>
            </a:p>
          </p:txBody>
        </p:sp>
        <p:sp>
          <p:nvSpPr>
            <p:cNvPr id="95" name="Rectangle"/>
            <p:cNvSpPr/>
            <p:nvPr/>
          </p:nvSpPr>
          <p:spPr>
            <a:xfrm>
              <a:off x="1177025" y="1653396"/>
              <a:ext cx="2572457" cy="3229092"/>
            </a:xfrm>
            <a:prstGeom prst="roundRect">
              <a:avLst>
                <a:gd name="adj" fmla="val 0"/>
              </a:avLst>
            </a:prstGeom>
            <a:solidFill>
              <a:schemeClr val="bg1"/>
            </a:solidFill>
            <a:ln w="3175"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97" name="15"/>
            <p:cNvSpPr txBox="1"/>
            <p:nvPr/>
          </p:nvSpPr>
          <p:spPr>
            <a:xfrm>
              <a:off x="1423419" y="2157692"/>
              <a:ext cx="750803" cy="125763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dirty="0">
                  <a:solidFill>
                    <a:prstClr val="black"/>
                  </a:solidFill>
                </a:rPr>
                <a:t>01</a:t>
              </a:r>
              <a:endParaRPr dirty="0">
                <a:solidFill>
                  <a:prstClr val="black"/>
                </a:solidFill>
              </a:endParaRPr>
            </a:p>
          </p:txBody>
        </p:sp>
        <p:sp>
          <p:nvSpPr>
            <p:cNvPr id="98" name="/ month"/>
            <p:cNvSpPr txBox="1"/>
            <p:nvPr/>
          </p:nvSpPr>
          <p:spPr>
            <a:xfrm>
              <a:off x="2097928" y="2297517"/>
              <a:ext cx="1413988" cy="82438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600" b="0">
                  <a:solidFill>
                    <a:srgbClr val="556A7C"/>
                  </a:solidFill>
                  <a:latin typeface="DM Sans Regular"/>
                  <a:ea typeface="DM Sans Regular"/>
                  <a:cs typeface="DM Sans Regular"/>
                  <a:sym typeface="DM Sans Regular"/>
                </a:defRPr>
              </a:lvl1pPr>
            </a:lstStyle>
            <a:p>
              <a:pPr algn="ctr"/>
              <a:r>
                <a:rPr lang="fr-FR" sz="1400" b="1" dirty="0">
                  <a:solidFill>
                    <a:prstClr val="black"/>
                  </a:solidFill>
                  <a:latin typeface="Cambria" panose="02040503050406030204" pitchFamily="18" charset="0"/>
                </a:rPr>
                <a:t>CC de moins de 10 mois</a:t>
              </a:r>
              <a:endParaRPr sz="1400" b="1" dirty="0">
                <a:solidFill>
                  <a:prstClr val="black"/>
                </a:solidFill>
                <a:latin typeface="Cambria" panose="02040503050406030204" pitchFamily="18" charset="0"/>
              </a:endParaRPr>
            </a:p>
          </p:txBody>
        </p:sp>
        <p:sp>
          <p:nvSpPr>
            <p:cNvPr id="99" name="Base Plan"/>
            <p:cNvSpPr txBox="1"/>
            <p:nvPr/>
          </p:nvSpPr>
          <p:spPr>
            <a:xfrm>
              <a:off x="1706493" y="1875818"/>
              <a:ext cx="1646639" cy="51088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0A744"/>
                  </a:solidFill>
                  <a:latin typeface="+mn-lt"/>
                  <a:ea typeface="+mn-ea"/>
                  <a:cs typeface="+mn-cs"/>
                  <a:sym typeface="DM Sans Bold"/>
                </a:defRPr>
              </a:lvl1pPr>
            </a:lstStyle>
            <a:p>
              <a:r>
                <a:rPr lang="fr-FR" sz="1600" b="1" dirty="0">
                  <a:solidFill>
                    <a:srgbClr val="5B9BD5"/>
                  </a:solidFill>
                </a:rPr>
                <a:t>MOOV AFRICA</a:t>
              </a:r>
              <a:endParaRPr sz="1600" b="1" dirty="0">
                <a:solidFill>
                  <a:srgbClr val="5B9BD5"/>
                </a:solidFill>
              </a:endParaRPr>
            </a:p>
          </p:txBody>
        </p:sp>
        <p:sp>
          <p:nvSpPr>
            <p:cNvPr id="100" name="Graphic 237"/>
            <p:cNvSpPr/>
            <p:nvPr/>
          </p:nvSpPr>
          <p:spPr>
            <a:xfrm>
              <a:off x="1350500" y="1878241"/>
              <a:ext cx="252179" cy="252543"/>
            </a:xfrm>
            <a:custGeom>
              <a:avLst/>
              <a:gdLst/>
              <a:ahLst/>
              <a:cxnLst>
                <a:cxn ang="0">
                  <a:pos x="wd2" y="hd2"/>
                </a:cxn>
                <a:cxn ang="5400000">
                  <a:pos x="wd2" y="hd2"/>
                </a:cxn>
                <a:cxn ang="10800000">
                  <a:pos x="wd2" y="hd2"/>
                </a:cxn>
                <a:cxn ang="16200000">
                  <a:pos x="wd2" y="hd2"/>
                </a:cxn>
              </a:cxnLst>
              <a:rect l="0" t="0" r="r" b="b"/>
              <a:pathLst>
                <a:path w="21023" h="21356" extrusionOk="0">
                  <a:moveTo>
                    <a:pt x="15748" y="1025"/>
                  </a:moveTo>
                  <a:lnTo>
                    <a:pt x="12233" y="4592"/>
                  </a:lnTo>
                  <a:lnTo>
                    <a:pt x="13133" y="8001"/>
                  </a:lnTo>
                  <a:lnTo>
                    <a:pt x="16495" y="8915"/>
                  </a:lnTo>
                  <a:lnTo>
                    <a:pt x="19948" y="5410"/>
                  </a:lnTo>
                  <a:cubicBezTo>
                    <a:pt x="20146" y="5164"/>
                    <a:pt x="20502" y="5127"/>
                    <a:pt x="20744" y="5328"/>
                  </a:cubicBezTo>
                  <a:cubicBezTo>
                    <a:pt x="20872" y="5434"/>
                    <a:pt x="20949" y="5591"/>
                    <a:pt x="20952" y="5759"/>
                  </a:cubicBezTo>
                  <a:cubicBezTo>
                    <a:pt x="21257" y="7834"/>
                    <a:pt x="20564" y="9932"/>
                    <a:pt x="19088" y="11402"/>
                  </a:cubicBezTo>
                  <a:cubicBezTo>
                    <a:pt x="17801" y="12712"/>
                    <a:pt x="16033" y="13418"/>
                    <a:pt x="14211" y="13348"/>
                  </a:cubicBezTo>
                  <a:cubicBezTo>
                    <a:pt x="13191" y="13306"/>
                    <a:pt x="12198" y="13690"/>
                    <a:pt x="11465" y="14412"/>
                  </a:cubicBezTo>
                  <a:lnTo>
                    <a:pt x="5585" y="20379"/>
                  </a:lnTo>
                  <a:cubicBezTo>
                    <a:pt x="4967" y="21004"/>
                    <a:pt x="4130" y="21356"/>
                    <a:pt x="3257" y="21356"/>
                  </a:cubicBezTo>
                  <a:cubicBezTo>
                    <a:pt x="3206" y="21356"/>
                    <a:pt x="3154" y="21356"/>
                    <a:pt x="3102" y="21352"/>
                  </a:cubicBezTo>
                  <a:cubicBezTo>
                    <a:pt x="2174" y="21305"/>
                    <a:pt x="1309" y="20864"/>
                    <a:pt x="718" y="20137"/>
                  </a:cubicBezTo>
                  <a:cubicBezTo>
                    <a:pt x="-343" y="18762"/>
                    <a:pt x="-215" y="16798"/>
                    <a:pt x="1014" y="15577"/>
                  </a:cubicBezTo>
                  <a:lnTo>
                    <a:pt x="6814" y="9694"/>
                  </a:lnTo>
                  <a:cubicBezTo>
                    <a:pt x="7527" y="8951"/>
                    <a:pt x="7906" y="7943"/>
                    <a:pt x="7861" y="6907"/>
                  </a:cubicBezTo>
                  <a:cubicBezTo>
                    <a:pt x="7800" y="5061"/>
                    <a:pt x="8494" y="3270"/>
                    <a:pt x="9780" y="1961"/>
                  </a:cubicBezTo>
                  <a:cubicBezTo>
                    <a:pt x="11245" y="457"/>
                    <a:pt x="13332" y="-244"/>
                    <a:pt x="15393" y="76"/>
                  </a:cubicBezTo>
                  <a:cubicBezTo>
                    <a:pt x="15693" y="88"/>
                    <a:pt x="15927" y="345"/>
                    <a:pt x="15914" y="650"/>
                  </a:cubicBezTo>
                  <a:cubicBezTo>
                    <a:pt x="15909" y="792"/>
                    <a:pt x="15849" y="927"/>
                    <a:pt x="15748" y="1025"/>
                  </a:cubicBezTo>
                  <a:close/>
                  <a:moveTo>
                    <a:pt x="3947" y="17319"/>
                  </a:moveTo>
                  <a:cubicBezTo>
                    <a:pt x="3561" y="16929"/>
                    <a:pt x="2937" y="16929"/>
                    <a:pt x="2552" y="17320"/>
                  </a:cubicBezTo>
                  <a:cubicBezTo>
                    <a:pt x="2167" y="17711"/>
                    <a:pt x="2167" y="18344"/>
                    <a:pt x="2553" y="18734"/>
                  </a:cubicBezTo>
                  <a:cubicBezTo>
                    <a:pt x="2938" y="19125"/>
                    <a:pt x="3562" y="19125"/>
                    <a:pt x="3947" y="18734"/>
                  </a:cubicBezTo>
                  <a:cubicBezTo>
                    <a:pt x="4332" y="18344"/>
                    <a:pt x="4332" y="17711"/>
                    <a:pt x="3947" y="17320"/>
                  </a:cubicBezTo>
                  <a:cubicBezTo>
                    <a:pt x="3947" y="17320"/>
                    <a:pt x="3947" y="17320"/>
                    <a:pt x="3947" y="17319"/>
                  </a:cubicBezTo>
                  <a:close/>
                  <a:moveTo>
                    <a:pt x="6066" y="16113"/>
                  </a:moveTo>
                  <a:lnTo>
                    <a:pt x="10221" y="11897"/>
                  </a:lnTo>
                  <a:cubicBezTo>
                    <a:pt x="10482" y="11642"/>
                    <a:pt x="10490" y="11219"/>
                    <a:pt x="10237" y="10955"/>
                  </a:cubicBezTo>
                  <a:cubicBezTo>
                    <a:pt x="9985" y="10690"/>
                    <a:pt x="9569" y="10682"/>
                    <a:pt x="9308" y="10938"/>
                  </a:cubicBezTo>
                  <a:cubicBezTo>
                    <a:pt x="9302" y="10944"/>
                    <a:pt x="9297" y="10949"/>
                    <a:pt x="9292" y="10955"/>
                  </a:cubicBezTo>
                  <a:lnTo>
                    <a:pt x="5136" y="15170"/>
                  </a:lnTo>
                  <a:cubicBezTo>
                    <a:pt x="4875" y="15426"/>
                    <a:pt x="4868" y="15848"/>
                    <a:pt x="5120" y="16113"/>
                  </a:cubicBezTo>
                  <a:cubicBezTo>
                    <a:pt x="5372" y="16378"/>
                    <a:pt x="5788" y="16386"/>
                    <a:pt x="6049" y="16130"/>
                  </a:cubicBezTo>
                  <a:cubicBezTo>
                    <a:pt x="6055" y="16124"/>
                    <a:pt x="6060" y="16119"/>
                    <a:pt x="6066" y="16113"/>
                  </a:cubicBezTo>
                  <a:close/>
                </a:path>
              </a:pathLst>
            </a:custGeom>
            <a:solidFill>
              <a:schemeClr val="accent1"/>
            </a:solidFill>
            <a:ln w="3175" cap="flat">
              <a:noFill/>
              <a:miter lim="400000"/>
            </a:ln>
            <a:effectLst/>
          </p:spPr>
          <p:txBody>
            <a:bodyPr wrap="square" lIns="24383" tIns="24383" rIns="24383" bIns="24383"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04" name="Rectangle"/>
            <p:cNvSpPr/>
            <p:nvPr/>
          </p:nvSpPr>
          <p:spPr>
            <a:xfrm>
              <a:off x="3908250" y="1653396"/>
              <a:ext cx="2572457" cy="3229092"/>
            </a:xfrm>
            <a:prstGeom prst="roundRect">
              <a:avLst>
                <a:gd name="adj" fmla="val 0"/>
              </a:avLst>
            </a:prstGeom>
            <a:solidFill>
              <a:schemeClr val="bg1"/>
            </a:solidFill>
            <a:ln w="3175"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09" name="New Plan"/>
            <p:cNvSpPr txBox="1"/>
            <p:nvPr/>
          </p:nvSpPr>
          <p:spPr>
            <a:xfrm>
              <a:off x="4394870" y="1875818"/>
              <a:ext cx="1322444" cy="51088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CB5346"/>
                  </a:solidFill>
                  <a:latin typeface="+mn-lt"/>
                  <a:ea typeface="+mn-ea"/>
                  <a:cs typeface="+mn-cs"/>
                  <a:sym typeface="DM Sans Bold"/>
                </a:defRPr>
              </a:lvl1pPr>
            </a:lstStyle>
            <a:p>
              <a:r>
                <a:rPr lang="fr-FR" sz="1600" b="1" dirty="0">
                  <a:solidFill>
                    <a:srgbClr val="ED7D31"/>
                  </a:solidFill>
                </a:rPr>
                <a:t>MTN BENIN</a:t>
              </a:r>
              <a:endParaRPr sz="1600" b="1" dirty="0">
                <a:solidFill>
                  <a:srgbClr val="ED7D31"/>
                </a:solidFill>
              </a:endParaRPr>
            </a:p>
          </p:txBody>
        </p:sp>
        <p:sp>
          <p:nvSpPr>
            <p:cNvPr id="113" name="Rectangle"/>
            <p:cNvSpPr/>
            <p:nvPr/>
          </p:nvSpPr>
          <p:spPr>
            <a:xfrm>
              <a:off x="6491057" y="1653396"/>
              <a:ext cx="2572457" cy="3229092"/>
            </a:xfrm>
            <a:prstGeom prst="roundRect">
              <a:avLst>
                <a:gd name="adj" fmla="val 0"/>
              </a:avLst>
            </a:prstGeom>
            <a:solidFill>
              <a:schemeClr val="bg1"/>
            </a:solidFill>
            <a:ln w="3175"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18" name="Popular Plan"/>
            <p:cNvSpPr txBox="1"/>
            <p:nvPr/>
          </p:nvSpPr>
          <p:spPr>
            <a:xfrm>
              <a:off x="7201677" y="1815036"/>
              <a:ext cx="1620994" cy="51088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4AA3AE"/>
                  </a:solidFill>
                  <a:latin typeface="+mn-lt"/>
                  <a:ea typeface="+mn-ea"/>
                  <a:cs typeface="+mn-cs"/>
                  <a:sym typeface="DM Sans Bold"/>
                </a:defRPr>
              </a:lvl1pPr>
            </a:lstStyle>
            <a:p>
              <a:r>
                <a:rPr lang="fr-FR" sz="1600" b="1" dirty="0">
                  <a:solidFill>
                    <a:srgbClr val="FF0000"/>
                  </a:solidFill>
                </a:rPr>
                <a:t>SBIN</a:t>
              </a:r>
              <a:endParaRPr sz="1600" b="1" dirty="0">
                <a:solidFill>
                  <a:srgbClr val="FF0000"/>
                </a:solidFill>
              </a:endParaRPr>
            </a:p>
          </p:txBody>
        </p:sp>
        <p:sp>
          <p:nvSpPr>
            <p:cNvPr id="131" name="Rectangle"/>
            <p:cNvSpPr/>
            <p:nvPr/>
          </p:nvSpPr>
          <p:spPr>
            <a:xfrm>
              <a:off x="1124324" y="4081600"/>
              <a:ext cx="2428969" cy="1567245"/>
            </a:xfrm>
            <a:prstGeom prst="roundRect">
              <a:avLst>
                <a:gd name="adj" fmla="val 0"/>
              </a:avLst>
            </a:prstGeom>
            <a:solidFill>
              <a:schemeClr val="bg1"/>
            </a:solidFill>
            <a:ln w="3175" cap="flat">
              <a:noFill/>
              <a:miter lim="400000"/>
            </a:ln>
            <a:effectLst/>
          </p:spPr>
          <p:txBody>
            <a:bodyPr wrap="square" lIns="0" tIns="0" rIns="0" bIns="0"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33" name="55"/>
            <p:cNvSpPr txBox="1"/>
            <p:nvPr/>
          </p:nvSpPr>
          <p:spPr>
            <a:xfrm>
              <a:off x="1311283" y="3480626"/>
              <a:ext cx="750803" cy="125763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dirty="0">
                  <a:solidFill>
                    <a:prstClr val="black"/>
                  </a:solidFill>
                </a:rPr>
                <a:t>76</a:t>
              </a:r>
              <a:endParaRPr dirty="0">
                <a:solidFill>
                  <a:prstClr val="black"/>
                </a:solidFill>
              </a:endParaRPr>
            </a:p>
          </p:txBody>
        </p:sp>
        <p:sp>
          <p:nvSpPr>
            <p:cNvPr id="134" name="/ month"/>
            <p:cNvSpPr txBox="1"/>
            <p:nvPr/>
          </p:nvSpPr>
          <p:spPr>
            <a:xfrm>
              <a:off x="2184991" y="3664656"/>
              <a:ext cx="1328485" cy="82438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600" b="0">
                  <a:solidFill>
                    <a:srgbClr val="556A7C"/>
                  </a:solidFill>
                  <a:latin typeface="DM Sans Regular"/>
                  <a:ea typeface="DM Sans Regular"/>
                  <a:cs typeface="DM Sans Regular"/>
                  <a:sym typeface="DM Sans Regular"/>
                </a:defRPr>
              </a:lvl1pPr>
            </a:lstStyle>
            <a:p>
              <a:r>
                <a:rPr lang="fr-FR" sz="1400" b="1" dirty="0">
                  <a:solidFill>
                    <a:prstClr val="black"/>
                  </a:solidFill>
                  <a:latin typeface="Cambria" panose="02040503050406030204" pitchFamily="18" charset="0"/>
                </a:rPr>
                <a:t>CC de 10 mois et plus</a:t>
              </a:r>
            </a:p>
          </p:txBody>
        </p:sp>
        <p:sp>
          <p:nvSpPr>
            <p:cNvPr id="137" name="Rectangle"/>
            <p:cNvSpPr/>
            <p:nvPr/>
          </p:nvSpPr>
          <p:spPr>
            <a:xfrm>
              <a:off x="3802681" y="5023141"/>
              <a:ext cx="2572457" cy="3265549"/>
            </a:xfrm>
            <a:prstGeom prst="roundRect">
              <a:avLst>
                <a:gd name="adj" fmla="val 0"/>
              </a:avLst>
            </a:prstGeom>
            <a:solidFill>
              <a:schemeClr val="bg1"/>
            </a:solidFill>
            <a:ln w="3175" cap="flat">
              <a:noFill/>
              <a:miter lim="400000"/>
            </a:ln>
            <a:effectLst/>
          </p:spPr>
          <p:txBody>
            <a:bodyPr wrap="square" lIns="0" tIns="0" rIns="0" bIns="0"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46" name="Rectangle"/>
            <p:cNvSpPr/>
            <p:nvPr/>
          </p:nvSpPr>
          <p:spPr>
            <a:xfrm>
              <a:off x="6491057" y="5023141"/>
              <a:ext cx="2572457" cy="3265549"/>
            </a:xfrm>
            <a:prstGeom prst="roundRect">
              <a:avLst>
                <a:gd name="adj" fmla="val 0"/>
              </a:avLst>
            </a:prstGeom>
            <a:solidFill>
              <a:schemeClr val="bg1"/>
            </a:solidFill>
            <a:ln w="3175" cap="flat">
              <a:noFill/>
              <a:miter lim="400000"/>
            </a:ln>
            <a:effectLst/>
          </p:spPr>
          <p:txBody>
            <a:bodyPr wrap="square" lIns="0" tIns="0" rIns="0" bIns="0"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55" name="Rectangle"/>
            <p:cNvSpPr/>
            <p:nvPr/>
          </p:nvSpPr>
          <p:spPr>
            <a:xfrm>
              <a:off x="9179435" y="5023142"/>
              <a:ext cx="2424863" cy="3265548"/>
            </a:xfrm>
            <a:prstGeom prst="roundRect">
              <a:avLst>
                <a:gd name="adj" fmla="val 0"/>
              </a:avLst>
            </a:prstGeom>
            <a:solidFill>
              <a:schemeClr val="bg1"/>
            </a:solidFill>
            <a:ln w="3175" cap="flat">
              <a:noFill/>
              <a:miter lim="400000"/>
            </a:ln>
            <a:effectLst/>
          </p:spPr>
          <p:txBody>
            <a:bodyPr wrap="square" lIns="0" tIns="0" rIns="0" bIns="0"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64" name="Graphic 12"/>
            <p:cNvSpPr/>
            <p:nvPr/>
          </p:nvSpPr>
          <p:spPr>
            <a:xfrm>
              <a:off x="6731227" y="1880577"/>
              <a:ext cx="275823" cy="245639"/>
            </a:xfrm>
            <a:custGeom>
              <a:avLst/>
              <a:gdLst/>
              <a:ahLst/>
              <a:cxnLst>
                <a:cxn ang="0">
                  <a:pos x="wd2" y="hd2"/>
                </a:cxn>
                <a:cxn ang="5400000">
                  <a:pos x="wd2" y="hd2"/>
                </a:cxn>
                <a:cxn ang="10800000">
                  <a:pos x="wd2" y="hd2"/>
                </a:cxn>
                <a:cxn ang="16200000">
                  <a:pos x="wd2" y="hd2"/>
                </a:cxn>
              </a:cxnLst>
              <a:rect l="0" t="0" r="r" b="b"/>
              <a:pathLst>
                <a:path w="21209" h="21060" extrusionOk="0">
                  <a:moveTo>
                    <a:pt x="21209" y="4434"/>
                  </a:moveTo>
                  <a:cubicBezTo>
                    <a:pt x="21212" y="5611"/>
                    <a:pt x="20792" y="6740"/>
                    <a:pt x="20044" y="7569"/>
                  </a:cubicBezTo>
                  <a:cubicBezTo>
                    <a:pt x="19785" y="7858"/>
                    <a:pt x="19365" y="7858"/>
                    <a:pt x="19107" y="7569"/>
                  </a:cubicBezTo>
                  <a:lnTo>
                    <a:pt x="17232" y="5479"/>
                  </a:lnTo>
                  <a:lnTo>
                    <a:pt x="16707" y="6065"/>
                  </a:lnTo>
                  <a:cubicBezTo>
                    <a:pt x="16695" y="6079"/>
                    <a:pt x="16678" y="6084"/>
                    <a:pt x="16666" y="6096"/>
                  </a:cubicBezTo>
                  <a:cubicBezTo>
                    <a:pt x="19167" y="9370"/>
                    <a:pt x="19191" y="14177"/>
                    <a:pt x="16723" y="17483"/>
                  </a:cubicBezTo>
                  <a:lnTo>
                    <a:pt x="18126" y="19529"/>
                  </a:lnTo>
                  <a:cubicBezTo>
                    <a:pt x="18327" y="19823"/>
                    <a:pt x="18303" y="20238"/>
                    <a:pt x="18068" y="20500"/>
                  </a:cubicBezTo>
                  <a:lnTo>
                    <a:pt x="17788" y="20812"/>
                  </a:lnTo>
                  <a:cubicBezTo>
                    <a:pt x="17558" y="21067"/>
                    <a:pt x="17195" y="21099"/>
                    <a:pt x="16932" y="20886"/>
                  </a:cubicBezTo>
                  <a:lnTo>
                    <a:pt x="14912" y="19268"/>
                  </a:lnTo>
                  <a:cubicBezTo>
                    <a:pt x="12296" y="21166"/>
                    <a:pt x="8923" y="21168"/>
                    <a:pt x="6305" y="19274"/>
                  </a:cubicBezTo>
                  <a:lnTo>
                    <a:pt x="4316" y="20917"/>
                  </a:lnTo>
                  <a:cubicBezTo>
                    <a:pt x="4052" y="21133"/>
                    <a:pt x="3686" y="21102"/>
                    <a:pt x="3455" y="20843"/>
                  </a:cubicBezTo>
                  <a:lnTo>
                    <a:pt x="3123" y="20473"/>
                  </a:lnTo>
                  <a:cubicBezTo>
                    <a:pt x="2887" y="20210"/>
                    <a:pt x="2864" y="19791"/>
                    <a:pt x="3070" y="19496"/>
                  </a:cubicBezTo>
                  <a:lnTo>
                    <a:pt x="4480" y="17476"/>
                  </a:lnTo>
                  <a:cubicBezTo>
                    <a:pt x="2018" y="14169"/>
                    <a:pt x="2046" y="9366"/>
                    <a:pt x="4546" y="6095"/>
                  </a:cubicBezTo>
                  <a:cubicBezTo>
                    <a:pt x="4534" y="6083"/>
                    <a:pt x="4517" y="6078"/>
                    <a:pt x="4505" y="6065"/>
                  </a:cubicBezTo>
                  <a:lnTo>
                    <a:pt x="3976" y="5479"/>
                  </a:lnTo>
                  <a:lnTo>
                    <a:pt x="2102" y="7569"/>
                  </a:lnTo>
                  <a:cubicBezTo>
                    <a:pt x="1843" y="7858"/>
                    <a:pt x="1424" y="7858"/>
                    <a:pt x="1165" y="7569"/>
                  </a:cubicBezTo>
                  <a:cubicBezTo>
                    <a:pt x="-388" y="5837"/>
                    <a:pt x="-388" y="3030"/>
                    <a:pt x="1166" y="1298"/>
                  </a:cubicBezTo>
                  <a:cubicBezTo>
                    <a:pt x="1911" y="467"/>
                    <a:pt x="2922" y="0"/>
                    <a:pt x="3976" y="0"/>
                  </a:cubicBezTo>
                  <a:cubicBezTo>
                    <a:pt x="5032" y="-3"/>
                    <a:pt x="6044" y="465"/>
                    <a:pt x="6788" y="1299"/>
                  </a:cubicBezTo>
                  <a:cubicBezTo>
                    <a:pt x="7047" y="1588"/>
                    <a:pt x="7047" y="2056"/>
                    <a:pt x="6788" y="2344"/>
                  </a:cubicBezTo>
                  <a:lnTo>
                    <a:pt x="4914" y="4434"/>
                  </a:lnTo>
                  <a:lnTo>
                    <a:pt x="5439" y="5020"/>
                  </a:lnTo>
                  <a:cubicBezTo>
                    <a:pt x="5451" y="5034"/>
                    <a:pt x="5456" y="5052"/>
                    <a:pt x="5466" y="5066"/>
                  </a:cubicBezTo>
                  <a:cubicBezTo>
                    <a:pt x="8427" y="2255"/>
                    <a:pt x="12779" y="2255"/>
                    <a:pt x="15740" y="5066"/>
                  </a:cubicBezTo>
                  <a:cubicBezTo>
                    <a:pt x="15750" y="5052"/>
                    <a:pt x="15755" y="5034"/>
                    <a:pt x="15767" y="5020"/>
                  </a:cubicBezTo>
                  <a:lnTo>
                    <a:pt x="16295" y="4434"/>
                  </a:lnTo>
                  <a:lnTo>
                    <a:pt x="14421" y="2344"/>
                  </a:lnTo>
                  <a:cubicBezTo>
                    <a:pt x="14162" y="2056"/>
                    <a:pt x="14162" y="1588"/>
                    <a:pt x="14421" y="1299"/>
                  </a:cubicBezTo>
                  <a:cubicBezTo>
                    <a:pt x="15974" y="-432"/>
                    <a:pt x="18492" y="-432"/>
                    <a:pt x="20045" y="1300"/>
                  </a:cubicBezTo>
                  <a:cubicBezTo>
                    <a:pt x="20790" y="2132"/>
                    <a:pt x="21209" y="3259"/>
                    <a:pt x="21209" y="4434"/>
                  </a:cubicBezTo>
                  <a:close/>
                  <a:moveTo>
                    <a:pt x="10604" y="5173"/>
                  </a:moveTo>
                  <a:cubicBezTo>
                    <a:pt x="10238" y="5173"/>
                    <a:pt x="9942" y="5504"/>
                    <a:pt x="9942" y="5912"/>
                  </a:cubicBezTo>
                  <a:lnTo>
                    <a:pt x="9942" y="11086"/>
                  </a:lnTo>
                  <a:lnTo>
                    <a:pt x="5965" y="11086"/>
                  </a:lnTo>
                  <a:cubicBezTo>
                    <a:pt x="5599" y="11086"/>
                    <a:pt x="5302" y="11416"/>
                    <a:pt x="5302" y="11825"/>
                  </a:cubicBezTo>
                  <a:cubicBezTo>
                    <a:pt x="5302" y="12233"/>
                    <a:pt x="5599" y="12564"/>
                    <a:pt x="5965" y="12564"/>
                  </a:cubicBezTo>
                  <a:lnTo>
                    <a:pt x="10604" y="12564"/>
                  </a:lnTo>
                  <a:cubicBezTo>
                    <a:pt x="10970" y="12564"/>
                    <a:pt x="11267" y="12233"/>
                    <a:pt x="11267" y="11825"/>
                  </a:cubicBezTo>
                  <a:lnTo>
                    <a:pt x="11267" y="5912"/>
                  </a:lnTo>
                  <a:cubicBezTo>
                    <a:pt x="11267" y="5504"/>
                    <a:pt x="10970" y="5173"/>
                    <a:pt x="10604" y="5173"/>
                  </a:cubicBezTo>
                  <a:close/>
                </a:path>
              </a:pathLst>
            </a:custGeom>
            <a:solidFill>
              <a:srgbClr val="FF0000"/>
            </a:solidFill>
            <a:ln w="3175" cap="flat">
              <a:noFill/>
              <a:miter lim="400000"/>
            </a:ln>
            <a:effectLst/>
          </p:spPr>
          <p:txBody>
            <a:bodyPr wrap="square" lIns="24383" tIns="24383" rIns="24383" bIns="24383"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sp>
          <p:nvSpPr>
            <p:cNvPr id="166" name="Graphic 279"/>
            <p:cNvSpPr/>
            <p:nvPr/>
          </p:nvSpPr>
          <p:spPr>
            <a:xfrm>
              <a:off x="4046451" y="1877358"/>
              <a:ext cx="198816" cy="244696"/>
            </a:xfrm>
            <a:custGeom>
              <a:avLst/>
              <a:gdLst/>
              <a:ahLst/>
              <a:cxnLst>
                <a:cxn ang="0">
                  <a:pos x="wd2" y="hd2"/>
                </a:cxn>
                <a:cxn ang="5400000">
                  <a:pos x="wd2" y="hd2"/>
                </a:cxn>
                <a:cxn ang="10800000">
                  <a:pos x="wd2" y="hd2"/>
                </a:cxn>
                <a:cxn ang="16200000">
                  <a:pos x="wd2" y="hd2"/>
                </a:cxn>
              </a:cxnLst>
              <a:rect l="0" t="0" r="r" b="b"/>
              <a:pathLst>
                <a:path w="21600" h="21600" extrusionOk="0">
                  <a:moveTo>
                    <a:pt x="20769" y="16200"/>
                  </a:moveTo>
                  <a:cubicBezTo>
                    <a:pt x="21228" y="16200"/>
                    <a:pt x="21600" y="15898"/>
                    <a:pt x="21600" y="15525"/>
                  </a:cubicBezTo>
                  <a:lnTo>
                    <a:pt x="21600" y="675"/>
                  </a:lnTo>
                  <a:cubicBezTo>
                    <a:pt x="21600" y="302"/>
                    <a:pt x="21228" y="0"/>
                    <a:pt x="20769" y="0"/>
                  </a:cubicBezTo>
                  <a:lnTo>
                    <a:pt x="4154" y="0"/>
                  </a:lnTo>
                  <a:cubicBezTo>
                    <a:pt x="1861" y="2"/>
                    <a:pt x="3" y="1512"/>
                    <a:pt x="0" y="3375"/>
                  </a:cubicBezTo>
                  <a:lnTo>
                    <a:pt x="0" y="18225"/>
                  </a:lnTo>
                  <a:cubicBezTo>
                    <a:pt x="3" y="20088"/>
                    <a:pt x="1861" y="21598"/>
                    <a:pt x="4154" y="21600"/>
                  </a:cubicBezTo>
                  <a:lnTo>
                    <a:pt x="20769" y="21600"/>
                  </a:lnTo>
                  <a:cubicBezTo>
                    <a:pt x="21228" y="21600"/>
                    <a:pt x="21600" y="21298"/>
                    <a:pt x="21600" y="20925"/>
                  </a:cubicBezTo>
                  <a:cubicBezTo>
                    <a:pt x="21600" y="20552"/>
                    <a:pt x="21228" y="20250"/>
                    <a:pt x="20769" y="20250"/>
                  </a:cubicBezTo>
                  <a:cubicBezTo>
                    <a:pt x="20562" y="20250"/>
                    <a:pt x="19938" y="19532"/>
                    <a:pt x="19938" y="18225"/>
                  </a:cubicBezTo>
                  <a:cubicBezTo>
                    <a:pt x="19938" y="16918"/>
                    <a:pt x="20562" y="16200"/>
                    <a:pt x="20769" y="16200"/>
                  </a:cubicBezTo>
                  <a:close/>
                  <a:moveTo>
                    <a:pt x="4154" y="20250"/>
                  </a:moveTo>
                  <a:cubicBezTo>
                    <a:pt x="2777" y="20250"/>
                    <a:pt x="1662" y="19343"/>
                    <a:pt x="1662" y="18225"/>
                  </a:cubicBezTo>
                  <a:cubicBezTo>
                    <a:pt x="1662" y="17107"/>
                    <a:pt x="2777" y="16200"/>
                    <a:pt x="4154" y="16200"/>
                  </a:cubicBezTo>
                  <a:lnTo>
                    <a:pt x="18758" y="16200"/>
                  </a:lnTo>
                  <a:cubicBezTo>
                    <a:pt x="18117" y="17500"/>
                    <a:pt x="18117" y="18950"/>
                    <a:pt x="18758" y="20250"/>
                  </a:cubicBezTo>
                  <a:close/>
                  <a:moveTo>
                    <a:pt x="16615" y="8775"/>
                  </a:moveTo>
                  <a:lnTo>
                    <a:pt x="6646" y="8775"/>
                  </a:lnTo>
                  <a:cubicBezTo>
                    <a:pt x="6187" y="8775"/>
                    <a:pt x="5815" y="8473"/>
                    <a:pt x="5815" y="8100"/>
                  </a:cubicBezTo>
                  <a:cubicBezTo>
                    <a:pt x="5815" y="7727"/>
                    <a:pt x="6187" y="7425"/>
                    <a:pt x="6646" y="7425"/>
                  </a:cubicBezTo>
                  <a:lnTo>
                    <a:pt x="16615" y="7425"/>
                  </a:lnTo>
                  <a:cubicBezTo>
                    <a:pt x="17074" y="7425"/>
                    <a:pt x="17446" y="7727"/>
                    <a:pt x="17446" y="8100"/>
                  </a:cubicBezTo>
                  <a:cubicBezTo>
                    <a:pt x="17446" y="8473"/>
                    <a:pt x="17074" y="8775"/>
                    <a:pt x="16615" y="8775"/>
                  </a:cubicBezTo>
                  <a:close/>
                  <a:moveTo>
                    <a:pt x="16615" y="5400"/>
                  </a:moveTo>
                  <a:lnTo>
                    <a:pt x="6646" y="5400"/>
                  </a:lnTo>
                  <a:cubicBezTo>
                    <a:pt x="6187" y="5400"/>
                    <a:pt x="5815" y="5098"/>
                    <a:pt x="5815" y="4725"/>
                  </a:cubicBezTo>
                  <a:cubicBezTo>
                    <a:pt x="5815" y="4352"/>
                    <a:pt x="6187" y="4050"/>
                    <a:pt x="6646" y="4050"/>
                  </a:cubicBezTo>
                  <a:lnTo>
                    <a:pt x="16615" y="4050"/>
                  </a:lnTo>
                  <a:cubicBezTo>
                    <a:pt x="17074" y="4050"/>
                    <a:pt x="17446" y="4352"/>
                    <a:pt x="17446" y="4725"/>
                  </a:cubicBezTo>
                  <a:cubicBezTo>
                    <a:pt x="17446" y="5098"/>
                    <a:pt x="17074" y="5400"/>
                    <a:pt x="16615" y="5400"/>
                  </a:cubicBezTo>
                  <a:close/>
                </a:path>
              </a:pathLst>
            </a:custGeom>
            <a:solidFill>
              <a:schemeClr val="accent2"/>
            </a:solidFill>
            <a:ln w="3175" cap="flat">
              <a:noFill/>
              <a:miter lim="400000"/>
            </a:ln>
            <a:effectLst/>
          </p:spPr>
          <p:txBody>
            <a:bodyPr wrap="square" lIns="24383" tIns="24383" rIns="24383" bIns="24383" numCol="1" anchor="ctr">
              <a:noAutofit/>
            </a:bodyPr>
            <a:lstStyle/>
            <a:p>
              <a:pPr defTabSz="1087078">
                <a:defRPr sz="3800" b="0">
                  <a:solidFill>
                    <a:srgbClr val="FFFFFF"/>
                  </a:solidFill>
                  <a:latin typeface="Helvetica Neue Medium"/>
                  <a:ea typeface="Helvetica Neue Medium"/>
                  <a:cs typeface="Helvetica Neue Medium"/>
                  <a:sym typeface="Helvetica Neue Medium"/>
                </a:defRPr>
              </a:pPr>
              <a:endParaRPr sz="3800" dirty="0">
                <a:solidFill>
                  <a:srgbClr val="FFFFFF"/>
                </a:solidFill>
                <a:latin typeface="Helvetica Neue Medium"/>
                <a:ea typeface="Helvetica Neue Medium"/>
                <a:cs typeface="Helvetica Neue Medium"/>
                <a:sym typeface="Helvetica Neue Medium"/>
              </a:endParaRPr>
            </a:p>
          </p:txBody>
        </p:sp>
      </p:grpSp>
      <p:sp>
        <p:nvSpPr>
          <p:cNvPr id="173" name="15"/>
          <p:cNvSpPr txBox="1"/>
          <p:nvPr/>
        </p:nvSpPr>
        <p:spPr>
          <a:xfrm>
            <a:off x="2310939" y="484907"/>
            <a:ext cx="613851"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dirty="0">
                <a:solidFill>
                  <a:prstClr val="black"/>
                </a:solidFill>
              </a:rPr>
              <a:t>28</a:t>
            </a:r>
            <a:endParaRPr dirty="0">
              <a:solidFill>
                <a:prstClr val="black"/>
              </a:solidFill>
            </a:endParaRPr>
          </a:p>
        </p:txBody>
      </p:sp>
      <p:sp>
        <p:nvSpPr>
          <p:cNvPr id="174" name="/ month"/>
          <p:cNvSpPr txBox="1"/>
          <p:nvPr/>
        </p:nvSpPr>
        <p:spPr>
          <a:xfrm>
            <a:off x="2864781" y="631786"/>
            <a:ext cx="1156064"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600" b="0">
                <a:solidFill>
                  <a:srgbClr val="556A7C"/>
                </a:solidFill>
                <a:latin typeface="DM Sans Regular"/>
                <a:ea typeface="DM Sans Regular"/>
                <a:cs typeface="DM Sans Regular"/>
                <a:sym typeface="DM Sans Regular"/>
              </a:defRPr>
            </a:lvl1pPr>
          </a:lstStyle>
          <a:p>
            <a:pPr algn="ctr"/>
            <a:r>
              <a:rPr lang="fr-FR" sz="1400" b="1" dirty="0">
                <a:solidFill>
                  <a:prstClr val="black"/>
                </a:solidFill>
                <a:latin typeface="Cambria" panose="02040503050406030204" pitchFamily="18" charset="0"/>
              </a:rPr>
              <a:t>CC de moins de 10 mois</a:t>
            </a:r>
          </a:p>
          <a:p>
            <a:pPr algn="ctr"/>
            <a:endParaRPr sz="1400" b="1" dirty="0">
              <a:solidFill>
                <a:prstClr val="black"/>
              </a:solidFill>
              <a:latin typeface="Cambria" panose="02040503050406030204" pitchFamily="18" charset="0"/>
            </a:endParaRPr>
          </a:p>
        </p:txBody>
      </p:sp>
      <p:grpSp>
        <p:nvGrpSpPr>
          <p:cNvPr id="2" name="Groupe 1"/>
          <p:cNvGrpSpPr/>
          <p:nvPr/>
        </p:nvGrpSpPr>
        <p:grpSpPr>
          <a:xfrm>
            <a:off x="2279218" y="1279630"/>
            <a:ext cx="2044561" cy="808020"/>
            <a:chOff x="2279218" y="1675422"/>
            <a:chExt cx="2044561" cy="808020"/>
          </a:xfrm>
        </p:grpSpPr>
        <p:sp>
          <p:nvSpPr>
            <p:cNvPr id="175" name="55"/>
            <p:cNvSpPr txBox="1"/>
            <p:nvPr/>
          </p:nvSpPr>
          <p:spPr>
            <a:xfrm>
              <a:off x="2279218" y="1675422"/>
              <a:ext cx="907382"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dirty="0">
                  <a:solidFill>
                    <a:prstClr val="black"/>
                  </a:solidFill>
                </a:rPr>
                <a:t>204</a:t>
              </a:r>
              <a:endParaRPr dirty="0">
                <a:solidFill>
                  <a:prstClr val="black"/>
                </a:solidFill>
              </a:endParaRPr>
            </a:p>
          </p:txBody>
        </p:sp>
        <p:sp>
          <p:nvSpPr>
            <p:cNvPr id="176" name="/ month"/>
            <p:cNvSpPr txBox="1"/>
            <p:nvPr/>
          </p:nvSpPr>
          <p:spPr>
            <a:xfrm>
              <a:off x="3237622" y="1782396"/>
              <a:ext cx="1086157"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600" b="0">
                  <a:solidFill>
                    <a:srgbClr val="556A7C"/>
                  </a:solidFill>
                  <a:latin typeface="DM Sans Regular"/>
                  <a:ea typeface="DM Sans Regular"/>
                  <a:cs typeface="DM Sans Regular"/>
                  <a:sym typeface="DM Sans Regular"/>
                </a:defRPr>
              </a:lvl1pPr>
            </a:lstStyle>
            <a:p>
              <a:r>
                <a:rPr lang="fr-FR" sz="1400" b="1" dirty="0">
                  <a:solidFill>
                    <a:prstClr val="black"/>
                  </a:solidFill>
                  <a:latin typeface="Cambria" panose="02040503050406030204" pitchFamily="18" charset="0"/>
                </a:rPr>
                <a:t>CC de 10 mois et plus</a:t>
              </a:r>
            </a:p>
            <a:p>
              <a:endParaRPr sz="1400" b="1" dirty="0">
                <a:solidFill>
                  <a:prstClr val="black"/>
                </a:solidFill>
                <a:latin typeface="Cambria" panose="02040503050406030204" pitchFamily="18" charset="0"/>
              </a:endParaRPr>
            </a:p>
          </p:txBody>
        </p:sp>
      </p:grpSp>
      <p:sp>
        <p:nvSpPr>
          <p:cNvPr id="186" name="15"/>
          <p:cNvSpPr txBox="1"/>
          <p:nvPr/>
        </p:nvSpPr>
        <p:spPr>
          <a:xfrm>
            <a:off x="4563085" y="501216"/>
            <a:ext cx="613851"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dirty="0">
                <a:solidFill>
                  <a:prstClr val="black"/>
                </a:solidFill>
              </a:rPr>
              <a:t>14</a:t>
            </a:r>
            <a:endParaRPr dirty="0">
              <a:solidFill>
                <a:prstClr val="black"/>
              </a:solidFill>
            </a:endParaRPr>
          </a:p>
        </p:txBody>
      </p:sp>
      <p:sp>
        <p:nvSpPr>
          <p:cNvPr id="189" name="/ month"/>
          <p:cNvSpPr txBox="1"/>
          <p:nvPr/>
        </p:nvSpPr>
        <p:spPr>
          <a:xfrm>
            <a:off x="5088972" y="622888"/>
            <a:ext cx="1156064"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600" b="0">
                <a:solidFill>
                  <a:srgbClr val="556A7C"/>
                </a:solidFill>
                <a:latin typeface="DM Sans Regular"/>
                <a:ea typeface="DM Sans Regular"/>
                <a:cs typeface="DM Sans Regular"/>
                <a:sym typeface="DM Sans Regular"/>
              </a:defRPr>
            </a:lvl1pPr>
          </a:lstStyle>
          <a:p>
            <a:pPr algn="ctr"/>
            <a:r>
              <a:rPr lang="fr-FR" sz="1400" b="1" dirty="0">
                <a:solidFill>
                  <a:prstClr val="black"/>
                </a:solidFill>
                <a:latin typeface="Cambria" panose="02040503050406030204" pitchFamily="18" charset="0"/>
              </a:rPr>
              <a:t>CC de moins de 10 mois</a:t>
            </a:r>
          </a:p>
          <a:p>
            <a:pPr algn="ctr"/>
            <a:endParaRPr sz="1400" b="1" dirty="0">
              <a:solidFill>
                <a:prstClr val="black"/>
              </a:solidFill>
              <a:latin typeface="Cambria" panose="02040503050406030204" pitchFamily="18" charset="0"/>
            </a:endParaRPr>
          </a:p>
        </p:txBody>
      </p:sp>
      <p:grpSp>
        <p:nvGrpSpPr>
          <p:cNvPr id="3" name="Groupe 2"/>
          <p:cNvGrpSpPr/>
          <p:nvPr/>
        </p:nvGrpSpPr>
        <p:grpSpPr>
          <a:xfrm>
            <a:off x="4563084" y="1273344"/>
            <a:ext cx="1786533" cy="843512"/>
            <a:chOff x="4563084" y="1655488"/>
            <a:chExt cx="1786533" cy="843512"/>
          </a:xfrm>
        </p:grpSpPr>
        <p:sp>
          <p:nvSpPr>
            <p:cNvPr id="187" name="55"/>
            <p:cNvSpPr txBox="1"/>
            <p:nvPr/>
          </p:nvSpPr>
          <p:spPr>
            <a:xfrm>
              <a:off x="4563084" y="1655488"/>
              <a:ext cx="613851"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dirty="0">
                  <a:solidFill>
                    <a:prstClr val="black"/>
                  </a:solidFill>
                </a:rPr>
                <a:t>05</a:t>
              </a:r>
              <a:endParaRPr dirty="0">
                <a:solidFill>
                  <a:prstClr val="black"/>
                </a:solidFill>
              </a:endParaRPr>
            </a:p>
          </p:txBody>
        </p:sp>
        <p:sp>
          <p:nvSpPr>
            <p:cNvPr id="190" name="/ month"/>
            <p:cNvSpPr txBox="1"/>
            <p:nvPr/>
          </p:nvSpPr>
          <p:spPr>
            <a:xfrm>
              <a:off x="5193553" y="1797954"/>
              <a:ext cx="1156064" cy="70104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600" b="0">
                  <a:solidFill>
                    <a:srgbClr val="556A7C"/>
                  </a:solidFill>
                  <a:latin typeface="DM Sans Regular"/>
                  <a:ea typeface="DM Sans Regular"/>
                  <a:cs typeface="DM Sans Regular"/>
                  <a:sym typeface="DM Sans Regular"/>
                </a:defRPr>
              </a:lvl1pPr>
            </a:lstStyle>
            <a:p>
              <a:pPr algn="ctr"/>
              <a:r>
                <a:rPr lang="fr-FR" sz="1400" b="1" dirty="0">
                  <a:solidFill>
                    <a:prstClr val="black"/>
                  </a:solidFill>
                  <a:latin typeface="Cambria" panose="02040503050406030204" pitchFamily="18" charset="0"/>
                </a:rPr>
                <a:t>CC de 10 mois et plus</a:t>
              </a:r>
            </a:p>
            <a:p>
              <a:pPr algn="ctr"/>
              <a:endParaRPr sz="1400" b="1" dirty="0">
                <a:solidFill>
                  <a:prstClr val="black"/>
                </a:solidFill>
                <a:latin typeface="Cambria" panose="02040503050406030204" pitchFamily="18" charset="0"/>
              </a:endParaRPr>
            </a:p>
          </p:txBody>
        </p:sp>
      </p:grpSp>
      <p:grpSp>
        <p:nvGrpSpPr>
          <p:cNvPr id="7" name="Groupe 6"/>
          <p:cNvGrpSpPr/>
          <p:nvPr/>
        </p:nvGrpSpPr>
        <p:grpSpPr>
          <a:xfrm>
            <a:off x="131162" y="2070058"/>
            <a:ext cx="2041907" cy="1039600"/>
            <a:chOff x="116966" y="2598265"/>
            <a:chExt cx="2041907" cy="1039600"/>
          </a:xfrm>
        </p:grpSpPr>
        <p:sp>
          <p:nvSpPr>
            <p:cNvPr id="172" name="Rectangle"/>
            <p:cNvSpPr/>
            <p:nvPr/>
          </p:nvSpPr>
          <p:spPr>
            <a:xfrm>
              <a:off x="116966" y="2626322"/>
              <a:ext cx="2041907" cy="468574"/>
            </a:xfrm>
            <a:prstGeom prst="rect">
              <a:avLst/>
            </a:prstGeom>
            <a:solidFill>
              <a:schemeClr val="accent1">
                <a:lumMod val="75000"/>
              </a:schemeClr>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199" name="Buy Now"/>
            <p:cNvSpPr txBox="1"/>
            <p:nvPr/>
          </p:nvSpPr>
          <p:spPr>
            <a:xfrm>
              <a:off x="242974" y="2719938"/>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srgbClr val="E7E6E6"/>
                  </a:solidFill>
                </a:rPr>
                <a:t>EFFECTIF TOTAL CC</a:t>
              </a:r>
              <a:endParaRPr sz="1400" b="1" dirty="0">
                <a:solidFill>
                  <a:srgbClr val="E7E6E6"/>
                </a:solidFill>
              </a:endParaRPr>
            </a:p>
          </p:txBody>
        </p:sp>
        <p:sp>
          <p:nvSpPr>
            <p:cNvPr id="210" name="55"/>
            <p:cNvSpPr txBox="1"/>
            <p:nvPr/>
          </p:nvSpPr>
          <p:spPr>
            <a:xfrm>
              <a:off x="1670001" y="2598265"/>
              <a:ext cx="470818" cy="103960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prstClr val="black"/>
                  </a:solidFill>
                </a:rPr>
                <a:t>77%</a:t>
              </a:r>
              <a:endParaRPr sz="3200" b="1" dirty="0">
                <a:solidFill>
                  <a:prstClr val="black"/>
                </a:solidFill>
              </a:endParaRPr>
            </a:p>
          </p:txBody>
        </p:sp>
      </p:grpSp>
      <p:grpSp>
        <p:nvGrpSpPr>
          <p:cNvPr id="10" name="Groupe 9"/>
          <p:cNvGrpSpPr/>
          <p:nvPr/>
        </p:nvGrpSpPr>
        <p:grpSpPr>
          <a:xfrm>
            <a:off x="2221806" y="2045717"/>
            <a:ext cx="2099844" cy="547158"/>
            <a:chOff x="2296224" y="2577989"/>
            <a:chExt cx="2099844" cy="547158"/>
          </a:xfrm>
        </p:grpSpPr>
        <p:sp>
          <p:nvSpPr>
            <p:cNvPr id="177" name="Rectangle"/>
            <p:cNvSpPr/>
            <p:nvPr/>
          </p:nvSpPr>
          <p:spPr>
            <a:xfrm>
              <a:off x="2296224" y="2643355"/>
              <a:ext cx="2041907" cy="468574"/>
            </a:xfrm>
            <a:prstGeom prst="rect">
              <a:avLst/>
            </a:prstGeom>
            <a:solidFill>
              <a:schemeClr val="accent1">
                <a:lumMod val="75000"/>
              </a:schemeClr>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198" name="Buy Now"/>
            <p:cNvSpPr txBox="1"/>
            <p:nvPr/>
          </p:nvSpPr>
          <p:spPr>
            <a:xfrm>
              <a:off x="2297860" y="2753978"/>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srgbClr val="E7E6E6"/>
                  </a:solidFill>
                </a:rPr>
                <a:t>EFFECTIF TOTAL CC</a:t>
              </a:r>
              <a:endParaRPr sz="1400" b="1" dirty="0">
                <a:solidFill>
                  <a:srgbClr val="E7E6E6"/>
                </a:solidFill>
              </a:endParaRPr>
            </a:p>
          </p:txBody>
        </p:sp>
        <p:sp>
          <p:nvSpPr>
            <p:cNvPr id="211" name="55"/>
            <p:cNvSpPr txBox="1"/>
            <p:nvPr/>
          </p:nvSpPr>
          <p:spPr>
            <a:xfrm>
              <a:off x="3672639" y="2577989"/>
              <a:ext cx="723429"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prstClr val="black"/>
                  </a:solidFill>
                </a:rPr>
                <a:t>232</a:t>
              </a:r>
              <a:endParaRPr sz="3200" b="1" dirty="0">
                <a:solidFill>
                  <a:prstClr val="black"/>
                </a:solidFill>
              </a:endParaRPr>
            </a:p>
          </p:txBody>
        </p:sp>
      </p:grpSp>
      <p:grpSp>
        <p:nvGrpSpPr>
          <p:cNvPr id="14" name="Groupe 13"/>
          <p:cNvGrpSpPr/>
          <p:nvPr/>
        </p:nvGrpSpPr>
        <p:grpSpPr>
          <a:xfrm>
            <a:off x="4414713" y="2088656"/>
            <a:ext cx="2041907" cy="547158"/>
            <a:chOff x="4509884" y="2626511"/>
            <a:chExt cx="2041907" cy="547158"/>
          </a:xfrm>
        </p:grpSpPr>
        <p:sp>
          <p:nvSpPr>
            <p:cNvPr id="180" name="Rectangle"/>
            <p:cNvSpPr/>
            <p:nvPr/>
          </p:nvSpPr>
          <p:spPr>
            <a:xfrm>
              <a:off x="4509884" y="2671126"/>
              <a:ext cx="2041907" cy="468574"/>
            </a:xfrm>
            <a:prstGeom prst="rect">
              <a:avLst/>
            </a:prstGeom>
            <a:solidFill>
              <a:schemeClr val="accent1">
                <a:lumMod val="75000"/>
              </a:schemeClr>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205" name="Buy Now"/>
            <p:cNvSpPr txBox="1"/>
            <p:nvPr/>
          </p:nvSpPr>
          <p:spPr>
            <a:xfrm>
              <a:off x="4526692" y="2780843"/>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srgbClr val="E7E6E6"/>
                  </a:solidFill>
                </a:rPr>
                <a:t>EFFECTIF TOTAL CC</a:t>
              </a:r>
              <a:endParaRPr sz="1400" b="1" dirty="0">
                <a:solidFill>
                  <a:srgbClr val="E7E6E6"/>
                </a:solidFill>
              </a:endParaRPr>
            </a:p>
          </p:txBody>
        </p:sp>
        <p:sp>
          <p:nvSpPr>
            <p:cNvPr id="212" name="55"/>
            <p:cNvSpPr txBox="1"/>
            <p:nvPr/>
          </p:nvSpPr>
          <p:spPr>
            <a:xfrm>
              <a:off x="6069704" y="2626511"/>
              <a:ext cx="470818"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prstClr val="black"/>
                  </a:solidFill>
                </a:rPr>
                <a:t>19</a:t>
              </a:r>
              <a:endParaRPr sz="3200" b="1" dirty="0">
                <a:solidFill>
                  <a:prstClr val="black"/>
                </a:solidFill>
              </a:endParaRPr>
            </a:p>
          </p:txBody>
        </p:sp>
      </p:grpSp>
      <p:grpSp>
        <p:nvGrpSpPr>
          <p:cNvPr id="8" name="Groupe 7"/>
          <p:cNvGrpSpPr/>
          <p:nvPr/>
        </p:nvGrpSpPr>
        <p:grpSpPr>
          <a:xfrm>
            <a:off x="108881" y="2577449"/>
            <a:ext cx="2041907" cy="547158"/>
            <a:chOff x="108881" y="3041481"/>
            <a:chExt cx="2041907" cy="547158"/>
          </a:xfrm>
        </p:grpSpPr>
        <p:sp>
          <p:nvSpPr>
            <p:cNvPr id="170" name="Rectangle"/>
            <p:cNvSpPr/>
            <p:nvPr/>
          </p:nvSpPr>
          <p:spPr>
            <a:xfrm>
              <a:off x="108881" y="3101481"/>
              <a:ext cx="2041907" cy="468574"/>
            </a:xfrm>
            <a:prstGeom prst="rect">
              <a:avLst/>
            </a:prstGeom>
            <a:solidFill>
              <a:srgbClr val="FFC000"/>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201" name="Buy Now"/>
            <p:cNvSpPr txBox="1"/>
            <p:nvPr/>
          </p:nvSpPr>
          <p:spPr>
            <a:xfrm>
              <a:off x="133875" y="3218913"/>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prstClr val="black"/>
                  </a:solidFill>
                </a:rPr>
                <a:t>EFFECTIF TOTAL TL</a:t>
              </a:r>
              <a:endParaRPr sz="1400" b="1" dirty="0">
                <a:solidFill>
                  <a:prstClr val="black"/>
                </a:solidFill>
              </a:endParaRPr>
            </a:p>
          </p:txBody>
        </p:sp>
        <p:sp>
          <p:nvSpPr>
            <p:cNvPr id="214" name="55"/>
            <p:cNvSpPr txBox="1"/>
            <p:nvPr/>
          </p:nvSpPr>
          <p:spPr>
            <a:xfrm>
              <a:off x="1662314" y="3041481"/>
              <a:ext cx="470818"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prstClr val="black"/>
                  </a:solidFill>
                </a:rPr>
                <a:t>06</a:t>
              </a:r>
              <a:endParaRPr sz="3200" b="1" dirty="0">
                <a:solidFill>
                  <a:prstClr val="black"/>
                </a:solidFill>
              </a:endParaRPr>
            </a:p>
          </p:txBody>
        </p:sp>
      </p:grpSp>
      <p:grpSp>
        <p:nvGrpSpPr>
          <p:cNvPr id="11" name="Groupe 10"/>
          <p:cNvGrpSpPr/>
          <p:nvPr/>
        </p:nvGrpSpPr>
        <p:grpSpPr>
          <a:xfrm>
            <a:off x="2221806" y="2568961"/>
            <a:ext cx="2041907" cy="547158"/>
            <a:chOff x="2296224" y="3097851"/>
            <a:chExt cx="2041907" cy="547158"/>
          </a:xfrm>
        </p:grpSpPr>
        <p:sp>
          <p:nvSpPr>
            <p:cNvPr id="178" name="Rectangle"/>
            <p:cNvSpPr/>
            <p:nvPr/>
          </p:nvSpPr>
          <p:spPr>
            <a:xfrm>
              <a:off x="2296224" y="3174653"/>
              <a:ext cx="2041907" cy="468574"/>
            </a:xfrm>
            <a:prstGeom prst="rect">
              <a:avLst/>
            </a:prstGeom>
            <a:solidFill>
              <a:srgbClr val="FFC000"/>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202" name="Buy Now"/>
            <p:cNvSpPr txBox="1"/>
            <p:nvPr/>
          </p:nvSpPr>
          <p:spPr>
            <a:xfrm>
              <a:off x="2375349" y="3276818"/>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prstClr val="black"/>
                  </a:solidFill>
                </a:rPr>
                <a:t>EFFECTIF TOTAL TL</a:t>
              </a:r>
              <a:endParaRPr sz="1400" b="1" dirty="0">
                <a:solidFill>
                  <a:prstClr val="black"/>
                </a:solidFill>
              </a:endParaRPr>
            </a:p>
          </p:txBody>
        </p:sp>
        <p:sp>
          <p:nvSpPr>
            <p:cNvPr id="215" name="55"/>
            <p:cNvSpPr txBox="1"/>
            <p:nvPr/>
          </p:nvSpPr>
          <p:spPr>
            <a:xfrm>
              <a:off x="3817221" y="3097851"/>
              <a:ext cx="470818"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prstClr val="black"/>
                  </a:solidFill>
                </a:rPr>
                <a:t>13</a:t>
              </a:r>
              <a:endParaRPr sz="3200" b="1" dirty="0">
                <a:solidFill>
                  <a:prstClr val="black"/>
                </a:solidFill>
              </a:endParaRPr>
            </a:p>
          </p:txBody>
        </p:sp>
      </p:grpSp>
      <p:grpSp>
        <p:nvGrpSpPr>
          <p:cNvPr id="15" name="Groupe 14"/>
          <p:cNvGrpSpPr/>
          <p:nvPr/>
        </p:nvGrpSpPr>
        <p:grpSpPr>
          <a:xfrm>
            <a:off x="4421523" y="2593592"/>
            <a:ext cx="2041907" cy="547158"/>
            <a:chOff x="4495876" y="3141462"/>
            <a:chExt cx="2041907" cy="547158"/>
          </a:xfrm>
        </p:grpSpPr>
        <p:sp>
          <p:nvSpPr>
            <p:cNvPr id="181" name="Rectangle"/>
            <p:cNvSpPr/>
            <p:nvPr/>
          </p:nvSpPr>
          <p:spPr>
            <a:xfrm>
              <a:off x="4495876" y="3201077"/>
              <a:ext cx="2041907" cy="468574"/>
            </a:xfrm>
            <a:prstGeom prst="rect">
              <a:avLst/>
            </a:prstGeom>
            <a:solidFill>
              <a:srgbClr val="FFC000"/>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203" name="Buy Now"/>
            <p:cNvSpPr txBox="1"/>
            <p:nvPr/>
          </p:nvSpPr>
          <p:spPr>
            <a:xfrm>
              <a:off x="4534150" y="3300284"/>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prstClr val="black"/>
                  </a:solidFill>
                </a:rPr>
                <a:t>EFFECTIF TOTAL TL</a:t>
              </a:r>
              <a:endParaRPr sz="1400" b="1" dirty="0">
                <a:solidFill>
                  <a:prstClr val="black"/>
                </a:solidFill>
              </a:endParaRPr>
            </a:p>
          </p:txBody>
        </p:sp>
        <p:sp>
          <p:nvSpPr>
            <p:cNvPr id="216" name="55"/>
            <p:cNvSpPr txBox="1"/>
            <p:nvPr/>
          </p:nvSpPr>
          <p:spPr>
            <a:xfrm>
              <a:off x="6053317" y="3141462"/>
              <a:ext cx="470818"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prstClr val="black"/>
                  </a:solidFill>
                </a:rPr>
                <a:t>02</a:t>
              </a:r>
              <a:endParaRPr sz="3200" b="1" dirty="0">
                <a:solidFill>
                  <a:prstClr val="black"/>
                </a:solidFill>
              </a:endParaRPr>
            </a:p>
          </p:txBody>
        </p:sp>
      </p:grpSp>
      <p:grpSp>
        <p:nvGrpSpPr>
          <p:cNvPr id="9" name="Groupe 8"/>
          <p:cNvGrpSpPr/>
          <p:nvPr/>
        </p:nvGrpSpPr>
        <p:grpSpPr>
          <a:xfrm>
            <a:off x="67127" y="3106557"/>
            <a:ext cx="2125414" cy="582406"/>
            <a:chOff x="124548" y="3626585"/>
            <a:chExt cx="2125414" cy="582406"/>
          </a:xfrm>
        </p:grpSpPr>
        <p:sp>
          <p:nvSpPr>
            <p:cNvPr id="171" name="Rectangle"/>
            <p:cNvSpPr/>
            <p:nvPr/>
          </p:nvSpPr>
          <p:spPr>
            <a:xfrm>
              <a:off x="142591" y="3740417"/>
              <a:ext cx="2041907" cy="468574"/>
            </a:xfrm>
            <a:prstGeom prst="rect">
              <a:avLst/>
            </a:prstGeom>
            <a:solidFill>
              <a:srgbClr val="CCECFF"/>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200" name="Buy Now"/>
            <p:cNvSpPr txBox="1"/>
            <p:nvPr/>
          </p:nvSpPr>
          <p:spPr>
            <a:xfrm>
              <a:off x="124548" y="3755892"/>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prstClr val="black"/>
                  </a:solidFill>
                </a:rPr>
                <a:t>RATIO D’ENCADRE..</a:t>
              </a:r>
              <a:endParaRPr sz="1400" b="1" dirty="0">
                <a:solidFill>
                  <a:prstClr val="black"/>
                </a:solidFill>
              </a:endParaRPr>
            </a:p>
          </p:txBody>
        </p:sp>
        <p:sp>
          <p:nvSpPr>
            <p:cNvPr id="218" name="55"/>
            <p:cNvSpPr txBox="1"/>
            <p:nvPr/>
          </p:nvSpPr>
          <p:spPr>
            <a:xfrm>
              <a:off x="1629869" y="3626585"/>
              <a:ext cx="620093"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srgbClr val="FF0000"/>
                  </a:solidFill>
                </a:rPr>
                <a:t>6%</a:t>
              </a:r>
              <a:endParaRPr sz="3200" b="1" dirty="0">
                <a:solidFill>
                  <a:srgbClr val="FF0000"/>
                </a:solidFill>
              </a:endParaRPr>
            </a:p>
          </p:txBody>
        </p:sp>
      </p:grpSp>
      <p:grpSp>
        <p:nvGrpSpPr>
          <p:cNvPr id="12" name="Groupe 11"/>
          <p:cNvGrpSpPr/>
          <p:nvPr/>
        </p:nvGrpSpPr>
        <p:grpSpPr>
          <a:xfrm>
            <a:off x="2212986" y="3089237"/>
            <a:ext cx="2084469" cy="563411"/>
            <a:chOff x="2255549" y="3636025"/>
            <a:chExt cx="2084469" cy="563411"/>
          </a:xfrm>
        </p:grpSpPr>
        <p:sp>
          <p:nvSpPr>
            <p:cNvPr id="179" name="Rectangle"/>
            <p:cNvSpPr/>
            <p:nvPr/>
          </p:nvSpPr>
          <p:spPr>
            <a:xfrm>
              <a:off x="2266876" y="3730862"/>
              <a:ext cx="2041907" cy="468574"/>
            </a:xfrm>
            <a:prstGeom prst="rect">
              <a:avLst/>
            </a:prstGeom>
            <a:solidFill>
              <a:srgbClr val="CCECFF"/>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207" name="Buy Now"/>
            <p:cNvSpPr txBox="1"/>
            <p:nvPr/>
          </p:nvSpPr>
          <p:spPr>
            <a:xfrm>
              <a:off x="2255549" y="3788450"/>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prstClr val="black"/>
                  </a:solidFill>
                </a:rPr>
                <a:t>RATIO D’ENCADRE..</a:t>
              </a:r>
              <a:endParaRPr sz="1400" b="1" dirty="0">
                <a:solidFill>
                  <a:prstClr val="black"/>
                </a:solidFill>
              </a:endParaRPr>
            </a:p>
          </p:txBody>
        </p:sp>
        <p:sp>
          <p:nvSpPr>
            <p:cNvPr id="219" name="55"/>
            <p:cNvSpPr txBox="1"/>
            <p:nvPr/>
          </p:nvSpPr>
          <p:spPr>
            <a:xfrm>
              <a:off x="3724798" y="3636025"/>
              <a:ext cx="615220"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srgbClr val="00B050"/>
                  </a:solidFill>
                </a:rPr>
                <a:t>5%</a:t>
              </a:r>
              <a:endParaRPr sz="3200" b="1" dirty="0">
                <a:solidFill>
                  <a:srgbClr val="00B050"/>
                </a:solidFill>
              </a:endParaRPr>
            </a:p>
          </p:txBody>
        </p:sp>
      </p:grpSp>
      <p:grpSp>
        <p:nvGrpSpPr>
          <p:cNvPr id="16" name="Groupe 15"/>
          <p:cNvGrpSpPr/>
          <p:nvPr/>
        </p:nvGrpSpPr>
        <p:grpSpPr>
          <a:xfrm>
            <a:off x="4439202" y="3094230"/>
            <a:ext cx="2138058" cy="553425"/>
            <a:chOff x="4495876" y="3653722"/>
            <a:chExt cx="2138058" cy="553425"/>
          </a:xfrm>
        </p:grpSpPr>
        <p:sp>
          <p:nvSpPr>
            <p:cNvPr id="182" name="Rectangle"/>
            <p:cNvSpPr/>
            <p:nvPr/>
          </p:nvSpPr>
          <p:spPr>
            <a:xfrm>
              <a:off x="4495876" y="3738573"/>
              <a:ext cx="2041907" cy="468574"/>
            </a:xfrm>
            <a:prstGeom prst="rect">
              <a:avLst/>
            </a:prstGeom>
            <a:solidFill>
              <a:srgbClr val="CCECFF"/>
            </a:solidFill>
            <a:ln w="3175" cap="flat">
              <a:noFill/>
              <a:miter lim="400000"/>
            </a:ln>
            <a:effectLst/>
          </p:spPr>
          <p:txBody>
            <a:bodyPr wrap="square" lIns="0" tIns="0" rIns="0" bIns="0" numCol="1" anchor="ctr">
              <a:noAutofit/>
            </a:bodyPr>
            <a:lstStyle/>
            <a:p>
              <a:pPr algn="ctr" defTabSz="1087078" hangingPunct="0">
                <a:defRPr sz="3800" b="0">
                  <a:solidFill>
                    <a:srgbClr val="FFFFFF"/>
                  </a:solidFill>
                  <a:latin typeface="Helvetica Neue Medium"/>
                  <a:ea typeface="Helvetica Neue Medium"/>
                  <a:cs typeface="Helvetica Neue Medium"/>
                  <a:sym typeface="Helvetica Neue Medium"/>
                </a:defRPr>
              </a:pPr>
              <a:endParaRPr sz="3800" kern="0" dirty="0">
                <a:solidFill>
                  <a:srgbClr val="FFFFFF"/>
                </a:solidFill>
                <a:latin typeface="Helvetica Neue Medium"/>
                <a:ea typeface="Helvetica Neue Medium"/>
                <a:cs typeface="Helvetica Neue Medium"/>
                <a:sym typeface="Helvetica Neue Medium"/>
              </a:endParaRPr>
            </a:p>
          </p:txBody>
        </p:sp>
        <p:sp>
          <p:nvSpPr>
            <p:cNvPr id="208" name="Buy Now"/>
            <p:cNvSpPr txBox="1"/>
            <p:nvPr/>
          </p:nvSpPr>
          <p:spPr>
            <a:xfrm>
              <a:off x="4520531" y="3803578"/>
              <a:ext cx="1897844" cy="27015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lgn="l" defTabSz="325120">
                <a:defRPr sz="1800" b="0">
                  <a:solidFill>
                    <a:srgbClr val="FFFFFF"/>
                  </a:solidFill>
                  <a:latin typeface="+mn-lt"/>
                  <a:ea typeface="+mn-ea"/>
                  <a:cs typeface="+mn-cs"/>
                  <a:sym typeface="DM Sans Bold"/>
                </a:defRPr>
              </a:lvl1pPr>
            </a:lstStyle>
            <a:p>
              <a:r>
                <a:rPr lang="fr-FR" sz="1400" b="1" dirty="0">
                  <a:solidFill>
                    <a:prstClr val="black"/>
                  </a:solidFill>
                </a:rPr>
                <a:t>RATIO D’ENCADRE..</a:t>
              </a:r>
              <a:endParaRPr sz="1400" b="1" dirty="0">
                <a:solidFill>
                  <a:prstClr val="black"/>
                </a:solidFill>
              </a:endParaRPr>
            </a:p>
          </p:txBody>
        </p:sp>
        <p:sp>
          <p:nvSpPr>
            <p:cNvPr id="220" name="55"/>
            <p:cNvSpPr txBox="1"/>
            <p:nvPr/>
          </p:nvSpPr>
          <p:spPr>
            <a:xfrm>
              <a:off x="6002242" y="3653722"/>
              <a:ext cx="631692" cy="54715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7093" tIns="27093" rIns="27093" bIns="27093" numCol="1" anchor="t">
              <a:spAutoFit/>
            </a:bodyPr>
            <a:lstStyle>
              <a:lvl1pPr>
                <a:defRPr sz="4200" b="0">
                  <a:solidFill>
                    <a:srgbClr val="1D1C21"/>
                  </a:solidFill>
                  <a:latin typeface="+mn-lt"/>
                  <a:ea typeface="+mn-ea"/>
                  <a:cs typeface="+mn-cs"/>
                  <a:sym typeface="DM Sans Bold"/>
                </a:defRPr>
              </a:lvl1pPr>
            </a:lstStyle>
            <a:p>
              <a:r>
                <a:rPr lang="fr-FR" sz="3200" b="1" dirty="0">
                  <a:solidFill>
                    <a:srgbClr val="00B050"/>
                  </a:solidFill>
                </a:rPr>
                <a:t>5%</a:t>
              </a:r>
              <a:endParaRPr sz="3200" b="1" dirty="0">
                <a:solidFill>
                  <a:srgbClr val="00B050"/>
                </a:solidFill>
              </a:endParaRPr>
            </a:p>
          </p:txBody>
        </p:sp>
      </p:grpSp>
      <p:graphicFrame>
        <p:nvGraphicFramePr>
          <p:cNvPr id="90" name="Tableau 89">
            <a:extLst>
              <a:ext uri="{FF2B5EF4-FFF2-40B4-BE49-F238E27FC236}">
                <a16:creationId xmlns:a16="http://schemas.microsoft.com/office/drawing/2014/main" xmlns="" id="{2D868E2F-8DFA-237A-9349-EB240FC0BAC0}"/>
              </a:ext>
            </a:extLst>
          </p:cNvPr>
          <p:cNvGraphicFramePr>
            <a:graphicFrameLocks noGrp="1"/>
          </p:cNvGraphicFramePr>
          <p:nvPr>
            <p:extLst/>
          </p:nvPr>
        </p:nvGraphicFramePr>
        <p:xfrm>
          <a:off x="42872" y="3830460"/>
          <a:ext cx="6335999" cy="2880526"/>
        </p:xfrm>
        <a:graphic>
          <a:graphicData uri="http://schemas.openxmlformats.org/drawingml/2006/table">
            <a:tbl>
              <a:tblPr/>
              <a:tblGrid>
                <a:gridCol w="1360285">
                  <a:extLst>
                    <a:ext uri="{9D8B030D-6E8A-4147-A177-3AD203B41FA5}">
                      <a16:colId xmlns:a16="http://schemas.microsoft.com/office/drawing/2014/main" xmlns="" val="3468077282"/>
                    </a:ext>
                  </a:extLst>
                </a:gridCol>
                <a:gridCol w="1291844">
                  <a:extLst>
                    <a:ext uri="{9D8B030D-6E8A-4147-A177-3AD203B41FA5}">
                      <a16:colId xmlns:a16="http://schemas.microsoft.com/office/drawing/2014/main" xmlns="" val="1842891649"/>
                    </a:ext>
                  </a:extLst>
                </a:gridCol>
                <a:gridCol w="805902">
                  <a:extLst>
                    <a:ext uri="{9D8B030D-6E8A-4147-A177-3AD203B41FA5}">
                      <a16:colId xmlns:a16="http://schemas.microsoft.com/office/drawing/2014/main" xmlns="" val="4171059230"/>
                    </a:ext>
                  </a:extLst>
                </a:gridCol>
                <a:gridCol w="719492">
                  <a:extLst>
                    <a:ext uri="{9D8B030D-6E8A-4147-A177-3AD203B41FA5}">
                      <a16:colId xmlns:a16="http://schemas.microsoft.com/office/drawing/2014/main" xmlns="" val="1596083791"/>
                    </a:ext>
                  </a:extLst>
                </a:gridCol>
                <a:gridCol w="719492">
                  <a:extLst>
                    <a:ext uri="{9D8B030D-6E8A-4147-A177-3AD203B41FA5}">
                      <a16:colId xmlns:a16="http://schemas.microsoft.com/office/drawing/2014/main" xmlns="" val="20006"/>
                    </a:ext>
                  </a:extLst>
                </a:gridCol>
                <a:gridCol w="719492">
                  <a:extLst>
                    <a:ext uri="{9D8B030D-6E8A-4147-A177-3AD203B41FA5}">
                      <a16:colId xmlns:a16="http://schemas.microsoft.com/office/drawing/2014/main" xmlns="" val="2645297804"/>
                    </a:ext>
                  </a:extLst>
                </a:gridCol>
                <a:gridCol w="719492">
                  <a:extLst>
                    <a:ext uri="{9D8B030D-6E8A-4147-A177-3AD203B41FA5}">
                      <a16:colId xmlns:a16="http://schemas.microsoft.com/office/drawing/2014/main" xmlns="" val="364709025"/>
                    </a:ext>
                  </a:extLst>
                </a:gridCol>
              </a:tblGrid>
              <a:tr h="1639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fr-MA" sz="1200" b="1" i="0" u="none" strike="noStrike" dirty="0">
                          <a:solidFill>
                            <a:srgbClr val="FFFFFF"/>
                          </a:solidFill>
                          <a:effectLst/>
                          <a:latin typeface="Trebuchet MS" panose="020B0603020202020204" pitchFamily="34" charset="0"/>
                        </a:rPr>
                        <a:t>MAI</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fontAlgn="ctr"/>
                      <a:r>
                        <a:rPr lang="fr-MA" sz="1200" b="1" i="0" u="none" strike="noStrike" dirty="0">
                          <a:solidFill>
                            <a:srgbClr val="FFFFFF"/>
                          </a:solidFill>
                          <a:effectLst/>
                          <a:latin typeface="Trebuchet MS" panose="020B0603020202020204" pitchFamily="34" charset="0"/>
                        </a:rPr>
                        <a:t>MAI</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fontAlgn="ctr"/>
                      <a:r>
                        <a:rPr lang="fr-MA" sz="1200" b="1" i="0" u="none" strike="noStrike" dirty="0">
                          <a:solidFill>
                            <a:srgbClr val="FFFFFF"/>
                          </a:solidFill>
                          <a:effectLst/>
                          <a:latin typeface="Trebuchet MS" panose="020B0603020202020204" pitchFamily="34" charset="0"/>
                        </a:rPr>
                        <a:t>MAI</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fontAlgn="ctr"/>
                      <a:r>
                        <a:rPr lang="fr-MA" sz="1200" b="1" i="0" u="none" strike="noStrike" dirty="0">
                          <a:solidFill>
                            <a:srgbClr val="FFFFFF"/>
                          </a:solidFill>
                          <a:effectLst/>
                          <a:latin typeface="Trebuchet MS" panose="020B0603020202020204" pitchFamily="34" charset="0"/>
                        </a:rPr>
                        <a:t>MAI</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fontAlgn="ctr"/>
                      <a:r>
                        <a:rPr lang="fr-MA" sz="1200" b="1" i="0" u="none" strike="noStrike" dirty="0">
                          <a:solidFill>
                            <a:srgbClr val="FFFFFF"/>
                          </a:solidFill>
                          <a:effectLst/>
                          <a:latin typeface="Trebuchet MS" panose="020B0603020202020204" pitchFamily="34" charset="0"/>
                        </a:rPr>
                        <a:t>MAI</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fontAlgn="ctr"/>
                      <a:r>
                        <a:rPr lang="fr-MA" sz="1200" b="1" i="0" u="none" strike="noStrike" dirty="0">
                          <a:solidFill>
                            <a:srgbClr val="FFFFFF"/>
                          </a:solidFill>
                          <a:effectLst/>
                          <a:latin typeface="Trebuchet MS" panose="020B0603020202020204" pitchFamily="34" charset="0"/>
                        </a:rPr>
                        <a:t>MAI</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2190588776"/>
                  </a:ext>
                </a:extLst>
              </a:tr>
              <a:tr h="14651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fr-MA" sz="1050" b="1" i="0" u="none" strike="noStrike" dirty="0">
                          <a:solidFill>
                            <a:srgbClr val="FFFFFF"/>
                          </a:solidFill>
                          <a:effectLst/>
                          <a:latin typeface="Trebuchet MS" panose="020B0603020202020204" pitchFamily="34" charset="0"/>
                        </a:rPr>
                        <a:t>S18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S19</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S20</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S21</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S22</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MOIS</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3813113106"/>
                  </a:ext>
                </a:extLst>
              </a:tr>
              <a:tr h="14344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fr-MA" sz="1050" b="1" i="0" u="none" strike="noStrike" dirty="0">
                          <a:solidFill>
                            <a:srgbClr val="FFFFFF"/>
                          </a:solidFill>
                          <a:effectLst/>
                          <a:latin typeface="Trebuchet MS" panose="020B0603020202020204" pitchFamily="34" charset="0"/>
                        </a:rPr>
                        <a:t>01/05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05/05</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12/05</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19/05</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26/05</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01/05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2190527317"/>
                  </a:ext>
                </a:extLst>
              </a:tr>
              <a:tr h="14344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MA" sz="1050" b="1" i="0" u="none" strike="noStrike" dirty="0">
                          <a:solidFill>
                            <a:srgbClr val="FFFFFF"/>
                          </a:solidFill>
                          <a:effectLst/>
                          <a:latin typeface="Trebuchet MS" panose="020B0603020202020204" pitchFamily="34" charset="0"/>
                        </a:rPr>
                        <a:t>04/05</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11/05</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18/05</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25/05</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31/05</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fr-MA" sz="1050" b="1" i="0" u="none" strike="noStrike" dirty="0">
                          <a:solidFill>
                            <a:srgbClr val="FFFFFF"/>
                          </a:solidFill>
                          <a:effectLst/>
                          <a:latin typeface="Trebuchet MS" panose="020B0603020202020204" pitchFamily="34" charset="0"/>
                        </a:rPr>
                        <a:t>31/05</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885386321"/>
                  </a:ext>
                </a:extLst>
              </a:tr>
              <a:tr h="16394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400" b="1" i="0" u="none" strike="noStrike" dirty="0">
                          <a:solidFill>
                            <a:schemeClr val="bg1"/>
                          </a:solidFill>
                          <a:effectLst/>
                          <a:latin typeface="Calibri" panose="020F0502020204030204" pitchFamily="34" charset="0"/>
                        </a:rPr>
                        <a:t>Effectif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347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347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347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347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367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367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314610270"/>
                  </a:ext>
                </a:extLst>
              </a:tr>
              <a:tr h="163941">
                <a:tc vMerge="1">
                  <a:txBody>
                    <a:bodyPr/>
                    <a:lstStyle/>
                    <a:p>
                      <a:endParaRPr lang="fr-MA"/>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242</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309</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319</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259</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308</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308</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759892315"/>
                  </a:ext>
                </a:extLst>
              </a:tr>
              <a:tr h="1639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23208941"/>
                  </a:ext>
                </a:extLst>
              </a:tr>
              <a:tr h="16394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400" b="1" i="0" u="none" strike="noStrike" dirty="0">
                          <a:solidFill>
                            <a:schemeClr val="bg1"/>
                          </a:solidFill>
                          <a:effectLst/>
                          <a:latin typeface="Calibri" panose="020F0502020204030204" pitchFamily="34" charset="0"/>
                        </a:rPr>
                        <a:t>TO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0%</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0%</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4694664"/>
                  </a:ext>
                </a:extLst>
              </a:tr>
              <a:tr h="163941">
                <a:tc vMerge="1">
                  <a:txBody>
                    <a:bodyPr/>
                    <a:lstStyle/>
                    <a:p>
                      <a:endParaRPr lang="fr-MA"/>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02</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01</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01</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01</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01</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989844972"/>
                  </a:ext>
                </a:extLst>
              </a:tr>
              <a:tr h="1639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82879455"/>
                  </a:ext>
                </a:extLst>
              </a:tr>
              <a:tr h="16394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400" b="1" i="0" u="none" strike="noStrike" dirty="0">
                          <a:solidFill>
                            <a:schemeClr val="bg1"/>
                          </a:solidFill>
                          <a:effectLst/>
                          <a:latin typeface="Calibri" panose="020F0502020204030204" pitchFamily="34" charset="0"/>
                        </a:rPr>
                        <a:t>Shrinkage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10%</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10%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10%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10%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10%</a:t>
                      </a:r>
                    </a:p>
                  </a:txBody>
                  <a:tcPr marL="0" marR="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MA" sz="1200" b="1" i="0" u="none" strike="noStrike" kern="1200" noProof="0" dirty="0">
                          <a:solidFill>
                            <a:schemeClr val="accent6">
                              <a:lumMod val="50000"/>
                            </a:schemeClr>
                          </a:solidFill>
                          <a:effectLst/>
                          <a:latin typeface="Trebuchet MS" panose="020B0603020202020204" pitchFamily="34" charset="0"/>
                          <a:ea typeface="+mn-ea"/>
                          <a:cs typeface="+mn-cs"/>
                        </a:rPr>
                        <a:t>10%</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996441278"/>
                  </a:ext>
                </a:extLst>
              </a:tr>
              <a:tr h="163941">
                <a:tc vMerge="1">
                  <a:txBody>
                    <a:bodyPr/>
                    <a:lstStyle/>
                    <a:p>
                      <a:endParaRPr lang="fr-MA"/>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96 H</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56H</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176H</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112 H</a:t>
                      </a: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06655465"/>
                  </a:ext>
                </a:extLst>
              </a:tr>
              <a:tr h="1639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a:t>
                      </a: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813597"/>
                  </a:ext>
                </a:extLst>
              </a:tr>
              <a:tr h="19638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400" b="1" i="0" u="none" strike="noStrike" dirty="0">
                          <a:solidFill>
                            <a:schemeClr val="bg1"/>
                          </a:solidFill>
                          <a:effectLst/>
                          <a:latin typeface="Calibri" panose="020F0502020204030204" pitchFamily="34" charset="0"/>
                        </a:rPr>
                        <a:t>Capacitaire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1" i="0" u="none" strike="noStrike" kern="1200" dirty="0">
                          <a:solidFill>
                            <a:srgbClr val="00B050"/>
                          </a:solidFill>
                          <a:effectLst/>
                          <a:latin typeface="Calibri" panose="020F0502020204030204" pitchFamily="34" charset="0"/>
                          <a:ea typeface="+mn-ea"/>
                          <a:cs typeface="+mn-cs"/>
                        </a:rPr>
                        <a:t>13437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1" i="0" u="none" strike="noStrike" kern="1200" dirty="0">
                          <a:solidFill>
                            <a:srgbClr val="00B050"/>
                          </a:solidFill>
                          <a:effectLst/>
                          <a:latin typeface="Calibri" panose="020F0502020204030204" pitchFamily="34" charset="0"/>
                          <a:ea typeface="+mn-ea"/>
                          <a:cs typeface="+mn-cs"/>
                        </a:rPr>
                        <a:t>13437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9525" marR="9525" marT="9525"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1" i="0" u="none" strike="noStrike" kern="1200" dirty="0">
                          <a:solidFill>
                            <a:srgbClr val="00B050"/>
                          </a:solidFill>
                          <a:effectLst/>
                          <a:latin typeface="Calibri" panose="020F0502020204030204" pitchFamily="34" charset="0"/>
                          <a:ea typeface="+mn-ea"/>
                          <a:cs typeface="+mn-cs"/>
                        </a:rPr>
                        <a:t>13437</a:t>
                      </a:r>
                      <a:endPar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endParaRPr>
                    </a:p>
                  </a:txBody>
                  <a:tcPr marL="9525" marR="9525" marT="9525"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r>
                        <a:rPr lang="fr-FR" sz="1200" b="1" i="0" u="none" strike="noStrike" kern="1200" dirty="0">
                          <a:solidFill>
                            <a:srgbClr val="00B050"/>
                          </a:solidFill>
                          <a:effectLst/>
                          <a:latin typeface="Calibri" panose="020F0502020204030204" pitchFamily="34" charset="0"/>
                          <a:ea typeface="+mn-ea"/>
                          <a:cs typeface="+mn-cs"/>
                        </a:rPr>
                        <a:t>12672</a:t>
                      </a:r>
                    </a:p>
                  </a:txBody>
                  <a:tcPr marL="9525" marR="9525" marT="9525"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r>
                        <a:rPr lang="fr-FR" sz="1200" b="1" i="0" u="none" strike="noStrike" kern="1200" dirty="0">
                          <a:solidFill>
                            <a:srgbClr val="00B050"/>
                          </a:solidFill>
                          <a:effectLst/>
                          <a:latin typeface="Calibri" panose="020F0502020204030204" pitchFamily="34" charset="0"/>
                          <a:ea typeface="+mn-ea"/>
                          <a:cs typeface="+mn-cs"/>
                        </a:rPr>
                        <a:t>11890</a:t>
                      </a:r>
                    </a:p>
                  </a:txBody>
                  <a:tcPr marL="9525" marR="9525" marT="9525"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algn="ctr" defTabSz="914400" rtl="0" eaLnBrk="1" fontAlgn="b" latinLnBrk="0" hangingPunct="1"/>
                      <a:r>
                        <a:rPr lang="fr-FR" sz="1200" b="1" i="0" u="none" strike="noStrike" kern="1200" dirty="0">
                          <a:solidFill>
                            <a:srgbClr val="00B050"/>
                          </a:solidFill>
                          <a:effectLst/>
                          <a:latin typeface="Calibri" panose="020F0502020204030204" pitchFamily="34" charset="0"/>
                          <a:ea typeface="+mn-ea"/>
                          <a:cs typeface="+mn-cs"/>
                        </a:rPr>
                        <a:t>59428</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277131290"/>
                  </a:ext>
                </a:extLst>
              </a:tr>
              <a:tr h="172480">
                <a:tc vMerge="1">
                  <a:txBody>
                    <a:bodyPr/>
                    <a:lstStyle/>
                    <a:p>
                      <a:endParaRPr lang="fr-FR"/>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6629,46 H</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10586,93 H</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MA"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10836,88 H</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fr-FR" sz="1200" b="1" i="0" u="none" strike="noStrike" dirty="0">
                          <a:solidFill>
                            <a:schemeClr val="tx1"/>
                          </a:solidFill>
                          <a:effectLst/>
                          <a:latin typeface="Calibri" panose="020F0502020204030204" pitchFamily="34" charset="0"/>
                        </a:rPr>
                        <a:t>11785</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fr-FR" sz="1200" b="1" i="0" u="none" strike="noStrike" dirty="0">
                          <a:solidFill>
                            <a:schemeClr val="tx1"/>
                          </a:solidFill>
                          <a:effectLst/>
                          <a:latin typeface="Calibri" panose="020F0502020204030204" pitchFamily="34" charset="0"/>
                        </a:rPr>
                        <a:t>11270</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fr-FR" sz="1200" b="1" i="0" u="none" strike="noStrike" dirty="0">
                          <a:solidFill>
                            <a:schemeClr val="tx1"/>
                          </a:solidFill>
                          <a:effectLst/>
                          <a:latin typeface="Calibri" panose="020F0502020204030204" pitchFamily="34" charset="0"/>
                        </a:rPr>
                        <a:t>54741</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14"/>
                  </a:ext>
                </a:extLst>
              </a:tr>
            </a:tbl>
          </a:graphicData>
        </a:graphic>
      </p:graphicFrame>
      <p:sp>
        <p:nvSpPr>
          <p:cNvPr id="13" name="Rectangle 12">
            <a:extLst>
              <a:ext uri="{FF2B5EF4-FFF2-40B4-BE49-F238E27FC236}">
                <a16:creationId xmlns:a16="http://schemas.microsoft.com/office/drawing/2014/main" xmlns="" id="{EE75D506-8771-4F87-EE7D-77C8EF918F35}"/>
              </a:ext>
            </a:extLst>
          </p:cNvPr>
          <p:cNvSpPr/>
          <p:nvPr/>
        </p:nvSpPr>
        <p:spPr>
          <a:xfrm flipH="1">
            <a:off x="6509647" y="225153"/>
            <a:ext cx="5540747" cy="2586585"/>
          </a:xfrm>
          <a:prstGeom prst="rect">
            <a:avLst/>
          </a:prstGeom>
          <a:solidFill>
            <a:sysClr val="window" lastClr="FFFFFF"/>
          </a:solidFill>
          <a:ln w="12700" cap="flat" cmpd="sng" algn="ctr">
            <a:solidFill>
              <a:schemeClr val="bg2">
                <a:lumMod val="50000"/>
              </a:schemeClr>
            </a:solidFill>
            <a:prstDash val="solid"/>
            <a:miter lim="800000"/>
          </a:ln>
          <a:effectLst/>
        </p:spPr>
        <p:txBody>
          <a:bodyPr rtlCol="0" anchor="ctr"/>
          <a:lstStyle/>
          <a:p>
            <a:pPr algn="ctr"/>
            <a:endParaRPr lang="en-US" sz="1400" dirty="0">
              <a:solidFill>
                <a:prstClr val="black"/>
              </a:solidFill>
            </a:endParaRPr>
          </a:p>
          <a:p>
            <a:pPr algn="ctr"/>
            <a:endParaRPr lang="en-US" sz="1400" dirty="0">
              <a:solidFill>
                <a:prstClr val="black"/>
              </a:solidFill>
            </a:endParaRPr>
          </a:p>
          <a:p>
            <a:pPr algn="ctr"/>
            <a:endParaRPr lang="en-US" sz="1400" dirty="0">
              <a:solidFill>
                <a:prstClr val="black"/>
              </a:solidFill>
            </a:endParaRPr>
          </a:p>
          <a:p>
            <a:pPr algn="ctr"/>
            <a:endParaRPr lang="en-US" sz="1400" dirty="0">
              <a:solidFill>
                <a:prstClr val="black"/>
              </a:solidFill>
            </a:endParaRPr>
          </a:p>
          <a:p>
            <a:pPr algn="ctr"/>
            <a:endParaRPr lang="en-US" sz="1400" dirty="0">
              <a:solidFill>
                <a:prstClr val="black"/>
              </a:solidFill>
            </a:endParaRPr>
          </a:p>
          <a:p>
            <a:pPr algn="ctr"/>
            <a:endParaRPr lang="en-US" sz="1400" dirty="0">
              <a:solidFill>
                <a:prstClr val="black"/>
              </a:solidFill>
            </a:endParaRPr>
          </a:p>
          <a:p>
            <a:pPr algn="ctr"/>
            <a:endParaRPr lang="en-US" sz="700" dirty="0">
              <a:solidFill>
                <a:prstClr val="black"/>
              </a:solidFill>
            </a:endParaRPr>
          </a:p>
          <a:p>
            <a:pPr>
              <a:defRPr/>
            </a:pPr>
            <a:endParaRPr lang="en-US" sz="1200" b="1" u="sng" kern="0" dirty="0">
              <a:solidFill>
                <a:sysClr val="windowText" lastClr="000000"/>
              </a:solidFill>
            </a:endParaRPr>
          </a:p>
          <a:p>
            <a:pPr>
              <a:defRPr/>
            </a:pPr>
            <a:endParaRPr lang="en-US" sz="1200" b="1" u="sng" kern="0" dirty="0">
              <a:solidFill>
                <a:sysClr val="windowText" lastClr="000000"/>
              </a:solidFill>
            </a:endParaRPr>
          </a:p>
          <a:p>
            <a:pPr algn="ctr"/>
            <a:endParaRPr lang="en-US" sz="1200" b="1" u="sng" dirty="0">
              <a:solidFill>
                <a:prstClr val="black"/>
              </a:solidFill>
            </a:endParaRPr>
          </a:p>
          <a:p>
            <a:pPr algn="ctr"/>
            <a:endParaRPr lang="en-US" sz="1200" b="1" u="sng" dirty="0">
              <a:solidFill>
                <a:prstClr val="black"/>
              </a:solidFill>
            </a:endParaRPr>
          </a:p>
          <a:p>
            <a:pPr algn="ctr"/>
            <a:r>
              <a:rPr lang="en-US" sz="1200" b="1" u="sng" dirty="0">
                <a:solidFill>
                  <a:prstClr val="black"/>
                </a:solidFill>
              </a:rPr>
              <a:t>QUOI RETENIR ?</a:t>
            </a:r>
            <a:endParaRPr lang="en-US" sz="1100" b="1" u="sng" kern="0" dirty="0">
              <a:solidFill>
                <a:sysClr val="windowText" lastClr="000000"/>
              </a:solidFill>
              <a:latin typeface="Corbel" pitchFamily="34" charset="0"/>
            </a:endParaRPr>
          </a:p>
          <a:p>
            <a:pPr>
              <a:lnSpc>
                <a:spcPct val="107000"/>
              </a:lnSpc>
              <a:spcAft>
                <a:spcPts val="800"/>
              </a:spcAft>
            </a:pPr>
            <a:r>
              <a:rPr lang="en-US" sz="1000" b="1" u="sng" kern="0" dirty="0">
                <a:solidFill>
                  <a:sysClr val="windowText" lastClr="000000"/>
                </a:solidFill>
                <a:latin typeface="Corbel" pitchFamily="34" charset="0"/>
              </a:rPr>
              <a:t>MTN Digita</a:t>
            </a:r>
            <a:r>
              <a:rPr lang="en-US" sz="1000" kern="0" dirty="0">
                <a:solidFill>
                  <a:sysClr val="windowText" lastClr="000000"/>
                </a:solidFill>
                <a:latin typeface="Corbel" pitchFamily="34" charset="0"/>
              </a:rPr>
              <a:t>l : Sur la période référencée, </a:t>
            </a:r>
            <a:r>
              <a:rPr lang="en-US" sz="1000" dirty="0">
                <a:solidFill>
                  <a:prstClr val="black"/>
                </a:solidFill>
                <a:ea typeface="Calibri" panose="020F0502020204030204" pitchFamily="34" charset="0"/>
                <a:cs typeface="Times New Roman" panose="02020603050405020304" pitchFamily="18" charset="0"/>
              </a:rPr>
              <a:t>nous avons enregistré 04 cas d’absences, </a:t>
            </a:r>
            <a:r>
              <a:rPr lang="fr-FR" sz="1000" dirty="0">
                <a:solidFill>
                  <a:prstClr val="black"/>
                </a:solidFill>
                <a:ea typeface="Calibri" panose="020F0502020204030204" pitchFamily="34" charset="0"/>
                <a:cs typeface="Times New Roman" panose="02020603050405020304" pitchFamily="18" charset="0"/>
              </a:rPr>
              <a:t>il s’agit de : </a:t>
            </a:r>
            <a:r>
              <a:rPr lang="fr-FR" sz="1000" b="1" dirty="0">
                <a:solidFill>
                  <a:prstClr val="black"/>
                </a:solidFill>
                <a:cs typeface="Times New Roman" panose="02020603050405020304" pitchFamily="18" charset="0"/>
              </a:rPr>
              <a:t>SINTONJI Gladdys (16h); TOSSA Bénédicte (32h); ALLOSSE Astride (08h)</a:t>
            </a:r>
            <a:r>
              <a:rPr lang="fr-FR" sz="1000" dirty="0">
                <a:solidFill>
                  <a:prstClr val="black"/>
                </a:solidFill>
                <a:ea typeface="Calibri" panose="020F0502020204030204" pitchFamily="34" charset="0"/>
                <a:cs typeface="Times New Roman" panose="02020603050405020304" pitchFamily="18" charset="0"/>
              </a:rPr>
              <a:t> et </a:t>
            </a:r>
            <a:r>
              <a:rPr lang="fr-FR" sz="1000" b="1" dirty="0">
                <a:solidFill>
                  <a:prstClr val="black"/>
                </a:solidFill>
                <a:cs typeface="Times New Roman" panose="02020603050405020304" pitchFamily="18" charset="0"/>
              </a:rPr>
              <a:t>AHOUANGONOU Narcisse Fifamê (08h)</a:t>
            </a:r>
            <a:r>
              <a:rPr lang="fr-FR" sz="1000" dirty="0">
                <a:solidFill>
                  <a:prstClr val="black"/>
                </a:solidFill>
                <a:ea typeface="Calibri" panose="020F0502020204030204" pitchFamily="34" charset="0"/>
                <a:cs typeface="Times New Roman" panose="02020603050405020304" pitchFamily="18" charset="0"/>
              </a:rPr>
              <a:t>.</a:t>
            </a:r>
            <a:endParaRPr lang="en-US" sz="1000" kern="0" dirty="0">
              <a:solidFill>
                <a:sysClr val="windowText" lastClr="000000"/>
              </a:solidFill>
              <a:latin typeface="Corbel" pitchFamily="34" charset="0"/>
            </a:endParaRPr>
          </a:p>
          <a:p>
            <a:r>
              <a:rPr lang="en-US" sz="1000" b="1" u="sng" dirty="0">
                <a:solidFill>
                  <a:prstClr val="black"/>
                </a:solidFill>
              </a:rPr>
              <a:t>SBIN</a:t>
            </a:r>
            <a:r>
              <a:rPr lang="en-US" sz="1000" b="1" dirty="0">
                <a:solidFill>
                  <a:prstClr val="black"/>
                </a:solidFill>
              </a:rPr>
              <a:t>  </a:t>
            </a:r>
            <a:r>
              <a:rPr lang="en-US" sz="1000" dirty="0">
                <a:solidFill>
                  <a:prstClr val="black"/>
                </a:solidFill>
              </a:rPr>
              <a:t>: </a:t>
            </a:r>
            <a:r>
              <a:rPr lang="fr-FR" sz="1000" dirty="0">
                <a:solidFill>
                  <a:prstClr val="black"/>
                </a:solidFill>
                <a:ea typeface="Calibri" panose="020F0502020204030204" pitchFamily="34" charset="0"/>
                <a:cs typeface="Times New Roman" panose="02020603050405020304" pitchFamily="18" charset="0"/>
              </a:rPr>
              <a:t>La semaine S22 a été marquée par des séances de formation organisées par l’AAIM sur des offres mobiles, les codifications descriptions et commentaires faits lors de la création des cases par les équipes. </a:t>
            </a:r>
          </a:p>
          <a:p>
            <a:r>
              <a:rPr lang="fr-FR" sz="1000" dirty="0">
                <a:solidFill>
                  <a:prstClr val="black"/>
                </a:solidFill>
              </a:rPr>
              <a:t>La ressource </a:t>
            </a:r>
            <a:r>
              <a:rPr lang="fr-FR" sz="1000" b="1" dirty="0">
                <a:solidFill>
                  <a:prstClr val="black"/>
                </a:solidFill>
              </a:rPr>
              <a:t>Germana de-SOUZA </a:t>
            </a:r>
            <a:r>
              <a:rPr lang="fr-FR" sz="1000" dirty="0">
                <a:solidFill>
                  <a:prstClr val="black"/>
                </a:solidFill>
              </a:rPr>
              <a:t>était absente à son poste ce 29 05 pour raison sanitaire.</a:t>
            </a:r>
          </a:p>
          <a:p>
            <a:pPr>
              <a:lnSpc>
                <a:spcPct val="107000"/>
              </a:lnSpc>
              <a:spcAft>
                <a:spcPts val="800"/>
              </a:spcAft>
            </a:pPr>
            <a:r>
              <a:rPr lang="fr-FR" sz="1000" dirty="0">
                <a:solidFill>
                  <a:prstClr val="black"/>
                </a:solidFill>
              </a:rPr>
              <a:t>	</a:t>
            </a:r>
            <a:endParaRPr lang="en-US" sz="1000" kern="0" dirty="0">
              <a:solidFill>
                <a:sysClr val="windowText" lastClr="000000"/>
              </a:solidFill>
              <a:latin typeface="Corbel" pitchFamily="34" charset="0"/>
            </a:endParaRPr>
          </a:p>
          <a:p>
            <a:pPr>
              <a:spcAft>
                <a:spcPts val="800"/>
              </a:spcAft>
            </a:pPr>
            <a:r>
              <a:rPr lang="en-US" sz="1000" b="1" u="sng" kern="0" dirty="0">
                <a:solidFill>
                  <a:sysClr val="windowText" lastClr="000000"/>
                </a:solidFill>
                <a:latin typeface="Corbel" pitchFamily="34" charset="0"/>
              </a:rPr>
              <a:t>MOOV</a:t>
            </a:r>
            <a:r>
              <a:rPr lang="en-US" sz="1000" kern="0" dirty="0">
                <a:solidFill>
                  <a:sysClr val="windowText" lastClr="000000"/>
                </a:solidFill>
                <a:latin typeface="Corbel" pitchFamily="34" charset="0"/>
              </a:rPr>
              <a:t> : Au total, 02 absences enregistrées courant la semaine S22. Nous avons </a:t>
            </a:r>
            <a:r>
              <a:rPr lang="en-US" sz="1000" kern="100" dirty="0">
                <a:solidFill>
                  <a:sysClr val="windowText" lastClr="000000"/>
                </a:solidFill>
                <a:cs typeface="Times New Roman" panose="02020603050405020304" pitchFamily="18" charset="0"/>
              </a:rPr>
              <a:t> </a:t>
            </a:r>
            <a:r>
              <a:rPr lang="en-US" sz="1000" kern="0" dirty="0">
                <a:solidFill>
                  <a:sysClr val="windowText" lastClr="000000"/>
                </a:solidFill>
                <a:latin typeface="Corbel" pitchFamily="34" charset="0"/>
                <a:cs typeface="Times New Roman" panose="02020603050405020304" pitchFamily="18" charset="0"/>
              </a:rPr>
              <a:t>KIKI Carlos,</a:t>
            </a:r>
            <a:r>
              <a:rPr lang="en-US" sz="1000" kern="100" dirty="0">
                <a:solidFill>
                  <a:prstClr val="black"/>
                </a:solidFill>
                <a:ea typeface="Calibri" panose="020F0502020204030204" pitchFamily="34" charset="0"/>
                <a:cs typeface="Times New Roman" panose="02020603050405020304" pitchFamily="18" charset="0"/>
              </a:rPr>
              <a:t> GLELE Opportune, AGBOTOMEY Philippe </a:t>
            </a:r>
            <a:r>
              <a:rPr lang="en-US" sz="1000" kern="0" dirty="0">
                <a:solidFill>
                  <a:sysClr val="windowText" lastClr="000000"/>
                </a:solidFill>
                <a:latin typeface="Corbel" pitchFamily="34" charset="0"/>
              </a:rPr>
              <a:t>absents pour raison de santé.</a:t>
            </a:r>
          </a:p>
          <a:p>
            <a:pPr>
              <a:lnSpc>
                <a:spcPct val="107000"/>
              </a:lnSpc>
              <a:spcAft>
                <a:spcPts val="800"/>
              </a:spcAft>
            </a:pPr>
            <a:r>
              <a:rPr lang="en-US" sz="1000" b="1" u="sng" kern="0" dirty="0">
                <a:solidFill>
                  <a:sysClr val="windowText" lastClr="000000"/>
                </a:solidFill>
                <a:latin typeface="Corbel" pitchFamily="34" charset="0"/>
              </a:rPr>
              <a:t>MTN RA</a:t>
            </a:r>
            <a:r>
              <a:rPr lang="en-US" sz="1000" b="1" kern="0" dirty="0">
                <a:solidFill>
                  <a:sysClr val="windowText" lastClr="000000"/>
                </a:solidFill>
                <a:latin typeface="Corbel" pitchFamily="34" charset="0"/>
              </a:rPr>
              <a:t>:</a:t>
            </a:r>
            <a:r>
              <a:rPr lang="en-US" sz="1000" kern="0" dirty="0">
                <a:solidFill>
                  <a:sysClr val="windowText" lastClr="000000"/>
                </a:solidFill>
                <a:latin typeface="Corbel" pitchFamily="34" charset="0"/>
              </a:rPr>
              <a:t> Quatorze (14) absences pour le compte de la S22, l’absence de TANGUARA Aminata est due à son souci sanitaire.</a:t>
            </a:r>
            <a:endParaRPr lang="en-US" sz="11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rgbClr val="FF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a:p>
            <a:pPr>
              <a:defRPr/>
            </a:pPr>
            <a:endParaRPr lang="en-US" sz="1200" kern="0" dirty="0">
              <a:solidFill>
                <a:sysClr val="windowText" lastClr="000000"/>
              </a:solidFill>
              <a:latin typeface="Corbel" pitchFamily="34" charset="0"/>
            </a:endParaRPr>
          </a:p>
        </p:txBody>
      </p:sp>
      <p:graphicFrame>
        <p:nvGraphicFramePr>
          <p:cNvPr id="5" name="Tableau 4">
            <a:extLst>
              <a:ext uri="{FF2B5EF4-FFF2-40B4-BE49-F238E27FC236}">
                <a16:creationId xmlns:a16="http://schemas.microsoft.com/office/drawing/2014/main" xmlns="" id="{B0CD1AB8-1ADB-89C1-88AE-AAF8C5743437}"/>
              </a:ext>
            </a:extLst>
          </p:cNvPr>
          <p:cNvGraphicFramePr>
            <a:graphicFrameLocks noGrp="1"/>
          </p:cNvGraphicFramePr>
          <p:nvPr>
            <p:extLst/>
          </p:nvPr>
        </p:nvGraphicFramePr>
        <p:xfrm>
          <a:off x="6581691" y="3048220"/>
          <a:ext cx="5468701" cy="1751319"/>
        </p:xfrm>
        <a:graphic>
          <a:graphicData uri="http://schemas.openxmlformats.org/drawingml/2006/table">
            <a:tbl>
              <a:tblPr/>
              <a:tblGrid>
                <a:gridCol w="1585770">
                  <a:extLst>
                    <a:ext uri="{9D8B030D-6E8A-4147-A177-3AD203B41FA5}">
                      <a16:colId xmlns:a16="http://schemas.microsoft.com/office/drawing/2014/main" xmlns="" val="744653499"/>
                    </a:ext>
                  </a:extLst>
                </a:gridCol>
                <a:gridCol w="741015">
                  <a:extLst>
                    <a:ext uri="{9D8B030D-6E8A-4147-A177-3AD203B41FA5}">
                      <a16:colId xmlns:a16="http://schemas.microsoft.com/office/drawing/2014/main" xmlns="" val="2607186676"/>
                    </a:ext>
                  </a:extLst>
                </a:gridCol>
                <a:gridCol w="785479">
                  <a:extLst>
                    <a:ext uri="{9D8B030D-6E8A-4147-A177-3AD203B41FA5}">
                      <a16:colId xmlns:a16="http://schemas.microsoft.com/office/drawing/2014/main" xmlns="" val="486562710"/>
                    </a:ext>
                  </a:extLst>
                </a:gridCol>
                <a:gridCol w="785479">
                  <a:extLst>
                    <a:ext uri="{9D8B030D-6E8A-4147-A177-3AD203B41FA5}">
                      <a16:colId xmlns:a16="http://schemas.microsoft.com/office/drawing/2014/main" xmlns="" val="20003"/>
                    </a:ext>
                  </a:extLst>
                </a:gridCol>
                <a:gridCol w="785479">
                  <a:extLst>
                    <a:ext uri="{9D8B030D-6E8A-4147-A177-3AD203B41FA5}">
                      <a16:colId xmlns:a16="http://schemas.microsoft.com/office/drawing/2014/main" xmlns="" val="20004"/>
                    </a:ext>
                  </a:extLst>
                </a:gridCol>
                <a:gridCol w="785479">
                  <a:extLst>
                    <a:ext uri="{9D8B030D-6E8A-4147-A177-3AD203B41FA5}">
                      <a16:colId xmlns:a16="http://schemas.microsoft.com/office/drawing/2014/main" xmlns="" val="538722006"/>
                    </a:ext>
                  </a:extLst>
                </a:gridCol>
              </a:tblGrid>
              <a:tr h="196637">
                <a:tc>
                  <a:txBody>
                    <a:bodyPr/>
                    <a:lstStyle/>
                    <a:p>
                      <a:pPr algn="ctr" rtl="0" fontAlgn="b"/>
                      <a:r>
                        <a:rPr lang="fr-MA" sz="800" b="0" i="0" u="none" strike="noStrike" dirty="0">
                          <a:solidFill>
                            <a:schemeClr val="tx1"/>
                          </a:solidFill>
                          <a:effectLst/>
                          <a:latin typeface="Cambria" panose="02040503050406030204" pitchFamily="18" charset="0"/>
                          <a:cs typeface="Vani" panose="020B0502040204020203" pitchFamily="34" charset="0"/>
                        </a:rPr>
                        <a:t> </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gridSpan="4">
                  <a:txBody>
                    <a:bodyPr/>
                    <a:lstStyle/>
                    <a:p>
                      <a:pPr algn="ctr" rtl="0" fontAlgn="ctr"/>
                      <a:r>
                        <a:rPr lang="pt-BR" sz="1100" b="1" i="0" u="none" strike="noStrike" dirty="0">
                          <a:solidFill>
                            <a:schemeClr val="bg1"/>
                          </a:solidFill>
                          <a:effectLst/>
                          <a:latin typeface="Trebuchet MS" pitchFamily="34" charset="0"/>
                          <a:cs typeface="Vani" panose="020B0502040204020203" pitchFamily="34" charset="0"/>
                        </a:rPr>
                        <a:t>R/E (Heure de log)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fr-MA"/>
                    </a:p>
                  </a:txBody>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rtl="0" fontAlgn="ctr"/>
                      <a:endParaRPr lang="pt-BR" sz="1100" b="1" i="0" u="none" strike="noStrike" dirty="0">
                        <a:solidFill>
                          <a:schemeClr val="bg1"/>
                        </a:solidFill>
                        <a:effectLst/>
                        <a:latin typeface="Trebuchet MS" pitchFamily="34" charset="0"/>
                        <a:cs typeface="Vani" panose="020B0502040204020203"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xmlns="" val="1722318106"/>
                  </a:ext>
                </a:extLst>
              </a:tr>
              <a:tr h="442901">
                <a:tc>
                  <a:txBody>
                    <a:bodyPr/>
                    <a:lstStyle/>
                    <a:p>
                      <a:pPr algn="ctr" rtl="0" fontAlgn="b"/>
                      <a:r>
                        <a:rPr lang="fr-MA" sz="800" b="0" i="0" u="none" strike="noStrike" dirty="0">
                          <a:solidFill>
                            <a:schemeClr val="tx1"/>
                          </a:solidFill>
                          <a:effectLst/>
                          <a:latin typeface="Cambria" panose="02040503050406030204" pitchFamily="18" charset="0"/>
                          <a:cs typeface="Vani" panose="020B0502040204020203" pitchFamily="34" charset="0"/>
                        </a:rPr>
                        <a:t> </a:t>
                      </a:r>
                    </a:p>
                  </a:txBody>
                  <a:tcPr marL="7620" marR="7620" marT="762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MA" sz="900" b="1" i="0" u="none" strike="noStrike" dirty="0">
                          <a:solidFill>
                            <a:schemeClr val="tx1"/>
                          </a:solidFill>
                          <a:effectLst/>
                          <a:latin typeface="Cambria" panose="02040503050406030204" pitchFamily="18" charset="0"/>
                          <a:cs typeface="Vani" panose="020B0502040204020203" pitchFamily="34" charset="0"/>
                        </a:rPr>
                        <a:t>MOOV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MA" sz="900" b="1" i="0" u="none" strike="noStrike" dirty="0">
                          <a:solidFill>
                            <a:schemeClr val="tx1"/>
                          </a:solidFill>
                          <a:effectLst/>
                          <a:latin typeface="Cambria" panose="02040503050406030204" pitchFamily="18" charset="0"/>
                          <a:cs typeface="Vani" panose="020B0502040204020203" pitchFamily="34" charset="0"/>
                        </a:rPr>
                        <a:t>MTN VOIX</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MA" sz="900" b="1" i="0" u="none" strike="noStrike" dirty="0">
                          <a:solidFill>
                            <a:schemeClr val="tx1"/>
                          </a:solidFill>
                          <a:effectLst/>
                          <a:latin typeface="Cambria" panose="02040503050406030204" pitchFamily="18" charset="0"/>
                          <a:cs typeface="Vani" panose="020B0502040204020203" pitchFamily="34" charset="0"/>
                        </a:rPr>
                        <a:t>MTN DIGITAL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MA" sz="900" b="1" i="0" u="none" strike="noStrike" dirty="0">
                          <a:solidFill>
                            <a:schemeClr val="tx1"/>
                          </a:solidFill>
                          <a:effectLst/>
                          <a:latin typeface="Cambria" panose="02040503050406030204" pitchFamily="18" charset="0"/>
                          <a:cs typeface="Vani" panose="020B0502040204020203" pitchFamily="34" charset="0"/>
                        </a:rPr>
                        <a:t>MTN BO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MA" sz="900" b="1" i="0" u="none" strike="noStrike" dirty="0">
                          <a:solidFill>
                            <a:schemeClr val="tx1"/>
                          </a:solidFill>
                          <a:effectLst/>
                          <a:latin typeface="Cambria" panose="02040503050406030204" pitchFamily="18" charset="0"/>
                          <a:cs typeface="Vani" panose="020B0502040204020203" pitchFamily="34" charset="0"/>
                        </a:rPr>
                        <a:t>CELTIIS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99201714"/>
                  </a:ext>
                </a:extLst>
              </a:tr>
              <a:tr h="216934">
                <a:tc>
                  <a:txBody>
                    <a:bodyPr/>
                    <a:lstStyle/>
                    <a:p>
                      <a:pPr algn="ctr" rtl="0" fontAlgn="ctr"/>
                      <a:r>
                        <a:rPr lang="fr-MA" sz="1000" b="1" i="0" u="none" strike="noStrike" dirty="0">
                          <a:solidFill>
                            <a:schemeClr val="bg1"/>
                          </a:solidFill>
                          <a:effectLst/>
                          <a:latin typeface="Cambria" panose="02040503050406030204" pitchFamily="18" charset="0"/>
                          <a:cs typeface="Vani" panose="020B0502040204020203" pitchFamily="34" charset="0"/>
                        </a:rPr>
                        <a:t>R/E MAI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fontAlgn="b"/>
                      <a:r>
                        <a:rPr lang="fr-FR" sz="1100" b="1" i="0" u="none" strike="noStrike" dirty="0">
                          <a:solidFill>
                            <a:srgbClr val="C00000"/>
                          </a:solidFill>
                          <a:effectLst/>
                          <a:latin typeface="Cambria" panose="02040503050406030204" pitchFamily="18" charset="0"/>
                          <a:cs typeface="Vani" panose="020B0502040204020203" pitchFamily="34" charset="0"/>
                        </a:rPr>
                        <a:t>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100" b="1" i="0" u="none" strike="noStrike" dirty="0">
                          <a:solidFill>
                            <a:srgbClr val="C00000"/>
                          </a:solidFill>
                          <a:effectLst/>
                          <a:latin typeface="Cambria" panose="02040503050406030204" pitchFamily="18" charset="0"/>
                          <a:cs typeface="Vani" panose="020B0502040204020203" pitchFamily="34" charset="0"/>
                        </a:rPr>
                        <a:t>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100" b="1" i="0" u="none" strike="noStrike" dirty="0">
                          <a:solidFill>
                            <a:schemeClr val="tx1"/>
                          </a:solidFill>
                          <a:effectLst/>
                          <a:latin typeface="Cambria" panose="02040503050406030204" pitchFamily="18" charset="0"/>
                          <a:cs typeface="Vani" panose="020B0502040204020203" pitchFamily="34" charset="0"/>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r-FR" sz="1100" b="1" i="0" u="none" strike="noStrike" dirty="0">
                          <a:solidFill>
                            <a:schemeClr val="tx1"/>
                          </a:solidFill>
                          <a:effectLst/>
                          <a:latin typeface="Cambria" panose="02040503050406030204" pitchFamily="18" charset="0"/>
                          <a:cs typeface="Vani" panose="020B0502040204020203"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fr-MA" sz="1050" b="1" i="0" u="none" strike="noStrike" dirty="0">
                          <a:solidFill>
                            <a:schemeClr val="tx1"/>
                          </a:solidFill>
                          <a:effectLst/>
                          <a:latin typeface="Cambria" panose="02040503050406030204" pitchFamily="18" charset="0"/>
                          <a:cs typeface="Vani" panose="020B0502040204020203"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99392164"/>
                  </a:ext>
                </a:extLst>
              </a:tr>
              <a:tr h="216934">
                <a:tc>
                  <a:txBody>
                    <a:bodyPr/>
                    <a:lstStyle/>
                    <a:p>
                      <a:pPr marL="0" algn="ctr" defTabSz="914400" rtl="0" eaLnBrk="1" fontAlgn="ctr" latinLnBrk="0" hangingPunct="1"/>
                      <a:r>
                        <a:rPr lang="fr-MA" sz="1000" b="1" i="0" u="none" strike="noStrike" kern="1200" dirty="0">
                          <a:solidFill>
                            <a:schemeClr val="bg1"/>
                          </a:solidFill>
                          <a:effectLst/>
                          <a:latin typeface="Cambria" panose="02040503050406030204" pitchFamily="18" charset="0"/>
                          <a:ea typeface="+mn-ea"/>
                          <a:cs typeface="Vani" panose="020B0502040204020203" pitchFamily="34" charset="0"/>
                        </a:rPr>
                        <a:t>R/E – S19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mbria" panose="02040503050406030204" pitchFamily="18" charset="0"/>
                          <a:ea typeface="+mn-ea"/>
                          <a:cs typeface="Vani" panose="020B0502040204020203" pitchFamily="34" charset="0"/>
                        </a:rPr>
                        <a:t>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mbria" panose="02040503050406030204" pitchFamily="18" charset="0"/>
                          <a:ea typeface="+mn-ea"/>
                          <a:cs typeface="Vani" panose="020B0502040204020203" pitchFamily="34" charset="0"/>
                        </a:rPr>
                        <a:t>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84457399"/>
                  </a:ext>
                </a:extLst>
              </a:tr>
              <a:tr h="225971">
                <a:tc>
                  <a:txBody>
                    <a:bodyPr/>
                    <a:lstStyle/>
                    <a:p>
                      <a:pPr marL="0" algn="ctr" defTabSz="914400" rtl="0" eaLnBrk="1" fontAlgn="ctr" latinLnBrk="0" hangingPunct="1"/>
                      <a:r>
                        <a:rPr lang="fr-MA" sz="1000" b="1" i="0" u="none" strike="noStrike" kern="1200" dirty="0">
                          <a:solidFill>
                            <a:schemeClr val="bg1"/>
                          </a:solidFill>
                          <a:effectLst/>
                          <a:latin typeface="Cambria" panose="02040503050406030204" pitchFamily="18" charset="0"/>
                          <a:ea typeface="+mn-ea"/>
                          <a:cs typeface="Vani" panose="020B0502040204020203" pitchFamily="34" charset="0"/>
                        </a:rPr>
                        <a:t>R/E – S20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mbria" panose="02040503050406030204" pitchFamily="18" charset="0"/>
                          <a:ea typeface="+mn-ea"/>
                          <a:cs typeface="Vani" panose="020B0502040204020203" pitchFamily="34" charset="0"/>
                        </a:rPr>
                        <a:t>86%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25971">
                <a:tc>
                  <a:txBody>
                    <a:bodyPr/>
                    <a:lstStyle/>
                    <a:p>
                      <a:pPr marL="0" algn="ctr" defTabSz="914400" rtl="0" eaLnBrk="1" fontAlgn="ctr" latinLnBrk="0" hangingPunct="1"/>
                      <a:r>
                        <a:rPr lang="fr-MA" sz="1000" b="1" i="0" u="none" strike="noStrike" kern="1200" dirty="0">
                          <a:solidFill>
                            <a:schemeClr val="bg1"/>
                          </a:solidFill>
                          <a:effectLst/>
                          <a:latin typeface="Cambria" panose="02040503050406030204" pitchFamily="18" charset="0"/>
                          <a:ea typeface="+mn-ea"/>
                          <a:cs typeface="Vani" panose="020B0502040204020203" pitchFamily="34" charset="0"/>
                        </a:rPr>
                        <a:t>R/E – S21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mbria" panose="02040503050406030204" pitchFamily="18" charset="0"/>
                          <a:ea typeface="+mn-ea"/>
                          <a:cs typeface="Vani" panose="020B0502040204020203" pitchFamily="34" charset="0"/>
                        </a:rPr>
                        <a:t>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mbria" panose="02040503050406030204" pitchFamily="18" charset="0"/>
                          <a:ea typeface="+mn-ea"/>
                          <a:cs typeface="Vani" panose="020B0502040204020203" pitchFamily="34" charset="0"/>
                        </a:rPr>
                        <a:t>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3309597"/>
                  </a:ext>
                </a:extLst>
              </a:tr>
              <a:tr h="225971">
                <a:tc>
                  <a:txBody>
                    <a:bodyPr/>
                    <a:lstStyle/>
                    <a:p>
                      <a:pPr marL="0" algn="ctr" defTabSz="914400" rtl="0" eaLnBrk="1" fontAlgn="ctr" latinLnBrk="0" hangingPunct="1"/>
                      <a:r>
                        <a:rPr lang="fr-MA" sz="1000" b="1" i="0" u="none" strike="noStrike" kern="1200" dirty="0">
                          <a:solidFill>
                            <a:schemeClr val="bg1"/>
                          </a:solidFill>
                          <a:effectLst/>
                          <a:latin typeface="Cambria" panose="02040503050406030204" pitchFamily="18" charset="0"/>
                          <a:ea typeface="+mn-ea"/>
                          <a:cs typeface="Vani" panose="020B0502040204020203" pitchFamily="34" charset="0"/>
                        </a:rPr>
                        <a:t>R/E – S22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mbria" panose="02040503050406030204" pitchFamily="18" charset="0"/>
                          <a:ea typeface="+mn-ea"/>
                          <a:cs typeface="Vani" panose="020B0502040204020203" pitchFamily="34" charset="0"/>
                        </a:rPr>
                        <a:t>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C00000"/>
                          </a:solidFill>
                          <a:effectLst/>
                          <a:uLnTx/>
                          <a:uFillTx/>
                          <a:latin typeface="Cambria" panose="02040503050406030204" pitchFamily="18" charset="0"/>
                          <a:ea typeface="+mn-ea"/>
                          <a:cs typeface="Vani" panose="020B0502040204020203" pitchFamily="34" charset="0"/>
                        </a:rPr>
                        <a:t>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Vani" panose="020B0502040204020203"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61619554"/>
                  </a:ext>
                </a:extLst>
              </a:tr>
            </a:tbl>
          </a:graphicData>
        </a:graphic>
      </p:graphicFrame>
      <p:sp>
        <p:nvSpPr>
          <p:cNvPr id="17" name="ZoneTexte 16">
            <a:extLst>
              <a:ext uri="{FF2B5EF4-FFF2-40B4-BE49-F238E27FC236}">
                <a16:creationId xmlns:a16="http://schemas.microsoft.com/office/drawing/2014/main" xmlns="" id="{A31761AD-0313-33E8-09B8-66573D63AD52}"/>
              </a:ext>
            </a:extLst>
          </p:cNvPr>
          <p:cNvSpPr txBox="1"/>
          <p:nvPr/>
        </p:nvSpPr>
        <p:spPr>
          <a:xfrm>
            <a:off x="6577588" y="5058093"/>
            <a:ext cx="5468701" cy="617733"/>
          </a:xfrm>
          <a:prstGeom prst="rect">
            <a:avLst/>
          </a:prstGeom>
          <a:solidFill>
            <a:schemeClr val="bg1"/>
          </a:solidFill>
        </p:spPr>
        <p:txBody>
          <a:bodyPr wrap="square">
            <a:spAutoFit/>
          </a:bodyPr>
          <a:lstStyle/>
          <a:p>
            <a:pPr marL="285750" indent="-285750" algn="just">
              <a:lnSpc>
                <a:spcPct val="150000"/>
              </a:lnSpc>
              <a:buFont typeface="Wingdings" panose="05000000000000000000" pitchFamily="2" charset="2"/>
              <a:buChar char="§"/>
            </a:pPr>
            <a:r>
              <a:rPr lang="en-US" sz="1200" kern="0" dirty="0">
                <a:solidFill>
                  <a:prstClr val="black"/>
                </a:solidFill>
                <a:latin typeface="Corbel" pitchFamily="34" charset="0"/>
              </a:rPr>
              <a:t>Les heures planifiées  au cours du mois de </a:t>
            </a:r>
            <a:r>
              <a:rPr lang="en-US" sz="1200" kern="0" dirty="0" err="1">
                <a:solidFill>
                  <a:prstClr val="black"/>
                </a:solidFill>
                <a:latin typeface="Corbel" pitchFamily="34" charset="0"/>
              </a:rPr>
              <a:t>mai</a:t>
            </a:r>
            <a:r>
              <a:rPr lang="en-US" sz="1200" kern="0" dirty="0">
                <a:solidFill>
                  <a:prstClr val="black"/>
                </a:solidFill>
                <a:latin typeface="Corbel" pitchFamily="34" charset="0"/>
              </a:rPr>
              <a:t> ont été couvertes à </a:t>
            </a:r>
            <a:r>
              <a:rPr lang="en-US" sz="1200" b="1" kern="0" dirty="0">
                <a:solidFill>
                  <a:srgbClr val="FF0000"/>
                </a:solidFill>
                <a:latin typeface="Corbel" pitchFamily="34" charset="0"/>
              </a:rPr>
              <a:t>94%</a:t>
            </a:r>
          </a:p>
          <a:p>
            <a:pPr marL="285750" indent="-285750" algn="just">
              <a:lnSpc>
                <a:spcPct val="150000"/>
              </a:lnSpc>
              <a:buFont typeface="Wingdings" panose="05000000000000000000" pitchFamily="2" charset="2"/>
              <a:buChar char="§"/>
            </a:pPr>
            <a:r>
              <a:rPr lang="en-US" sz="1200" b="1" kern="0" dirty="0">
                <a:solidFill>
                  <a:prstClr val="black"/>
                </a:solidFill>
                <a:latin typeface="Corbel" pitchFamily="34" charset="0"/>
              </a:rPr>
              <a:t>Principales causes liées au gap constaté </a:t>
            </a:r>
            <a:r>
              <a:rPr lang="en-US" sz="1200" kern="0" dirty="0">
                <a:solidFill>
                  <a:prstClr val="black"/>
                </a:solidFill>
                <a:latin typeface="Corbel" pitchFamily="34" charset="0"/>
              </a:rPr>
              <a:t>:</a:t>
            </a:r>
            <a:r>
              <a:rPr lang="en-US" sz="1200" i="1" kern="0" dirty="0">
                <a:solidFill>
                  <a:prstClr val="black"/>
                </a:solidFill>
                <a:latin typeface="Corbel" pitchFamily="34" charset="0"/>
              </a:rPr>
              <a:t> Absences, retard et démissions</a:t>
            </a:r>
          </a:p>
        </p:txBody>
      </p:sp>
    </p:spTree>
    <p:extLst>
      <p:ext uri="{BB962C8B-B14F-4D97-AF65-F5344CB8AC3E}">
        <p14:creationId xmlns:p14="http://schemas.microsoft.com/office/powerpoint/2010/main" val="180310947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a:extLst>
              <a:ext uri="{FF2B5EF4-FFF2-40B4-BE49-F238E27FC236}">
                <a16:creationId xmlns:a16="http://schemas.microsoft.com/office/drawing/2014/main" xmlns="" id="{247FA544-D2F6-4EAD-920A-EC2F8CE1C316}"/>
              </a:ext>
            </a:extLst>
          </p:cNvPr>
          <p:cNvSpPr txBox="1">
            <a:spLocks/>
          </p:cNvSpPr>
          <p:nvPr/>
        </p:nvSpPr>
        <p:spPr>
          <a:xfrm>
            <a:off x="204030" y="51174"/>
            <a:ext cx="11367297" cy="87716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50000"/>
              </a:lnSpc>
              <a:defRPr/>
            </a:pPr>
            <a:r>
              <a:rPr lang="fr-FR" sz="2000" cap="all" dirty="0">
                <a:solidFill>
                  <a:srgbClr val="A80014"/>
                </a:solidFill>
                <a:latin typeface="Ebrima" pitchFamily="2" charset="0"/>
                <a:ea typeface="Ebrima" pitchFamily="2" charset="0"/>
                <a:cs typeface="Ebrima" pitchFamily="2" charset="0"/>
              </a:rPr>
              <a:t>Relevé d’actions </a:t>
            </a:r>
            <a:r>
              <a:rPr lang="fr-FR" sz="2000" cap="all" dirty="0" smtClean="0">
                <a:solidFill>
                  <a:srgbClr val="A80014"/>
                </a:solidFill>
                <a:latin typeface="Ebrima" pitchFamily="2" charset="0"/>
                <a:ea typeface="Ebrima" pitchFamily="2" charset="0"/>
                <a:cs typeface="Ebrima" pitchFamily="2" charset="0"/>
              </a:rPr>
              <a:t>m-1 </a:t>
            </a:r>
            <a:endParaRPr lang="fr-FR" sz="2000" cap="all" dirty="0">
              <a:solidFill>
                <a:srgbClr val="A80014"/>
              </a:solidFill>
              <a:latin typeface="Ebrima" pitchFamily="2" charset="0"/>
              <a:ea typeface="Ebrima" pitchFamily="2" charset="0"/>
              <a:cs typeface="Ebrima" pitchFamily="2" charset="0"/>
            </a:endParaRPr>
          </a:p>
          <a:p>
            <a:pPr>
              <a:lnSpc>
                <a:spcPct val="150000"/>
              </a:lnSpc>
              <a:defRPr/>
            </a:pPr>
            <a:r>
              <a:rPr lang="fr-FR" sz="1800" cap="all" dirty="0">
                <a:solidFill>
                  <a:schemeClr val="tx1"/>
                </a:solidFill>
                <a:latin typeface="Calibri" panose="020F0502020204030204" pitchFamily="34" charset="0"/>
                <a:cs typeface="Calibri" panose="020F0502020204030204" pitchFamily="34" charset="0"/>
              </a:rPr>
              <a:t>Synthèse des actions en cours</a:t>
            </a:r>
            <a:endParaRPr lang="fr-FR" sz="1800" cap="all" dirty="0">
              <a:solidFill>
                <a:srgbClr val="A80014"/>
              </a:solidFill>
              <a:latin typeface="Ebrima" pitchFamily="2" charset="0"/>
              <a:ea typeface="Ebrima" pitchFamily="2" charset="0"/>
              <a:cs typeface="Ebrima" pitchFamily="2" charset="0"/>
            </a:endParaRPr>
          </a:p>
        </p:txBody>
      </p:sp>
      <p:grpSp>
        <p:nvGrpSpPr>
          <p:cNvPr id="2" name="Groupe 1"/>
          <p:cNvGrpSpPr/>
          <p:nvPr/>
        </p:nvGrpSpPr>
        <p:grpSpPr>
          <a:xfrm>
            <a:off x="354839" y="936985"/>
            <a:ext cx="11837161" cy="483885"/>
            <a:chOff x="446088" y="1717794"/>
            <a:chExt cx="10600704" cy="594764"/>
          </a:xfrm>
        </p:grpSpPr>
        <p:sp>
          <p:nvSpPr>
            <p:cNvPr id="41" name="Google Shape;409;p34"/>
            <p:cNvSpPr txBox="1"/>
            <p:nvPr/>
          </p:nvSpPr>
          <p:spPr>
            <a:xfrm>
              <a:off x="744538" y="1825624"/>
              <a:ext cx="1828800" cy="400050"/>
            </a:xfrm>
            <a:prstGeom prst="rect">
              <a:avLst/>
            </a:prstGeom>
            <a:noFill/>
            <a:ln>
              <a:noFill/>
            </a:ln>
          </p:spPr>
          <p:txBody>
            <a:bodyPr spcFirstLastPara="1" lIns="91425" tIns="91425" rIns="91425" bIns="91425">
              <a:spAutoFit/>
            </a:bodyPr>
            <a:lstStyle/>
            <a:p>
              <a:pPr>
                <a:buClr>
                  <a:srgbClr val="000000"/>
                </a:buClr>
                <a:buFont typeface="Arial"/>
                <a:buNone/>
                <a:defRPr/>
              </a:pPr>
              <a:r>
                <a:rPr lang="en" sz="1400" b="1" kern="0" dirty="0">
                  <a:solidFill>
                    <a:prstClr val="black"/>
                  </a:solidFill>
                  <a:latin typeface="Century Gothic" panose="020B0502020202020204" pitchFamily="34" charset="0"/>
                  <a:ea typeface="Montserrat"/>
                  <a:cs typeface="Montserrat"/>
                  <a:sym typeface="Montserrat"/>
                </a:rPr>
                <a:t>Action</a:t>
              </a:r>
              <a:endParaRPr sz="1400" b="1" kern="0" dirty="0">
                <a:solidFill>
                  <a:prstClr val="black"/>
                </a:solidFill>
                <a:latin typeface="Century Gothic" panose="020B0502020202020204" pitchFamily="34" charset="0"/>
                <a:ea typeface="Montserrat"/>
                <a:cs typeface="Montserrat"/>
                <a:sym typeface="Montserrat"/>
              </a:endParaRPr>
            </a:p>
          </p:txBody>
        </p:sp>
        <p:sp>
          <p:nvSpPr>
            <p:cNvPr id="43" name="Google Shape;411;p34"/>
            <p:cNvSpPr txBox="1"/>
            <p:nvPr/>
          </p:nvSpPr>
          <p:spPr>
            <a:xfrm>
              <a:off x="7861468" y="1717794"/>
              <a:ext cx="965129" cy="400050"/>
            </a:xfrm>
            <a:prstGeom prst="rect">
              <a:avLst/>
            </a:prstGeom>
            <a:noFill/>
            <a:ln>
              <a:noFill/>
            </a:ln>
          </p:spPr>
          <p:txBody>
            <a:bodyPr spcFirstLastPara="1" wrap="square"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Importance</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44" name="Google Shape;412;p34"/>
            <p:cNvSpPr txBox="1"/>
            <p:nvPr/>
          </p:nvSpPr>
          <p:spPr>
            <a:xfrm>
              <a:off x="3976691" y="1822103"/>
              <a:ext cx="849313"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Owner</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45" name="Google Shape;415;p34"/>
            <p:cNvSpPr txBox="1"/>
            <p:nvPr/>
          </p:nvSpPr>
          <p:spPr>
            <a:xfrm>
              <a:off x="5223193" y="1912508"/>
              <a:ext cx="355600"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État</a:t>
              </a:r>
              <a:endParaRPr sz="1400" b="1" kern="0" dirty="0">
                <a:solidFill>
                  <a:prstClr val="black"/>
                </a:solidFill>
                <a:latin typeface="Century Gothic" panose="020B0502020202020204" pitchFamily="34" charset="0"/>
                <a:ea typeface="Montserrat"/>
                <a:cs typeface="Montserrat"/>
                <a:sym typeface="Montserrat Medium"/>
              </a:endParaRPr>
            </a:p>
          </p:txBody>
        </p:sp>
        <p:grpSp>
          <p:nvGrpSpPr>
            <p:cNvPr id="46" name="Google Shape;416;p34"/>
            <p:cNvGrpSpPr>
              <a:grpSpLocks/>
            </p:cNvGrpSpPr>
            <p:nvPr/>
          </p:nvGrpSpPr>
          <p:grpSpPr bwMode="auto">
            <a:xfrm>
              <a:off x="2832142" y="1839306"/>
              <a:ext cx="976531" cy="341918"/>
              <a:chOff x="-64212190" y="1833172"/>
              <a:chExt cx="961907" cy="377543"/>
            </a:xfrm>
          </p:grpSpPr>
          <p:sp>
            <p:nvSpPr>
              <p:cNvPr id="62" name="Google Shape;417;p34"/>
              <p:cNvSpPr/>
              <p:nvPr/>
            </p:nvSpPr>
            <p:spPr>
              <a:xfrm>
                <a:off x="-63569283" y="1833172"/>
                <a:ext cx="319000" cy="317275"/>
              </a:xfrm>
              <a:custGeom>
                <a:avLst/>
                <a:gdLst/>
                <a:ahLst/>
                <a:cxnLst/>
                <a:rect l="l" t="t" r="r" b="b"/>
                <a:pathLst>
                  <a:path w="12760" h="12691" extrusionOk="0">
                    <a:moveTo>
                      <a:pt x="4726" y="1317"/>
                    </a:moveTo>
                    <a:lnTo>
                      <a:pt x="4726" y="2703"/>
                    </a:lnTo>
                    <a:cubicBezTo>
                      <a:pt x="4663" y="2735"/>
                      <a:pt x="4600" y="2829"/>
                      <a:pt x="4569" y="2861"/>
                    </a:cubicBezTo>
                    <a:lnTo>
                      <a:pt x="4065" y="3554"/>
                    </a:lnTo>
                    <a:cubicBezTo>
                      <a:pt x="3970" y="3176"/>
                      <a:pt x="3907" y="2703"/>
                      <a:pt x="3907" y="2388"/>
                    </a:cubicBezTo>
                    <a:cubicBezTo>
                      <a:pt x="3876" y="1947"/>
                      <a:pt x="3970" y="1632"/>
                      <a:pt x="4222" y="1475"/>
                    </a:cubicBezTo>
                    <a:cubicBezTo>
                      <a:pt x="4348" y="1349"/>
                      <a:pt x="4537" y="1317"/>
                      <a:pt x="4726" y="1317"/>
                    </a:cubicBezTo>
                    <a:close/>
                    <a:moveTo>
                      <a:pt x="7046" y="813"/>
                    </a:moveTo>
                    <a:cubicBezTo>
                      <a:pt x="7507" y="813"/>
                      <a:pt x="7937" y="916"/>
                      <a:pt x="8286" y="1128"/>
                    </a:cubicBezTo>
                    <a:cubicBezTo>
                      <a:pt x="8759" y="1412"/>
                      <a:pt x="8979" y="1821"/>
                      <a:pt x="8948" y="2420"/>
                    </a:cubicBezTo>
                    <a:cubicBezTo>
                      <a:pt x="8948" y="2703"/>
                      <a:pt x="8853" y="3113"/>
                      <a:pt x="8790" y="3554"/>
                    </a:cubicBezTo>
                    <a:lnTo>
                      <a:pt x="8286" y="2861"/>
                    </a:lnTo>
                    <a:cubicBezTo>
                      <a:pt x="8066" y="2609"/>
                      <a:pt x="7814" y="2451"/>
                      <a:pt x="7499" y="2451"/>
                    </a:cubicBezTo>
                    <a:lnTo>
                      <a:pt x="5514" y="2451"/>
                    </a:lnTo>
                    <a:lnTo>
                      <a:pt x="5514" y="1160"/>
                    </a:lnTo>
                    <a:cubicBezTo>
                      <a:pt x="6020" y="931"/>
                      <a:pt x="6551" y="813"/>
                      <a:pt x="7046" y="813"/>
                    </a:cubicBezTo>
                    <a:close/>
                    <a:moveTo>
                      <a:pt x="7530" y="3334"/>
                    </a:moveTo>
                    <a:cubicBezTo>
                      <a:pt x="7562" y="3334"/>
                      <a:pt x="7593" y="3365"/>
                      <a:pt x="7656" y="3365"/>
                    </a:cubicBezTo>
                    <a:lnTo>
                      <a:pt x="8601" y="4657"/>
                    </a:lnTo>
                    <a:cubicBezTo>
                      <a:pt x="8444" y="5917"/>
                      <a:pt x="7688" y="7177"/>
                      <a:pt x="6427" y="7177"/>
                    </a:cubicBezTo>
                    <a:cubicBezTo>
                      <a:pt x="5167" y="7177"/>
                      <a:pt x="4411" y="5980"/>
                      <a:pt x="4254" y="4657"/>
                    </a:cubicBezTo>
                    <a:lnTo>
                      <a:pt x="5199" y="3365"/>
                    </a:lnTo>
                    <a:cubicBezTo>
                      <a:pt x="5230" y="3334"/>
                      <a:pt x="5293" y="3334"/>
                      <a:pt x="5325" y="3334"/>
                    </a:cubicBezTo>
                    <a:close/>
                    <a:moveTo>
                      <a:pt x="5199" y="7681"/>
                    </a:moveTo>
                    <a:cubicBezTo>
                      <a:pt x="5608" y="7902"/>
                      <a:pt x="5986" y="8028"/>
                      <a:pt x="6427" y="8028"/>
                    </a:cubicBezTo>
                    <a:cubicBezTo>
                      <a:pt x="6869" y="8028"/>
                      <a:pt x="7310" y="7902"/>
                      <a:pt x="7688" y="7713"/>
                    </a:cubicBezTo>
                    <a:lnTo>
                      <a:pt x="7688" y="7807"/>
                    </a:lnTo>
                    <a:cubicBezTo>
                      <a:pt x="7688" y="8028"/>
                      <a:pt x="7719" y="8185"/>
                      <a:pt x="7814" y="8343"/>
                    </a:cubicBezTo>
                    <a:lnTo>
                      <a:pt x="6427" y="9634"/>
                    </a:lnTo>
                    <a:lnTo>
                      <a:pt x="5073" y="8280"/>
                    </a:lnTo>
                    <a:cubicBezTo>
                      <a:pt x="5167" y="8122"/>
                      <a:pt x="5199" y="7965"/>
                      <a:pt x="5199" y="7776"/>
                    </a:cubicBezTo>
                    <a:lnTo>
                      <a:pt x="5199" y="7681"/>
                    </a:lnTo>
                    <a:close/>
                    <a:moveTo>
                      <a:pt x="4537" y="8878"/>
                    </a:moveTo>
                    <a:lnTo>
                      <a:pt x="5829" y="10170"/>
                    </a:lnTo>
                    <a:lnTo>
                      <a:pt x="5230" y="10769"/>
                    </a:lnTo>
                    <a:lnTo>
                      <a:pt x="4065" y="9036"/>
                    </a:lnTo>
                    <a:cubicBezTo>
                      <a:pt x="4222" y="9036"/>
                      <a:pt x="4380" y="9004"/>
                      <a:pt x="4537" y="8878"/>
                    </a:cubicBezTo>
                    <a:close/>
                    <a:moveTo>
                      <a:pt x="8318" y="8878"/>
                    </a:moveTo>
                    <a:cubicBezTo>
                      <a:pt x="8475" y="8973"/>
                      <a:pt x="8633" y="9036"/>
                      <a:pt x="8790" y="9036"/>
                    </a:cubicBezTo>
                    <a:lnTo>
                      <a:pt x="7593" y="10769"/>
                    </a:lnTo>
                    <a:lnTo>
                      <a:pt x="7026" y="10170"/>
                    </a:lnTo>
                    <a:lnTo>
                      <a:pt x="8318" y="8878"/>
                    </a:lnTo>
                    <a:close/>
                    <a:moveTo>
                      <a:pt x="10460" y="9067"/>
                    </a:moveTo>
                    <a:cubicBezTo>
                      <a:pt x="11279" y="9067"/>
                      <a:pt x="11941" y="9760"/>
                      <a:pt x="11941" y="10580"/>
                    </a:cubicBezTo>
                    <a:lnTo>
                      <a:pt x="11941" y="11840"/>
                    </a:lnTo>
                    <a:lnTo>
                      <a:pt x="7814" y="11840"/>
                    </a:lnTo>
                    <a:cubicBezTo>
                      <a:pt x="7908" y="11808"/>
                      <a:pt x="8003" y="11745"/>
                      <a:pt x="8034" y="11682"/>
                    </a:cubicBezTo>
                    <a:lnTo>
                      <a:pt x="9798" y="9067"/>
                    </a:lnTo>
                    <a:close/>
                    <a:moveTo>
                      <a:pt x="3088" y="9067"/>
                    </a:moveTo>
                    <a:lnTo>
                      <a:pt x="4852" y="11651"/>
                    </a:lnTo>
                    <a:cubicBezTo>
                      <a:pt x="4915" y="11745"/>
                      <a:pt x="5041" y="11808"/>
                      <a:pt x="5167" y="11840"/>
                    </a:cubicBezTo>
                    <a:lnTo>
                      <a:pt x="5199" y="11840"/>
                    </a:lnTo>
                    <a:cubicBezTo>
                      <a:pt x="5325" y="11840"/>
                      <a:pt x="5419" y="11808"/>
                      <a:pt x="5482" y="11714"/>
                    </a:cubicBezTo>
                    <a:lnTo>
                      <a:pt x="6427" y="10769"/>
                    </a:lnTo>
                    <a:lnTo>
                      <a:pt x="7404" y="11745"/>
                    </a:lnTo>
                    <a:cubicBezTo>
                      <a:pt x="7436" y="11777"/>
                      <a:pt x="7530" y="11840"/>
                      <a:pt x="7593" y="11871"/>
                    </a:cubicBezTo>
                    <a:lnTo>
                      <a:pt x="914" y="11871"/>
                    </a:lnTo>
                    <a:lnTo>
                      <a:pt x="914" y="11840"/>
                    </a:lnTo>
                    <a:lnTo>
                      <a:pt x="914" y="10580"/>
                    </a:lnTo>
                    <a:cubicBezTo>
                      <a:pt x="914" y="9760"/>
                      <a:pt x="1576" y="9067"/>
                      <a:pt x="2395" y="9067"/>
                    </a:cubicBezTo>
                    <a:close/>
                    <a:moveTo>
                      <a:pt x="7043" y="1"/>
                    </a:moveTo>
                    <a:cubicBezTo>
                      <a:pt x="6380" y="1"/>
                      <a:pt x="5673" y="166"/>
                      <a:pt x="5010" y="498"/>
                    </a:cubicBezTo>
                    <a:cubicBezTo>
                      <a:pt x="4898" y="477"/>
                      <a:pt x="4788" y="467"/>
                      <a:pt x="4680" y="467"/>
                    </a:cubicBezTo>
                    <a:cubicBezTo>
                      <a:pt x="4300" y="467"/>
                      <a:pt x="3942" y="592"/>
                      <a:pt x="3624" y="813"/>
                    </a:cubicBezTo>
                    <a:cubicBezTo>
                      <a:pt x="3308" y="1034"/>
                      <a:pt x="2962" y="1506"/>
                      <a:pt x="2962" y="2388"/>
                    </a:cubicBezTo>
                    <a:cubicBezTo>
                      <a:pt x="2962" y="3144"/>
                      <a:pt x="3277" y="4405"/>
                      <a:pt x="3340" y="4625"/>
                    </a:cubicBezTo>
                    <a:cubicBezTo>
                      <a:pt x="3466" y="5570"/>
                      <a:pt x="3781" y="6389"/>
                      <a:pt x="4285" y="6988"/>
                    </a:cubicBezTo>
                    <a:lnTo>
                      <a:pt x="4285" y="7744"/>
                    </a:lnTo>
                    <a:cubicBezTo>
                      <a:pt x="4285" y="8028"/>
                      <a:pt x="4065" y="8248"/>
                      <a:pt x="3781" y="8248"/>
                    </a:cubicBezTo>
                    <a:lnTo>
                      <a:pt x="2332" y="8248"/>
                    </a:lnTo>
                    <a:cubicBezTo>
                      <a:pt x="1072" y="8248"/>
                      <a:pt x="0" y="9288"/>
                      <a:pt x="0" y="10580"/>
                    </a:cubicBezTo>
                    <a:lnTo>
                      <a:pt x="0" y="12281"/>
                    </a:lnTo>
                    <a:cubicBezTo>
                      <a:pt x="0" y="12501"/>
                      <a:pt x="189" y="12690"/>
                      <a:pt x="410" y="12690"/>
                    </a:cubicBezTo>
                    <a:lnTo>
                      <a:pt x="12256" y="12690"/>
                    </a:lnTo>
                    <a:cubicBezTo>
                      <a:pt x="12508" y="12690"/>
                      <a:pt x="12697" y="12501"/>
                      <a:pt x="12697" y="12281"/>
                    </a:cubicBezTo>
                    <a:lnTo>
                      <a:pt x="12697" y="10580"/>
                    </a:lnTo>
                    <a:cubicBezTo>
                      <a:pt x="12760" y="9319"/>
                      <a:pt x="11689" y="8248"/>
                      <a:pt x="10429" y="8248"/>
                    </a:cubicBezTo>
                    <a:lnTo>
                      <a:pt x="8979" y="8248"/>
                    </a:lnTo>
                    <a:cubicBezTo>
                      <a:pt x="8696" y="8248"/>
                      <a:pt x="8475" y="8028"/>
                      <a:pt x="8475" y="7744"/>
                    </a:cubicBezTo>
                    <a:lnTo>
                      <a:pt x="8475" y="6957"/>
                    </a:lnTo>
                    <a:cubicBezTo>
                      <a:pt x="8979" y="6358"/>
                      <a:pt x="9294" y="5539"/>
                      <a:pt x="9389" y="4625"/>
                    </a:cubicBezTo>
                    <a:cubicBezTo>
                      <a:pt x="9546" y="4121"/>
                      <a:pt x="9735" y="3050"/>
                      <a:pt x="9767" y="2420"/>
                    </a:cubicBezTo>
                    <a:cubicBezTo>
                      <a:pt x="9767" y="1538"/>
                      <a:pt x="9420" y="845"/>
                      <a:pt x="8664" y="404"/>
                    </a:cubicBezTo>
                    <a:cubicBezTo>
                      <a:pt x="8202" y="135"/>
                      <a:pt x="7640" y="1"/>
                      <a:pt x="7043"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77" name="Google Shape;418;p34"/>
              <p:cNvSpPr/>
              <p:nvPr/>
            </p:nvSpPr>
            <p:spPr>
              <a:xfrm>
                <a:off x="-64171533" y="2175657"/>
                <a:ext cx="48476" cy="22788"/>
              </a:xfrm>
              <a:custGeom>
                <a:avLst/>
                <a:gdLst/>
                <a:ahLst/>
                <a:cxnLst/>
                <a:rect l="l" t="t" r="r" b="b"/>
                <a:pathLst>
                  <a:path w="1954" h="883" extrusionOk="0">
                    <a:moveTo>
                      <a:pt x="410" y="1"/>
                    </a:moveTo>
                    <a:cubicBezTo>
                      <a:pt x="158" y="1"/>
                      <a:pt x="0" y="190"/>
                      <a:pt x="0" y="442"/>
                    </a:cubicBezTo>
                    <a:cubicBezTo>
                      <a:pt x="0" y="662"/>
                      <a:pt x="221" y="883"/>
                      <a:pt x="410" y="883"/>
                    </a:cubicBezTo>
                    <a:lnTo>
                      <a:pt x="1513" y="883"/>
                    </a:lnTo>
                    <a:cubicBezTo>
                      <a:pt x="1765" y="883"/>
                      <a:pt x="1891" y="662"/>
                      <a:pt x="1891" y="442"/>
                    </a:cubicBezTo>
                    <a:cubicBezTo>
                      <a:pt x="1954" y="190"/>
                      <a:pt x="1733" y="1"/>
                      <a:pt x="1513"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83" name="Google Shape;419;p34"/>
              <p:cNvSpPr/>
              <p:nvPr/>
            </p:nvSpPr>
            <p:spPr>
              <a:xfrm>
                <a:off x="-64212190" y="2210715"/>
                <a:ext cx="4692" cy="0"/>
              </a:xfrm>
              <a:custGeom>
                <a:avLst/>
                <a:gdLst/>
                <a:ahLst/>
                <a:cxnLst/>
                <a:rect l="l" t="t" r="r" b="b"/>
                <a:pathLst>
                  <a:path w="221" h="1" extrusionOk="0">
                    <a:moveTo>
                      <a:pt x="1" y="1"/>
                    </a:moveTo>
                    <a:lnTo>
                      <a:pt x="221" y="1"/>
                    </a:lnTo>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sp>
          <p:nvSpPr>
            <p:cNvPr id="84" name="Google Shape;420;p34"/>
            <p:cNvSpPr txBox="1"/>
            <p:nvPr/>
          </p:nvSpPr>
          <p:spPr>
            <a:xfrm>
              <a:off x="6582853" y="1766886"/>
              <a:ext cx="992188"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Deadline</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85" name="Google Shape;421;p34"/>
            <p:cNvSpPr txBox="1"/>
            <p:nvPr/>
          </p:nvSpPr>
          <p:spPr>
            <a:xfrm>
              <a:off x="9672017" y="1759105"/>
              <a:ext cx="1374775"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commentaire</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86" name="Google Shape;422;p34"/>
            <p:cNvSpPr/>
            <p:nvPr/>
          </p:nvSpPr>
          <p:spPr>
            <a:xfrm>
              <a:off x="7441657" y="1770291"/>
              <a:ext cx="325438" cy="287338"/>
            </a:xfrm>
            <a:custGeom>
              <a:avLst/>
              <a:gdLst/>
              <a:ahLst/>
              <a:cxnLst/>
              <a:rect l="l" t="t" r="r" b="b"/>
              <a:pathLst>
                <a:path w="19655" h="18246" extrusionOk="0">
                  <a:moveTo>
                    <a:pt x="9829" y="1835"/>
                  </a:moveTo>
                  <a:lnTo>
                    <a:pt x="12133" y="6452"/>
                  </a:lnTo>
                  <a:cubicBezTo>
                    <a:pt x="12218" y="6618"/>
                    <a:pt x="12375" y="6733"/>
                    <a:pt x="12559" y="6760"/>
                  </a:cubicBezTo>
                  <a:lnTo>
                    <a:pt x="17698" y="7500"/>
                  </a:lnTo>
                  <a:lnTo>
                    <a:pt x="13984" y="11078"/>
                  </a:lnTo>
                  <a:cubicBezTo>
                    <a:pt x="13848" y="11211"/>
                    <a:pt x="13788" y="11398"/>
                    <a:pt x="13821" y="11582"/>
                  </a:cubicBezTo>
                  <a:lnTo>
                    <a:pt x="14700" y="16646"/>
                  </a:lnTo>
                  <a:lnTo>
                    <a:pt x="10092" y="14251"/>
                  </a:lnTo>
                  <a:cubicBezTo>
                    <a:pt x="10009" y="14209"/>
                    <a:pt x="9919" y="14188"/>
                    <a:pt x="9830" y="14188"/>
                  </a:cubicBezTo>
                  <a:cubicBezTo>
                    <a:pt x="9740" y="14188"/>
                    <a:pt x="9651" y="14209"/>
                    <a:pt x="9570" y="14251"/>
                  </a:cubicBezTo>
                  <a:lnTo>
                    <a:pt x="4962" y="16646"/>
                  </a:lnTo>
                  <a:lnTo>
                    <a:pt x="5838" y="11582"/>
                  </a:lnTo>
                  <a:cubicBezTo>
                    <a:pt x="5871" y="11398"/>
                    <a:pt x="5810" y="11208"/>
                    <a:pt x="5674" y="11078"/>
                  </a:cubicBezTo>
                  <a:lnTo>
                    <a:pt x="1961" y="7500"/>
                  </a:lnTo>
                  <a:lnTo>
                    <a:pt x="7100" y="6760"/>
                  </a:lnTo>
                  <a:cubicBezTo>
                    <a:pt x="7284" y="6733"/>
                    <a:pt x="7441" y="6618"/>
                    <a:pt x="7525" y="6452"/>
                  </a:cubicBezTo>
                  <a:lnTo>
                    <a:pt x="9829" y="1835"/>
                  </a:lnTo>
                  <a:close/>
                  <a:moveTo>
                    <a:pt x="9828" y="1"/>
                  </a:moveTo>
                  <a:cubicBezTo>
                    <a:pt x="9627" y="1"/>
                    <a:pt x="9426" y="105"/>
                    <a:pt x="9322" y="313"/>
                  </a:cubicBezTo>
                  <a:lnTo>
                    <a:pt x="6641" y="5682"/>
                  </a:lnTo>
                  <a:lnTo>
                    <a:pt x="653" y="6543"/>
                  </a:lnTo>
                  <a:cubicBezTo>
                    <a:pt x="188" y="6609"/>
                    <a:pt x="1" y="7183"/>
                    <a:pt x="339" y="7509"/>
                  </a:cubicBezTo>
                  <a:lnTo>
                    <a:pt x="4672" y="11685"/>
                  </a:lnTo>
                  <a:lnTo>
                    <a:pt x="3648" y="17579"/>
                  </a:lnTo>
                  <a:cubicBezTo>
                    <a:pt x="3584" y="17947"/>
                    <a:pt x="3875" y="18245"/>
                    <a:pt x="4207" y="18245"/>
                  </a:cubicBezTo>
                  <a:cubicBezTo>
                    <a:pt x="4293" y="18245"/>
                    <a:pt x="4383" y="18225"/>
                    <a:pt x="4470" y="18180"/>
                  </a:cubicBezTo>
                  <a:lnTo>
                    <a:pt x="9829" y="15393"/>
                  </a:lnTo>
                  <a:lnTo>
                    <a:pt x="15189" y="18180"/>
                  </a:lnTo>
                  <a:cubicBezTo>
                    <a:pt x="15275" y="18225"/>
                    <a:pt x="15365" y="18245"/>
                    <a:pt x="15452" y="18245"/>
                  </a:cubicBezTo>
                  <a:cubicBezTo>
                    <a:pt x="15782" y="18245"/>
                    <a:pt x="16072" y="17948"/>
                    <a:pt x="16007" y="17582"/>
                  </a:cubicBezTo>
                  <a:lnTo>
                    <a:pt x="14986" y="11685"/>
                  </a:lnTo>
                  <a:lnTo>
                    <a:pt x="19316" y="7512"/>
                  </a:lnTo>
                  <a:cubicBezTo>
                    <a:pt x="19655" y="7183"/>
                    <a:pt x="19470" y="6609"/>
                    <a:pt x="19005" y="6543"/>
                  </a:cubicBezTo>
                  <a:lnTo>
                    <a:pt x="13015" y="5682"/>
                  </a:lnTo>
                  <a:lnTo>
                    <a:pt x="10333" y="313"/>
                  </a:lnTo>
                  <a:cubicBezTo>
                    <a:pt x="10229" y="105"/>
                    <a:pt x="10029" y="1"/>
                    <a:pt x="9828"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435D74"/>
                </a:solidFill>
                <a:latin typeface="Arial"/>
                <a:cs typeface="Arial"/>
                <a:sym typeface="Arial"/>
              </a:endParaRPr>
            </a:p>
          </p:txBody>
        </p:sp>
        <p:sp>
          <p:nvSpPr>
            <p:cNvPr id="87" name="Google Shape;429;p34"/>
            <p:cNvSpPr/>
            <p:nvPr/>
          </p:nvSpPr>
          <p:spPr>
            <a:xfrm>
              <a:off x="4745436" y="1909930"/>
              <a:ext cx="200025" cy="282575"/>
            </a:xfrm>
            <a:custGeom>
              <a:avLst/>
              <a:gdLst/>
              <a:ahLst/>
              <a:cxnLst/>
              <a:rect l="l" t="t" r="r" b="b"/>
              <a:pathLst>
                <a:path w="7594" h="11752" extrusionOk="0">
                  <a:moveTo>
                    <a:pt x="6585" y="662"/>
                  </a:moveTo>
                  <a:cubicBezTo>
                    <a:pt x="6774" y="662"/>
                    <a:pt x="6932" y="819"/>
                    <a:pt x="6932" y="1008"/>
                  </a:cubicBezTo>
                  <a:cubicBezTo>
                    <a:pt x="6932" y="1197"/>
                    <a:pt x="6774" y="1355"/>
                    <a:pt x="6585" y="1355"/>
                  </a:cubicBezTo>
                  <a:lnTo>
                    <a:pt x="1040" y="1355"/>
                  </a:lnTo>
                  <a:cubicBezTo>
                    <a:pt x="820" y="1355"/>
                    <a:pt x="662" y="1197"/>
                    <a:pt x="662" y="1008"/>
                  </a:cubicBezTo>
                  <a:cubicBezTo>
                    <a:pt x="662" y="819"/>
                    <a:pt x="820" y="662"/>
                    <a:pt x="1040" y="662"/>
                  </a:cubicBezTo>
                  <a:close/>
                  <a:moveTo>
                    <a:pt x="6175" y="2048"/>
                  </a:moveTo>
                  <a:lnTo>
                    <a:pt x="6175" y="2867"/>
                  </a:lnTo>
                  <a:cubicBezTo>
                    <a:pt x="5435" y="3277"/>
                    <a:pt x="4600" y="3481"/>
                    <a:pt x="3765" y="3481"/>
                  </a:cubicBezTo>
                  <a:cubicBezTo>
                    <a:pt x="2930" y="3481"/>
                    <a:pt x="2096" y="3277"/>
                    <a:pt x="1355" y="2867"/>
                  </a:cubicBezTo>
                  <a:lnTo>
                    <a:pt x="1355" y="2048"/>
                  </a:lnTo>
                  <a:close/>
                  <a:moveTo>
                    <a:pt x="1418" y="3686"/>
                  </a:moveTo>
                  <a:lnTo>
                    <a:pt x="1418" y="3686"/>
                  </a:lnTo>
                  <a:cubicBezTo>
                    <a:pt x="2174" y="4001"/>
                    <a:pt x="2962" y="4190"/>
                    <a:pt x="3781" y="4190"/>
                  </a:cubicBezTo>
                  <a:cubicBezTo>
                    <a:pt x="4600" y="4190"/>
                    <a:pt x="5388" y="4033"/>
                    <a:pt x="6144" y="3686"/>
                  </a:cubicBezTo>
                  <a:lnTo>
                    <a:pt x="6144" y="3686"/>
                  </a:lnTo>
                  <a:cubicBezTo>
                    <a:pt x="5860" y="4757"/>
                    <a:pt x="4915" y="5545"/>
                    <a:pt x="3781" y="5545"/>
                  </a:cubicBezTo>
                  <a:cubicBezTo>
                    <a:pt x="2647" y="5545"/>
                    <a:pt x="1702" y="4757"/>
                    <a:pt x="1418" y="3686"/>
                  </a:cubicBezTo>
                  <a:close/>
                  <a:moveTo>
                    <a:pt x="3435" y="6238"/>
                  </a:moveTo>
                  <a:lnTo>
                    <a:pt x="3435" y="7813"/>
                  </a:lnTo>
                  <a:lnTo>
                    <a:pt x="1544" y="9704"/>
                  </a:lnTo>
                  <a:lnTo>
                    <a:pt x="1355" y="9704"/>
                  </a:lnTo>
                  <a:lnTo>
                    <a:pt x="1355" y="8695"/>
                  </a:lnTo>
                  <a:cubicBezTo>
                    <a:pt x="1355" y="7467"/>
                    <a:pt x="2237" y="6427"/>
                    <a:pt x="3435" y="6238"/>
                  </a:cubicBezTo>
                  <a:close/>
                  <a:moveTo>
                    <a:pt x="3781" y="8443"/>
                  </a:moveTo>
                  <a:lnTo>
                    <a:pt x="5041" y="9704"/>
                  </a:lnTo>
                  <a:lnTo>
                    <a:pt x="2552" y="9704"/>
                  </a:lnTo>
                  <a:lnTo>
                    <a:pt x="3781" y="8443"/>
                  </a:lnTo>
                  <a:close/>
                  <a:moveTo>
                    <a:pt x="4128" y="6238"/>
                  </a:moveTo>
                  <a:cubicBezTo>
                    <a:pt x="5325" y="6396"/>
                    <a:pt x="6207" y="7435"/>
                    <a:pt x="6207" y="8695"/>
                  </a:cubicBezTo>
                  <a:lnTo>
                    <a:pt x="6207" y="9704"/>
                  </a:lnTo>
                  <a:lnTo>
                    <a:pt x="6018" y="9704"/>
                  </a:lnTo>
                  <a:lnTo>
                    <a:pt x="4128" y="7813"/>
                  </a:lnTo>
                  <a:lnTo>
                    <a:pt x="4128" y="6238"/>
                  </a:lnTo>
                  <a:close/>
                  <a:moveTo>
                    <a:pt x="6553" y="10397"/>
                  </a:moveTo>
                  <a:cubicBezTo>
                    <a:pt x="6743" y="10428"/>
                    <a:pt x="6900" y="10586"/>
                    <a:pt x="6900" y="10743"/>
                  </a:cubicBezTo>
                  <a:cubicBezTo>
                    <a:pt x="6900" y="10932"/>
                    <a:pt x="6743" y="11090"/>
                    <a:pt x="6553" y="11090"/>
                  </a:cubicBezTo>
                  <a:lnTo>
                    <a:pt x="977" y="11090"/>
                  </a:lnTo>
                  <a:cubicBezTo>
                    <a:pt x="788" y="11090"/>
                    <a:pt x="631" y="10932"/>
                    <a:pt x="631" y="10743"/>
                  </a:cubicBezTo>
                  <a:cubicBezTo>
                    <a:pt x="631" y="10554"/>
                    <a:pt x="788" y="10397"/>
                    <a:pt x="977" y="10397"/>
                  </a:cubicBezTo>
                  <a:close/>
                  <a:moveTo>
                    <a:pt x="1009" y="0"/>
                  </a:moveTo>
                  <a:cubicBezTo>
                    <a:pt x="442" y="0"/>
                    <a:pt x="0" y="473"/>
                    <a:pt x="0" y="1008"/>
                  </a:cubicBezTo>
                  <a:cubicBezTo>
                    <a:pt x="0" y="1449"/>
                    <a:pt x="284" y="1827"/>
                    <a:pt x="694" y="1985"/>
                  </a:cubicBezTo>
                  <a:lnTo>
                    <a:pt x="694" y="3088"/>
                  </a:lnTo>
                  <a:cubicBezTo>
                    <a:pt x="694" y="4316"/>
                    <a:pt x="1387" y="5356"/>
                    <a:pt x="2395" y="5860"/>
                  </a:cubicBezTo>
                  <a:cubicBezTo>
                    <a:pt x="1387" y="6364"/>
                    <a:pt x="694" y="7435"/>
                    <a:pt x="694" y="8664"/>
                  </a:cubicBezTo>
                  <a:lnTo>
                    <a:pt x="694" y="9767"/>
                  </a:lnTo>
                  <a:cubicBezTo>
                    <a:pt x="316" y="9924"/>
                    <a:pt x="0" y="10271"/>
                    <a:pt x="0" y="10743"/>
                  </a:cubicBezTo>
                  <a:cubicBezTo>
                    <a:pt x="0" y="11342"/>
                    <a:pt x="473" y="11751"/>
                    <a:pt x="1009" y="11751"/>
                  </a:cubicBezTo>
                  <a:lnTo>
                    <a:pt x="6585" y="11751"/>
                  </a:lnTo>
                  <a:cubicBezTo>
                    <a:pt x="7152" y="11751"/>
                    <a:pt x="7593" y="11279"/>
                    <a:pt x="7593" y="10743"/>
                  </a:cubicBezTo>
                  <a:cubicBezTo>
                    <a:pt x="7593" y="10302"/>
                    <a:pt x="7310" y="9924"/>
                    <a:pt x="6900" y="9767"/>
                  </a:cubicBezTo>
                  <a:lnTo>
                    <a:pt x="6900" y="8664"/>
                  </a:lnTo>
                  <a:cubicBezTo>
                    <a:pt x="6900" y="7435"/>
                    <a:pt x="6207" y="6364"/>
                    <a:pt x="5199" y="5860"/>
                  </a:cubicBezTo>
                  <a:cubicBezTo>
                    <a:pt x="6207" y="5387"/>
                    <a:pt x="6900" y="4316"/>
                    <a:pt x="6900" y="3088"/>
                  </a:cubicBezTo>
                  <a:lnTo>
                    <a:pt x="6900" y="1985"/>
                  </a:lnTo>
                  <a:cubicBezTo>
                    <a:pt x="7278" y="1827"/>
                    <a:pt x="7593" y="1481"/>
                    <a:pt x="7593" y="1008"/>
                  </a:cubicBezTo>
                  <a:cubicBezTo>
                    <a:pt x="7593" y="410"/>
                    <a:pt x="7121" y="0"/>
                    <a:pt x="6585"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nvGrpSpPr>
            <p:cNvPr id="88" name="Google Shape;430;p34"/>
            <p:cNvGrpSpPr>
              <a:grpSpLocks/>
            </p:cNvGrpSpPr>
            <p:nvPr/>
          </p:nvGrpSpPr>
          <p:grpSpPr bwMode="auto">
            <a:xfrm>
              <a:off x="446088" y="1893888"/>
              <a:ext cx="323850" cy="288925"/>
              <a:chOff x="3962775" y="1990700"/>
              <a:chExt cx="296975" cy="224500"/>
            </a:xfrm>
          </p:grpSpPr>
          <p:sp>
            <p:nvSpPr>
              <p:cNvPr id="89" name="Google Shape;431;p34"/>
              <p:cNvSpPr/>
              <p:nvPr/>
            </p:nvSpPr>
            <p:spPr>
              <a:xfrm>
                <a:off x="4216077" y="2093081"/>
                <a:ext cx="43673" cy="18503"/>
              </a:xfrm>
              <a:custGeom>
                <a:avLst/>
                <a:gdLst/>
                <a:ahLst/>
                <a:cxnLst/>
                <a:rect l="l" t="t" r="r" b="b"/>
                <a:pathLst>
                  <a:path w="1734" h="726" extrusionOk="0">
                    <a:moveTo>
                      <a:pt x="379" y="1"/>
                    </a:moveTo>
                    <a:cubicBezTo>
                      <a:pt x="158" y="1"/>
                      <a:pt x="1" y="158"/>
                      <a:pt x="1" y="347"/>
                    </a:cubicBezTo>
                    <a:cubicBezTo>
                      <a:pt x="1" y="568"/>
                      <a:pt x="158" y="725"/>
                      <a:pt x="379" y="725"/>
                    </a:cubicBezTo>
                    <a:lnTo>
                      <a:pt x="1387" y="725"/>
                    </a:lnTo>
                    <a:cubicBezTo>
                      <a:pt x="1576" y="725"/>
                      <a:pt x="1733" y="568"/>
                      <a:pt x="1733" y="347"/>
                    </a:cubicBezTo>
                    <a:cubicBezTo>
                      <a:pt x="1702" y="158"/>
                      <a:pt x="1544" y="1"/>
                      <a:pt x="1387"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0" name="Google Shape;432;p34"/>
              <p:cNvSpPr/>
              <p:nvPr/>
            </p:nvSpPr>
            <p:spPr>
              <a:xfrm>
                <a:off x="4207343" y="2128854"/>
                <a:ext cx="34938" cy="34538"/>
              </a:xfrm>
              <a:custGeom>
                <a:avLst/>
                <a:gdLst/>
                <a:ahLst/>
                <a:cxnLst/>
                <a:rect l="l" t="t" r="r" b="b"/>
                <a:pathLst>
                  <a:path w="1419" h="1356" extrusionOk="0">
                    <a:moveTo>
                      <a:pt x="351" y="1"/>
                    </a:moveTo>
                    <a:cubicBezTo>
                      <a:pt x="260" y="1"/>
                      <a:pt x="174" y="32"/>
                      <a:pt x="127" y="95"/>
                    </a:cubicBezTo>
                    <a:cubicBezTo>
                      <a:pt x="1" y="221"/>
                      <a:pt x="1" y="410"/>
                      <a:pt x="127" y="568"/>
                    </a:cubicBezTo>
                    <a:lnTo>
                      <a:pt x="820" y="1261"/>
                    </a:lnTo>
                    <a:cubicBezTo>
                      <a:pt x="883" y="1324"/>
                      <a:pt x="969" y="1356"/>
                      <a:pt x="1056" y="1356"/>
                    </a:cubicBezTo>
                    <a:cubicBezTo>
                      <a:pt x="1143" y="1356"/>
                      <a:pt x="1229" y="1324"/>
                      <a:pt x="1292" y="1261"/>
                    </a:cubicBezTo>
                    <a:cubicBezTo>
                      <a:pt x="1418" y="1166"/>
                      <a:pt x="1418" y="914"/>
                      <a:pt x="1292" y="788"/>
                    </a:cubicBezTo>
                    <a:lnTo>
                      <a:pt x="599" y="95"/>
                    </a:lnTo>
                    <a:cubicBezTo>
                      <a:pt x="536" y="32"/>
                      <a:pt x="442" y="1"/>
                      <a:pt x="351"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1" name="Google Shape;433;p34"/>
              <p:cNvSpPr/>
              <p:nvPr/>
            </p:nvSpPr>
            <p:spPr>
              <a:xfrm>
                <a:off x="4207343" y="2042508"/>
                <a:ext cx="36394" cy="33305"/>
              </a:xfrm>
              <a:custGeom>
                <a:avLst/>
                <a:gdLst/>
                <a:ahLst/>
                <a:cxnLst/>
                <a:rect l="l" t="t" r="r" b="b"/>
                <a:pathLst>
                  <a:path w="1418" h="1380" extrusionOk="0">
                    <a:moveTo>
                      <a:pt x="1067" y="1"/>
                    </a:moveTo>
                    <a:cubicBezTo>
                      <a:pt x="977" y="1"/>
                      <a:pt x="882" y="32"/>
                      <a:pt x="819" y="95"/>
                    </a:cubicBezTo>
                    <a:lnTo>
                      <a:pt x="126" y="788"/>
                    </a:lnTo>
                    <a:cubicBezTo>
                      <a:pt x="0" y="914"/>
                      <a:pt x="0" y="1135"/>
                      <a:pt x="126" y="1261"/>
                    </a:cubicBezTo>
                    <a:cubicBezTo>
                      <a:pt x="189" y="1340"/>
                      <a:pt x="268" y="1379"/>
                      <a:pt x="351" y="1379"/>
                    </a:cubicBezTo>
                    <a:cubicBezTo>
                      <a:pt x="433" y="1379"/>
                      <a:pt x="520" y="1340"/>
                      <a:pt x="599" y="1261"/>
                    </a:cubicBezTo>
                    <a:lnTo>
                      <a:pt x="1292" y="568"/>
                    </a:lnTo>
                    <a:cubicBezTo>
                      <a:pt x="1418" y="442"/>
                      <a:pt x="1418" y="190"/>
                      <a:pt x="1292" y="95"/>
                    </a:cubicBezTo>
                    <a:cubicBezTo>
                      <a:pt x="1244" y="32"/>
                      <a:pt x="1158" y="1"/>
                      <a:pt x="1067"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2" name="Google Shape;434;p34"/>
              <p:cNvSpPr/>
              <p:nvPr/>
            </p:nvSpPr>
            <p:spPr>
              <a:xfrm>
                <a:off x="3962775" y="1990700"/>
                <a:ext cx="225642" cy="224500"/>
              </a:xfrm>
              <a:custGeom>
                <a:avLst/>
                <a:gdLst/>
                <a:ahLst/>
                <a:cxnLst/>
                <a:rect l="l" t="t" r="r" b="b"/>
                <a:pathLst>
                  <a:path w="9043" h="8980" extrusionOk="0">
                    <a:moveTo>
                      <a:pt x="1419" y="3403"/>
                    </a:moveTo>
                    <a:lnTo>
                      <a:pt x="1419" y="4790"/>
                    </a:lnTo>
                    <a:cubicBezTo>
                      <a:pt x="1009" y="4790"/>
                      <a:pt x="694" y="4506"/>
                      <a:pt x="694" y="4097"/>
                    </a:cubicBezTo>
                    <a:cubicBezTo>
                      <a:pt x="694" y="3719"/>
                      <a:pt x="1009" y="3403"/>
                      <a:pt x="1419" y="3403"/>
                    </a:cubicBezTo>
                    <a:close/>
                    <a:moveTo>
                      <a:pt x="4191" y="2710"/>
                    </a:moveTo>
                    <a:lnTo>
                      <a:pt x="4191" y="5483"/>
                    </a:lnTo>
                    <a:lnTo>
                      <a:pt x="2490" y="5483"/>
                    </a:lnTo>
                    <a:cubicBezTo>
                      <a:pt x="2269" y="5483"/>
                      <a:pt x="2112" y="5325"/>
                      <a:pt x="2112" y="5105"/>
                    </a:cubicBezTo>
                    <a:lnTo>
                      <a:pt x="2112" y="3088"/>
                    </a:lnTo>
                    <a:cubicBezTo>
                      <a:pt x="2112" y="2868"/>
                      <a:pt x="2269" y="2710"/>
                      <a:pt x="2490" y="2710"/>
                    </a:cubicBezTo>
                    <a:close/>
                    <a:moveTo>
                      <a:pt x="6995" y="1828"/>
                    </a:moveTo>
                    <a:lnTo>
                      <a:pt x="6995" y="6428"/>
                    </a:lnTo>
                    <a:cubicBezTo>
                      <a:pt x="6428" y="5924"/>
                      <a:pt x="5672" y="5609"/>
                      <a:pt x="4884" y="5514"/>
                    </a:cubicBezTo>
                    <a:lnTo>
                      <a:pt x="4884" y="2710"/>
                    </a:lnTo>
                    <a:cubicBezTo>
                      <a:pt x="5672" y="2647"/>
                      <a:pt x="6428" y="2332"/>
                      <a:pt x="6995" y="1828"/>
                    </a:cubicBezTo>
                    <a:close/>
                    <a:moveTo>
                      <a:pt x="8066" y="631"/>
                    </a:moveTo>
                    <a:cubicBezTo>
                      <a:pt x="8255" y="631"/>
                      <a:pt x="8413" y="789"/>
                      <a:pt x="8413" y="978"/>
                    </a:cubicBezTo>
                    <a:lnTo>
                      <a:pt x="8413" y="7216"/>
                    </a:lnTo>
                    <a:cubicBezTo>
                      <a:pt x="8413" y="7405"/>
                      <a:pt x="8255" y="7562"/>
                      <a:pt x="8066" y="7562"/>
                    </a:cubicBezTo>
                    <a:cubicBezTo>
                      <a:pt x="7877" y="7562"/>
                      <a:pt x="7720" y="7405"/>
                      <a:pt x="7720" y="7216"/>
                    </a:cubicBezTo>
                    <a:lnTo>
                      <a:pt x="7720" y="978"/>
                    </a:lnTo>
                    <a:cubicBezTo>
                      <a:pt x="7720" y="789"/>
                      <a:pt x="7877" y="631"/>
                      <a:pt x="8066" y="631"/>
                    </a:cubicBezTo>
                    <a:close/>
                    <a:moveTo>
                      <a:pt x="3498" y="6176"/>
                    </a:moveTo>
                    <a:lnTo>
                      <a:pt x="3498" y="7909"/>
                    </a:lnTo>
                    <a:cubicBezTo>
                      <a:pt x="3498" y="8129"/>
                      <a:pt x="3340" y="8287"/>
                      <a:pt x="3151" y="8287"/>
                    </a:cubicBezTo>
                    <a:cubicBezTo>
                      <a:pt x="2962" y="8287"/>
                      <a:pt x="2805" y="8129"/>
                      <a:pt x="2805" y="7909"/>
                    </a:cubicBezTo>
                    <a:lnTo>
                      <a:pt x="2805" y="6176"/>
                    </a:lnTo>
                    <a:close/>
                    <a:moveTo>
                      <a:pt x="8035" y="1"/>
                    </a:moveTo>
                    <a:cubicBezTo>
                      <a:pt x="7531" y="1"/>
                      <a:pt x="7090" y="411"/>
                      <a:pt x="6995" y="883"/>
                    </a:cubicBezTo>
                    <a:lnTo>
                      <a:pt x="6680" y="1198"/>
                    </a:lnTo>
                    <a:cubicBezTo>
                      <a:pt x="6144" y="1734"/>
                      <a:pt x="5325" y="2049"/>
                      <a:pt x="4538" y="2049"/>
                    </a:cubicBezTo>
                    <a:lnTo>
                      <a:pt x="2427" y="2049"/>
                    </a:lnTo>
                    <a:cubicBezTo>
                      <a:pt x="2017" y="2049"/>
                      <a:pt x="1608" y="2332"/>
                      <a:pt x="1450" y="2773"/>
                    </a:cubicBezTo>
                    <a:lnTo>
                      <a:pt x="1387" y="2773"/>
                    </a:lnTo>
                    <a:cubicBezTo>
                      <a:pt x="631" y="2773"/>
                      <a:pt x="1" y="3403"/>
                      <a:pt x="1" y="4128"/>
                    </a:cubicBezTo>
                    <a:cubicBezTo>
                      <a:pt x="1" y="4884"/>
                      <a:pt x="631" y="5514"/>
                      <a:pt x="1387" y="5514"/>
                    </a:cubicBezTo>
                    <a:lnTo>
                      <a:pt x="1450" y="5514"/>
                    </a:lnTo>
                    <a:cubicBezTo>
                      <a:pt x="1576" y="5798"/>
                      <a:pt x="1797" y="6018"/>
                      <a:pt x="2080" y="6144"/>
                    </a:cubicBezTo>
                    <a:lnTo>
                      <a:pt x="2080" y="7940"/>
                    </a:lnTo>
                    <a:cubicBezTo>
                      <a:pt x="2112" y="8507"/>
                      <a:pt x="2584" y="8980"/>
                      <a:pt x="3151" y="8980"/>
                    </a:cubicBezTo>
                    <a:cubicBezTo>
                      <a:pt x="3750" y="8980"/>
                      <a:pt x="4160" y="8507"/>
                      <a:pt x="4160" y="7972"/>
                    </a:cubicBezTo>
                    <a:lnTo>
                      <a:pt x="4160" y="6239"/>
                    </a:lnTo>
                    <a:lnTo>
                      <a:pt x="4538" y="6239"/>
                    </a:lnTo>
                    <a:cubicBezTo>
                      <a:pt x="5325" y="6239"/>
                      <a:pt x="6144" y="6554"/>
                      <a:pt x="6680" y="7090"/>
                    </a:cubicBezTo>
                    <a:lnTo>
                      <a:pt x="6995" y="7405"/>
                    </a:lnTo>
                    <a:cubicBezTo>
                      <a:pt x="7090" y="7909"/>
                      <a:pt x="7531" y="8287"/>
                      <a:pt x="8035" y="8287"/>
                    </a:cubicBezTo>
                    <a:cubicBezTo>
                      <a:pt x="8633" y="8287"/>
                      <a:pt x="9043" y="7814"/>
                      <a:pt x="9043" y="7247"/>
                    </a:cubicBezTo>
                    <a:lnTo>
                      <a:pt x="9043" y="1041"/>
                    </a:lnTo>
                    <a:cubicBezTo>
                      <a:pt x="9043" y="442"/>
                      <a:pt x="8570" y="1"/>
                      <a:pt x="8035"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grpSp>
          <p:nvGrpSpPr>
            <p:cNvPr id="93" name="Google Shape;435;p34"/>
            <p:cNvGrpSpPr>
              <a:grpSpLocks/>
            </p:cNvGrpSpPr>
            <p:nvPr/>
          </p:nvGrpSpPr>
          <p:grpSpPr bwMode="auto">
            <a:xfrm>
              <a:off x="5538787" y="1844424"/>
              <a:ext cx="958059" cy="322512"/>
              <a:chOff x="3998419" y="2231070"/>
              <a:chExt cx="876187" cy="330605"/>
            </a:xfrm>
          </p:grpSpPr>
          <p:sp>
            <p:nvSpPr>
              <p:cNvPr id="94" name="Google Shape;436;p34"/>
              <p:cNvSpPr/>
              <p:nvPr/>
            </p:nvSpPr>
            <p:spPr>
              <a:xfrm>
                <a:off x="4578431" y="2231070"/>
                <a:ext cx="296175" cy="296175"/>
              </a:xfrm>
              <a:custGeom>
                <a:avLst/>
                <a:gdLst/>
                <a:ahLst/>
                <a:cxnLst/>
                <a:rect l="l" t="t" r="r" b="b"/>
                <a:pathLst>
                  <a:path w="11847" h="11847" extrusionOk="0">
                    <a:moveTo>
                      <a:pt x="9483" y="1418"/>
                    </a:moveTo>
                    <a:cubicBezTo>
                      <a:pt x="9672" y="1418"/>
                      <a:pt x="9830" y="1576"/>
                      <a:pt x="9830" y="1765"/>
                    </a:cubicBezTo>
                    <a:lnTo>
                      <a:pt x="9830" y="2836"/>
                    </a:lnTo>
                    <a:lnTo>
                      <a:pt x="788" y="2836"/>
                    </a:lnTo>
                    <a:lnTo>
                      <a:pt x="788" y="1765"/>
                    </a:lnTo>
                    <a:lnTo>
                      <a:pt x="725" y="1765"/>
                    </a:lnTo>
                    <a:cubicBezTo>
                      <a:pt x="725" y="1576"/>
                      <a:pt x="883" y="1418"/>
                      <a:pt x="1072" y="1418"/>
                    </a:cubicBezTo>
                    <a:lnTo>
                      <a:pt x="1418" y="1418"/>
                    </a:lnTo>
                    <a:lnTo>
                      <a:pt x="1418" y="1765"/>
                    </a:lnTo>
                    <a:cubicBezTo>
                      <a:pt x="1418" y="1954"/>
                      <a:pt x="1576" y="2143"/>
                      <a:pt x="1765" y="2143"/>
                    </a:cubicBezTo>
                    <a:cubicBezTo>
                      <a:pt x="1954" y="2143"/>
                      <a:pt x="2111" y="1954"/>
                      <a:pt x="2111" y="1765"/>
                    </a:cubicBezTo>
                    <a:lnTo>
                      <a:pt x="2111" y="1418"/>
                    </a:lnTo>
                    <a:lnTo>
                      <a:pt x="3498" y="1418"/>
                    </a:lnTo>
                    <a:lnTo>
                      <a:pt x="3498" y="1765"/>
                    </a:lnTo>
                    <a:cubicBezTo>
                      <a:pt x="3498" y="1954"/>
                      <a:pt x="3655" y="2143"/>
                      <a:pt x="3844" y="2143"/>
                    </a:cubicBezTo>
                    <a:cubicBezTo>
                      <a:pt x="4065" y="2143"/>
                      <a:pt x="4222" y="1954"/>
                      <a:pt x="4222" y="1765"/>
                    </a:cubicBezTo>
                    <a:lnTo>
                      <a:pt x="4222" y="1418"/>
                    </a:lnTo>
                    <a:lnTo>
                      <a:pt x="6333" y="1418"/>
                    </a:lnTo>
                    <a:lnTo>
                      <a:pt x="6333" y="1765"/>
                    </a:lnTo>
                    <a:cubicBezTo>
                      <a:pt x="6333" y="1954"/>
                      <a:pt x="6490" y="2143"/>
                      <a:pt x="6680" y="2143"/>
                    </a:cubicBezTo>
                    <a:cubicBezTo>
                      <a:pt x="6900" y="2143"/>
                      <a:pt x="7058" y="1954"/>
                      <a:pt x="7058" y="1765"/>
                    </a:cubicBezTo>
                    <a:lnTo>
                      <a:pt x="7058" y="1418"/>
                    </a:lnTo>
                    <a:lnTo>
                      <a:pt x="8412" y="1418"/>
                    </a:lnTo>
                    <a:lnTo>
                      <a:pt x="8412" y="1765"/>
                    </a:lnTo>
                    <a:cubicBezTo>
                      <a:pt x="8412" y="1954"/>
                      <a:pt x="8570" y="2143"/>
                      <a:pt x="8790" y="2143"/>
                    </a:cubicBezTo>
                    <a:cubicBezTo>
                      <a:pt x="8979" y="2143"/>
                      <a:pt x="9137" y="1954"/>
                      <a:pt x="9137" y="1765"/>
                    </a:cubicBezTo>
                    <a:lnTo>
                      <a:pt x="9137" y="1418"/>
                    </a:lnTo>
                    <a:close/>
                    <a:moveTo>
                      <a:pt x="9767" y="3497"/>
                    </a:moveTo>
                    <a:lnTo>
                      <a:pt x="9767" y="7026"/>
                    </a:lnTo>
                    <a:cubicBezTo>
                      <a:pt x="9641" y="7026"/>
                      <a:pt x="9546" y="6963"/>
                      <a:pt x="9420" y="6963"/>
                    </a:cubicBezTo>
                    <a:cubicBezTo>
                      <a:pt x="8066" y="6963"/>
                      <a:pt x="6963" y="8066"/>
                      <a:pt x="6963" y="9420"/>
                    </a:cubicBezTo>
                    <a:cubicBezTo>
                      <a:pt x="6963" y="9546"/>
                      <a:pt x="6963" y="9641"/>
                      <a:pt x="7026" y="9767"/>
                    </a:cubicBezTo>
                    <a:lnTo>
                      <a:pt x="1040" y="9767"/>
                    </a:lnTo>
                    <a:cubicBezTo>
                      <a:pt x="820" y="9767"/>
                      <a:pt x="662" y="9609"/>
                      <a:pt x="662" y="9420"/>
                    </a:cubicBezTo>
                    <a:lnTo>
                      <a:pt x="662" y="3497"/>
                    </a:lnTo>
                    <a:close/>
                    <a:moveTo>
                      <a:pt x="9420" y="7688"/>
                    </a:moveTo>
                    <a:cubicBezTo>
                      <a:pt x="10366" y="7688"/>
                      <a:pt x="11153" y="8475"/>
                      <a:pt x="11153" y="9420"/>
                    </a:cubicBezTo>
                    <a:cubicBezTo>
                      <a:pt x="11153" y="10397"/>
                      <a:pt x="10366" y="11185"/>
                      <a:pt x="9420" y="11185"/>
                    </a:cubicBezTo>
                    <a:cubicBezTo>
                      <a:pt x="8475" y="11185"/>
                      <a:pt x="7688" y="10397"/>
                      <a:pt x="7688" y="9420"/>
                    </a:cubicBezTo>
                    <a:cubicBezTo>
                      <a:pt x="7688" y="8475"/>
                      <a:pt x="8475" y="7688"/>
                      <a:pt x="9420" y="7688"/>
                    </a:cubicBezTo>
                    <a:close/>
                    <a:moveTo>
                      <a:pt x="1733" y="0"/>
                    </a:moveTo>
                    <a:cubicBezTo>
                      <a:pt x="1544" y="0"/>
                      <a:pt x="1387" y="158"/>
                      <a:pt x="1387" y="347"/>
                    </a:cubicBezTo>
                    <a:lnTo>
                      <a:pt x="1387" y="725"/>
                    </a:lnTo>
                    <a:lnTo>
                      <a:pt x="1040" y="725"/>
                    </a:lnTo>
                    <a:cubicBezTo>
                      <a:pt x="442" y="725"/>
                      <a:pt x="0" y="1166"/>
                      <a:pt x="0" y="1733"/>
                    </a:cubicBezTo>
                    <a:lnTo>
                      <a:pt x="0" y="9389"/>
                    </a:lnTo>
                    <a:cubicBezTo>
                      <a:pt x="0" y="9956"/>
                      <a:pt x="473" y="10429"/>
                      <a:pt x="1040" y="10429"/>
                    </a:cubicBezTo>
                    <a:lnTo>
                      <a:pt x="7215" y="10429"/>
                    </a:lnTo>
                    <a:cubicBezTo>
                      <a:pt x="7593" y="11279"/>
                      <a:pt x="8444" y="11846"/>
                      <a:pt x="9420" y="11846"/>
                    </a:cubicBezTo>
                    <a:cubicBezTo>
                      <a:pt x="10744" y="11846"/>
                      <a:pt x="11846" y="10744"/>
                      <a:pt x="11846" y="9420"/>
                    </a:cubicBezTo>
                    <a:cubicBezTo>
                      <a:pt x="11846" y="8444"/>
                      <a:pt x="11311" y="7593"/>
                      <a:pt x="10492" y="7215"/>
                    </a:cubicBezTo>
                    <a:lnTo>
                      <a:pt x="10492" y="1733"/>
                    </a:lnTo>
                    <a:cubicBezTo>
                      <a:pt x="10492" y="1135"/>
                      <a:pt x="10019" y="725"/>
                      <a:pt x="9452" y="725"/>
                    </a:cubicBezTo>
                    <a:lnTo>
                      <a:pt x="9105" y="725"/>
                    </a:lnTo>
                    <a:lnTo>
                      <a:pt x="9105" y="347"/>
                    </a:lnTo>
                    <a:cubicBezTo>
                      <a:pt x="9105" y="158"/>
                      <a:pt x="8948" y="0"/>
                      <a:pt x="8759" y="0"/>
                    </a:cubicBezTo>
                    <a:cubicBezTo>
                      <a:pt x="8538" y="0"/>
                      <a:pt x="8381" y="158"/>
                      <a:pt x="8381" y="347"/>
                    </a:cubicBezTo>
                    <a:lnTo>
                      <a:pt x="8381" y="725"/>
                    </a:lnTo>
                    <a:lnTo>
                      <a:pt x="7026" y="725"/>
                    </a:lnTo>
                    <a:lnTo>
                      <a:pt x="7026" y="347"/>
                    </a:lnTo>
                    <a:cubicBezTo>
                      <a:pt x="7026" y="158"/>
                      <a:pt x="6869" y="0"/>
                      <a:pt x="6648" y="0"/>
                    </a:cubicBezTo>
                    <a:cubicBezTo>
                      <a:pt x="6459" y="0"/>
                      <a:pt x="6301" y="158"/>
                      <a:pt x="6301" y="347"/>
                    </a:cubicBezTo>
                    <a:lnTo>
                      <a:pt x="6301" y="725"/>
                    </a:lnTo>
                    <a:lnTo>
                      <a:pt x="4191" y="725"/>
                    </a:lnTo>
                    <a:lnTo>
                      <a:pt x="4191" y="347"/>
                    </a:lnTo>
                    <a:cubicBezTo>
                      <a:pt x="4191" y="158"/>
                      <a:pt x="4033" y="0"/>
                      <a:pt x="3813" y="0"/>
                    </a:cubicBezTo>
                    <a:cubicBezTo>
                      <a:pt x="3624" y="0"/>
                      <a:pt x="3466" y="158"/>
                      <a:pt x="3466" y="347"/>
                    </a:cubicBezTo>
                    <a:lnTo>
                      <a:pt x="3466" y="725"/>
                    </a:lnTo>
                    <a:lnTo>
                      <a:pt x="2080" y="725"/>
                    </a:lnTo>
                    <a:lnTo>
                      <a:pt x="2080" y="347"/>
                    </a:lnTo>
                    <a:cubicBezTo>
                      <a:pt x="2080" y="158"/>
                      <a:pt x="1922" y="0"/>
                      <a:pt x="1733"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5" name="Google Shape;437;p34"/>
              <p:cNvSpPr/>
              <p:nvPr/>
            </p:nvSpPr>
            <p:spPr>
              <a:xfrm>
                <a:off x="4190062" y="2525874"/>
                <a:ext cx="34844" cy="35801"/>
              </a:xfrm>
              <a:custGeom>
                <a:avLst/>
                <a:gdLst/>
                <a:ahLst/>
                <a:cxnLst/>
                <a:rect l="l" t="t" r="r" b="b"/>
                <a:pathLst>
                  <a:path w="1388" h="1418" extrusionOk="0">
                    <a:moveTo>
                      <a:pt x="347" y="0"/>
                    </a:moveTo>
                    <a:cubicBezTo>
                      <a:pt x="158" y="0"/>
                      <a:pt x="1" y="158"/>
                      <a:pt x="1" y="347"/>
                    </a:cubicBezTo>
                    <a:lnTo>
                      <a:pt x="1" y="1071"/>
                    </a:lnTo>
                    <a:cubicBezTo>
                      <a:pt x="1" y="1260"/>
                      <a:pt x="127" y="1418"/>
                      <a:pt x="347" y="1418"/>
                    </a:cubicBezTo>
                    <a:lnTo>
                      <a:pt x="1041" y="1418"/>
                    </a:lnTo>
                    <a:cubicBezTo>
                      <a:pt x="1261" y="1418"/>
                      <a:pt x="1387" y="1260"/>
                      <a:pt x="1387" y="1071"/>
                    </a:cubicBezTo>
                    <a:cubicBezTo>
                      <a:pt x="1387" y="882"/>
                      <a:pt x="1261" y="725"/>
                      <a:pt x="1041" y="725"/>
                    </a:cubicBezTo>
                    <a:lnTo>
                      <a:pt x="694" y="725"/>
                    </a:lnTo>
                    <a:lnTo>
                      <a:pt x="694" y="347"/>
                    </a:lnTo>
                    <a:cubicBezTo>
                      <a:pt x="694" y="158"/>
                      <a:pt x="536" y="0"/>
                      <a:pt x="347"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6" name="Google Shape;438;p34"/>
              <p:cNvSpPr/>
              <p:nvPr/>
            </p:nvSpPr>
            <p:spPr>
              <a:xfrm>
                <a:off x="3998419" y="2421724"/>
                <a:ext cx="34844" cy="17900"/>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7" name="Google Shape;439;p34"/>
              <p:cNvSpPr/>
              <p:nvPr/>
            </p:nvSpPr>
            <p:spPr>
              <a:xfrm>
                <a:off x="4050685" y="2421724"/>
                <a:ext cx="34844" cy="17900"/>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8" name="Google Shape;440;p34"/>
              <p:cNvSpPr/>
              <p:nvPr/>
            </p:nvSpPr>
            <p:spPr>
              <a:xfrm>
                <a:off x="4101499" y="2421724"/>
                <a:ext cx="36296" cy="17900"/>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9" name="Google Shape;441;p34"/>
              <p:cNvSpPr/>
              <p:nvPr/>
            </p:nvSpPr>
            <p:spPr>
              <a:xfrm>
                <a:off x="4155218" y="2421724"/>
                <a:ext cx="36295" cy="17900"/>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0" name="Google Shape;442;p34"/>
              <p:cNvSpPr/>
              <p:nvPr/>
            </p:nvSpPr>
            <p:spPr>
              <a:xfrm>
                <a:off x="3998419" y="2457526"/>
                <a:ext cx="34844" cy="1790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1" name="Google Shape;443;p34"/>
              <p:cNvSpPr/>
              <p:nvPr/>
            </p:nvSpPr>
            <p:spPr>
              <a:xfrm>
                <a:off x="4050685" y="2457526"/>
                <a:ext cx="34844" cy="17900"/>
              </a:xfrm>
              <a:custGeom>
                <a:avLst/>
                <a:gdLst/>
                <a:ahLst/>
                <a:cxnLst/>
                <a:rect l="l" t="t" r="r" b="b"/>
                <a:pathLst>
                  <a:path w="1418" h="726" extrusionOk="0">
                    <a:moveTo>
                      <a:pt x="347" y="1"/>
                    </a:moveTo>
                    <a:cubicBezTo>
                      <a:pt x="158" y="1"/>
                      <a:pt x="0" y="158"/>
                      <a:pt x="0" y="379"/>
                    </a:cubicBezTo>
                    <a:cubicBezTo>
                      <a:pt x="0" y="568"/>
                      <a:pt x="158" y="725"/>
                      <a:pt x="347" y="725"/>
                    </a:cubicBezTo>
                    <a:lnTo>
                      <a:pt x="1071" y="725"/>
                    </a:lnTo>
                    <a:cubicBezTo>
                      <a:pt x="1260" y="725"/>
                      <a:pt x="1418" y="568"/>
                      <a:pt x="1418" y="379"/>
                    </a:cubicBezTo>
                    <a:cubicBezTo>
                      <a:pt x="1418" y="158"/>
                      <a:pt x="1260" y="1"/>
                      <a:pt x="1071"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2" name="Google Shape;444;p34"/>
              <p:cNvSpPr/>
              <p:nvPr/>
            </p:nvSpPr>
            <p:spPr>
              <a:xfrm>
                <a:off x="4101499" y="2457526"/>
                <a:ext cx="36296" cy="17900"/>
              </a:xfrm>
              <a:custGeom>
                <a:avLst/>
                <a:gdLst/>
                <a:ahLst/>
                <a:cxnLst/>
                <a:rect l="l" t="t" r="r" b="b"/>
                <a:pathLst>
                  <a:path w="1419" h="726" extrusionOk="0">
                    <a:moveTo>
                      <a:pt x="378" y="1"/>
                    </a:moveTo>
                    <a:cubicBezTo>
                      <a:pt x="158" y="1"/>
                      <a:pt x="0" y="158"/>
                      <a:pt x="0" y="379"/>
                    </a:cubicBezTo>
                    <a:cubicBezTo>
                      <a:pt x="0" y="568"/>
                      <a:pt x="158" y="725"/>
                      <a:pt x="378" y="725"/>
                    </a:cubicBezTo>
                    <a:lnTo>
                      <a:pt x="1072" y="725"/>
                    </a:lnTo>
                    <a:cubicBezTo>
                      <a:pt x="1261" y="725"/>
                      <a:pt x="1418" y="568"/>
                      <a:pt x="1418" y="379"/>
                    </a:cubicBezTo>
                    <a:cubicBezTo>
                      <a:pt x="1418" y="158"/>
                      <a:pt x="1261" y="1"/>
                      <a:pt x="1072"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3" name="Google Shape;445;p34"/>
              <p:cNvSpPr/>
              <p:nvPr/>
            </p:nvSpPr>
            <p:spPr>
              <a:xfrm>
                <a:off x="4155218" y="2457526"/>
                <a:ext cx="36295" cy="1790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4" name="Google Shape;446;p34"/>
              <p:cNvSpPr/>
              <p:nvPr/>
            </p:nvSpPr>
            <p:spPr>
              <a:xfrm>
                <a:off x="3998419" y="2491699"/>
                <a:ext cx="34844" cy="17901"/>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5" name="Google Shape;447;p34"/>
              <p:cNvSpPr/>
              <p:nvPr/>
            </p:nvSpPr>
            <p:spPr>
              <a:xfrm>
                <a:off x="4050685" y="2491699"/>
                <a:ext cx="34844" cy="17901"/>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6" name="Google Shape;448;p34"/>
              <p:cNvSpPr/>
              <p:nvPr/>
            </p:nvSpPr>
            <p:spPr>
              <a:xfrm>
                <a:off x="4101499" y="2491699"/>
                <a:ext cx="36296" cy="17901"/>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7" name="Google Shape;449;p34"/>
              <p:cNvSpPr/>
              <p:nvPr/>
            </p:nvSpPr>
            <p:spPr>
              <a:xfrm>
                <a:off x="3998419" y="2525874"/>
                <a:ext cx="34844" cy="17900"/>
              </a:xfrm>
              <a:custGeom>
                <a:avLst/>
                <a:gdLst/>
                <a:ahLst/>
                <a:cxnLst/>
                <a:rect l="l" t="t" r="r" b="b"/>
                <a:pathLst>
                  <a:path w="1419" h="725" extrusionOk="0">
                    <a:moveTo>
                      <a:pt x="347" y="0"/>
                    </a:moveTo>
                    <a:cubicBezTo>
                      <a:pt x="158" y="0"/>
                      <a:pt x="1" y="158"/>
                      <a:pt x="1" y="347"/>
                    </a:cubicBezTo>
                    <a:cubicBezTo>
                      <a:pt x="1" y="567"/>
                      <a:pt x="158" y="725"/>
                      <a:pt x="347" y="725"/>
                    </a:cubicBezTo>
                    <a:lnTo>
                      <a:pt x="1072" y="725"/>
                    </a:lnTo>
                    <a:cubicBezTo>
                      <a:pt x="1261" y="725"/>
                      <a:pt x="1418" y="567"/>
                      <a:pt x="1418" y="347"/>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9" name="Google Shape;451;p34"/>
              <p:cNvSpPr/>
              <p:nvPr/>
            </p:nvSpPr>
            <p:spPr>
              <a:xfrm>
                <a:off x="4113405" y="2319202"/>
                <a:ext cx="41812" cy="52074"/>
              </a:xfrm>
              <a:custGeom>
                <a:avLst/>
                <a:gdLst/>
                <a:ahLst/>
                <a:cxnLst/>
                <a:rect l="l" t="t" r="r" b="b"/>
                <a:pathLst>
                  <a:path w="1419" h="725" extrusionOk="0">
                    <a:moveTo>
                      <a:pt x="378" y="0"/>
                    </a:moveTo>
                    <a:cubicBezTo>
                      <a:pt x="158" y="0"/>
                      <a:pt x="0" y="158"/>
                      <a:pt x="0" y="347"/>
                    </a:cubicBezTo>
                    <a:cubicBezTo>
                      <a:pt x="0" y="567"/>
                      <a:pt x="158" y="725"/>
                      <a:pt x="378" y="725"/>
                    </a:cubicBezTo>
                    <a:lnTo>
                      <a:pt x="1072" y="725"/>
                    </a:lnTo>
                    <a:cubicBezTo>
                      <a:pt x="1261" y="725"/>
                      <a:pt x="1418" y="567"/>
                      <a:pt x="1418" y="347"/>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pic>
          <p:nvPicPr>
            <p:cNvPr id="110" name="Google Shape;452;p34"/>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4963" y="1858324"/>
              <a:ext cx="1793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0" name="Google Shape;410;p34"/>
          <p:cNvGraphicFramePr/>
          <p:nvPr>
            <p:extLst>
              <p:ext uri="{D42A27DB-BD31-4B8C-83A1-F6EECF244321}">
                <p14:modId xmlns:p14="http://schemas.microsoft.com/office/powerpoint/2010/main" val="1646837268"/>
              </p:ext>
            </p:extLst>
          </p:nvPr>
        </p:nvGraphicFramePr>
        <p:xfrm>
          <a:off x="227077" y="1438952"/>
          <a:ext cx="11756570" cy="5168754"/>
        </p:xfrm>
        <a:graphic>
          <a:graphicData uri="http://schemas.openxmlformats.org/drawingml/2006/table">
            <a:tbl>
              <a:tblPr>
                <a:noFill/>
              </a:tblPr>
              <a:tblGrid>
                <a:gridCol w="3064339">
                  <a:extLst>
                    <a:ext uri="{9D8B030D-6E8A-4147-A177-3AD203B41FA5}">
                      <a16:colId xmlns:a16="http://schemas.microsoft.com/office/drawing/2014/main" xmlns="" val="20000"/>
                    </a:ext>
                  </a:extLst>
                </a:gridCol>
                <a:gridCol w="1477551">
                  <a:extLst>
                    <a:ext uri="{9D8B030D-6E8A-4147-A177-3AD203B41FA5}">
                      <a16:colId xmlns:a16="http://schemas.microsoft.com/office/drawing/2014/main" xmlns="" val="20001"/>
                    </a:ext>
                  </a:extLst>
                </a:gridCol>
                <a:gridCol w="1796854">
                  <a:extLst>
                    <a:ext uri="{9D8B030D-6E8A-4147-A177-3AD203B41FA5}">
                      <a16:colId xmlns:a16="http://schemas.microsoft.com/office/drawing/2014/main" xmlns="" val="20002"/>
                    </a:ext>
                  </a:extLst>
                </a:gridCol>
                <a:gridCol w="1913906">
                  <a:extLst>
                    <a:ext uri="{9D8B030D-6E8A-4147-A177-3AD203B41FA5}">
                      <a16:colId xmlns:a16="http://schemas.microsoft.com/office/drawing/2014/main" xmlns="" val="20003"/>
                    </a:ext>
                  </a:extLst>
                </a:gridCol>
                <a:gridCol w="1118899">
                  <a:extLst>
                    <a:ext uri="{9D8B030D-6E8A-4147-A177-3AD203B41FA5}">
                      <a16:colId xmlns:a16="http://schemas.microsoft.com/office/drawing/2014/main" xmlns="" val="20004"/>
                    </a:ext>
                  </a:extLst>
                </a:gridCol>
                <a:gridCol w="2385021">
                  <a:extLst>
                    <a:ext uri="{9D8B030D-6E8A-4147-A177-3AD203B41FA5}">
                      <a16:colId xmlns:a16="http://schemas.microsoft.com/office/drawing/2014/main" xmlns="" val="20005"/>
                    </a:ext>
                  </a:extLst>
                </a:gridCol>
              </a:tblGrid>
              <a:tr h="71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kern="1200" dirty="0">
                          <a:solidFill>
                            <a:schemeClr val="dk1"/>
                          </a:solidFill>
                          <a:latin typeface="Century Gothic" panose="020B0502020202020204" pitchFamily="34" charset="0"/>
                          <a:ea typeface="Montserrat Medium"/>
                          <a:cs typeface="Montserrat Medium"/>
                          <a:sym typeface="Montserrat Medium"/>
                        </a:rPr>
                        <a:t>Cameroun</a:t>
                      </a:r>
                      <a:r>
                        <a:rPr lang="fr-FR" sz="1200" b="0" u="sng" kern="1200" dirty="0">
                          <a:solidFill>
                            <a:schemeClr val="dk1"/>
                          </a:solidFill>
                          <a:latin typeface="Century Gothic" panose="020B0502020202020204" pitchFamily="34" charset="0"/>
                          <a:ea typeface="Montserrat Medium"/>
                          <a:cs typeface="Montserrat Medium"/>
                          <a:sym typeface="Montserrat Medium"/>
                        </a:rPr>
                        <a:t>: </a:t>
                      </a:r>
                      <a:r>
                        <a:rPr lang="fr-FR" sz="1200" b="0" u="none" kern="1200" dirty="0">
                          <a:solidFill>
                            <a:schemeClr val="dk1"/>
                          </a:solidFill>
                          <a:latin typeface="Century Gothic" panose="020B0502020202020204" pitchFamily="34" charset="0"/>
                          <a:ea typeface="Montserrat Medium"/>
                          <a:cs typeface="Montserrat Medium"/>
                          <a:sym typeface="Montserrat Medium"/>
                        </a:rPr>
                        <a:t>Projet de déménagement</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baseline="0" dirty="0">
                          <a:solidFill>
                            <a:schemeClr val="dk1"/>
                          </a:solidFill>
                          <a:latin typeface="Century Gothic" panose="020B0502020202020204" pitchFamily="34" charset="0"/>
                          <a:ea typeface="Montserrat Medium"/>
                          <a:cs typeface="Montserrat Medium"/>
                          <a:sym typeface="Montserrat Medium"/>
                        </a:rPr>
                        <a:t>MCCAM</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En cours</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Fin Mai</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tabLst/>
                        <a:defRPr/>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Local en attente de réception</a:t>
                      </a: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3418679197"/>
                  </a:ext>
                </a:extLst>
              </a:tr>
              <a:tr h="866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u="sng" kern="1200" dirty="0">
                          <a:solidFill>
                            <a:schemeClr val="dk1"/>
                          </a:solidFill>
                          <a:latin typeface="Century Gothic" panose="020B0502020202020204" pitchFamily="34" charset="0"/>
                          <a:ea typeface="Montserrat Medium"/>
                          <a:cs typeface="Montserrat Medium"/>
                          <a:sym typeface="Montserrat Medium"/>
                        </a:rPr>
                        <a:t>Cameroun</a:t>
                      </a:r>
                      <a:r>
                        <a:rPr lang="fr-FR" sz="1100" b="0" u="sng" kern="1200" dirty="0">
                          <a:solidFill>
                            <a:schemeClr val="dk1"/>
                          </a:solidFill>
                          <a:latin typeface="Century Gothic" panose="020B0502020202020204" pitchFamily="34" charset="0"/>
                          <a:ea typeface="Montserrat Medium"/>
                          <a:cs typeface="Montserrat Medium"/>
                          <a:sym typeface="Montserrat Medium"/>
                        </a:rPr>
                        <a:t>: </a:t>
                      </a:r>
                      <a:r>
                        <a:rPr lang="fr-FR" sz="1100" b="0" u="none" kern="1200" baseline="0" dirty="0">
                          <a:solidFill>
                            <a:schemeClr val="dk1"/>
                          </a:solidFill>
                          <a:latin typeface="Century Gothic" panose="020B0502020202020204" pitchFamily="34" charset="0"/>
                          <a:ea typeface="Montserrat Medium"/>
                          <a:cs typeface="Montserrat Medium"/>
                          <a:sym typeface="Montserrat Medium"/>
                        </a:rPr>
                        <a:t> Nouvelle Architecture réseau; résolution lenteur des applications</a:t>
                      </a:r>
                      <a:endParaRPr lang="fr-FR" sz="11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100" b="0" kern="1200" baseline="0" dirty="0">
                          <a:solidFill>
                            <a:schemeClr val="dk1"/>
                          </a:solidFill>
                          <a:latin typeface="Century Gothic" panose="020B0502020202020204" pitchFamily="34" charset="0"/>
                          <a:ea typeface="Montserrat Medium"/>
                          <a:cs typeface="Montserrat Medium"/>
                          <a:sym typeface="Montserrat Medium"/>
                        </a:rPr>
                        <a:t>MTNC/MCCAM</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100" b="0" kern="1200" dirty="0">
                          <a:solidFill>
                            <a:schemeClr val="dk1"/>
                          </a:solidFill>
                          <a:latin typeface="Century Gothic" panose="020B0502020202020204" pitchFamily="34" charset="0"/>
                          <a:ea typeface="Montserrat Medium"/>
                          <a:cs typeface="Montserrat Medium"/>
                          <a:sym typeface="Montserrat Medium"/>
                        </a:rPr>
                        <a:t>En cours</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100" b="0" kern="1200" dirty="0">
                          <a:solidFill>
                            <a:schemeClr val="dk1"/>
                          </a:solidFill>
                          <a:latin typeface="Century Gothic" panose="020B0502020202020204" pitchFamily="34" charset="0"/>
                          <a:ea typeface="Montserrat Medium"/>
                          <a:cs typeface="Montserrat Medium"/>
                          <a:sym typeface="Montserrat Medium"/>
                        </a:rPr>
                        <a:t>Q2 2023</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tabLst/>
                        <a:defRPr/>
                      </a:pPr>
                      <a:endParaRPr sz="11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En attente du redéploiement de la radio retirée dans le cadre de l’aménagement du nouveau site</a:t>
                      </a: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1020709482"/>
                  </a:ext>
                </a:extLst>
              </a:tr>
              <a:tr h="888114">
                <a:tc>
                  <a:txBody>
                    <a:bodyPr/>
                    <a:lstStyle/>
                    <a:p>
                      <a:pPr marL="0" marR="0" lvl="0" indent="0" algn="l" defTabSz="914400" rtl="0" eaLnBrk="1" fontAlgn="auto" latinLnBrk="0" hangingPunct="1">
                        <a:lnSpc>
                          <a:spcPct val="100000"/>
                        </a:lnSpc>
                        <a:spcBef>
                          <a:spcPts val="0"/>
                        </a:spcBef>
                        <a:spcAft>
                          <a:spcPts val="0"/>
                        </a:spcAft>
                        <a:buClrTx/>
                        <a:buSzTx/>
                        <a:buFontTx/>
                        <a:buNone/>
                      </a:pPr>
                      <a:r>
                        <a:rPr lang="fr-FR" sz="1200" b="1" u="sng" kern="1200" dirty="0">
                          <a:solidFill>
                            <a:schemeClr val="dk1"/>
                          </a:solidFill>
                          <a:latin typeface="Century Gothic" panose="020B0502020202020204" pitchFamily="34" charset="0"/>
                          <a:ea typeface="Montserrat Medium"/>
                          <a:cs typeface="Montserrat Medium"/>
                          <a:sym typeface="Montserrat Medium"/>
                        </a:rPr>
                        <a:t>Cameroun</a:t>
                      </a:r>
                      <a:r>
                        <a:rPr lang="fr-FR" sz="1200" b="0" u="none" kern="1200" dirty="0">
                          <a:solidFill>
                            <a:schemeClr val="dk1"/>
                          </a:solidFill>
                          <a:latin typeface="Century Gothic" panose="020B0502020202020204" pitchFamily="34" charset="0"/>
                          <a:ea typeface="Montserrat Medium"/>
                          <a:cs typeface="Montserrat Medium"/>
                          <a:sym typeface="Montserrat Medium"/>
                        </a:rPr>
                        <a:t>: Renforcement de l’effectif au call</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fr-FR" sz="1200" b="0" kern="1200" baseline="0" dirty="0">
                          <a:solidFill>
                            <a:schemeClr val="dk1"/>
                          </a:solidFill>
                          <a:latin typeface="Century Gothic" panose="020B0502020202020204" pitchFamily="34" charset="0"/>
                          <a:ea typeface="Montserrat Medium"/>
                          <a:cs typeface="Montserrat Medium"/>
                          <a:sym typeface="Montserrat Medium"/>
                        </a:rPr>
                        <a:t>MCCI</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fr-FR" sz="1200" b="0" kern="1200" dirty="0">
                          <a:solidFill>
                            <a:schemeClr val="dk1"/>
                          </a:solidFill>
                          <a:latin typeface="Century Gothic" panose="020B0502020202020204" pitchFamily="34" charset="0"/>
                          <a:ea typeface="Montserrat Medium"/>
                          <a:cs typeface="Montserrat Medium"/>
                          <a:sym typeface="Montserrat Medium"/>
                        </a:rPr>
                        <a:t>En cours</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en-US" altLang="fr" sz="1200" b="0" kern="1200" dirty="0">
                          <a:solidFill>
                            <a:schemeClr val="dk1"/>
                          </a:solidFill>
                          <a:latin typeface="Century Gothic" panose="020B0502020202020204" pitchFamily="34" charset="0"/>
                          <a:ea typeface="Montserrat Medium"/>
                          <a:cs typeface="Montserrat Medium"/>
                          <a:sym typeface="Montserrat Medium"/>
                        </a:rPr>
                        <a:t>Mai 2023</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fr-FR" sz="1200" b="0" kern="1200" dirty="0">
                          <a:solidFill>
                            <a:schemeClr val="dk1"/>
                          </a:solidFill>
                          <a:latin typeface="Century Gothic" panose="020B0502020202020204" pitchFamily="34" charset="0"/>
                          <a:ea typeface="Montserrat Medium"/>
                          <a:cs typeface="Montserrat Medium"/>
                          <a:sym typeface="Montserrat Medium"/>
                        </a:rPr>
                        <a:t>Renforcement en cours au regard de la progression des flux depuis le début du mois</a:t>
                      </a: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2691073120"/>
                  </a:ext>
                </a:extLst>
              </a:tr>
              <a:tr h="888114">
                <a:tc>
                  <a:txBody>
                    <a:bodyPr/>
                    <a:lstStyle/>
                    <a:p>
                      <a:pPr marL="0" marR="0" lvl="0" indent="0" algn="l" defTabSz="914400" rtl="0" eaLnBrk="1" fontAlgn="auto" latinLnBrk="0" hangingPunct="1">
                        <a:lnSpc>
                          <a:spcPct val="100000"/>
                        </a:lnSpc>
                        <a:spcBef>
                          <a:spcPts val="0"/>
                        </a:spcBef>
                        <a:spcAft>
                          <a:spcPts val="0"/>
                        </a:spcAft>
                        <a:buClrTx/>
                        <a:buSzTx/>
                        <a:buFontTx/>
                        <a:buNone/>
                      </a:pPr>
                      <a:r>
                        <a:rPr lang="fr-FR" sz="1200" b="1" u="sng" kern="1200" dirty="0">
                          <a:solidFill>
                            <a:schemeClr val="dk1"/>
                          </a:solidFill>
                          <a:latin typeface="Century Gothic" panose="020B0502020202020204" pitchFamily="34" charset="0"/>
                          <a:ea typeface="Montserrat Medium"/>
                          <a:cs typeface="Montserrat Medium"/>
                          <a:sym typeface="Montserrat Medium"/>
                        </a:rPr>
                        <a:t>Côte d’Ivoire</a:t>
                      </a:r>
                      <a:r>
                        <a:rPr lang="fr-FR" sz="1200" b="0" u="none" kern="1200" dirty="0">
                          <a:solidFill>
                            <a:schemeClr val="dk1"/>
                          </a:solidFill>
                          <a:latin typeface="Century Gothic" panose="020B0502020202020204" pitchFamily="34" charset="0"/>
                          <a:ea typeface="Montserrat Medium"/>
                          <a:cs typeface="Montserrat Medium"/>
                          <a:sym typeface="Montserrat Medium"/>
                        </a:rPr>
                        <a:t>: (RA) :</a:t>
                      </a:r>
                      <a:r>
                        <a:rPr lang="fr-FR" sz="1200" b="0" u="none" kern="1200" baseline="0" dirty="0">
                          <a:solidFill>
                            <a:schemeClr val="dk1"/>
                          </a:solidFill>
                          <a:latin typeface="Century Gothic" panose="020B0502020202020204" pitchFamily="34" charset="0"/>
                          <a:ea typeface="Montserrat Medium"/>
                          <a:cs typeface="Montserrat Medium"/>
                          <a:sym typeface="Montserrat Medium"/>
                        </a:rPr>
                        <a:t> Formation</a:t>
                      </a:r>
                    </a:p>
                    <a:p>
                      <a:pPr marL="0" marR="0" lvl="0" indent="0" algn="l" defTabSz="914400" rtl="0" eaLnBrk="1" fontAlgn="auto" latinLnBrk="0" hangingPunct="1">
                        <a:lnSpc>
                          <a:spcPct val="100000"/>
                        </a:lnSpc>
                        <a:spcBef>
                          <a:spcPts val="0"/>
                        </a:spcBef>
                        <a:spcAft>
                          <a:spcPts val="0"/>
                        </a:spcAft>
                        <a:buClrTx/>
                        <a:buSzTx/>
                        <a:buFontTx/>
                        <a:buNone/>
                      </a:pPr>
                      <a:r>
                        <a:rPr lang="fr-FR" sz="1200" b="0" u="none" kern="1200" baseline="0" dirty="0">
                          <a:solidFill>
                            <a:schemeClr val="dk1"/>
                          </a:solidFill>
                          <a:latin typeface="Century Gothic" panose="020B0502020202020204" pitchFamily="34" charset="0"/>
                          <a:ea typeface="Montserrat Medium"/>
                          <a:cs typeface="Montserrat Medium"/>
                          <a:sym typeface="Montserrat Medium"/>
                        </a:rPr>
                        <a:t>                          </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fr-FR" sz="1200" b="0" kern="1200" baseline="0" dirty="0">
                          <a:solidFill>
                            <a:schemeClr val="dk1"/>
                          </a:solidFill>
                          <a:latin typeface="Century Gothic" panose="020B0502020202020204" pitchFamily="34" charset="0"/>
                          <a:ea typeface="Montserrat Medium"/>
                          <a:cs typeface="Montserrat Medium"/>
                          <a:sym typeface="Montserrat Medium"/>
                        </a:rPr>
                        <a:t>MCCI</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fr-FR" sz="1200" b="0" kern="1200" dirty="0">
                          <a:solidFill>
                            <a:schemeClr val="dk1"/>
                          </a:solidFill>
                          <a:latin typeface="Century Gothic" panose="020B0502020202020204" pitchFamily="34" charset="0"/>
                          <a:ea typeface="Montserrat Medium"/>
                          <a:cs typeface="Montserrat Medium"/>
                          <a:sym typeface="Montserrat Medium"/>
                        </a:rPr>
                        <a:t>En cours</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en-US" altLang="fr" sz="1200" b="0" kern="1200" dirty="0">
                          <a:solidFill>
                            <a:schemeClr val="dk1"/>
                          </a:solidFill>
                          <a:latin typeface="Century Gothic" panose="020B0502020202020204" pitchFamily="34" charset="0"/>
                          <a:ea typeface="Montserrat Medium"/>
                          <a:cs typeface="Montserrat Medium"/>
                          <a:sym typeface="Montserrat Medium"/>
                        </a:rPr>
                        <a:t>Juin</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r>
                        <a:rPr lang="fr-FR" sz="1200" b="0" kern="1200" dirty="0">
                          <a:solidFill>
                            <a:schemeClr val="dk1"/>
                          </a:solidFill>
                          <a:latin typeface="Century Gothic" panose="020B0502020202020204" pitchFamily="34" charset="0"/>
                          <a:ea typeface="Montserrat Medium"/>
                          <a:cs typeface="Montserrat Medium"/>
                          <a:sym typeface="Montserrat Medium"/>
                        </a:rPr>
                        <a:t>Il s’agit de la formation produit et service MTN et</a:t>
                      </a:r>
                      <a:r>
                        <a:rPr lang="fr-FR" sz="1200" b="0" kern="1200" baseline="0" dirty="0">
                          <a:solidFill>
                            <a:schemeClr val="dk1"/>
                          </a:solidFill>
                          <a:latin typeface="Century Gothic" panose="020B0502020202020204" pitchFamily="34" charset="0"/>
                          <a:ea typeface="Montserrat Medium"/>
                          <a:cs typeface="Montserrat Medium"/>
                          <a:sym typeface="Montserrat Medium"/>
                        </a:rPr>
                        <a:t> aptitudes métiers</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1497407713"/>
                  </a:ext>
                </a:extLst>
              </a:tr>
              <a:tr h="1124935">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1" u="sng" kern="1200" dirty="0">
                          <a:solidFill>
                            <a:schemeClr val="dk1"/>
                          </a:solidFill>
                          <a:latin typeface="Century Gothic" panose="020B0502020202020204" pitchFamily="34" charset="0"/>
                          <a:ea typeface="Montserrat Medium"/>
                          <a:cs typeface="Montserrat Medium"/>
                          <a:sym typeface="Montserrat Medium"/>
                        </a:rPr>
                        <a:t>Côte d’ivoire:</a:t>
                      </a:r>
                      <a:r>
                        <a:rPr lang="fr-FR" sz="1200" b="1" u="sng" kern="1200" baseline="0" dirty="0">
                          <a:solidFill>
                            <a:schemeClr val="dk1"/>
                          </a:solidFill>
                          <a:latin typeface="Century Gothic" panose="020B0502020202020204" pitchFamily="34" charset="0"/>
                          <a:ea typeface="Montserrat Medium"/>
                          <a:cs typeface="Montserrat Medium"/>
                          <a:sym typeface="Montserrat Medium"/>
                        </a:rPr>
                        <a:t> (intérim)</a:t>
                      </a:r>
                    </a:p>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u="none" kern="1200" baseline="0" dirty="0">
                          <a:solidFill>
                            <a:schemeClr val="dk1"/>
                          </a:solidFill>
                          <a:latin typeface="Century Gothic" panose="020B0502020202020204" pitchFamily="34" charset="0"/>
                          <a:ea typeface="Montserrat Medium"/>
                          <a:cs typeface="Montserrat Medium"/>
                          <a:sym typeface="Montserrat Medium"/>
                        </a:rPr>
                        <a:t>Prise de fonction des conseillers clientèles au SC Gagnoa </a:t>
                      </a:r>
                      <a:endParaRPr lang="fr-FR" sz="1200" b="0" u="none" kern="1200" dirty="0">
                        <a:solidFill>
                          <a:schemeClr val="dk1"/>
                        </a:solidFill>
                        <a:latin typeface="Century Gothic" panose="020B0502020202020204" pitchFamily="34" charset="0"/>
                        <a:ea typeface="Montserrat Medium"/>
                        <a:cs typeface="Montserrat Medium"/>
                        <a:sym typeface="Montserrat Medium"/>
                      </a:endParaRPr>
                    </a:p>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tabLst/>
                        <a:defRPr/>
                      </a:pPr>
                      <a:endParaRPr lang="fr-FR" sz="1200" b="0" u="none"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baseline="0" dirty="0">
                          <a:solidFill>
                            <a:schemeClr val="dk1"/>
                          </a:solidFill>
                          <a:latin typeface="Century Gothic" panose="020B0502020202020204" pitchFamily="34" charset="0"/>
                          <a:ea typeface="Montserrat Medium"/>
                          <a:cs typeface="Montserrat Medium"/>
                          <a:sym typeface="Montserrat Medium"/>
                        </a:rPr>
                        <a:t>MCCI</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Fait</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23/05/2023</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tabLst/>
                        <a:defRPr/>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La mise a disposition</a:t>
                      </a:r>
                      <a:r>
                        <a:rPr lang="fr-FR" sz="1200" b="0" kern="1200" baseline="0" dirty="0">
                          <a:solidFill>
                            <a:schemeClr val="dk1"/>
                          </a:solidFill>
                          <a:latin typeface="Century Gothic" panose="020B0502020202020204" pitchFamily="34" charset="0"/>
                          <a:ea typeface="Montserrat Medium"/>
                          <a:cs typeface="Montserrat Medium"/>
                          <a:sym typeface="Montserrat Medium"/>
                        </a:rPr>
                        <a:t> des ressources pour le service center Gagnoa </a:t>
                      </a:r>
                    </a:p>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baseline="0" dirty="0">
                          <a:solidFill>
                            <a:schemeClr val="dk1"/>
                          </a:solidFill>
                          <a:latin typeface="Century Gothic" panose="020B0502020202020204" pitchFamily="34" charset="0"/>
                          <a:ea typeface="Montserrat Medium"/>
                          <a:cs typeface="Montserrat Medium"/>
                          <a:sym typeface="Montserrat Medium"/>
                        </a:rPr>
                        <a:t>Ouverture officiel prévu dans les prochaines semaines </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1544724777"/>
                  </a:ext>
                </a:extLst>
              </a:tr>
            </a:tbl>
          </a:graphicData>
        </a:graphic>
      </p:graphicFrame>
      <p:pic>
        <p:nvPicPr>
          <p:cNvPr id="42"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3239" y="1736075"/>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161" y="4799319"/>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869" y="2714102"/>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161" y="5921015"/>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454;p34">
            <a:extLst>
              <a:ext uri="{FF2B5EF4-FFF2-40B4-BE49-F238E27FC236}">
                <a16:creationId xmlns:a16="http://schemas.microsoft.com/office/drawing/2014/main" xmlns="" id="{859F57FF-4C66-1E76-5B73-C97BA2D5485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3240" y="3790331"/>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9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a:extLst>
              <a:ext uri="{FF2B5EF4-FFF2-40B4-BE49-F238E27FC236}">
                <a16:creationId xmlns:a16="http://schemas.microsoft.com/office/drawing/2014/main" xmlns="" id="{247FA544-D2F6-4EAD-920A-EC2F8CE1C316}"/>
              </a:ext>
            </a:extLst>
          </p:cNvPr>
          <p:cNvSpPr txBox="1">
            <a:spLocks/>
          </p:cNvSpPr>
          <p:nvPr/>
        </p:nvSpPr>
        <p:spPr>
          <a:xfrm>
            <a:off x="204030" y="51174"/>
            <a:ext cx="11367297" cy="87716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50000"/>
              </a:lnSpc>
              <a:defRPr/>
            </a:pPr>
            <a:r>
              <a:rPr lang="fr-FR" sz="2000" cap="all" dirty="0">
                <a:solidFill>
                  <a:srgbClr val="A80014"/>
                </a:solidFill>
                <a:latin typeface="Ebrima" pitchFamily="2" charset="0"/>
                <a:ea typeface="Ebrima" pitchFamily="2" charset="0"/>
                <a:cs typeface="Ebrima" pitchFamily="2" charset="0"/>
              </a:rPr>
              <a:t>Relevé d’actions </a:t>
            </a:r>
            <a:r>
              <a:rPr lang="fr-FR" sz="2000" cap="all" dirty="0" smtClean="0">
                <a:solidFill>
                  <a:srgbClr val="A80014"/>
                </a:solidFill>
                <a:latin typeface="Ebrima" pitchFamily="2" charset="0"/>
                <a:ea typeface="Ebrima" pitchFamily="2" charset="0"/>
                <a:cs typeface="Ebrima" pitchFamily="2" charset="0"/>
              </a:rPr>
              <a:t>m-1 </a:t>
            </a:r>
            <a:endParaRPr lang="fr-FR" sz="2000" cap="all" dirty="0">
              <a:solidFill>
                <a:srgbClr val="A80014"/>
              </a:solidFill>
              <a:latin typeface="Ebrima" pitchFamily="2" charset="0"/>
              <a:ea typeface="Ebrima" pitchFamily="2" charset="0"/>
              <a:cs typeface="Ebrima" pitchFamily="2" charset="0"/>
            </a:endParaRPr>
          </a:p>
          <a:p>
            <a:pPr>
              <a:lnSpc>
                <a:spcPct val="150000"/>
              </a:lnSpc>
              <a:defRPr/>
            </a:pPr>
            <a:r>
              <a:rPr lang="fr-FR" sz="1800" cap="all" dirty="0">
                <a:solidFill>
                  <a:schemeClr val="tx1"/>
                </a:solidFill>
                <a:latin typeface="Calibri" panose="020F0502020204030204" pitchFamily="34" charset="0"/>
                <a:cs typeface="Calibri" panose="020F0502020204030204" pitchFamily="34" charset="0"/>
              </a:rPr>
              <a:t>Synthèse des actions en cours</a:t>
            </a:r>
            <a:endParaRPr lang="fr-FR" sz="1800" cap="all" dirty="0">
              <a:solidFill>
                <a:srgbClr val="A80014"/>
              </a:solidFill>
              <a:latin typeface="Ebrima" pitchFamily="2" charset="0"/>
              <a:ea typeface="Ebrima" pitchFamily="2" charset="0"/>
              <a:cs typeface="Ebrima" pitchFamily="2" charset="0"/>
            </a:endParaRPr>
          </a:p>
        </p:txBody>
      </p:sp>
      <p:grpSp>
        <p:nvGrpSpPr>
          <p:cNvPr id="2" name="Groupe 1"/>
          <p:cNvGrpSpPr/>
          <p:nvPr/>
        </p:nvGrpSpPr>
        <p:grpSpPr>
          <a:xfrm>
            <a:off x="354839" y="936985"/>
            <a:ext cx="11837161" cy="483885"/>
            <a:chOff x="446088" y="1717794"/>
            <a:chExt cx="10600704" cy="594764"/>
          </a:xfrm>
        </p:grpSpPr>
        <p:sp>
          <p:nvSpPr>
            <p:cNvPr id="41" name="Google Shape;409;p34"/>
            <p:cNvSpPr txBox="1"/>
            <p:nvPr/>
          </p:nvSpPr>
          <p:spPr>
            <a:xfrm>
              <a:off x="744538" y="1825624"/>
              <a:ext cx="1828800" cy="400050"/>
            </a:xfrm>
            <a:prstGeom prst="rect">
              <a:avLst/>
            </a:prstGeom>
            <a:noFill/>
            <a:ln>
              <a:noFill/>
            </a:ln>
          </p:spPr>
          <p:txBody>
            <a:bodyPr spcFirstLastPara="1" lIns="91425" tIns="91425" rIns="91425" bIns="91425">
              <a:spAutoFit/>
            </a:bodyPr>
            <a:lstStyle/>
            <a:p>
              <a:pPr>
                <a:buClr>
                  <a:srgbClr val="000000"/>
                </a:buClr>
                <a:buFont typeface="Arial"/>
                <a:buNone/>
                <a:defRPr/>
              </a:pPr>
              <a:r>
                <a:rPr lang="en" sz="1400" b="1" kern="0" dirty="0">
                  <a:solidFill>
                    <a:prstClr val="black"/>
                  </a:solidFill>
                  <a:latin typeface="Century Gothic" panose="020B0502020202020204" pitchFamily="34" charset="0"/>
                  <a:ea typeface="Montserrat"/>
                  <a:cs typeface="Montserrat"/>
                  <a:sym typeface="Montserrat"/>
                </a:rPr>
                <a:t>Action</a:t>
              </a:r>
              <a:endParaRPr sz="1400" b="1" kern="0" dirty="0">
                <a:solidFill>
                  <a:prstClr val="black"/>
                </a:solidFill>
                <a:latin typeface="Century Gothic" panose="020B0502020202020204" pitchFamily="34" charset="0"/>
                <a:ea typeface="Montserrat"/>
                <a:cs typeface="Montserrat"/>
                <a:sym typeface="Montserrat"/>
              </a:endParaRPr>
            </a:p>
          </p:txBody>
        </p:sp>
        <p:sp>
          <p:nvSpPr>
            <p:cNvPr id="43" name="Google Shape;411;p34"/>
            <p:cNvSpPr txBox="1"/>
            <p:nvPr/>
          </p:nvSpPr>
          <p:spPr>
            <a:xfrm>
              <a:off x="7861468" y="1717794"/>
              <a:ext cx="965129" cy="400050"/>
            </a:xfrm>
            <a:prstGeom prst="rect">
              <a:avLst/>
            </a:prstGeom>
            <a:noFill/>
            <a:ln>
              <a:noFill/>
            </a:ln>
          </p:spPr>
          <p:txBody>
            <a:bodyPr spcFirstLastPara="1" wrap="square"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Importance</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44" name="Google Shape;412;p34"/>
            <p:cNvSpPr txBox="1"/>
            <p:nvPr/>
          </p:nvSpPr>
          <p:spPr>
            <a:xfrm>
              <a:off x="3976691" y="1822103"/>
              <a:ext cx="849313"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Owner</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45" name="Google Shape;415;p34"/>
            <p:cNvSpPr txBox="1"/>
            <p:nvPr/>
          </p:nvSpPr>
          <p:spPr>
            <a:xfrm>
              <a:off x="5223193" y="1912508"/>
              <a:ext cx="355600"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État</a:t>
              </a:r>
              <a:endParaRPr sz="1400" b="1" kern="0" dirty="0">
                <a:solidFill>
                  <a:prstClr val="black"/>
                </a:solidFill>
                <a:latin typeface="Century Gothic" panose="020B0502020202020204" pitchFamily="34" charset="0"/>
                <a:ea typeface="Montserrat"/>
                <a:cs typeface="Montserrat"/>
                <a:sym typeface="Montserrat Medium"/>
              </a:endParaRPr>
            </a:p>
          </p:txBody>
        </p:sp>
        <p:grpSp>
          <p:nvGrpSpPr>
            <p:cNvPr id="46" name="Google Shape;416;p34"/>
            <p:cNvGrpSpPr>
              <a:grpSpLocks/>
            </p:cNvGrpSpPr>
            <p:nvPr/>
          </p:nvGrpSpPr>
          <p:grpSpPr bwMode="auto">
            <a:xfrm>
              <a:off x="2832142" y="1839306"/>
              <a:ext cx="976531" cy="341918"/>
              <a:chOff x="-64212190" y="1833172"/>
              <a:chExt cx="961907" cy="377543"/>
            </a:xfrm>
          </p:grpSpPr>
          <p:sp>
            <p:nvSpPr>
              <p:cNvPr id="62" name="Google Shape;417;p34"/>
              <p:cNvSpPr/>
              <p:nvPr/>
            </p:nvSpPr>
            <p:spPr>
              <a:xfrm>
                <a:off x="-63569283" y="1833172"/>
                <a:ext cx="319000" cy="317275"/>
              </a:xfrm>
              <a:custGeom>
                <a:avLst/>
                <a:gdLst/>
                <a:ahLst/>
                <a:cxnLst/>
                <a:rect l="l" t="t" r="r" b="b"/>
                <a:pathLst>
                  <a:path w="12760" h="12691" extrusionOk="0">
                    <a:moveTo>
                      <a:pt x="4726" y="1317"/>
                    </a:moveTo>
                    <a:lnTo>
                      <a:pt x="4726" y="2703"/>
                    </a:lnTo>
                    <a:cubicBezTo>
                      <a:pt x="4663" y="2735"/>
                      <a:pt x="4600" y="2829"/>
                      <a:pt x="4569" y="2861"/>
                    </a:cubicBezTo>
                    <a:lnTo>
                      <a:pt x="4065" y="3554"/>
                    </a:lnTo>
                    <a:cubicBezTo>
                      <a:pt x="3970" y="3176"/>
                      <a:pt x="3907" y="2703"/>
                      <a:pt x="3907" y="2388"/>
                    </a:cubicBezTo>
                    <a:cubicBezTo>
                      <a:pt x="3876" y="1947"/>
                      <a:pt x="3970" y="1632"/>
                      <a:pt x="4222" y="1475"/>
                    </a:cubicBezTo>
                    <a:cubicBezTo>
                      <a:pt x="4348" y="1349"/>
                      <a:pt x="4537" y="1317"/>
                      <a:pt x="4726" y="1317"/>
                    </a:cubicBezTo>
                    <a:close/>
                    <a:moveTo>
                      <a:pt x="7046" y="813"/>
                    </a:moveTo>
                    <a:cubicBezTo>
                      <a:pt x="7507" y="813"/>
                      <a:pt x="7937" y="916"/>
                      <a:pt x="8286" y="1128"/>
                    </a:cubicBezTo>
                    <a:cubicBezTo>
                      <a:pt x="8759" y="1412"/>
                      <a:pt x="8979" y="1821"/>
                      <a:pt x="8948" y="2420"/>
                    </a:cubicBezTo>
                    <a:cubicBezTo>
                      <a:pt x="8948" y="2703"/>
                      <a:pt x="8853" y="3113"/>
                      <a:pt x="8790" y="3554"/>
                    </a:cubicBezTo>
                    <a:lnTo>
                      <a:pt x="8286" y="2861"/>
                    </a:lnTo>
                    <a:cubicBezTo>
                      <a:pt x="8066" y="2609"/>
                      <a:pt x="7814" y="2451"/>
                      <a:pt x="7499" y="2451"/>
                    </a:cubicBezTo>
                    <a:lnTo>
                      <a:pt x="5514" y="2451"/>
                    </a:lnTo>
                    <a:lnTo>
                      <a:pt x="5514" y="1160"/>
                    </a:lnTo>
                    <a:cubicBezTo>
                      <a:pt x="6020" y="931"/>
                      <a:pt x="6551" y="813"/>
                      <a:pt x="7046" y="813"/>
                    </a:cubicBezTo>
                    <a:close/>
                    <a:moveTo>
                      <a:pt x="7530" y="3334"/>
                    </a:moveTo>
                    <a:cubicBezTo>
                      <a:pt x="7562" y="3334"/>
                      <a:pt x="7593" y="3365"/>
                      <a:pt x="7656" y="3365"/>
                    </a:cubicBezTo>
                    <a:lnTo>
                      <a:pt x="8601" y="4657"/>
                    </a:lnTo>
                    <a:cubicBezTo>
                      <a:pt x="8444" y="5917"/>
                      <a:pt x="7688" y="7177"/>
                      <a:pt x="6427" y="7177"/>
                    </a:cubicBezTo>
                    <a:cubicBezTo>
                      <a:pt x="5167" y="7177"/>
                      <a:pt x="4411" y="5980"/>
                      <a:pt x="4254" y="4657"/>
                    </a:cubicBezTo>
                    <a:lnTo>
                      <a:pt x="5199" y="3365"/>
                    </a:lnTo>
                    <a:cubicBezTo>
                      <a:pt x="5230" y="3334"/>
                      <a:pt x="5293" y="3334"/>
                      <a:pt x="5325" y="3334"/>
                    </a:cubicBezTo>
                    <a:close/>
                    <a:moveTo>
                      <a:pt x="5199" y="7681"/>
                    </a:moveTo>
                    <a:cubicBezTo>
                      <a:pt x="5608" y="7902"/>
                      <a:pt x="5986" y="8028"/>
                      <a:pt x="6427" y="8028"/>
                    </a:cubicBezTo>
                    <a:cubicBezTo>
                      <a:pt x="6869" y="8028"/>
                      <a:pt x="7310" y="7902"/>
                      <a:pt x="7688" y="7713"/>
                    </a:cubicBezTo>
                    <a:lnTo>
                      <a:pt x="7688" y="7807"/>
                    </a:lnTo>
                    <a:cubicBezTo>
                      <a:pt x="7688" y="8028"/>
                      <a:pt x="7719" y="8185"/>
                      <a:pt x="7814" y="8343"/>
                    </a:cubicBezTo>
                    <a:lnTo>
                      <a:pt x="6427" y="9634"/>
                    </a:lnTo>
                    <a:lnTo>
                      <a:pt x="5073" y="8280"/>
                    </a:lnTo>
                    <a:cubicBezTo>
                      <a:pt x="5167" y="8122"/>
                      <a:pt x="5199" y="7965"/>
                      <a:pt x="5199" y="7776"/>
                    </a:cubicBezTo>
                    <a:lnTo>
                      <a:pt x="5199" y="7681"/>
                    </a:lnTo>
                    <a:close/>
                    <a:moveTo>
                      <a:pt x="4537" y="8878"/>
                    </a:moveTo>
                    <a:lnTo>
                      <a:pt x="5829" y="10170"/>
                    </a:lnTo>
                    <a:lnTo>
                      <a:pt x="5230" y="10769"/>
                    </a:lnTo>
                    <a:lnTo>
                      <a:pt x="4065" y="9036"/>
                    </a:lnTo>
                    <a:cubicBezTo>
                      <a:pt x="4222" y="9036"/>
                      <a:pt x="4380" y="9004"/>
                      <a:pt x="4537" y="8878"/>
                    </a:cubicBezTo>
                    <a:close/>
                    <a:moveTo>
                      <a:pt x="8318" y="8878"/>
                    </a:moveTo>
                    <a:cubicBezTo>
                      <a:pt x="8475" y="8973"/>
                      <a:pt x="8633" y="9036"/>
                      <a:pt x="8790" y="9036"/>
                    </a:cubicBezTo>
                    <a:lnTo>
                      <a:pt x="7593" y="10769"/>
                    </a:lnTo>
                    <a:lnTo>
                      <a:pt x="7026" y="10170"/>
                    </a:lnTo>
                    <a:lnTo>
                      <a:pt x="8318" y="8878"/>
                    </a:lnTo>
                    <a:close/>
                    <a:moveTo>
                      <a:pt x="10460" y="9067"/>
                    </a:moveTo>
                    <a:cubicBezTo>
                      <a:pt x="11279" y="9067"/>
                      <a:pt x="11941" y="9760"/>
                      <a:pt x="11941" y="10580"/>
                    </a:cubicBezTo>
                    <a:lnTo>
                      <a:pt x="11941" y="11840"/>
                    </a:lnTo>
                    <a:lnTo>
                      <a:pt x="7814" y="11840"/>
                    </a:lnTo>
                    <a:cubicBezTo>
                      <a:pt x="7908" y="11808"/>
                      <a:pt x="8003" y="11745"/>
                      <a:pt x="8034" y="11682"/>
                    </a:cubicBezTo>
                    <a:lnTo>
                      <a:pt x="9798" y="9067"/>
                    </a:lnTo>
                    <a:close/>
                    <a:moveTo>
                      <a:pt x="3088" y="9067"/>
                    </a:moveTo>
                    <a:lnTo>
                      <a:pt x="4852" y="11651"/>
                    </a:lnTo>
                    <a:cubicBezTo>
                      <a:pt x="4915" y="11745"/>
                      <a:pt x="5041" y="11808"/>
                      <a:pt x="5167" y="11840"/>
                    </a:cubicBezTo>
                    <a:lnTo>
                      <a:pt x="5199" y="11840"/>
                    </a:lnTo>
                    <a:cubicBezTo>
                      <a:pt x="5325" y="11840"/>
                      <a:pt x="5419" y="11808"/>
                      <a:pt x="5482" y="11714"/>
                    </a:cubicBezTo>
                    <a:lnTo>
                      <a:pt x="6427" y="10769"/>
                    </a:lnTo>
                    <a:lnTo>
                      <a:pt x="7404" y="11745"/>
                    </a:lnTo>
                    <a:cubicBezTo>
                      <a:pt x="7436" y="11777"/>
                      <a:pt x="7530" y="11840"/>
                      <a:pt x="7593" y="11871"/>
                    </a:cubicBezTo>
                    <a:lnTo>
                      <a:pt x="914" y="11871"/>
                    </a:lnTo>
                    <a:lnTo>
                      <a:pt x="914" y="11840"/>
                    </a:lnTo>
                    <a:lnTo>
                      <a:pt x="914" y="10580"/>
                    </a:lnTo>
                    <a:cubicBezTo>
                      <a:pt x="914" y="9760"/>
                      <a:pt x="1576" y="9067"/>
                      <a:pt x="2395" y="9067"/>
                    </a:cubicBezTo>
                    <a:close/>
                    <a:moveTo>
                      <a:pt x="7043" y="1"/>
                    </a:moveTo>
                    <a:cubicBezTo>
                      <a:pt x="6380" y="1"/>
                      <a:pt x="5673" y="166"/>
                      <a:pt x="5010" y="498"/>
                    </a:cubicBezTo>
                    <a:cubicBezTo>
                      <a:pt x="4898" y="477"/>
                      <a:pt x="4788" y="467"/>
                      <a:pt x="4680" y="467"/>
                    </a:cubicBezTo>
                    <a:cubicBezTo>
                      <a:pt x="4300" y="467"/>
                      <a:pt x="3942" y="592"/>
                      <a:pt x="3624" y="813"/>
                    </a:cubicBezTo>
                    <a:cubicBezTo>
                      <a:pt x="3308" y="1034"/>
                      <a:pt x="2962" y="1506"/>
                      <a:pt x="2962" y="2388"/>
                    </a:cubicBezTo>
                    <a:cubicBezTo>
                      <a:pt x="2962" y="3144"/>
                      <a:pt x="3277" y="4405"/>
                      <a:pt x="3340" y="4625"/>
                    </a:cubicBezTo>
                    <a:cubicBezTo>
                      <a:pt x="3466" y="5570"/>
                      <a:pt x="3781" y="6389"/>
                      <a:pt x="4285" y="6988"/>
                    </a:cubicBezTo>
                    <a:lnTo>
                      <a:pt x="4285" y="7744"/>
                    </a:lnTo>
                    <a:cubicBezTo>
                      <a:pt x="4285" y="8028"/>
                      <a:pt x="4065" y="8248"/>
                      <a:pt x="3781" y="8248"/>
                    </a:cubicBezTo>
                    <a:lnTo>
                      <a:pt x="2332" y="8248"/>
                    </a:lnTo>
                    <a:cubicBezTo>
                      <a:pt x="1072" y="8248"/>
                      <a:pt x="0" y="9288"/>
                      <a:pt x="0" y="10580"/>
                    </a:cubicBezTo>
                    <a:lnTo>
                      <a:pt x="0" y="12281"/>
                    </a:lnTo>
                    <a:cubicBezTo>
                      <a:pt x="0" y="12501"/>
                      <a:pt x="189" y="12690"/>
                      <a:pt x="410" y="12690"/>
                    </a:cubicBezTo>
                    <a:lnTo>
                      <a:pt x="12256" y="12690"/>
                    </a:lnTo>
                    <a:cubicBezTo>
                      <a:pt x="12508" y="12690"/>
                      <a:pt x="12697" y="12501"/>
                      <a:pt x="12697" y="12281"/>
                    </a:cubicBezTo>
                    <a:lnTo>
                      <a:pt x="12697" y="10580"/>
                    </a:lnTo>
                    <a:cubicBezTo>
                      <a:pt x="12760" y="9319"/>
                      <a:pt x="11689" y="8248"/>
                      <a:pt x="10429" y="8248"/>
                    </a:cubicBezTo>
                    <a:lnTo>
                      <a:pt x="8979" y="8248"/>
                    </a:lnTo>
                    <a:cubicBezTo>
                      <a:pt x="8696" y="8248"/>
                      <a:pt x="8475" y="8028"/>
                      <a:pt x="8475" y="7744"/>
                    </a:cubicBezTo>
                    <a:lnTo>
                      <a:pt x="8475" y="6957"/>
                    </a:lnTo>
                    <a:cubicBezTo>
                      <a:pt x="8979" y="6358"/>
                      <a:pt x="9294" y="5539"/>
                      <a:pt x="9389" y="4625"/>
                    </a:cubicBezTo>
                    <a:cubicBezTo>
                      <a:pt x="9546" y="4121"/>
                      <a:pt x="9735" y="3050"/>
                      <a:pt x="9767" y="2420"/>
                    </a:cubicBezTo>
                    <a:cubicBezTo>
                      <a:pt x="9767" y="1538"/>
                      <a:pt x="9420" y="845"/>
                      <a:pt x="8664" y="404"/>
                    </a:cubicBezTo>
                    <a:cubicBezTo>
                      <a:pt x="8202" y="135"/>
                      <a:pt x="7640" y="1"/>
                      <a:pt x="7043"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77" name="Google Shape;418;p34"/>
              <p:cNvSpPr/>
              <p:nvPr/>
            </p:nvSpPr>
            <p:spPr>
              <a:xfrm>
                <a:off x="-64171533" y="2175657"/>
                <a:ext cx="48476" cy="22788"/>
              </a:xfrm>
              <a:custGeom>
                <a:avLst/>
                <a:gdLst/>
                <a:ahLst/>
                <a:cxnLst/>
                <a:rect l="l" t="t" r="r" b="b"/>
                <a:pathLst>
                  <a:path w="1954" h="883" extrusionOk="0">
                    <a:moveTo>
                      <a:pt x="410" y="1"/>
                    </a:moveTo>
                    <a:cubicBezTo>
                      <a:pt x="158" y="1"/>
                      <a:pt x="0" y="190"/>
                      <a:pt x="0" y="442"/>
                    </a:cubicBezTo>
                    <a:cubicBezTo>
                      <a:pt x="0" y="662"/>
                      <a:pt x="221" y="883"/>
                      <a:pt x="410" y="883"/>
                    </a:cubicBezTo>
                    <a:lnTo>
                      <a:pt x="1513" y="883"/>
                    </a:lnTo>
                    <a:cubicBezTo>
                      <a:pt x="1765" y="883"/>
                      <a:pt x="1891" y="662"/>
                      <a:pt x="1891" y="442"/>
                    </a:cubicBezTo>
                    <a:cubicBezTo>
                      <a:pt x="1954" y="190"/>
                      <a:pt x="1733" y="1"/>
                      <a:pt x="1513"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83" name="Google Shape;419;p34"/>
              <p:cNvSpPr/>
              <p:nvPr/>
            </p:nvSpPr>
            <p:spPr>
              <a:xfrm>
                <a:off x="-64212190" y="2210715"/>
                <a:ext cx="4692" cy="0"/>
              </a:xfrm>
              <a:custGeom>
                <a:avLst/>
                <a:gdLst/>
                <a:ahLst/>
                <a:cxnLst/>
                <a:rect l="l" t="t" r="r" b="b"/>
                <a:pathLst>
                  <a:path w="221" h="1" extrusionOk="0">
                    <a:moveTo>
                      <a:pt x="1" y="1"/>
                    </a:moveTo>
                    <a:lnTo>
                      <a:pt x="221" y="1"/>
                    </a:lnTo>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sp>
          <p:nvSpPr>
            <p:cNvPr id="84" name="Google Shape;420;p34"/>
            <p:cNvSpPr txBox="1"/>
            <p:nvPr/>
          </p:nvSpPr>
          <p:spPr>
            <a:xfrm>
              <a:off x="6582853" y="1766886"/>
              <a:ext cx="992188"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Deadline</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85" name="Google Shape;421;p34"/>
            <p:cNvSpPr txBox="1"/>
            <p:nvPr/>
          </p:nvSpPr>
          <p:spPr>
            <a:xfrm>
              <a:off x="9672017" y="1759105"/>
              <a:ext cx="1374775" cy="400050"/>
            </a:xfrm>
            <a:prstGeom prst="rect">
              <a:avLst/>
            </a:prstGeom>
            <a:noFill/>
            <a:ln>
              <a:noFill/>
            </a:ln>
          </p:spPr>
          <p:txBody>
            <a:bodyPr spcFirstLastPara="1" lIns="0" tIns="91425" rIns="0" bIns="91425">
              <a:spAutoFit/>
            </a:bodyPr>
            <a:lstStyle/>
            <a:p>
              <a:pPr>
                <a:buClr>
                  <a:srgbClr val="000000"/>
                </a:buClr>
                <a:defRPr/>
              </a:pPr>
              <a:r>
                <a:rPr lang="en" sz="1400" b="1" kern="0" dirty="0">
                  <a:solidFill>
                    <a:prstClr val="black"/>
                  </a:solidFill>
                  <a:latin typeface="Century Gothic" panose="020B0502020202020204" pitchFamily="34" charset="0"/>
                  <a:ea typeface="Montserrat"/>
                  <a:cs typeface="Montserrat"/>
                  <a:sym typeface="Montserrat Medium"/>
                </a:rPr>
                <a:t>commentaire</a:t>
              </a:r>
              <a:endParaRPr sz="1400" b="1" kern="0" dirty="0">
                <a:solidFill>
                  <a:prstClr val="black"/>
                </a:solidFill>
                <a:latin typeface="Century Gothic" panose="020B0502020202020204" pitchFamily="34" charset="0"/>
                <a:ea typeface="Montserrat"/>
                <a:cs typeface="Montserrat"/>
                <a:sym typeface="Montserrat Medium"/>
              </a:endParaRPr>
            </a:p>
          </p:txBody>
        </p:sp>
        <p:sp>
          <p:nvSpPr>
            <p:cNvPr id="86" name="Google Shape;422;p34"/>
            <p:cNvSpPr/>
            <p:nvPr/>
          </p:nvSpPr>
          <p:spPr>
            <a:xfrm>
              <a:off x="7441657" y="1770291"/>
              <a:ext cx="325438" cy="287338"/>
            </a:xfrm>
            <a:custGeom>
              <a:avLst/>
              <a:gdLst/>
              <a:ahLst/>
              <a:cxnLst/>
              <a:rect l="l" t="t" r="r" b="b"/>
              <a:pathLst>
                <a:path w="19655" h="18246" extrusionOk="0">
                  <a:moveTo>
                    <a:pt x="9829" y="1835"/>
                  </a:moveTo>
                  <a:lnTo>
                    <a:pt x="12133" y="6452"/>
                  </a:lnTo>
                  <a:cubicBezTo>
                    <a:pt x="12218" y="6618"/>
                    <a:pt x="12375" y="6733"/>
                    <a:pt x="12559" y="6760"/>
                  </a:cubicBezTo>
                  <a:lnTo>
                    <a:pt x="17698" y="7500"/>
                  </a:lnTo>
                  <a:lnTo>
                    <a:pt x="13984" y="11078"/>
                  </a:lnTo>
                  <a:cubicBezTo>
                    <a:pt x="13848" y="11211"/>
                    <a:pt x="13788" y="11398"/>
                    <a:pt x="13821" y="11582"/>
                  </a:cubicBezTo>
                  <a:lnTo>
                    <a:pt x="14700" y="16646"/>
                  </a:lnTo>
                  <a:lnTo>
                    <a:pt x="10092" y="14251"/>
                  </a:lnTo>
                  <a:cubicBezTo>
                    <a:pt x="10009" y="14209"/>
                    <a:pt x="9919" y="14188"/>
                    <a:pt x="9830" y="14188"/>
                  </a:cubicBezTo>
                  <a:cubicBezTo>
                    <a:pt x="9740" y="14188"/>
                    <a:pt x="9651" y="14209"/>
                    <a:pt x="9570" y="14251"/>
                  </a:cubicBezTo>
                  <a:lnTo>
                    <a:pt x="4962" y="16646"/>
                  </a:lnTo>
                  <a:lnTo>
                    <a:pt x="5838" y="11582"/>
                  </a:lnTo>
                  <a:cubicBezTo>
                    <a:pt x="5871" y="11398"/>
                    <a:pt x="5810" y="11208"/>
                    <a:pt x="5674" y="11078"/>
                  </a:cubicBezTo>
                  <a:lnTo>
                    <a:pt x="1961" y="7500"/>
                  </a:lnTo>
                  <a:lnTo>
                    <a:pt x="7100" y="6760"/>
                  </a:lnTo>
                  <a:cubicBezTo>
                    <a:pt x="7284" y="6733"/>
                    <a:pt x="7441" y="6618"/>
                    <a:pt x="7525" y="6452"/>
                  </a:cubicBezTo>
                  <a:lnTo>
                    <a:pt x="9829" y="1835"/>
                  </a:lnTo>
                  <a:close/>
                  <a:moveTo>
                    <a:pt x="9828" y="1"/>
                  </a:moveTo>
                  <a:cubicBezTo>
                    <a:pt x="9627" y="1"/>
                    <a:pt x="9426" y="105"/>
                    <a:pt x="9322" y="313"/>
                  </a:cubicBezTo>
                  <a:lnTo>
                    <a:pt x="6641" y="5682"/>
                  </a:lnTo>
                  <a:lnTo>
                    <a:pt x="653" y="6543"/>
                  </a:lnTo>
                  <a:cubicBezTo>
                    <a:pt x="188" y="6609"/>
                    <a:pt x="1" y="7183"/>
                    <a:pt x="339" y="7509"/>
                  </a:cubicBezTo>
                  <a:lnTo>
                    <a:pt x="4672" y="11685"/>
                  </a:lnTo>
                  <a:lnTo>
                    <a:pt x="3648" y="17579"/>
                  </a:lnTo>
                  <a:cubicBezTo>
                    <a:pt x="3584" y="17947"/>
                    <a:pt x="3875" y="18245"/>
                    <a:pt x="4207" y="18245"/>
                  </a:cubicBezTo>
                  <a:cubicBezTo>
                    <a:pt x="4293" y="18245"/>
                    <a:pt x="4383" y="18225"/>
                    <a:pt x="4470" y="18180"/>
                  </a:cubicBezTo>
                  <a:lnTo>
                    <a:pt x="9829" y="15393"/>
                  </a:lnTo>
                  <a:lnTo>
                    <a:pt x="15189" y="18180"/>
                  </a:lnTo>
                  <a:cubicBezTo>
                    <a:pt x="15275" y="18225"/>
                    <a:pt x="15365" y="18245"/>
                    <a:pt x="15452" y="18245"/>
                  </a:cubicBezTo>
                  <a:cubicBezTo>
                    <a:pt x="15782" y="18245"/>
                    <a:pt x="16072" y="17948"/>
                    <a:pt x="16007" y="17582"/>
                  </a:cubicBezTo>
                  <a:lnTo>
                    <a:pt x="14986" y="11685"/>
                  </a:lnTo>
                  <a:lnTo>
                    <a:pt x="19316" y="7512"/>
                  </a:lnTo>
                  <a:cubicBezTo>
                    <a:pt x="19655" y="7183"/>
                    <a:pt x="19470" y="6609"/>
                    <a:pt x="19005" y="6543"/>
                  </a:cubicBezTo>
                  <a:lnTo>
                    <a:pt x="13015" y="5682"/>
                  </a:lnTo>
                  <a:lnTo>
                    <a:pt x="10333" y="313"/>
                  </a:lnTo>
                  <a:cubicBezTo>
                    <a:pt x="10229" y="105"/>
                    <a:pt x="10029" y="1"/>
                    <a:pt x="9828"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435D74"/>
                </a:solidFill>
                <a:latin typeface="Arial"/>
                <a:cs typeface="Arial"/>
                <a:sym typeface="Arial"/>
              </a:endParaRPr>
            </a:p>
          </p:txBody>
        </p:sp>
        <p:sp>
          <p:nvSpPr>
            <p:cNvPr id="87" name="Google Shape;429;p34"/>
            <p:cNvSpPr/>
            <p:nvPr/>
          </p:nvSpPr>
          <p:spPr>
            <a:xfrm>
              <a:off x="4745436" y="1909930"/>
              <a:ext cx="200025" cy="282575"/>
            </a:xfrm>
            <a:custGeom>
              <a:avLst/>
              <a:gdLst/>
              <a:ahLst/>
              <a:cxnLst/>
              <a:rect l="l" t="t" r="r" b="b"/>
              <a:pathLst>
                <a:path w="7594" h="11752" extrusionOk="0">
                  <a:moveTo>
                    <a:pt x="6585" y="662"/>
                  </a:moveTo>
                  <a:cubicBezTo>
                    <a:pt x="6774" y="662"/>
                    <a:pt x="6932" y="819"/>
                    <a:pt x="6932" y="1008"/>
                  </a:cubicBezTo>
                  <a:cubicBezTo>
                    <a:pt x="6932" y="1197"/>
                    <a:pt x="6774" y="1355"/>
                    <a:pt x="6585" y="1355"/>
                  </a:cubicBezTo>
                  <a:lnTo>
                    <a:pt x="1040" y="1355"/>
                  </a:lnTo>
                  <a:cubicBezTo>
                    <a:pt x="820" y="1355"/>
                    <a:pt x="662" y="1197"/>
                    <a:pt x="662" y="1008"/>
                  </a:cubicBezTo>
                  <a:cubicBezTo>
                    <a:pt x="662" y="819"/>
                    <a:pt x="820" y="662"/>
                    <a:pt x="1040" y="662"/>
                  </a:cubicBezTo>
                  <a:close/>
                  <a:moveTo>
                    <a:pt x="6175" y="2048"/>
                  </a:moveTo>
                  <a:lnTo>
                    <a:pt x="6175" y="2867"/>
                  </a:lnTo>
                  <a:cubicBezTo>
                    <a:pt x="5435" y="3277"/>
                    <a:pt x="4600" y="3481"/>
                    <a:pt x="3765" y="3481"/>
                  </a:cubicBezTo>
                  <a:cubicBezTo>
                    <a:pt x="2930" y="3481"/>
                    <a:pt x="2096" y="3277"/>
                    <a:pt x="1355" y="2867"/>
                  </a:cubicBezTo>
                  <a:lnTo>
                    <a:pt x="1355" y="2048"/>
                  </a:lnTo>
                  <a:close/>
                  <a:moveTo>
                    <a:pt x="1418" y="3686"/>
                  </a:moveTo>
                  <a:lnTo>
                    <a:pt x="1418" y="3686"/>
                  </a:lnTo>
                  <a:cubicBezTo>
                    <a:pt x="2174" y="4001"/>
                    <a:pt x="2962" y="4190"/>
                    <a:pt x="3781" y="4190"/>
                  </a:cubicBezTo>
                  <a:cubicBezTo>
                    <a:pt x="4600" y="4190"/>
                    <a:pt x="5388" y="4033"/>
                    <a:pt x="6144" y="3686"/>
                  </a:cubicBezTo>
                  <a:lnTo>
                    <a:pt x="6144" y="3686"/>
                  </a:lnTo>
                  <a:cubicBezTo>
                    <a:pt x="5860" y="4757"/>
                    <a:pt x="4915" y="5545"/>
                    <a:pt x="3781" y="5545"/>
                  </a:cubicBezTo>
                  <a:cubicBezTo>
                    <a:pt x="2647" y="5545"/>
                    <a:pt x="1702" y="4757"/>
                    <a:pt x="1418" y="3686"/>
                  </a:cubicBezTo>
                  <a:close/>
                  <a:moveTo>
                    <a:pt x="3435" y="6238"/>
                  </a:moveTo>
                  <a:lnTo>
                    <a:pt x="3435" y="7813"/>
                  </a:lnTo>
                  <a:lnTo>
                    <a:pt x="1544" y="9704"/>
                  </a:lnTo>
                  <a:lnTo>
                    <a:pt x="1355" y="9704"/>
                  </a:lnTo>
                  <a:lnTo>
                    <a:pt x="1355" y="8695"/>
                  </a:lnTo>
                  <a:cubicBezTo>
                    <a:pt x="1355" y="7467"/>
                    <a:pt x="2237" y="6427"/>
                    <a:pt x="3435" y="6238"/>
                  </a:cubicBezTo>
                  <a:close/>
                  <a:moveTo>
                    <a:pt x="3781" y="8443"/>
                  </a:moveTo>
                  <a:lnTo>
                    <a:pt x="5041" y="9704"/>
                  </a:lnTo>
                  <a:lnTo>
                    <a:pt x="2552" y="9704"/>
                  </a:lnTo>
                  <a:lnTo>
                    <a:pt x="3781" y="8443"/>
                  </a:lnTo>
                  <a:close/>
                  <a:moveTo>
                    <a:pt x="4128" y="6238"/>
                  </a:moveTo>
                  <a:cubicBezTo>
                    <a:pt x="5325" y="6396"/>
                    <a:pt x="6207" y="7435"/>
                    <a:pt x="6207" y="8695"/>
                  </a:cubicBezTo>
                  <a:lnTo>
                    <a:pt x="6207" y="9704"/>
                  </a:lnTo>
                  <a:lnTo>
                    <a:pt x="6018" y="9704"/>
                  </a:lnTo>
                  <a:lnTo>
                    <a:pt x="4128" y="7813"/>
                  </a:lnTo>
                  <a:lnTo>
                    <a:pt x="4128" y="6238"/>
                  </a:lnTo>
                  <a:close/>
                  <a:moveTo>
                    <a:pt x="6553" y="10397"/>
                  </a:moveTo>
                  <a:cubicBezTo>
                    <a:pt x="6743" y="10428"/>
                    <a:pt x="6900" y="10586"/>
                    <a:pt x="6900" y="10743"/>
                  </a:cubicBezTo>
                  <a:cubicBezTo>
                    <a:pt x="6900" y="10932"/>
                    <a:pt x="6743" y="11090"/>
                    <a:pt x="6553" y="11090"/>
                  </a:cubicBezTo>
                  <a:lnTo>
                    <a:pt x="977" y="11090"/>
                  </a:lnTo>
                  <a:cubicBezTo>
                    <a:pt x="788" y="11090"/>
                    <a:pt x="631" y="10932"/>
                    <a:pt x="631" y="10743"/>
                  </a:cubicBezTo>
                  <a:cubicBezTo>
                    <a:pt x="631" y="10554"/>
                    <a:pt x="788" y="10397"/>
                    <a:pt x="977" y="10397"/>
                  </a:cubicBezTo>
                  <a:close/>
                  <a:moveTo>
                    <a:pt x="1009" y="0"/>
                  </a:moveTo>
                  <a:cubicBezTo>
                    <a:pt x="442" y="0"/>
                    <a:pt x="0" y="473"/>
                    <a:pt x="0" y="1008"/>
                  </a:cubicBezTo>
                  <a:cubicBezTo>
                    <a:pt x="0" y="1449"/>
                    <a:pt x="284" y="1827"/>
                    <a:pt x="694" y="1985"/>
                  </a:cubicBezTo>
                  <a:lnTo>
                    <a:pt x="694" y="3088"/>
                  </a:lnTo>
                  <a:cubicBezTo>
                    <a:pt x="694" y="4316"/>
                    <a:pt x="1387" y="5356"/>
                    <a:pt x="2395" y="5860"/>
                  </a:cubicBezTo>
                  <a:cubicBezTo>
                    <a:pt x="1387" y="6364"/>
                    <a:pt x="694" y="7435"/>
                    <a:pt x="694" y="8664"/>
                  </a:cubicBezTo>
                  <a:lnTo>
                    <a:pt x="694" y="9767"/>
                  </a:lnTo>
                  <a:cubicBezTo>
                    <a:pt x="316" y="9924"/>
                    <a:pt x="0" y="10271"/>
                    <a:pt x="0" y="10743"/>
                  </a:cubicBezTo>
                  <a:cubicBezTo>
                    <a:pt x="0" y="11342"/>
                    <a:pt x="473" y="11751"/>
                    <a:pt x="1009" y="11751"/>
                  </a:cubicBezTo>
                  <a:lnTo>
                    <a:pt x="6585" y="11751"/>
                  </a:lnTo>
                  <a:cubicBezTo>
                    <a:pt x="7152" y="11751"/>
                    <a:pt x="7593" y="11279"/>
                    <a:pt x="7593" y="10743"/>
                  </a:cubicBezTo>
                  <a:cubicBezTo>
                    <a:pt x="7593" y="10302"/>
                    <a:pt x="7310" y="9924"/>
                    <a:pt x="6900" y="9767"/>
                  </a:cubicBezTo>
                  <a:lnTo>
                    <a:pt x="6900" y="8664"/>
                  </a:lnTo>
                  <a:cubicBezTo>
                    <a:pt x="6900" y="7435"/>
                    <a:pt x="6207" y="6364"/>
                    <a:pt x="5199" y="5860"/>
                  </a:cubicBezTo>
                  <a:cubicBezTo>
                    <a:pt x="6207" y="5387"/>
                    <a:pt x="6900" y="4316"/>
                    <a:pt x="6900" y="3088"/>
                  </a:cubicBezTo>
                  <a:lnTo>
                    <a:pt x="6900" y="1985"/>
                  </a:lnTo>
                  <a:cubicBezTo>
                    <a:pt x="7278" y="1827"/>
                    <a:pt x="7593" y="1481"/>
                    <a:pt x="7593" y="1008"/>
                  </a:cubicBezTo>
                  <a:cubicBezTo>
                    <a:pt x="7593" y="410"/>
                    <a:pt x="7121" y="0"/>
                    <a:pt x="6585"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nvGrpSpPr>
            <p:cNvPr id="88" name="Google Shape;430;p34"/>
            <p:cNvGrpSpPr>
              <a:grpSpLocks/>
            </p:cNvGrpSpPr>
            <p:nvPr/>
          </p:nvGrpSpPr>
          <p:grpSpPr bwMode="auto">
            <a:xfrm>
              <a:off x="446088" y="1893888"/>
              <a:ext cx="323850" cy="288925"/>
              <a:chOff x="3962775" y="1990700"/>
              <a:chExt cx="296975" cy="224500"/>
            </a:xfrm>
          </p:grpSpPr>
          <p:sp>
            <p:nvSpPr>
              <p:cNvPr id="89" name="Google Shape;431;p34"/>
              <p:cNvSpPr/>
              <p:nvPr/>
            </p:nvSpPr>
            <p:spPr>
              <a:xfrm>
                <a:off x="4216077" y="2093081"/>
                <a:ext cx="43673" cy="18503"/>
              </a:xfrm>
              <a:custGeom>
                <a:avLst/>
                <a:gdLst/>
                <a:ahLst/>
                <a:cxnLst/>
                <a:rect l="l" t="t" r="r" b="b"/>
                <a:pathLst>
                  <a:path w="1734" h="726" extrusionOk="0">
                    <a:moveTo>
                      <a:pt x="379" y="1"/>
                    </a:moveTo>
                    <a:cubicBezTo>
                      <a:pt x="158" y="1"/>
                      <a:pt x="1" y="158"/>
                      <a:pt x="1" y="347"/>
                    </a:cubicBezTo>
                    <a:cubicBezTo>
                      <a:pt x="1" y="568"/>
                      <a:pt x="158" y="725"/>
                      <a:pt x="379" y="725"/>
                    </a:cubicBezTo>
                    <a:lnTo>
                      <a:pt x="1387" y="725"/>
                    </a:lnTo>
                    <a:cubicBezTo>
                      <a:pt x="1576" y="725"/>
                      <a:pt x="1733" y="568"/>
                      <a:pt x="1733" y="347"/>
                    </a:cubicBezTo>
                    <a:cubicBezTo>
                      <a:pt x="1702" y="158"/>
                      <a:pt x="1544" y="1"/>
                      <a:pt x="1387"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0" name="Google Shape;432;p34"/>
              <p:cNvSpPr/>
              <p:nvPr/>
            </p:nvSpPr>
            <p:spPr>
              <a:xfrm>
                <a:off x="4207343" y="2128854"/>
                <a:ext cx="34938" cy="34538"/>
              </a:xfrm>
              <a:custGeom>
                <a:avLst/>
                <a:gdLst/>
                <a:ahLst/>
                <a:cxnLst/>
                <a:rect l="l" t="t" r="r" b="b"/>
                <a:pathLst>
                  <a:path w="1419" h="1356" extrusionOk="0">
                    <a:moveTo>
                      <a:pt x="351" y="1"/>
                    </a:moveTo>
                    <a:cubicBezTo>
                      <a:pt x="260" y="1"/>
                      <a:pt x="174" y="32"/>
                      <a:pt x="127" y="95"/>
                    </a:cubicBezTo>
                    <a:cubicBezTo>
                      <a:pt x="1" y="221"/>
                      <a:pt x="1" y="410"/>
                      <a:pt x="127" y="568"/>
                    </a:cubicBezTo>
                    <a:lnTo>
                      <a:pt x="820" y="1261"/>
                    </a:lnTo>
                    <a:cubicBezTo>
                      <a:pt x="883" y="1324"/>
                      <a:pt x="969" y="1356"/>
                      <a:pt x="1056" y="1356"/>
                    </a:cubicBezTo>
                    <a:cubicBezTo>
                      <a:pt x="1143" y="1356"/>
                      <a:pt x="1229" y="1324"/>
                      <a:pt x="1292" y="1261"/>
                    </a:cubicBezTo>
                    <a:cubicBezTo>
                      <a:pt x="1418" y="1166"/>
                      <a:pt x="1418" y="914"/>
                      <a:pt x="1292" y="788"/>
                    </a:cubicBezTo>
                    <a:lnTo>
                      <a:pt x="599" y="95"/>
                    </a:lnTo>
                    <a:cubicBezTo>
                      <a:pt x="536" y="32"/>
                      <a:pt x="442" y="1"/>
                      <a:pt x="351"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1" name="Google Shape;433;p34"/>
              <p:cNvSpPr/>
              <p:nvPr/>
            </p:nvSpPr>
            <p:spPr>
              <a:xfrm>
                <a:off x="4207343" y="2042508"/>
                <a:ext cx="36394" cy="33305"/>
              </a:xfrm>
              <a:custGeom>
                <a:avLst/>
                <a:gdLst/>
                <a:ahLst/>
                <a:cxnLst/>
                <a:rect l="l" t="t" r="r" b="b"/>
                <a:pathLst>
                  <a:path w="1418" h="1380" extrusionOk="0">
                    <a:moveTo>
                      <a:pt x="1067" y="1"/>
                    </a:moveTo>
                    <a:cubicBezTo>
                      <a:pt x="977" y="1"/>
                      <a:pt x="882" y="32"/>
                      <a:pt x="819" y="95"/>
                    </a:cubicBezTo>
                    <a:lnTo>
                      <a:pt x="126" y="788"/>
                    </a:lnTo>
                    <a:cubicBezTo>
                      <a:pt x="0" y="914"/>
                      <a:pt x="0" y="1135"/>
                      <a:pt x="126" y="1261"/>
                    </a:cubicBezTo>
                    <a:cubicBezTo>
                      <a:pt x="189" y="1340"/>
                      <a:pt x="268" y="1379"/>
                      <a:pt x="351" y="1379"/>
                    </a:cubicBezTo>
                    <a:cubicBezTo>
                      <a:pt x="433" y="1379"/>
                      <a:pt x="520" y="1340"/>
                      <a:pt x="599" y="1261"/>
                    </a:cubicBezTo>
                    <a:lnTo>
                      <a:pt x="1292" y="568"/>
                    </a:lnTo>
                    <a:cubicBezTo>
                      <a:pt x="1418" y="442"/>
                      <a:pt x="1418" y="190"/>
                      <a:pt x="1292" y="95"/>
                    </a:cubicBezTo>
                    <a:cubicBezTo>
                      <a:pt x="1244" y="32"/>
                      <a:pt x="1158" y="1"/>
                      <a:pt x="1067"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2" name="Google Shape;434;p34"/>
              <p:cNvSpPr/>
              <p:nvPr/>
            </p:nvSpPr>
            <p:spPr>
              <a:xfrm>
                <a:off x="3962775" y="1990700"/>
                <a:ext cx="225642" cy="224500"/>
              </a:xfrm>
              <a:custGeom>
                <a:avLst/>
                <a:gdLst/>
                <a:ahLst/>
                <a:cxnLst/>
                <a:rect l="l" t="t" r="r" b="b"/>
                <a:pathLst>
                  <a:path w="9043" h="8980" extrusionOk="0">
                    <a:moveTo>
                      <a:pt x="1419" y="3403"/>
                    </a:moveTo>
                    <a:lnTo>
                      <a:pt x="1419" y="4790"/>
                    </a:lnTo>
                    <a:cubicBezTo>
                      <a:pt x="1009" y="4790"/>
                      <a:pt x="694" y="4506"/>
                      <a:pt x="694" y="4097"/>
                    </a:cubicBezTo>
                    <a:cubicBezTo>
                      <a:pt x="694" y="3719"/>
                      <a:pt x="1009" y="3403"/>
                      <a:pt x="1419" y="3403"/>
                    </a:cubicBezTo>
                    <a:close/>
                    <a:moveTo>
                      <a:pt x="4191" y="2710"/>
                    </a:moveTo>
                    <a:lnTo>
                      <a:pt x="4191" y="5483"/>
                    </a:lnTo>
                    <a:lnTo>
                      <a:pt x="2490" y="5483"/>
                    </a:lnTo>
                    <a:cubicBezTo>
                      <a:pt x="2269" y="5483"/>
                      <a:pt x="2112" y="5325"/>
                      <a:pt x="2112" y="5105"/>
                    </a:cubicBezTo>
                    <a:lnTo>
                      <a:pt x="2112" y="3088"/>
                    </a:lnTo>
                    <a:cubicBezTo>
                      <a:pt x="2112" y="2868"/>
                      <a:pt x="2269" y="2710"/>
                      <a:pt x="2490" y="2710"/>
                    </a:cubicBezTo>
                    <a:close/>
                    <a:moveTo>
                      <a:pt x="6995" y="1828"/>
                    </a:moveTo>
                    <a:lnTo>
                      <a:pt x="6995" y="6428"/>
                    </a:lnTo>
                    <a:cubicBezTo>
                      <a:pt x="6428" y="5924"/>
                      <a:pt x="5672" y="5609"/>
                      <a:pt x="4884" y="5514"/>
                    </a:cubicBezTo>
                    <a:lnTo>
                      <a:pt x="4884" y="2710"/>
                    </a:lnTo>
                    <a:cubicBezTo>
                      <a:pt x="5672" y="2647"/>
                      <a:pt x="6428" y="2332"/>
                      <a:pt x="6995" y="1828"/>
                    </a:cubicBezTo>
                    <a:close/>
                    <a:moveTo>
                      <a:pt x="8066" y="631"/>
                    </a:moveTo>
                    <a:cubicBezTo>
                      <a:pt x="8255" y="631"/>
                      <a:pt x="8413" y="789"/>
                      <a:pt x="8413" y="978"/>
                    </a:cubicBezTo>
                    <a:lnTo>
                      <a:pt x="8413" y="7216"/>
                    </a:lnTo>
                    <a:cubicBezTo>
                      <a:pt x="8413" y="7405"/>
                      <a:pt x="8255" y="7562"/>
                      <a:pt x="8066" y="7562"/>
                    </a:cubicBezTo>
                    <a:cubicBezTo>
                      <a:pt x="7877" y="7562"/>
                      <a:pt x="7720" y="7405"/>
                      <a:pt x="7720" y="7216"/>
                    </a:cubicBezTo>
                    <a:lnTo>
                      <a:pt x="7720" y="978"/>
                    </a:lnTo>
                    <a:cubicBezTo>
                      <a:pt x="7720" y="789"/>
                      <a:pt x="7877" y="631"/>
                      <a:pt x="8066" y="631"/>
                    </a:cubicBezTo>
                    <a:close/>
                    <a:moveTo>
                      <a:pt x="3498" y="6176"/>
                    </a:moveTo>
                    <a:lnTo>
                      <a:pt x="3498" y="7909"/>
                    </a:lnTo>
                    <a:cubicBezTo>
                      <a:pt x="3498" y="8129"/>
                      <a:pt x="3340" y="8287"/>
                      <a:pt x="3151" y="8287"/>
                    </a:cubicBezTo>
                    <a:cubicBezTo>
                      <a:pt x="2962" y="8287"/>
                      <a:pt x="2805" y="8129"/>
                      <a:pt x="2805" y="7909"/>
                    </a:cubicBezTo>
                    <a:lnTo>
                      <a:pt x="2805" y="6176"/>
                    </a:lnTo>
                    <a:close/>
                    <a:moveTo>
                      <a:pt x="8035" y="1"/>
                    </a:moveTo>
                    <a:cubicBezTo>
                      <a:pt x="7531" y="1"/>
                      <a:pt x="7090" y="411"/>
                      <a:pt x="6995" y="883"/>
                    </a:cubicBezTo>
                    <a:lnTo>
                      <a:pt x="6680" y="1198"/>
                    </a:lnTo>
                    <a:cubicBezTo>
                      <a:pt x="6144" y="1734"/>
                      <a:pt x="5325" y="2049"/>
                      <a:pt x="4538" y="2049"/>
                    </a:cubicBezTo>
                    <a:lnTo>
                      <a:pt x="2427" y="2049"/>
                    </a:lnTo>
                    <a:cubicBezTo>
                      <a:pt x="2017" y="2049"/>
                      <a:pt x="1608" y="2332"/>
                      <a:pt x="1450" y="2773"/>
                    </a:cubicBezTo>
                    <a:lnTo>
                      <a:pt x="1387" y="2773"/>
                    </a:lnTo>
                    <a:cubicBezTo>
                      <a:pt x="631" y="2773"/>
                      <a:pt x="1" y="3403"/>
                      <a:pt x="1" y="4128"/>
                    </a:cubicBezTo>
                    <a:cubicBezTo>
                      <a:pt x="1" y="4884"/>
                      <a:pt x="631" y="5514"/>
                      <a:pt x="1387" y="5514"/>
                    </a:cubicBezTo>
                    <a:lnTo>
                      <a:pt x="1450" y="5514"/>
                    </a:lnTo>
                    <a:cubicBezTo>
                      <a:pt x="1576" y="5798"/>
                      <a:pt x="1797" y="6018"/>
                      <a:pt x="2080" y="6144"/>
                    </a:cubicBezTo>
                    <a:lnTo>
                      <a:pt x="2080" y="7940"/>
                    </a:lnTo>
                    <a:cubicBezTo>
                      <a:pt x="2112" y="8507"/>
                      <a:pt x="2584" y="8980"/>
                      <a:pt x="3151" y="8980"/>
                    </a:cubicBezTo>
                    <a:cubicBezTo>
                      <a:pt x="3750" y="8980"/>
                      <a:pt x="4160" y="8507"/>
                      <a:pt x="4160" y="7972"/>
                    </a:cubicBezTo>
                    <a:lnTo>
                      <a:pt x="4160" y="6239"/>
                    </a:lnTo>
                    <a:lnTo>
                      <a:pt x="4538" y="6239"/>
                    </a:lnTo>
                    <a:cubicBezTo>
                      <a:pt x="5325" y="6239"/>
                      <a:pt x="6144" y="6554"/>
                      <a:pt x="6680" y="7090"/>
                    </a:cubicBezTo>
                    <a:lnTo>
                      <a:pt x="6995" y="7405"/>
                    </a:lnTo>
                    <a:cubicBezTo>
                      <a:pt x="7090" y="7909"/>
                      <a:pt x="7531" y="8287"/>
                      <a:pt x="8035" y="8287"/>
                    </a:cubicBezTo>
                    <a:cubicBezTo>
                      <a:pt x="8633" y="8287"/>
                      <a:pt x="9043" y="7814"/>
                      <a:pt x="9043" y="7247"/>
                    </a:cubicBezTo>
                    <a:lnTo>
                      <a:pt x="9043" y="1041"/>
                    </a:lnTo>
                    <a:cubicBezTo>
                      <a:pt x="9043" y="442"/>
                      <a:pt x="8570" y="1"/>
                      <a:pt x="8035"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grpSp>
          <p:nvGrpSpPr>
            <p:cNvPr id="93" name="Google Shape;435;p34"/>
            <p:cNvGrpSpPr>
              <a:grpSpLocks/>
            </p:cNvGrpSpPr>
            <p:nvPr/>
          </p:nvGrpSpPr>
          <p:grpSpPr bwMode="auto">
            <a:xfrm>
              <a:off x="5538787" y="1844424"/>
              <a:ext cx="958059" cy="322512"/>
              <a:chOff x="3998419" y="2231070"/>
              <a:chExt cx="876187" cy="330605"/>
            </a:xfrm>
          </p:grpSpPr>
          <p:sp>
            <p:nvSpPr>
              <p:cNvPr id="94" name="Google Shape;436;p34"/>
              <p:cNvSpPr/>
              <p:nvPr/>
            </p:nvSpPr>
            <p:spPr>
              <a:xfrm>
                <a:off x="4578431" y="2231070"/>
                <a:ext cx="296175" cy="296175"/>
              </a:xfrm>
              <a:custGeom>
                <a:avLst/>
                <a:gdLst/>
                <a:ahLst/>
                <a:cxnLst/>
                <a:rect l="l" t="t" r="r" b="b"/>
                <a:pathLst>
                  <a:path w="11847" h="11847" extrusionOk="0">
                    <a:moveTo>
                      <a:pt x="9483" y="1418"/>
                    </a:moveTo>
                    <a:cubicBezTo>
                      <a:pt x="9672" y="1418"/>
                      <a:pt x="9830" y="1576"/>
                      <a:pt x="9830" y="1765"/>
                    </a:cubicBezTo>
                    <a:lnTo>
                      <a:pt x="9830" y="2836"/>
                    </a:lnTo>
                    <a:lnTo>
                      <a:pt x="788" y="2836"/>
                    </a:lnTo>
                    <a:lnTo>
                      <a:pt x="788" y="1765"/>
                    </a:lnTo>
                    <a:lnTo>
                      <a:pt x="725" y="1765"/>
                    </a:lnTo>
                    <a:cubicBezTo>
                      <a:pt x="725" y="1576"/>
                      <a:pt x="883" y="1418"/>
                      <a:pt x="1072" y="1418"/>
                    </a:cubicBezTo>
                    <a:lnTo>
                      <a:pt x="1418" y="1418"/>
                    </a:lnTo>
                    <a:lnTo>
                      <a:pt x="1418" y="1765"/>
                    </a:lnTo>
                    <a:cubicBezTo>
                      <a:pt x="1418" y="1954"/>
                      <a:pt x="1576" y="2143"/>
                      <a:pt x="1765" y="2143"/>
                    </a:cubicBezTo>
                    <a:cubicBezTo>
                      <a:pt x="1954" y="2143"/>
                      <a:pt x="2111" y="1954"/>
                      <a:pt x="2111" y="1765"/>
                    </a:cubicBezTo>
                    <a:lnTo>
                      <a:pt x="2111" y="1418"/>
                    </a:lnTo>
                    <a:lnTo>
                      <a:pt x="3498" y="1418"/>
                    </a:lnTo>
                    <a:lnTo>
                      <a:pt x="3498" y="1765"/>
                    </a:lnTo>
                    <a:cubicBezTo>
                      <a:pt x="3498" y="1954"/>
                      <a:pt x="3655" y="2143"/>
                      <a:pt x="3844" y="2143"/>
                    </a:cubicBezTo>
                    <a:cubicBezTo>
                      <a:pt x="4065" y="2143"/>
                      <a:pt x="4222" y="1954"/>
                      <a:pt x="4222" y="1765"/>
                    </a:cubicBezTo>
                    <a:lnTo>
                      <a:pt x="4222" y="1418"/>
                    </a:lnTo>
                    <a:lnTo>
                      <a:pt x="6333" y="1418"/>
                    </a:lnTo>
                    <a:lnTo>
                      <a:pt x="6333" y="1765"/>
                    </a:lnTo>
                    <a:cubicBezTo>
                      <a:pt x="6333" y="1954"/>
                      <a:pt x="6490" y="2143"/>
                      <a:pt x="6680" y="2143"/>
                    </a:cubicBezTo>
                    <a:cubicBezTo>
                      <a:pt x="6900" y="2143"/>
                      <a:pt x="7058" y="1954"/>
                      <a:pt x="7058" y="1765"/>
                    </a:cubicBezTo>
                    <a:lnTo>
                      <a:pt x="7058" y="1418"/>
                    </a:lnTo>
                    <a:lnTo>
                      <a:pt x="8412" y="1418"/>
                    </a:lnTo>
                    <a:lnTo>
                      <a:pt x="8412" y="1765"/>
                    </a:lnTo>
                    <a:cubicBezTo>
                      <a:pt x="8412" y="1954"/>
                      <a:pt x="8570" y="2143"/>
                      <a:pt x="8790" y="2143"/>
                    </a:cubicBezTo>
                    <a:cubicBezTo>
                      <a:pt x="8979" y="2143"/>
                      <a:pt x="9137" y="1954"/>
                      <a:pt x="9137" y="1765"/>
                    </a:cubicBezTo>
                    <a:lnTo>
                      <a:pt x="9137" y="1418"/>
                    </a:lnTo>
                    <a:close/>
                    <a:moveTo>
                      <a:pt x="9767" y="3497"/>
                    </a:moveTo>
                    <a:lnTo>
                      <a:pt x="9767" y="7026"/>
                    </a:lnTo>
                    <a:cubicBezTo>
                      <a:pt x="9641" y="7026"/>
                      <a:pt x="9546" y="6963"/>
                      <a:pt x="9420" y="6963"/>
                    </a:cubicBezTo>
                    <a:cubicBezTo>
                      <a:pt x="8066" y="6963"/>
                      <a:pt x="6963" y="8066"/>
                      <a:pt x="6963" y="9420"/>
                    </a:cubicBezTo>
                    <a:cubicBezTo>
                      <a:pt x="6963" y="9546"/>
                      <a:pt x="6963" y="9641"/>
                      <a:pt x="7026" y="9767"/>
                    </a:cubicBezTo>
                    <a:lnTo>
                      <a:pt x="1040" y="9767"/>
                    </a:lnTo>
                    <a:cubicBezTo>
                      <a:pt x="820" y="9767"/>
                      <a:pt x="662" y="9609"/>
                      <a:pt x="662" y="9420"/>
                    </a:cubicBezTo>
                    <a:lnTo>
                      <a:pt x="662" y="3497"/>
                    </a:lnTo>
                    <a:close/>
                    <a:moveTo>
                      <a:pt x="9420" y="7688"/>
                    </a:moveTo>
                    <a:cubicBezTo>
                      <a:pt x="10366" y="7688"/>
                      <a:pt x="11153" y="8475"/>
                      <a:pt x="11153" y="9420"/>
                    </a:cubicBezTo>
                    <a:cubicBezTo>
                      <a:pt x="11153" y="10397"/>
                      <a:pt x="10366" y="11185"/>
                      <a:pt x="9420" y="11185"/>
                    </a:cubicBezTo>
                    <a:cubicBezTo>
                      <a:pt x="8475" y="11185"/>
                      <a:pt x="7688" y="10397"/>
                      <a:pt x="7688" y="9420"/>
                    </a:cubicBezTo>
                    <a:cubicBezTo>
                      <a:pt x="7688" y="8475"/>
                      <a:pt x="8475" y="7688"/>
                      <a:pt x="9420" y="7688"/>
                    </a:cubicBezTo>
                    <a:close/>
                    <a:moveTo>
                      <a:pt x="1733" y="0"/>
                    </a:moveTo>
                    <a:cubicBezTo>
                      <a:pt x="1544" y="0"/>
                      <a:pt x="1387" y="158"/>
                      <a:pt x="1387" y="347"/>
                    </a:cubicBezTo>
                    <a:lnTo>
                      <a:pt x="1387" y="725"/>
                    </a:lnTo>
                    <a:lnTo>
                      <a:pt x="1040" y="725"/>
                    </a:lnTo>
                    <a:cubicBezTo>
                      <a:pt x="442" y="725"/>
                      <a:pt x="0" y="1166"/>
                      <a:pt x="0" y="1733"/>
                    </a:cubicBezTo>
                    <a:lnTo>
                      <a:pt x="0" y="9389"/>
                    </a:lnTo>
                    <a:cubicBezTo>
                      <a:pt x="0" y="9956"/>
                      <a:pt x="473" y="10429"/>
                      <a:pt x="1040" y="10429"/>
                    </a:cubicBezTo>
                    <a:lnTo>
                      <a:pt x="7215" y="10429"/>
                    </a:lnTo>
                    <a:cubicBezTo>
                      <a:pt x="7593" y="11279"/>
                      <a:pt x="8444" y="11846"/>
                      <a:pt x="9420" y="11846"/>
                    </a:cubicBezTo>
                    <a:cubicBezTo>
                      <a:pt x="10744" y="11846"/>
                      <a:pt x="11846" y="10744"/>
                      <a:pt x="11846" y="9420"/>
                    </a:cubicBezTo>
                    <a:cubicBezTo>
                      <a:pt x="11846" y="8444"/>
                      <a:pt x="11311" y="7593"/>
                      <a:pt x="10492" y="7215"/>
                    </a:cubicBezTo>
                    <a:lnTo>
                      <a:pt x="10492" y="1733"/>
                    </a:lnTo>
                    <a:cubicBezTo>
                      <a:pt x="10492" y="1135"/>
                      <a:pt x="10019" y="725"/>
                      <a:pt x="9452" y="725"/>
                    </a:cubicBezTo>
                    <a:lnTo>
                      <a:pt x="9105" y="725"/>
                    </a:lnTo>
                    <a:lnTo>
                      <a:pt x="9105" y="347"/>
                    </a:lnTo>
                    <a:cubicBezTo>
                      <a:pt x="9105" y="158"/>
                      <a:pt x="8948" y="0"/>
                      <a:pt x="8759" y="0"/>
                    </a:cubicBezTo>
                    <a:cubicBezTo>
                      <a:pt x="8538" y="0"/>
                      <a:pt x="8381" y="158"/>
                      <a:pt x="8381" y="347"/>
                    </a:cubicBezTo>
                    <a:lnTo>
                      <a:pt x="8381" y="725"/>
                    </a:lnTo>
                    <a:lnTo>
                      <a:pt x="7026" y="725"/>
                    </a:lnTo>
                    <a:lnTo>
                      <a:pt x="7026" y="347"/>
                    </a:lnTo>
                    <a:cubicBezTo>
                      <a:pt x="7026" y="158"/>
                      <a:pt x="6869" y="0"/>
                      <a:pt x="6648" y="0"/>
                    </a:cubicBezTo>
                    <a:cubicBezTo>
                      <a:pt x="6459" y="0"/>
                      <a:pt x="6301" y="158"/>
                      <a:pt x="6301" y="347"/>
                    </a:cubicBezTo>
                    <a:lnTo>
                      <a:pt x="6301" y="725"/>
                    </a:lnTo>
                    <a:lnTo>
                      <a:pt x="4191" y="725"/>
                    </a:lnTo>
                    <a:lnTo>
                      <a:pt x="4191" y="347"/>
                    </a:lnTo>
                    <a:cubicBezTo>
                      <a:pt x="4191" y="158"/>
                      <a:pt x="4033" y="0"/>
                      <a:pt x="3813" y="0"/>
                    </a:cubicBezTo>
                    <a:cubicBezTo>
                      <a:pt x="3624" y="0"/>
                      <a:pt x="3466" y="158"/>
                      <a:pt x="3466" y="347"/>
                    </a:cubicBezTo>
                    <a:lnTo>
                      <a:pt x="3466" y="725"/>
                    </a:lnTo>
                    <a:lnTo>
                      <a:pt x="2080" y="725"/>
                    </a:lnTo>
                    <a:lnTo>
                      <a:pt x="2080" y="347"/>
                    </a:lnTo>
                    <a:cubicBezTo>
                      <a:pt x="2080" y="158"/>
                      <a:pt x="1922" y="0"/>
                      <a:pt x="1733"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5" name="Google Shape;437;p34"/>
              <p:cNvSpPr/>
              <p:nvPr/>
            </p:nvSpPr>
            <p:spPr>
              <a:xfrm>
                <a:off x="4190062" y="2525874"/>
                <a:ext cx="34844" cy="35801"/>
              </a:xfrm>
              <a:custGeom>
                <a:avLst/>
                <a:gdLst/>
                <a:ahLst/>
                <a:cxnLst/>
                <a:rect l="l" t="t" r="r" b="b"/>
                <a:pathLst>
                  <a:path w="1388" h="1418" extrusionOk="0">
                    <a:moveTo>
                      <a:pt x="347" y="0"/>
                    </a:moveTo>
                    <a:cubicBezTo>
                      <a:pt x="158" y="0"/>
                      <a:pt x="1" y="158"/>
                      <a:pt x="1" y="347"/>
                    </a:cubicBezTo>
                    <a:lnTo>
                      <a:pt x="1" y="1071"/>
                    </a:lnTo>
                    <a:cubicBezTo>
                      <a:pt x="1" y="1260"/>
                      <a:pt x="127" y="1418"/>
                      <a:pt x="347" y="1418"/>
                    </a:cubicBezTo>
                    <a:lnTo>
                      <a:pt x="1041" y="1418"/>
                    </a:lnTo>
                    <a:cubicBezTo>
                      <a:pt x="1261" y="1418"/>
                      <a:pt x="1387" y="1260"/>
                      <a:pt x="1387" y="1071"/>
                    </a:cubicBezTo>
                    <a:cubicBezTo>
                      <a:pt x="1387" y="882"/>
                      <a:pt x="1261" y="725"/>
                      <a:pt x="1041" y="725"/>
                    </a:cubicBezTo>
                    <a:lnTo>
                      <a:pt x="694" y="725"/>
                    </a:lnTo>
                    <a:lnTo>
                      <a:pt x="694" y="347"/>
                    </a:lnTo>
                    <a:cubicBezTo>
                      <a:pt x="694" y="158"/>
                      <a:pt x="536" y="0"/>
                      <a:pt x="347"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6" name="Google Shape;438;p34"/>
              <p:cNvSpPr/>
              <p:nvPr/>
            </p:nvSpPr>
            <p:spPr>
              <a:xfrm>
                <a:off x="3998419" y="2421724"/>
                <a:ext cx="34844" cy="17900"/>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7" name="Google Shape;439;p34"/>
              <p:cNvSpPr/>
              <p:nvPr/>
            </p:nvSpPr>
            <p:spPr>
              <a:xfrm>
                <a:off x="4050685" y="2421724"/>
                <a:ext cx="34844" cy="17900"/>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8" name="Google Shape;440;p34"/>
              <p:cNvSpPr/>
              <p:nvPr/>
            </p:nvSpPr>
            <p:spPr>
              <a:xfrm>
                <a:off x="4101499" y="2421724"/>
                <a:ext cx="36296" cy="17900"/>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99" name="Google Shape;441;p34"/>
              <p:cNvSpPr/>
              <p:nvPr/>
            </p:nvSpPr>
            <p:spPr>
              <a:xfrm>
                <a:off x="4155218" y="2421724"/>
                <a:ext cx="36295" cy="17900"/>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0" name="Google Shape;442;p34"/>
              <p:cNvSpPr/>
              <p:nvPr/>
            </p:nvSpPr>
            <p:spPr>
              <a:xfrm>
                <a:off x="3998419" y="2457526"/>
                <a:ext cx="34844" cy="1790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1" name="Google Shape;443;p34"/>
              <p:cNvSpPr/>
              <p:nvPr/>
            </p:nvSpPr>
            <p:spPr>
              <a:xfrm>
                <a:off x="4050685" y="2457526"/>
                <a:ext cx="34844" cy="17900"/>
              </a:xfrm>
              <a:custGeom>
                <a:avLst/>
                <a:gdLst/>
                <a:ahLst/>
                <a:cxnLst/>
                <a:rect l="l" t="t" r="r" b="b"/>
                <a:pathLst>
                  <a:path w="1418" h="726" extrusionOk="0">
                    <a:moveTo>
                      <a:pt x="347" y="1"/>
                    </a:moveTo>
                    <a:cubicBezTo>
                      <a:pt x="158" y="1"/>
                      <a:pt x="0" y="158"/>
                      <a:pt x="0" y="379"/>
                    </a:cubicBezTo>
                    <a:cubicBezTo>
                      <a:pt x="0" y="568"/>
                      <a:pt x="158" y="725"/>
                      <a:pt x="347" y="725"/>
                    </a:cubicBezTo>
                    <a:lnTo>
                      <a:pt x="1071" y="725"/>
                    </a:lnTo>
                    <a:cubicBezTo>
                      <a:pt x="1260" y="725"/>
                      <a:pt x="1418" y="568"/>
                      <a:pt x="1418" y="379"/>
                    </a:cubicBezTo>
                    <a:cubicBezTo>
                      <a:pt x="1418" y="158"/>
                      <a:pt x="1260" y="1"/>
                      <a:pt x="1071"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2" name="Google Shape;444;p34"/>
              <p:cNvSpPr/>
              <p:nvPr/>
            </p:nvSpPr>
            <p:spPr>
              <a:xfrm>
                <a:off x="4101499" y="2457526"/>
                <a:ext cx="36296" cy="17900"/>
              </a:xfrm>
              <a:custGeom>
                <a:avLst/>
                <a:gdLst/>
                <a:ahLst/>
                <a:cxnLst/>
                <a:rect l="l" t="t" r="r" b="b"/>
                <a:pathLst>
                  <a:path w="1419" h="726" extrusionOk="0">
                    <a:moveTo>
                      <a:pt x="378" y="1"/>
                    </a:moveTo>
                    <a:cubicBezTo>
                      <a:pt x="158" y="1"/>
                      <a:pt x="0" y="158"/>
                      <a:pt x="0" y="379"/>
                    </a:cubicBezTo>
                    <a:cubicBezTo>
                      <a:pt x="0" y="568"/>
                      <a:pt x="158" y="725"/>
                      <a:pt x="378" y="725"/>
                    </a:cubicBezTo>
                    <a:lnTo>
                      <a:pt x="1072" y="725"/>
                    </a:lnTo>
                    <a:cubicBezTo>
                      <a:pt x="1261" y="725"/>
                      <a:pt x="1418" y="568"/>
                      <a:pt x="1418" y="379"/>
                    </a:cubicBezTo>
                    <a:cubicBezTo>
                      <a:pt x="1418" y="158"/>
                      <a:pt x="1261" y="1"/>
                      <a:pt x="1072"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3" name="Google Shape;445;p34"/>
              <p:cNvSpPr/>
              <p:nvPr/>
            </p:nvSpPr>
            <p:spPr>
              <a:xfrm>
                <a:off x="4155218" y="2457526"/>
                <a:ext cx="36295" cy="1790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4" name="Google Shape;446;p34"/>
              <p:cNvSpPr/>
              <p:nvPr/>
            </p:nvSpPr>
            <p:spPr>
              <a:xfrm>
                <a:off x="3998419" y="2491699"/>
                <a:ext cx="34844" cy="17901"/>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5" name="Google Shape;447;p34"/>
              <p:cNvSpPr/>
              <p:nvPr/>
            </p:nvSpPr>
            <p:spPr>
              <a:xfrm>
                <a:off x="4050685" y="2491699"/>
                <a:ext cx="34844" cy="17901"/>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6" name="Google Shape;448;p34"/>
              <p:cNvSpPr/>
              <p:nvPr/>
            </p:nvSpPr>
            <p:spPr>
              <a:xfrm>
                <a:off x="4101499" y="2491699"/>
                <a:ext cx="36296" cy="17901"/>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7" name="Google Shape;449;p34"/>
              <p:cNvSpPr/>
              <p:nvPr/>
            </p:nvSpPr>
            <p:spPr>
              <a:xfrm>
                <a:off x="3998419" y="2525874"/>
                <a:ext cx="34844" cy="17900"/>
              </a:xfrm>
              <a:custGeom>
                <a:avLst/>
                <a:gdLst/>
                <a:ahLst/>
                <a:cxnLst/>
                <a:rect l="l" t="t" r="r" b="b"/>
                <a:pathLst>
                  <a:path w="1419" h="725" extrusionOk="0">
                    <a:moveTo>
                      <a:pt x="347" y="0"/>
                    </a:moveTo>
                    <a:cubicBezTo>
                      <a:pt x="158" y="0"/>
                      <a:pt x="1" y="158"/>
                      <a:pt x="1" y="347"/>
                    </a:cubicBezTo>
                    <a:cubicBezTo>
                      <a:pt x="1" y="567"/>
                      <a:pt x="158" y="725"/>
                      <a:pt x="347" y="725"/>
                    </a:cubicBezTo>
                    <a:lnTo>
                      <a:pt x="1072" y="725"/>
                    </a:lnTo>
                    <a:cubicBezTo>
                      <a:pt x="1261" y="725"/>
                      <a:pt x="1418" y="567"/>
                      <a:pt x="1418" y="347"/>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sp>
            <p:nvSpPr>
              <p:cNvPr id="109" name="Google Shape;451;p34"/>
              <p:cNvSpPr/>
              <p:nvPr/>
            </p:nvSpPr>
            <p:spPr>
              <a:xfrm>
                <a:off x="4113405" y="2319202"/>
                <a:ext cx="41812" cy="52074"/>
              </a:xfrm>
              <a:custGeom>
                <a:avLst/>
                <a:gdLst/>
                <a:ahLst/>
                <a:cxnLst/>
                <a:rect l="l" t="t" r="r" b="b"/>
                <a:pathLst>
                  <a:path w="1419" h="725" extrusionOk="0">
                    <a:moveTo>
                      <a:pt x="378" y="0"/>
                    </a:moveTo>
                    <a:cubicBezTo>
                      <a:pt x="158" y="0"/>
                      <a:pt x="0" y="158"/>
                      <a:pt x="0" y="347"/>
                    </a:cubicBezTo>
                    <a:cubicBezTo>
                      <a:pt x="0" y="567"/>
                      <a:pt x="158" y="725"/>
                      <a:pt x="378" y="725"/>
                    </a:cubicBezTo>
                    <a:lnTo>
                      <a:pt x="1072" y="725"/>
                    </a:lnTo>
                    <a:cubicBezTo>
                      <a:pt x="1261" y="725"/>
                      <a:pt x="1418" y="567"/>
                      <a:pt x="1418" y="347"/>
                    </a:cubicBezTo>
                    <a:cubicBezTo>
                      <a:pt x="1418" y="158"/>
                      <a:pt x="1261" y="0"/>
                      <a:pt x="1072" y="0"/>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pSp>
        <p:pic>
          <p:nvPicPr>
            <p:cNvPr id="110" name="Google Shape;452;p34"/>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4963" y="1858324"/>
              <a:ext cx="1793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0" name="Google Shape;410;p34"/>
          <p:cNvGraphicFramePr/>
          <p:nvPr>
            <p:extLst>
              <p:ext uri="{D42A27DB-BD31-4B8C-83A1-F6EECF244321}">
                <p14:modId xmlns:p14="http://schemas.microsoft.com/office/powerpoint/2010/main" val="2612860321"/>
              </p:ext>
            </p:extLst>
          </p:nvPr>
        </p:nvGraphicFramePr>
        <p:xfrm>
          <a:off x="113553" y="1500806"/>
          <a:ext cx="11827550" cy="5030552"/>
        </p:xfrm>
        <a:graphic>
          <a:graphicData uri="http://schemas.openxmlformats.org/drawingml/2006/table">
            <a:tbl>
              <a:tblPr>
                <a:noFill/>
              </a:tblPr>
              <a:tblGrid>
                <a:gridCol w="3135319">
                  <a:extLst>
                    <a:ext uri="{9D8B030D-6E8A-4147-A177-3AD203B41FA5}">
                      <a16:colId xmlns:a16="http://schemas.microsoft.com/office/drawing/2014/main" xmlns="" val="20000"/>
                    </a:ext>
                  </a:extLst>
                </a:gridCol>
                <a:gridCol w="1477551">
                  <a:extLst>
                    <a:ext uri="{9D8B030D-6E8A-4147-A177-3AD203B41FA5}">
                      <a16:colId xmlns:a16="http://schemas.microsoft.com/office/drawing/2014/main" xmlns="" val="20001"/>
                    </a:ext>
                  </a:extLst>
                </a:gridCol>
                <a:gridCol w="1796854">
                  <a:extLst>
                    <a:ext uri="{9D8B030D-6E8A-4147-A177-3AD203B41FA5}">
                      <a16:colId xmlns:a16="http://schemas.microsoft.com/office/drawing/2014/main" xmlns="" val="20002"/>
                    </a:ext>
                  </a:extLst>
                </a:gridCol>
                <a:gridCol w="1913906">
                  <a:extLst>
                    <a:ext uri="{9D8B030D-6E8A-4147-A177-3AD203B41FA5}">
                      <a16:colId xmlns:a16="http://schemas.microsoft.com/office/drawing/2014/main" xmlns="" val="20003"/>
                    </a:ext>
                  </a:extLst>
                </a:gridCol>
                <a:gridCol w="1118899">
                  <a:extLst>
                    <a:ext uri="{9D8B030D-6E8A-4147-A177-3AD203B41FA5}">
                      <a16:colId xmlns:a16="http://schemas.microsoft.com/office/drawing/2014/main" xmlns="" val="20004"/>
                    </a:ext>
                  </a:extLst>
                </a:gridCol>
                <a:gridCol w="2385021">
                  <a:extLst>
                    <a:ext uri="{9D8B030D-6E8A-4147-A177-3AD203B41FA5}">
                      <a16:colId xmlns:a16="http://schemas.microsoft.com/office/drawing/2014/main" xmlns="" val="20005"/>
                    </a:ext>
                  </a:extLst>
                </a:gridCol>
              </a:tblGrid>
              <a:tr h="1234874">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1" u="sng" kern="1200" dirty="0">
                          <a:solidFill>
                            <a:schemeClr val="dk1"/>
                          </a:solidFill>
                          <a:latin typeface="Century Gothic" panose="020B0502020202020204" pitchFamily="34" charset="0"/>
                          <a:ea typeface="Montserrat Medium"/>
                          <a:cs typeface="Montserrat Medium"/>
                          <a:sym typeface="Montserrat Medium"/>
                        </a:rPr>
                        <a:t>Côte d’Ivoire</a:t>
                      </a:r>
                      <a:r>
                        <a:rPr lang="fr-FR" sz="1200" b="0" u="none" kern="1200" dirty="0">
                          <a:solidFill>
                            <a:schemeClr val="dk1"/>
                          </a:solidFill>
                          <a:latin typeface="Century Gothic" panose="020B0502020202020204" pitchFamily="34" charset="0"/>
                          <a:ea typeface="Montserrat Medium"/>
                          <a:cs typeface="Montserrat Medium"/>
                          <a:sym typeface="Montserrat Medium"/>
                        </a:rPr>
                        <a:t>: (BO) :</a:t>
                      </a:r>
                      <a:r>
                        <a:rPr lang="fr-FR" sz="1200" b="0" u="none" kern="1200" baseline="0" dirty="0">
                          <a:solidFill>
                            <a:schemeClr val="dk1"/>
                          </a:solidFill>
                          <a:latin typeface="Century Gothic" panose="020B0502020202020204" pitchFamily="34" charset="0"/>
                          <a:ea typeface="Montserrat Medium"/>
                          <a:cs typeface="Montserrat Medium"/>
                          <a:sym typeface="Montserrat Medium"/>
                        </a:rPr>
                        <a:t> Formation sur les données à caractères personnels</a:t>
                      </a:r>
                      <a:endParaRPr lang="fr-FR" sz="1200" b="0" u="none"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baseline="0" dirty="0">
                          <a:solidFill>
                            <a:schemeClr val="dk1"/>
                          </a:solidFill>
                          <a:latin typeface="Century Gothic" panose="020B0502020202020204" pitchFamily="34" charset="0"/>
                          <a:ea typeface="Montserrat Medium"/>
                          <a:cs typeface="Montserrat Medium"/>
                          <a:sym typeface="Montserrat Medium"/>
                        </a:rPr>
                        <a:t>MCCI BACK OFFICE BOIDT</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Open</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30</a:t>
                      </a:r>
                      <a:r>
                        <a:rPr lang="fr-FR" sz="1200" b="0" kern="1200" baseline="0" dirty="0">
                          <a:solidFill>
                            <a:schemeClr val="dk1"/>
                          </a:solidFill>
                          <a:latin typeface="Century Gothic" panose="020B0502020202020204" pitchFamily="34" charset="0"/>
                          <a:ea typeface="Montserrat Medium"/>
                          <a:cs typeface="Montserrat Medium"/>
                          <a:sym typeface="Montserrat Medium"/>
                        </a:rPr>
                        <a:t> JUI 2023</a:t>
                      </a:r>
                      <a:r>
                        <a:rPr lang="fr-FR" sz="1200" b="0" kern="1200" dirty="0">
                          <a:solidFill>
                            <a:schemeClr val="dk1"/>
                          </a:solidFill>
                          <a:latin typeface="Century Gothic" panose="020B0502020202020204" pitchFamily="34" charset="0"/>
                          <a:ea typeface="Montserrat Medium"/>
                          <a:cs typeface="Montserrat Medium"/>
                          <a:sym typeface="Montserrat Medium"/>
                        </a:rPr>
                        <a:t> </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Sensibiliser les agents à beaucoup</a:t>
                      </a:r>
                      <a:r>
                        <a:rPr lang="fr-FR" sz="1200" b="0" kern="1200" baseline="0" dirty="0">
                          <a:solidFill>
                            <a:schemeClr val="dk1"/>
                          </a:solidFill>
                          <a:latin typeface="Century Gothic" panose="020B0502020202020204" pitchFamily="34" charset="0"/>
                          <a:ea typeface="Montserrat Medium"/>
                          <a:cs typeface="Montserrat Medium"/>
                          <a:sym typeface="Montserrat Medium"/>
                        </a:rPr>
                        <a:t> plus de professionnalisme à garder jalousement les informations de chaque identifications traitées</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3418679197"/>
                  </a:ext>
                </a:extLst>
              </a:tr>
              <a:tr h="905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kern="1200" dirty="0">
                          <a:solidFill>
                            <a:schemeClr val="dk1"/>
                          </a:solidFill>
                          <a:latin typeface="Century Gothic" panose="020B0502020202020204" pitchFamily="34" charset="0"/>
                          <a:ea typeface="Montserrat Medium"/>
                          <a:cs typeface="Montserrat Medium"/>
                          <a:sym typeface="Montserrat Medium"/>
                        </a:rPr>
                        <a:t>Congo:</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dk1"/>
                          </a:solidFill>
                          <a:latin typeface="Century Gothic" panose="020B0502020202020204" pitchFamily="34" charset="0"/>
                          <a:ea typeface="Montserrat Medium"/>
                          <a:cs typeface="Montserrat Medium"/>
                          <a:sym typeface="Montserrat Medium"/>
                        </a:rPr>
                        <a:t>BGFI : Mise</a:t>
                      </a:r>
                      <a:r>
                        <a:rPr lang="fr-FR" sz="1200" b="0" baseline="0" dirty="0">
                          <a:solidFill>
                            <a:schemeClr val="dk1"/>
                          </a:solidFill>
                          <a:latin typeface="Century Gothic" panose="020B0502020202020204" pitchFamily="34" charset="0"/>
                          <a:ea typeface="Montserrat Medium"/>
                          <a:cs typeface="Montserrat Medium"/>
                          <a:sym typeface="Montserrat Medium"/>
                        </a:rPr>
                        <a:t> en place d’un Plan de Continuité de Service complète et opérationnel</a:t>
                      </a:r>
                      <a:endParaRPr lang="fr-FR" sz="1200" b="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MCCB</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En cours</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2022</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Plan en cours , une présentation sera faite dès sa finalisation</a:t>
                      </a: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1020709482"/>
                  </a:ext>
                </a:extLst>
              </a:tr>
              <a:tr h="740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kern="1200" dirty="0">
                          <a:solidFill>
                            <a:schemeClr val="dk1"/>
                          </a:solidFill>
                          <a:latin typeface="Century Gothic" panose="020B0502020202020204" pitchFamily="34" charset="0"/>
                          <a:ea typeface="Montserrat Medium"/>
                          <a:cs typeface="Montserrat Medium"/>
                          <a:sym typeface="Montserrat Medium"/>
                        </a:rPr>
                        <a:t>Congo:</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BGFI : Proposition de cahier de charge sur les  offres d’</a:t>
                      </a:r>
                      <a:r>
                        <a:rPr lang="fr-FR" sz="1200" b="0" kern="1200" dirty="0" err="1">
                          <a:solidFill>
                            <a:schemeClr val="dk1"/>
                          </a:solidFill>
                          <a:latin typeface="Century Gothic" panose="020B0502020202020204" pitchFamily="34" charset="0"/>
                          <a:ea typeface="Montserrat Medium"/>
                          <a:cs typeface="Montserrat Medium"/>
                          <a:sym typeface="Montserrat Medium"/>
                        </a:rPr>
                        <a:t>outboundcall</a:t>
                      </a: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Media contact</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En cours</a:t>
                      </a: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2022</a:t>
                      </a: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dk1"/>
                          </a:solidFill>
                          <a:latin typeface="Century Gothic" panose="020B0502020202020204" pitchFamily="34" charset="0"/>
                          <a:ea typeface="Montserrat Medium"/>
                          <a:cs typeface="Montserrat Medium"/>
                          <a:sym typeface="Montserrat Medium"/>
                        </a:rPr>
                        <a:t>Cahier de charge envoyé au client , en attente de validation</a:t>
                      </a: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1497407713"/>
                  </a:ext>
                </a:extLst>
              </a:tr>
              <a:tr h="915001">
                <a:tc>
                  <a:txBody>
                    <a:bodyPr/>
                    <a:lstStyle/>
                    <a:p>
                      <a:pPr marL="0" marR="0" lvl="0" indent="0" algn="l" defTabSz="914400" rtl="0" eaLnBrk="1" fontAlgn="auto" latinLnBrk="0" hangingPunct="1">
                        <a:lnSpc>
                          <a:spcPct val="100000"/>
                        </a:lnSpc>
                        <a:spcBef>
                          <a:spcPts val="0"/>
                        </a:spcBef>
                        <a:spcAft>
                          <a:spcPts val="0"/>
                        </a:spcAft>
                        <a:buClrTx/>
                        <a:buSzTx/>
                        <a:buFontTx/>
                        <a:buNone/>
                      </a:pPr>
                      <a:r>
                        <a:rPr lang="fr-FR" sz="1200" b="1" u="sng" kern="1200" dirty="0">
                          <a:solidFill>
                            <a:schemeClr val="dk1"/>
                          </a:solidFill>
                          <a:latin typeface="Century Gothic" panose="020B0502020202020204" pitchFamily="34" charset="0"/>
                          <a:ea typeface="Montserrat Medium"/>
                          <a:cs typeface="Montserrat Medium"/>
                          <a:sym typeface="Montserrat Medium"/>
                        </a:rPr>
                        <a:t>Guinée Bissau</a:t>
                      </a: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baseline="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1544724777"/>
                  </a:ext>
                </a:extLst>
              </a:tr>
              <a:tr h="915001">
                <a:tc>
                  <a:txBody>
                    <a:bodyPr/>
                    <a:lstStyle/>
                    <a:p>
                      <a:pPr marL="0" marR="0" lvl="0" indent="0" algn="l" defTabSz="914400" rtl="0" eaLnBrk="1" fontAlgn="auto" latinLnBrk="0" hangingPunct="1">
                        <a:lnSpc>
                          <a:spcPct val="100000"/>
                        </a:lnSpc>
                        <a:spcBef>
                          <a:spcPts val="0"/>
                        </a:spcBef>
                        <a:spcAft>
                          <a:spcPts val="0"/>
                        </a:spcAft>
                        <a:buClrTx/>
                        <a:buSzTx/>
                        <a:buFontTx/>
                        <a:buNone/>
                      </a:pPr>
                      <a:r>
                        <a:rPr lang="fr-FR" sz="1200" b="1" u="sng" kern="1200" dirty="0">
                          <a:solidFill>
                            <a:schemeClr val="dk1"/>
                          </a:solidFill>
                          <a:latin typeface="Century Gothic" panose="020B0502020202020204" pitchFamily="34" charset="0"/>
                          <a:ea typeface="Montserrat Medium"/>
                          <a:cs typeface="Montserrat Medium"/>
                          <a:sym typeface="Montserrat Medium"/>
                        </a:rPr>
                        <a:t>Guinée Conakry</a:t>
                      </a:r>
                    </a:p>
                  </a:txBody>
                  <a:tcPr marL="137151" marR="137151" marT="137185" marB="137185" anchor="ctr">
                    <a:lnL w="76200" cap="flat" cmpd="sng">
                      <a:solidFill>
                        <a:srgbClr val="48DCB0"/>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F5F6FF"/>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baseline="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tc>
                  <a:txBody>
                    <a:bodyPr/>
                    <a:lstStyle/>
                    <a:p>
                      <a:pPr marL="0" marR="0" lvl="0" indent="0" algn="l" defTabSz="914400" rtl="0" eaLnBrk="1" fontAlgn="auto" latinLnBrk="0" hangingPunct="1">
                        <a:lnSpc>
                          <a:spcPct val="100000"/>
                        </a:lnSpc>
                        <a:spcBef>
                          <a:spcPts val="0"/>
                        </a:spcBef>
                        <a:spcAft>
                          <a:spcPts val="0"/>
                        </a:spcAft>
                        <a:buClr>
                          <a:schemeClr val="accent2"/>
                        </a:buClr>
                        <a:buSzPts val="1100"/>
                        <a:buFont typeface="Arial"/>
                        <a:buNone/>
                      </a:pPr>
                      <a:endParaRP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3C51E2">
                        <a:alpha val="491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accent2"/>
                        </a:buClr>
                        <a:buSzPts val="1100"/>
                        <a:buFont typeface="Arial"/>
                        <a:buNone/>
                      </a:pPr>
                      <a:endParaRPr lang="fr-FR" sz="1200" b="0" kern="1200" dirty="0">
                        <a:solidFill>
                          <a:schemeClr val="dk1"/>
                        </a:solidFill>
                        <a:latin typeface="Century Gothic" panose="020B0502020202020204" pitchFamily="34" charset="0"/>
                        <a:ea typeface="Montserrat Medium"/>
                        <a:cs typeface="Montserrat Medium"/>
                        <a:sym typeface="Montserrat Medium"/>
                      </a:endParaRPr>
                    </a:p>
                  </a:txBody>
                  <a:tcPr marL="137151" marR="137151" marT="137185" marB="137185" anchor="ctr">
                    <a:lnL w="28575" cap="flat" cmpd="sng" algn="ctr">
                      <a:solidFill>
                        <a:srgbClr val="FFFFFF"/>
                      </a:solidFill>
                      <a:prstDash val="solid"/>
                      <a:round/>
                      <a:headEnd type="none" w="sm" len="sm"/>
                      <a:tailEnd type="none" w="sm" len="sm"/>
                    </a:lnL>
                    <a:lnR w="76200" cap="flat" cmpd="sng">
                      <a:solidFill>
                        <a:srgbClr val="48DCB0"/>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lgn="ctr">
                      <a:solidFill>
                        <a:srgbClr val="FFFFFF"/>
                      </a:solidFill>
                      <a:prstDash val="solid"/>
                      <a:round/>
                      <a:headEnd type="none" w="sm" len="sm"/>
                      <a:tailEnd type="none" w="sm" len="sm"/>
                    </a:lnB>
                    <a:lnTlToBr w="12700" cmpd="sng">
                      <a:noFill/>
                      <a:prstDash val="solid"/>
                    </a:lnTlToBr>
                    <a:lnBlToTr w="12700" cmpd="sng">
                      <a:noFill/>
                      <a:prstDash val="solid"/>
                    </a:lnBlToTr>
                    <a:solidFill>
                      <a:srgbClr val="EEF1F4"/>
                    </a:solidFill>
                  </a:tcPr>
                </a:tc>
                <a:extLst>
                  <a:ext uri="{0D108BD9-81ED-4DB2-BD59-A6C34878D82A}">
                    <a16:rowId xmlns:a16="http://schemas.microsoft.com/office/drawing/2014/main" xmlns="" val="1792131086"/>
                  </a:ext>
                </a:extLst>
              </a:tr>
            </a:tbl>
          </a:graphicData>
        </a:graphic>
      </p:graphicFrame>
      <p:pic>
        <p:nvPicPr>
          <p:cNvPr id="42"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870" y="1973513"/>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161" y="4090036"/>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870" y="3232035"/>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454;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7708" y="5069856"/>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454;p34">
            <a:extLst>
              <a:ext uri="{FF2B5EF4-FFF2-40B4-BE49-F238E27FC236}">
                <a16:creationId xmlns:a16="http://schemas.microsoft.com/office/drawing/2014/main" xmlns="" id="{9F299B20-F62A-1695-E06B-E57CDBF7BC8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7707" y="6049676"/>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6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a:extLst>
              <a:ext uri="{FF2B5EF4-FFF2-40B4-BE49-F238E27FC236}">
                <a16:creationId xmlns:a16="http://schemas.microsoft.com/office/drawing/2014/main" xmlns="" id="{247FA544-D2F6-4EAD-920A-EC2F8CE1C316}"/>
              </a:ext>
            </a:extLst>
          </p:cNvPr>
          <p:cNvSpPr txBox="1">
            <a:spLocks/>
          </p:cNvSpPr>
          <p:nvPr/>
        </p:nvSpPr>
        <p:spPr>
          <a:xfrm>
            <a:off x="231503" y="107200"/>
            <a:ext cx="4303388"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a:t>
            </a:r>
          </a:p>
        </p:txBody>
      </p:sp>
      <p:grpSp>
        <p:nvGrpSpPr>
          <p:cNvPr id="81" name="Группа 1">
            <a:extLst>
              <a:ext uri="{FF2B5EF4-FFF2-40B4-BE49-F238E27FC236}">
                <a16:creationId xmlns:a16="http://schemas.microsoft.com/office/drawing/2014/main" xmlns="" id="{A5FAFB4C-6879-4430-BA96-7C274C68C110}"/>
              </a:ext>
            </a:extLst>
          </p:cNvPr>
          <p:cNvGrpSpPr/>
          <p:nvPr/>
        </p:nvGrpSpPr>
        <p:grpSpPr>
          <a:xfrm>
            <a:off x="-22217" y="307250"/>
            <a:ext cx="12272010" cy="6229503"/>
            <a:chOff x="755720" y="2758316"/>
            <a:chExt cx="11588581" cy="5527409"/>
          </a:xfrm>
        </p:grpSpPr>
        <p:sp>
          <p:nvSpPr>
            <p:cNvPr id="89" name="Shape"/>
            <p:cNvSpPr/>
            <p:nvPr/>
          </p:nvSpPr>
          <p:spPr>
            <a:xfrm rot="16200000">
              <a:off x="6163733" y="5043175"/>
              <a:ext cx="677334" cy="764537"/>
            </a:xfrm>
            <a:custGeom>
              <a:avLst/>
              <a:gdLst/>
              <a:ahLst/>
              <a:cxnLst>
                <a:cxn ang="0">
                  <a:pos x="wd2" y="hd2"/>
                </a:cxn>
                <a:cxn ang="5400000">
                  <a:pos x="wd2" y="hd2"/>
                </a:cxn>
                <a:cxn ang="10800000">
                  <a:pos x="wd2" y="hd2"/>
                </a:cxn>
                <a:cxn ang="16200000">
                  <a:pos x="wd2" y="hd2"/>
                </a:cxn>
              </a:cxnLst>
              <a:rect l="0" t="0" r="r" b="b"/>
              <a:pathLst>
                <a:path w="21590" h="21594" extrusionOk="0">
                  <a:moveTo>
                    <a:pt x="9919" y="203"/>
                  </a:moveTo>
                  <a:lnTo>
                    <a:pt x="808" y="4852"/>
                  </a:lnTo>
                  <a:cubicBezTo>
                    <a:pt x="553" y="5009"/>
                    <a:pt x="345" y="5220"/>
                    <a:pt x="204" y="5465"/>
                  </a:cubicBezTo>
                  <a:cubicBezTo>
                    <a:pt x="59" y="5719"/>
                    <a:pt x="-10" y="6000"/>
                    <a:pt x="3" y="6284"/>
                  </a:cubicBezTo>
                  <a:lnTo>
                    <a:pt x="0" y="15421"/>
                  </a:lnTo>
                  <a:cubicBezTo>
                    <a:pt x="6" y="15696"/>
                    <a:pt x="91" y="15965"/>
                    <a:pt x="246" y="16203"/>
                  </a:cubicBezTo>
                  <a:cubicBezTo>
                    <a:pt x="380" y="16409"/>
                    <a:pt x="563" y="16585"/>
                    <a:pt x="782" y="16721"/>
                  </a:cubicBezTo>
                  <a:lnTo>
                    <a:pt x="9889" y="21374"/>
                  </a:lnTo>
                  <a:cubicBezTo>
                    <a:pt x="10163" y="21519"/>
                    <a:pt x="10476" y="21595"/>
                    <a:pt x="10795" y="21594"/>
                  </a:cubicBezTo>
                  <a:cubicBezTo>
                    <a:pt x="11105" y="21592"/>
                    <a:pt x="11409" y="21518"/>
                    <a:pt x="11675" y="21379"/>
                  </a:cubicBezTo>
                  <a:lnTo>
                    <a:pt x="20792" y="16716"/>
                  </a:lnTo>
                  <a:cubicBezTo>
                    <a:pt x="21023" y="16592"/>
                    <a:pt x="21215" y="16419"/>
                    <a:pt x="21353" y="16214"/>
                  </a:cubicBezTo>
                  <a:cubicBezTo>
                    <a:pt x="21506" y="15984"/>
                    <a:pt x="21586" y="15721"/>
                    <a:pt x="21582" y="15453"/>
                  </a:cubicBezTo>
                  <a:lnTo>
                    <a:pt x="21590" y="6155"/>
                  </a:lnTo>
                  <a:cubicBezTo>
                    <a:pt x="21582" y="5919"/>
                    <a:pt x="21516" y="5688"/>
                    <a:pt x="21396" y="5477"/>
                  </a:cubicBezTo>
                  <a:cubicBezTo>
                    <a:pt x="21251" y="5223"/>
                    <a:pt x="21033" y="5008"/>
                    <a:pt x="20764" y="4854"/>
                  </a:cubicBezTo>
                  <a:lnTo>
                    <a:pt x="11663" y="197"/>
                  </a:lnTo>
                  <a:cubicBezTo>
                    <a:pt x="11408" y="73"/>
                    <a:pt x="11123" y="5"/>
                    <a:pt x="10832" y="0"/>
                  </a:cubicBezTo>
                  <a:cubicBezTo>
                    <a:pt x="10513" y="-5"/>
                    <a:pt x="10198" y="65"/>
                    <a:pt x="9919" y="203"/>
                  </a:cubicBezTo>
                  <a:close/>
                </a:path>
              </a:pathLst>
            </a:custGeom>
            <a:solidFill>
              <a:schemeClr val="bg2"/>
            </a:solidFill>
            <a:ln w="3175">
              <a:miter lim="400000"/>
            </a:ln>
          </p:spPr>
          <p:txBody>
            <a:bodyPr lIns="0" tIns="0" rIns="0" bIns="0" anchor="ct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90" name="Shape"/>
            <p:cNvSpPr/>
            <p:nvPr/>
          </p:nvSpPr>
          <p:spPr>
            <a:xfrm rot="16200000">
              <a:off x="4501750" y="4614501"/>
              <a:ext cx="1438647" cy="1623864"/>
            </a:xfrm>
            <a:custGeom>
              <a:avLst/>
              <a:gdLst/>
              <a:ahLst/>
              <a:cxnLst>
                <a:cxn ang="0">
                  <a:pos x="wd2" y="hd2"/>
                </a:cxn>
                <a:cxn ang="5400000">
                  <a:pos x="wd2" y="hd2"/>
                </a:cxn>
                <a:cxn ang="10800000">
                  <a:pos x="wd2" y="hd2"/>
                </a:cxn>
                <a:cxn ang="16200000">
                  <a:pos x="wd2" y="hd2"/>
                </a:cxn>
              </a:cxnLst>
              <a:rect l="0" t="0" r="r" b="b"/>
              <a:pathLst>
                <a:path w="21590" h="21594" extrusionOk="0">
                  <a:moveTo>
                    <a:pt x="9919" y="203"/>
                  </a:moveTo>
                  <a:lnTo>
                    <a:pt x="808" y="4852"/>
                  </a:lnTo>
                  <a:cubicBezTo>
                    <a:pt x="553" y="5009"/>
                    <a:pt x="345" y="5220"/>
                    <a:pt x="204" y="5465"/>
                  </a:cubicBezTo>
                  <a:cubicBezTo>
                    <a:pt x="59" y="5719"/>
                    <a:pt x="-10" y="6000"/>
                    <a:pt x="3" y="6284"/>
                  </a:cubicBezTo>
                  <a:lnTo>
                    <a:pt x="0" y="15421"/>
                  </a:lnTo>
                  <a:cubicBezTo>
                    <a:pt x="6" y="15696"/>
                    <a:pt x="91" y="15965"/>
                    <a:pt x="246" y="16203"/>
                  </a:cubicBezTo>
                  <a:cubicBezTo>
                    <a:pt x="380" y="16409"/>
                    <a:pt x="563" y="16585"/>
                    <a:pt x="782" y="16721"/>
                  </a:cubicBezTo>
                  <a:lnTo>
                    <a:pt x="9889" y="21374"/>
                  </a:lnTo>
                  <a:cubicBezTo>
                    <a:pt x="10163" y="21519"/>
                    <a:pt x="10476" y="21595"/>
                    <a:pt x="10795" y="21594"/>
                  </a:cubicBezTo>
                  <a:cubicBezTo>
                    <a:pt x="11105" y="21592"/>
                    <a:pt x="11409" y="21518"/>
                    <a:pt x="11675" y="21379"/>
                  </a:cubicBezTo>
                  <a:lnTo>
                    <a:pt x="20792" y="16716"/>
                  </a:lnTo>
                  <a:cubicBezTo>
                    <a:pt x="21023" y="16592"/>
                    <a:pt x="21215" y="16419"/>
                    <a:pt x="21353" y="16214"/>
                  </a:cubicBezTo>
                  <a:cubicBezTo>
                    <a:pt x="21506" y="15984"/>
                    <a:pt x="21586" y="15721"/>
                    <a:pt x="21582" y="15453"/>
                  </a:cubicBezTo>
                  <a:lnTo>
                    <a:pt x="21590" y="6155"/>
                  </a:lnTo>
                  <a:cubicBezTo>
                    <a:pt x="21582" y="5919"/>
                    <a:pt x="21516" y="5688"/>
                    <a:pt x="21396" y="5477"/>
                  </a:cubicBezTo>
                  <a:cubicBezTo>
                    <a:pt x="21251" y="5223"/>
                    <a:pt x="21033" y="5008"/>
                    <a:pt x="20764" y="4854"/>
                  </a:cubicBezTo>
                  <a:lnTo>
                    <a:pt x="11663" y="197"/>
                  </a:lnTo>
                  <a:cubicBezTo>
                    <a:pt x="11408" y="73"/>
                    <a:pt x="11123" y="5"/>
                    <a:pt x="10832" y="0"/>
                  </a:cubicBezTo>
                  <a:cubicBezTo>
                    <a:pt x="10513" y="-5"/>
                    <a:pt x="10198" y="65"/>
                    <a:pt x="9919" y="203"/>
                  </a:cubicBezTo>
                  <a:close/>
                </a:path>
              </a:pathLst>
            </a:custGeom>
            <a:solidFill>
              <a:schemeClr val="bg2"/>
            </a:solidFill>
            <a:ln w="3175" cap="flat">
              <a:noFill/>
              <a:miter lim="400000"/>
            </a:ln>
            <a:effectLst/>
          </p:spPr>
          <p:txBody>
            <a:bodyPr wrap="square" lIns="0" tIns="0" rIns="0" bIns="0" numCol="1" anchor="ctr">
              <a:noAutofit/>
            </a:bodyPr>
            <a:lstStyle/>
            <a:p>
              <a:pPr algn="ct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08" name="Shape"/>
            <p:cNvSpPr/>
            <p:nvPr/>
          </p:nvSpPr>
          <p:spPr>
            <a:xfrm rot="16200000">
              <a:off x="4077706" y="4906234"/>
              <a:ext cx="568791" cy="369109"/>
            </a:xfrm>
            <a:custGeom>
              <a:avLst/>
              <a:gdLst/>
              <a:ahLst/>
              <a:cxnLst>
                <a:cxn ang="0">
                  <a:pos x="wd2" y="hd2"/>
                </a:cxn>
                <a:cxn ang="5400000">
                  <a:pos x="wd2" y="hd2"/>
                </a:cxn>
                <a:cxn ang="10800000">
                  <a:pos x="wd2" y="hd2"/>
                </a:cxn>
                <a:cxn ang="16200000">
                  <a:pos x="wd2" y="hd2"/>
                </a:cxn>
              </a:cxnLst>
              <a:rect l="0" t="0" r="r" b="b"/>
              <a:pathLst>
                <a:path w="21067" h="20933" extrusionOk="0">
                  <a:moveTo>
                    <a:pt x="20174" y="15931"/>
                  </a:moveTo>
                  <a:cubicBezTo>
                    <a:pt x="21031" y="16671"/>
                    <a:pt x="21323" y="18346"/>
                    <a:pt x="20821" y="19642"/>
                  </a:cubicBezTo>
                  <a:cubicBezTo>
                    <a:pt x="20376" y="20789"/>
                    <a:pt x="19442" y="21247"/>
                    <a:pt x="18645" y="20709"/>
                  </a:cubicBezTo>
                  <a:lnTo>
                    <a:pt x="883" y="4976"/>
                  </a:lnTo>
                  <a:cubicBezTo>
                    <a:pt x="-19" y="4191"/>
                    <a:pt x="-277" y="2381"/>
                    <a:pt x="330" y="1092"/>
                  </a:cubicBezTo>
                  <a:cubicBezTo>
                    <a:pt x="886" y="-88"/>
                    <a:pt x="1961" y="-353"/>
                    <a:pt x="2730" y="499"/>
                  </a:cubicBezTo>
                  <a:lnTo>
                    <a:pt x="20174" y="15931"/>
                  </a:ln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14" name="Shape"/>
            <p:cNvSpPr/>
            <p:nvPr/>
          </p:nvSpPr>
          <p:spPr>
            <a:xfrm rot="16200000">
              <a:off x="4734245" y="4287344"/>
              <a:ext cx="254603" cy="611197"/>
            </a:xfrm>
            <a:custGeom>
              <a:avLst/>
              <a:gdLst/>
              <a:ahLst/>
              <a:cxnLst>
                <a:cxn ang="0">
                  <a:pos x="wd2" y="hd2"/>
                </a:cxn>
                <a:cxn ang="5400000">
                  <a:pos x="wd2" y="hd2"/>
                </a:cxn>
                <a:cxn ang="10800000">
                  <a:pos x="wd2" y="hd2"/>
                </a:cxn>
                <a:cxn ang="16200000">
                  <a:pos x="wd2" y="hd2"/>
                </a:cxn>
              </a:cxnLst>
              <a:rect l="0" t="0" r="r" b="b"/>
              <a:pathLst>
                <a:path w="21003" h="21240" extrusionOk="0">
                  <a:moveTo>
                    <a:pt x="6333" y="329"/>
                  </a:moveTo>
                  <a:cubicBezTo>
                    <a:pt x="4303" y="-304"/>
                    <a:pt x="1405" y="9"/>
                    <a:pt x="349" y="976"/>
                  </a:cubicBezTo>
                  <a:cubicBezTo>
                    <a:pt x="-482" y="1738"/>
                    <a:pt x="214" y="2641"/>
                    <a:pt x="1950" y="3052"/>
                  </a:cubicBezTo>
                  <a:lnTo>
                    <a:pt x="7539" y="4429"/>
                  </a:lnTo>
                  <a:cubicBezTo>
                    <a:pt x="9461" y="4951"/>
                    <a:pt x="10997" y="5690"/>
                    <a:pt x="11973" y="6562"/>
                  </a:cubicBezTo>
                  <a:cubicBezTo>
                    <a:pt x="12808" y="7307"/>
                    <a:pt x="13205" y="8125"/>
                    <a:pt x="13131" y="8948"/>
                  </a:cubicBezTo>
                  <a:lnTo>
                    <a:pt x="13043" y="19457"/>
                  </a:lnTo>
                  <a:cubicBezTo>
                    <a:pt x="12913" y="20465"/>
                    <a:pt x="14895" y="21296"/>
                    <a:pt x="17287" y="21236"/>
                  </a:cubicBezTo>
                  <a:cubicBezTo>
                    <a:pt x="19459" y="21182"/>
                    <a:pt x="21118" y="20398"/>
                    <a:pt x="20996" y="19483"/>
                  </a:cubicBezTo>
                  <a:lnTo>
                    <a:pt x="20976" y="7416"/>
                  </a:lnTo>
                  <a:cubicBezTo>
                    <a:pt x="21075" y="6597"/>
                    <a:pt x="20747" y="5779"/>
                    <a:pt x="20015" y="5020"/>
                  </a:cubicBezTo>
                  <a:cubicBezTo>
                    <a:pt x="19048" y="4017"/>
                    <a:pt x="17417" y="3152"/>
                    <a:pt x="15316" y="2529"/>
                  </a:cubicBezTo>
                  <a:lnTo>
                    <a:pt x="6333" y="329"/>
                  </a:ln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16" name="Shape"/>
            <p:cNvSpPr/>
            <p:nvPr/>
          </p:nvSpPr>
          <p:spPr>
            <a:xfrm rot="16200000">
              <a:off x="5450139" y="4283138"/>
              <a:ext cx="250113" cy="616703"/>
            </a:xfrm>
            <a:custGeom>
              <a:avLst/>
              <a:gdLst/>
              <a:ahLst/>
              <a:cxnLst>
                <a:cxn ang="0">
                  <a:pos x="wd2" y="hd2"/>
                </a:cxn>
                <a:cxn ang="5400000">
                  <a:pos x="wd2" y="hd2"/>
                </a:cxn>
                <a:cxn ang="10800000">
                  <a:pos x="wd2" y="hd2"/>
                </a:cxn>
                <a:cxn ang="16200000">
                  <a:pos x="wd2" y="hd2"/>
                </a:cxn>
              </a:cxnLst>
              <a:rect l="0" t="0" r="r" b="b"/>
              <a:pathLst>
                <a:path w="20772" h="21253" extrusionOk="0">
                  <a:moveTo>
                    <a:pt x="12820" y="1905"/>
                  </a:moveTo>
                  <a:cubicBezTo>
                    <a:pt x="12463" y="832"/>
                    <a:pt x="14615" y="-97"/>
                    <a:pt x="17212" y="8"/>
                  </a:cubicBezTo>
                  <a:cubicBezTo>
                    <a:pt x="19484" y="99"/>
                    <a:pt x="21094" y="971"/>
                    <a:pt x="20717" y="1905"/>
                  </a:cubicBezTo>
                  <a:lnTo>
                    <a:pt x="20634" y="14052"/>
                  </a:lnTo>
                  <a:cubicBezTo>
                    <a:pt x="20807" y="15024"/>
                    <a:pt x="20330" y="15996"/>
                    <a:pt x="19256" y="16863"/>
                  </a:cubicBezTo>
                  <a:cubicBezTo>
                    <a:pt x="18089" y="17804"/>
                    <a:pt x="16270" y="18578"/>
                    <a:pt x="14033" y="19087"/>
                  </a:cubicBezTo>
                  <a:lnTo>
                    <a:pt x="5836" y="21048"/>
                  </a:lnTo>
                  <a:cubicBezTo>
                    <a:pt x="3858" y="21503"/>
                    <a:pt x="1364" y="21174"/>
                    <a:pt x="384" y="20328"/>
                  </a:cubicBezTo>
                  <a:cubicBezTo>
                    <a:pt x="-506" y="19561"/>
                    <a:pt x="201" y="18638"/>
                    <a:pt x="1997" y="18226"/>
                  </a:cubicBezTo>
                  <a:lnTo>
                    <a:pt x="7697" y="16823"/>
                  </a:lnTo>
                  <a:cubicBezTo>
                    <a:pt x="9505" y="16340"/>
                    <a:pt x="10945" y="15655"/>
                    <a:pt x="11851" y="14846"/>
                  </a:cubicBezTo>
                  <a:cubicBezTo>
                    <a:pt x="12682" y="14104"/>
                    <a:pt x="13031" y="13285"/>
                    <a:pt x="12866" y="12470"/>
                  </a:cubicBezTo>
                  <a:lnTo>
                    <a:pt x="12820" y="1905"/>
                  </a:ln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18" name="Shape"/>
            <p:cNvSpPr/>
            <p:nvPr/>
          </p:nvSpPr>
          <p:spPr>
            <a:xfrm rot="16200000">
              <a:off x="5788549" y="4899168"/>
              <a:ext cx="577300" cy="372230"/>
            </a:xfrm>
            <a:custGeom>
              <a:avLst/>
              <a:gdLst/>
              <a:ahLst/>
              <a:cxnLst>
                <a:cxn ang="0">
                  <a:pos x="wd2" y="hd2"/>
                </a:cxn>
                <a:cxn ang="5400000">
                  <a:pos x="wd2" y="hd2"/>
                </a:cxn>
                <a:cxn ang="10800000">
                  <a:pos x="wd2" y="hd2"/>
                </a:cxn>
                <a:cxn ang="16200000">
                  <a:pos x="wd2" y="hd2"/>
                </a:cxn>
              </a:cxnLst>
              <a:rect l="0" t="0" r="r" b="b"/>
              <a:pathLst>
                <a:path w="21081" h="20996" extrusionOk="0">
                  <a:moveTo>
                    <a:pt x="18283" y="538"/>
                  </a:moveTo>
                  <a:lnTo>
                    <a:pt x="1043" y="15860"/>
                  </a:lnTo>
                  <a:cubicBezTo>
                    <a:pt x="-97" y="16646"/>
                    <a:pt x="-359" y="18965"/>
                    <a:pt x="542" y="20301"/>
                  </a:cubicBezTo>
                  <a:cubicBezTo>
                    <a:pt x="820" y="20713"/>
                    <a:pt x="1173" y="20945"/>
                    <a:pt x="1536" y="20989"/>
                  </a:cubicBezTo>
                  <a:cubicBezTo>
                    <a:pt x="1899" y="21032"/>
                    <a:pt x="2271" y="20887"/>
                    <a:pt x="2587" y="20545"/>
                  </a:cubicBezTo>
                  <a:lnTo>
                    <a:pt x="20263" y="4836"/>
                  </a:lnTo>
                  <a:cubicBezTo>
                    <a:pt x="20933" y="4242"/>
                    <a:pt x="21241" y="3003"/>
                    <a:pt x="21000" y="1869"/>
                  </a:cubicBezTo>
                  <a:cubicBezTo>
                    <a:pt x="20626" y="108"/>
                    <a:pt x="19245" y="-568"/>
                    <a:pt x="18283" y="538"/>
                  </a:cubicBez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19" name="Shape"/>
            <p:cNvSpPr/>
            <p:nvPr/>
          </p:nvSpPr>
          <p:spPr>
            <a:xfrm rot="16200000">
              <a:off x="4075614" y="5577622"/>
              <a:ext cx="575160" cy="370695"/>
            </a:xfrm>
            <a:custGeom>
              <a:avLst/>
              <a:gdLst/>
              <a:ahLst/>
              <a:cxnLst>
                <a:cxn ang="0">
                  <a:pos x="wd2" y="hd2"/>
                </a:cxn>
                <a:cxn ang="5400000">
                  <a:pos x="wd2" y="hd2"/>
                </a:cxn>
                <a:cxn ang="10800000">
                  <a:pos x="wd2" y="hd2"/>
                </a:cxn>
                <a:cxn ang="16200000">
                  <a:pos x="wd2" y="hd2"/>
                </a:cxn>
              </a:cxnLst>
              <a:rect l="0" t="0" r="r" b="b"/>
              <a:pathLst>
                <a:path w="21076" h="20775" extrusionOk="0">
                  <a:moveTo>
                    <a:pt x="1074" y="15754"/>
                  </a:moveTo>
                  <a:cubicBezTo>
                    <a:pt x="80" y="16366"/>
                    <a:pt x="-306" y="18206"/>
                    <a:pt x="268" y="19588"/>
                  </a:cubicBezTo>
                  <a:cubicBezTo>
                    <a:pt x="774" y="20805"/>
                    <a:pt x="1837" y="21143"/>
                    <a:pt x="2618" y="20336"/>
                  </a:cubicBezTo>
                  <a:lnTo>
                    <a:pt x="20160" y="4891"/>
                  </a:lnTo>
                  <a:cubicBezTo>
                    <a:pt x="20955" y="4273"/>
                    <a:pt x="21294" y="2811"/>
                    <a:pt x="20931" y="1565"/>
                  </a:cubicBezTo>
                  <a:cubicBezTo>
                    <a:pt x="20499" y="83"/>
                    <a:pt x="19304" y="-457"/>
                    <a:pt x="18415" y="428"/>
                  </a:cubicBezTo>
                  <a:lnTo>
                    <a:pt x="1074" y="15754"/>
                  </a:ln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0" name="Shape"/>
            <p:cNvSpPr/>
            <p:nvPr/>
          </p:nvSpPr>
          <p:spPr>
            <a:xfrm rot="16200000">
              <a:off x="4734196" y="5951807"/>
              <a:ext cx="252842" cy="609754"/>
            </a:xfrm>
            <a:custGeom>
              <a:avLst/>
              <a:gdLst/>
              <a:ahLst/>
              <a:cxnLst>
                <a:cxn ang="0">
                  <a:pos x="wd2" y="hd2"/>
                </a:cxn>
                <a:cxn ang="5400000">
                  <a:pos x="wd2" y="hd2"/>
                </a:cxn>
                <a:cxn ang="10800000">
                  <a:pos x="wd2" y="hd2"/>
                </a:cxn>
                <a:cxn ang="16200000">
                  <a:pos x="wd2" y="hd2"/>
                </a:cxn>
              </a:cxnLst>
              <a:rect l="0" t="0" r="r" b="b"/>
              <a:pathLst>
                <a:path w="21163" h="21158" extrusionOk="0">
                  <a:moveTo>
                    <a:pt x="14606" y="376"/>
                  </a:moveTo>
                  <a:cubicBezTo>
                    <a:pt x="16870" y="-388"/>
                    <a:pt x="20283" y="70"/>
                    <a:pt x="21037" y="1239"/>
                  </a:cubicBezTo>
                  <a:cubicBezTo>
                    <a:pt x="21508" y="1969"/>
                    <a:pt x="20625" y="2732"/>
                    <a:pt x="18958" y="3037"/>
                  </a:cubicBezTo>
                  <a:lnTo>
                    <a:pt x="13497" y="4316"/>
                  </a:lnTo>
                  <a:cubicBezTo>
                    <a:pt x="11379" y="4874"/>
                    <a:pt x="9706" y="5678"/>
                    <a:pt x="8685" y="6628"/>
                  </a:cubicBezTo>
                  <a:cubicBezTo>
                    <a:pt x="7692" y="7553"/>
                    <a:pt x="7361" y="8576"/>
                    <a:pt x="7732" y="9577"/>
                  </a:cubicBezTo>
                  <a:lnTo>
                    <a:pt x="7698" y="19479"/>
                  </a:lnTo>
                  <a:cubicBezTo>
                    <a:pt x="7825" y="20429"/>
                    <a:pt x="5928" y="21212"/>
                    <a:pt x="3638" y="21155"/>
                  </a:cubicBezTo>
                  <a:cubicBezTo>
                    <a:pt x="1511" y="21103"/>
                    <a:pt x="-92" y="20333"/>
                    <a:pt x="91" y="19453"/>
                  </a:cubicBezTo>
                  <a:lnTo>
                    <a:pt x="0" y="7174"/>
                  </a:lnTo>
                  <a:cubicBezTo>
                    <a:pt x="17" y="6105"/>
                    <a:pt x="748" y="5058"/>
                    <a:pt x="2113" y="4151"/>
                  </a:cubicBezTo>
                  <a:cubicBezTo>
                    <a:pt x="3463" y="3253"/>
                    <a:pt x="5380" y="2527"/>
                    <a:pt x="7657" y="2050"/>
                  </a:cubicBezTo>
                  <a:lnTo>
                    <a:pt x="14606" y="376"/>
                  </a:ln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1" name="Shape"/>
            <p:cNvSpPr/>
            <p:nvPr/>
          </p:nvSpPr>
          <p:spPr>
            <a:xfrm rot="16200000">
              <a:off x="5450680" y="5956413"/>
              <a:ext cx="244063" cy="613603"/>
            </a:xfrm>
            <a:custGeom>
              <a:avLst/>
              <a:gdLst/>
              <a:ahLst/>
              <a:cxnLst>
                <a:cxn ang="0">
                  <a:pos x="wd2" y="hd2"/>
                </a:cxn>
                <a:cxn ang="5400000">
                  <a:pos x="wd2" y="hd2"/>
                </a:cxn>
                <a:cxn ang="10800000">
                  <a:pos x="wd2" y="hd2"/>
                </a:cxn>
                <a:cxn ang="16200000">
                  <a:pos x="wd2" y="hd2"/>
                </a:cxn>
              </a:cxnLst>
              <a:rect l="0" t="0" r="r" b="b"/>
              <a:pathLst>
                <a:path w="20847" h="21276" extrusionOk="0">
                  <a:moveTo>
                    <a:pt x="189" y="1618"/>
                  </a:moveTo>
                  <a:cubicBezTo>
                    <a:pt x="137" y="690"/>
                    <a:pt x="2057" y="-57"/>
                    <a:pt x="4339" y="3"/>
                  </a:cubicBezTo>
                  <a:cubicBezTo>
                    <a:pt x="6479" y="60"/>
                    <a:pt x="8095" y="814"/>
                    <a:pt x="7935" y="1682"/>
                  </a:cubicBezTo>
                  <a:lnTo>
                    <a:pt x="7967" y="13185"/>
                  </a:lnTo>
                  <a:cubicBezTo>
                    <a:pt x="8153" y="13917"/>
                    <a:pt x="8701" y="14625"/>
                    <a:pt x="9578" y="15269"/>
                  </a:cubicBezTo>
                  <a:cubicBezTo>
                    <a:pt x="10605" y="16021"/>
                    <a:pt x="12055" y="16665"/>
                    <a:pt x="13810" y="17148"/>
                  </a:cubicBezTo>
                  <a:lnTo>
                    <a:pt x="18620" y="18261"/>
                  </a:lnTo>
                  <a:cubicBezTo>
                    <a:pt x="20598" y="18640"/>
                    <a:pt x="21415" y="19607"/>
                    <a:pt x="20425" y="20399"/>
                  </a:cubicBezTo>
                  <a:cubicBezTo>
                    <a:pt x="19343" y="21265"/>
                    <a:pt x="16627" y="21543"/>
                    <a:pt x="14662" y="20990"/>
                  </a:cubicBezTo>
                  <a:lnTo>
                    <a:pt x="7161" y="19282"/>
                  </a:lnTo>
                  <a:cubicBezTo>
                    <a:pt x="4698" y="18722"/>
                    <a:pt x="2710" y="17873"/>
                    <a:pt x="1456" y="16846"/>
                  </a:cubicBezTo>
                  <a:cubicBezTo>
                    <a:pt x="297" y="15898"/>
                    <a:pt x="-185" y="14837"/>
                    <a:pt x="63" y="13783"/>
                  </a:cubicBezTo>
                  <a:lnTo>
                    <a:pt x="189" y="1618"/>
                  </a:ln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2" name="Shape"/>
            <p:cNvSpPr/>
            <p:nvPr/>
          </p:nvSpPr>
          <p:spPr>
            <a:xfrm rot="16200000">
              <a:off x="5785367" y="5578827"/>
              <a:ext cx="582531" cy="373274"/>
            </a:xfrm>
            <a:custGeom>
              <a:avLst/>
              <a:gdLst/>
              <a:ahLst/>
              <a:cxnLst>
                <a:cxn ang="0">
                  <a:pos x="wd2" y="hd2"/>
                </a:cxn>
                <a:cxn ang="5400000">
                  <a:pos x="wd2" y="hd2"/>
                </a:cxn>
                <a:cxn ang="10800000">
                  <a:pos x="wd2" y="hd2"/>
                </a:cxn>
                <a:cxn ang="16200000">
                  <a:pos x="wd2" y="hd2"/>
                </a:cxn>
              </a:cxnLst>
              <a:rect l="0" t="0" r="r" b="b"/>
              <a:pathLst>
                <a:path w="21148" h="20735" extrusionOk="0">
                  <a:moveTo>
                    <a:pt x="2678" y="461"/>
                  </a:moveTo>
                  <a:cubicBezTo>
                    <a:pt x="1814" y="-447"/>
                    <a:pt x="624" y="36"/>
                    <a:pt x="168" y="1479"/>
                  </a:cubicBezTo>
                  <a:cubicBezTo>
                    <a:pt x="-231" y="2740"/>
                    <a:pt x="107" y="4257"/>
                    <a:pt x="925" y="4883"/>
                  </a:cubicBezTo>
                  <a:lnTo>
                    <a:pt x="18657" y="20415"/>
                  </a:lnTo>
                  <a:cubicBezTo>
                    <a:pt x="19533" y="21153"/>
                    <a:pt x="20633" y="20566"/>
                    <a:pt x="21020" y="19155"/>
                  </a:cubicBezTo>
                  <a:cubicBezTo>
                    <a:pt x="21369" y="17880"/>
                    <a:pt x="20984" y="16411"/>
                    <a:pt x="20155" y="15859"/>
                  </a:cubicBezTo>
                  <a:lnTo>
                    <a:pt x="2678" y="461"/>
                  </a:lnTo>
                  <a:close/>
                </a:path>
              </a:pathLst>
            </a:cu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3" name="Line"/>
            <p:cNvSpPr/>
            <p:nvPr/>
          </p:nvSpPr>
          <p:spPr>
            <a:xfrm>
              <a:off x="3313859" y="3364207"/>
              <a:ext cx="464908" cy="41069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937" y="0"/>
                  </a:lnTo>
                  <a:cubicBezTo>
                    <a:pt x="15914" y="0"/>
                    <a:pt x="16696" y="0"/>
                    <a:pt x="17332" y="5"/>
                  </a:cubicBezTo>
                  <a:cubicBezTo>
                    <a:pt x="17967" y="10"/>
                    <a:pt x="18456" y="20"/>
                    <a:pt x="18847" y="40"/>
                  </a:cubicBezTo>
                  <a:cubicBezTo>
                    <a:pt x="19411" y="65"/>
                    <a:pt x="19915" y="105"/>
                    <a:pt x="20329" y="156"/>
                  </a:cubicBezTo>
                  <a:cubicBezTo>
                    <a:pt x="20744" y="207"/>
                    <a:pt x="21068" y="268"/>
                    <a:pt x="21273" y="337"/>
                  </a:cubicBezTo>
                  <a:cubicBezTo>
                    <a:pt x="21437" y="385"/>
                    <a:pt x="21518" y="445"/>
                    <a:pt x="21559" y="523"/>
                  </a:cubicBezTo>
                  <a:cubicBezTo>
                    <a:pt x="21600" y="601"/>
                    <a:pt x="21600" y="697"/>
                    <a:pt x="21600" y="817"/>
                  </a:cubicBezTo>
                  <a:lnTo>
                    <a:pt x="21600" y="20783"/>
                  </a:lnTo>
                  <a:cubicBezTo>
                    <a:pt x="21600" y="20903"/>
                    <a:pt x="21600" y="20999"/>
                    <a:pt x="21559" y="21077"/>
                  </a:cubicBezTo>
                  <a:cubicBezTo>
                    <a:pt x="21518" y="21155"/>
                    <a:pt x="21437" y="21215"/>
                    <a:pt x="21273" y="21263"/>
                  </a:cubicBezTo>
                  <a:cubicBezTo>
                    <a:pt x="21068" y="21332"/>
                    <a:pt x="20744" y="21393"/>
                    <a:pt x="20329" y="21444"/>
                  </a:cubicBezTo>
                  <a:cubicBezTo>
                    <a:pt x="19915" y="21495"/>
                    <a:pt x="19411" y="21535"/>
                    <a:pt x="18847" y="21560"/>
                  </a:cubicBezTo>
                  <a:cubicBezTo>
                    <a:pt x="18456" y="21580"/>
                    <a:pt x="17967" y="21590"/>
                    <a:pt x="17332" y="21595"/>
                  </a:cubicBezTo>
                  <a:cubicBezTo>
                    <a:pt x="16696" y="21600"/>
                    <a:pt x="15914" y="21600"/>
                    <a:pt x="14937" y="21600"/>
                  </a:cubicBezTo>
                  <a:lnTo>
                    <a:pt x="0" y="21600"/>
                  </a:lnTo>
                </a:path>
              </a:pathLst>
            </a:custGeom>
            <a:noFill/>
            <a:ln w="12700" cap="flat">
              <a:solidFill>
                <a:srgbClr val="FF0000"/>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4" name="Line"/>
            <p:cNvSpPr/>
            <p:nvPr/>
          </p:nvSpPr>
          <p:spPr>
            <a:xfrm>
              <a:off x="3184405" y="5425443"/>
              <a:ext cx="959162" cy="0"/>
            </a:xfrm>
            <a:prstGeom prst="line">
              <a:avLst/>
            </a:prstGeom>
            <a:noFill/>
            <a:ln w="12700" cap="flat">
              <a:solidFill>
                <a:srgbClr val="FF0000"/>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5" name="Line"/>
            <p:cNvSpPr/>
            <p:nvPr/>
          </p:nvSpPr>
          <p:spPr>
            <a:xfrm>
              <a:off x="3184405" y="4405091"/>
              <a:ext cx="509698" cy="0"/>
            </a:xfrm>
            <a:prstGeom prst="line">
              <a:avLst/>
            </a:prstGeom>
            <a:noFill/>
            <a:ln w="12700" cap="flat">
              <a:solidFill>
                <a:srgbClr val="FF0000"/>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6" name="Line"/>
            <p:cNvSpPr/>
            <p:nvPr/>
          </p:nvSpPr>
          <p:spPr>
            <a:xfrm>
              <a:off x="3184405" y="6457493"/>
              <a:ext cx="509698" cy="0"/>
            </a:xfrm>
            <a:prstGeom prst="line">
              <a:avLst/>
            </a:prstGeom>
            <a:noFill/>
            <a:ln w="12700" cap="flat">
              <a:solidFill>
                <a:srgbClr val="FF0000"/>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7" name="Line"/>
            <p:cNvSpPr/>
            <p:nvPr/>
          </p:nvSpPr>
          <p:spPr>
            <a:xfrm rot="10800000">
              <a:off x="9270136" y="3371952"/>
              <a:ext cx="503457" cy="41069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937" y="0"/>
                  </a:lnTo>
                  <a:cubicBezTo>
                    <a:pt x="15914" y="0"/>
                    <a:pt x="16696" y="0"/>
                    <a:pt x="17332" y="5"/>
                  </a:cubicBezTo>
                  <a:cubicBezTo>
                    <a:pt x="17967" y="10"/>
                    <a:pt x="18456" y="20"/>
                    <a:pt x="18847" y="40"/>
                  </a:cubicBezTo>
                  <a:cubicBezTo>
                    <a:pt x="19411" y="65"/>
                    <a:pt x="19915" y="105"/>
                    <a:pt x="20329" y="156"/>
                  </a:cubicBezTo>
                  <a:cubicBezTo>
                    <a:pt x="20744" y="207"/>
                    <a:pt x="21068" y="268"/>
                    <a:pt x="21273" y="337"/>
                  </a:cubicBezTo>
                  <a:cubicBezTo>
                    <a:pt x="21437" y="385"/>
                    <a:pt x="21518" y="445"/>
                    <a:pt x="21559" y="523"/>
                  </a:cubicBezTo>
                  <a:cubicBezTo>
                    <a:pt x="21600" y="601"/>
                    <a:pt x="21600" y="697"/>
                    <a:pt x="21600" y="817"/>
                  </a:cubicBezTo>
                  <a:lnTo>
                    <a:pt x="21600" y="20783"/>
                  </a:lnTo>
                  <a:cubicBezTo>
                    <a:pt x="21600" y="20903"/>
                    <a:pt x="21600" y="20999"/>
                    <a:pt x="21559" y="21077"/>
                  </a:cubicBezTo>
                  <a:cubicBezTo>
                    <a:pt x="21518" y="21155"/>
                    <a:pt x="21437" y="21215"/>
                    <a:pt x="21273" y="21263"/>
                  </a:cubicBezTo>
                  <a:cubicBezTo>
                    <a:pt x="21068" y="21332"/>
                    <a:pt x="20744" y="21393"/>
                    <a:pt x="20329" y="21444"/>
                  </a:cubicBezTo>
                  <a:cubicBezTo>
                    <a:pt x="19915" y="21495"/>
                    <a:pt x="19411" y="21535"/>
                    <a:pt x="18847" y="21560"/>
                  </a:cubicBezTo>
                  <a:cubicBezTo>
                    <a:pt x="18456" y="21580"/>
                    <a:pt x="17967" y="21590"/>
                    <a:pt x="17332" y="21595"/>
                  </a:cubicBezTo>
                  <a:cubicBezTo>
                    <a:pt x="16696" y="21600"/>
                    <a:pt x="15914" y="21600"/>
                    <a:pt x="14937" y="21600"/>
                  </a:cubicBezTo>
                  <a:lnTo>
                    <a:pt x="0" y="21600"/>
                  </a:lnTo>
                </a:path>
              </a:pathLst>
            </a:custGeom>
            <a:noFill/>
            <a:ln w="12700" cap="flat">
              <a:solidFill>
                <a:schemeClr val="accent6"/>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8" name="Line"/>
            <p:cNvSpPr/>
            <p:nvPr/>
          </p:nvSpPr>
          <p:spPr>
            <a:xfrm rot="10800000">
              <a:off x="8814432" y="5425443"/>
              <a:ext cx="959161" cy="0"/>
            </a:xfrm>
            <a:prstGeom prst="line">
              <a:avLst/>
            </a:prstGeom>
            <a:noFill/>
            <a:ln w="12700" cap="flat">
              <a:solidFill>
                <a:schemeClr val="accent6"/>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29" name="Line"/>
            <p:cNvSpPr/>
            <p:nvPr/>
          </p:nvSpPr>
          <p:spPr>
            <a:xfrm rot="10800000">
              <a:off x="9263895" y="6452569"/>
              <a:ext cx="509698" cy="0"/>
            </a:xfrm>
            <a:prstGeom prst="line">
              <a:avLst/>
            </a:prstGeom>
            <a:noFill/>
            <a:ln w="12700" cap="flat">
              <a:solidFill>
                <a:schemeClr val="accent6"/>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0" name="Line"/>
            <p:cNvSpPr/>
            <p:nvPr/>
          </p:nvSpPr>
          <p:spPr>
            <a:xfrm rot="10800000">
              <a:off x="9263895" y="4400167"/>
              <a:ext cx="509698" cy="0"/>
            </a:xfrm>
            <a:prstGeom prst="line">
              <a:avLst/>
            </a:prstGeom>
            <a:noFill/>
            <a:ln w="12700" cap="flat">
              <a:solidFill>
                <a:schemeClr val="accent6"/>
              </a:solidFill>
              <a:prstDash val="solid"/>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1" name="Shape"/>
            <p:cNvSpPr/>
            <p:nvPr/>
          </p:nvSpPr>
          <p:spPr>
            <a:xfrm rot="5400000">
              <a:off x="7059640" y="4612522"/>
              <a:ext cx="1438647" cy="1623864"/>
            </a:xfrm>
            <a:custGeom>
              <a:avLst/>
              <a:gdLst/>
              <a:ahLst/>
              <a:cxnLst>
                <a:cxn ang="0">
                  <a:pos x="wd2" y="hd2"/>
                </a:cxn>
                <a:cxn ang="5400000">
                  <a:pos x="wd2" y="hd2"/>
                </a:cxn>
                <a:cxn ang="10800000">
                  <a:pos x="wd2" y="hd2"/>
                </a:cxn>
                <a:cxn ang="16200000">
                  <a:pos x="wd2" y="hd2"/>
                </a:cxn>
              </a:cxnLst>
              <a:rect l="0" t="0" r="r" b="b"/>
              <a:pathLst>
                <a:path w="21590" h="21594" extrusionOk="0">
                  <a:moveTo>
                    <a:pt x="9919" y="203"/>
                  </a:moveTo>
                  <a:lnTo>
                    <a:pt x="808" y="4852"/>
                  </a:lnTo>
                  <a:cubicBezTo>
                    <a:pt x="553" y="5009"/>
                    <a:pt x="345" y="5220"/>
                    <a:pt x="204" y="5465"/>
                  </a:cubicBezTo>
                  <a:cubicBezTo>
                    <a:pt x="59" y="5719"/>
                    <a:pt x="-10" y="6000"/>
                    <a:pt x="3" y="6284"/>
                  </a:cubicBezTo>
                  <a:lnTo>
                    <a:pt x="0" y="15421"/>
                  </a:lnTo>
                  <a:cubicBezTo>
                    <a:pt x="6" y="15696"/>
                    <a:pt x="91" y="15965"/>
                    <a:pt x="246" y="16203"/>
                  </a:cubicBezTo>
                  <a:cubicBezTo>
                    <a:pt x="380" y="16409"/>
                    <a:pt x="563" y="16585"/>
                    <a:pt x="782" y="16721"/>
                  </a:cubicBezTo>
                  <a:lnTo>
                    <a:pt x="9889" y="21374"/>
                  </a:lnTo>
                  <a:cubicBezTo>
                    <a:pt x="10163" y="21519"/>
                    <a:pt x="10476" y="21595"/>
                    <a:pt x="10795" y="21594"/>
                  </a:cubicBezTo>
                  <a:cubicBezTo>
                    <a:pt x="11105" y="21592"/>
                    <a:pt x="11409" y="21518"/>
                    <a:pt x="11675" y="21379"/>
                  </a:cubicBezTo>
                  <a:lnTo>
                    <a:pt x="20792" y="16716"/>
                  </a:lnTo>
                  <a:cubicBezTo>
                    <a:pt x="21023" y="16592"/>
                    <a:pt x="21215" y="16419"/>
                    <a:pt x="21353" y="16214"/>
                  </a:cubicBezTo>
                  <a:cubicBezTo>
                    <a:pt x="21506" y="15984"/>
                    <a:pt x="21586" y="15721"/>
                    <a:pt x="21582" y="15453"/>
                  </a:cubicBezTo>
                  <a:lnTo>
                    <a:pt x="21590" y="6155"/>
                  </a:lnTo>
                  <a:cubicBezTo>
                    <a:pt x="21582" y="5919"/>
                    <a:pt x="21516" y="5688"/>
                    <a:pt x="21396" y="5477"/>
                  </a:cubicBezTo>
                  <a:cubicBezTo>
                    <a:pt x="21251" y="5223"/>
                    <a:pt x="21033" y="5008"/>
                    <a:pt x="20764" y="4854"/>
                  </a:cubicBezTo>
                  <a:lnTo>
                    <a:pt x="11663" y="197"/>
                  </a:lnTo>
                  <a:cubicBezTo>
                    <a:pt x="11408" y="73"/>
                    <a:pt x="11123" y="5"/>
                    <a:pt x="10832" y="0"/>
                  </a:cubicBezTo>
                  <a:cubicBezTo>
                    <a:pt x="10513" y="-5"/>
                    <a:pt x="10198" y="65"/>
                    <a:pt x="9919" y="203"/>
                  </a:cubicBezTo>
                  <a:close/>
                </a:path>
              </a:pathLst>
            </a:custGeom>
            <a:solidFill>
              <a:schemeClr val="bg2"/>
            </a:solidFill>
            <a:ln w="3175" cap="flat">
              <a:noFill/>
              <a:miter lim="400000"/>
            </a:ln>
            <a:effectLst/>
          </p:spPr>
          <p:txBody>
            <a:bodyPr wrap="square" lIns="0" tIns="0" rIns="0" bIns="0" numCol="1" anchor="ctr">
              <a:noAutofit/>
            </a:bodyPr>
            <a:lstStyle/>
            <a:p>
              <a:pPr algn="ct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2" name="Shape"/>
            <p:cNvSpPr/>
            <p:nvPr/>
          </p:nvSpPr>
          <p:spPr>
            <a:xfrm rot="5400000">
              <a:off x="8353540" y="5575542"/>
              <a:ext cx="568790" cy="369109"/>
            </a:xfrm>
            <a:custGeom>
              <a:avLst/>
              <a:gdLst/>
              <a:ahLst/>
              <a:cxnLst>
                <a:cxn ang="0">
                  <a:pos x="wd2" y="hd2"/>
                </a:cxn>
                <a:cxn ang="5400000">
                  <a:pos x="wd2" y="hd2"/>
                </a:cxn>
                <a:cxn ang="10800000">
                  <a:pos x="wd2" y="hd2"/>
                </a:cxn>
                <a:cxn ang="16200000">
                  <a:pos x="wd2" y="hd2"/>
                </a:cxn>
              </a:cxnLst>
              <a:rect l="0" t="0" r="r" b="b"/>
              <a:pathLst>
                <a:path w="21067" h="20933" extrusionOk="0">
                  <a:moveTo>
                    <a:pt x="20174" y="15931"/>
                  </a:moveTo>
                  <a:cubicBezTo>
                    <a:pt x="21031" y="16671"/>
                    <a:pt x="21323" y="18346"/>
                    <a:pt x="20821" y="19642"/>
                  </a:cubicBezTo>
                  <a:cubicBezTo>
                    <a:pt x="20376" y="20789"/>
                    <a:pt x="19442" y="21247"/>
                    <a:pt x="18645" y="20709"/>
                  </a:cubicBezTo>
                  <a:lnTo>
                    <a:pt x="883" y="4976"/>
                  </a:lnTo>
                  <a:cubicBezTo>
                    <a:pt x="-19" y="4191"/>
                    <a:pt x="-277" y="2381"/>
                    <a:pt x="330" y="1092"/>
                  </a:cubicBezTo>
                  <a:cubicBezTo>
                    <a:pt x="886" y="-88"/>
                    <a:pt x="1961" y="-353"/>
                    <a:pt x="2730" y="499"/>
                  </a:cubicBezTo>
                  <a:lnTo>
                    <a:pt x="20174" y="15931"/>
                  </a:ln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3" name="Shape"/>
            <p:cNvSpPr/>
            <p:nvPr/>
          </p:nvSpPr>
          <p:spPr>
            <a:xfrm rot="5400000">
              <a:off x="8011189" y="5952345"/>
              <a:ext cx="254603" cy="611197"/>
            </a:xfrm>
            <a:custGeom>
              <a:avLst/>
              <a:gdLst/>
              <a:ahLst/>
              <a:cxnLst>
                <a:cxn ang="0">
                  <a:pos x="wd2" y="hd2"/>
                </a:cxn>
                <a:cxn ang="5400000">
                  <a:pos x="wd2" y="hd2"/>
                </a:cxn>
                <a:cxn ang="10800000">
                  <a:pos x="wd2" y="hd2"/>
                </a:cxn>
                <a:cxn ang="16200000">
                  <a:pos x="wd2" y="hd2"/>
                </a:cxn>
              </a:cxnLst>
              <a:rect l="0" t="0" r="r" b="b"/>
              <a:pathLst>
                <a:path w="21003" h="21240" extrusionOk="0">
                  <a:moveTo>
                    <a:pt x="6333" y="329"/>
                  </a:moveTo>
                  <a:cubicBezTo>
                    <a:pt x="4303" y="-304"/>
                    <a:pt x="1405" y="9"/>
                    <a:pt x="349" y="976"/>
                  </a:cubicBezTo>
                  <a:cubicBezTo>
                    <a:pt x="-482" y="1738"/>
                    <a:pt x="214" y="2641"/>
                    <a:pt x="1950" y="3052"/>
                  </a:cubicBezTo>
                  <a:lnTo>
                    <a:pt x="7539" y="4429"/>
                  </a:lnTo>
                  <a:cubicBezTo>
                    <a:pt x="9461" y="4951"/>
                    <a:pt x="10997" y="5690"/>
                    <a:pt x="11973" y="6562"/>
                  </a:cubicBezTo>
                  <a:cubicBezTo>
                    <a:pt x="12808" y="7307"/>
                    <a:pt x="13205" y="8125"/>
                    <a:pt x="13131" y="8948"/>
                  </a:cubicBezTo>
                  <a:lnTo>
                    <a:pt x="13043" y="19457"/>
                  </a:lnTo>
                  <a:cubicBezTo>
                    <a:pt x="12913" y="20465"/>
                    <a:pt x="14895" y="21296"/>
                    <a:pt x="17287" y="21236"/>
                  </a:cubicBezTo>
                  <a:cubicBezTo>
                    <a:pt x="19459" y="21182"/>
                    <a:pt x="21118" y="20398"/>
                    <a:pt x="20996" y="19483"/>
                  </a:cubicBezTo>
                  <a:lnTo>
                    <a:pt x="20976" y="7416"/>
                  </a:lnTo>
                  <a:cubicBezTo>
                    <a:pt x="21075" y="6597"/>
                    <a:pt x="20747" y="5779"/>
                    <a:pt x="20015" y="5020"/>
                  </a:cubicBezTo>
                  <a:cubicBezTo>
                    <a:pt x="19048" y="4017"/>
                    <a:pt x="17417" y="3152"/>
                    <a:pt x="15316" y="2529"/>
                  </a:cubicBezTo>
                  <a:lnTo>
                    <a:pt x="6333" y="329"/>
                  </a:ln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4" name="Shape"/>
            <p:cNvSpPr/>
            <p:nvPr/>
          </p:nvSpPr>
          <p:spPr>
            <a:xfrm rot="5400000">
              <a:off x="7299784" y="5951045"/>
              <a:ext cx="250113" cy="616703"/>
            </a:xfrm>
            <a:custGeom>
              <a:avLst/>
              <a:gdLst/>
              <a:ahLst/>
              <a:cxnLst>
                <a:cxn ang="0">
                  <a:pos x="wd2" y="hd2"/>
                </a:cxn>
                <a:cxn ang="5400000">
                  <a:pos x="wd2" y="hd2"/>
                </a:cxn>
                <a:cxn ang="10800000">
                  <a:pos x="wd2" y="hd2"/>
                </a:cxn>
                <a:cxn ang="16200000">
                  <a:pos x="wd2" y="hd2"/>
                </a:cxn>
              </a:cxnLst>
              <a:rect l="0" t="0" r="r" b="b"/>
              <a:pathLst>
                <a:path w="20772" h="21253" extrusionOk="0">
                  <a:moveTo>
                    <a:pt x="12820" y="1905"/>
                  </a:moveTo>
                  <a:cubicBezTo>
                    <a:pt x="12463" y="832"/>
                    <a:pt x="14615" y="-97"/>
                    <a:pt x="17212" y="8"/>
                  </a:cubicBezTo>
                  <a:cubicBezTo>
                    <a:pt x="19484" y="99"/>
                    <a:pt x="21094" y="971"/>
                    <a:pt x="20717" y="1905"/>
                  </a:cubicBezTo>
                  <a:lnTo>
                    <a:pt x="20634" y="14052"/>
                  </a:lnTo>
                  <a:cubicBezTo>
                    <a:pt x="20807" y="15024"/>
                    <a:pt x="20330" y="15996"/>
                    <a:pt x="19256" y="16863"/>
                  </a:cubicBezTo>
                  <a:cubicBezTo>
                    <a:pt x="18089" y="17804"/>
                    <a:pt x="16270" y="18578"/>
                    <a:pt x="14033" y="19087"/>
                  </a:cubicBezTo>
                  <a:lnTo>
                    <a:pt x="5836" y="21048"/>
                  </a:lnTo>
                  <a:cubicBezTo>
                    <a:pt x="3858" y="21503"/>
                    <a:pt x="1364" y="21174"/>
                    <a:pt x="384" y="20328"/>
                  </a:cubicBezTo>
                  <a:cubicBezTo>
                    <a:pt x="-506" y="19561"/>
                    <a:pt x="201" y="18638"/>
                    <a:pt x="1997" y="18226"/>
                  </a:cubicBezTo>
                  <a:lnTo>
                    <a:pt x="7697" y="16823"/>
                  </a:lnTo>
                  <a:cubicBezTo>
                    <a:pt x="9505" y="16340"/>
                    <a:pt x="10945" y="15655"/>
                    <a:pt x="11851" y="14846"/>
                  </a:cubicBezTo>
                  <a:cubicBezTo>
                    <a:pt x="12682" y="14104"/>
                    <a:pt x="13031" y="13285"/>
                    <a:pt x="12866" y="12470"/>
                  </a:cubicBezTo>
                  <a:lnTo>
                    <a:pt x="12820" y="1905"/>
                  </a:ln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5" name="Shape"/>
            <p:cNvSpPr/>
            <p:nvPr/>
          </p:nvSpPr>
          <p:spPr>
            <a:xfrm rot="5400000">
              <a:off x="6634189" y="5579487"/>
              <a:ext cx="577299" cy="372230"/>
            </a:xfrm>
            <a:custGeom>
              <a:avLst/>
              <a:gdLst/>
              <a:ahLst/>
              <a:cxnLst>
                <a:cxn ang="0">
                  <a:pos x="wd2" y="hd2"/>
                </a:cxn>
                <a:cxn ang="5400000">
                  <a:pos x="wd2" y="hd2"/>
                </a:cxn>
                <a:cxn ang="10800000">
                  <a:pos x="wd2" y="hd2"/>
                </a:cxn>
                <a:cxn ang="16200000">
                  <a:pos x="wd2" y="hd2"/>
                </a:cxn>
              </a:cxnLst>
              <a:rect l="0" t="0" r="r" b="b"/>
              <a:pathLst>
                <a:path w="21081" h="20996" extrusionOk="0">
                  <a:moveTo>
                    <a:pt x="18283" y="538"/>
                  </a:moveTo>
                  <a:lnTo>
                    <a:pt x="1043" y="15860"/>
                  </a:lnTo>
                  <a:cubicBezTo>
                    <a:pt x="-97" y="16646"/>
                    <a:pt x="-359" y="18965"/>
                    <a:pt x="542" y="20301"/>
                  </a:cubicBezTo>
                  <a:cubicBezTo>
                    <a:pt x="820" y="20713"/>
                    <a:pt x="1173" y="20945"/>
                    <a:pt x="1536" y="20989"/>
                  </a:cubicBezTo>
                  <a:cubicBezTo>
                    <a:pt x="1899" y="21032"/>
                    <a:pt x="2271" y="20887"/>
                    <a:pt x="2587" y="20545"/>
                  </a:cubicBezTo>
                  <a:lnTo>
                    <a:pt x="20263" y="4836"/>
                  </a:lnTo>
                  <a:cubicBezTo>
                    <a:pt x="20933" y="4242"/>
                    <a:pt x="21241" y="3003"/>
                    <a:pt x="21000" y="1869"/>
                  </a:cubicBezTo>
                  <a:cubicBezTo>
                    <a:pt x="20626" y="108"/>
                    <a:pt x="19245" y="-568"/>
                    <a:pt x="18283" y="538"/>
                  </a:cubicBez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6" name="Shape"/>
            <p:cNvSpPr/>
            <p:nvPr/>
          </p:nvSpPr>
          <p:spPr>
            <a:xfrm rot="5400000">
              <a:off x="8349263" y="4902569"/>
              <a:ext cx="575159" cy="370695"/>
            </a:xfrm>
            <a:custGeom>
              <a:avLst/>
              <a:gdLst/>
              <a:ahLst/>
              <a:cxnLst>
                <a:cxn ang="0">
                  <a:pos x="wd2" y="hd2"/>
                </a:cxn>
                <a:cxn ang="5400000">
                  <a:pos x="wd2" y="hd2"/>
                </a:cxn>
                <a:cxn ang="10800000">
                  <a:pos x="wd2" y="hd2"/>
                </a:cxn>
                <a:cxn ang="16200000">
                  <a:pos x="wd2" y="hd2"/>
                </a:cxn>
              </a:cxnLst>
              <a:rect l="0" t="0" r="r" b="b"/>
              <a:pathLst>
                <a:path w="21076" h="20775" extrusionOk="0">
                  <a:moveTo>
                    <a:pt x="1074" y="15754"/>
                  </a:moveTo>
                  <a:cubicBezTo>
                    <a:pt x="80" y="16366"/>
                    <a:pt x="-306" y="18206"/>
                    <a:pt x="268" y="19588"/>
                  </a:cubicBezTo>
                  <a:cubicBezTo>
                    <a:pt x="774" y="20805"/>
                    <a:pt x="1837" y="21143"/>
                    <a:pt x="2618" y="20336"/>
                  </a:cubicBezTo>
                  <a:lnTo>
                    <a:pt x="20160" y="4891"/>
                  </a:lnTo>
                  <a:cubicBezTo>
                    <a:pt x="20955" y="4273"/>
                    <a:pt x="21294" y="2811"/>
                    <a:pt x="20931" y="1565"/>
                  </a:cubicBezTo>
                  <a:cubicBezTo>
                    <a:pt x="20499" y="83"/>
                    <a:pt x="19304" y="-457"/>
                    <a:pt x="18415" y="428"/>
                  </a:cubicBezTo>
                  <a:lnTo>
                    <a:pt x="1074" y="15754"/>
                  </a:ln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7" name="Shape"/>
            <p:cNvSpPr/>
            <p:nvPr/>
          </p:nvSpPr>
          <p:spPr>
            <a:xfrm rot="5400000">
              <a:off x="8012999" y="4289326"/>
              <a:ext cx="252842" cy="609754"/>
            </a:xfrm>
            <a:custGeom>
              <a:avLst/>
              <a:gdLst/>
              <a:ahLst/>
              <a:cxnLst>
                <a:cxn ang="0">
                  <a:pos x="wd2" y="hd2"/>
                </a:cxn>
                <a:cxn ang="5400000">
                  <a:pos x="wd2" y="hd2"/>
                </a:cxn>
                <a:cxn ang="10800000">
                  <a:pos x="wd2" y="hd2"/>
                </a:cxn>
                <a:cxn ang="16200000">
                  <a:pos x="wd2" y="hd2"/>
                </a:cxn>
              </a:cxnLst>
              <a:rect l="0" t="0" r="r" b="b"/>
              <a:pathLst>
                <a:path w="21163" h="21158" extrusionOk="0">
                  <a:moveTo>
                    <a:pt x="14606" y="376"/>
                  </a:moveTo>
                  <a:cubicBezTo>
                    <a:pt x="16870" y="-388"/>
                    <a:pt x="20283" y="70"/>
                    <a:pt x="21037" y="1239"/>
                  </a:cubicBezTo>
                  <a:cubicBezTo>
                    <a:pt x="21508" y="1969"/>
                    <a:pt x="20625" y="2732"/>
                    <a:pt x="18958" y="3037"/>
                  </a:cubicBezTo>
                  <a:lnTo>
                    <a:pt x="13497" y="4316"/>
                  </a:lnTo>
                  <a:cubicBezTo>
                    <a:pt x="11379" y="4874"/>
                    <a:pt x="9706" y="5678"/>
                    <a:pt x="8685" y="6628"/>
                  </a:cubicBezTo>
                  <a:cubicBezTo>
                    <a:pt x="7692" y="7553"/>
                    <a:pt x="7361" y="8576"/>
                    <a:pt x="7732" y="9577"/>
                  </a:cubicBezTo>
                  <a:lnTo>
                    <a:pt x="7698" y="19479"/>
                  </a:lnTo>
                  <a:cubicBezTo>
                    <a:pt x="7825" y="20429"/>
                    <a:pt x="5928" y="21212"/>
                    <a:pt x="3638" y="21155"/>
                  </a:cubicBezTo>
                  <a:cubicBezTo>
                    <a:pt x="1511" y="21103"/>
                    <a:pt x="-92" y="20333"/>
                    <a:pt x="91" y="19453"/>
                  </a:cubicBezTo>
                  <a:lnTo>
                    <a:pt x="0" y="7174"/>
                  </a:lnTo>
                  <a:cubicBezTo>
                    <a:pt x="17" y="6105"/>
                    <a:pt x="748" y="5058"/>
                    <a:pt x="2113" y="4151"/>
                  </a:cubicBezTo>
                  <a:cubicBezTo>
                    <a:pt x="3463" y="3253"/>
                    <a:pt x="5380" y="2527"/>
                    <a:pt x="7657" y="2050"/>
                  </a:cubicBezTo>
                  <a:lnTo>
                    <a:pt x="14606" y="376"/>
                  </a:ln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8" name="Shape"/>
            <p:cNvSpPr/>
            <p:nvPr/>
          </p:nvSpPr>
          <p:spPr>
            <a:xfrm rot="5400000">
              <a:off x="7305293" y="4280871"/>
              <a:ext cx="244063" cy="613603"/>
            </a:xfrm>
            <a:custGeom>
              <a:avLst/>
              <a:gdLst/>
              <a:ahLst/>
              <a:cxnLst>
                <a:cxn ang="0">
                  <a:pos x="wd2" y="hd2"/>
                </a:cxn>
                <a:cxn ang="5400000">
                  <a:pos x="wd2" y="hd2"/>
                </a:cxn>
                <a:cxn ang="10800000">
                  <a:pos x="wd2" y="hd2"/>
                </a:cxn>
                <a:cxn ang="16200000">
                  <a:pos x="wd2" y="hd2"/>
                </a:cxn>
              </a:cxnLst>
              <a:rect l="0" t="0" r="r" b="b"/>
              <a:pathLst>
                <a:path w="20847" h="21276" extrusionOk="0">
                  <a:moveTo>
                    <a:pt x="189" y="1618"/>
                  </a:moveTo>
                  <a:cubicBezTo>
                    <a:pt x="137" y="690"/>
                    <a:pt x="2057" y="-57"/>
                    <a:pt x="4339" y="3"/>
                  </a:cubicBezTo>
                  <a:cubicBezTo>
                    <a:pt x="6479" y="60"/>
                    <a:pt x="8095" y="814"/>
                    <a:pt x="7935" y="1682"/>
                  </a:cubicBezTo>
                  <a:lnTo>
                    <a:pt x="7967" y="13185"/>
                  </a:lnTo>
                  <a:cubicBezTo>
                    <a:pt x="8153" y="13917"/>
                    <a:pt x="8701" y="14625"/>
                    <a:pt x="9578" y="15269"/>
                  </a:cubicBezTo>
                  <a:cubicBezTo>
                    <a:pt x="10605" y="16021"/>
                    <a:pt x="12055" y="16665"/>
                    <a:pt x="13810" y="17148"/>
                  </a:cubicBezTo>
                  <a:lnTo>
                    <a:pt x="18620" y="18261"/>
                  </a:lnTo>
                  <a:cubicBezTo>
                    <a:pt x="20598" y="18640"/>
                    <a:pt x="21415" y="19607"/>
                    <a:pt x="20425" y="20399"/>
                  </a:cubicBezTo>
                  <a:cubicBezTo>
                    <a:pt x="19343" y="21265"/>
                    <a:pt x="16627" y="21543"/>
                    <a:pt x="14662" y="20990"/>
                  </a:cubicBezTo>
                  <a:lnTo>
                    <a:pt x="7161" y="19282"/>
                  </a:lnTo>
                  <a:cubicBezTo>
                    <a:pt x="4698" y="18722"/>
                    <a:pt x="2710" y="17873"/>
                    <a:pt x="1456" y="16846"/>
                  </a:cubicBezTo>
                  <a:cubicBezTo>
                    <a:pt x="297" y="15898"/>
                    <a:pt x="-185" y="14837"/>
                    <a:pt x="63" y="13783"/>
                  </a:cubicBezTo>
                  <a:lnTo>
                    <a:pt x="189" y="1618"/>
                  </a:ln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39" name="Shape"/>
            <p:cNvSpPr/>
            <p:nvPr/>
          </p:nvSpPr>
          <p:spPr>
            <a:xfrm rot="5400000">
              <a:off x="6632139" y="4898785"/>
              <a:ext cx="582530" cy="373274"/>
            </a:xfrm>
            <a:custGeom>
              <a:avLst/>
              <a:gdLst/>
              <a:ahLst/>
              <a:cxnLst>
                <a:cxn ang="0">
                  <a:pos x="wd2" y="hd2"/>
                </a:cxn>
                <a:cxn ang="5400000">
                  <a:pos x="wd2" y="hd2"/>
                </a:cxn>
                <a:cxn ang="10800000">
                  <a:pos x="wd2" y="hd2"/>
                </a:cxn>
                <a:cxn ang="16200000">
                  <a:pos x="wd2" y="hd2"/>
                </a:cxn>
              </a:cxnLst>
              <a:rect l="0" t="0" r="r" b="b"/>
              <a:pathLst>
                <a:path w="21148" h="20735" extrusionOk="0">
                  <a:moveTo>
                    <a:pt x="2678" y="461"/>
                  </a:moveTo>
                  <a:cubicBezTo>
                    <a:pt x="1814" y="-447"/>
                    <a:pt x="624" y="36"/>
                    <a:pt x="168" y="1479"/>
                  </a:cubicBezTo>
                  <a:cubicBezTo>
                    <a:pt x="-231" y="2740"/>
                    <a:pt x="107" y="4257"/>
                    <a:pt x="925" y="4883"/>
                  </a:cubicBezTo>
                  <a:lnTo>
                    <a:pt x="18657" y="20415"/>
                  </a:lnTo>
                  <a:cubicBezTo>
                    <a:pt x="19533" y="21153"/>
                    <a:pt x="20633" y="20566"/>
                    <a:pt x="21020" y="19155"/>
                  </a:cubicBezTo>
                  <a:cubicBezTo>
                    <a:pt x="21369" y="17880"/>
                    <a:pt x="20984" y="16411"/>
                    <a:pt x="20155" y="15859"/>
                  </a:cubicBezTo>
                  <a:lnTo>
                    <a:pt x="2678" y="461"/>
                  </a:lnTo>
                  <a:close/>
                </a:path>
              </a:pathLst>
            </a:cu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40" name="VS"/>
            <p:cNvSpPr txBox="1"/>
            <p:nvPr/>
          </p:nvSpPr>
          <p:spPr>
            <a:xfrm>
              <a:off x="6209430" y="5286620"/>
              <a:ext cx="609702" cy="29432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3" tIns="27093" rIns="27093" bIns="27093">
              <a:spAutoFit/>
            </a:bodyPr>
            <a:lstStyle>
              <a:lvl1pPr>
                <a:defRPr sz="1800" b="0">
                  <a:solidFill>
                    <a:srgbClr val="8C8F99"/>
                  </a:solidFill>
                  <a:latin typeface="Barlow Medium"/>
                  <a:ea typeface="Barlow Medium"/>
                  <a:cs typeface="Barlow Medium"/>
                  <a:sym typeface="Barlow Medium"/>
                </a:defRPr>
              </a:lvl1pPr>
            </a:lstStyle>
            <a:p>
              <a:pPr algn="ctr"/>
              <a:r>
                <a:rPr b="1" dirty="0">
                  <a:solidFill>
                    <a:schemeClr val="tx2"/>
                  </a:solidFill>
                  <a:latin typeface="Century Gothic" panose="020B0502020202020204" pitchFamily="34" charset="0"/>
                </a:rPr>
                <a:t>VS</a:t>
              </a:r>
            </a:p>
          </p:txBody>
        </p:sp>
        <p:sp>
          <p:nvSpPr>
            <p:cNvPr id="142" name="Circle"/>
            <p:cNvSpPr/>
            <p:nvPr/>
          </p:nvSpPr>
          <p:spPr>
            <a:xfrm>
              <a:off x="2743605" y="3143840"/>
              <a:ext cx="461269" cy="461267"/>
            </a:xfrm>
            <a:prstGeom prst="ellipse">
              <a:avLst/>
            </a:pr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43" name="Graphic 10"/>
            <p:cNvSpPr/>
            <p:nvPr/>
          </p:nvSpPr>
          <p:spPr>
            <a:xfrm>
              <a:off x="2863410" y="3303965"/>
              <a:ext cx="199456" cy="136582"/>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1">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44" name="Circle"/>
            <p:cNvSpPr/>
            <p:nvPr/>
          </p:nvSpPr>
          <p:spPr>
            <a:xfrm>
              <a:off x="2732169" y="4166342"/>
              <a:ext cx="461269" cy="461266"/>
            </a:xfrm>
            <a:prstGeom prst="ellipse">
              <a:avLst/>
            </a:pr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45" name="Graphic 10"/>
            <p:cNvSpPr/>
            <p:nvPr/>
          </p:nvSpPr>
          <p:spPr>
            <a:xfrm>
              <a:off x="2863410" y="4329149"/>
              <a:ext cx="199456" cy="136581"/>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2">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46" name="Circle"/>
            <p:cNvSpPr/>
            <p:nvPr/>
          </p:nvSpPr>
          <p:spPr>
            <a:xfrm>
              <a:off x="2732169" y="5191526"/>
              <a:ext cx="461269" cy="461266"/>
            </a:xfrm>
            <a:prstGeom prst="ellipse">
              <a:avLst/>
            </a:pr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47" name="Graphic 10"/>
            <p:cNvSpPr/>
            <p:nvPr/>
          </p:nvSpPr>
          <p:spPr>
            <a:xfrm>
              <a:off x="2863410" y="5354333"/>
              <a:ext cx="199456" cy="136581"/>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3">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48" name="Circle"/>
            <p:cNvSpPr/>
            <p:nvPr/>
          </p:nvSpPr>
          <p:spPr>
            <a:xfrm>
              <a:off x="2732169" y="6216711"/>
              <a:ext cx="461269" cy="461266"/>
            </a:xfrm>
            <a:prstGeom prst="ellipse">
              <a:avLst/>
            </a:pr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49" name="Graphic 10"/>
            <p:cNvSpPr/>
            <p:nvPr/>
          </p:nvSpPr>
          <p:spPr>
            <a:xfrm>
              <a:off x="2863410" y="6379518"/>
              <a:ext cx="199456" cy="136581"/>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4">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50" name="Circle"/>
            <p:cNvSpPr/>
            <p:nvPr/>
          </p:nvSpPr>
          <p:spPr>
            <a:xfrm>
              <a:off x="2732169" y="7241895"/>
              <a:ext cx="461269" cy="461267"/>
            </a:xfrm>
            <a:prstGeom prst="ellipse">
              <a:avLst/>
            </a:prstGeom>
            <a:solidFill>
              <a:srgbClr val="FF000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51" name="Graphic 10"/>
            <p:cNvSpPr/>
            <p:nvPr/>
          </p:nvSpPr>
          <p:spPr>
            <a:xfrm>
              <a:off x="2863410" y="7404703"/>
              <a:ext cx="199456" cy="136582"/>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1">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52" name="PROS"/>
            <p:cNvSpPr txBox="1"/>
            <p:nvPr/>
          </p:nvSpPr>
          <p:spPr>
            <a:xfrm>
              <a:off x="4513701" y="5232892"/>
              <a:ext cx="1530131" cy="3762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defRPr sz="2400" b="0">
                  <a:solidFill>
                    <a:srgbClr val="2D3640"/>
                  </a:solidFill>
                  <a:latin typeface="Barlow Bold"/>
                  <a:ea typeface="Barlow Bold"/>
                  <a:cs typeface="Barlow Bold"/>
                  <a:sym typeface="Barlow Bold"/>
                </a:defRPr>
              </a:lvl1pPr>
            </a:lstStyle>
            <a:p>
              <a:r>
                <a:rPr lang="fr-FR" b="1" dirty="0">
                  <a:solidFill>
                    <a:schemeClr val="tx1"/>
                  </a:solidFill>
                  <a:latin typeface="Century Gothic" panose="020B0502020202020204" pitchFamily="34" charset="0"/>
                </a:rPr>
                <a:t>NEGATIFS</a:t>
              </a:r>
              <a:endParaRPr b="1" dirty="0">
                <a:solidFill>
                  <a:schemeClr val="tx1"/>
                </a:solidFill>
                <a:latin typeface="Century Gothic" panose="020B0502020202020204" pitchFamily="34" charset="0"/>
              </a:endParaRPr>
            </a:p>
          </p:txBody>
        </p:sp>
        <p:sp>
          <p:nvSpPr>
            <p:cNvPr id="153" name="CONS"/>
            <p:cNvSpPr txBox="1"/>
            <p:nvPr/>
          </p:nvSpPr>
          <p:spPr>
            <a:xfrm>
              <a:off x="7032064" y="5245657"/>
              <a:ext cx="1613039" cy="3762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defRPr sz="2400" b="0">
                  <a:solidFill>
                    <a:srgbClr val="2D3640"/>
                  </a:solidFill>
                  <a:latin typeface="Barlow Bold"/>
                  <a:ea typeface="Barlow Bold"/>
                  <a:cs typeface="Barlow Bold"/>
                  <a:sym typeface="Barlow Bold"/>
                </a:defRPr>
              </a:lvl1pPr>
            </a:lstStyle>
            <a:p>
              <a:pPr algn="ctr"/>
              <a:r>
                <a:rPr lang="fr-FR" b="1" dirty="0">
                  <a:solidFill>
                    <a:schemeClr val="tx1"/>
                  </a:solidFill>
                  <a:latin typeface="Century Gothic" panose="020B0502020202020204" pitchFamily="34" charset="0"/>
                </a:rPr>
                <a:t>POSITIFS</a:t>
              </a:r>
              <a:endParaRPr b="1" dirty="0">
                <a:solidFill>
                  <a:schemeClr val="tx1"/>
                </a:solidFill>
                <a:latin typeface="Century Gothic" panose="020B0502020202020204" pitchFamily="34" charset="0"/>
              </a:endParaRPr>
            </a:p>
          </p:txBody>
        </p:sp>
        <p:sp>
          <p:nvSpPr>
            <p:cNvPr id="154" name="Graphic 12"/>
            <p:cNvSpPr/>
            <p:nvPr/>
          </p:nvSpPr>
          <p:spPr>
            <a:xfrm>
              <a:off x="5160955" y="4921247"/>
              <a:ext cx="15240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7280" y="10080"/>
                  </a:moveTo>
                  <a:lnTo>
                    <a:pt x="4320" y="10080"/>
                  </a:lnTo>
                  <a:cubicBezTo>
                    <a:pt x="3922" y="10080"/>
                    <a:pt x="3600" y="10402"/>
                    <a:pt x="3600" y="10800"/>
                  </a:cubicBezTo>
                  <a:cubicBezTo>
                    <a:pt x="3600" y="11198"/>
                    <a:pt x="3922" y="11520"/>
                    <a:pt x="4320" y="11520"/>
                  </a:cubicBezTo>
                  <a:lnTo>
                    <a:pt x="17280" y="11520"/>
                  </a:lnTo>
                  <a:cubicBezTo>
                    <a:pt x="17678" y="11520"/>
                    <a:pt x="18000" y="11198"/>
                    <a:pt x="18000" y="10800"/>
                  </a:cubicBezTo>
                  <a:cubicBezTo>
                    <a:pt x="18000" y="10402"/>
                    <a:pt x="17678" y="10080"/>
                    <a:pt x="17280" y="10080"/>
                  </a:cubicBezTo>
                  <a:close/>
                </a:path>
              </a:pathLst>
            </a:custGeom>
            <a:solidFill>
              <a:srgbClr val="FF0000"/>
            </a:solidFill>
            <a:ln w="3175">
              <a:miter lim="400000"/>
            </a:ln>
          </p:spPr>
          <p:txBody>
            <a:bodyPr lIns="24383" tIns="24383" rIns="24383" bIns="24383" anchor="ct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56" name="Circle"/>
            <p:cNvSpPr/>
            <p:nvPr/>
          </p:nvSpPr>
          <p:spPr>
            <a:xfrm>
              <a:off x="9758374" y="3144441"/>
              <a:ext cx="461268" cy="461267"/>
            </a:xfrm>
            <a:prstGeom prst="ellipse">
              <a:avLst/>
            </a:pr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57" name="Graphic 10"/>
            <p:cNvSpPr/>
            <p:nvPr/>
          </p:nvSpPr>
          <p:spPr>
            <a:xfrm>
              <a:off x="9889615" y="3307249"/>
              <a:ext cx="199455" cy="136582"/>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1">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58" name="Circle"/>
            <p:cNvSpPr/>
            <p:nvPr/>
          </p:nvSpPr>
          <p:spPr>
            <a:xfrm>
              <a:off x="9758374" y="4169626"/>
              <a:ext cx="461268" cy="461266"/>
            </a:xfrm>
            <a:prstGeom prst="ellipse">
              <a:avLst/>
            </a:pr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59" name="Graphic 10"/>
            <p:cNvSpPr/>
            <p:nvPr/>
          </p:nvSpPr>
          <p:spPr>
            <a:xfrm>
              <a:off x="9889615" y="4332433"/>
              <a:ext cx="199455" cy="136581"/>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2">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60" name="Circle"/>
            <p:cNvSpPr/>
            <p:nvPr/>
          </p:nvSpPr>
          <p:spPr>
            <a:xfrm>
              <a:off x="9758374" y="5194811"/>
              <a:ext cx="461268" cy="461266"/>
            </a:xfrm>
            <a:prstGeom prst="ellipse">
              <a:avLst/>
            </a:pr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61" name="Graphic 10"/>
            <p:cNvSpPr/>
            <p:nvPr/>
          </p:nvSpPr>
          <p:spPr>
            <a:xfrm>
              <a:off x="9889615" y="5357618"/>
              <a:ext cx="199455" cy="136581"/>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3">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62" name="Circle"/>
            <p:cNvSpPr/>
            <p:nvPr/>
          </p:nvSpPr>
          <p:spPr>
            <a:xfrm>
              <a:off x="9758374" y="6219995"/>
              <a:ext cx="461268" cy="461266"/>
            </a:xfrm>
            <a:prstGeom prst="ellipse">
              <a:avLst/>
            </a:pr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63" name="Graphic 10"/>
            <p:cNvSpPr/>
            <p:nvPr/>
          </p:nvSpPr>
          <p:spPr>
            <a:xfrm>
              <a:off x="9889615" y="6382802"/>
              <a:ext cx="199455" cy="136581"/>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4">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64" name="Circle"/>
            <p:cNvSpPr/>
            <p:nvPr/>
          </p:nvSpPr>
          <p:spPr>
            <a:xfrm>
              <a:off x="9758374" y="7245180"/>
              <a:ext cx="461268" cy="461267"/>
            </a:xfrm>
            <a:prstGeom prst="ellipse">
              <a:avLst/>
            </a:prstGeom>
            <a:solidFill>
              <a:srgbClr val="00B050"/>
            </a:solidFill>
            <a:ln w="3175"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b="1">
                <a:latin typeface="Century Gothic" panose="020B0502020202020204" pitchFamily="34" charset="0"/>
              </a:endParaRPr>
            </a:p>
          </p:txBody>
        </p:sp>
        <p:sp>
          <p:nvSpPr>
            <p:cNvPr id="165" name="Graphic 10"/>
            <p:cNvSpPr/>
            <p:nvPr/>
          </p:nvSpPr>
          <p:spPr>
            <a:xfrm>
              <a:off x="9889615" y="7407988"/>
              <a:ext cx="199455" cy="136582"/>
            </a:xfrm>
            <a:custGeom>
              <a:avLst/>
              <a:gdLst/>
              <a:ahLst/>
              <a:cxnLst>
                <a:cxn ang="0">
                  <a:pos x="wd2" y="hd2"/>
                </a:cxn>
                <a:cxn ang="5400000">
                  <a:pos x="wd2" y="hd2"/>
                </a:cxn>
                <a:cxn ang="10800000">
                  <a:pos x="wd2" y="hd2"/>
                </a:cxn>
                <a:cxn ang="16200000">
                  <a:pos x="wd2" y="hd2"/>
                </a:cxn>
              </a:cxnLst>
              <a:rect l="0" t="0" r="r" b="b"/>
              <a:pathLst>
                <a:path w="21466" h="21409" extrusionOk="0">
                  <a:moveTo>
                    <a:pt x="8897" y="21118"/>
                  </a:moveTo>
                  <a:cubicBezTo>
                    <a:pt x="9164" y="21507"/>
                    <a:pt x="9597" y="21507"/>
                    <a:pt x="9864" y="21118"/>
                  </a:cubicBezTo>
                  <a:lnTo>
                    <a:pt x="21266" y="4507"/>
                  </a:lnTo>
                  <a:cubicBezTo>
                    <a:pt x="21533" y="4118"/>
                    <a:pt x="21533" y="3488"/>
                    <a:pt x="21266" y="3099"/>
                  </a:cubicBezTo>
                  <a:lnTo>
                    <a:pt x="19334" y="281"/>
                  </a:lnTo>
                  <a:cubicBezTo>
                    <a:pt x="19062" y="-93"/>
                    <a:pt x="18638" y="-93"/>
                    <a:pt x="18367" y="281"/>
                  </a:cubicBezTo>
                  <a:lnTo>
                    <a:pt x="9380" y="13370"/>
                  </a:lnTo>
                  <a:lnTo>
                    <a:pt x="3099" y="4224"/>
                  </a:lnTo>
                  <a:cubicBezTo>
                    <a:pt x="2828" y="3851"/>
                    <a:pt x="2404" y="3851"/>
                    <a:pt x="2132" y="4224"/>
                  </a:cubicBezTo>
                  <a:lnTo>
                    <a:pt x="200" y="7040"/>
                  </a:lnTo>
                  <a:cubicBezTo>
                    <a:pt x="-67" y="7428"/>
                    <a:pt x="-67" y="8059"/>
                    <a:pt x="200" y="8448"/>
                  </a:cubicBezTo>
                  <a:close/>
                </a:path>
              </a:pathLst>
            </a:custGeom>
            <a:solidFill>
              <a:schemeClr val="accent1">
                <a:lumMod val="40000"/>
                <a:lumOff val="60000"/>
              </a:schemeClr>
            </a:solidFill>
            <a:ln w="3175" cap="flat">
              <a:noFill/>
              <a:miter lim="400000"/>
            </a:ln>
            <a:effectLst/>
          </p:spPr>
          <p:txBody>
            <a:bodyPr wrap="square" lIns="24383" tIns="24383" rIns="24383" bIns="24383" numCol="1" anchor="ctr">
              <a:noAutofit/>
            </a:bodyPr>
            <a:lstStyle/>
            <a:p>
              <a:pPr algn="l" defTabSz="650240">
                <a:defRPr sz="1200" b="0">
                  <a:latin typeface="Calibri"/>
                  <a:ea typeface="Calibri"/>
                  <a:cs typeface="Calibri"/>
                  <a:sym typeface="Calibri"/>
                </a:defRPr>
              </a:pPr>
              <a:endParaRPr b="1">
                <a:latin typeface="Century Gothic" panose="020B0502020202020204" pitchFamily="34" charset="0"/>
              </a:endParaRPr>
            </a:p>
          </p:txBody>
        </p:sp>
        <p:sp>
          <p:nvSpPr>
            <p:cNvPr id="166" name="Lorem Ipsum ever is simply dummy text"/>
            <p:cNvSpPr txBox="1"/>
            <p:nvPr/>
          </p:nvSpPr>
          <p:spPr>
            <a:xfrm>
              <a:off x="755720" y="2758316"/>
              <a:ext cx="2219525" cy="141399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r">
                <a:defRPr sz="1600" b="0">
                  <a:solidFill>
                    <a:srgbClr val="8C8F98"/>
                  </a:solidFill>
                  <a:latin typeface="Barlow Medium"/>
                  <a:ea typeface="Barlow Medium"/>
                  <a:cs typeface="Barlow Medium"/>
                  <a:sym typeface="Barlow Medium"/>
                </a:defRPr>
              </a:lvl1pPr>
            </a:lstStyle>
            <a:p>
              <a:pPr algn="l"/>
              <a:r>
                <a:rPr lang="fr-FR" sz="1200" b="1" dirty="0">
                  <a:solidFill>
                    <a:schemeClr val="tx2"/>
                  </a:solidFill>
                  <a:latin typeface="Century Gothic" panose="020B0502020202020204" pitchFamily="34" charset="0"/>
                </a:rPr>
                <a:t>CAMEROUN</a:t>
              </a:r>
            </a:p>
            <a:p>
              <a:pPr algn="l"/>
              <a:r>
                <a:rPr lang="fr-FR" sz="1100" dirty="0">
                  <a:solidFill>
                    <a:schemeClr val="tx2"/>
                  </a:solidFill>
                  <a:latin typeface="Century Gothic" panose="020B0502020202020204" pitchFamily="34" charset="0"/>
                </a:rPr>
                <a:t>13/05 incident sur le service MOMO</a:t>
              </a:r>
            </a:p>
            <a:p>
              <a:pPr algn="l"/>
              <a:r>
                <a:rPr lang="fr-FR" sz="1100" dirty="0">
                  <a:solidFill>
                    <a:schemeClr val="tx2"/>
                  </a:solidFill>
                  <a:latin typeface="Century Gothic" panose="020B0502020202020204" pitchFamily="34" charset="0"/>
                </a:rPr>
                <a:t>15/05/2023 incident sur le forfait WANDA et MTN PLUS</a:t>
              </a:r>
            </a:p>
            <a:p>
              <a:pPr algn="l"/>
              <a:r>
                <a:rPr lang="fr-FR" sz="1100" dirty="0">
                  <a:solidFill>
                    <a:schemeClr val="tx2"/>
                  </a:solidFill>
                  <a:latin typeface="Century Gothic" panose="020B0502020202020204" pitchFamily="34" charset="0"/>
                </a:rPr>
                <a:t>18/05/2023 et 21/05/2323 incident sir le </a:t>
              </a:r>
              <a:r>
                <a:rPr lang="fr-FR" sz="1100" dirty="0" err="1">
                  <a:solidFill>
                    <a:schemeClr val="tx2"/>
                  </a:solidFill>
                  <a:latin typeface="Century Gothic" panose="020B0502020202020204" pitchFamily="34" charset="0"/>
                </a:rPr>
                <a:t>srvice</a:t>
              </a:r>
              <a:r>
                <a:rPr lang="fr-FR" sz="1100" dirty="0">
                  <a:solidFill>
                    <a:schemeClr val="tx2"/>
                  </a:solidFill>
                  <a:latin typeface="Century Gothic" panose="020B0502020202020204" pitchFamily="34" charset="0"/>
                </a:rPr>
                <a:t> MOMO</a:t>
              </a:r>
            </a:p>
            <a:p>
              <a:pPr algn="l"/>
              <a:r>
                <a:rPr lang="fr-FR" sz="1100" dirty="0">
                  <a:solidFill>
                    <a:schemeClr val="tx2"/>
                  </a:solidFill>
                  <a:latin typeface="Century Gothic" panose="020B0502020202020204" pitchFamily="34" charset="0"/>
                </a:rPr>
                <a:t>30/05/2023 incident sur l’application ECW</a:t>
              </a:r>
              <a:r>
                <a:rPr lang="fr-FR" sz="1100" dirty="0">
                  <a:solidFill>
                    <a:schemeClr val="tx1"/>
                  </a:solidFill>
                </a:rPr>
                <a:t>,</a:t>
              </a:r>
            </a:p>
          </p:txBody>
        </p:sp>
        <p:sp>
          <p:nvSpPr>
            <p:cNvPr id="167" name="Lorem Ipsum ever is simply dummy text"/>
            <p:cNvSpPr txBox="1"/>
            <p:nvPr/>
          </p:nvSpPr>
          <p:spPr>
            <a:xfrm>
              <a:off x="819041" y="4263142"/>
              <a:ext cx="1788325" cy="11545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r">
                <a:defRPr sz="1600" b="0">
                  <a:solidFill>
                    <a:srgbClr val="8C8F98"/>
                  </a:solidFill>
                  <a:latin typeface="Barlow Medium"/>
                  <a:ea typeface="Barlow Medium"/>
                  <a:cs typeface="Barlow Medium"/>
                  <a:sym typeface="Barlow Medium"/>
                </a:defRPr>
              </a:lvl1pPr>
            </a:lstStyle>
            <a:p>
              <a:pPr algn="l"/>
              <a:r>
                <a:rPr lang="fr-FR" sz="1200" b="1" dirty="0">
                  <a:solidFill>
                    <a:schemeClr val="tx2"/>
                  </a:solidFill>
                  <a:latin typeface="Century Gothic" panose="020B0502020202020204" pitchFamily="34" charset="0"/>
                </a:rPr>
                <a:t>CONGO</a:t>
              </a:r>
            </a:p>
            <a:p>
              <a:pPr algn="l"/>
              <a:r>
                <a:rPr lang="fr-FR" sz="1200" b="1" dirty="0">
                  <a:solidFill>
                    <a:schemeClr val="tx1"/>
                  </a:solidFill>
                  <a:latin typeface="Century Gothic" panose="020B0502020202020204" pitchFamily="34" charset="0"/>
                </a:rPr>
                <a:t>Airtel :</a:t>
              </a:r>
            </a:p>
            <a:p>
              <a:pPr marL="171450" indent="-171450" algn="l">
                <a:buFont typeface="Wingdings" panose="05000000000000000000" pitchFamily="2" charset="2"/>
                <a:buChar char="§"/>
              </a:pPr>
              <a:r>
                <a:rPr lang="fr-FR" sz="1100" dirty="0">
                  <a:solidFill>
                    <a:schemeClr val="tx2"/>
                  </a:solidFill>
                  <a:latin typeface="Century Gothic" panose="020B0502020202020204" pitchFamily="34" charset="0"/>
                </a:rPr>
                <a:t>Dysfonctionnement répété de l’outil Hermès depuis le 23/05/2023</a:t>
              </a:r>
            </a:p>
            <a:p>
              <a:endParaRPr lang="fr-FR" sz="1200" b="1" dirty="0">
                <a:solidFill>
                  <a:schemeClr val="tx2"/>
                </a:solidFill>
                <a:latin typeface="Century Gothic" panose="020B0502020202020204" pitchFamily="34" charset="0"/>
              </a:endParaRPr>
            </a:p>
            <a:p>
              <a:endParaRPr lang="fr-FR" sz="1200" b="1" dirty="0">
                <a:solidFill>
                  <a:schemeClr val="tx2"/>
                </a:solidFill>
                <a:latin typeface="Century Gothic" panose="020B0502020202020204" pitchFamily="34" charset="0"/>
              </a:endParaRPr>
            </a:p>
          </p:txBody>
        </p:sp>
        <p:sp>
          <p:nvSpPr>
            <p:cNvPr id="168" name="Lorem Ipsum ever is simply dummy text"/>
            <p:cNvSpPr txBox="1"/>
            <p:nvPr/>
          </p:nvSpPr>
          <p:spPr>
            <a:xfrm>
              <a:off x="805772" y="5517149"/>
              <a:ext cx="2044369" cy="12911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r">
                <a:defRPr sz="1600" b="0">
                  <a:solidFill>
                    <a:srgbClr val="8C8F98"/>
                  </a:solidFill>
                  <a:latin typeface="Barlow Medium"/>
                  <a:ea typeface="Barlow Medium"/>
                  <a:cs typeface="Barlow Medium"/>
                  <a:sym typeface="Barlow Medium"/>
                </a:defRPr>
              </a:lvl1pPr>
            </a:lstStyle>
            <a:p>
              <a:pPr algn="l"/>
              <a:r>
                <a:rPr lang="fr-FR" sz="1200" b="1" dirty="0">
                  <a:solidFill>
                    <a:schemeClr val="tx2"/>
                  </a:solidFill>
                  <a:latin typeface="Century Gothic" panose="020B0502020202020204" pitchFamily="34" charset="0"/>
                </a:rPr>
                <a:t>COTE D’IVOIRE</a:t>
              </a:r>
            </a:p>
            <a:p>
              <a:pPr algn="l"/>
              <a:r>
                <a:rPr lang="en-US" altLang="fr" sz="1100" b="1" dirty="0">
                  <a:solidFill>
                    <a:schemeClr val="tx2"/>
                  </a:solidFill>
                  <a:latin typeface="Century Gothic" panose="020B0502020202020204" pitchFamily="34" charset="0"/>
                </a:rPr>
                <a:t>Interim </a:t>
              </a:r>
              <a:r>
                <a:rPr lang="fr-FR" sz="1100" dirty="0">
                  <a:solidFill>
                    <a:schemeClr val="tx2"/>
                  </a:solidFill>
                  <a:latin typeface="Century Gothic" panose="020B0502020202020204" pitchFamily="34" charset="0"/>
                </a:rPr>
                <a:t>: Réduction du nombre d’agent allant au SC Gagnoa </a:t>
              </a:r>
            </a:p>
            <a:p>
              <a:pPr algn="l"/>
              <a:r>
                <a:rPr lang="fr-FR" sz="1100" b="1" dirty="0">
                  <a:solidFill>
                    <a:schemeClr val="tx2"/>
                  </a:solidFill>
                  <a:latin typeface="Century Gothic" panose="020B0502020202020204" pitchFamily="34" charset="0"/>
                </a:rPr>
                <a:t>Bo</a:t>
              </a:r>
              <a:r>
                <a:rPr lang="fr-FR" sz="1100" dirty="0">
                  <a:solidFill>
                    <a:schemeClr val="tx2"/>
                  </a:solidFill>
                  <a:latin typeface="Century Gothic" panose="020B0502020202020204" pitchFamily="34" charset="0"/>
                </a:rPr>
                <a:t> :</a:t>
              </a:r>
              <a:r>
                <a:rPr lang="en-US" sz="1100" kern="0" dirty="0">
                  <a:solidFill>
                    <a:prstClr val="black"/>
                  </a:solidFill>
                </a:rPr>
                <a:t> </a:t>
              </a:r>
              <a:r>
                <a:rPr lang="en-US" sz="1100" dirty="0" err="1">
                  <a:solidFill>
                    <a:schemeClr val="tx2"/>
                  </a:solidFill>
                  <a:latin typeface="Century Gothic" panose="020B0502020202020204" pitchFamily="34" charset="0"/>
                </a:rPr>
                <a:t>lenteur</a:t>
              </a:r>
              <a:r>
                <a:rPr lang="en-US" sz="1100" dirty="0">
                  <a:solidFill>
                    <a:schemeClr val="tx2"/>
                  </a:solidFill>
                  <a:latin typeface="Century Gothic" panose="020B0502020202020204" pitchFamily="34" charset="0"/>
                </a:rPr>
                <a:t> </a:t>
              </a:r>
              <a:r>
                <a:rPr lang="en-US" sz="1100" dirty="0" err="1">
                  <a:solidFill>
                    <a:schemeClr val="tx2"/>
                  </a:solidFill>
                  <a:latin typeface="Century Gothic" panose="020B0502020202020204" pitchFamily="34" charset="0"/>
                </a:rPr>
                <a:t>surl’application</a:t>
              </a:r>
              <a:r>
                <a:rPr lang="en-US" sz="1100" dirty="0">
                  <a:solidFill>
                    <a:schemeClr val="tx2"/>
                  </a:solidFill>
                  <a:latin typeface="Century Gothic" panose="020B0502020202020204" pitchFamily="34" charset="0"/>
                </a:rPr>
                <a:t> Axon</a:t>
              </a:r>
              <a:endParaRPr lang="fr-FR" sz="1100" dirty="0">
                <a:solidFill>
                  <a:schemeClr val="tx2"/>
                </a:solidFill>
                <a:latin typeface="Century Gothic" panose="020B0502020202020204" pitchFamily="34" charset="0"/>
              </a:endParaRPr>
            </a:p>
            <a:p>
              <a:pPr algn="l"/>
              <a:endParaRPr lang="fr-FR" sz="1100" dirty="0">
                <a:solidFill>
                  <a:schemeClr val="tx2"/>
                </a:solidFill>
                <a:latin typeface="Century Gothic" panose="020B0502020202020204" pitchFamily="34" charset="0"/>
              </a:endParaRPr>
            </a:p>
            <a:p>
              <a:pPr algn="l"/>
              <a:endParaRPr lang="fr-FR" sz="1200" b="1" dirty="0">
                <a:solidFill>
                  <a:schemeClr val="tx2"/>
                </a:solidFill>
                <a:latin typeface="Century Gothic" panose="020B0502020202020204" pitchFamily="34" charset="0"/>
              </a:endParaRPr>
            </a:p>
            <a:p>
              <a:pPr algn="l"/>
              <a:endParaRPr lang="fr-FR" sz="1200" b="1" dirty="0">
                <a:solidFill>
                  <a:schemeClr val="tx2"/>
                </a:solidFill>
                <a:latin typeface="Century Gothic" panose="020B0502020202020204" pitchFamily="34" charset="0"/>
              </a:endParaRPr>
            </a:p>
          </p:txBody>
        </p:sp>
        <p:sp>
          <p:nvSpPr>
            <p:cNvPr id="169" name="Lorem Ipsum ever is simply dummy text"/>
            <p:cNvSpPr txBox="1"/>
            <p:nvPr/>
          </p:nvSpPr>
          <p:spPr>
            <a:xfrm>
              <a:off x="901734" y="6553149"/>
              <a:ext cx="1622937" cy="94974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3" tIns="27093" rIns="27093" bIns="27093">
              <a:spAutoFit/>
            </a:bodyPr>
            <a:lstStyle>
              <a:lvl1pPr algn="r">
                <a:defRPr sz="1600" b="0">
                  <a:solidFill>
                    <a:srgbClr val="8C8F98"/>
                  </a:solidFill>
                  <a:latin typeface="Barlow Medium"/>
                  <a:ea typeface="Barlow Medium"/>
                  <a:cs typeface="Barlow Medium"/>
                  <a:sym typeface="Barlow Medium"/>
                </a:defRPr>
              </a:lvl1pPr>
            </a:lstStyle>
            <a:p>
              <a:pPr algn="l"/>
              <a:r>
                <a:rPr lang="fr-FR" sz="1200" b="1" dirty="0">
                  <a:solidFill>
                    <a:schemeClr val="tx2"/>
                  </a:solidFill>
                  <a:latin typeface="Century Gothic" panose="020B0502020202020204" pitchFamily="34" charset="0"/>
                </a:rPr>
                <a:t>GUINEE BISSAU</a:t>
              </a:r>
            </a:p>
            <a:p>
              <a:r>
                <a:rPr lang="fr-FR" sz="1100" dirty="0">
                  <a:solidFill>
                    <a:schemeClr val="tx2"/>
                  </a:solidFill>
                  <a:latin typeface="Century Gothic" panose="020B0502020202020204" pitchFamily="34" charset="0"/>
                </a:rPr>
                <a:t>dysfonctionnements internet et plusieurs coupure d’</a:t>
              </a:r>
              <a:r>
                <a:rPr lang="fr-FR" sz="1100" dirty="0" err="1">
                  <a:solidFill>
                    <a:schemeClr val="tx2"/>
                  </a:solidFill>
                  <a:latin typeface="Century Gothic" panose="020B0502020202020204" pitchFamily="34" charset="0"/>
                </a:rPr>
                <a:t>electrecite</a:t>
              </a:r>
              <a:r>
                <a:rPr lang="fr-FR" sz="1100" dirty="0">
                  <a:solidFill>
                    <a:schemeClr val="tx2"/>
                  </a:solidFill>
                  <a:latin typeface="Century Gothic" panose="020B0502020202020204" pitchFamily="34" charset="0"/>
                </a:rPr>
                <a:t> et coupure des appels</a:t>
              </a:r>
            </a:p>
            <a:p>
              <a:pPr marL="171450" indent="-171450" algn="l">
                <a:buFont typeface="Arial" panose="020B0604020202020204" pitchFamily="34" charset="0"/>
                <a:buChar char="•"/>
              </a:pPr>
              <a:endParaRPr lang="fr-FR" sz="1000" dirty="0">
                <a:solidFill>
                  <a:schemeClr val="tx2"/>
                </a:solidFill>
                <a:latin typeface="Century Gothic" panose="020B0502020202020204" pitchFamily="34" charset="0"/>
              </a:endParaRPr>
            </a:p>
          </p:txBody>
        </p:sp>
        <p:sp>
          <p:nvSpPr>
            <p:cNvPr id="170" name="Lorem Ipsum ever is simply dummy text"/>
            <p:cNvSpPr txBox="1"/>
            <p:nvPr/>
          </p:nvSpPr>
          <p:spPr>
            <a:xfrm>
              <a:off x="961494" y="7472528"/>
              <a:ext cx="1732925" cy="8131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r">
                <a:defRPr sz="1600" b="0">
                  <a:solidFill>
                    <a:srgbClr val="8C8F98"/>
                  </a:solidFill>
                  <a:latin typeface="Barlow Medium"/>
                  <a:ea typeface="Barlow Medium"/>
                  <a:cs typeface="Barlow Medium"/>
                  <a:sym typeface="Barlow Medium"/>
                </a:defRPr>
              </a:lvl1pPr>
            </a:lstStyle>
            <a:p>
              <a:pPr algn="l"/>
              <a:r>
                <a:rPr lang="fr-FR" sz="1200" b="1" dirty="0">
                  <a:solidFill>
                    <a:schemeClr val="tx2"/>
                  </a:solidFill>
                  <a:latin typeface="Century Gothic" panose="020B0502020202020204" pitchFamily="34" charset="0"/>
                </a:rPr>
                <a:t>GUINEE CONAKRY</a:t>
              </a:r>
            </a:p>
            <a:p>
              <a:pPr algn="l"/>
              <a:r>
                <a:rPr lang="fr-FR" sz="1200" dirty="0">
                  <a:solidFill>
                    <a:schemeClr val="tx2"/>
                  </a:solidFill>
                  <a:latin typeface="Century Gothic" panose="020B0502020202020204" pitchFamily="34" charset="0"/>
                </a:rPr>
                <a:t>Ras</a:t>
              </a:r>
              <a:endParaRPr lang="fr-FR" sz="1000" dirty="0">
                <a:solidFill>
                  <a:schemeClr val="tx2"/>
                </a:solidFill>
                <a:latin typeface="Century Gothic" panose="020B0502020202020204" pitchFamily="34" charset="0"/>
              </a:endParaRPr>
            </a:p>
            <a:p>
              <a:pPr algn="l"/>
              <a:endParaRPr lang="fr-FR" sz="1000" dirty="0">
                <a:solidFill>
                  <a:schemeClr val="tx2"/>
                </a:solidFill>
                <a:latin typeface="Century Gothic" panose="020B0502020202020204" pitchFamily="34" charset="0"/>
              </a:endParaRPr>
            </a:p>
            <a:p>
              <a:pPr marL="171450" indent="-171450" algn="l">
                <a:buFont typeface="Arial" panose="020B0604020202020204" pitchFamily="34" charset="0"/>
                <a:buChar char="•"/>
              </a:pPr>
              <a:endParaRPr lang="fr-FR" sz="1000" dirty="0">
                <a:solidFill>
                  <a:schemeClr val="tx2"/>
                </a:solidFill>
                <a:latin typeface="Century Gothic" panose="020B0502020202020204" pitchFamily="34" charset="0"/>
              </a:endParaRPr>
            </a:p>
            <a:p>
              <a:endParaRPr sz="1200" b="1" dirty="0">
                <a:solidFill>
                  <a:schemeClr val="tx2"/>
                </a:solidFill>
                <a:latin typeface="Century Gothic" panose="020B0502020202020204" pitchFamily="34" charset="0"/>
              </a:endParaRPr>
            </a:p>
          </p:txBody>
        </p:sp>
        <p:sp>
          <p:nvSpPr>
            <p:cNvPr id="171" name="Lorem Ipsum ever is simply dummy text"/>
            <p:cNvSpPr txBox="1"/>
            <p:nvPr/>
          </p:nvSpPr>
          <p:spPr>
            <a:xfrm>
              <a:off x="10234058" y="2758316"/>
              <a:ext cx="2055668" cy="8131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l">
                <a:defRPr sz="1600" b="0">
                  <a:solidFill>
                    <a:srgbClr val="8C8F98"/>
                  </a:solidFill>
                  <a:latin typeface="Barlow Medium"/>
                  <a:ea typeface="Barlow Medium"/>
                  <a:cs typeface="Barlow Medium"/>
                  <a:sym typeface="Barlow Medium"/>
                </a:defRPr>
              </a:lvl1pPr>
            </a:lstStyle>
            <a:p>
              <a:r>
                <a:rPr lang="fr-FR" sz="1200" b="1" dirty="0">
                  <a:solidFill>
                    <a:schemeClr val="tx2"/>
                  </a:solidFill>
                  <a:latin typeface="Century Gothic" panose="020B0502020202020204" pitchFamily="34" charset="0"/>
                </a:rPr>
                <a:t>CAMEROUN</a:t>
              </a:r>
            </a:p>
            <a:p>
              <a:pPr marL="171450" indent="-171450">
                <a:buFont typeface="Courier New" panose="02070309020205020404" pitchFamily="49" charset="0"/>
                <a:buChar char="o"/>
              </a:pPr>
              <a:r>
                <a:rPr lang="fr-FR" sz="1100" dirty="0">
                  <a:solidFill>
                    <a:schemeClr val="tx2"/>
                  </a:solidFill>
                  <a:latin typeface="Century Gothic" panose="020B0502020202020204" pitchFamily="34" charset="0"/>
                </a:rPr>
                <a:t>01/05/2023 célébration de la fête du travail</a:t>
              </a:r>
            </a:p>
            <a:p>
              <a:pPr marL="171450" indent="-171450">
                <a:buFont typeface="Courier New" panose="02070309020205020404" pitchFamily="49" charset="0"/>
                <a:buChar char="o"/>
              </a:pPr>
              <a:r>
                <a:rPr lang="fr-FR" sz="1100" dirty="0">
                  <a:solidFill>
                    <a:schemeClr val="tx2"/>
                  </a:solidFill>
                  <a:latin typeface="Century Gothic" panose="020B0502020202020204" pitchFamily="34" charset="0"/>
                </a:rPr>
                <a:t>Hausse des appels (</a:t>
              </a:r>
              <a:r>
                <a:rPr lang="fr-FR" sz="1100" dirty="0" err="1">
                  <a:solidFill>
                    <a:schemeClr val="tx2"/>
                  </a:solidFill>
                  <a:latin typeface="Century Gothic" panose="020B0502020202020204" pitchFamily="34" charset="0"/>
                </a:rPr>
                <a:t>targert</a:t>
              </a:r>
              <a:r>
                <a:rPr lang="fr-FR" sz="1100" dirty="0">
                  <a:solidFill>
                    <a:schemeClr val="tx2"/>
                  </a:solidFill>
                  <a:latin typeface="Century Gothic" panose="020B0502020202020204" pitchFamily="34" charset="0"/>
                </a:rPr>
                <a:t> de 120k d’appels atteint)</a:t>
              </a:r>
            </a:p>
          </p:txBody>
        </p:sp>
        <p:sp>
          <p:nvSpPr>
            <p:cNvPr id="172" name="Lorem Ipsum ever is simply dummy text"/>
            <p:cNvSpPr txBox="1"/>
            <p:nvPr/>
          </p:nvSpPr>
          <p:spPr>
            <a:xfrm>
              <a:off x="10147678" y="3602423"/>
              <a:ext cx="2196623" cy="141399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l">
                <a:defRPr sz="1600" b="0">
                  <a:solidFill>
                    <a:srgbClr val="8C8F98"/>
                  </a:solidFill>
                  <a:latin typeface="Barlow Medium"/>
                  <a:ea typeface="Barlow Medium"/>
                  <a:cs typeface="Barlow Medium"/>
                  <a:sym typeface="Barlow Medium"/>
                </a:defRPr>
              </a:lvl1pPr>
            </a:lstStyle>
            <a:p>
              <a:r>
                <a:rPr lang="fr-FR" sz="1200" b="1" dirty="0">
                  <a:solidFill>
                    <a:schemeClr val="tx2"/>
                  </a:solidFill>
                  <a:latin typeface="Century Gothic" panose="020B0502020202020204" pitchFamily="34" charset="0"/>
                </a:rPr>
                <a:t>CONGO</a:t>
              </a:r>
              <a:endParaRPr lang="fr-FR" sz="1100" b="1" dirty="0">
                <a:solidFill>
                  <a:schemeClr val="tx2"/>
                </a:solidFill>
                <a:latin typeface="Century Gothic" panose="020B0502020202020204" pitchFamily="34" charset="0"/>
              </a:endParaRPr>
            </a:p>
            <a:p>
              <a:r>
                <a:rPr lang="fr-FR" sz="1100" b="1" dirty="0">
                  <a:solidFill>
                    <a:schemeClr val="tx1"/>
                  </a:solidFill>
                  <a:latin typeface="Century Gothic" panose="020B0502020202020204" pitchFamily="34" charset="0"/>
                </a:rPr>
                <a:t>AIRTEL </a:t>
              </a:r>
              <a:r>
                <a:rPr lang="fr-FR" sz="1100" b="1" dirty="0">
                  <a:solidFill>
                    <a:schemeClr val="tx2"/>
                  </a:solidFill>
                  <a:latin typeface="Century Gothic" panose="020B0502020202020204" pitchFamily="34" charset="0"/>
                </a:rPr>
                <a:t>:  </a:t>
              </a:r>
              <a:r>
                <a:rPr lang="fr-FR" sz="1100" dirty="0">
                  <a:solidFill>
                    <a:schemeClr val="tx2"/>
                  </a:solidFill>
                  <a:latin typeface="Century Gothic" panose="020B0502020202020204" pitchFamily="34" charset="0"/>
                </a:rPr>
                <a:t>+17 agents prestataires vont intégré l’effectif afin de booster la campagne et mieux répondre  aux besoins du DO</a:t>
              </a:r>
            </a:p>
            <a:p>
              <a:endParaRPr lang="fr-FR" sz="1100" dirty="0">
                <a:solidFill>
                  <a:schemeClr val="tx2"/>
                </a:solidFill>
                <a:latin typeface="Century Gothic" panose="020B0502020202020204" pitchFamily="34" charset="0"/>
              </a:endParaRPr>
            </a:p>
            <a:p>
              <a:r>
                <a:rPr lang="fr-FR" sz="1100" b="1" dirty="0">
                  <a:solidFill>
                    <a:schemeClr val="tx1"/>
                  </a:solidFill>
                  <a:latin typeface="Century Gothic" panose="020B0502020202020204" pitchFamily="34" charset="0"/>
                </a:rPr>
                <a:t>BO MTN :  </a:t>
              </a:r>
              <a:r>
                <a:rPr lang="fr-FR" sz="1100" dirty="0">
                  <a:solidFill>
                    <a:schemeClr val="tx2"/>
                  </a:solidFill>
                  <a:latin typeface="Century Gothic" panose="020B0502020202020204" pitchFamily="34" charset="0"/>
                </a:rPr>
                <a:t>Aucun retard de traitement des identifications GSM</a:t>
              </a:r>
            </a:p>
          </p:txBody>
        </p:sp>
        <p:sp>
          <p:nvSpPr>
            <p:cNvPr id="173" name="Lorem Ipsum ever is simply dummy text"/>
            <p:cNvSpPr txBox="1"/>
            <p:nvPr/>
          </p:nvSpPr>
          <p:spPr>
            <a:xfrm>
              <a:off x="10260432" y="4997447"/>
              <a:ext cx="1849272" cy="204209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l">
                <a:defRPr sz="1600" b="0">
                  <a:solidFill>
                    <a:srgbClr val="8C8F98"/>
                  </a:solidFill>
                  <a:latin typeface="Barlow Medium"/>
                  <a:ea typeface="Barlow Medium"/>
                  <a:cs typeface="Barlow Medium"/>
                  <a:sym typeface="Barlow Medium"/>
                </a:defRPr>
              </a:lvl1pPr>
            </a:lstStyle>
            <a:p>
              <a:r>
                <a:rPr lang="fr-FR" sz="1200" b="1" dirty="0">
                  <a:solidFill>
                    <a:schemeClr val="tx2"/>
                  </a:solidFill>
                  <a:latin typeface="Century Gothic" panose="020B0502020202020204" pitchFamily="34" charset="0"/>
                </a:rPr>
                <a:t>COTE D’IVOIRE</a:t>
              </a:r>
            </a:p>
            <a:p>
              <a:r>
                <a:rPr lang="en-US" altLang="fr" sz="1100" b="1" dirty="0">
                  <a:solidFill>
                    <a:schemeClr val="tx2"/>
                  </a:solidFill>
                  <a:latin typeface="Century Gothic" panose="020B0502020202020204" pitchFamily="34" charset="0"/>
                </a:rPr>
                <a:t>Interim:</a:t>
              </a:r>
              <a:r>
                <a:rPr lang="en-US" altLang="fr" sz="1100" dirty="0">
                  <a:solidFill>
                    <a:schemeClr val="tx2"/>
                  </a:solidFill>
                  <a:latin typeface="Century Gothic" panose="020B0502020202020204" pitchFamily="34" charset="0"/>
                </a:rPr>
                <a:t> </a:t>
              </a:r>
              <a:r>
                <a:rPr lang="fr-FR" sz="1100" dirty="0">
                  <a:solidFill>
                    <a:schemeClr val="dk1"/>
                  </a:solidFill>
                  <a:latin typeface="Century Gothic" panose="020B0502020202020204" pitchFamily="34" charset="0"/>
                  <a:ea typeface="Montserrat Medium"/>
                  <a:cs typeface="Montserrat Medium"/>
                  <a:sym typeface="Montserrat Medium"/>
                </a:rPr>
                <a:t>Prise de fonction des conseillers clientèles au SC Gagnoa et prise de fonction d’un TL</a:t>
              </a:r>
            </a:p>
            <a:p>
              <a:r>
                <a:rPr lang="fr-FR" sz="1100" b="1" dirty="0">
                  <a:solidFill>
                    <a:schemeClr val="dk1"/>
                  </a:solidFill>
                  <a:latin typeface="Century Gothic" panose="020B0502020202020204" pitchFamily="34" charset="0"/>
                  <a:ea typeface="Montserrat Medium"/>
                  <a:cs typeface="Montserrat Medium"/>
                  <a:sym typeface="Montserrat Medium"/>
                </a:rPr>
                <a:t>RA</a:t>
              </a:r>
              <a:r>
                <a:rPr lang="fr-FR" sz="1100" dirty="0">
                  <a:solidFill>
                    <a:schemeClr val="dk1"/>
                  </a:solidFill>
                  <a:latin typeface="Century Gothic" panose="020B0502020202020204" pitchFamily="34" charset="0"/>
                  <a:ea typeface="Montserrat Medium"/>
                  <a:cs typeface="Montserrat Medium"/>
                  <a:sym typeface="Montserrat Medium"/>
                </a:rPr>
                <a:t> : Visite du partenaire MTN</a:t>
              </a:r>
            </a:p>
            <a:p>
              <a:r>
                <a:rPr lang="fr-FR" sz="1100" b="1" dirty="0">
                  <a:solidFill>
                    <a:schemeClr val="dk1"/>
                  </a:solidFill>
                  <a:latin typeface="Century Gothic" panose="020B0502020202020204" pitchFamily="34" charset="0"/>
                  <a:ea typeface="Montserrat Medium"/>
                  <a:cs typeface="Montserrat Medium"/>
                  <a:sym typeface="Montserrat Medium"/>
                </a:rPr>
                <a:t>EBU</a:t>
              </a:r>
              <a:r>
                <a:rPr lang="fr-FR" sz="1100" dirty="0">
                  <a:solidFill>
                    <a:schemeClr val="dk1"/>
                  </a:solidFill>
                  <a:latin typeface="Century Gothic" panose="020B0502020202020204" pitchFamily="34" charset="0"/>
                  <a:ea typeface="Montserrat Medium"/>
                  <a:cs typeface="Montserrat Medium"/>
                  <a:sym typeface="Montserrat Medium"/>
                </a:rPr>
                <a:t>: Réunion d’échanges pré lancement</a:t>
              </a:r>
            </a:p>
            <a:p>
              <a:endParaRPr lang="en-US" altLang="fr" sz="1000" dirty="0">
                <a:solidFill>
                  <a:schemeClr val="tx2"/>
                </a:solidFill>
                <a:latin typeface="Century Gothic" panose="020B0502020202020204" pitchFamily="34" charset="0"/>
              </a:endParaRPr>
            </a:p>
            <a:p>
              <a:endParaRPr lang="fr-FR" sz="1200" dirty="0">
                <a:solidFill>
                  <a:schemeClr val="tx2"/>
                </a:solidFill>
                <a:latin typeface="Century Gothic" panose="020B0502020202020204" pitchFamily="34" charset="0"/>
              </a:endParaRPr>
            </a:p>
            <a:p>
              <a:endParaRPr lang="zh-CN" altLang="en-US" sz="1200" dirty="0">
                <a:solidFill>
                  <a:schemeClr val="tx2"/>
                </a:solidFill>
                <a:latin typeface="Century Gothic" panose="020B0502020202020204" pitchFamily="34" charset="0"/>
              </a:endParaRPr>
            </a:p>
            <a:p>
              <a:endParaRPr lang="fr-FR" sz="1200" b="1" dirty="0">
                <a:solidFill>
                  <a:schemeClr val="tx2"/>
                </a:solidFill>
                <a:latin typeface="Century Gothic" panose="020B0502020202020204" pitchFamily="34" charset="0"/>
              </a:endParaRPr>
            </a:p>
          </p:txBody>
        </p:sp>
        <p:sp>
          <p:nvSpPr>
            <p:cNvPr id="174" name="Lorem Ipsum ever is simply dummy text"/>
            <p:cNvSpPr txBox="1"/>
            <p:nvPr/>
          </p:nvSpPr>
          <p:spPr>
            <a:xfrm>
              <a:off x="10260432" y="6385246"/>
              <a:ext cx="1622937" cy="662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3" tIns="27093" rIns="27093" bIns="27093">
              <a:spAutoFit/>
            </a:bodyPr>
            <a:lstStyle>
              <a:lvl1pPr algn="l">
                <a:defRPr sz="1600" b="0">
                  <a:solidFill>
                    <a:srgbClr val="8C8F98"/>
                  </a:solidFill>
                  <a:latin typeface="Barlow Medium"/>
                  <a:ea typeface="Barlow Medium"/>
                  <a:cs typeface="Barlow Medium"/>
                  <a:sym typeface="Barlow Medium"/>
                </a:defRPr>
              </a:lvl1pPr>
            </a:lstStyle>
            <a:p>
              <a:r>
                <a:rPr lang="fr-FR" sz="1200" b="1" dirty="0">
                  <a:solidFill>
                    <a:schemeClr val="tx2"/>
                  </a:solidFill>
                  <a:latin typeface="Century Gothic" panose="020B0502020202020204" pitchFamily="34" charset="0"/>
                </a:rPr>
                <a:t>GUINEE BISSAU</a:t>
              </a:r>
            </a:p>
            <a:p>
              <a:r>
                <a:rPr lang="en-US" sz="1100" dirty="0">
                  <a:solidFill>
                    <a:schemeClr val="tx2"/>
                  </a:solidFill>
                  <a:latin typeface="Century Gothic" panose="020B0502020202020204" pitchFamily="34" charset="0"/>
                </a:rPr>
                <a:t>objectifs contractuels au vert malgré l’efficacite non atteinte</a:t>
              </a:r>
              <a:endParaRPr lang="fr-FR" sz="1100" dirty="0">
                <a:solidFill>
                  <a:schemeClr val="tx2"/>
                </a:solidFill>
                <a:latin typeface="Century Gothic" panose="020B0502020202020204" pitchFamily="34" charset="0"/>
              </a:endParaRPr>
            </a:p>
          </p:txBody>
        </p:sp>
        <p:sp>
          <p:nvSpPr>
            <p:cNvPr id="175" name="Lorem Ipsum ever is simply dummy text"/>
            <p:cNvSpPr txBox="1"/>
            <p:nvPr/>
          </p:nvSpPr>
          <p:spPr>
            <a:xfrm>
              <a:off x="10260432" y="7025451"/>
              <a:ext cx="1934137" cy="109994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spAutoFit/>
            </a:bodyPr>
            <a:lstStyle>
              <a:lvl1pPr algn="l">
                <a:defRPr sz="1600" b="0">
                  <a:solidFill>
                    <a:srgbClr val="8C8F98"/>
                  </a:solidFill>
                  <a:latin typeface="Barlow Medium"/>
                  <a:ea typeface="Barlow Medium"/>
                  <a:cs typeface="Barlow Medium"/>
                  <a:sym typeface="Barlow Medium"/>
                </a:defRPr>
              </a:lvl1pPr>
            </a:lstStyle>
            <a:p>
              <a:r>
                <a:rPr lang="fr-FR" sz="1200" b="1" dirty="0">
                  <a:solidFill>
                    <a:schemeClr val="tx2"/>
                  </a:solidFill>
                  <a:latin typeface="Century Gothic" panose="020B0502020202020204" pitchFamily="34" charset="0"/>
                </a:rPr>
                <a:t>GUINEE CONAKRY</a:t>
              </a:r>
            </a:p>
            <a:p>
              <a:pPr marL="171450" indent="-171450">
                <a:buFont typeface="Arial" panose="020B0604020202020204" pitchFamily="34" charset="0"/>
                <a:buChar char="•"/>
              </a:pPr>
              <a:r>
                <a:rPr lang="fr-FR" sz="1100" dirty="0">
                  <a:solidFill>
                    <a:schemeClr val="tx2"/>
                  </a:solidFill>
                  <a:latin typeface="Century Gothic" panose="020B0502020202020204" pitchFamily="34" charset="0"/>
                </a:rPr>
                <a:t>Atteinte des </a:t>
              </a:r>
              <a:r>
                <a:rPr lang="fr-FR" sz="1100" dirty="0" err="1">
                  <a:solidFill>
                    <a:schemeClr val="tx2"/>
                  </a:solidFill>
                  <a:latin typeface="Century Gothic" panose="020B0502020202020204" pitchFamily="34" charset="0"/>
                </a:rPr>
                <a:t>KPIs</a:t>
              </a:r>
              <a:endParaRPr lang="fr-FR" sz="1100" dirty="0">
                <a:solidFill>
                  <a:schemeClr val="tx2"/>
                </a:solidFill>
                <a:latin typeface="Century Gothic" panose="020B0502020202020204" pitchFamily="34" charset="0"/>
              </a:endParaRPr>
            </a:p>
            <a:p>
              <a:pPr marL="171450" indent="-171450">
                <a:buFont typeface="Arial" panose="020B0604020202020204" pitchFamily="34" charset="0"/>
                <a:buChar char="•"/>
              </a:pPr>
              <a:r>
                <a:rPr lang="fr-FR" sz="1100" dirty="0">
                  <a:solidFill>
                    <a:schemeClr val="tx2"/>
                  </a:solidFill>
                  <a:latin typeface="Century Gothic" panose="020B0502020202020204" pitchFamily="34" charset="0"/>
                </a:rPr>
                <a:t>Une hausse de 47% de la volumétrie d’appels comparativement a Avril 2023</a:t>
              </a:r>
            </a:p>
            <a:p>
              <a:pPr marL="171450" indent="-171450">
                <a:buFont typeface="Arial" panose="020B0604020202020204" pitchFamily="34" charset="0"/>
                <a:buChar char="•"/>
              </a:pPr>
              <a:endParaRPr lang="fr-FR" sz="1000" dirty="0">
                <a:solidFill>
                  <a:schemeClr val="tx2"/>
                </a:solidFill>
                <a:latin typeface="Century Gothic" panose="020B0502020202020204" pitchFamily="34" charset="0"/>
              </a:endParaRPr>
            </a:p>
          </p:txBody>
        </p:sp>
      </p:grpSp>
      <p:sp>
        <p:nvSpPr>
          <p:cNvPr id="176" name="Graphic 12"/>
          <p:cNvSpPr/>
          <p:nvPr/>
        </p:nvSpPr>
        <p:spPr>
          <a:xfrm>
            <a:off x="7183002" y="2896829"/>
            <a:ext cx="162139" cy="1717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7280" y="10080"/>
                </a:moveTo>
                <a:lnTo>
                  <a:pt x="11520" y="10080"/>
                </a:lnTo>
                <a:lnTo>
                  <a:pt x="11520" y="4320"/>
                </a:lnTo>
                <a:cubicBezTo>
                  <a:pt x="11520" y="3922"/>
                  <a:pt x="11198" y="3600"/>
                  <a:pt x="10800" y="3600"/>
                </a:cubicBezTo>
                <a:cubicBezTo>
                  <a:pt x="10402" y="3600"/>
                  <a:pt x="10080" y="3922"/>
                  <a:pt x="10080" y="4320"/>
                </a:cubicBezTo>
                <a:lnTo>
                  <a:pt x="10080" y="10080"/>
                </a:lnTo>
                <a:lnTo>
                  <a:pt x="4320" y="10080"/>
                </a:lnTo>
                <a:cubicBezTo>
                  <a:pt x="3922" y="10080"/>
                  <a:pt x="3600" y="10402"/>
                  <a:pt x="3600" y="10800"/>
                </a:cubicBezTo>
                <a:cubicBezTo>
                  <a:pt x="3600" y="11198"/>
                  <a:pt x="3922" y="11520"/>
                  <a:pt x="4320" y="11520"/>
                </a:cubicBezTo>
                <a:lnTo>
                  <a:pt x="10080" y="11520"/>
                </a:lnTo>
                <a:lnTo>
                  <a:pt x="10080" y="17280"/>
                </a:lnTo>
                <a:cubicBezTo>
                  <a:pt x="10080" y="17678"/>
                  <a:pt x="10402" y="18000"/>
                  <a:pt x="10800" y="18000"/>
                </a:cubicBezTo>
                <a:cubicBezTo>
                  <a:pt x="11198" y="18000"/>
                  <a:pt x="11520" y="17678"/>
                  <a:pt x="11520" y="17280"/>
                </a:cubicBezTo>
                <a:lnTo>
                  <a:pt x="11520" y="11520"/>
                </a:lnTo>
                <a:lnTo>
                  <a:pt x="17280" y="11520"/>
                </a:lnTo>
                <a:cubicBezTo>
                  <a:pt x="17678" y="11520"/>
                  <a:pt x="18000" y="11198"/>
                  <a:pt x="18000" y="10800"/>
                </a:cubicBezTo>
                <a:cubicBezTo>
                  <a:pt x="18000" y="10402"/>
                  <a:pt x="17678" y="10080"/>
                  <a:pt x="17280" y="10080"/>
                </a:cubicBezTo>
                <a:close/>
              </a:path>
            </a:pathLst>
          </a:custGeom>
          <a:solidFill>
            <a:schemeClr val="accent6"/>
          </a:solidFill>
          <a:ln w="3175">
            <a:miter lim="400000"/>
          </a:ln>
        </p:spPr>
        <p:txBody>
          <a:bodyPr lIns="24383" tIns="24383" rIns="24383" bIns="24383" anchor="ctr"/>
          <a:lstStyle/>
          <a:p>
            <a:pPr algn="ctr">
              <a:defRPr sz="2200" b="0">
                <a:solidFill>
                  <a:srgbClr val="FFFFFF"/>
                </a:solidFill>
                <a:latin typeface="+mn-lt"/>
                <a:ea typeface="+mn-ea"/>
                <a:cs typeface="+mn-cs"/>
                <a:sym typeface="Helvetica Neue Medium"/>
              </a:defRPr>
            </a:pPr>
            <a:endParaRPr dirty="0"/>
          </a:p>
        </p:txBody>
      </p:sp>
    </p:spTree>
    <p:extLst>
      <p:ext uri="{BB962C8B-B14F-4D97-AF65-F5344CB8AC3E}">
        <p14:creationId xmlns:p14="http://schemas.microsoft.com/office/powerpoint/2010/main" val="359660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a:extLst>
              <a:ext uri="{FF2B5EF4-FFF2-40B4-BE49-F238E27FC236}">
                <a16:creationId xmlns:a16="http://schemas.microsoft.com/office/drawing/2014/main" xmlns="" id="{247FA544-D2F6-4EAD-920A-EC2F8CE1C316}"/>
              </a:ext>
            </a:extLst>
          </p:cNvPr>
          <p:cNvSpPr txBox="1">
            <a:spLocks/>
          </p:cNvSpPr>
          <p:nvPr/>
        </p:nvSpPr>
        <p:spPr>
          <a:xfrm>
            <a:off x="97273" y="-29654"/>
            <a:ext cx="11615351" cy="46166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50000"/>
              </a:lnSpc>
              <a:defRPr/>
            </a:pPr>
            <a:r>
              <a:rPr lang="fr-FR" sz="2000" cap="all" dirty="0">
                <a:solidFill>
                  <a:srgbClr val="A80014"/>
                </a:solidFill>
                <a:latin typeface="Ebrima" pitchFamily="2" charset="0"/>
                <a:ea typeface="Ebrima" pitchFamily="2" charset="0"/>
                <a:cs typeface="Ebrima" pitchFamily="2" charset="0"/>
              </a:rPr>
              <a:t>Faits marquants de la période : </a:t>
            </a:r>
            <a:r>
              <a:rPr lang="fr-FR" sz="1800" cap="all" dirty="0">
                <a:solidFill>
                  <a:prstClr val="black"/>
                </a:solidFill>
                <a:latin typeface="Calibri" panose="020F0502020204030204" pitchFamily="34" charset="0"/>
                <a:cs typeface="Calibri" panose="020F0502020204030204" pitchFamily="34" charset="0"/>
              </a:rPr>
              <a:t>Synthèse des sujets/moments clés </a:t>
            </a:r>
            <a:r>
              <a:rPr lang="fr-FR" sz="1800" cap="all" dirty="0" smtClean="0">
                <a:solidFill>
                  <a:prstClr val="black"/>
                </a:solidFill>
                <a:latin typeface="Calibri" panose="020F0502020204030204" pitchFamily="34" charset="0"/>
                <a:cs typeface="Calibri" panose="020F0502020204030204" pitchFamily="34" charset="0"/>
              </a:rPr>
              <a:t>MOIS BENIN</a:t>
            </a:r>
            <a:endParaRPr lang="fr-FR" sz="1800" cap="all" dirty="0">
              <a:solidFill>
                <a:prstClr val="black"/>
              </a:solidFill>
              <a:latin typeface="Calibri" panose="020F0502020204030204" pitchFamily="34" charset="0"/>
              <a:cs typeface="Calibri" panose="020F0502020204030204" pitchFamily="34" charset="0"/>
            </a:endParaRPr>
          </a:p>
        </p:txBody>
      </p:sp>
      <p:pic>
        <p:nvPicPr>
          <p:cNvPr id="191" name="Graphic 30" descr="Lightbulb">
            <a:extLst>
              <a:ext uri="{FF2B5EF4-FFF2-40B4-BE49-F238E27FC236}">
                <a16:creationId xmlns:a16="http://schemas.microsoft.com/office/drawing/2014/main" xmlns="" id="{C943BEB8-1FE1-40B4-A517-EEF820F26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593499" y="2903804"/>
            <a:ext cx="370614" cy="649775"/>
          </a:xfrm>
          <a:prstGeom prst="rect">
            <a:avLst/>
          </a:prstGeom>
        </p:spPr>
      </p:pic>
      <p:pic>
        <p:nvPicPr>
          <p:cNvPr id="192" name="Graphic 30" descr="Lightbulb">
            <a:extLst>
              <a:ext uri="{FF2B5EF4-FFF2-40B4-BE49-F238E27FC236}">
                <a16:creationId xmlns:a16="http://schemas.microsoft.com/office/drawing/2014/main" xmlns="" id="{C943BEB8-1FE1-40B4-A517-EEF820F26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641428" y="4258450"/>
            <a:ext cx="370614" cy="649775"/>
          </a:xfrm>
          <a:prstGeom prst="rect">
            <a:avLst/>
          </a:prstGeom>
        </p:spPr>
      </p:pic>
      <p:pic>
        <p:nvPicPr>
          <p:cNvPr id="193" name="Graphic 30" descr="Lightbulb">
            <a:extLst>
              <a:ext uri="{FF2B5EF4-FFF2-40B4-BE49-F238E27FC236}">
                <a16:creationId xmlns:a16="http://schemas.microsoft.com/office/drawing/2014/main" xmlns="" id="{C943BEB8-1FE1-40B4-A517-EEF820F26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634765" y="5296130"/>
            <a:ext cx="370614" cy="649775"/>
          </a:xfrm>
          <a:prstGeom prst="rect">
            <a:avLst/>
          </a:prstGeom>
        </p:spPr>
      </p:pic>
      <p:sp>
        <p:nvSpPr>
          <p:cNvPr id="27" name="ZoneTexte 26">
            <a:extLst>
              <a:ext uri="{FF2B5EF4-FFF2-40B4-BE49-F238E27FC236}">
                <a16:creationId xmlns:a16="http://schemas.microsoft.com/office/drawing/2014/main" xmlns="" id="{5E8B2E6B-A5F4-B247-CFF6-D536A28B4FCA}"/>
              </a:ext>
            </a:extLst>
          </p:cNvPr>
          <p:cNvSpPr txBox="1"/>
          <p:nvPr/>
        </p:nvSpPr>
        <p:spPr>
          <a:xfrm>
            <a:off x="2287960" y="747386"/>
            <a:ext cx="3168352" cy="1190625"/>
          </a:xfrm>
          <a:prstGeom prst="rect">
            <a:avLst/>
          </a:prstGeom>
          <a:noFill/>
        </p:spPr>
        <p:txBody>
          <a:bodyPr wrap="square" rtlCol="0">
            <a:spAutoFit/>
          </a:bodyPr>
          <a:lstStyle/>
          <a:p>
            <a:endParaRPr lang="fr-FR" dirty="0">
              <a:solidFill>
                <a:prstClr val="black"/>
              </a:solidFill>
            </a:endParaRPr>
          </a:p>
        </p:txBody>
      </p:sp>
      <p:sp>
        <p:nvSpPr>
          <p:cNvPr id="28" name="ZoneTexte 27">
            <a:extLst>
              <a:ext uri="{FF2B5EF4-FFF2-40B4-BE49-F238E27FC236}">
                <a16:creationId xmlns:a16="http://schemas.microsoft.com/office/drawing/2014/main" xmlns="" id="{E00B88B9-CF06-97BF-FF78-FCC7F2AE7182}"/>
              </a:ext>
            </a:extLst>
          </p:cNvPr>
          <p:cNvSpPr txBox="1"/>
          <p:nvPr/>
        </p:nvSpPr>
        <p:spPr>
          <a:xfrm>
            <a:off x="1810048" y="510063"/>
            <a:ext cx="3565872" cy="1190625"/>
          </a:xfrm>
          <a:prstGeom prst="rect">
            <a:avLst/>
          </a:prstGeom>
          <a:noFill/>
        </p:spPr>
        <p:txBody>
          <a:bodyPr wrap="square" rtlCol="0">
            <a:spAutoFit/>
          </a:bodyPr>
          <a:lstStyle/>
          <a:p>
            <a:endParaRPr lang="fr-FR" dirty="0">
              <a:solidFill>
                <a:prstClr val="black"/>
              </a:solidFill>
            </a:endParaRPr>
          </a:p>
        </p:txBody>
      </p:sp>
      <p:sp>
        <p:nvSpPr>
          <p:cNvPr id="31" name="ZoneTexte 30">
            <a:extLst>
              <a:ext uri="{FF2B5EF4-FFF2-40B4-BE49-F238E27FC236}">
                <a16:creationId xmlns:a16="http://schemas.microsoft.com/office/drawing/2014/main" xmlns="" id="{969E9D61-A2CE-FFEA-9835-D1DBAABC3A02}"/>
              </a:ext>
            </a:extLst>
          </p:cNvPr>
          <p:cNvSpPr txBox="1"/>
          <p:nvPr/>
        </p:nvSpPr>
        <p:spPr>
          <a:xfrm>
            <a:off x="1770604" y="4027617"/>
            <a:ext cx="3933697" cy="461665"/>
          </a:xfrm>
          <a:prstGeom prst="rect">
            <a:avLst/>
          </a:prstGeom>
          <a:noFill/>
        </p:spPr>
        <p:txBody>
          <a:bodyPr wrap="square" rtlCol="0">
            <a:spAutoFit/>
          </a:bodyPr>
          <a:lstStyle/>
          <a:p>
            <a:r>
              <a:rPr lang="fr-FR" sz="1200" dirty="0">
                <a:solidFill>
                  <a:prstClr val="black"/>
                </a:solidFill>
                <a:latin typeface="Corbel" panose="020B0503020204020204" pitchFamily="34" charset="0"/>
              </a:rPr>
              <a:t>RAS</a:t>
            </a:r>
          </a:p>
          <a:p>
            <a:pPr marL="182563" indent="-182563">
              <a:buFont typeface="Wingdings" panose="05000000000000000000" pitchFamily="2" charset="2"/>
              <a:buChar char="§"/>
            </a:pPr>
            <a:endParaRPr lang="fr-FR" sz="1200" kern="0" dirty="0">
              <a:solidFill>
                <a:prstClr val="black"/>
              </a:solidFill>
              <a:latin typeface="Corbel" pitchFamily="34" charset="0"/>
            </a:endParaRPr>
          </a:p>
        </p:txBody>
      </p:sp>
      <p:sp>
        <p:nvSpPr>
          <p:cNvPr id="76" name="ZoneTexte 75">
            <a:extLst>
              <a:ext uri="{FF2B5EF4-FFF2-40B4-BE49-F238E27FC236}">
                <a16:creationId xmlns:a16="http://schemas.microsoft.com/office/drawing/2014/main" xmlns="" id="{AEB72897-A736-F78E-4AE2-DE597026C261}"/>
              </a:ext>
            </a:extLst>
          </p:cNvPr>
          <p:cNvSpPr txBox="1"/>
          <p:nvPr/>
        </p:nvSpPr>
        <p:spPr>
          <a:xfrm rot="5400000">
            <a:off x="-368549" y="5606344"/>
            <a:ext cx="1326518" cy="369332"/>
          </a:xfrm>
          <a:prstGeom prst="rect">
            <a:avLst/>
          </a:prstGeom>
          <a:noFill/>
        </p:spPr>
        <p:txBody>
          <a:bodyPr wrap="square">
            <a:spAutoFit/>
          </a:bodyPr>
          <a:lstStyle/>
          <a:p>
            <a:pPr algn="ctr"/>
            <a:r>
              <a:rPr lang="fr-FR" b="1" dirty="0">
                <a:solidFill>
                  <a:srgbClr val="00B050"/>
                </a:solidFill>
                <a:latin typeface="Calibri Light"/>
              </a:rPr>
              <a:t>DSI</a:t>
            </a:r>
          </a:p>
        </p:txBody>
      </p:sp>
      <p:sp>
        <p:nvSpPr>
          <p:cNvPr id="77" name="ZoneTexte 76">
            <a:extLst>
              <a:ext uri="{FF2B5EF4-FFF2-40B4-BE49-F238E27FC236}">
                <a16:creationId xmlns:a16="http://schemas.microsoft.com/office/drawing/2014/main" xmlns="" id="{2812C38A-E0A1-3635-833B-95AADE597167}"/>
              </a:ext>
            </a:extLst>
          </p:cNvPr>
          <p:cNvSpPr txBox="1"/>
          <p:nvPr/>
        </p:nvSpPr>
        <p:spPr>
          <a:xfrm rot="5400000">
            <a:off x="-456338" y="1048090"/>
            <a:ext cx="1543812" cy="369332"/>
          </a:xfrm>
          <a:prstGeom prst="rect">
            <a:avLst/>
          </a:prstGeom>
          <a:noFill/>
        </p:spPr>
        <p:txBody>
          <a:bodyPr wrap="square">
            <a:spAutoFit/>
          </a:bodyPr>
          <a:lstStyle/>
          <a:p>
            <a:r>
              <a:rPr lang="fr-FR" b="1" dirty="0">
                <a:solidFill>
                  <a:srgbClr val="00B050"/>
                </a:solidFill>
                <a:latin typeface="Calibri Light"/>
              </a:rPr>
              <a:t>PRODUCTION</a:t>
            </a:r>
          </a:p>
        </p:txBody>
      </p:sp>
      <p:sp>
        <p:nvSpPr>
          <p:cNvPr id="78" name="ZoneTexte 77">
            <a:extLst>
              <a:ext uri="{FF2B5EF4-FFF2-40B4-BE49-F238E27FC236}">
                <a16:creationId xmlns:a16="http://schemas.microsoft.com/office/drawing/2014/main" xmlns="" id="{DAE8E57B-C64C-6F79-0C6E-CBB3C29D3994}"/>
              </a:ext>
            </a:extLst>
          </p:cNvPr>
          <p:cNvSpPr txBox="1"/>
          <p:nvPr/>
        </p:nvSpPr>
        <p:spPr>
          <a:xfrm rot="5400000">
            <a:off x="-489967" y="2476102"/>
            <a:ext cx="1543812" cy="369332"/>
          </a:xfrm>
          <a:prstGeom prst="rect">
            <a:avLst/>
          </a:prstGeom>
          <a:noFill/>
        </p:spPr>
        <p:txBody>
          <a:bodyPr wrap="square">
            <a:spAutoFit/>
          </a:bodyPr>
          <a:lstStyle/>
          <a:p>
            <a:pPr algn="ctr"/>
            <a:r>
              <a:rPr lang="fr-FR" b="1" dirty="0">
                <a:solidFill>
                  <a:srgbClr val="00B050"/>
                </a:solidFill>
                <a:latin typeface="Calibri Light"/>
              </a:rPr>
              <a:t>QUALITE</a:t>
            </a:r>
          </a:p>
        </p:txBody>
      </p:sp>
      <p:sp>
        <p:nvSpPr>
          <p:cNvPr id="81" name="ZoneTexte 80">
            <a:extLst>
              <a:ext uri="{FF2B5EF4-FFF2-40B4-BE49-F238E27FC236}">
                <a16:creationId xmlns:a16="http://schemas.microsoft.com/office/drawing/2014/main" xmlns="" id="{62D10687-94C5-730C-3A9E-C63D066C01C8}"/>
              </a:ext>
            </a:extLst>
          </p:cNvPr>
          <p:cNvSpPr txBox="1"/>
          <p:nvPr/>
        </p:nvSpPr>
        <p:spPr>
          <a:xfrm rot="5400000">
            <a:off x="-493131" y="3861355"/>
            <a:ext cx="1543812" cy="369332"/>
          </a:xfrm>
          <a:prstGeom prst="rect">
            <a:avLst/>
          </a:prstGeom>
          <a:noFill/>
        </p:spPr>
        <p:txBody>
          <a:bodyPr wrap="square">
            <a:spAutoFit/>
          </a:bodyPr>
          <a:lstStyle/>
          <a:p>
            <a:pPr algn="ctr"/>
            <a:r>
              <a:rPr lang="fr-FR" b="1" dirty="0" smtClean="0">
                <a:solidFill>
                  <a:srgbClr val="00B050"/>
                </a:solidFill>
                <a:latin typeface="Calibri Light"/>
              </a:rPr>
              <a:t>WFM</a:t>
            </a:r>
            <a:endParaRPr lang="fr-FR" b="1" dirty="0">
              <a:solidFill>
                <a:srgbClr val="00B050"/>
              </a:solidFill>
              <a:latin typeface="Calibri Light"/>
            </a:endParaRPr>
          </a:p>
        </p:txBody>
      </p:sp>
      <p:sp>
        <p:nvSpPr>
          <p:cNvPr id="83" name="ZoneTexte 82">
            <a:extLst>
              <a:ext uri="{FF2B5EF4-FFF2-40B4-BE49-F238E27FC236}">
                <a16:creationId xmlns:a16="http://schemas.microsoft.com/office/drawing/2014/main" xmlns="" id="{096FC399-04B4-8544-9620-E9D2FF12EEAE}"/>
              </a:ext>
            </a:extLst>
          </p:cNvPr>
          <p:cNvSpPr txBox="1"/>
          <p:nvPr/>
        </p:nvSpPr>
        <p:spPr>
          <a:xfrm rot="5400000">
            <a:off x="5157891" y="1058034"/>
            <a:ext cx="1543812" cy="369332"/>
          </a:xfrm>
          <a:prstGeom prst="rect">
            <a:avLst/>
          </a:prstGeom>
          <a:noFill/>
        </p:spPr>
        <p:txBody>
          <a:bodyPr wrap="square">
            <a:spAutoFit/>
          </a:bodyPr>
          <a:lstStyle/>
          <a:p>
            <a:r>
              <a:rPr lang="fr-FR" b="1" dirty="0">
                <a:solidFill>
                  <a:srgbClr val="D0340A"/>
                </a:solidFill>
                <a:latin typeface="Calibri Light"/>
              </a:rPr>
              <a:t>PRODUCTION</a:t>
            </a:r>
          </a:p>
        </p:txBody>
      </p:sp>
      <p:sp>
        <p:nvSpPr>
          <p:cNvPr id="84" name="ZoneTexte 83">
            <a:extLst>
              <a:ext uri="{FF2B5EF4-FFF2-40B4-BE49-F238E27FC236}">
                <a16:creationId xmlns:a16="http://schemas.microsoft.com/office/drawing/2014/main" xmlns="" id="{21F040B7-3982-7757-3944-1197A3BBC9BC}"/>
              </a:ext>
            </a:extLst>
          </p:cNvPr>
          <p:cNvSpPr txBox="1"/>
          <p:nvPr/>
        </p:nvSpPr>
        <p:spPr>
          <a:xfrm rot="5400000">
            <a:off x="5114064" y="2699455"/>
            <a:ext cx="1543812" cy="369332"/>
          </a:xfrm>
          <a:prstGeom prst="rect">
            <a:avLst/>
          </a:prstGeom>
          <a:noFill/>
        </p:spPr>
        <p:txBody>
          <a:bodyPr wrap="square">
            <a:spAutoFit/>
          </a:bodyPr>
          <a:lstStyle/>
          <a:p>
            <a:pPr algn="ctr"/>
            <a:r>
              <a:rPr lang="fr-FR" b="1" dirty="0">
                <a:solidFill>
                  <a:srgbClr val="D0340A"/>
                </a:solidFill>
                <a:latin typeface="Calibri Light"/>
              </a:rPr>
              <a:t>QUALITE</a:t>
            </a:r>
          </a:p>
        </p:txBody>
      </p:sp>
      <p:sp>
        <p:nvSpPr>
          <p:cNvPr id="86" name="ZoneTexte 85">
            <a:extLst>
              <a:ext uri="{FF2B5EF4-FFF2-40B4-BE49-F238E27FC236}">
                <a16:creationId xmlns:a16="http://schemas.microsoft.com/office/drawing/2014/main" xmlns="" id="{CCF4EA49-26EA-1AC8-FFEE-5529A27DBC81}"/>
              </a:ext>
            </a:extLst>
          </p:cNvPr>
          <p:cNvSpPr txBox="1"/>
          <p:nvPr/>
        </p:nvSpPr>
        <p:spPr>
          <a:xfrm rot="5400000">
            <a:off x="5106563" y="4282039"/>
            <a:ext cx="1543812" cy="369332"/>
          </a:xfrm>
          <a:prstGeom prst="rect">
            <a:avLst/>
          </a:prstGeom>
          <a:noFill/>
        </p:spPr>
        <p:txBody>
          <a:bodyPr wrap="square">
            <a:spAutoFit/>
          </a:bodyPr>
          <a:lstStyle/>
          <a:p>
            <a:pPr algn="ctr"/>
            <a:r>
              <a:rPr lang="fr-FR" b="1" dirty="0" smtClean="0">
                <a:solidFill>
                  <a:srgbClr val="D0340A"/>
                </a:solidFill>
                <a:latin typeface="Calibri Light"/>
              </a:rPr>
              <a:t>WFM</a:t>
            </a:r>
            <a:endParaRPr lang="fr-FR" b="1" dirty="0">
              <a:solidFill>
                <a:srgbClr val="D0340A"/>
              </a:solidFill>
              <a:latin typeface="Calibri Light"/>
            </a:endParaRPr>
          </a:p>
        </p:txBody>
      </p:sp>
      <p:sp>
        <p:nvSpPr>
          <p:cNvPr id="88" name="ZoneTexte 87">
            <a:extLst>
              <a:ext uri="{FF2B5EF4-FFF2-40B4-BE49-F238E27FC236}">
                <a16:creationId xmlns:a16="http://schemas.microsoft.com/office/drawing/2014/main" xmlns="" id="{1ECDD9C6-1CD7-D8CD-6A2E-8A6C9981ADFD}"/>
              </a:ext>
            </a:extLst>
          </p:cNvPr>
          <p:cNvSpPr txBox="1"/>
          <p:nvPr/>
        </p:nvSpPr>
        <p:spPr>
          <a:xfrm rot="5400000">
            <a:off x="5415270" y="5517738"/>
            <a:ext cx="992128" cy="369332"/>
          </a:xfrm>
          <a:prstGeom prst="rect">
            <a:avLst/>
          </a:prstGeom>
          <a:noFill/>
        </p:spPr>
        <p:txBody>
          <a:bodyPr wrap="square">
            <a:spAutoFit/>
          </a:bodyPr>
          <a:lstStyle/>
          <a:p>
            <a:pPr algn="ctr"/>
            <a:r>
              <a:rPr lang="fr-FR" b="1" dirty="0">
                <a:solidFill>
                  <a:srgbClr val="D0340A"/>
                </a:solidFill>
                <a:latin typeface="Calibri Light"/>
              </a:rPr>
              <a:t>DSI</a:t>
            </a:r>
          </a:p>
        </p:txBody>
      </p:sp>
      <p:pic>
        <p:nvPicPr>
          <p:cNvPr id="3" name="Image 2">
            <a:extLst>
              <a:ext uri="{FF2B5EF4-FFF2-40B4-BE49-F238E27FC236}">
                <a16:creationId xmlns:a16="http://schemas.microsoft.com/office/drawing/2014/main" xmlns="" id="{2D1E648E-2625-0DEA-CBFB-5B24EEDA7B48}"/>
              </a:ext>
            </a:extLst>
          </p:cNvPr>
          <p:cNvPicPr>
            <a:picLocks noChangeAspect="1"/>
          </p:cNvPicPr>
          <p:nvPr/>
        </p:nvPicPr>
        <p:blipFill>
          <a:blip r:embed="rId5"/>
          <a:stretch>
            <a:fillRect/>
          </a:stretch>
        </p:blipFill>
        <p:spPr>
          <a:xfrm>
            <a:off x="594526" y="565375"/>
            <a:ext cx="1080000" cy="1080000"/>
          </a:xfrm>
          <a:prstGeom prst="rect">
            <a:avLst/>
          </a:prstGeom>
        </p:spPr>
      </p:pic>
      <p:pic>
        <p:nvPicPr>
          <p:cNvPr id="4" name="Image 3">
            <a:extLst>
              <a:ext uri="{FF2B5EF4-FFF2-40B4-BE49-F238E27FC236}">
                <a16:creationId xmlns:a16="http://schemas.microsoft.com/office/drawing/2014/main" xmlns="" id="{3D51A454-25D4-595A-7515-52EDEED577C0}"/>
              </a:ext>
            </a:extLst>
          </p:cNvPr>
          <p:cNvPicPr>
            <a:picLocks noChangeAspect="1"/>
          </p:cNvPicPr>
          <p:nvPr/>
        </p:nvPicPr>
        <p:blipFill>
          <a:blip r:embed="rId5"/>
          <a:stretch>
            <a:fillRect/>
          </a:stretch>
        </p:blipFill>
        <p:spPr>
          <a:xfrm>
            <a:off x="663362" y="2060848"/>
            <a:ext cx="1080000" cy="1080000"/>
          </a:xfrm>
          <a:prstGeom prst="rect">
            <a:avLst/>
          </a:prstGeom>
        </p:spPr>
      </p:pic>
      <p:pic>
        <p:nvPicPr>
          <p:cNvPr id="5" name="Image 4">
            <a:extLst>
              <a:ext uri="{FF2B5EF4-FFF2-40B4-BE49-F238E27FC236}">
                <a16:creationId xmlns:a16="http://schemas.microsoft.com/office/drawing/2014/main" xmlns="" id="{306F9F98-DE16-A417-C84A-331F2617DADB}"/>
              </a:ext>
            </a:extLst>
          </p:cNvPr>
          <p:cNvPicPr>
            <a:picLocks noChangeAspect="1"/>
          </p:cNvPicPr>
          <p:nvPr/>
        </p:nvPicPr>
        <p:blipFill>
          <a:blip r:embed="rId5"/>
          <a:stretch>
            <a:fillRect/>
          </a:stretch>
        </p:blipFill>
        <p:spPr>
          <a:xfrm>
            <a:off x="671781" y="3645144"/>
            <a:ext cx="1080000" cy="1080000"/>
          </a:xfrm>
          <a:prstGeom prst="rect">
            <a:avLst/>
          </a:prstGeom>
        </p:spPr>
      </p:pic>
      <p:pic>
        <p:nvPicPr>
          <p:cNvPr id="6" name="Image 5">
            <a:extLst>
              <a:ext uri="{FF2B5EF4-FFF2-40B4-BE49-F238E27FC236}">
                <a16:creationId xmlns:a16="http://schemas.microsoft.com/office/drawing/2014/main" xmlns="" id="{B4DD2606-A2F1-0443-F82E-963753C1287E}"/>
              </a:ext>
            </a:extLst>
          </p:cNvPr>
          <p:cNvPicPr>
            <a:picLocks noChangeAspect="1"/>
          </p:cNvPicPr>
          <p:nvPr/>
        </p:nvPicPr>
        <p:blipFill>
          <a:blip r:embed="rId5"/>
          <a:stretch>
            <a:fillRect/>
          </a:stretch>
        </p:blipFill>
        <p:spPr>
          <a:xfrm>
            <a:off x="681740" y="5229320"/>
            <a:ext cx="1080000" cy="1080000"/>
          </a:xfrm>
          <a:prstGeom prst="rect">
            <a:avLst/>
          </a:prstGeom>
        </p:spPr>
      </p:pic>
      <p:pic>
        <p:nvPicPr>
          <p:cNvPr id="10" name="Image 9">
            <a:extLst>
              <a:ext uri="{FF2B5EF4-FFF2-40B4-BE49-F238E27FC236}">
                <a16:creationId xmlns:a16="http://schemas.microsoft.com/office/drawing/2014/main" xmlns="" id="{308F12B9-10E6-F22E-E9EB-4F4A1FC2075D}"/>
              </a:ext>
            </a:extLst>
          </p:cNvPr>
          <p:cNvPicPr>
            <a:picLocks noChangeAspect="1"/>
          </p:cNvPicPr>
          <p:nvPr/>
        </p:nvPicPr>
        <p:blipFill>
          <a:blip r:embed="rId6"/>
          <a:stretch>
            <a:fillRect/>
          </a:stretch>
        </p:blipFill>
        <p:spPr>
          <a:xfrm>
            <a:off x="6190364" y="584999"/>
            <a:ext cx="1080000" cy="1115809"/>
          </a:xfrm>
          <a:prstGeom prst="rect">
            <a:avLst/>
          </a:prstGeom>
        </p:spPr>
      </p:pic>
      <p:pic>
        <p:nvPicPr>
          <p:cNvPr id="12" name="Image 11">
            <a:extLst>
              <a:ext uri="{FF2B5EF4-FFF2-40B4-BE49-F238E27FC236}">
                <a16:creationId xmlns:a16="http://schemas.microsoft.com/office/drawing/2014/main" xmlns="" id="{3A1FF51E-25C0-DEB5-B77B-EFEB2BCD4EC4}"/>
              </a:ext>
            </a:extLst>
          </p:cNvPr>
          <p:cNvPicPr>
            <a:picLocks noChangeAspect="1"/>
          </p:cNvPicPr>
          <p:nvPr/>
        </p:nvPicPr>
        <p:blipFill>
          <a:blip r:embed="rId6"/>
          <a:stretch>
            <a:fillRect/>
          </a:stretch>
        </p:blipFill>
        <p:spPr>
          <a:xfrm>
            <a:off x="6178731" y="2258474"/>
            <a:ext cx="1080000" cy="1115809"/>
          </a:xfrm>
          <a:prstGeom prst="rect">
            <a:avLst/>
          </a:prstGeom>
        </p:spPr>
      </p:pic>
      <p:pic>
        <p:nvPicPr>
          <p:cNvPr id="15" name="Image 14">
            <a:extLst>
              <a:ext uri="{FF2B5EF4-FFF2-40B4-BE49-F238E27FC236}">
                <a16:creationId xmlns:a16="http://schemas.microsoft.com/office/drawing/2014/main" xmlns="" id="{979767E8-CED0-37CD-5C19-ACBE456D4A4F}"/>
              </a:ext>
            </a:extLst>
          </p:cNvPr>
          <p:cNvPicPr>
            <a:picLocks noChangeAspect="1"/>
          </p:cNvPicPr>
          <p:nvPr/>
        </p:nvPicPr>
        <p:blipFill>
          <a:blip r:embed="rId6"/>
          <a:stretch>
            <a:fillRect/>
          </a:stretch>
        </p:blipFill>
        <p:spPr>
          <a:xfrm>
            <a:off x="6081170" y="4046021"/>
            <a:ext cx="1080000" cy="1115809"/>
          </a:xfrm>
          <a:prstGeom prst="rect">
            <a:avLst/>
          </a:prstGeom>
        </p:spPr>
      </p:pic>
      <p:pic>
        <p:nvPicPr>
          <p:cNvPr id="17" name="Image 16">
            <a:extLst>
              <a:ext uri="{FF2B5EF4-FFF2-40B4-BE49-F238E27FC236}">
                <a16:creationId xmlns:a16="http://schemas.microsoft.com/office/drawing/2014/main" xmlns="" id="{D285FA4D-2013-3D57-C707-DA8D67C3B817}"/>
              </a:ext>
            </a:extLst>
          </p:cNvPr>
          <p:cNvPicPr>
            <a:picLocks noChangeAspect="1"/>
          </p:cNvPicPr>
          <p:nvPr/>
        </p:nvPicPr>
        <p:blipFill>
          <a:blip r:embed="rId6"/>
          <a:stretch>
            <a:fillRect/>
          </a:stretch>
        </p:blipFill>
        <p:spPr>
          <a:xfrm>
            <a:off x="6168128" y="5193511"/>
            <a:ext cx="1080000" cy="1115809"/>
          </a:xfrm>
          <a:prstGeom prst="rect">
            <a:avLst/>
          </a:prstGeom>
        </p:spPr>
      </p:pic>
      <p:sp>
        <p:nvSpPr>
          <p:cNvPr id="16" name="ZoneTexte 15">
            <a:extLst>
              <a:ext uri="{FF2B5EF4-FFF2-40B4-BE49-F238E27FC236}">
                <a16:creationId xmlns:a16="http://schemas.microsoft.com/office/drawing/2014/main" xmlns="" id="{9EA98DF6-9E0D-9022-72F2-4684A52FAE4D}"/>
              </a:ext>
            </a:extLst>
          </p:cNvPr>
          <p:cNvSpPr txBox="1"/>
          <p:nvPr/>
        </p:nvSpPr>
        <p:spPr>
          <a:xfrm>
            <a:off x="1781491" y="5629757"/>
            <a:ext cx="3142402" cy="276999"/>
          </a:xfrm>
          <a:prstGeom prst="rect">
            <a:avLst/>
          </a:prstGeom>
          <a:noFill/>
        </p:spPr>
        <p:txBody>
          <a:bodyPr wrap="square">
            <a:spAutoFit/>
          </a:bodyPr>
          <a:lstStyle/>
          <a:p>
            <a:r>
              <a:rPr lang="fr-FR" sz="1200" dirty="0">
                <a:solidFill>
                  <a:prstClr val="black"/>
                </a:solidFill>
                <a:latin typeface="Corbel" panose="020B0503020204020204" pitchFamily="34" charset="0"/>
              </a:rPr>
              <a:t>RAS</a:t>
            </a:r>
          </a:p>
        </p:txBody>
      </p:sp>
      <p:sp>
        <p:nvSpPr>
          <p:cNvPr id="30" name="ZoneTexte 29">
            <a:extLst>
              <a:ext uri="{FF2B5EF4-FFF2-40B4-BE49-F238E27FC236}">
                <a16:creationId xmlns:a16="http://schemas.microsoft.com/office/drawing/2014/main" xmlns="" id="{658D9430-D417-9E61-B4C2-9E202E4B76DD}"/>
              </a:ext>
            </a:extLst>
          </p:cNvPr>
          <p:cNvSpPr txBox="1"/>
          <p:nvPr/>
        </p:nvSpPr>
        <p:spPr>
          <a:xfrm>
            <a:off x="1908608" y="660838"/>
            <a:ext cx="3756131" cy="276999"/>
          </a:xfrm>
          <a:prstGeom prst="rect">
            <a:avLst/>
          </a:prstGeom>
          <a:noFill/>
        </p:spPr>
        <p:txBody>
          <a:bodyPr wrap="square" rtlCol="0">
            <a:spAutoFit/>
          </a:bodyPr>
          <a:lstStyle/>
          <a:p>
            <a:pPr marL="285750" indent="-285750">
              <a:buFont typeface="Arial" panose="020B0604020202020204" pitchFamily="34" charset="0"/>
              <a:buChar char="•"/>
              <a:defRPr/>
            </a:pPr>
            <a:r>
              <a:rPr lang="fr-FR" sz="1200" dirty="0" smtClean="0">
                <a:solidFill>
                  <a:prstClr val="black"/>
                </a:solidFill>
                <a:latin typeface="Corbel" panose="020B0503020204020204" pitchFamily="34" charset="0"/>
                <a:cs typeface="Calibri" panose="020F0502020204030204" pitchFamily="34" charset="0"/>
              </a:rPr>
              <a:t>RAS </a:t>
            </a:r>
            <a:endParaRPr lang="fr-FR" sz="1200" dirty="0">
              <a:solidFill>
                <a:prstClr val="black"/>
              </a:solidFill>
              <a:latin typeface="Corbel" panose="020B050302020402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xmlns="" id="{4355A5E0-9462-9354-4F7B-A8F9D7C88D13}"/>
              </a:ext>
            </a:extLst>
          </p:cNvPr>
          <p:cNvSpPr txBox="1"/>
          <p:nvPr/>
        </p:nvSpPr>
        <p:spPr>
          <a:xfrm>
            <a:off x="7248128" y="5529400"/>
            <a:ext cx="3142402" cy="261610"/>
          </a:xfrm>
          <a:prstGeom prst="rect">
            <a:avLst/>
          </a:prstGeom>
          <a:noFill/>
        </p:spPr>
        <p:txBody>
          <a:bodyPr wrap="square">
            <a:spAutoFit/>
          </a:bodyPr>
          <a:lstStyle/>
          <a:p>
            <a:r>
              <a:rPr lang="fr-FR" sz="1100" dirty="0">
                <a:solidFill>
                  <a:prstClr val="black"/>
                </a:solidFill>
                <a:latin typeface="Corbel" panose="020B0503020204020204" pitchFamily="34" charset="0"/>
              </a:rPr>
              <a:t>Crash du serveur d’enregistrement</a:t>
            </a:r>
          </a:p>
        </p:txBody>
      </p:sp>
      <p:sp>
        <p:nvSpPr>
          <p:cNvPr id="9" name="ZoneTexte 8">
            <a:extLst>
              <a:ext uri="{FF2B5EF4-FFF2-40B4-BE49-F238E27FC236}">
                <a16:creationId xmlns:a16="http://schemas.microsoft.com/office/drawing/2014/main" xmlns="" id="{78A82642-61C5-7E6B-AD4E-311719537167}"/>
              </a:ext>
            </a:extLst>
          </p:cNvPr>
          <p:cNvSpPr txBox="1"/>
          <p:nvPr/>
        </p:nvSpPr>
        <p:spPr>
          <a:xfrm>
            <a:off x="6965424" y="4382305"/>
            <a:ext cx="4512759" cy="769441"/>
          </a:xfrm>
          <a:prstGeom prst="rect">
            <a:avLst/>
          </a:prstGeom>
          <a:noFill/>
        </p:spPr>
        <p:txBody>
          <a:bodyPr wrap="square">
            <a:spAutoFit/>
          </a:bodyPr>
          <a:lstStyle/>
          <a:p>
            <a:pPr marL="285750" indent="-285750" algn="just">
              <a:buFont typeface="Wingdings" panose="05000000000000000000" pitchFamily="2" charset="2"/>
              <a:buChar char="§"/>
              <a:defRPr/>
            </a:pPr>
            <a:r>
              <a:rPr lang="fr-FR" sz="1100" kern="0" dirty="0">
                <a:solidFill>
                  <a:prstClr val="black"/>
                </a:solidFill>
                <a:latin typeface="Corbel" panose="020B0503020204020204" pitchFamily="34" charset="0"/>
              </a:rPr>
              <a:t>Dysfonctionnements externes et déconnexions sur la campagne MOOV Africa</a:t>
            </a:r>
          </a:p>
          <a:p>
            <a:pPr marL="285750" indent="-285750" algn="just">
              <a:buFont typeface="Wingdings" panose="05000000000000000000" pitchFamily="2" charset="2"/>
              <a:buChar char="§"/>
              <a:defRPr/>
            </a:pPr>
            <a:r>
              <a:rPr lang="fr-FR" sz="1100" kern="0" dirty="0">
                <a:solidFill>
                  <a:prstClr val="black"/>
                </a:solidFill>
                <a:latin typeface="Corbel" panose="020B0503020204020204" pitchFamily="34" charset="0"/>
              </a:rPr>
              <a:t>Ratio des heures à la hausse sur MOOV AFRICA</a:t>
            </a:r>
          </a:p>
          <a:p>
            <a:pPr marL="285750" indent="-285750" algn="just">
              <a:buFont typeface="Wingdings" panose="05000000000000000000" pitchFamily="2" charset="2"/>
              <a:buChar char="§"/>
              <a:defRPr/>
            </a:pPr>
            <a:r>
              <a:rPr lang="fr-FR" sz="1100" kern="0" dirty="0">
                <a:solidFill>
                  <a:prstClr val="black"/>
                </a:solidFill>
                <a:latin typeface="Corbel" panose="020B0503020204020204" pitchFamily="34" charset="0"/>
              </a:rPr>
              <a:t>Shrinkage remarquable sur MTN </a:t>
            </a:r>
          </a:p>
        </p:txBody>
      </p:sp>
      <p:sp>
        <p:nvSpPr>
          <p:cNvPr id="8" name="ZoneTexte 7">
            <a:extLst>
              <a:ext uri="{FF2B5EF4-FFF2-40B4-BE49-F238E27FC236}">
                <a16:creationId xmlns:a16="http://schemas.microsoft.com/office/drawing/2014/main" xmlns="" id="{D0C2E00D-3625-6D10-BE89-EB6AFDD44059}"/>
              </a:ext>
            </a:extLst>
          </p:cNvPr>
          <p:cNvSpPr txBox="1"/>
          <p:nvPr/>
        </p:nvSpPr>
        <p:spPr>
          <a:xfrm>
            <a:off x="7071776" y="404664"/>
            <a:ext cx="4748943" cy="1892826"/>
          </a:xfrm>
          <a:prstGeom prst="rect">
            <a:avLst/>
          </a:prstGeom>
          <a:noFill/>
        </p:spPr>
        <p:txBody>
          <a:bodyPr wrap="square" rtlCol="0">
            <a:spAutoFit/>
          </a:bodyPr>
          <a:lstStyle/>
          <a:p>
            <a:r>
              <a:rPr lang="fr-FR" sz="900" b="1" u="sng" kern="0" dirty="0">
                <a:solidFill>
                  <a:prstClr val="black"/>
                </a:solidFill>
                <a:latin typeface="Corbel" pitchFamily="34" charset="0"/>
              </a:rPr>
              <a:t>DIGITAL</a:t>
            </a:r>
            <a:r>
              <a:rPr lang="fr-FR" sz="900" kern="0" dirty="0">
                <a:solidFill>
                  <a:prstClr val="black"/>
                </a:solidFill>
                <a:latin typeface="Corbel" pitchFamily="34" charset="0"/>
              </a:rPr>
              <a:t>: </a:t>
            </a:r>
            <a:r>
              <a:rPr lang="fr-FR" sz="900" kern="0" dirty="0" err="1" smtClean="0">
                <a:solidFill>
                  <a:prstClr val="black"/>
                </a:solidFill>
                <a:latin typeface="Corbel" pitchFamily="34" charset="0"/>
              </a:rPr>
              <a:t>ldes</a:t>
            </a:r>
            <a:r>
              <a:rPr lang="fr-FR" sz="900" kern="0" dirty="0" smtClean="0">
                <a:solidFill>
                  <a:prstClr val="black"/>
                </a:solidFill>
                <a:latin typeface="Corbel" pitchFamily="34" charset="0"/>
              </a:rPr>
              <a:t> </a:t>
            </a:r>
            <a:r>
              <a:rPr lang="fr-FR" sz="900" kern="0" dirty="0">
                <a:solidFill>
                  <a:prstClr val="black"/>
                </a:solidFill>
                <a:latin typeface="Corbel" pitchFamily="34" charset="0"/>
              </a:rPr>
              <a:t>dysfonctionnents   de  Yellochat  soit un downtime  de</a:t>
            </a:r>
            <a:r>
              <a:rPr lang="fr-FR" sz="900" b="1" kern="0" dirty="0">
                <a:solidFill>
                  <a:prstClr val="black"/>
                </a:solidFill>
                <a:latin typeface="Corbel" pitchFamily="34" charset="0"/>
              </a:rPr>
              <a:t>   214 min</a:t>
            </a:r>
            <a:r>
              <a:rPr lang="fr-FR" sz="900" kern="0" dirty="0">
                <a:solidFill>
                  <a:prstClr val="black"/>
                </a:solidFill>
                <a:latin typeface="Corbel" pitchFamily="34" charset="0"/>
              </a:rPr>
              <a:t>.</a:t>
            </a:r>
          </a:p>
          <a:p>
            <a:endParaRPr lang="fr-FR" sz="800" kern="0" dirty="0">
              <a:solidFill>
                <a:prstClr val="black"/>
              </a:solidFill>
              <a:latin typeface="Corbel" pitchFamily="34" charset="0"/>
            </a:endParaRPr>
          </a:p>
          <a:p>
            <a:r>
              <a:rPr lang="fr-FR" sz="900" b="1" u="sng" kern="0" dirty="0">
                <a:solidFill>
                  <a:prstClr val="black"/>
                </a:solidFill>
                <a:latin typeface="Corbel" pitchFamily="34" charset="0"/>
              </a:rPr>
              <a:t>MTN</a:t>
            </a:r>
            <a:r>
              <a:rPr lang="fr-FR" sz="900" b="1" kern="0" dirty="0">
                <a:solidFill>
                  <a:prstClr val="black"/>
                </a:solidFill>
                <a:latin typeface="Corbel" pitchFamily="34" charset="0"/>
              </a:rPr>
              <a:t> : la </a:t>
            </a:r>
            <a:r>
              <a:rPr lang="fr-FR" sz="900" dirty="0">
                <a:solidFill>
                  <a:prstClr val="black"/>
                </a:solidFill>
                <a:ea typeface="Calibri" panose="020F0502020204030204" pitchFamily="34" charset="0"/>
                <a:cs typeface="Times New Roman" panose="02020603050405020304" pitchFamily="18" charset="0"/>
              </a:rPr>
              <a:t>période  référencée est touchée par les  dysfonctionnements de CLM  et forfaits internet qui se résument à  </a:t>
            </a:r>
            <a:r>
              <a:rPr lang="fr-FR" sz="900" b="1" dirty="0">
                <a:solidFill>
                  <a:prstClr val="black"/>
                </a:solidFill>
                <a:ea typeface="Calibri" panose="020F0502020204030204" pitchFamily="34" charset="0"/>
                <a:cs typeface="Times New Roman" panose="02020603050405020304" pitchFamily="18" charset="0"/>
              </a:rPr>
              <a:t>11:37:00</a:t>
            </a:r>
          </a:p>
          <a:p>
            <a:endParaRPr lang="fr-FR" sz="600" b="1" u="sng" kern="0" dirty="0">
              <a:solidFill>
                <a:prstClr val="black"/>
              </a:solidFill>
              <a:latin typeface="Corbel" pitchFamily="34" charset="0"/>
            </a:endParaRPr>
          </a:p>
          <a:p>
            <a:r>
              <a:rPr lang="fr-FR" sz="900" b="1" u="sng" kern="0" dirty="0">
                <a:solidFill>
                  <a:prstClr val="black"/>
                </a:solidFill>
                <a:latin typeface="Corbel" pitchFamily="34" charset="0"/>
              </a:rPr>
              <a:t>SBIN</a:t>
            </a:r>
            <a:r>
              <a:rPr lang="fr-FR" sz="900" b="1" kern="0" dirty="0">
                <a:solidFill>
                  <a:prstClr val="black"/>
                </a:solidFill>
                <a:latin typeface="Corbel" pitchFamily="34" charset="0"/>
              </a:rPr>
              <a:t>: </a:t>
            </a:r>
            <a:r>
              <a:rPr lang="fr-FR" sz="900" kern="0" dirty="0" smtClean="0">
                <a:solidFill>
                  <a:prstClr val="black"/>
                </a:solidFill>
                <a:latin typeface="Corbel" pitchFamily="34" charset="0"/>
              </a:rPr>
              <a:t>, </a:t>
            </a:r>
            <a:r>
              <a:rPr lang="fr-FR" sz="900" kern="0" dirty="0">
                <a:solidFill>
                  <a:prstClr val="black"/>
                </a:solidFill>
                <a:latin typeface="Corbel" pitchFamily="34" charset="0"/>
              </a:rPr>
              <a:t>nous avons enregistré des dysfonctionnements liés à l’outil Bandeau/speechminer, un total down time de 144h</a:t>
            </a:r>
            <a:endParaRPr lang="fr-FR" sz="900" dirty="0">
              <a:solidFill>
                <a:prstClr val="black"/>
              </a:solidFill>
            </a:endParaRPr>
          </a:p>
          <a:p>
            <a:endParaRPr lang="fr-FR" sz="600" b="1" u="sng" kern="0" dirty="0">
              <a:solidFill>
                <a:prstClr val="black"/>
              </a:solidFill>
              <a:latin typeface="Corbel" pitchFamily="34" charset="0"/>
            </a:endParaRPr>
          </a:p>
          <a:p>
            <a:r>
              <a:rPr lang="fr-FR" sz="900" b="1" u="sng" kern="0" dirty="0">
                <a:solidFill>
                  <a:prstClr val="black"/>
                </a:solidFill>
                <a:latin typeface="Corbel" pitchFamily="34" charset="0"/>
              </a:rPr>
              <a:t>MOOV </a:t>
            </a:r>
            <a:r>
              <a:rPr lang="fr-FR" sz="900" kern="0" dirty="0">
                <a:solidFill>
                  <a:prstClr val="black"/>
                </a:solidFill>
                <a:latin typeface="Corbel" pitchFamily="34" charset="0"/>
              </a:rPr>
              <a:t> Nous avons connu quelques déconnexions hermès notamment les dates 19 et 24 mai 2023. La durée totale de ces down times est estimée à 36:00:00 . </a:t>
            </a:r>
          </a:p>
          <a:p>
            <a:endParaRPr lang="fr-FR" sz="400" kern="0" dirty="0">
              <a:solidFill>
                <a:prstClr val="black"/>
              </a:solidFill>
              <a:latin typeface="Corbel" pitchFamily="34" charset="0"/>
            </a:endParaRPr>
          </a:p>
          <a:p>
            <a:pPr algn="ctr"/>
            <a:endParaRPr lang="fr-FR" sz="400" kern="0" dirty="0">
              <a:solidFill>
                <a:prstClr val="black"/>
              </a:solidFill>
              <a:latin typeface="Corbel" pitchFamily="34" charset="0"/>
            </a:endParaRPr>
          </a:p>
          <a:p>
            <a:r>
              <a:rPr lang="fr-FR" sz="900" b="1" kern="0" dirty="0">
                <a:solidFill>
                  <a:prstClr val="black"/>
                </a:solidFill>
                <a:latin typeface="Corbel" pitchFamily="34" charset="0"/>
              </a:rPr>
              <a:t> </a:t>
            </a:r>
            <a:r>
              <a:rPr lang="fr-FR" sz="900" b="1" u="sng" kern="0" dirty="0">
                <a:solidFill>
                  <a:prstClr val="black"/>
                </a:solidFill>
                <a:latin typeface="Corbel" pitchFamily="34" charset="0"/>
              </a:rPr>
              <a:t>DIGITAL</a:t>
            </a:r>
            <a:r>
              <a:rPr lang="fr-FR" sz="900" kern="0" dirty="0">
                <a:solidFill>
                  <a:prstClr val="black"/>
                </a:solidFill>
                <a:latin typeface="Corbel" pitchFamily="34" charset="0"/>
              </a:rPr>
              <a:t>: </a:t>
            </a:r>
            <a:r>
              <a:rPr lang="fr-FR" sz="900" kern="0" dirty="0" smtClean="0">
                <a:solidFill>
                  <a:prstClr val="black"/>
                </a:solidFill>
                <a:latin typeface="Corbel" pitchFamily="34" charset="0"/>
              </a:rPr>
              <a:t> </a:t>
            </a:r>
            <a:r>
              <a:rPr lang="fr-FR" sz="900" kern="0" dirty="0">
                <a:solidFill>
                  <a:prstClr val="black"/>
                </a:solidFill>
                <a:latin typeface="Corbel" pitchFamily="34" charset="0"/>
              </a:rPr>
              <a:t>des dysfonctionnements  produits et services  de  Yellochat  soit un downtime  de</a:t>
            </a:r>
            <a:r>
              <a:rPr lang="fr-FR" sz="900" b="1" kern="0" dirty="0">
                <a:solidFill>
                  <a:prstClr val="black"/>
                </a:solidFill>
                <a:latin typeface="Corbel" pitchFamily="34" charset="0"/>
              </a:rPr>
              <a:t>   494  min</a:t>
            </a:r>
            <a:r>
              <a:rPr lang="fr-FR" sz="900" kern="0" dirty="0">
                <a:solidFill>
                  <a:prstClr val="black"/>
                </a:solidFill>
                <a:latin typeface="Corbel" pitchFamily="34" charset="0"/>
              </a:rPr>
              <a:t>.</a:t>
            </a:r>
          </a:p>
          <a:p>
            <a:endParaRPr lang="fr-FR" sz="800" kern="0" dirty="0">
              <a:solidFill>
                <a:prstClr val="black"/>
              </a:solidFill>
              <a:latin typeface="Corbel" pitchFamily="34" charset="0"/>
            </a:endParaRPr>
          </a:p>
        </p:txBody>
      </p:sp>
      <p:sp>
        <p:nvSpPr>
          <p:cNvPr id="2" name="Rectangle 1">
            <a:extLst>
              <a:ext uri="{FF2B5EF4-FFF2-40B4-BE49-F238E27FC236}">
                <a16:creationId xmlns:a16="http://schemas.microsoft.com/office/drawing/2014/main" xmlns="" id="{B24242EF-1375-10F7-CB53-18C7A723F4F9}"/>
              </a:ext>
            </a:extLst>
          </p:cNvPr>
          <p:cNvSpPr/>
          <p:nvPr/>
        </p:nvSpPr>
        <p:spPr>
          <a:xfrm>
            <a:off x="1737333" y="2061709"/>
            <a:ext cx="4014635" cy="1699524"/>
          </a:xfrm>
          <a:prstGeom prst="rect">
            <a:avLst/>
          </a:prstGeom>
          <a:solidFill>
            <a:sysClr val="window" lastClr="FFFFFF"/>
          </a:solidFill>
          <a:ln w="12700" cap="flat" cmpd="sng" algn="ctr">
            <a:noFill/>
            <a:prstDash val="solid"/>
            <a:miter lim="800000"/>
          </a:ln>
          <a:effectLst/>
        </p:spPr>
        <p:txBody>
          <a:bodyPr rtlCol="0" anchor="ctr"/>
          <a:lstStyle/>
          <a:p>
            <a:pPr algn="just">
              <a:defRPr/>
            </a:pPr>
            <a:endParaRPr lang="en-US" sz="1200" kern="0" dirty="0">
              <a:solidFill>
                <a:prstClr val="black"/>
              </a:solidFill>
              <a:latin typeface="Corbel" pitchFamily="34" charset="0"/>
            </a:endParaRPr>
          </a:p>
          <a:p>
            <a:pPr algn="just">
              <a:defRPr/>
            </a:pPr>
            <a:r>
              <a:rPr lang="en-US" sz="1050" kern="0" dirty="0" err="1">
                <a:solidFill>
                  <a:prstClr val="black"/>
                </a:solidFill>
                <a:latin typeface="Corbel" pitchFamily="34" charset="0"/>
              </a:rPr>
              <a:t>Réalisation</a:t>
            </a:r>
            <a:r>
              <a:rPr lang="en-US" sz="1050" kern="0" dirty="0">
                <a:solidFill>
                  <a:prstClr val="black"/>
                </a:solidFill>
                <a:latin typeface="Corbel" pitchFamily="34" charset="0"/>
              </a:rPr>
              <a:t> des </a:t>
            </a:r>
            <a:r>
              <a:rPr lang="en-US" sz="1050" kern="0" dirty="0" err="1">
                <a:solidFill>
                  <a:prstClr val="black"/>
                </a:solidFill>
                <a:latin typeface="Corbel" pitchFamily="34" charset="0"/>
              </a:rPr>
              <a:t>évaluations</a:t>
            </a:r>
            <a:r>
              <a:rPr lang="en-US" sz="1050" kern="0" dirty="0">
                <a:solidFill>
                  <a:prstClr val="black"/>
                </a:solidFill>
                <a:latin typeface="Corbel" pitchFamily="34" charset="0"/>
              </a:rPr>
              <a:t> à </a:t>
            </a:r>
            <a:r>
              <a:rPr lang="en-US" sz="1050" kern="0" dirty="0" err="1">
                <a:solidFill>
                  <a:prstClr val="black"/>
                </a:solidFill>
                <a:latin typeface="Corbel" pitchFamily="34" charset="0"/>
              </a:rPr>
              <a:t>l’exception</a:t>
            </a:r>
            <a:r>
              <a:rPr lang="en-US" sz="1050" kern="0" dirty="0">
                <a:solidFill>
                  <a:prstClr val="black"/>
                </a:solidFill>
                <a:latin typeface="Corbel" pitchFamily="34" charset="0"/>
              </a:rPr>
              <a:t> de SBIN</a:t>
            </a:r>
          </a:p>
          <a:p>
            <a:pPr algn="just">
              <a:defRPr/>
            </a:pPr>
            <a:r>
              <a:rPr lang="en-US" sz="1050" kern="0" dirty="0" err="1">
                <a:solidFill>
                  <a:prstClr val="black"/>
                </a:solidFill>
                <a:latin typeface="Corbel" pitchFamily="34" charset="0"/>
              </a:rPr>
              <a:t>Contre</a:t>
            </a:r>
            <a:r>
              <a:rPr lang="en-US" sz="1050" kern="0" dirty="0">
                <a:solidFill>
                  <a:prstClr val="black"/>
                </a:solidFill>
                <a:latin typeface="Corbel" pitchFamily="34" charset="0"/>
              </a:rPr>
              <a:t> </a:t>
            </a:r>
            <a:r>
              <a:rPr lang="en-US" sz="1050" kern="0" dirty="0" err="1">
                <a:solidFill>
                  <a:prstClr val="black"/>
                </a:solidFill>
                <a:latin typeface="Corbel" pitchFamily="34" charset="0"/>
              </a:rPr>
              <a:t>évaluation</a:t>
            </a:r>
            <a:r>
              <a:rPr lang="en-US" sz="1050" kern="0" dirty="0">
                <a:solidFill>
                  <a:prstClr val="black"/>
                </a:solidFill>
                <a:latin typeface="Corbel" pitchFamily="34" charset="0"/>
              </a:rPr>
              <a:t> Compliance Audio MTN</a:t>
            </a:r>
          </a:p>
          <a:p>
            <a:pPr algn="just">
              <a:defRPr/>
            </a:pPr>
            <a:r>
              <a:rPr lang="en-US" sz="1050" kern="0" dirty="0">
                <a:solidFill>
                  <a:prstClr val="black"/>
                </a:solidFill>
                <a:latin typeface="Corbel" pitchFamily="34" charset="0"/>
              </a:rPr>
              <a:t>Etalonnage MTN-Moov-Celtis</a:t>
            </a:r>
          </a:p>
          <a:p>
            <a:pPr algn="just">
              <a:defRPr/>
            </a:pPr>
            <a:r>
              <a:rPr lang="en-US" sz="1050" kern="0" dirty="0">
                <a:solidFill>
                  <a:prstClr val="black"/>
                </a:solidFill>
                <a:latin typeface="Corbel" pitchFamily="34" charset="0"/>
              </a:rPr>
              <a:t>Quiz Mensuel et </a:t>
            </a:r>
            <a:r>
              <a:rPr lang="en-US" sz="1050" kern="0" dirty="0" err="1">
                <a:solidFill>
                  <a:prstClr val="black"/>
                </a:solidFill>
                <a:latin typeface="Corbel" pitchFamily="34" charset="0"/>
              </a:rPr>
              <a:t>Inopiné</a:t>
            </a:r>
            <a:r>
              <a:rPr lang="en-US" sz="1050" kern="0" dirty="0">
                <a:solidFill>
                  <a:prstClr val="black"/>
                </a:solidFill>
                <a:latin typeface="Corbel" pitchFamily="34" charset="0"/>
              </a:rPr>
              <a:t> MTN-Moov</a:t>
            </a:r>
          </a:p>
          <a:p>
            <a:pPr algn="just">
              <a:defRPr/>
            </a:pPr>
            <a:r>
              <a:rPr lang="en-US" sz="1050" kern="0" dirty="0">
                <a:solidFill>
                  <a:prstClr val="black"/>
                </a:solidFill>
                <a:latin typeface="Corbel" pitchFamily="34" charset="0"/>
              </a:rPr>
              <a:t>Quality Check Digital MTN-Moov</a:t>
            </a:r>
          </a:p>
          <a:p>
            <a:pPr algn="just">
              <a:defRPr/>
            </a:pPr>
            <a:r>
              <a:rPr lang="en-US" sz="1050" kern="0" dirty="0">
                <a:solidFill>
                  <a:prstClr val="black"/>
                </a:solidFill>
                <a:latin typeface="Corbel" pitchFamily="34" charset="0"/>
              </a:rPr>
              <a:t>Formations Offres-Services DO </a:t>
            </a:r>
            <a:r>
              <a:rPr lang="en-US" sz="1050" kern="0" dirty="0" err="1">
                <a:solidFill>
                  <a:prstClr val="black"/>
                </a:solidFill>
                <a:latin typeface="Corbel" pitchFamily="34" charset="0"/>
              </a:rPr>
              <a:t>Moov</a:t>
            </a:r>
            <a:endParaRPr lang="en-US" sz="1050" kern="0" dirty="0">
              <a:solidFill>
                <a:prstClr val="black"/>
              </a:solidFill>
              <a:latin typeface="Corbel" pitchFamily="34" charset="0"/>
            </a:endParaRPr>
          </a:p>
          <a:p>
            <a:pPr algn="just">
              <a:defRPr/>
            </a:pPr>
            <a:r>
              <a:rPr lang="en-US" sz="1050" kern="0" dirty="0" err="1">
                <a:solidFill>
                  <a:prstClr val="black"/>
                </a:solidFill>
                <a:latin typeface="Corbel" pitchFamily="34" charset="0"/>
              </a:rPr>
              <a:t>Briefe</a:t>
            </a:r>
            <a:r>
              <a:rPr lang="en-US" sz="1050" kern="0" dirty="0">
                <a:solidFill>
                  <a:prstClr val="black"/>
                </a:solidFill>
                <a:latin typeface="Corbel" pitchFamily="34" charset="0"/>
              </a:rPr>
              <a:t> de </a:t>
            </a:r>
            <a:r>
              <a:rPr lang="en-US" sz="1050" kern="0" dirty="0" err="1">
                <a:solidFill>
                  <a:prstClr val="black"/>
                </a:solidFill>
                <a:latin typeface="Corbel" pitchFamily="34" charset="0"/>
              </a:rPr>
              <a:t>lancement</a:t>
            </a:r>
            <a:r>
              <a:rPr lang="en-US" sz="1050" kern="0" dirty="0">
                <a:solidFill>
                  <a:prstClr val="black"/>
                </a:solidFill>
                <a:latin typeface="Corbel" pitchFamily="34" charset="0"/>
              </a:rPr>
              <a:t> </a:t>
            </a:r>
            <a:r>
              <a:rPr lang="en-US" sz="1050" kern="0" dirty="0" err="1">
                <a:solidFill>
                  <a:prstClr val="black"/>
                </a:solidFill>
                <a:latin typeface="Corbel" pitchFamily="34" charset="0"/>
              </a:rPr>
              <a:t>offres</a:t>
            </a:r>
            <a:r>
              <a:rPr lang="en-US" sz="1050" kern="0" dirty="0">
                <a:solidFill>
                  <a:prstClr val="black"/>
                </a:solidFill>
                <a:latin typeface="Corbel" pitchFamily="34" charset="0"/>
              </a:rPr>
              <a:t> : MTN</a:t>
            </a:r>
          </a:p>
          <a:p>
            <a:pPr algn="just">
              <a:defRPr/>
            </a:pPr>
            <a:r>
              <a:rPr lang="en-US" sz="1050" kern="0" dirty="0">
                <a:solidFill>
                  <a:prstClr val="black"/>
                </a:solidFill>
                <a:latin typeface="Corbel" pitchFamily="34" charset="0"/>
              </a:rPr>
              <a:t>Suivi NPS-CLF</a:t>
            </a:r>
          </a:p>
          <a:p>
            <a:pPr algn="just">
              <a:defRPr/>
            </a:pPr>
            <a:r>
              <a:rPr lang="en-US" sz="1050" kern="0" dirty="0" err="1">
                <a:solidFill>
                  <a:prstClr val="black"/>
                </a:solidFill>
                <a:latin typeface="Corbel" pitchFamily="34" charset="0"/>
              </a:rPr>
              <a:t>Calibrage</a:t>
            </a:r>
            <a:r>
              <a:rPr lang="en-US" sz="1050" kern="0" dirty="0">
                <a:solidFill>
                  <a:prstClr val="black"/>
                </a:solidFill>
                <a:latin typeface="Corbel" pitchFamily="34" charset="0"/>
              </a:rPr>
              <a:t> QA</a:t>
            </a:r>
          </a:p>
          <a:p>
            <a:pPr algn="just">
              <a:defRPr/>
            </a:pPr>
            <a:r>
              <a:rPr lang="en-US" sz="1050" kern="0" dirty="0">
                <a:solidFill>
                  <a:prstClr val="black"/>
                </a:solidFill>
                <a:latin typeface="Corbel" pitchFamily="34" charset="0"/>
              </a:rPr>
              <a:t>Appels et </a:t>
            </a:r>
            <a:r>
              <a:rPr lang="en-US" sz="1050" kern="0" dirty="0" err="1">
                <a:solidFill>
                  <a:prstClr val="black"/>
                </a:solidFill>
                <a:latin typeface="Corbel" pitchFamily="34" charset="0"/>
              </a:rPr>
              <a:t>Ecrits</a:t>
            </a:r>
            <a:r>
              <a:rPr lang="en-US" sz="1050" kern="0" dirty="0">
                <a:solidFill>
                  <a:prstClr val="black"/>
                </a:solidFill>
                <a:latin typeface="Corbel" pitchFamily="34" charset="0"/>
              </a:rPr>
              <a:t> </a:t>
            </a:r>
            <a:r>
              <a:rPr lang="en-US" sz="1050" kern="0" dirty="0" err="1">
                <a:solidFill>
                  <a:prstClr val="black"/>
                </a:solidFill>
                <a:latin typeface="Corbel" pitchFamily="34" charset="0"/>
              </a:rPr>
              <a:t>mystères</a:t>
            </a:r>
            <a:endParaRPr lang="en-US" sz="1050" kern="0" dirty="0">
              <a:solidFill>
                <a:prstClr val="black"/>
              </a:solidFill>
              <a:latin typeface="Corbel" pitchFamily="34" charset="0"/>
            </a:endParaRPr>
          </a:p>
          <a:p>
            <a:pPr algn="just">
              <a:defRPr/>
            </a:pPr>
            <a:r>
              <a:rPr lang="fr-FR" sz="1050" dirty="0">
                <a:solidFill>
                  <a:prstClr val="black"/>
                </a:solidFill>
                <a:latin typeface="Corbel" pitchFamily="34" charset="0"/>
              </a:rPr>
              <a:t>Participation à la Convention de Lancement du projet d'Entreprise CELTIIS 2023</a:t>
            </a:r>
          </a:p>
          <a:p>
            <a:pPr algn="just">
              <a:defRPr/>
            </a:pPr>
            <a:endParaRPr lang="en-US" sz="1200" kern="0" dirty="0">
              <a:solidFill>
                <a:prstClr val="black"/>
              </a:solidFill>
              <a:latin typeface="Corbel" pitchFamily="34" charset="0"/>
            </a:endParaRPr>
          </a:p>
          <a:p>
            <a:pPr algn="just">
              <a:defRPr/>
            </a:pPr>
            <a:endParaRPr lang="en-US" sz="1200" kern="0" dirty="0">
              <a:solidFill>
                <a:prstClr val="black"/>
              </a:solidFill>
              <a:latin typeface="Corbel" pitchFamily="34" charset="0"/>
            </a:endParaRPr>
          </a:p>
          <a:p>
            <a:pPr algn="just">
              <a:defRPr/>
            </a:pPr>
            <a:endParaRPr lang="en-US" sz="1200" kern="0" dirty="0">
              <a:solidFill>
                <a:prstClr val="black"/>
              </a:solidFill>
              <a:latin typeface="Corbel" pitchFamily="34" charset="0"/>
            </a:endParaRPr>
          </a:p>
        </p:txBody>
      </p:sp>
      <p:sp>
        <p:nvSpPr>
          <p:cNvPr id="11" name="Rectangle 10">
            <a:extLst>
              <a:ext uri="{FF2B5EF4-FFF2-40B4-BE49-F238E27FC236}">
                <a16:creationId xmlns:a16="http://schemas.microsoft.com/office/drawing/2014/main" xmlns="" id="{4ED5B513-37E9-38F4-0D0E-2EA364792A79}"/>
              </a:ext>
            </a:extLst>
          </p:cNvPr>
          <p:cNvSpPr/>
          <p:nvPr/>
        </p:nvSpPr>
        <p:spPr>
          <a:xfrm>
            <a:off x="7022697" y="2316667"/>
            <a:ext cx="5129722" cy="1839947"/>
          </a:xfrm>
          <a:prstGeom prst="rect">
            <a:avLst/>
          </a:prstGeom>
          <a:solidFill>
            <a:sysClr val="window" lastClr="FFFFFF"/>
          </a:solidFill>
          <a:ln w="12700" cap="flat" cmpd="sng" algn="ctr">
            <a:noFill/>
            <a:prstDash val="solid"/>
            <a:miter lim="800000"/>
          </a:ln>
          <a:effectLst/>
        </p:spPr>
        <p:txBody>
          <a:bodyPr rtlCol="0" anchor="ctr"/>
          <a:lstStyle/>
          <a:p>
            <a:pPr algn="just">
              <a:lnSpc>
                <a:spcPct val="150000"/>
              </a:lnSpc>
              <a:defRPr/>
            </a:pPr>
            <a:r>
              <a:rPr lang="en-US" sz="1000" b="1" kern="0" dirty="0" err="1">
                <a:solidFill>
                  <a:prstClr val="black"/>
                </a:solidFill>
                <a:latin typeface="Corbel" pitchFamily="34" charset="0"/>
              </a:rPr>
              <a:t>Bénin</a:t>
            </a:r>
            <a:r>
              <a:rPr lang="en-US" sz="1000" b="1" kern="0" dirty="0">
                <a:solidFill>
                  <a:prstClr val="black"/>
                </a:solidFill>
                <a:latin typeface="Corbel" pitchFamily="34" charset="0"/>
              </a:rPr>
              <a:t>: </a:t>
            </a:r>
            <a:r>
              <a:rPr lang="en-US" sz="1000" kern="0" dirty="0" err="1">
                <a:solidFill>
                  <a:prstClr val="black"/>
                </a:solidFill>
                <a:latin typeface="Corbel" pitchFamily="34" charset="0"/>
              </a:rPr>
              <a:t>Plateformes</a:t>
            </a:r>
            <a:r>
              <a:rPr lang="en-US" sz="1000" kern="0" dirty="0">
                <a:solidFill>
                  <a:prstClr val="black"/>
                </a:solidFill>
                <a:latin typeface="Corbel" pitchFamily="34" charset="0"/>
              </a:rPr>
              <a:t> Non disponibles sous intranet: </a:t>
            </a:r>
            <a:r>
              <a:rPr lang="en-US" sz="1000" kern="0" dirty="0" err="1">
                <a:solidFill>
                  <a:prstClr val="black"/>
                </a:solidFill>
                <a:latin typeface="Corbel" pitchFamily="34" charset="0"/>
              </a:rPr>
              <a:t>Infos</a:t>
            </a:r>
            <a:r>
              <a:rPr lang="en-US" sz="1000" kern="0" dirty="0">
                <a:solidFill>
                  <a:prstClr val="black"/>
                </a:solidFill>
                <a:latin typeface="Corbel" pitchFamily="34" charset="0"/>
              </a:rPr>
              <a:t> </a:t>
            </a:r>
            <a:r>
              <a:rPr lang="en-US" sz="1000" kern="0" dirty="0" err="1">
                <a:solidFill>
                  <a:prstClr val="black"/>
                </a:solidFill>
                <a:latin typeface="Corbel" pitchFamily="34" charset="0"/>
              </a:rPr>
              <a:t>appels</a:t>
            </a:r>
            <a:r>
              <a:rPr lang="en-US" sz="1000" kern="0" dirty="0">
                <a:solidFill>
                  <a:prstClr val="black"/>
                </a:solidFill>
                <a:latin typeface="Corbel" pitchFamily="34" charset="0"/>
              </a:rPr>
              <a:t> ( implementation de </a:t>
            </a:r>
            <a:r>
              <a:rPr lang="en-US" sz="1000" kern="0" dirty="0" err="1">
                <a:solidFill>
                  <a:prstClr val="black"/>
                </a:solidFill>
                <a:latin typeface="Corbel" pitchFamily="34" charset="0"/>
              </a:rPr>
              <a:t>l’onglet</a:t>
            </a:r>
            <a:r>
              <a:rPr lang="en-US" sz="1000" kern="0" dirty="0">
                <a:solidFill>
                  <a:prstClr val="black"/>
                </a:solidFill>
                <a:latin typeface="Corbel" pitchFamily="34" charset="0"/>
              </a:rPr>
              <a:t> sous CLM), Debrief  et MTN Activation</a:t>
            </a:r>
          </a:p>
          <a:p>
            <a:pPr algn="just">
              <a:lnSpc>
                <a:spcPct val="150000"/>
              </a:lnSpc>
              <a:defRPr/>
            </a:pPr>
            <a:r>
              <a:rPr lang="fr-FR" sz="1000" kern="0" dirty="0">
                <a:solidFill>
                  <a:prstClr val="black"/>
                </a:solidFill>
                <a:latin typeface="Corbel" pitchFamily="34" charset="0"/>
              </a:rPr>
              <a:t>Indisponibilité des enregistrements à la suite du Bugs (Benin)</a:t>
            </a:r>
            <a:endParaRPr lang="en-US" sz="1000" kern="0" dirty="0">
              <a:solidFill>
                <a:prstClr val="black"/>
              </a:solidFill>
              <a:latin typeface="Corbel" pitchFamily="34" charset="0"/>
            </a:endParaRPr>
          </a:p>
          <a:p>
            <a:pPr algn="just">
              <a:lnSpc>
                <a:spcPct val="150000"/>
              </a:lnSpc>
              <a:defRPr/>
            </a:pPr>
            <a:r>
              <a:rPr lang="en-US" sz="1000" kern="0" dirty="0" err="1">
                <a:solidFill>
                  <a:prstClr val="black"/>
                </a:solidFill>
                <a:latin typeface="Corbel" pitchFamily="34" charset="0"/>
              </a:rPr>
              <a:t>Indisponibilité</a:t>
            </a:r>
            <a:r>
              <a:rPr lang="en-US" sz="1000" kern="0" dirty="0">
                <a:solidFill>
                  <a:prstClr val="black"/>
                </a:solidFill>
                <a:latin typeface="Corbel" pitchFamily="34" charset="0"/>
              </a:rPr>
              <a:t> Outil Speechminer et Bandeau (</a:t>
            </a:r>
            <a:r>
              <a:rPr lang="en-US" sz="1000" b="1" kern="0" dirty="0">
                <a:solidFill>
                  <a:prstClr val="black"/>
                </a:solidFill>
                <a:latin typeface="Corbel" pitchFamily="34" charset="0"/>
              </a:rPr>
              <a:t>SBIN</a:t>
            </a:r>
            <a:r>
              <a:rPr lang="en-US" sz="1000" kern="0" dirty="0">
                <a:solidFill>
                  <a:prstClr val="black"/>
                </a:solidFill>
                <a:latin typeface="Corbel" pitchFamily="34" charset="0"/>
              </a:rPr>
              <a:t>)</a:t>
            </a:r>
          </a:p>
          <a:p>
            <a:pPr algn="just">
              <a:lnSpc>
                <a:spcPct val="150000"/>
              </a:lnSpc>
              <a:defRPr/>
            </a:pPr>
            <a:r>
              <a:rPr lang="en-US" sz="1000" b="1" kern="0" dirty="0" err="1">
                <a:solidFill>
                  <a:prstClr val="black"/>
                </a:solidFill>
                <a:latin typeface="Corbel" pitchFamily="34" charset="0"/>
              </a:rPr>
              <a:t>Guinée</a:t>
            </a:r>
            <a:r>
              <a:rPr lang="en-US" sz="1000" b="1" kern="0" dirty="0">
                <a:solidFill>
                  <a:prstClr val="black"/>
                </a:solidFill>
                <a:latin typeface="Corbel" pitchFamily="34" charset="0"/>
              </a:rPr>
              <a:t> Bissau</a:t>
            </a:r>
            <a:r>
              <a:rPr lang="en-US" sz="1000" kern="0" dirty="0">
                <a:solidFill>
                  <a:prstClr val="black"/>
                </a:solidFill>
                <a:latin typeface="Corbel" pitchFamily="34" charset="0"/>
              </a:rPr>
              <a:t>: Quiz n</a:t>
            </a:r>
            <a:r>
              <a:rPr lang="fr-FR" sz="1000" kern="0" dirty="0">
                <a:solidFill>
                  <a:prstClr val="black"/>
                </a:solidFill>
                <a:latin typeface="Corbel" pitchFamily="34" charset="0"/>
              </a:rPr>
              <a:t>on fait pour défaut de matériel Indisponibilité des audios sur </a:t>
            </a:r>
            <a:r>
              <a:rPr lang="fr-FR" sz="1000" kern="0" dirty="0" err="1">
                <a:solidFill>
                  <a:prstClr val="black"/>
                </a:solidFill>
                <a:latin typeface="Corbel" pitchFamily="34" charset="0"/>
              </a:rPr>
              <a:t>Nobelbiz</a:t>
            </a:r>
            <a:r>
              <a:rPr lang="fr-FR" sz="1000" kern="0" dirty="0">
                <a:solidFill>
                  <a:prstClr val="black"/>
                </a:solidFill>
                <a:latin typeface="Corbel" pitchFamily="34" charset="0"/>
              </a:rPr>
              <a:t>)</a:t>
            </a:r>
          </a:p>
          <a:p>
            <a:pPr algn="just">
              <a:lnSpc>
                <a:spcPct val="150000"/>
              </a:lnSpc>
              <a:defRPr/>
            </a:pPr>
            <a:r>
              <a:rPr lang="fr-FR" sz="1000" b="1" kern="0" dirty="0">
                <a:solidFill>
                  <a:prstClr val="black"/>
                </a:solidFill>
                <a:latin typeface="Corbel" pitchFamily="34" charset="0"/>
              </a:rPr>
              <a:t>Cameroun</a:t>
            </a:r>
            <a:r>
              <a:rPr lang="fr-FR" sz="1000" kern="0" dirty="0">
                <a:solidFill>
                  <a:prstClr val="black"/>
                </a:solidFill>
                <a:latin typeface="Corbel" pitchFamily="34" charset="0"/>
              </a:rPr>
              <a:t>: Indisponibilité des enregistrements et/ou lenteur dans la mise à disposition </a:t>
            </a:r>
          </a:p>
          <a:p>
            <a:pPr algn="just">
              <a:lnSpc>
                <a:spcPct val="150000"/>
              </a:lnSpc>
              <a:defRPr/>
            </a:pPr>
            <a:r>
              <a:rPr lang="fr-FR" sz="1000" kern="0" dirty="0">
                <a:solidFill>
                  <a:prstClr val="black"/>
                </a:solidFill>
                <a:latin typeface="Corbel" pitchFamily="34" charset="0"/>
              </a:rPr>
              <a:t>Non actualisation des effectifs (Cameroun)</a:t>
            </a:r>
          </a:p>
        </p:txBody>
      </p:sp>
    </p:spTree>
    <p:extLst>
      <p:ext uri="{BB962C8B-B14F-4D97-AF65-F5344CB8AC3E}">
        <p14:creationId xmlns:p14="http://schemas.microsoft.com/office/powerpoint/2010/main" val="1588312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69426</TotalTime>
  <Words>5113</Words>
  <Application>Microsoft Office PowerPoint</Application>
  <PresentationFormat>Grand écran</PresentationFormat>
  <Paragraphs>1653</Paragraphs>
  <Slides>40</Slides>
  <Notes>17</Notes>
  <HiddenSlides>9</HiddenSlides>
  <MMClips>0</MMClips>
  <ScaleCrop>false</ScaleCrop>
  <HeadingPairs>
    <vt:vector size="6" baseType="variant">
      <vt:variant>
        <vt:lpstr>Polices utilisées</vt:lpstr>
      </vt:variant>
      <vt:variant>
        <vt:i4>29</vt:i4>
      </vt:variant>
      <vt:variant>
        <vt:lpstr>Thème</vt:lpstr>
      </vt:variant>
      <vt:variant>
        <vt:i4>2</vt:i4>
      </vt:variant>
      <vt:variant>
        <vt:lpstr>Titres des diapositives</vt:lpstr>
      </vt:variant>
      <vt:variant>
        <vt:i4>40</vt:i4>
      </vt:variant>
    </vt:vector>
  </HeadingPairs>
  <TitlesOfParts>
    <vt:vector size="71" baseType="lpstr">
      <vt:lpstr>Aharoni</vt:lpstr>
      <vt:lpstr>Arial</vt:lpstr>
      <vt:lpstr>Arial Black</vt:lpstr>
      <vt:lpstr>Barlow Bold</vt:lpstr>
      <vt:lpstr>Barlow Medium</vt:lpstr>
      <vt:lpstr>Batang</vt:lpstr>
      <vt:lpstr>Berlin Sans FB</vt:lpstr>
      <vt:lpstr>Britannic Bold</vt:lpstr>
      <vt:lpstr>Calibri</vt:lpstr>
      <vt:lpstr>Calibri Light</vt:lpstr>
      <vt:lpstr>Cambria</vt:lpstr>
      <vt:lpstr>Century Gothic</vt:lpstr>
      <vt:lpstr>Corbel</vt:lpstr>
      <vt:lpstr>Courier New</vt:lpstr>
      <vt:lpstr>DM Sans Bold</vt:lpstr>
      <vt:lpstr>DM Sans Regular</vt:lpstr>
      <vt:lpstr>Ebrima</vt:lpstr>
      <vt:lpstr>Gabriola</vt:lpstr>
      <vt:lpstr>Helvetica Neue</vt:lpstr>
      <vt:lpstr>Helvetica Neue Medium</vt:lpstr>
      <vt:lpstr>Impact</vt:lpstr>
      <vt:lpstr>Montserrat</vt:lpstr>
      <vt:lpstr>Montserrat Medium</vt:lpstr>
      <vt:lpstr>Tahoma</vt:lpstr>
      <vt:lpstr>Times New Roman</vt:lpstr>
      <vt:lpstr>Trebuchet MS</vt:lpstr>
      <vt:lpstr>Vani</vt:lpstr>
      <vt:lpstr>Verdana</vt:lpstr>
      <vt:lpstr>Wingdings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Photo Globale (6/7) Réalisé par Ancienneté ( bo CONGO)</vt:lpstr>
      <vt:lpstr>Présentation PowerPoint</vt:lpstr>
      <vt:lpstr>Présentation PowerPoint</vt:lpstr>
      <vt:lpstr>Présentation PowerPoint</vt:lpstr>
      <vt:lpstr>Photo Globale Réalisé ( cote d ivoire)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EFFECTIFS ET CAPACITAIRES</vt:lpstr>
      <vt:lpstr>Présentation PowerPoint</vt:lpstr>
      <vt:lpstr>Présentation PowerPoint</vt:lpstr>
      <vt:lpstr>Présentation PowerPoint</vt:lpstr>
      <vt:lpstr>SYNTHESE : QUOI RETENIR FILIALE?</vt:lpstr>
      <vt:lpstr>SYNTHESE : QUOI RETENIR BENIN?</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Michele DEGBOE</dc:creator>
  <cp:lastModifiedBy>Corine DAKPO</cp:lastModifiedBy>
  <cp:revision>4126</cp:revision>
  <cp:lastPrinted>2022-06-20T16:36:59Z</cp:lastPrinted>
  <dcterms:created xsi:type="dcterms:W3CDTF">2015-10-14T16:42:27Z</dcterms:created>
  <dcterms:modified xsi:type="dcterms:W3CDTF">2023-06-14T19:00:44Z</dcterms:modified>
</cp:coreProperties>
</file>