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542" r:id="rId2"/>
    <p:sldId id="842" r:id="rId3"/>
    <p:sldId id="848" r:id="rId4"/>
    <p:sldId id="849" r:id="rId5"/>
    <p:sldId id="845" r:id="rId6"/>
    <p:sldId id="846" r:id="rId7"/>
  </p:sldIdLst>
  <p:sldSz cx="7199313" cy="1187926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64" userDrawn="1">
          <p15:clr>
            <a:srgbClr val="A4A3A4"/>
          </p15:clr>
        </p15:guide>
        <p15:guide id="2" pos="22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CC6600"/>
    <a:srgbClr val="990000"/>
    <a:srgbClr val="E85127"/>
    <a:srgbClr val="693020"/>
    <a:srgbClr val="9900CC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 autoAdjust="0"/>
    <p:restoredTop sz="94717" autoAdjust="0"/>
  </p:normalViewPr>
  <p:slideViewPr>
    <p:cSldViewPr snapToGrid="0">
      <p:cViewPr>
        <p:scale>
          <a:sx n="100" d="100"/>
          <a:sy n="100" d="100"/>
        </p:scale>
        <p:origin x="918" y="-4554"/>
      </p:cViewPr>
      <p:guideLst>
        <p:guide orient="horz" pos="3764"/>
        <p:guide pos="22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e DEGBOE" userId="6a85935c516ce4b8" providerId="LiveId" clId="{2720A07C-DCB6-49BF-AE38-08B1D9FE0579}"/>
    <pc:docChg chg="modSld">
      <pc:chgData name="Michele DEGBOE" userId="6a85935c516ce4b8" providerId="LiveId" clId="{2720A07C-DCB6-49BF-AE38-08B1D9FE0579}" dt="2023-05-23T10:45:11.717" v="61" actId="20577"/>
      <pc:docMkLst>
        <pc:docMk/>
      </pc:docMkLst>
      <pc:sldChg chg="modSp mod">
        <pc:chgData name="Michele DEGBOE" userId="6a85935c516ce4b8" providerId="LiveId" clId="{2720A07C-DCB6-49BF-AE38-08B1D9FE0579}" dt="2023-05-23T10:45:11.717" v="61" actId="20577"/>
        <pc:sldMkLst>
          <pc:docMk/>
          <pc:sldMk cId="4156820774" sldId="848"/>
        </pc:sldMkLst>
        <pc:spChg chg="mod">
          <ac:chgData name="Michele DEGBOE" userId="6a85935c516ce4b8" providerId="LiveId" clId="{2720A07C-DCB6-49BF-AE38-08B1D9FE0579}" dt="2023-05-23T10:45:11.717" v="61" actId="20577"/>
          <ac:spMkLst>
            <pc:docMk/>
            <pc:sldMk cId="4156820774" sldId="848"/>
            <ac:spMk id="9" creationId="{E45FA7BE-3DB2-C44C-B848-F1DC51167FF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EGORY\Downloads\Suivi%20op&#233;rationn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'Suivi opérationnel'!$G$5</c:f>
              <c:strCache>
                <c:ptCount val="1"/>
                <c:pt idx="0">
                  <c:v>Taux de déroulement des modules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A4-4C5F-B7C9-F6C384CDCB56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A4-4C5F-B7C9-F6C384CDCB56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0A4-4C5F-B7C9-F6C384CDCB56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0A4-4C5F-B7C9-F6C384CDCB56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0A4-4C5F-B7C9-F6C384CDCB56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0A4-4C5F-B7C9-F6C384CDCB56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0A4-4C5F-B7C9-F6C384CDCB56}"/>
              </c:ext>
            </c:extLst>
          </c:dPt>
          <c:dLbls>
            <c:dLbl>
              <c:idx val="6"/>
              <c:layout>
                <c:manualLayout>
                  <c:x val="-2.17475977233051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0A4-4C5F-B7C9-F6C384CDCB56}"/>
                </c:ext>
              </c:extLst>
            </c:dLbl>
            <c:dLbl>
              <c:idx val="7"/>
              <c:layout>
                <c:manualLayout>
                  <c:x val="2.5701706400269753E-2"/>
                  <c:y val="-2.12188906800333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0A4-4C5F-B7C9-F6C384CDCB56}"/>
                </c:ext>
              </c:extLst>
            </c:dLbl>
            <c:dLbl>
              <c:idx val="12"/>
              <c:layout>
                <c:manualLayout>
                  <c:x val="-2.1747597723305173E-2"/>
                  <c:y val="2.12188906800333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0A4-4C5F-B7C9-F6C384CDCB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'Suivi opérationnel'!$B$6:$C$23</c:f>
              <c:multiLvlStrCache>
                <c:ptCount val="18"/>
                <c:lvl>
                  <c:pt idx="0">
                    <c:v>Bénin</c:v>
                  </c:pt>
                  <c:pt idx="1">
                    <c:v>Côte d'Ivoire</c:v>
                  </c:pt>
                  <c:pt idx="2">
                    <c:v>Guinée-Conakry</c:v>
                  </c:pt>
                  <c:pt idx="3">
                    <c:v>Congo-Brazzaville</c:v>
                  </c:pt>
                  <c:pt idx="4">
                    <c:v>Cameroun</c:v>
                  </c:pt>
                  <c:pt idx="5">
                    <c:v>Guinée-Bissau</c:v>
                  </c:pt>
                  <c:pt idx="6">
                    <c:v>Bénin</c:v>
                  </c:pt>
                  <c:pt idx="7">
                    <c:v>Côte d'Ivoire</c:v>
                  </c:pt>
                  <c:pt idx="8">
                    <c:v>Guinée-Conakry</c:v>
                  </c:pt>
                  <c:pt idx="9">
                    <c:v>Congo-Brazzaville</c:v>
                  </c:pt>
                  <c:pt idx="10">
                    <c:v>Cameroun</c:v>
                  </c:pt>
                  <c:pt idx="11">
                    <c:v>Guinée-Bissau</c:v>
                  </c:pt>
                  <c:pt idx="12">
                    <c:v>Bénin</c:v>
                  </c:pt>
                  <c:pt idx="13">
                    <c:v>Côte d'Ivoire</c:v>
                  </c:pt>
                  <c:pt idx="14">
                    <c:v>Guinée-Conakry</c:v>
                  </c:pt>
                  <c:pt idx="15">
                    <c:v>Congo-Brazzaville</c:v>
                  </c:pt>
                  <c:pt idx="16">
                    <c:v>Cameroun</c:v>
                  </c:pt>
                  <c:pt idx="17">
                    <c:v>Guinée-Bissau</c:v>
                  </c:pt>
                </c:lvl>
                <c:lvl>
                  <c:pt idx="0">
                    <c:v>mars-23</c:v>
                  </c:pt>
                  <c:pt idx="6">
                    <c:v>avr-23</c:v>
                  </c:pt>
                  <c:pt idx="12">
                    <c:v>mai-23</c:v>
                  </c:pt>
                </c:lvl>
              </c:multiLvlStrCache>
            </c:multiLvlStrRef>
          </c:cat>
          <c:val>
            <c:numRef>
              <c:f>'Suivi opérationnel'!$G$6:$G$23</c:f>
              <c:numCache>
                <c:formatCode>0.00%</c:formatCode>
                <c:ptCount val="18"/>
                <c:pt idx="0">
                  <c:v>0.92859999999999998</c:v>
                </c:pt>
                <c:pt idx="1">
                  <c:v>0.75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0.97389999999999999</c:v>
                </c:pt>
                <c:pt idx="7">
                  <c:v>0.94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0.98209999999999997</c:v>
                </c:pt>
                <c:pt idx="13">
                  <c:v>0.92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0A4-4C5F-B7C9-F6C384CDC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3905856"/>
        <c:axId val="1683896064"/>
      </c:barChart>
      <c:catAx>
        <c:axId val="168390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fr-FR"/>
          </a:p>
        </c:txPr>
        <c:crossAx val="1683896064"/>
        <c:crosses val="autoZero"/>
        <c:auto val="1"/>
        <c:lblAlgn val="ctr"/>
        <c:lblOffset val="100"/>
        <c:noMultiLvlLbl val="0"/>
      </c:catAx>
      <c:valAx>
        <c:axId val="1683896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fr-FR"/>
          </a:p>
        </c:txPr>
        <c:crossAx val="168390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9050">
      <a:solidFill>
        <a:schemeClr val="accent2"/>
      </a:solidFill>
    </a:ln>
    <a:effectLst/>
  </c:spPr>
  <c:txPr>
    <a:bodyPr/>
    <a:lstStyle/>
    <a:p>
      <a:pPr>
        <a:defRPr>
          <a:latin typeface="Garamond" panose="02020404030301010803" pitchFamily="18" charset="0"/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11464737702661E-2"/>
          <c:y val="0.14319413425143351"/>
          <c:w val="0.88526800178003906"/>
          <c:h val="0.50732685287694046"/>
        </c:manualLayout>
      </c:layout>
      <c:lineChart>
        <c:grouping val="standard"/>
        <c:varyColors val="0"/>
        <c:ser>
          <c:idx val="0"/>
          <c:order val="0"/>
          <c:tx>
            <c:strRef>
              <c:f>'Suivi opérationnel'!$J$5</c:f>
              <c:strCache>
                <c:ptCount val="1"/>
                <c:pt idx="0">
                  <c:v>Objectif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'Suivi opérationnel'!$B$6:$C$23</c:f>
              <c:multiLvlStrCache>
                <c:ptCount val="18"/>
                <c:lvl>
                  <c:pt idx="0">
                    <c:v>Bénin</c:v>
                  </c:pt>
                  <c:pt idx="1">
                    <c:v>Côte d'Ivoire</c:v>
                  </c:pt>
                  <c:pt idx="2">
                    <c:v>Guinée-Conakry</c:v>
                  </c:pt>
                  <c:pt idx="3">
                    <c:v>Congo-Brazzaville</c:v>
                  </c:pt>
                  <c:pt idx="4">
                    <c:v>Cameroun</c:v>
                  </c:pt>
                  <c:pt idx="5">
                    <c:v>Guinée-Bissau</c:v>
                  </c:pt>
                  <c:pt idx="6">
                    <c:v>Bénin</c:v>
                  </c:pt>
                  <c:pt idx="7">
                    <c:v>Côte d'Ivoire</c:v>
                  </c:pt>
                  <c:pt idx="8">
                    <c:v>Guinée-Conakry</c:v>
                  </c:pt>
                  <c:pt idx="9">
                    <c:v>Congo-Brazzaville</c:v>
                  </c:pt>
                  <c:pt idx="10">
                    <c:v>Cameroun</c:v>
                  </c:pt>
                  <c:pt idx="11">
                    <c:v>Guinée-Bissau</c:v>
                  </c:pt>
                  <c:pt idx="12">
                    <c:v>Bénin</c:v>
                  </c:pt>
                  <c:pt idx="13">
                    <c:v>Côte d'Ivoire</c:v>
                  </c:pt>
                  <c:pt idx="14">
                    <c:v>Guinée-Conakry</c:v>
                  </c:pt>
                  <c:pt idx="15">
                    <c:v>Congo-Brazzaville</c:v>
                  </c:pt>
                  <c:pt idx="16">
                    <c:v>Cameroun</c:v>
                  </c:pt>
                  <c:pt idx="17">
                    <c:v>Guinée-Bissau</c:v>
                  </c:pt>
                </c:lvl>
                <c:lvl>
                  <c:pt idx="0">
                    <c:v>mars-23</c:v>
                  </c:pt>
                  <c:pt idx="6">
                    <c:v>avr-23</c:v>
                  </c:pt>
                  <c:pt idx="12">
                    <c:v>mai-23</c:v>
                  </c:pt>
                </c:lvl>
              </c:multiLvlStrCache>
            </c:multiLvlStrRef>
          </c:cat>
          <c:val>
            <c:numRef>
              <c:f>'Suivi opérationnel'!$J$6:$J$23</c:f>
              <c:numCache>
                <c:formatCode>0.00%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15-4986-98BE-8649ADCBC387}"/>
            </c:ext>
          </c:extLst>
        </c:ser>
        <c:ser>
          <c:idx val="1"/>
          <c:order val="1"/>
          <c:tx>
            <c:strRef>
              <c:f>'Suivi opérationnel'!$K$5</c:f>
              <c:strCache>
                <c:ptCount val="1"/>
                <c:pt idx="0">
                  <c:v>Taux de consommation des heures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029516880746225E-2"/>
                  <c:y val="-3.870111736525230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B15-4986-98BE-8649ADCBC387}"/>
                </c:ext>
              </c:extLst>
            </c:dLbl>
            <c:dLbl>
              <c:idx val="1"/>
              <c:layout>
                <c:manualLayout>
                  <c:x val="2.0012833426411394E-3"/>
                  <c:y val="-1.54804469461009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B15-4986-98BE-8649ADCBC387}"/>
                </c:ext>
              </c:extLst>
            </c:dLbl>
            <c:dLbl>
              <c:idx val="6"/>
              <c:layout>
                <c:manualLayout>
                  <c:x val="-8.0051333705645572E-2"/>
                  <c:y val="-3.48310056287270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B15-4986-98BE-8649ADCBC387}"/>
                </c:ext>
              </c:extLst>
            </c:dLbl>
            <c:dLbl>
              <c:idx val="7"/>
              <c:layout>
                <c:manualLayout>
                  <c:x val="-6.0038500279234177E-3"/>
                  <c:y val="-1.54804469461009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B15-4986-98BE-8649ADCBC387}"/>
                </c:ext>
              </c:extLst>
            </c:dLbl>
            <c:dLbl>
              <c:idx val="12"/>
              <c:layout>
                <c:manualLayout>
                  <c:x val="-9.406031710413347E-2"/>
                  <c:y val="1.16103352095756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B15-4986-98BE-8649ADCBC387}"/>
                </c:ext>
              </c:extLst>
            </c:dLbl>
            <c:dLbl>
              <c:idx val="13"/>
              <c:layout>
                <c:manualLayout>
                  <c:x val="-1.0006416713205844E-2"/>
                  <c:y val="-7.74022347305049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B15-4986-98BE-8649ADCBC387}"/>
                </c:ext>
              </c:extLst>
            </c:dLbl>
            <c:dLbl>
              <c:idx val="15"/>
              <c:layout>
                <c:manualLayout>
                  <c:x val="-1.4675908308689896E-16"/>
                  <c:y val="1.93505586826261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B15-4986-98BE-8649ADCB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'Suivi opérationnel'!$B$6:$C$23</c:f>
              <c:multiLvlStrCache>
                <c:ptCount val="18"/>
                <c:lvl>
                  <c:pt idx="0">
                    <c:v>Bénin</c:v>
                  </c:pt>
                  <c:pt idx="1">
                    <c:v>Côte d'Ivoire</c:v>
                  </c:pt>
                  <c:pt idx="2">
                    <c:v>Guinée-Conakry</c:v>
                  </c:pt>
                  <c:pt idx="3">
                    <c:v>Congo-Brazzaville</c:v>
                  </c:pt>
                  <c:pt idx="4">
                    <c:v>Cameroun</c:v>
                  </c:pt>
                  <c:pt idx="5">
                    <c:v>Guinée-Bissau</c:v>
                  </c:pt>
                  <c:pt idx="6">
                    <c:v>Bénin</c:v>
                  </c:pt>
                  <c:pt idx="7">
                    <c:v>Côte d'Ivoire</c:v>
                  </c:pt>
                  <c:pt idx="8">
                    <c:v>Guinée-Conakry</c:v>
                  </c:pt>
                  <c:pt idx="9">
                    <c:v>Congo-Brazzaville</c:v>
                  </c:pt>
                  <c:pt idx="10">
                    <c:v>Cameroun</c:v>
                  </c:pt>
                  <c:pt idx="11">
                    <c:v>Guinée-Bissau</c:v>
                  </c:pt>
                  <c:pt idx="12">
                    <c:v>Bénin</c:v>
                  </c:pt>
                  <c:pt idx="13">
                    <c:v>Côte d'Ivoire</c:v>
                  </c:pt>
                  <c:pt idx="14">
                    <c:v>Guinée-Conakry</c:v>
                  </c:pt>
                  <c:pt idx="15">
                    <c:v>Congo-Brazzaville</c:v>
                  </c:pt>
                  <c:pt idx="16">
                    <c:v>Cameroun</c:v>
                  </c:pt>
                  <c:pt idx="17">
                    <c:v>Guinée-Bissau</c:v>
                  </c:pt>
                </c:lvl>
                <c:lvl>
                  <c:pt idx="0">
                    <c:v>mars-23</c:v>
                  </c:pt>
                  <c:pt idx="6">
                    <c:v>avr-23</c:v>
                  </c:pt>
                  <c:pt idx="12">
                    <c:v>mai-23</c:v>
                  </c:pt>
                </c:lvl>
              </c:multiLvlStrCache>
            </c:multiLvlStrRef>
          </c:cat>
          <c:val>
            <c:numRef>
              <c:f>'Suivi opérationnel'!$K$6:$K$23</c:f>
              <c:numCache>
                <c:formatCode>0.00%</c:formatCode>
                <c:ptCount val="18"/>
                <c:pt idx="0">
                  <c:v>0.92500000000000004</c:v>
                </c:pt>
                <c:pt idx="1">
                  <c:v>0.8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0.82869999999999999</c:v>
                </c:pt>
                <c:pt idx="7">
                  <c:v>0.89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0.94610000000000005</c:v>
                </c:pt>
                <c:pt idx="13">
                  <c:v>0.82</c:v>
                </c:pt>
                <c:pt idx="14">
                  <c:v>0</c:v>
                </c:pt>
                <c:pt idx="15">
                  <c:v>0.97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B15-4986-98BE-8649ADCB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2481056"/>
        <c:axId val="2002485408"/>
      </c:lineChart>
      <c:catAx>
        <c:axId val="200248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02485408"/>
        <c:crosses val="autoZero"/>
        <c:auto val="1"/>
        <c:lblAlgn val="ctr"/>
        <c:lblOffset val="100"/>
        <c:noMultiLvlLbl val="0"/>
      </c:catAx>
      <c:valAx>
        <c:axId val="200248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0248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rgbClr val="E2001A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24/05/2023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493963" y="1143000"/>
            <a:ext cx="1870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944130"/>
            <a:ext cx="6119416" cy="4135743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6239364"/>
            <a:ext cx="5399485" cy="2868071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22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104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632461"/>
            <a:ext cx="1552352" cy="1006712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632461"/>
            <a:ext cx="4567064" cy="10067126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34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285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2961570"/>
            <a:ext cx="6209407" cy="4941443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7949760"/>
            <a:ext cx="6209407" cy="2598588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93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3162304"/>
            <a:ext cx="3059708" cy="753728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3162304"/>
            <a:ext cx="3059708" cy="753728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24/05/2023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47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632464"/>
            <a:ext cx="6209407" cy="229610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2912070"/>
            <a:ext cx="3045646" cy="142716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4339231"/>
            <a:ext cx="3045646" cy="638235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2912070"/>
            <a:ext cx="3060646" cy="142716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4339231"/>
            <a:ext cx="3060646" cy="638235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24/05/2023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97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24/05/2023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10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24/05/2023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39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791951"/>
            <a:ext cx="2321966" cy="2771828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710397"/>
            <a:ext cx="3644652" cy="8441976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563779"/>
            <a:ext cx="2321966" cy="6602341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24/05/2023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38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791951"/>
            <a:ext cx="2321966" cy="2771828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710397"/>
            <a:ext cx="3644652" cy="8441976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563779"/>
            <a:ext cx="2321966" cy="6602341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24/05/2023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66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632464"/>
            <a:ext cx="6209407" cy="2296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3162304"/>
            <a:ext cx="6209407" cy="753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11010319"/>
            <a:ext cx="1619845" cy="632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24/05/2023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11010319"/>
            <a:ext cx="2429768" cy="632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11010319"/>
            <a:ext cx="1619845" cy="632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68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546727" y="6063369"/>
            <a:ext cx="4274592" cy="819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6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2362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6805" y="7556184"/>
            <a:ext cx="1618016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45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945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 JANVIER  2022</a:t>
            </a: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7197515" cy="6063368"/>
          </a:xfrm>
        </p:spPr>
      </p:pic>
      <p:sp>
        <p:nvSpPr>
          <p:cNvPr id="10" name="ZoneTexte 9"/>
          <p:cNvSpPr txBox="1"/>
          <p:nvPr/>
        </p:nvSpPr>
        <p:spPr>
          <a:xfrm>
            <a:off x="6012426" y="7662737"/>
            <a:ext cx="1186887" cy="219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27" i="1" dirty="0">
                <a:latin typeface="Arial" pitchFamily="34" charset="0"/>
                <a:cs typeface="Arial" pitchFamily="34" charset="0"/>
              </a:rPr>
              <a:t>Décembre  2022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7513" cy="404961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3297"/>
            <a:ext cx="7197513" cy="31059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38285" y="5765123"/>
            <a:ext cx="5109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Century Gothic,Bold"/>
              </a:rPr>
              <a:t>Groupe Média Contact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5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4002"/>
            <a:ext cx="7123177" cy="224951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81C43EB-CCDC-A53B-59A8-E8025F62FDC5}"/>
              </a:ext>
            </a:extLst>
          </p:cNvPr>
          <p:cNvSpPr txBox="1"/>
          <p:nvPr/>
        </p:nvSpPr>
        <p:spPr>
          <a:xfrm>
            <a:off x="0" y="5927878"/>
            <a:ext cx="7088886" cy="369332"/>
          </a:xfrm>
          <a:prstGeom prst="rect">
            <a:avLst/>
          </a:prstGeom>
          <a:solidFill>
            <a:srgbClr val="E2001A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Garamond" panose="02020404030301010803" pitchFamily="18" charset="0"/>
                <a:cs typeface="Aharoni" panose="02010803020104030203" pitchFamily="2" charset="-79"/>
              </a:rPr>
              <a:t>GESTION DE LOGISTIQUE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2B405C-8C4D-50EA-5B63-567AAFEF0E96}"/>
              </a:ext>
            </a:extLst>
          </p:cNvPr>
          <p:cNvSpPr txBox="1"/>
          <p:nvPr/>
        </p:nvSpPr>
        <p:spPr>
          <a:xfrm>
            <a:off x="-21716" y="1150680"/>
            <a:ext cx="7071740" cy="369332"/>
          </a:xfrm>
          <a:prstGeom prst="rect">
            <a:avLst/>
          </a:prstGeom>
          <a:solidFill>
            <a:srgbClr val="E2001A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Garamond" panose="02020404030301010803" pitchFamily="18" charset="0"/>
                <a:cs typeface="Aharoni" panose="02010803020104030203" pitchFamily="2" charset="-79"/>
              </a:rPr>
              <a:t>INDICATEUR DE SYNTHESE CONTRACTUEL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CF5C966-1CFD-2B5E-8799-A6E3AEBEC448}"/>
              </a:ext>
            </a:extLst>
          </p:cNvPr>
          <p:cNvSpPr txBox="1"/>
          <p:nvPr/>
        </p:nvSpPr>
        <p:spPr>
          <a:xfrm>
            <a:off x="0" y="6900487"/>
            <a:ext cx="7088886" cy="369332"/>
          </a:xfrm>
          <a:prstGeom prst="rect">
            <a:avLst/>
          </a:prstGeom>
          <a:solidFill>
            <a:srgbClr val="E2001A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Garamond" panose="02020404030301010803" pitchFamily="18" charset="0"/>
                <a:cs typeface="Aharoni" panose="02010803020104030203" pitchFamily="2" charset="-79"/>
              </a:rPr>
              <a:t>INSTANCE/ALERTE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85D99FDA-8DF8-AAB4-E43E-4BE5F44E0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54857"/>
              </p:ext>
            </p:extLst>
          </p:nvPr>
        </p:nvGraphicFramePr>
        <p:xfrm>
          <a:off x="73151" y="1552420"/>
          <a:ext cx="6976873" cy="3721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945">
                  <a:extLst>
                    <a:ext uri="{9D8B030D-6E8A-4147-A177-3AD203B41FA5}">
                      <a16:colId xmlns:a16="http://schemas.microsoft.com/office/drawing/2014/main" val="3155055570"/>
                    </a:ext>
                  </a:extLst>
                </a:gridCol>
                <a:gridCol w="1753976">
                  <a:extLst>
                    <a:ext uri="{9D8B030D-6E8A-4147-A177-3AD203B41FA5}">
                      <a16:colId xmlns:a16="http://schemas.microsoft.com/office/drawing/2014/main" val="2171237652"/>
                    </a:ext>
                  </a:extLst>
                </a:gridCol>
                <a:gridCol w="1753976">
                  <a:extLst>
                    <a:ext uri="{9D8B030D-6E8A-4147-A177-3AD203B41FA5}">
                      <a16:colId xmlns:a16="http://schemas.microsoft.com/office/drawing/2014/main" val="845860481"/>
                    </a:ext>
                  </a:extLst>
                </a:gridCol>
                <a:gridCol w="1753976">
                  <a:extLst>
                    <a:ext uri="{9D8B030D-6E8A-4147-A177-3AD203B41FA5}">
                      <a16:colId xmlns:a16="http://schemas.microsoft.com/office/drawing/2014/main" val="3198560798"/>
                    </a:ext>
                  </a:extLst>
                </a:gridCol>
              </a:tblGrid>
              <a:tr h="260264">
                <a:tc>
                  <a:txBody>
                    <a:bodyPr/>
                    <a:lstStyle/>
                    <a:p>
                      <a:endParaRPr lang="fr-FR" dirty="0">
                        <a:latin typeface="Garamond" panose="020204040303010108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Garamond" panose="02020404030301010803" pitchFamily="18" charset="0"/>
                        </a:rPr>
                        <a:t>Mars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Garamond" panose="02020404030301010803" pitchFamily="18" charset="0"/>
                        </a:rPr>
                        <a:t>Avril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Garamond" panose="02020404030301010803" pitchFamily="18" charset="0"/>
                        </a:rPr>
                        <a:t>Mai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56722"/>
                  </a:ext>
                </a:extLst>
              </a:tr>
              <a:tr h="260264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Garamond" panose="02020404030301010803" pitchFamily="18" charset="0"/>
                        </a:rPr>
                        <a:t>MOOV BENIN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C00000"/>
                          </a:solidFill>
                          <a:latin typeface="Garamond" panose="02020404030301010803" pitchFamily="18" charset="0"/>
                        </a:rPr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C00000"/>
                          </a:solidFill>
                          <a:latin typeface="Garamond" panose="02020404030301010803" pitchFamily="18" charset="0"/>
                        </a:rPr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C00000"/>
                          </a:solidFill>
                          <a:latin typeface="Garamond" panose="02020404030301010803" pitchFamily="18" charset="0"/>
                        </a:rPr>
                        <a:t>82%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11417"/>
                  </a:ext>
                </a:extLst>
              </a:tr>
              <a:tr h="260264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Garamond" panose="02020404030301010803" pitchFamily="18" charset="0"/>
                        </a:rPr>
                        <a:t>MTN BENIN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C00000"/>
                          </a:solidFill>
                          <a:latin typeface="Garamond" panose="02020404030301010803" pitchFamily="18" charset="0"/>
                        </a:rPr>
                        <a:t>2,13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C00000"/>
                          </a:solidFill>
                          <a:latin typeface="Garamond" panose="02020404030301010803" pitchFamily="18" charset="0"/>
                        </a:rPr>
                        <a:t>2, 02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C00000"/>
                          </a:solidFill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819439"/>
                  </a:ext>
                </a:extLst>
              </a:tr>
              <a:tr h="260264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Garamond" panose="02020404030301010803" pitchFamily="18" charset="0"/>
                        </a:rPr>
                        <a:t>CELTIIS BENIN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Garamond" panose="02020404030301010803" pitchFamily="18" charset="0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Garamond" panose="02020404030301010803" pitchFamily="18" charset="0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Garamond" panose="02020404030301010803" pitchFamily="18" charset="0"/>
                        </a:rPr>
                        <a:t>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796328"/>
                  </a:ext>
                </a:extLst>
              </a:tr>
              <a:tr h="260264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Garamond" panose="02020404030301010803" pitchFamily="18" charset="0"/>
                        </a:rPr>
                        <a:t>MTN CAM 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Garamond" panose="02020404030301010803" pitchFamily="18" charset="0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Garamond" panose="02020404030301010803" pitchFamily="18" charset="0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Garamond" panose="02020404030301010803" pitchFamily="18" charset="0"/>
                        </a:rPr>
                        <a:t>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979400"/>
                  </a:ext>
                </a:extLst>
              </a:tr>
              <a:tr h="260264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Garamond" panose="02020404030301010803" pitchFamily="18" charset="0"/>
                        </a:rPr>
                        <a:t>MTN  CAM EBU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C00000"/>
                          </a:solidFill>
                          <a:latin typeface="Garamond" panose="02020404030301010803" pitchFamily="18" charset="0"/>
                        </a:rPr>
                        <a:t>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C00000"/>
                          </a:solidFill>
                          <a:latin typeface="Garamond" panose="02020404030301010803" pitchFamily="18" charset="0"/>
                        </a:rPr>
                        <a:t>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C00000"/>
                          </a:solidFill>
                          <a:latin typeface="Garamond" panose="02020404030301010803" pitchFamily="18" charset="0"/>
                        </a:rPr>
                        <a:t>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668920"/>
                  </a:ext>
                </a:extLst>
              </a:tr>
              <a:tr h="260264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Garamond" panose="02020404030301010803" pitchFamily="18" charset="0"/>
                        </a:rPr>
                        <a:t>MTN  GB 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Garamond" panose="02020404030301010803" pitchFamily="18" charset="0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Garamond" panose="02020404030301010803" pitchFamily="18" charset="0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Garamond" panose="02020404030301010803" pitchFamily="18" charset="0"/>
                        </a:rPr>
                        <a:t>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418364"/>
                  </a:ext>
                </a:extLst>
              </a:tr>
              <a:tr h="260264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Garamond" panose="02020404030301010803" pitchFamily="18" charset="0"/>
                        </a:rPr>
                        <a:t>MTN GC 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Garamond" panose="02020404030301010803" pitchFamily="18" charset="0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Garamond" panose="02020404030301010803" pitchFamily="18" charset="0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Garamond" panose="02020404030301010803" pitchFamily="18" charset="0"/>
                        </a:rPr>
                        <a:t>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210780"/>
                  </a:ext>
                </a:extLst>
              </a:tr>
              <a:tr h="168941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Garamond" panose="02020404030301010803" pitchFamily="18" charset="0"/>
                        </a:rPr>
                        <a:t>MTN , AITEL , BGFI CONGO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Garamond" panose="02020404030301010803" pitchFamily="18" charset="0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Garamond" panose="02020404030301010803" pitchFamily="18" charset="0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Garamond" panose="02020404030301010803" pitchFamily="18" charset="0"/>
                        </a:rPr>
                        <a:t>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053284"/>
                  </a:ext>
                </a:extLst>
              </a:tr>
              <a:tr h="443110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Garamond" panose="02020404030301010803" pitchFamily="18" charset="0"/>
                        </a:rPr>
                        <a:t>MTN CI  INTERIM </a:t>
                      </a:r>
                      <a:r>
                        <a:rPr lang="fr-FR" b="1" dirty="0" smtClean="0">
                          <a:latin typeface="Garamond" panose="02020404030301010803" pitchFamily="18" charset="0"/>
                        </a:rPr>
                        <a:t>et</a:t>
                      </a:r>
                      <a:r>
                        <a:rPr lang="fr-FR" b="1" baseline="0" dirty="0" smtClean="0">
                          <a:latin typeface="Garamond" panose="02020404030301010803" pitchFamily="18" charset="0"/>
                        </a:rPr>
                        <a:t> SONDAGE</a:t>
                      </a:r>
                      <a:endParaRPr lang="fr-FR" b="1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Garamond" panose="02020404030301010803" pitchFamily="18" charset="0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Garamond" panose="02020404030301010803" pitchFamily="18" charset="0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Garamond" panose="02020404030301010803" pitchFamily="18" charset="0"/>
                        </a:rPr>
                        <a:t>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236291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13803D8D-135A-E250-8329-96BD22F07F3F}"/>
              </a:ext>
            </a:extLst>
          </p:cNvPr>
          <p:cNvSpPr txBox="1"/>
          <p:nvPr/>
        </p:nvSpPr>
        <p:spPr>
          <a:xfrm>
            <a:off x="56006" y="5266892"/>
            <a:ext cx="701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Garamond" panose="02020404030301010803" pitchFamily="18" charset="0"/>
                <a:cs typeface="Aharoni" panose="02010803020104030203" pitchFamily="2" charset="-79"/>
              </a:rPr>
              <a:t>Dégradation des indicateurs contractuels en raison  des flux accidentels  sur toutes les campagnes et les notes de quizz sur MOOV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45FA7BE-3DB2-C44C-B848-F1DC51167FFC}"/>
              </a:ext>
            </a:extLst>
          </p:cNvPr>
          <p:cNvSpPr txBox="1"/>
          <p:nvPr/>
        </p:nvSpPr>
        <p:spPr>
          <a:xfrm>
            <a:off x="112013" y="7284474"/>
            <a:ext cx="64550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Garamond" panose="02020404030301010803" pitchFamily="18" charset="0"/>
                <a:cs typeface="Aharoni" panose="02010803020104030203" pitchFamily="2" charset="-79"/>
              </a:rPr>
              <a:t>Reporting</a:t>
            </a:r>
            <a:r>
              <a:rPr lang="fr-FR" dirty="0">
                <a:latin typeface="Garamond" panose="02020404030301010803" pitchFamily="18" charset="0"/>
                <a:cs typeface="Aharoni" panose="02010803020104030203" pitchFamily="2" charset="-79"/>
              </a:rPr>
              <a:t> manuel </a:t>
            </a:r>
            <a:r>
              <a:rPr lang="fr-FR" dirty="0" err="1" smtClean="0">
                <a:latin typeface="Garamond" panose="02020404030301010803" pitchFamily="18" charset="0"/>
                <a:cs typeface="Aharoni" panose="02010803020104030203" pitchFamily="2" charset="-79"/>
              </a:rPr>
              <a:t>whatsapp</a:t>
            </a:r>
            <a:r>
              <a:rPr lang="fr-FR" dirty="0" smtClean="0">
                <a:latin typeface="Garamond" panose="02020404030301010803" pitchFamily="18" charset="0"/>
                <a:cs typeface="Aharoni" panose="02010803020104030203" pitchFamily="2" charset="-79"/>
              </a:rPr>
              <a:t> </a:t>
            </a:r>
            <a:r>
              <a:rPr lang="fr-FR" dirty="0">
                <a:latin typeface="Garamond" panose="02020404030301010803" pitchFamily="18" charset="0"/>
                <a:cs typeface="Aharoni" panose="02010803020104030203" pitchFamily="2" charset="-79"/>
              </a:rPr>
              <a:t>depuis la suspension de MC CHAT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Garamond" panose="02020404030301010803" pitchFamily="18" charset="0"/>
                <a:cs typeface="Aharoni" panose="02010803020104030203" pitchFamily="2" charset="-79"/>
              </a:rPr>
              <a:t>Reporting</a:t>
            </a:r>
            <a:r>
              <a:rPr lang="fr-FR" dirty="0">
                <a:latin typeface="Garamond" panose="02020404030301010803" pitchFamily="18" charset="0"/>
                <a:cs typeface="Aharoni" panose="02010803020104030203" pitchFamily="2" charset="-79"/>
              </a:rPr>
              <a:t> non complet mailing en alerte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Garamond" panose="02020404030301010803" pitchFamily="18" charset="0"/>
                <a:cs typeface="Aharoni" panose="02010803020104030203" pitchFamily="2" charset="-79"/>
              </a:rPr>
              <a:t>Payplan</a:t>
            </a:r>
            <a:r>
              <a:rPr lang="fr-FR" dirty="0">
                <a:latin typeface="Garamond" panose="02020404030301010803" pitchFamily="18" charset="0"/>
                <a:cs typeface="Aharoni" panose="02010803020104030203" pitchFamily="2" charset="-79"/>
              </a:rPr>
              <a:t> </a:t>
            </a:r>
            <a:r>
              <a:rPr lang="fr-FR" dirty="0" smtClean="0">
                <a:latin typeface="Garamond" panose="02020404030301010803" pitchFamily="18" charset="0"/>
                <a:cs typeface="Aharoni" panose="02010803020104030203" pitchFamily="2" charset="-79"/>
              </a:rPr>
              <a:t>agent </a:t>
            </a:r>
            <a:r>
              <a:rPr lang="fr-FR" dirty="0">
                <a:latin typeface="Garamond" panose="02020404030301010803" pitchFamily="18" charset="0"/>
                <a:cs typeface="Aharoni" panose="02010803020104030203" pitchFamily="2" charset="-79"/>
              </a:rPr>
              <a:t>HVC en attente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Garamond" panose="02020404030301010803" pitchFamily="18" charset="0"/>
                <a:cs typeface="Aharoni" panose="02010803020104030203" pitchFamily="2" charset="-79"/>
              </a:rPr>
              <a:t>Démarrage </a:t>
            </a:r>
            <a:r>
              <a:rPr lang="fr-FR" dirty="0" err="1">
                <a:latin typeface="Garamond" panose="02020404030301010803" pitchFamily="18" charset="0"/>
                <a:cs typeface="Aharoni" panose="02010803020104030203" pitchFamily="2" charset="-79"/>
              </a:rPr>
              <a:t>outboundcall</a:t>
            </a:r>
            <a:r>
              <a:rPr lang="fr-FR" dirty="0">
                <a:latin typeface="Garamond" panose="02020404030301010803" pitchFamily="18" charset="0"/>
                <a:cs typeface="Aharoni" panose="02010803020104030203" pitchFamily="2" charset="-79"/>
              </a:rPr>
              <a:t> CELTIIS en attente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Garamond" panose="02020404030301010803" pitchFamily="18" charset="0"/>
                <a:cs typeface="Aharoni" panose="02010803020104030203" pitchFamily="2" charset="-79"/>
              </a:rPr>
              <a:t>Redondance non opérationnel YELLO CHAT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Garamond" panose="02020404030301010803" pitchFamily="18" charset="0"/>
                <a:cs typeface="Aharoni" panose="02010803020104030203" pitchFamily="2" charset="-79"/>
              </a:rPr>
              <a:t>Changement de plateforme GUINEE BISSAU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Garamond" panose="02020404030301010803" pitchFamily="18" charset="0"/>
                <a:cs typeface="Aharoni" panose="02010803020104030203" pitchFamily="2" charset="-79"/>
              </a:rPr>
              <a:t>Digital Guinée Conakry en attente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Garamond" panose="02020404030301010803" pitchFamily="18" charset="0"/>
                <a:cs typeface="Aharoni" panose="02010803020104030203" pitchFamily="2" charset="-79"/>
              </a:rPr>
              <a:t>Démarrage Dealers en attente CONGO BRAZZA en attente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Garamond" panose="02020404030301010803" pitchFamily="18" charset="0"/>
                <a:cs typeface="Aharoni" panose="02010803020104030203" pitchFamily="2" charset="-79"/>
              </a:rPr>
              <a:t>Gestion des commentaires sur </a:t>
            </a:r>
            <a:r>
              <a:rPr lang="fr-FR" dirty="0" err="1">
                <a:latin typeface="Garamond" panose="02020404030301010803" pitchFamily="18" charset="0"/>
                <a:cs typeface="Aharoni" panose="02010803020104030203" pitchFamily="2" charset="-79"/>
              </a:rPr>
              <a:t>facebook</a:t>
            </a:r>
            <a:r>
              <a:rPr lang="fr-FR" dirty="0">
                <a:latin typeface="Garamond" panose="02020404030301010803" pitchFamily="18" charset="0"/>
                <a:cs typeface="Aharoni" panose="02010803020104030203" pitchFamily="2" charset="-79"/>
              </a:rPr>
              <a:t> MTN en alerte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Garamond" panose="02020404030301010803" pitchFamily="18" charset="0"/>
                <a:cs typeface="Aharoni" panose="02010803020104030203" pitchFamily="2" charset="-79"/>
              </a:rPr>
              <a:t>Sécurisation de la qualité des prestations des </a:t>
            </a:r>
            <a:r>
              <a:rPr lang="fr-FR" dirty="0" smtClean="0">
                <a:latin typeface="Garamond" panose="02020404030301010803" pitchFamily="18" charset="0"/>
                <a:cs typeface="Aharoni" panose="02010803020104030203" pitchFamily="2" charset="-79"/>
              </a:rPr>
              <a:t>agents</a:t>
            </a:r>
            <a:endParaRPr lang="fr-FR" dirty="0">
              <a:latin typeface="Garamond" panose="02020404030301010803" pitchFamily="18" charset="0"/>
              <a:cs typeface="Aharoni" panose="02010803020104030203" pitchFamily="2" charset="-79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89DFDE9-73B0-9DE9-7C10-71FCE622CEA1}"/>
              </a:ext>
            </a:extLst>
          </p:cNvPr>
          <p:cNvSpPr txBox="1"/>
          <p:nvPr/>
        </p:nvSpPr>
        <p:spPr>
          <a:xfrm>
            <a:off x="112013" y="6362026"/>
            <a:ext cx="616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Garamond" panose="02020404030301010803" pitchFamily="18" charset="0"/>
                <a:cs typeface="Aharoni" panose="02010803020104030203" pitchFamily="2" charset="-79"/>
              </a:rPr>
              <a:t>Listing des procédures en cours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006" y="419784"/>
            <a:ext cx="6976873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ANALYSE DES INDICATEURS DE PERFORMANCES ET OPÉRATIONNELS DE TOUTES LES OPÉRATIONS EN COURS</a:t>
            </a:r>
            <a:endParaRPr lang="fr-FR" sz="2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820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3297"/>
            <a:ext cx="7197513" cy="31059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6152" y="4515839"/>
            <a:ext cx="1626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Comme</a:t>
            </a:r>
            <a:r>
              <a:rPr lang="fr-FR" b="1" dirty="0">
                <a:solidFill>
                  <a:srgbClr val="000000"/>
                </a:solidFill>
                <a:latin typeface="Garamond" panose="02020404030301010803" pitchFamily="18" charset="0"/>
              </a:rPr>
              <a:t>n</a:t>
            </a:r>
            <a:r>
              <a:rPr lang="fr-FR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taires</a:t>
            </a:r>
            <a:endParaRPr lang="fr-FR" b="1" dirty="0">
              <a:latin typeface="Garamond" panose="020204040303010108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7261" y="4885171"/>
            <a:ext cx="6725618" cy="12644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3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Le </a:t>
            </a:r>
            <a:r>
              <a:rPr lang="fr-FR" sz="1300" dirty="0">
                <a:solidFill>
                  <a:srgbClr val="000000"/>
                </a:solidFill>
                <a:latin typeface="Garamond" panose="02020404030301010803" pitchFamily="18" charset="0"/>
              </a:rPr>
              <a:t>taux </a:t>
            </a:r>
            <a:r>
              <a:rPr lang="fr-FR" sz="13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moyen de déroulement des modules est de 92,78%, soit un écart négatif de 07,22% par rapport à l’objectif à atteindre. Trois filiales tiennent cet indicateur : le Bénin, la Côte d’Ivoire et le Congo-Brazzaville. Cependant, notons que seule la Côte d’Ivoire a atteint l’objectif de 100% de modules déroulés sur un mois. </a:t>
            </a:r>
            <a:endParaRPr lang="fr-FR" sz="1300" dirty="0">
              <a:latin typeface="Garamond" panose="020204040303010108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59240"/>
            <a:ext cx="7032879" cy="461665"/>
          </a:xfrm>
          <a:prstGeom prst="rect">
            <a:avLst/>
          </a:prstGeom>
          <a:solidFill>
            <a:srgbClr val="E2001A"/>
          </a:solidFill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Garamond" panose="02020404030301010803" pitchFamily="18" charset="0"/>
                <a:cs typeface="Arial" pitchFamily="34" charset="0"/>
              </a:rPr>
              <a:t>Taux </a:t>
            </a:r>
            <a:r>
              <a:rPr lang="fr-FR" sz="2400" dirty="0">
                <a:solidFill>
                  <a:schemeClr val="bg1"/>
                </a:solidFill>
                <a:latin typeface="Garamond" panose="02020404030301010803" pitchFamily="18" charset="0"/>
                <a:cs typeface="Arial" pitchFamily="34" charset="0"/>
              </a:rPr>
              <a:t>de déroulement des modules</a:t>
            </a: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757933"/>
              </p:ext>
            </p:extLst>
          </p:nvPr>
        </p:nvGraphicFramePr>
        <p:xfrm>
          <a:off x="357112" y="1741704"/>
          <a:ext cx="642369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627731"/>
              </p:ext>
            </p:extLst>
          </p:nvPr>
        </p:nvGraphicFramePr>
        <p:xfrm>
          <a:off x="371477" y="6750177"/>
          <a:ext cx="6498245" cy="3281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/>
          <p:cNvSpPr/>
          <p:nvPr/>
        </p:nvSpPr>
        <p:spPr>
          <a:xfrm>
            <a:off x="56006" y="419784"/>
            <a:ext cx="6976873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ANALYSE DES INDICATEURS DE PERFORMANCES OPÉRATIONNELS DE TOUTES LES OPÉRATIONS EN COURS</a:t>
            </a:r>
            <a:endParaRPr lang="fr-FR" sz="2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246894"/>
            <a:ext cx="7032879" cy="461665"/>
          </a:xfrm>
          <a:prstGeom prst="rect">
            <a:avLst/>
          </a:prstGeom>
          <a:solidFill>
            <a:srgbClr val="E2001A"/>
          </a:solidFill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Garamond" panose="02020404030301010803" pitchFamily="18" charset="0"/>
                <a:cs typeface="Arial" pitchFamily="34" charset="0"/>
              </a:rPr>
              <a:t>Taux </a:t>
            </a:r>
            <a:r>
              <a:rPr lang="fr-FR" sz="2400" dirty="0">
                <a:solidFill>
                  <a:schemeClr val="bg1"/>
                </a:solidFill>
                <a:latin typeface="Garamond" panose="02020404030301010803" pitchFamily="18" charset="0"/>
                <a:cs typeface="Arial" pitchFamily="34" charset="0"/>
              </a:rPr>
              <a:t>de consommation des heures</a:t>
            </a:r>
          </a:p>
        </p:txBody>
      </p:sp>
    </p:spTree>
    <p:extLst>
      <p:ext uri="{BB962C8B-B14F-4D97-AF65-F5344CB8AC3E}">
        <p14:creationId xmlns:p14="http://schemas.microsoft.com/office/powerpoint/2010/main" val="335020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710349" y="6133675"/>
            <a:ext cx="5448645" cy="1001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2362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V.  LE BUDGET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3297"/>
            <a:ext cx="7197513" cy="31059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2140" y="272126"/>
            <a:ext cx="621323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latin typeface="Garamond" panose="02020404030301010803" pitchFamily="18" charset="0"/>
              </a:rPr>
              <a:t>ANALYSE DES CONTRATS EN COURS D’EXÉCUTION</a:t>
            </a:r>
            <a:endParaRPr lang="fr-FR" b="1" dirty="0">
              <a:latin typeface="Garamond" panose="02020404030301010803" pitchFamily="18" charset="0"/>
            </a:endParaRPr>
          </a:p>
        </p:txBody>
      </p:sp>
      <p:graphicFrame>
        <p:nvGraphicFramePr>
          <p:cNvPr id="5" name="Tableau 7">
            <a:extLst>
              <a:ext uri="{FF2B5EF4-FFF2-40B4-BE49-F238E27FC236}">
                <a16:creationId xmlns:a16="http://schemas.microsoft.com/office/drawing/2014/main" id="{AEC06C65-5FDC-BCBF-3EB8-79FAAA14B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225906"/>
              </p:ext>
            </p:extLst>
          </p:nvPr>
        </p:nvGraphicFramePr>
        <p:xfrm>
          <a:off x="460517" y="974084"/>
          <a:ext cx="6244854" cy="3921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506">
                  <a:extLst>
                    <a:ext uri="{9D8B030D-6E8A-4147-A177-3AD203B41FA5}">
                      <a16:colId xmlns:a16="http://schemas.microsoft.com/office/drawing/2014/main" val="3155055570"/>
                    </a:ext>
                  </a:extLst>
                </a:gridCol>
                <a:gridCol w="2097174">
                  <a:extLst>
                    <a:ext uri="{9D8B030D-6E8A-4147-A177-3AD203B41FA5}">
                      <a16:colId xmlns:a16="http://schemas.microsoft.com/office/drawing/2014/main" val="2171237652"/>
                    </a:ext>
                  </a:extLst>
                </a:gridCol>
                <a:gridCol w="2097174">
                  <a:extLst>
                    <a:ext uri="{9D8B030D-6E8A-4147-A177-3AD203B41FA5}">
                      <a16:colId xmlns:a16="http://schemas.microsoft.com/office/drawing/2014/main" val="845860481"/>
                    </a:ext>
                  </a:extLst>
                </a:gridCol>
              </a:tblGrid>
              <a:tr h="300809">
                <a:tc>
                  <a:txBody>
                    <a:bodyPr/>
                    <a:lstStyle/>
                    <a:p>
                      <a:pPr algn="l"/>
                      <a:endParaRPr lang="fr-FR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Garamond" panose="02020404030301010803" pitchFamily="18" charset="0"/>
                        </a:rPr>
                        <a:t>Date de prise effet</a:t>
                      </a: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Garamond" panose="02020404030301010803" pitchFamily="18" charset="0"/>
                        </a:rPr>
                        <a:t>Date de fin</a:t>
                      </a: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56722"/>
                  </a:ext>
                </a:extLst>
              </a:tr>
              <a:tr h="300809"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latin typeface="Garamond" panose="02020404030301010803" pitchFamily="18" charset="0"/>
                        </a:rPr>
                        <a:t>MOOV BENIN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Janv</a:t>
                      </a:r>
                      <a:r>
                        <a:rPr lang="fr-FR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Déc 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311417"/>
                  </a:ext>
                </a:extLst>
              </a:tr>
              <a:tr h="300809"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latin typeface="Garamond" panose="02020404030301010803" pitchFamily="18" charset="0"/>
                        </a:rPr>
                        <a:t>MTN BENIN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01 juillet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30 juin 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7819439"/>
                  </a:ext>
                </a:extLst>
              </a:tr>
              <a:tr h="300809"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latin typeface="Garamond" panose="02020404030301010803" pitchFamily="18" charset="0"/>
                        </a:rPr>
                        <a:t>CELTIIS BENIN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Octobre 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Septembre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9796328"/>
                  </a:ext>
                </a:extLst>
              </a:tr>
              <a:tr h="300809"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latin typeface="Garamond" panose="02020404030301010803" pitchFamily="18" charset="0"/>
                        </a:rPr>
                        <a:t>MTN G CONAKRY 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1er Janvier 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31 Décembre 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0210780"/>
                  </a:ext>
                </a:extLst>
              </a:tr>
              <a:tr h="512138"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latin typeface="Garamond" panose="02020404030301010803" pitchFamily="18" charset="0"/>
                        </a:rPr>
                        <a:t>BACK OFFICE MTN CONGO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1er Juillet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30 Juin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6053284"/>
                  </a:ext>
                </a:extLst>
              </a:tr>
              <a:tr h="433603"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latin typeface="Garamond" panose="02020404030301010803" pitchFamily="18" charset="0"/>
                        </a:rPr>
                        <a:t>AIRTEL EA CONGO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1er Septembre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31 Août 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6520009"/>
                  </a:ext>
                </a:extLst>
              </a:tr>
              <a:tr h="512138"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latin typeface="Garamond" panose="02020404030301010803" pitchFamily="18" charset="0"/>
                        </a:rPr>
                        <a:t>BGFI Call Center CONGO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15 Avril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 14 Avril 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7382739"/>
                  </a:ext>
                </a:extLst>
              </a:tr>
              <a:tr h="512138"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latin typeface="Garamond" panose="02020404030301010803" pitchFamily="18" charset="0"/>
                        </a:rPr>
                        <a:t>MTN GUINEE BISSAU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7199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1er Août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7199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31 Juillet 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6732533"/>
                  </a:ext>
                </a:extLst>
              </a:tr>
              <a:tr h="380400"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latin typeface="Garamond" panose="02020404030301010803" pitchFamily="18" charset="0"/>
                        </a:rPr>
                        <a:t>MTN CAM RA&amp; EBU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7199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Janv</a:t>
                      </a:r>
                      <a:r>
                        <a:rPr lang="fr-FR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2023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Déc 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707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63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763201"/>
              </p:ext>
            </p:extLst>
          </p:nvPr>
        </p:nvGraphicFramePr>
        <p:xfrm>
          <a:off x="158033" y="1369780"/>
          <a:ext cx="6881446" cy="2705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8942">
                  <a:extLst>
                    <a:ext uri="{9D8B030D-6E8A-4147-A177-3AD203B41FA5}">
                      <a16:colId xmlns:a16="http://schemas.microsoft.com/office/drawing/2014/main" val="1550611304"/>
                    </a:ext>
                  </a:extLst>
                </a:gridCol>
                <a:gridCol w="1626464">
                  <a:extLst>
                    <a:ext uri="{9D8B030D-6E8A-4147-A177-3AD203B41FA5}">
                      <a16:colId xmlns:a16="http://schemas.microsoft.com/office/drawing/2014/main" val="852751190"/>
                    </a:ext>
                  </a:extLst>
                </a:gridCol>
                <a:gridCol w="3906040">
                  <a:extLst>
                    <a:ext uri="{9D8B030D-6E8A-4147-A177-3AD203B41FA5}">
                      <a16:colId xmlns:a16="http://schemas.microsoft.com/office/drawing/2014/main" val="4167676466"/>
                    </a:ext>
                  </a:extLst>
                </a:gridCol>
              </a:tblGrid>
              <a:tr h="421488">
                <a:tc rowSpan="5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  <a:p>
                      <a:pPr marL="0" marR="0" algn="l" defTabSz="719907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PROJET MIGRATION CALL CENTER IVR MCCI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8" marR="60568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Garamond" panose="02020404030301010803" pitchFamily="18" charset="0"/>
                      </a:endParaRPr>
                    </a:p>
                  </a:txBody>
                  <a:tcPr marL="60568" marR="60568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Garamond" panose="02020404030301010803" pitchFamily="18" charset="0"/>
                      </a:endParaRPr>
                    </a:p>
                  </a:txBody>
                  <a:tcPr marL="60568" marR="60568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25364"/>
                  </a:ext>
                </a:extLst>
              </a:tr>
              <a:tr h="3502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Objectif</a:t>
                      </a:r>
                      <a:endParaRPr lang="fr-FR" sz="1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8" marR="605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Traité les requêtes des abonnées de MTN sur tous les canaux</a:t>
                      </a:r>
                      <a:endParaRPr lang="fr-FR" sz="1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8" marR="60568" marT="0" marB="0"/>
                </a:tc>
                <a:extLst>
                  <a:ext uri="{0D108BD9-81ED-4DB2-BD59-A6C34878D82A}">
                    <a16:rowId xmlns:a16="http://schemas.microsoft.com/office/drawing/2014/main" val="3655457752"/>
                  </a:ext>
                </a:extLst>
              </a:tr>
              <a:tr h="3502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Périmètre</a:t>
                      </a:r>
                      <a:endParaRPr lang="fr-FR" sz="1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8" marR="605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fr-FR" sz="1000" dirty="0" err="1">
                          <a:effectLst/>
                          <a:latin typeface="Garamond" panose="02020404030301010803" pitchFamily="18" charset="0"/>
                        </a:rPr>
                        <a:t>Reception</a:t>
                      </a: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 &amp; Emission &amp; canaux digitaux</a:t>
                      </a:r>
                      <a:endParaRPr lang="fr-FR" sz="1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8" marR="60568" marT="0" marB="0"/>
                </a:tc>
                <a:extLst>
                  <a:ext uri="{0D108BD9-81ED-4DB2-BD59-A6C34878D82A}">
                    <a16:rowId xmlns:a16="http://schemas.microsoft.com/office/drawing/2014/main" val="2941647761"/>
                  </a:ext>
                </a:extLst>
              </a:tr>
              <a:tr h="8905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Etat d’avancement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8" marR="605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90 % : (Liaison FH / liaison FO/ acces aux applications depuis le site physique / Configuration des du serveurs et des campagnes sans IVR transactionnel)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r>
                        <a:rPr lang="fr-FR" sz="1000" dirty="0" smtClean="0">
                          <a:effectLst/>
                          <a:latin typeface="Garamond" panose="02020404030301010803" pitchFamily="18" charset="0"/>
                        </a:rPr>
                        <a:t>10 </a:t>
                      </a: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% à faire : IVR transactionnel </a:t>
                      </a:r>
                      <a:r>
                        <a:rPr lang="fr-FR" sz="1000" dirty="0" smtClean="0">
                          <a:effectLst/>
                          <a:latin typeface="Garamond" panose="02020404030301010803" pitchFamily="18" charset="0"/>
                        </a:rPr>
                        <a:t> à finaliser / </a:t>
                      </a: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Mettre le cloud fonctionnel an backup</a:t>
                      </a:r>
                      <a:endParaRPr lang="fr-FR" sz="1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8" marR="60568" marT="0" marB="0"/>
                </a:tc>
                <a:extLst>
                  <a:ext uri="{0D108BD9-81ED-4DB2-BD59-A6C34878D82A}">
                    <a16:rowId xmlns:a16="http://schemas.microsoft.com/office/drawing/2014/main" val="3872793343"/>
                  </a:ext>
                </a:extLst>
              </a:tr>
              <a:tr h="53094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Challenges</a:t>
                      </a:r>
                      <a:endParaRPr lang="fr-FR" sz="1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8" marR="605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Finir l’IVR 5552 et 6000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Mettre en place </a:t>
                      </a:r>
                      <a:r>
                        <a:rPr lang="fr-FR" sz="1000" dirty="0" err="1">
                          <a:effectLst/>
                          <a:latin typeface="Garamond" panose="02020404030301010803" pitchFamily="18" charset="0"/>
                        </a:rPr>
                        <a:t>Hermes</a:t>
                      </a: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fr-FR" sz="1000" dirty="0" smtClean="0">
                          <a:effectLst/>
                          <a:latin typeface="Garamond" panose="02020404030301010803" pitchFamily="18" charset="0"/>
                        </a:rPr>
                        <a:t>360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Garamond" panose="02020404030301010803" pitchFamily="18" charset="0"/>
                        </a:rPr>
                        <a:t>En attente d’acquisition</a:t>
                      </a:r>
                      <a:r>
                        <a:rPr lang="fr-FR" sz="1000" baseline="0" dirty="0" smtClean="0">
                          <a:effectLst/>
                          <a:latin typeface="Garamond" panose="02020404030301010803" pitchFamily="18" charset="0"/>
                        </a:rPr>
                        <a:t> d’équipement de production</a:t>
                      </a:r>
                      <a:endParaRPr lang="fr-FR" sz="1000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Finaliser le recrutement</a:t>
                      </a:r>
                      <a:endParaRPr lang="fr-FR" sz="1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8" marR="60568" marT="0" marB="0"/>
                </a:tc>
                <a:extLst>
                  <a:ext uri="{0D108BD9-81ED-4DB2-BD59-A6C34878D82A}">
                    <a16:rowId xmlns:a16="http://schemas.microsoft.com/office/drawing/2014/main" val="3578702049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920329" y="5128771"/>
            <a:ext cx="5448645" cy="1001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2362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 CIBLES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3297"/>
            <a:ext cx="7197513" cy="31059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3" y="635901"/>
            <a:ext cx="7199313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POINT D’AVANCEMENT CONTRAT COTE D’IVOIRE &amp; CAMEROUN </a:t>
            </a:r>
            <a:endParaRPr lang="fr-FR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661" y="1361542"/>
            <a:ext cx="708818" cy="406176"/>
          </a:xfrm>
          <a:prstGeom prst="rect">
            <a:avLst/>
          </a:prstGeom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94291"/>
              </p:ext>
            </p:extLst>
          </p:nvPr>
        </p:nvGraphicFramePr>
        <p:xfrm>
          <a:off x="159727" y="4151470"/>
          <a:ext cx="6881446" cy="271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9876">
                  <a:extLst>
                    <a:ext uri="{9D8B030D-6E8A-4147-A177-3AD203B41FA5}">
                      <a16:colId xmlns:a16="http://schemas.microsoft.com/office/drawing/2014/main" val="2046223193"/>
                    </a:ext>
                  </a:extLst>
                </a:gridCol>
                <a:gridCol w="1615530">
                  <a:extLst>
                    <a:ext uri="{9D8B030D-6E8A-4147-A177-3AD203B41FA5}">
                      <a16:colId xmlns:a16="http://schemas.microsoft.com/office/drawing/2014/main" val="1646472112"/>
                    </a:ext>
                  </a:extLst>
                </a:gridCol>
                <a:gridCol w="3906040">
                  <a:extLst>
                    <a:ext uri="{9D8B030D-6E8A-4147-A177-3AD203B41FA5}">
                      <a16:colId xmlns:a16="http://schemas.microsoft.com/office/drawing/2014/main" val="1950836217"/>
                    </a:ext>
                  </a:extLst>
                </a:gridCol>
              </a:tblGrid>
              <a:tr h="450721"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Garamond" panose="02020404030301010803" pitchFamily="18" charset="0"/>
                        </a:rPr>
                        <a:t>CHANGEMENT DE SITE DE PRODUCTION CAMEROUN ET</a:t>
                      </a:r>
                      <a:r>
                        <a:rPr lang="fr-FR" sz="1000" baseline="0" dirty="0" smtClean="0">
                          <a:effectLst/>
                          <a:latin typeface="Garamond" panose="02020404030301010803" pitchFamily="18" charset="0"/>
                        </a:rPr>
                        <a:t> PRISE EN MAIN DE FLUX ADDITIONNELS</a:t>
                      </a:r>
                      <a:endParaRPr lang="fr-FR" sz="1000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8" marR="60568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Présentation du projet </a:t>
                      </a:r>
                      <a:endParaRPr lang="fr-FR" sz="1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8" marR="60568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Changer de site et faire la refonte du parc informatique</a:t>
                      </a:r>
                      <a:endParaRPr lang="fr-FR" sz="1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8" marR="60568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304106"/>
                  </a:ext>
                </a:extLst>
              </a:tr>
              <a:tr h="5273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Objectif</a:t>
                      </a:r>
                      <a:endParaRPr lang="fr-FR" sz="1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8" marR="605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Garamond" panose="02020404030301010803" pitchFamily="18" charset="0"/>
                        </a:rPr>
                        <a:t>Changement </a:t>
                      </a: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de site de production </a:t>
                      </a:r>
                      <a:r>
                        <a:rPr lang="fr-FR" sz="1000" dirty="0" smtClean="0">
                          <a:effectLst/>
                          <a:latin typeface="Garamond" panose="02020404030301010803" pitchFamily="18" charset="0"/>
                        </a:rPr>
                        <a:t>en continuité </a:t>
                      </a: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de service </a:t>
                      </a:r>
                      <a:r>
                        <a:rPr lang="fr-FR" sz="1000" baseline="0" dirty="0" smtClean="0">
                          <a:effectLst/>
                          <a:latin typeface="Garamond" panose="02020404030301010803" pitchFamily="18" charset="0"/>
                        </a:rPr>
                        <a:t> et traitement des flux globaux de </a:t>
                      </a:r>
                      <a:r>
                        <a:rPr lang="fr-FR" sz="1000" dirty="0" smtClean="0">
                          <a:effectLst/>
                          <a:latin typeface="Garamond" panose="02020404030301010803" pitchFamily="18" charset="0"/>
                        </a:rPr>
                        <a:t>MTN</a:t>
                      </a:r>
                      <a:endParaRPr lang="fr-FR" sz="1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8" marR="60568" marT="0" marB="0"/>
                </a:tc>
                <a:extLst>
                  <a:ext uri="{0D108BD9-81ED-4DB2-BD59-A6C34878D82A}">
                    <a16:rowId xmlns:a16="http://schemas.microsoft.com/office/drawing/2014/main" val="1307035466"/>
                  </a:ext>
                </a:extLst>
              </a:tr>
              <a:tr h="31547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Périmètre</a:t>
                      </a:r>
                      <a:endParaRPr lang="fr-FR" sz="1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8" marR="605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MCCI</a:t>
                      </a:r>
                      <a:endParaRPr lang="fr-FR" sz="1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8" marR="60568" marT="0" marB="0"/>
                </a:tc>
                <a:extLst>
                  <a:ext uri="{0D108BD9-81ED-4DB2-BD59-A6C34878D82A}">
                    <a16:rowId xmlns:a16="http://schemas.microsoft.com/office/drawing/2014/main" val="1535926521"/>
                  </a:ext>
                </a:extLst>
              </a:tr>
              <a:tr h="8333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Etat d’avancement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8" marR="605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30 % réalisé : identification du site / identification du / des prestation (s) pour </a:t>
                      </a:r>
                      <a:r>
                        <a:rPr lang="fr-FR" sz="1000" dirty="0" smtClean="0">
                          <a:effectLst/>
                          <a:latin typeface="Garamond" panose="02020404030301010803" pitchFamily="18" charset="0"/>
                        </a:rPr>
                        <a:t>l’aménagement – processus de </a:t>
                      </a:r>
                      <a:endParaRPr lang="fr-FR" sz="10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70 % à faire : validation des différentes actions</a:t>
                      </a:r>
                      <a:endParaRPr lang="fr-FR" sz="1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8" marR="60568" marT="0" marB="0"/>
                </a:tc>
                <a:extLst>
                  <a:ext uri="{0D108BD9-81ED-4DB2-BD59-A6C34878D82A}">
                    <a16:rowId xmlns:a16="http://schemas.microsoft.com/office/drawing/2014/main" val="946552965"/>
                  </a:ext>
                </a:extLst>
              </a:tr>
              <a:tr h="585318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8" marR="60568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Challenges</a:t>
                      </a:r>
                      <a:endParaRPr lang="fr-FR" sz="1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8" marR="605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Validation des </a:t>
                      </a:r>
                      <a:r>
                        <a:rPr lang="fr-FR" sz="1000" dirty="0" smtClean="0">
                          <a:effectLst/>
                          <a:latin typeface="Garamond" panose="02020404030301010803" pitchFamily="18" charset="0"/>
                        </a:rPr>
                        <a:t>bons </a:t>
                      </a:r>
                      <a:r>
                        <a:rPr lang="fr-FR" sz="1000" dirty="0">
                          <a:effectLst/>
                          <a:latin typeface="Garamond" panose="02020404030301010803" pitchFamily="18" charset="0"/>
                        </a:rPr>
                        <a:t>de commande des prestataires pour démarrage des travaux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Suivi rigoureux de la refonte de l’architecture reseau sur ce site</a:t>
                      </a:r>
                    </a:p>
                  </a:txBody>
                  <a:tcPr marL="60568" marR="60568" marT="0" marB="0"/>
                </a:tc>
                <a:extLst>
                  <a:ext uri="{0D108BD9-81ED-4DB2-BD59-A6C34878D82A}">
                    <a16:rowId xmlns:a16="http://schemas.microsoft.com/office/drawing/2014/main" val="3959790115"/>
                  </a:ext>
                </a:extLst>
              </a:tr>
            </a:tbl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394" y="4151470"/>
            <a:ext cx="708818" cy="4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731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30991</TotalTime>
  <Words>507</Words>
  <Application>Microsoft Office PowerPoint</Application>
  <PresentationFormat>Personnalisé</PresentationFormat>
  <Paragraphs>159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5" baseType="lpstr">
      <vt:lpstr>Aharoni</vt:lpstr>
      <vt:lpstr>Arial</vt:lpstr>
      <vt:lpstr>Arial Black</vt:lpstr>
      <vt:lpstr>Calibri</vt:lpstr>
      <vt:lpstr>Calibri Light</vt:lpstr>
      <vt:lpstr>Century Gothic,Bold</vt:lpstr>
      <vt:lpstr>Garamond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Théophile AMANI</dc:creator>
  <cp:lastModifiedBy>TAMANI</cp:lastModifiedBy>
  <cp:revision>2063</cp:revision>
  <dcterms:created xsi:type="dcterms:W3CDTF">2015-10-14T16:42:27Z</dcterms:created>
  <dcterms:modified xsi:type="dcterms:W3CDTF">2023-05-24T21:00:24Z</dcterms:modified>
</cp:coreProperties>
</file>