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omments/comment1.xml" ContentType="application/vnd.openxmlformats-officedocument.presentationml.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7.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542" r:id="rId2"/>
    <p:sldId id="715" r:id="rId3"/>
    <p:sldId id="1151" r:id="rId4"/>
    <p:sldId id="1152" r:id="rId5"/>
    <p:sldId id="1155" r:id="rId6"/>
    <p:sldId id="1171" r:id="rId7"/>
    <p:sldId id="1174" r:id="rId8"/>
    <p:sldId id="1175" r:id="rId9"/>
    <p:sldId id="1163" r:id="rId10"/>
    <p:sldId id="1178" r:id="rId11"/>
    <p:sldId id="1179" r:id="rId12"/>
    <p:sldId id="1180" r:id="rId13"/>
    <p:sldId id="1181" r:id="rId14"/>
    <p:sldId id="1182" r:id="rId15"/>
    <p:sldId id="1183" r:id="rId16"/>
    <p:sldId id="1169" r:id="rId17"/>
    <p:sldId id="1173" r:id="rId18"/>
    <p:sldId id="1176" r:id="rId19"/>
    <p:sldId id="1177" r:id="rId20"/>
    <p:sldId id="1165" r:id="rId21"/>
    <p:sldId id="1168"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4CD6572-CB16-4C4A-A5F0-21414D91730D}">
          <p14:sldIdLst>
            <p14:sldId id="542"/>
            <p14:sldId id="715"/>
            <p14:sldId id="1151"/>
            <p14:sldId id="1152"/>
            <p14:sldId id="1155"/>
            <p14:sldId id="1171"/>
            <p14:sldId id="1174"/>
            <p14:sldId id="1175"/>
            <p14:sldId id="1163"/>
            <p14:sldId id="1178"/>
            <p14:sldId id="1179"/>
            <p14:sldId id="1180"/>
            <p14:sldId id="1181"/>
            <p14:sldId id="1182"/>
            <p14:sldId id="1183"/>
            <p14:sldId id="1169"/>
            <p14:sldId id="1173"/>
            <p14:sldId id="1176"/>
            <p14:sldId id="1177"/>
            <p14:sldId id="1165"/>
            <p14:sldId id="1168"/>
          </p14:sldIdLst>
        </p14:section>
      </p14:sectionLst>
    </p:ext>
    <p:ext uri="{EFAFB233-063F-42B5-8137-9DF3F51BA10A}">
      <p15:sldGuideLst xmlns:p15="http://schemas.microsoft.com/office/powerpoint/2012/main">
        <p15:guide id="1" orient="horz" pos="2319"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ocent D'Almeida" initials="ID" lastIdx="1" clrIdx="0">
    <p:extLst>
      <p:ext uri="{19B8F6BF-5375-455C-9EA6-DF929625EA0E}">
        <p15:presenceInfo xmlns:p15="http://schemas.microsoft.com/office/powerpoint/2012/main" userId="S-1-5-21-3853103661-4046703821-4022423938-14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ED0000"/>
    <a:srgbClr val="783700"/>
    <a:srgbClr val="E2F0D9"/>
    <a:srgbClr val="FFFFFF"/>
    <a:srgbClr val="843C0C"/>
    <a:srgbClr val="C5E0B4"/>
    <a:srgbClr val="F8F8F8"/>
    <a:srgbClr val="C6C6C6"/>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97" autoAdjust="0"/>
    <p:restoredTop sz="94343" autoAdjust="0"/>
  </p:normalViewPr>
  <p:slideViewPr>
    <p:cSldViewPr snapToGrid="0">
      <p:cViewPr varScale="1">
        <p:scale>
          <a:sx n="104" d="100"/>
          <a:sy n="104" d="100"/>
        </p:scale>
        <p:origin x="1326" y="108"/>
      </p:cViewPr>
      <p:guideLst>
        <p:guide orient="horz" pos="2319"/>
        <p:guide pos="381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idalmeida\Documents\PARCOURS%20ET%20VOIX%20DU%20CLIENT%20INTERNE%20ET%20EXTERNE%202024\SONDAGES\BASE%20DES%20RETOURS%20%20ENQUETE%20DE%20SATISFACTION%20T4%20%202024.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idalmeida\Documents\PARCOURS%20ET%20VOIX%20DU%20CLIENT%20INTERNE%20ET%20EXTERNE%202024\SONDAGES\BASE%20DES%20RETOURS%20%20ENQUETE%20DE%20SATISFACTION%20T4%20%202024.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dalmeida\Documents\PARCOURS%20ET%20VOIX%20DU%20CLIENT%20INTERNE%20ET%20EXTERNE%202024\SONDAGES\RESULTATS%20%20ENQUETE%20DE%20SATISFACTION%20%20AOUT%2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dalmeida\Documents\PARCOURS%20ET%20VOIX%20DU%20CLIENT%20INTERNE%20ET%20EXTERNE%202024\SONDAGES\RESULTATS%20%20ENQUETE%20DE%20SATISFACTION%20%20AOUT%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idalmeida\Documents\PARCOURS%20ET%20VOIX%20DU%20CLIENT%20INTERNE%20ET%20EXTERNE%202024\SONDAGES\BASE%20DES%20RETOURS%20%20ENQUETE%20DE%20SATISFACTION%20T4%20%20202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dk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sz="1600" dirty="0">
                <a:solidFill>
                  <a:srgbClr val="FF0000"/>
                </a:solidFill>
              </a:rPr>
              <a:t>TAUX DE PARTICIPATION DES FILIALES</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dk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14611267486625934"/>
          <c:y val="0.12575891484218393"/>
          <c:w val="0.57363806975110765"/>
          <c:h val="0.68131133428475155"/>
        </c:manualLayout>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322-4F5A-AD85-08C6EFBAADA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322-4F5A-AD85-08C6EFBAADAF}"/>
              </c:ext>
            </c:extLst>
          </c:dPt>
          <c:dPt>
            <c:idx val="2"/>
            <c:bubble3D val="0"/>
            <c:spPr>
              <a:solidFill>
                <a:schemeClr val="accent2">
                  <a:lumMod val="5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5322-4F5A-AD85-08C6EFBAADAF}"/>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5322-4F5A-AD85-08C6EFBAADAF}"/>
              </c:ext>
            </c:extLst>
          </c:dPt>
          <c:dPt>
            <c:idx val="4"/>
            <c:bubble3D val="0"/>
            <c:spPr>
              <a:solidFill>
                <a:srgbClr val="00206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5322-4F5A-AD85-08C6EFBAADAF}"/>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5322-4F5A-AD85-08C6EFBAADAF}"/>
              </c:ext>
            </c:extLst>
          </c:dPt>
          <c:dLbls>
            <c:dLbl>
              <c:idx val="2"/>
              <c:layout>
                <c:manualLayout>
                  <c:x val="-0.16640403967768869"/>
                  <c:y val="-4.6726285055336894E-2"/>
                </c:manualLayout>
              </c:layout>
              <c:tx>
                <c:rich>
                  <a:bodyPr/>
                  <a:lstStyle/>
                  <a:p>
                    <a:fld id="{7033D116-36BE-4106-9941-CFABDF03CE1D}" type="VALUE">
                      <a:rPr lang="en-US"/>
                      <a:pPr/>
                      <a:t>[VALEUR]</a:t>
                    </a:fld>
                    <a:r>
                      <a:rPr lang="en-US" baseline="0"/>
                      <a:t>; 100%</a:t>
                    </a: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322-4F5A-AD85-08C6EFBAADAF}"/>
                </c:ext>
              </c:extLst>
            </c:dLbl>
            <c:dLbl>
              <c:idx val="4"/>
              <c:tx>
                <c:rich>
                  <a:bodyPr/>
                  <a:lstStyle/>
                  <a:p>
                    <a:fld id="{E9182400-DB37-4392-93DF-1E7966736971}" type="VALUE">
                      <a:rPr lang="en-US"/>
                      <a:pPr/>
                      <a:t>[VALEUR]</a:t>
                    </a:fld>
                    <a:r>
                      <a:rPr lang="en-US" baseline="0"/>
                      <a:t>; 100%</a:t>
                    </a:r>
                  </a:p>
                </c:rich>
              </c:tx>
              <c:dLblPos val="in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322-4F5A-AD85-08C6EFBAADAF}"/>
                </c:ext>
              </c:extLst>
            </c:dLbl>
            <c:dLbl>
              <c:idx val="5"/>
              <c:tx>
                <c:rich>
                  <a:bodyPr/>
                  <a:lstStyle/>
                  <a:p>
                    <a:fld id="{F989BCA2-68FD-4AE7-B098-84BB4CBE4D3C}" type="VALUE">
                      <a:rPr lang="en-US"/>
                      <a:pPr/>
                      <a:t>[VALEUR]</a:t>
                    </a:fld>
                    <a:r>
                      <a:rPr lang="en-US" baseline="0"/>
                      <a:t>; 100%</a:t>
                    </a:r>
                  </a:p>
                </c:rich>
              </c:tx>
              <c:dLblPos val="in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322-4F5A-AD85-08C6EFBAADAF}"/>
                </c:ext>
              </c:extLst>
            </c:dLbl>
            <c:spPr>
              <a:noFill/>
              <a:ln>
                <a:noFill/>
              </a:ln>
              <a:effectLst/>
            </c:spPr>
            <c:txPr>
              <a:bodyPr rot="0" spcFirstLastPara="1" vertOverflow="ellipsis" vert="horz" wrap="square" anchor="ctr" anchorCtr="1"/>
              <a:lstStyle/>
              <a:p>
                <a:pPr>
                  <a:defRPr sz="800" b="1" i="0" u="none" strike="noStrike" kern="1200" baseline="0">
                    <a:solidFill>
                      <a:schemeClr val="lt1"/>
                    </a:solidFill>
                    <a:latin typeface="Roboto" panose="02000000000000000000" pitchFamily="2" charset="0"/>
                    <a:ea typeface="Roboto" panose="02000000000000000000" pitchFamily="2" charset="0"/>
                    <a:cs typeface="Roboto" panose="02000000000000000000" pitchFamily="2" charset="0"/>
                  </a:defRPr>
                </a:pPr>
                <a:endParaRPr lang="fr-FR"/>
              </a:p>
            </c:txPr>
            <c:dLblPos val="inEnd"/>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Feuil1!$B$5:$B$10</c:f>
              <c:strCache>
                <c:ptCount val="6"/>
                <c:pt idx="0">
                  <c:v> BENIN</c:v>
                </c:pt>
                <c:pt idx="1">
                  <c:v> CÔTE D'IVOIRE</c:v>
                </c:pt>
                <c:pt idx="2">
                  <c:v> CONGO</c:v>
                </c:pt>
                <c:pt idx="3">
                  <c:v> CAMEROUN</c:v>
                </c:pt>
                <c:pt idx="4">
                  <c:v> GUINEE CONAKRY</c:v>
                </c:pt>
                <c:pt idx="5">
                  <c:v> GUINEE BISSAU</c:v>
                </c:pt>
              </c:strCache>
            </c:strRef>
          </c:cat>
          <c:val>
            <c:numRef>
              <c:f>Feuil1!$E$5:$E$10</c:f>
              <c:numCache>
                <c:formatCode>0.00%</c:formatCode>
                <c:ptCount val="6"/>
                <c:pt idx="0">
                  <c:v>0</c:v>
                </c:pt>
                <c:pt idx="1">
                  <c:v>0</c:v>
                </c:pt>
                <c:pt idx="2">
                  <c:v>0.36363636363636365</c:v>
                </c:pt>
                <c:pt idx="3">
                  <c:v>0</c:v>
                </c:pt>
                <c:pt idx="4">
                  <c:v>9.0909090909090912E-2</c:v>
                </c:pt>
                <c:pt idx="5">
                  <c:v>9.0909090909090912E-2</c:v>
                </c:pt>
              </c:numCache>
            </c:numRef>
          </c:val>
          <c:extLst>
            <c:ext xmlns:c16="http://schemas.microsoft.com/office/drawing/2014/chart" uri="{C3380CC4-5D6E-409C-BE32-E72D297353CC}">
              <c16:uniqueId val="{0000000C-5322-4F5A-AD85-08C6EFBAADAF}"/>
            </c:ext>
          </c:extLst>
        </c:ser>
        <c:ser>
          <c:idx val="1"/>
          <c:order val="1"/>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E-5322-4F5A-AD85-08C6EFBAADA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0-5322-4F5A-AD85-08C6EFBAADA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2-5322-4F5A-AD85-08C6EFBAADAF}"/>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4-5322-4F5A-AD85-08C6EFBAADAF}"/>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6-5322-4F5A-AD85-08C6EFBAADAF}"/>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8-5322-4F5A-AD85-08C6EFBAADAF}"/>
              </c:ext>
            </c:extLst>
          </c:dPt>
          <c:dLbls>
            <c:spPr>
              <a:noFill/>
              <a:ln>
                <a:noFill/>
              </a:ln>
              <a:effectLst/>
            </c:spPr>
            <c:txPr>
              <a:bodyPr rot="0" spcFirstLastPara="1" vertOverflow="ellipsis" vert="horz" wrap="square" anchor="ctr" anchorCtr="1"/>
              <a:lstStyle/>
              <a:p>
                <a:pPr>
                  <a:defRPr sz="800" b="1" i="0" u="none" strike="noStrike" kern="1200" baseline="0">
                    <a:solidFill>
                      <a:schemeClr val="lt1"/>
                    </a:solidFill>
                    <a:latin typeface="Roboto" panose="02000000000000000000" pitchFamily="2" charset="0"/>
                    <a:ea typeface="Roboto" panose="02000000000000000000" pitchFamily="2" charset="0"/>
                    <a:cs typeface="Roboto" panose="02000000000000000000" pitchFamily="2" charset="0"/>
                  </a:defRPr>
                </a:pPr>
                <a:endParaRPr lang="fr-FR"/>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Feuil1!$B$5:$B$10</c:f>
              <c:strCache>
                <c:ptCount val="6"/>
                <c:pt idx="0">
                  <c:v> BENIN</c:v>
                </c:pt>
                <c:pt idx="1">
                  <c:v> CÔTE D'IVOIRE</c:v>
                </c:pt>
                <c:pt idx="2">
                  <c:v> CONGO</c:v>
                </c:pt>
                <c:pt idx="3">
                  <c:v> CAMEROUN</c:v>
                </c:pt>
                <c:pt idx="4">
                  <c:v> GUINEE CONAKRY</c:v>
                </c:pt>
                <c:pt idx="5">
                  <c:v> GUINEE BISSAU</c:v>
                </c:pt>
              </c:strCache>
            </c:strRef>
          </c:cat>
          <c:val>
            <c:numRef>
              <c:f>Feuil1!$F$5:$F$10</c:f>
              <c:numCache>
                <c:formatCode>0.00%</c:formatCode>
                <c:ptCount val="6"/>
                <c:pt idx="0">
                  <c:v>0</c:v>
                </c:pt>
                <c:pt idx="1">
                  <c:v>0</c:v>
                </c:pt>
                <c:pt idx="2">
                  <c:v>1</c:v>
                </c:pt>
                <c:pt idx="3">
                  <c:v>0</c:v>
                </c:pt>
                <c:pt idx="4">
                  <c:v>1</c:v>
                </c:pt>
                <c:pt idx="5">
                  <c:v>1</c:v>
                </c:pt>
              </c:numCache>
            </c:numRef>
          </c:val>
          <c:extLst>
            <c:ext xmlns:c16="http://schemas.microsoft.com/office/drawing/2014/chart" uri="{C3380CC4-5D6E-409C-BE32-E72D297353CC}">
              <c16:uniqueId val="{00000019-5322-4F5A-AD85-08C6EFBAADA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72083433451803192"/>
          <c:y val="0.44737968364327357"/>
          <c:w val="0.27082354152694088"/>
          <c:h val="0.52203306340261957"/>
        </c:manualLayout>
      </c:layout>
      <c:overlay val="0"/>
      <c:spPr>
        <a:solidFill>
          <a:schemeClr val="lt1">
            <a:alpha val="78000"/>
          </a:schemeClr>
        </a:solidFill>
        <a:ln>
          <a:noFill/>
        </a:ln>
        <a:effectLst/>
      </c:spPr>
      <c:txPr>
        <a:bodyPr rot="0" spcFirstLastPara="1" vertOverflow="ellipsis" vert="horz" wrap="square" anchor="ctr" anchorCtr="1"/>
        <a:lstStyle/>
        <a:p>
          <a:pPr>
            <a:defRPr sz="800" b="0" i="0" u="none" strike="noStrike" kern="1200" baseline="0">
              <a:solidFill>
                <a:schemeClr val="dk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85000"/>
      </a:schemeClr>
    </a:solidFill>
    <a:ln w="9525" cap="flat" cmpd="sng" algn="ctr">
      <a:solidFill>
        <a:schemeClr val="dk1">
          <a:lumMod val="15000"/>
          <a:lumOff val="85000"/>
        </a:schemeClr>
      </a:solidFill>
      <a:round/>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7298074426571284"/>
          <c:y val="0.29312820512820514"/>
          <c:w val="0.40618378765233465"/>
          <c:h val="0.4601191841349930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C7-425C-A6F6-36E0CF1D801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8EC7-425C-A6F6-36E0CF1D801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EC7-425C-A6F6-36E0CF1D8013}"/>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8EC7-425C-A6F6-36E0CF1D801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8EC7-425C-A6F6-36E0CF1D8013}"/>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8EC7-425C-A6F6-36E0CF1D8013}"/>
              </c:ext>
            </c:extLst>
          </c:dPt>
          <c:cat>
            <c:strRef>
              <c:f>'CANAL+ CONGO ENQUETE'!$B$34:$B$39</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'CANAL+ CONGO ENQUETE'!$C$34:$C$39</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8EC7-425C-A6F6-36E0CF1D801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5.2676840287331154E-2"/>
          <c:y val="0.83009246921057944"/>
          <c:w val="0.90694967054571474"/>
          <c:h val="0.1391383000201897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IV- Êtes-vous satisfait de notre capacité d'innovation?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5292654720471556"/>
          <c:y val="0.32992254258354908"/>
          <c:w val="0.40772943636129733"/>
          <c:h val="0.4452379709244518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EB-4141-B7B9-4532EE5CF154}"/>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A2EB-4141-B7B9-4532EE5CF154}"/>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2EB-4141-B7B9-4532EE5CF154}"/>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A2EB-4141-B7B9-4532EE5CF154}"/>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A2EB-4141-B7B9-4532EE5CF154}"/>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A2EB-4141-B7B9-4532EE5CF154}"/>
              </c:ext>
            </c:extLst>
          </c:dPt>
          <c:cat>
            <c:strRef>
              <c:f>'CANAL+ CONGO ENQUETE'!$B$50:$B$55</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'CANAL+ CONGO ENQUETE'!$C$50:$C$55</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A2EB-4141-B7B9-4532EE5CF15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
          <c:y val="0.84543637549925121"/>
          <c:w val="0.95582953178134156"/>
          <c:h val="0.126785857156969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5449737973997775"/>
          <c:y val="0.24015831914012001"/>
          <c:w val="0.3214615887797953"/>
          <c:h val="0.5284472079999617"/>
        </c:manualLayout>
      </c:layout>
      <c:pie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dirty="0"/>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6E8-4C9A-80AF-399E4706C04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6E8-4C9A-80AF-399E4706C047}"/>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66E8-4C9A-80AF-399E4706C047}"/>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66E8-4C9A-80AF-399E4706C047}"/>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66E8-4C9A-80AF-399E4706C047}"/>
              </c:ext>
            </c:extLst>
          </c:dPt>
          <c:cat>
            <c:strRef>
              <c:f>'MTN CONGO ENQUETE DE SATISFACTI'!$B$28:$B$32</c:f>
              <c:strCache>
                <c:ptCount val="5"/>
                <c:pt idx="0">
                  <c:v>A- Très satisfait</c:v>
                </c:pt>
                <c:pt idx="1">
                  <c:v>B- Satisfait</c:v>
                </c:pt>
                <c:pt idx="2">
                  <c:v>C- Neutre </c:v>
                </c:pt>
                <c:pt idx="3">
                  <c:v>D- Insatisfait </c:v>
                </c:pt>
                <c:pt idx="4">
                  <c:v>E- Très insatisfait </c:v>
                </c:pt>
              </c:strCache>
              <c:extLst/>
            </c:strRef>
          </c:cat>
          <c:val>
            <c:numRef>
              <c:f>'MTN CONGO ENQUETE DE SATISFACTI'!$C$28:$C$32</c:f>
              <c:numCache>
                <c:formatCode>0%</c:formatCode>
                <c:ptCount val="5"/>
                <c:pt idx="0">
                  <c:v>1</c:v>
                </c:pt>
                <c:pt idx="1">
                  <c:v>0</c:v>
                </c:pt>
                <c:pt idx="2">
                  <c:v>0</c:v>
                </c:pt>
                <c:pt idx="3">
                  <c:v>0</c:v>
                </c:pt>
                <c:pt idx="4">
                  <c:v>0</c:v>
                </c:pt>
              </c:numCache>
              <c:extLst/>
            </c:numRef>
          </c:val>
          <c:extLst>
            <c:ext xmlns:c16="http://schemas.microsoft.com/office/drawing/2014/chart" uri="{C3380CC4-5D6E-409C-BE32-E72D297353CC}">
              <c16:uniqueId val="{0000000A-66E8-4C9A-80AF-399E4706C04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ayout>
        <c:manualLayout>
          <c:xMode val="edge"/>
          <c:yMode val="edge"/>
          <c:x val="4.3366487231896948E-2"/>
          <c:y val="0.73434386960084252"/>
          <c:w val="0.93093794989758616"/>
          <c:h val="0.2328017583180190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3044269044022861"/>
          <c:y val="0.23779286606474501"/>
          <c:w val="0.39464018642712839"/>
          <c:h val="0.5151755824393413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32-417A-9925-E82A9DCA4308}"/>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132-417A-9925-E82A9DCA430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132-417A-9925-E82A9DCA4308}"/>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5132-417A-9925-E82A9DCA43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132-417A-9925-E82A9DCA4308}"/>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132-417A-9925-E82A9DCA4308}"/>
              </c:ext>
            </c:extLst>
          </c:dPt>
          <c:cat>
            <c:strRef>
              <c:f>'MTN CONGO ENQUETE DE SATISFACTI'!$B$37:$B$42</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CONGO ENQUETE DE SATISFACTI'!$C$37:$C$42</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5132-417A-9925-E82A9DCA430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4.1140625152393542E-2"/>
          <c:y val="0.7769026278644513"/>
          <c:w val="0.9177184133784132"/>
          <c:h val="0.1896426446796226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7298074426571284"/>
          <c:y val="0.29312820512820514"/>
          <c:w val="0.40618378765233465"/>
          <c:h val="0.4601191841349930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C7-425C-A6F6-36E0CF1D801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8EC7-425C-A6F6-36E0CF1D801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EC7-425C-A6F6-36E0CF1D8013}"/>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8EC7-425C-A6F6-36E0CF1D801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8EC7-425C-A6F6-36E0CF1D8013}"/>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8EC7-425C-A6F6-36E0CF1D8013}"/>
              </c:ext>
            </c:extLst>
          </c:dPt>
          <c:cat>
            <c:strRef>
              <c:f>'CANAL+ CONGO ENQUETE'!$B$34:$B$39</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'CANAL+ CONGO ENQUETE'!$C$34:$C$39</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8EC7-425C-A6F6-36E0CF1D801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5.2676840287331154E-2"/>
          <c:y val="0.83009246921057944"/>
          <c:w val="0.94539057802076265"/>
          <c:h val="0.1391383000201897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IV- Êtes-vous satisfait de notre capacité d'innovation?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8804717043318934"/>
          <c:y val="0.23049132424962235"/>
          <c:w val="0.41132169767282306"/>
          <c:h val="0.4659395126188403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78-42DB-B275-5B15E65946F6}"/>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1A78-42DB-B275-5B15E65946F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A78-42DB-B275-5B15E65946F6}"/>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1A78-42DB-B275-5B15E65946F6}"/>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1A78-42DB-B275-5B15E65946F6}"/>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1A78-42DB-B275-5B15E65946F6}"/>
              </c:ext>
            </c:extLst>
          </c:dPt>
          <c:cat>
            <c:strRef>
              <c:f>'MTN BENIN ENQUETE '!$B$53:$B$58</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'MTN BENIN ENQUETE '!$C$53:$C$58</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1A78-42DB-B275-5B15E65946F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5"/>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ayout>
        <c:manualLayout>
          <c:xMode val="edge"/>
          <c:yMode val="edge"/>
          <c:x val="2.800914878197213E-2"/>
          <c:y val="0.82689835018829683"/>
          <c:w val="0.96397072968613584"/>
          <c:h val="0.1731016498117031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2772115929645274"/>
          <c:y val="0.21752499116600463"/>
          <c:w val="0.3346886341909121"/>
          <c:h val="0.55157985822907907"/>
        </c:manualLayout>
      </c:layout>
      <c:pie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dirty="0"/>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3044269044022861"/>
          <c:y val="0.23779286606474501"/>
          <c:w val="0.39464018642712839"/>
          <c:h val="0.5151755824393413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32-417A-9925-E82A9DCA4308}"/>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132-417A-9925-E82A9DCA430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132-417A-9925-E82A9DCA4308}"/>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5132-417A-9925-E82A9DCA43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132-417A-9925-E82A9DCA4308}"/>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132-417A-9925-E82A9DCA4308}"/>
              </c:ext>
            </c:extLst>
          </c:dPt>
          <c:cat>
            <c:strRef>
              <c:f>'MTN CONGO ENQUETE DE SATISFACTI'!$B$37:$B$42</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CONGO ENQUETE DE SATISFACTI'!$C$37:$C$42</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5132-417A-9925-E82A9DCA430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4.1140625152393542E-2"/>
          <c:y val="0.7769026278644513"/>
          <c:w val="0.9177184133784132"/>
          <c:h val="0.1896426446796226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 Quest est votre niveau de satisfaction globale sur une échelle de 1 à 5?</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912680737393033"/>
          <c:y val="0.2202943502137219"/>
          <c:w val="0.37801612076596935"/>
          <c:h val="0.49047782942712215"/>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F70-4E56-9497-2C25AE43AC7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F70-4E56-9497-2C25AE43AC7C}"/>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BF70-4E56-9497-2C25AE43AC7C}"/>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BF70-4E56-9497-2C25AE43AC7C}"/>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BF70-4E56-9497-2C25AE43AC7C}"/>
              </c:ext>
            </c:extLst>
          </c:dPt>
          <c:cat>
            <c:strRef>
              <c:f>'BGFI CONGO ENQUETE '!$B$11:$B$15</c:f>
              <c:strCache>
                <c:ptCount val="5"/>
                <c:pt idx="0">
                  <c:v>A- Très satisfait</c:v>
                </c:pt>
                <c:pt idx="1">
                  <c:v>B- Satisfait</c:v>
                </c:pt>
                <c:pt idx="2">
                  <c:v>C- Neutre </c:v>
                </c:pt>
                <c:pt idx="3">
                  <c:v>D- Insatisfait </c:v>
                </c:pt>
                <c:pt idx="4">
                  <c:v>E- Très insatisfait </c:v>
                </c:pt>
              </c:strCache>
              <c:extLst/>
            </c:strRef>
          </c:cat>
          <c:val>
            <c:numRef>
              <c:f>'BGFI CONGO ENQUETE '!$C$11:$C$15</c:f>
              <c:numCache>
                <c:formatCode>0%</c:formatCode>
                <c:ptCount val="5"/>
                <c:pt idx="0">
                  <c:v>0</c:v>
                </c:pt>
                <c:pt idx="1">
                  <c:v>1</c:v>
                </c:pt>
                <c:pt idx="2">
                  <c:v>0</c:v>
                </c:pt>
                <c:pt idx="3">
                  <c:v>0</c:v>
                </c:pt>
                <c:pt idx="4">
                  <c:v>0</c:v>
                </c:pt>
              </c:numCache>
              <c:extLst/>
            </c:numRef>
          </c:val>
          <c:extLst>
            <c:ext xmlns:c16="http://schemas.microsoft.com/office/drawing/2014/chart" uri="{C3380CC4-5D6E-409C-BE32-E72D297353CC}">
              <c16:uniqueId val="{0000000A-BF70-4E56-9497-2C25AE43AC7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2174595039525385E-2"/>
          <c:y val="0.78365665102907867"/>
          <c:w val="0.96413486775691504"/>
          <c:h val="0.1834891645763538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100" dirty="0">
                <a:latin typeface="Roboto" panose="02000000000000000000" pitchFamily="2" charset="0"/>
                <a:ea typeface="Roboto" panose="02000000000000000000" pitchFamily="2" charset="0"/>
                <a:cs typeface="Roboto" panose="02000000000000000000" pitchFamily="2" charset="0"/>
              </a:rPr>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49637577686209"/>
          <c:y val="0.27904344714297419"/>
          <c:w val="0.88190880285042095"/>
          <c:h val="0.45696978058696974"/>
        </c:manualLayout>
      </c:layout>
      <c:pie3DChart>
        <c:varyColors val="1"/>
        <c:ser>
          <c:idx val="0"/>
          <c:order val="0"/>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DCF-4FE6-9A2C-0B6431AF7131}"/>
              </c:ext>
            </c:extLst>
          </c:dPt>
          <c:dPt>
            <c:idx val="1"/>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7DCF-4FE6-9A2C-0B6431AF7131}"/>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7DCF-4FE6-9A2C-0B6431AF7131}"/>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7DCF-4FE6-9A2C-0B6431AF7131}"/>
              </c:ext>
            </c:extLst>
          </c:dPt>
          <c:dPt>
            <c:idx val="4"/>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7DCF-4FE6-9A2C-0B6431AF7131}"/>
              </c:ext>
            </c:extLst>
          </c:dPt>
          <c:dPt>
            <c:idx val="5"/>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B-7DCF-4FE6-9A2C-0B6431AF7131}"/>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'PERCEPTION GLOBALE'!$A$2:$A$7</c:f>
              <c:strCache>
                <c:ptCount val="6"/>
                <c:pt idx="0">
                  <c:v>CONGO BGFI</c:v>
                </c:pt>
                <c:pt idx="1">
                  <c:v>CONGO MTN</c:v>
                </c:pt>
                <c:pt idx="2">
                  <c:v>CONGO AIRTEL</c:v>
                </c:pt>
                <c:pt idx="3">
                  <c:v>CONGO CANAL+</c:v>
                </c:pt>
                <c:pt idx="4">
                  <c:v>GUINEE CONAKRY</c:v>
                </c:pt>
                <c:pt idx="5">
                  <c:v>GUINEE BISSAU</c:v>
                </c:pt>
              </c:strCache>
            </c:strRef>
          </c:cat>
          <c:val>
            <c:numRef>
              <c:f>'PERCEPTION GLOBALE'!$B$2:$B$7</c:f>
              <c:numCache>
                <c:formatCode>General</c:formatCode>
                <c:ptCount val="6"/>
                <c:pt idx="0">
                  <c:v>4</c:v>
                </c:pt>
                <c:pt idx="1">
                  <c:v>5</c:v>
                </c:pt>
                <c:pt idx="2">
                  <c:v>4</c:v>
                </c:pt>
                <c:pt idx="3">
                  <c:v>5</c:v>
                </c:pt>
                <c:pt idx="4">
                  <c:v>4</c:v>
                </c:pt>
                <c:pt idx="5">
                  <c:v>4</c:v>
                </c:pt>
              </c:numCache>
            </c:numRef>
          </c:val>
          <c:extLst>
            <c:ext xmlns:c16="http://schemas.microsoft.com/office/drawing/2014/chart" uri="{C3380CC4-5D6E-409C-BE32-E72D297353CC}">
              <c16:uniqueId val="{0000000C-7DCF-4FE6-9A2C-0B6431AF713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5.0606944858852643E-2"/>
          <c:y val="0.79330206047331819"/>
          <c:w val="0.90962285709084578"/>
          <c:h val="0.1738441904482682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9200764105670224"/>
          <c:y val="0.23097435897435897"/>
          <c:w val="0.38442653248225628"/>
          <c:h val="0.4997544922269331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FC-4AF8-B1B8-790850F26F0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5FC-4AF8-B1B8-790850F26F0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5FC-4AF8-B1B8-790850F26F05}"/>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45FC-4AF8-B1B8-790850F26F05}"/>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45FC-4AF8-B1B8-790850F26F05}"/>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45FC-4AF8-B1B8-790850F26F05}"/>
              </c:ext>
            </c:extLst>
          </c:dPt>
          <c:cat>
            <c:strRef>
              <c:f>'BGFI CONGO ENQUETE '!$B$34:$B$39</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'BGFI CONGO ENQUETE '!$C$34:$C$39</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45FC-4AF8-B1B8-790850F26F0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IV- Êtes-vous satisfait de notre capacité d'innovation?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2-4329-842A-50BDBF63BA2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442-4329-842A-50BDBF63BA2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442-4329-842A-50BDBF63BA23}"/>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4442-4329-842A-50BDBF63BA2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4442-4329-842A-50BDBF63BA23}"/>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4442-4329-842A-50BDBF63BA23}"/>
              </c:ext>
            </c:extLst>
          </c:dPt>
          <c:cat>
            <c:strRef>
              <c:f>'BGFI CONGO ENQUETE '!$B$50:$B$55</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'BGFI CONGO ENQUETE '!$C$50:$C$55</c:f>
              <c:numCache>
                <c:formatCode>0%</c:formatCode>
                <c:ptCount val="6"/>
                <c:pt idx="1">
                  <c:v>0</c:v>
                </c:pt>
                <c:pt idx="2">
                  <c:v>0</c:v>
                </c:pt>
                <c:pt idx="3">
                  <c:v>1</c:v>
                </c:pt>
                <c:pt idx="4">
                  <c:v>0</c:v>
                </c:pt>
                <c:pt idx="5">
                  <c:v>0</c:v>
                </c:pt>
              </c:numCache>
            </c:numRef>
          </c:val>
          <c:extLst>
            <c:ext xmlns:c16="http://schemas.microsoft.com/office/drawing/2014/chart" uri="{C3380CC4-5D6E-409C-BE32-E72D297353CC}">
              <c16:uniqueId val="{0000000C-4442-4329-842A-50BDBF63BA2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3.0742063729058688E-2"/>
          <c:y val="0.80848379777578938"/>
          <c:w val="0.95153733607126489"/>
          <c:h val="0.1637383356768503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6206789848431115"/>
          <c:y val="0.21166775811714553"/>
          <c:w val="0.32546928883087572"/>
          <c:h val="0.55222688575846657"/>
        </c:manualLayout>
      </c:layout>
      <c:pie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 Quest est votre niveau de satisfaction globale sur une échelle de 1 à 5?</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912680737393033"/>
          <c:y val="0.2202943502137219"/>
          <c:w val="0.37801612076596935"/>
          <c:h val="0.49047782942712215"/>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F70-4E56-9497-2C25AE43AC7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F70-4E56-9497-2C25AE43AC7C}"/>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BF70-4E56-9497-2C25AE43AC7C}"/>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BF70-4E56-9497-2C25AE43AC7C}"/>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BF70-4E56-9497-2C25AE43AC7C}"/>
              </c:ext>
            </c:extLst>
          </c:dPt>
          <c:cat>
            <c:strRef>
              <c:f>'BGFI CONGO ENQUETE '!$B$11:$B$15</c:f>
              <c:strCache>
                <c:ptCount val="5"/>
                <c:pt idx="0">
                  <c:v>A- Très satisfait</c:v>
                </c:pt>
                <c:pt idx="1">
                  <c:v>B- Satisfait</c:v>
                </c:pt>
                <c:pt idx="2">
                  <c:v>C- Neutre </c:v>
                </c:pt>
                <c:pt idx="3">
                  <c:v>D- Insatisfait </c:v>
                </c:pt>
                <c:pt idx="4">
                  <c:v>E- Très insatisfait </c:v>
                </c:pt>
              </c:strCache>
              <c:extLst/>
            </c:strRef>
          </c:cat>
          <c:val>
            <c:numRef>
              <c:f>'BGFI CONGO ENQUETE '!$C$11:$C$15</c:f>
              <c:numCache>
                <c:formatCode>0%</c:formatCode>
                <c:ptCount val="5"/>
                <c:pt idx="0">
                  <c:v>0</c:v>
                </c:pt>
                <c:pt idx="1">
                  <c:v>1</c:v>
                </c:pt>
                <c:pt idx="2">
                  <c:v>0</c:v>
                </c:pt>
                <c:pt idx="3">
                  <c:v>0</c:v>
                </c:pt>
                <c:pt idx="4">
                  <c:v>0</c:v>
                </c:pt>
              </c:numCache>
              <c:extLst/>
            </c:numRef>
          </c:val>
          <c:extLst>
            <c:ext xmlns:c16="http://schemas.microsoft.com/office/drawing/2014/chart" uri="{C3380CC4-5D6E-409C-BE32-E72D297353CC}">
              <c16:uniqueId val="{0000000A-BF70-4E56-9497-2C25AE43AC7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2174595039525385E-2"/>
          <c:y val="0.78365665102907867"/>
          <c:w val="0.96413486775691504"/>
          <c:h val="0.1834891645763538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9200764105670224"/>
          <c:y val="0.23097435897435897"/>
          <c:w val="0.38442653248225628"/>
          <c:h val="0.4997544922269331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FC-4AF8-B1B8-790850F26F0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5FC-4AF8-B1B8-790850F26F0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5FC-4AF8-B1B8-790850F26F05}"/>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45FC-4AF8-B1B8-790850F26F05}"/>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45FC-4AF8-B1B8-790850F26F05}"/>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45FC-4AF8-B1B8-790850F26F05}"/>
              </c:ext>
            </c:extLst>
          </c:dPt>
          <c:cat>
            <c:strRef>
              <c:f>'BGFI CONGO ENQUETE '!$B$34:$B$39</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'BGFI CONGO ENQUETE '!$C$34:$C$39</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45FC-4AF8-B1B8-790850F26F0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IV- Êtes-vous satisfait de notre capacité d'innovation?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2-4329-842A-50BDBF63BA2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442-4329-842A-50BDBF63BA2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442-4329-842A-50BDBF63BA23}"/>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4442-4329-842A-50BDBF63BA2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4442-4329-842A-50BDBF63BA23}"/>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4442-4329-842A-50BDBF63BA23}"/>
              </c:ext>
            </c:extLst>
          </c:dPt>
          <c:cat>
            <c:strRef>
              <c:f>'BGFI CONGO ENQUETE '!$B$50:$B$55</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'BGFI CONGO ENQUETE '!$C$50:$C$55</c:f>
              <c:numCache>
                <c:formatCode>0%</c:formatCode>
                <c:ptCount val="6"/>
                <c:pt idx="1">
                  <c:v>0</c:v>
                </c:pt>
                <c:pt idx="2">
                  <c:v>0</c:v>
                </c:pt>
                <c:pt idx="3">
                  <c:v>1</c:v>
                </c:pt>
                <c:pt idx="4">
                  <c:v>0</c:v>
                </c:pt>
                <c:pt idx="5">
                  <c:v>0</c:v>
                </c:pt>
              </c:numCache>
            </c:numRef>
          </c:val>
          <c:extLst>
            <c:ext xmlns:c16="http://schemas.microsoft.com/office/drawing/2014/chart" uri="{C3380CC4-5D6E-409C-BE32-E72D297353CC}">
              <c16:uniqueId val="{0000000C-4442-4329-842A-50BDBF63BA2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3.0742063729058688E-2"/>
          <c:y val="0.80848379777578938"/>
          <c:w val="0.95153733607126489"/>
          <c:h val="0.1637383356768503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 Comment évaluez-vous notre réactivité face à vos préocupations?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1965144810561186"/>
          <c:y val="0.23816190153765984"/>
          <c:w val="0.37332867854830376"/>
          <c:h val="0.4906311720871015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294-4AA2-AD5E-EF826C85E4FF}"/>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0294-4AA2-AD5E-EF826C85E4F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0294-4AA2-AD5E-EF826C85E4FF}"/>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0294-4AA2-AD5E-EF826C85E4F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294-4AA2-AD5E-EF826C85E4FF}"/>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0294-4AA2-AD5E-EF826C85E4FF}"/>
              </c:ext>
            </c:extLst>
          </c:dPt>
          <c:cat>
            <c:strRef>
              <c:f>'AIRTEL CONGO ENQUETE'!$B$20:$B$25</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'AIRTEL CONGO ENQUETE'!$C$20:$C$25</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0294-4AA2-AD5E-EF826C85E4FF}"/>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2.2398334886586029E-2"/>
          <c:y val="0.77306108506298821"/>
          <c:w val="0.95099247376959017"/>
          <c:h val="0.1937379063583416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6950302781031841"/>
          <c:y val="0.223813575901122"/>
          <c:w val="0.30285937421581122"/>
          <c:h val="0.53900225305007032"/>
        </c:manualLayout>
      </c:layout>
      <c:pie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 Quest est votre niveau de satisfaction globale sur une échelle de 1 à 5?</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912680737393033"/>
          <c:y val="0.2202943502137219"/>
          <c:w val="0.37801612076596935"/>
          <c:h val="0.49047782942712215"/>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F70-4E56-9497-2C25AE43AC7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F70-4E56-9497-2C25AE43AC7C}"/>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BF70-4E56-9497-2C25AE43AC7C}"/>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BF70-4E56-9497-2C25AE43AC7C}"/>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BF70-4E56-9497-2C25AE43AC7C}"/>
              </c:ext>
            </c:extLst>
          </c:dPt>
          <c:cat>
            <c:strRef>
              <c:f>'BGFI CONGO ENQUETE '!$B$11:$B$15</c:f>
              <c:strCache>
                <c:ptCount val="5"/>
                <c:pt idx="0">
                  <c:v>A- Très satisfait</c:v>
                </c:pt>
                <c:pt idx="1">
                  <c:v>B- Satisfait</c:v>
                </c:pt>
                <c:pt idx="2">
                  <c:v>C- Neutre </c:v>
                </c:pt>
                <c:pt idx="3">
                  <c:v>D- Insatisfait </c:v>
                </c:pt>
                <c:pt idx="4">
                  <c:v>E- Très insatisfait </c:v>
                </c:pt>
              </c:strCache>
              <c:extLst/>
            </c:strRef>
          </c:cat>
          <c:val>
            <c:numRef>
              <c:f>'BGFI CONGO ENQUETE '!$C$11:$C$15</c:f>
              <c:numCache>
                <c:formatCode>0%</c:formatCode>
                <c:ptCount val="5"/>
                <c:pt idx="0">
                  <c:v>0</c:v>
                </c:pt>
                <c:pt idx="1">
                  <c:v>1</c:v>
                </c:pt>
                <c:pt idx="2">
                  <c:v>0</c:v>
                </c:pt>
                <c:pt idx="3">
                  <c:v>0</c:v>
                </c:pt>
                <c:pt idx="4">
                  <c:v>0</c:v>
                </c:pt>
              </c:numCache>
              <c:extLst/>
            </c:numRef>
          </c:val>
          <c:extLst>
            <c:ext xmlns:c16="http://schemas.microsoft.com/office/drawing/2014/chart" uri="{C3380CC4-5D6E-409C-BE32-E72D297353CC}">
              <c16:uniqueId val="{0000000A-BF70-4E56-9497-2C25AE43AC7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2174595039525385E-2"/>
          <c:y val="0.78365665102907867"/>
          <c:w val="0.96413486775691504"/>
          <c:h val="0.1834891645763538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IV- Êtes-vous satisfait de notre capacité d'innovation?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7835332331989182"/>
          <c:y val="0.21834973795219226"/>
          <c:w val="0.39217515964372901"/>
          <c:h val="0.467053080659593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2-4329-842A-50BDBF63BA2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442-4329-842A-50BDBF63BA2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442-4329-842A-50BDBF63BA23}"/>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4442-4329-842A-50BDBF63BA2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4442-4329-842A-50BDBF63BA23}"/>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4442-4329-842A-50BDBF63BA23}"/>
              </c:ext>
            </c:extLst>
          </c:dPt>
          <c:cat>
            <c:strRef>
              <c:f>'BGFI CONGO ENQUETE '!$B$50:$B$55</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'BGFI CONGO ENQUETE '!$C$50:$C$55</c:f>
              <c:numCache>
                <c:formatCode>0%</c:formatCode>
                <c:ptCount val="6"/>
                <c:pt idx="1">
                  <c:v>0</c:v>
                </c:pt>
                <c:pt idx="2">
                  <c:v>0</c:v>
                </c:pt>
                <c:pt idx="3">
                  <c:v>1</c:v>
                </c:pt>
                <c:pt idx="4">
                  <c:v>0</c:v>
                </c:pt>
                <c:pt idx="5">
                  <c:v>0</c:v>
                </c:pt>
              </c:numCache>
            </c:numRef>
          </c:val>
          <c:extLst>
            <c:ext xmlns:c16="http://schemas.microsoft.com/office/drawing/2014/chart" uri="{C3380CC4-5D6E-409C-BE32-E72D297353CC}">
              <c16:uniqueId val="{0000000C-4442-4329-842A-50BDBF63BA2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3.0742063729058688E-2"/>
          <c:y val="0.80848379777578938"/>
          <c:w val="0.95153733607126489"/>
          <c:h val="0.1637383356768503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dirty="0">
                <a:latin typeface="Roboto" panose="02000000000000000000" pitchFamily="2" charset="0"/>
                <a:ea typeface="Roboto" panose="02000000000000000000" pitchFamily="2" charset="0"/>
                <a:cs typeface="Roboto" panose="02000000000000000000" pitchFamily="2" charset="0"/>
              </a:rPr>
              <a:t>II- Comment évaluez-vous notre réactivité face à vos préoccupations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C41-451B-8B74-BBE6F86D7F9B}"/>
              </c:ext>
            </c:extLst>
          </c:dPt>
          <c:dPt>
            <c:idx val="1"/>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C41-451B-8B74-BBE6F86D7F9B}"/>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9C41-451B-8B74-BBE6F86D7F9B}"/>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9C41-451B-8B74-BBE6F86D7F9B}"/>
              </c:ext>
            </c:extLst>
          </c:dPt>
          <c:dPt>
            <c:idx val="4"/>
            <c:bubble3D val="0"/>
            <c:spPr>
              <a:solidFill>
                <a:schemeClr val="accent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9C41-451B-8B74-BBE6F86D7F9B}"/>
              </c:ext>
            </c:extLst>
          </c:dPt>
          <c:dPt>
            <c:idx val="5"/>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9C41-451B-8B74-BBE6F86D7F9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'PERCEPTION GLOBALE'!$G$2:$G$7</c:f>
              <c:strCache>
                <c:ptCount val="6"/>
                <c:pt idx="0">
                  <c:v>CONGO BGFI</c:v>
                </c:pt>
                <c:pt idx="1">
                  <c:v>CONGO MTN</c:v>
                </c:pt>
                <c:pt idx="2">
                  <c:v>CONGO AIRTEL</c:v>
                </c:pt>
                <c:pt idx="3">
                  <c:v>CONGO CANAL+</c:v>
                </c:pt>
                <c:pt idx="4">
                  <c:v>GUINEE CONAKRY</c:v>
                </c:pt>
                <c:pt idx="5">
                  <c:v>GUINEE BISSAU</c:v>
                </c:pt>
              </c:strCache>
            </c:strRef>
          </c:cat>
          <c:val>
            <c:numRef>
              <c:f>'PERCEPTION GLOBALE'!$H$2:$H$7</c:f>
              <c:numCache>
                <c:formatCode>General</c:formatCode>
                <c:ptCount val="6"/>
                <c:pt idx="0">
                  <c:v>5</c:v>
                </c:pt>
                <c:pt idx="1">
                  <c:v>5</c:v>
                </c:pt>
                <c:pt idx="2">
                  <c:v>4</c:v>
                </c:pt>
                <c:pt idx="3">
                  <c:v>5</c:v>
                </c:pt>
                <c:pt idx="4">
                  <c:v>2</c:v>
                </c:pt>
                <c:pt idx="5">
                  <c:v>3</c:v>
                </c:pt>
              </c:numCache>
            </c:numRef>
          </c:val>
          <c:extLst>
            <c:ext xmlns:c16="http://schemas.microsoft.com/office/drawing/2014/chart" uri="{C3380CC4-5D6E-409C-BE32-E72D297353CC}">
              <c16:uniqueId val="{0000000C-9C41-451B-8B74-BBE6F86D7F9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 Comment évaluez-vous notre réactivité face à vos préocupations?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5814239043060792"/>
          <c:y val="0.21421124828532234"/>
          <c:w val="0.35786184509718605"/>
          <c:h val="0.5031666720672262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6A-48FD-9ECF-36922193389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96A-48FD-9ECF-36922193389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96A-48FD-9ECF-369221933895}"/>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596A-48FD-9ECF-36922193389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96A-48FD-9ECF-369221933895}"/>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96A-48FD-9ECF-369221933895}"/>
              </c:ext>
            </c:extLst>
          </c:dPt>
          <c:cat>
            <c:strRef>
              <c:f>'GUINNE BISSAU ENQUETE'!$B$20:$B$25</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'GUINNE BISSAU ENQUETE'!$C$20:$C$25</c:f>
              <c:numCache>
                <c:formatCode>0%</c:formatCode>
                <c:ptCount val="6"/>
                <c:pt idx="1">
                  <c:v>0</c:v>
                </c:pt>
                <c:pt idx="2">
                  <c:v>0</c:v>
                </c:pt>
                <c:pt idx="3">
                  <c:v>1</c:v>
                </c:pt>
                <c:pt idx="4">
                  <c:v>0</c:v>
                </c:pt>
                <c:pt idx="5">
                  <c:v>0</c:v>
                </c:pt>
              </c:numCache>
            </c:numRef>
          </c:val>
          <c:extLst>
            <c:ext xmlns:c16="http://schemas.microsoft.com/office/drawing/2014/chart" uri="{C3380CC4-5D6E-409C-BE32-E72D297353CC}">
              <c16:uniqueId val="{0000000C-596A-48FD-9ECF-36922193389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3.3090521808174587E-2"/>
          <c:y val="0.78322154175172543"/>
          <c:w val="0.96503845898568574"/>
          <c:h val="0.1838566475486860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pieChart>
        <c:varyColors val="1"/>
        <c:ser>
          <c:idx val="0"/>
          <c:order val="0"/>
          <c:spPr>
            <a:solidFill>
              <a:schemeClr val="bg1">
                <a:lumMod val="50000"/>
              </a:schemeClr>
            </a:solidFill>
          </c:spPr>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195E-4A44-BED8-3C6D79452BB4}"/>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195E-4A44-BED8-3C6D79452BB4}"/>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195E-4A44-BED8-3C6D79452BB4}"/>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195E-4A44-BED8-3C6D79452BB4}"/>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195E-4A44-BED8-3C6D79452BB4}"/>
              </c:ext>
            </c:extLst>
          </c:dPt>
          <c:dPt>
            <c:idx val="5"/>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B-195E-4A44-BED8-3C6D79452BB4}"/>
              </c:ext>
            </c:extLst>
          </c:dPt>
          <c:cat>
            <c:strRef>
              <c:f>'GUINNE BISSAU ENQUETE'!$B$34:$B$39</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'GUINNE BISSAU ENQUETE'!$C$34:$C$39</c:f>
              <c:numCache>
                <c:formatCode>0%</c:formatCode>
                <c:ptCount val="6"/>
                <c:pt idx="1">
                  <c:v>0</c:v>
                </c:pt>
                <c:pt idx="2">
                  <c:v>0</c:v>
                </c:pt>
                <c:pt idx="3">
                  <c:v>1</c:v>
                </c:pt>
                <c:pt idx="4">
                  <c:v>0</c:v>
                </c:pt>
                <c:pt idx="5">
                  <c:v>0</c:v>
                </c:pt>
              </c:numCache>
            </c:numRef>
          </c:val>
          <c:extLst>
            <c:ext xmlns:c16="http://schemas.microsoft.com/office/drawing/2014/chart" uri="{C3380CC4-5D6E-409C-BE32-E72D297353CC}">
              <c16:uniqueId val="{0000000C-195E-4A44-BED8-3C6D79452BB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2.7147124634891457E-2"/>
          <c:y val="0.82558045628911769"/>
          <c:w val="0.94570542535777136"/>
          <c:h val="0.1436503129416515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5808313434504896"/>
          <c:y val="0.23871263742799367"/>
          <c:w val="0.31753399246146863"/>
          <c:h val="0.52580463428566204"/>
        </c:manualLayout>
      </c:layout>
      <c:pie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 Quest est votre niveau de satisfaction globale sur une échelle de 1 à 5?</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912680737393033"/>
          <c:y val="0.2202943502137219"/>
          <c:w val="0.37801612076596935"/>
          <c:h val="0.49047782942712215"/>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F70-4E56-9497-2C25AE43AC7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F70-4E56-9497-2C25AE43AC7C}"/>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BF70-4E56-9497-2C25AE43AC7C}"/>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BF70-4E56-9497-2C25AE43AC7C}"/>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BF70-4E56-9497-2C25AE43AC7C}"/>
              </c:ext>
            </c:extLst>
          </c:dPt>
          <c:cat>
            <c:strRef>
              <c:f>'BGFI CONGO ENQUETE '!$B$11:$B$15</c:f>
              <c:strCache>
                <c:ptCount val="5"/>
                <c:pt idx="0">
                  <c:v>A- Très satisfait</c:v>
                </c:pt>
                <c:pt idx="1">
                  <c:v>B- Satisfait</c:v>
                </c:pt>
                <c:pt idx="2">
                  <c:v>C- Neutre </c:v>
                </c:pt>
                <c:pt idx="3">
                  <c:v>D- Insatisfait </c:v>
                </c:pt>
                <c:pt idx="4">
                  <c:v>E- Très insatisfait </c:v>
                </c:pt>
              </c:strCache>
              <c:extLst/>
            </c:strRef>
          </c:cat>
          <c:val>
            <c:numRef>
              <c:f>'BGFI CONGO ENQUETE '!$C$11:$C$15</c:f>
              <c:numCache>
                <c:formatCode>0%</c:formatCode>
                <c:ptCount val="5"/>
                <c:pt idx="0">
                  <c:v>0</c:v>
                </c:pt>
                <c:pt idx="1">
                  <c:v>1</c:v>
                </c:pt>
                <c:pt idx="2">
                  <c:v>0</c:v>
                </c:pt>
                <c:pt idx="3">
                  <c:v>0</c:v>
                </c:pt>
                <c:pt idx="4">
                  <c:v>0</c:v>
                </c:pt>
              </c:numCache>
              <c:extLst/>
            </c:numRef>
          </c:val>
          <c:extLst>
            <c:ext xmlns:c16="http://schemas.microsoft.com/office/drawing/2014/chart" uri="{C3380CC4-5D6E-409C-BE32-E72D297353CC}">
              <c16:uniqueId val="{0000000A-BF70-4E56-9497-2C25AE43AC7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2174595039525385E-2"/>
          <c:y val="0.78365665102907867"/>
          <c:w val="0.96413486775691504"/>
          <c:h val="0.1834891645763538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 Comment évaluez-vous notre réactivité face à vos préocupations?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1919980599243225"/>
          <c:y val="0.24188260324886152"/>
          <c:w val="0.38289962825278812"/>
          <c:h val="0.50515331619027648"/>
        </c:manualLayout>
      </c:layout>
      <c:pieChart>
        <c:varyColors val="1"/>
        <c:ser>
          <c:idx val="0"/>
          <c:order val="0"/>
          <c:spPr>
            <a:solidFill>
              <a:schemeClr val="accent1"/>
            </a:solidFill>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178F-4870-B725-29625B63B40D}"/>
              </c:ext>
            </c:extLst>
          </c:dPt>
          <c:dPt>
            <c:idx val="1"/>
            <c:bubble3D val="0"/>
            <c:spPr>
              <a:solidFill>
                <a:schemeClr val="accent1"/>
              </a:solidFill>
              <a:ln w="19050">
                <a:solidFill>
                  <a:schemeClr val="bg1"/>
                </a:solidFill>
              </a:ln>
              <a:effectLst/>
            </c:spPr>
            <c:extLst>
              <c:ext xmlns:c16="http://schemas.microsoft.com/office/drawing/2014/chart" uri="{C3380CC4-5D6E-409C-BE32-E72D297353CC}">
                <c16:uniqueId val="{00000003-178F-4870-B725-29625B63B40D}"/>
              </c:ext>
            </c:extLst>
          </c:dPt>
          <c:dPt>
            <c:idx val="2"/>
            <c:bubble3D val="0"/>
            <c:spPr>
              <a:solidFill>
                <a:schemeClr val="accent1"/>
              </a:solidFill>
              <a:ln w="19050">
                <a:solidFill>
                  <a:schemeClr val="bg1"/>
                </a:solidFill>
              </a:ln>
              <a:effectLst/>
            </c:spPr>
            <c:extLst>
              <c:ext xmlns:c16="http://schemas.microsoft.com/office/drawing/2014/chart" uri="{C3380CC4-5D6E-409C-BE32-E72D297353CC}">
                <c16:uniqueId val="{00000005-178F-4870-B725-29625B63B40D}"/>
              </c:ext>
            </c:extLst>
          </c:dPt>
          <c:dPt>
            <c:idx val="3"/>
            <c:bubble3D val="0"/>
            <c:spPr>
              <a:solidFill>
                <a:schemeClr val="accent1"/>
              </a:solidFill>
              <a:ln w="19050">
                <a:solidFill>
                  <a:schemeClr val="bg1"/>
                </a:solidFill>
              </a:ln>
              <a:effectLst/>
            </c:spPr>
            <c:extLst>
              <c:ext xmlns:c16="http://schemas.microsoft.com/office/drawing/2014/chart" uri="{C3380CC4-5D6E-409C-BE32-E72D297353CC}">
                <c16:uniqueId val="{00000007-178F-4870-B725-29625B63B40D}"/>
              </c:ext>
            </c:extLst>
          </c:dPt>
          <c:dPt>
            <c:idx val="4"/>
            <c:bubble3D val="0"/>
            <c:spPr>
              <a:solidFill>
                <a:schemeClr val="accent1"/>
              </a:solidFill>
              <a:ln w="19050">
                <a:solidFill>
                  <a:schemeClr val="bg1"/>
                </a:solidFill>
              </a:ln>
              <a:effectLst/>
            </c:spPr>
            <c:extLst>
              <c:ext xmlns:c16="http://schemas.microsoft.com/office/drawing/2014/chart" uri="{C3380CC4-5D6E-409C-BE32-E72D297353CC}">
                <c16:uniqueId val="{00000009-178F-4870-B725-29625B63B40D}"/>
              </c:ext>
            </c:extLst>
          </c:dPt>
          <c:dPt>
            <c:idx val="5"/>
            <c:bubble3D val="0"/>
            <c:spPr>
              <a:solidFill>
                <a:schemeClr val="accent1"/>
              </a:solidFill>
              <a:ln w="19050">
                <a:solidFill>
                  <a:schemeClr val="bg1"/>
                </a:solidFill>
              </a:ln>
              <a:effectLst/>
            </c:spPr>
            <c:extLst>
              <c:ext xmlns:c16="http://schemas.microsoft.com/office/drawing/2014/chart" uri="{C3380CC4-5D6E-409C-BE32-E72D297353CC}">
                <c16:uniqueId val="{0000000B-178F-4870-B725-29625B63B40D}"/>
              </c:ext>
            </c:extLst>
          </c:dPt>
          <c:cat>
            <c:strRef>
              <c:f>'GUINEE CONAKRY ENQUETE'!$B$20:$B$25</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'GUINEE CONAKRY ENQUETE'!$C$20:$C$25</c:f>
              <c:numCache>
                <c:formatCode>0%</c:formatCode>
                <c:ptCount val="6"/>
                <c:pt idx="1">
                  <c:v>0</c:v>
                </c:pt>
                <c:pt idx="2">
                  <c:v>0</c:v>
                </c:pt>
                <c:pt idx="3">
                  <c:v>0</c:v>
                </c:pt>
                <c:pt idx="4">
                  <c:v>1</c:v>
                </c:pt>
                <c:pt idx="5">
                  <c:v>0</c:v>
                </c:pt>
              </c:numCache>
            </c:numRef>
          </c:val>
          <c:extLst>
            <c:ext xmlns:c16="http://schemas.microsoft.com/office/drawing/2014/chart" uri="{C3380CC4-5D6E-409C-BE32-E72D297353CC}">
              <c16:uniqueId val="{0000000C-178F-4870-B725-29625B63B40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1.6803591152530408E-2"/>
          <c:y val="0.78637556216083937"/>
          <c:w val="0.96213263422630257"/>
          <c:h val="0.179904744077702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28599251573125029"/>
          <c:y val="0.22071794871794873"/>
          <c:w val="0.37930841623886252"/>
          <c:h val="0.4792416717141126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49-4383-927E-4393E2D4B40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3449-4383-927E-4393E2D4B40B}"/>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449-4383-927E-4393E2D4B40B}"/>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3449-4383-927E-4393E2D4B40B}"/>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3449-4383-927E-4393E2D4B40B}"/>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3449-4383-927E-4393E2D4B40B}"/>
              </c:ext>
            </c:extLst>
          </c:dPt>
          <c:cat>
            <c:strRef>
              <c:f>'GUINEE CONAKRY ENQUETE'!$B$34:$B$39</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'GUINEE CONAKRY ENQUETE'!$C$34:$C$39</c:f>
              <c:numCache>
                <c:formatCode>0%</c:formatCode>
                <c:ptCount val="6"/>
                <c:pt idx="1">
                  <c:v>0</c:v>
                </c:pt>
                <c:pt idx="2">
                  <c:v>0</c:v>
                </c:pt>
                <c:pt idx="3">
                  <c:v>0</c:v>
                </c:pt>
                <c:pt idx="4">
                  <c:v>1</c:v>
                </c:pt>
                <c:pt idx="5">
                  <c:v>0</c:v>
                </c:pt>
              </c:numCache>
            </c:numRef>
          </c:val>
          <c:extLst>
            <c:ext xmlns:c16="http://schemas.microsoft.com/office/drawing/2014/chart" uri="{C3380CC4-5D6E-409C-BE32-E72D297353CC}">
              <c16:uniqueId val="{0000000C-3449-4383-927E-4393E2D4B40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IV- Êtes-vous satisfait de notre capacité d'innovation?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0971079405650276"/>
          <c:y val="0.22157023138468424"/>
          <c:w val="0.39337840543660407"/>
          <c:h val="0.474636538528577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67-4F3E-A42D-A147D8D7E6A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1C67-4F3E-A42D-A147D8D7E6A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C67-4F3E-A42D-A147D8D7E6A7}"/>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1C67-4F3E-A42D-A147D8D7E6A7}"/>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1C67-4F3E-A42D-A147D8D7E6A7}"/>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1C67-4F3E-A42D-A147D8D7E6A7}"/>
              </c:ext>
            </c:extLst>
          </c:dPt>
          <c:cat>
            <c:strRef>
              <c:f>'GUINEE CONAKRY ENQUETE'!$B$50:$B$55</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'GUINEE CONAKRY ENQUETE'!$C$50:$C$55</c:f>
              <c:numCache>
                <c:formatCode>0%</c:formatCode>
                <c:ptCount val="6"/>
                <c:pt idx="1">
                  <c:v>0</c:v>
                </c:pt>
                <c:pt idx="2">
                  <c:v>0</c:v>
                </c:pt>
                <c:pt idx="3">
                  <c:v>0</c:v>
                </c:pt>
                <c:pt idx="4">
                  <c:v>1</c:v>
                </c:pt>
                <c:pt idx="5">
                  <c:v>0</c:v>
                </c:pt>
              </c:numCache>
            </c:numRef>
          </c:val>
          <c:extLst>
            <c:ext xmlns:c16="http://schemas.microsoft.com/office/drawing/2014/chart" uri="{C3380CC4-5D6E-409C-BE32-E72D297353CC}">
              <c16:uniqueId val="{0000000C-1C67-4F3E-A42D-A147D8D7E6A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1.4834218246273222E-2"/>
          <c:y val="0.80878314891036529"/>
          <c:w val="0.96327174554284734"/>
          <c:h val="0.1634390958315734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sz="1100"/>
              <a:t>III- Quelle est votre appréciation sur  notre qualité de  service produite?</a:t>
            </a:r>
          </a:p>
        </c:rich>
      </c:tx>
      <c:layout>
        <c:manualLayout>
          <c:xMode val="edge"/>
          <c:yMode val="edge"/>
          <c:x val="0.1020661089238845"/>
          <c:y val="6.22381689990587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295145157652147"/>
          <c:y val="0.239916557825369"/>
          <c:w val="0.74995229506350181"/>
          <c:h val="0.42080861892540461"/>
        </c:manualLayout>
      </c:layout>
      <c:pie3DChart>
        <c:varyColors val="1"/>
        <c:ser>
          <c:idx val="0"/>
          <c:order val="0"/>
          <c:spPr>
            <a:solidFill>
              <a:srgbClr val="00B050"/>
            </a:solidFill>
          </c:spPr>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1C9-42F0-A4E8-CC9D3BE1C379}"/>
              </c:ext>
            </c:extLst>
          </c:dPt>
          <c:dPt>
            <c:idx val="1"/>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A1C9-42F0-A4E8-CC9D3BE1C379}"/>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A1C9-42F0-A4E8-CC9D3BE1C379}"/>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A1C9-42F0-A4E8-CC9D3BE1C379}"/>
              </c:ext>
            </c:extLst>
          </c:dPt>
          <c:dPt>
            <c:idx val="4"/>
            <c:bubble3D val="0"/>
            <c:spPr>
              <a:solidFill>
                <a:schemeClr val="accent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A1C9-42F0-A4E8-CC9D3BE1C379}"/>
              </c:ext>
            </c:extLst>
          </c:dPt>
          <c:dPt>
            <c:idx val="5"/>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A1C9-42F0-A4E8-CC9D3BE1C379}"/>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'PERCEPTION GLOBALE'!$M$2:$M$7</c:f>
              <c:strCache>
                <c:ptCount val="6"/>
                <c:pt idx="0">
                  <c:v>CONGO BGFI</c:v>
                </c:pt>
                <c:pt idx="1">
                  <c:v>CONGO MTN</c:v>
                </c:pt>
                <c:pt idx="2">
                  <c:v>CONGO AIRTEL</c:v>
                </c:pt>
                <c:pt idx="3">
                  <c:v>CONGO CANAL+</c:v>
                </c:pt>
                <c:pt idx="4">
                  <c:v>GUINEE CONAKRY</c:v>
                </c:pt>
                <c:pt idx="5">
                  <c:v>GUINEE BISSAU</c:v>
                </c:pt>
              </c:strCache>
            </c:strRef>
          </c:cat>
          <c:val>
            <c:numRef>
              <c:f>'PERCEPTION GLOBALE'!$N$2:$N$7</c:f>
              <c:numCache>
                <c:formatCode>General</c:formatCode>
                <c:ptCount val="6"/>
                <c:pt idx="0">
                  <c:v>4</c:v>
                </c:pt>
                <c:pt idx="1">
                  <c:v>5</c:v>
                </c:pt>
                <c:pt idx="2">
                  <c:v>4</c:v>
                </c:pt>
                <c:pt idx="3">
                  <c:v>5</c:v>
                </c:pt>
                <c:pt idx="4">
                  <c:v>2</c:v>
                </c:pt>
                <c:pt idx="5">
                  <c:v>3</c:v>
                </c:pt>
              </c:numCache>
            </c:numRef>
          </c:val>
          <c:extLst>
            <c:ext xmlns:c16="http://schemas.microsoft.com/office/drawing/2014/chart" uri="{C3380CC4-5D6E-409C-BE32-E72D297353CC}">
              <c16:uniqueId val="{0000000C-A1C9-42F0-A4E8-CC9D3BE1C37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9083046329922802E-2"/>
          <c:y val="0.79651651101438481"/>
          <c:w val="0.93404695349226485"/>
          <c:h val="0.173394180601399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sz="1100"/>
              <a:t>IV- Êtes-vous satisfait de notre capacité d'innovation?</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47A8-43CD-938F-649FFCEFDCEC}"/>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47A8-43CD-938F-649FFCEFDCEC}"/>
              </c:ext>
            </c:extLst>
          </c:dPt>
          <c:dPt>
            <c:idx val="2"/>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47A8-43CD-938F-649FFCEFDCEC}"/>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47A8-43CD-938F-649FFCEFDCEC}"/>
              </c:ext>
            </c:extLst>
          </c:dPt>
          <c:dPt>
            <c:idx val="4"/>
            <c:bubble3D val="0"/>
            <c:spPr>
              <a:solidFill>
                <a:schemeClr val="accent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47A8-43CD-938F-649FFCEFDCEC}"/>
              </c:ext>
            </c:extLst>
          </c:dPt>
          <c:dPt>
            <c:idx val="5"/>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47A8-43CD-938F-649FFCEFDCE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'PERCEPTION GLOBALE'!$S$2:$S$7</c:f>
              <c:strCache>
                <c:ptCount val="6"/>
                <c:pt idx="0">
                  <c:v>CONGO BGFI</c:v>
                </c:pt>
                <c:pt idx="1">
                  <c:v>CONGO MTN</c:v>
                </c:pt>
                <c:pt idx="2">
                  <c:v>CONGO AIRTEL</c:v>
                </c:pt>
                <c:pt idx="3">
                  <c:v>CONGO CANAL+</c:v>
                </c:pt>
                <c:pt idx="4">
                  <c:v>GUINEE CONAKRY</c:v>
                </c:pt>
                <c:pt idx="5">
                  <c:v>GUINEE BISSAU</c:v>
                </c:pt>
              </c:strCache>
            </c:strRef>
          </c:cat>
          <c:val>
            <c:numRef>
              <c:f>'PERCEPTION GLOBALE'!$T$2:$T$7</c:f>
              <c:numCache>
                <c:formatCode>General</c:formatCode>
                <c:ptCount val="6"/>
                <c:pt idx="0">
                  <c:v>3</c:v>
                </c:pt>
                <c:pt idx="1">
                  <c:v>4</c:v>
                </c:pt>
                <c:pt idx="2">
                  <c:v>3</c:v>
                </c:pt>
                <c:pt idx="3">
                  <c:v>5</c:v>
                </c:pt>
                <c:pt idx="4">
                  <c:v>2</c:v>
                </c:pt>
                <c:pt idx="5">
                  <c:v>3</c:v>
                </c:pt>
              </c:numCache>
            </c:numRef>
          </c:val>
          <c:extLst>
            <c:ext xmlns:c16="http://schemas.microsoft.com/office/drawing/2014/chart" uri="{C3380CC4-5D6E-409C-BE32-E72D297353CC}">
              <c16:uniqueId val="{0000000C-47A8-43CD-938F-649FFCEFDCE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200" dirty="0">
                <a:latin typeface="Roboto" panose="02000000000000000000" pitchFamily="2" charset="0"/>
                <a:ea typeface="Roboto" panose="02000000000000000000" pitchFamily="2" charset="0"/>
                <a:cs typeface="Roboto" panose="02000000000000000000" pitchFamily="2" charset="0"/>
              </a:rP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7285332026540343"/>
          <c:w val="1"/>
          <c:h val="0.43525249107413716"/>
        </c:manualLayout>
      </c:layout>
      <c:pie3DChart>
        <c:varyColors val="1"/>
        <c:ser>
          <c:idx val="0"/>
          <c:order val="0"/>
          <c:spPr>
            <a:solidFill>
              <a:srgbClr val="00B050"/>
            </a:solidFill>
          </c:spPr>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1CD-4474-97A8-C3372FD022A9}"/>
              </c:ext>
            </c:extLst>
          </c:dPt>
          <c:dPt>
            <c:idx val="1"/>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F1CD-4474-97A8-C3372FD022A9}"/>
              </c:ext>
            </c:extLst>
          </c:dPt>
          <c:dPt>
            <c:idx val="2"/>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F1CD-4474-97A8-C3372FD022A9}"/>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F1CD-4474-97A8-C3372FD022A9}"/>
              </c:ext>
            </c:extLst>
          </c:dPt>
          <c:dPt>
            <c:idx val="4"/>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1CD-4474-97A8-C3372FD022A9}"/>
              </c:ext>
            </c:extLst>
          </c:dPt>
          <c:dPt>
            <c:idx val="5"/>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B-F1CD-4474-97A8-C3372FD022A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'PERCEPTION GLOBALE'!$A$28:$A$33</c:f>
              <c:strCache>
                <c:ptCount val="6"/>
                <c:pt idx="0">
                  <c:v>CONGO BGFI</c:v>
                </c:pt>
                <c:pt idx="1">
                  <c:v>CONGO MTN</c:v>
                </c:pt>
                <c:pt idx="2">
                  <c:v>CONGO AIRTEL</c:v>
                </c:pt>
                <c:pt idx="3">
                  <c:v>CONGO CANAL+</c:v>
                </c:pt>
                <c:pt idx="4">
                  <c:v>GUINEE CONAKRY</c:v>
                </c:pt>
                <c:pt idx="5">
                  <c:v>GUINEE BISSAU</c:v>
                </c:pt>
              </c:strCache>
            </c:strRef>
          </c:cat>
          <c:val>
            <c:numRef>
              <c:f>'PERCEPTION GLOBALE'!$B$28:$B$33</c:f>
              <c:numCache>
                <c:formatCode>General</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C-F1CD-4474-97A8-C3372FD022A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7.1058875535294927E-2"/>
          <c:y val="0.78763118947032495"/>
          <c:w val="0.81999480591241869"/>
          <c:h val="0.1787341631351022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2352026237016124"/>
          <c:y val="0.24526482597138002"/>
          <c:w val="0.38720321303617727"/>
          <c:h val="0.50163369004810665"/>
        </c:manualLayout>
      </c:layout>
      <c:pie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6E8-4C9A-80AF-399E4706C04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6E8-4C9A-80AF-399E4706C047}"/>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66E8-4C9A-80AF-399E4706C047}"/>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66E8-4C9A-80AF-399E4706C047}"/>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66E8-4C9A-80AF-399E4706C047}"/>
              </c:ext>
            </c:extLst>
          </c:dPt>
          <c:cat>
            <c:strRef>
              <c:f>'MTN CONGO ENQUETE DE SATISFACTI'!$B$28:$B$32</c:f>
              <c:strCache>
                <c:ptCount val="5"/>
                <c:pt idx="0">
                  <c:v>A- Très satisfait</c:v>
                </c:pt>
                <c:pt idx="1">
                  <c:v>B- Satisfait</c:v>
                </c:pt>
                <c:pt idx="2">
                  <c:v>C- Neutre </c:v>
                </c:pt>
                <c:pt idx="3">
                  <c:v>D- Insatisfait </c:v>
                </c:pt>
                <c:pt idx="4">
                  <c:v>E- Très insatisfait </c:v>
                </c:pt>
              </c:strCache>
              <c:extLst/>
            </c:strRef>
          </c:cat>
          <c:val>
            <c:numRef>
              <c:f>'MTN CONGO ENQUETE DE SATISFACTI'!$C$28:$C$32</c:f>
              <c:numCache>
                <c:formatCode>0%</c:formatCode>
                <c:ptCount val="5"/>
                <c:pt idx="0">
                  <c:v>1</c:v>
                </c:pt>
                <c:pt idx="1">
                  <c:v>0</c:v>
                </c:pt>
                <c:pt idx="2">
                  <c:v>0</c:v>
                </c:pt>
                <c:pt idx="3">
                  <c:v>0</c:v>
                </c:pt>
                <c:pt idx="4">
                  <c:v>0</c:v>
                </c:pt>
              </c:numCache>
              <c:extLst/>
            </c:numRef>
          </c:val>
          <c:extLst>
            <c:ext xmlns:c16="http://schemas.microsoft.com/office/drawing/2014/chart" uri="{C3380CC4-5D6E-409C-BE32-E72D297353CC}">
              <c16:uniqueId val="{0000000A-66E8-4C9A-80AF-399E4706C04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Entry>
      <c:layout>
        <c:manualLayout>
          <c:xMode val="edge"/>
          <c:yMode val="edge"/>
          <c:x val="4.3366487231896948E-2"/>
          <c:y val="0.73434386960084252"/>
          <c:w val="0.93093794989758616"/>
          <c:h val="0.2328017583180190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fr-FR"/>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title>
    <c:autoTitleDeleted val="0"/>
    <c:plotArea>
      <c:layout>
        <c:manualLayout>
          <c:layoutTarget val="inner"/>
          <c:xMode val="edge"/>
          <c:yMode val="edge"/>
          <c:x val="0.33044269044022861"/>
          <c:y val="0.23779286606474501"/>
          <c:w val="0.39464018642712839"/>
          <c:h val="0.5151755824393413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32-417A-9925-E82A9DCA4308}"/>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132-417A-9925-E82A9DCA430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132-417A-9925-E82A9DCA4308}"/>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5132-417A-9925-E82A9DCA43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132-417A-9925-E82A9DCA4308}"/>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132-417A-9925-E82A9DCA4308}"/>
              </c:ext>
            </c:extLst>
          </c:dPt>
          <c:cat>
            <c:strRef>
              <c:f>'MTN CONGO ENQUETE DE SATISFACTI'!$B$37:$B$42</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CONGO ENQUETE DE SATISFACTI'!$C$37:$C$42</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5132-417A-9925-E82A9DCA430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4.1140625152393542E-2"/>
          <c:y val="0.7769026278644513"/>
          <c:w val="0.9177184133784132"/>
          <c:h val="0.1896426446796226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Roboto" panose="02000000000000000000" pitchFamily="2" charset="0"/>
          <a:ea typeface="Roboto" panose="02000000000000000000" pitchFamily="2" charset="0"/>
          <a:cs typeface="Roboto" panose="02000000000000000000" pitchFamily="2"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1-28T17:14:40.724" idx="1">
    <p:pos x="10" y="10"/>
    <p:text/>
    <p:extLst>
      <p:ext uri="{C676402C-5697-4E1C-873F-D02D1690AC5C}">
        <p15:threadingInfo xmlns:p15="http://schemas.microsoft.com/office/powerpoint/2012/main" timeZoneBias="-60"/>
      </p:ext>
    </p:extLst>
  </p:cm>
</p:cmLst>
</file>

<file path=ppt/drawing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rawings/drawing1.xml><?xml version="1.0" encoding="utf-8"?>
<c:userShapes xmlns:c="http://schemas.openxmlformats.org/drawingml/2006/chart">
  <cdr:relSizeAnchor xmlns:cdr="http://schemas.openxmlformats.org/drawingml/2006/chartDrawing">
    <cdr:from>
      <cdr:x>0.00149</cdr:x>
      <cdr:y>0</cdr:y>
    </cdr:from>
    <cdr:to>
      <cdr:x>1</cdr:x>
      <cdr:y>0.99052</cdr:y>
    </cdr:to>
    <cdr:sp macro="" textlink="">
      <cdr:nvSpPr>
        <cdr:cNvPr id="2" name="Rectangle 1">
          <a:extLst xmlns:a="http://schemas.openxmlformats.org/drawingml/2006/main">
            <a:ext uri="{FF2B5EF4-FFF2-40B4-BE49-F238E27FC236}">
              <a16:creationId xmlns:a16="http://schemas.microsoft.com/office/drawing/2014/main" id="{9208323A-44F7-4472-9B1B-5D578BCD4DF8}"/>
            </a:ext>
          </a:extLst>
        </cdr:cNvPr>
        <cdr:cNvSpPr/>
      </cdr:nvSpPr>
      <cdr:spPr>
        <a:xfrm xmlns:a="http://schemas.openxmlformats.org/drawingml/2006/main">
          <a:off x="9029" y="-4010"/>
          <a:ext cx="6050459" cy="5133374"/>
        </a:xfrm>
        <a:prstGeom xmlns:a="http://schemas.openxmlformats.org/drawingml/2006/main" prst="rect">
          <a:avLst/>
        </a:prstGeom>
        <a:noFill xmlns:a="http://schemas.openxmlformats.org/drawingml/2006/mai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0.87294</cdr:x>
      <cdr:y>0.4718</cdr:y>
    </cdr:from>
    <cdr:to>
      <cdr:x>0.90411</cdr:x>
      <cdr:y>0.50622</cdr:y>
    </cdr:to>
    <cdr:pic>
      <cdr:nvPicPr>
        <cdr:cNvPr id="3" name="Image 2" descr="Le drapeau du Bénin. Icône drapeau. : image vectorielle de stock (libre de  droits) 2336024025 | Shutterstock">
          <a:extLst xmlns:a="http://schemas.openxmlformats.org/drawingml/2006/main">
            <a:ext uri="{FF2B5EF4-FFF2-40B4-BE49-F238E27FC236}">
              <a16:creationId xmlns:a16="http://schemas.microsoft.com/office/drawing/2014/main" id="{E3DF9434-0A00-8591-3EE6-72AB29A93C8F}"/>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t="2575" b="9871"/>
        <a:stretch xmlns:a="http://schemas.openxmlformats.org/drawingml/2006/main">
          <a:fillRect/>
        </a:stretch>
      </cdr:blipFill>
      <cdr:spPr bwMode="auto">
        <a:xfrm xmlns:a="http://schemas.openxmlformats.org/drawingml/2006/main">
          <a:off x="5289551" y="2445095"/>
          <a:ext cx="188912" cy="17841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0.92638</cdr:x>
      <cdr:y>0.549</cdr:y>
    </cdr:from>
    <cdr:to>
      <cdr:x>0.95712</cdr:x>
      <cdr:y>0.58301</cdr:y>
    </cdr:to>
    <cdr:pic>
      <cdr:nvPicPr>
        <cdr:cNvPr id="4" name="Image 3" descr="Drapeau De La Côte Divoire PNG Images | Vecteurs Et Fichiers PSD |  Téléchargement Gratuit Sur Pngtree">
          <a:extLst xmlns:a="http://schemas.openxmlformats.org/drawingml/2006/main">
            <a:ext uri="{FF2B5EF4-FFF2-40B4-BE49-F238E27FC236}">
              <a16:creationId xmlns:a16="http://schemas.microsoft.com/office/drawing/2014/main" id="{44C82BE4-64FA-D183-4E54-B9814D3FC179}"/>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l="4445" t="3757" r="4445" b="5163"/>
        <a:stretch xmlns:a="http://schemas.openxmlformats.org/drawingml/2006/main">
          <a:fillRect/>
        </a:stretch>
      </cdr:blipFill>
      <cdr:spPr bwMode="auto">
        <a:xfrm xmlns:a="http://schemas.openxmlformats.org/drawingml/2006/main" flipH="1">
          <a:off x="5613400" y="2845172"/>
          <a:ext cx="186267" cy="17627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0.87608</cdr:x>
      <cdr:y>0.64376</cdr:y>
    </cdr:from>
    <cdr:to>
      <cdr:x>0.92455</cdr:x>
      <cdr:y>0.68713</cdr:y>
    </cdr:to>
    <cdr:pic>
      <cdr:nvPicPr>
        <cdr:cNvPr id="5" name="Image 4" descr="Drapeau Du Congo Brazzaville PNG Images | Vecteurs Et Fichiers PSD |  Téléchargement Gratuit Sur Pngtree">
          <a:extLst xmlns:a="http://schemas.openxmlformats.org/drawingml/2006/main">
            <a:ext uri="{FF2B5EF4-FFF2-40B4-BE49-F238E27FC236}">
              <a16:creationId xmlns:a16="http://schemas.microsoft.com/office/drawing/2014/main" id="{EB05713C-C1E4-750F-6CAB-6BA52E949BF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308599" y="3336292"/>
          <a:ext cx="293689" cy="22476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0.90909</cdr:x>
      <cdr:y>0.72819</cdr:y>
    </cdr:from>
    <cdr:to>
      <cdr:x>0.94184</cdr:x>
      <cdr:y>0.76596</cdr:y>
    </cdr:to>
    <cdr:pic>
      <cdr:nvPicPr>
        <cdr:cNvPr id="6" name="Image 5" descr="Drapeau du pays du Cameroun dans un cercle avec une ombre blanche -  illustration | Photo Premium">
          <a:extLst xmlns:a="http://schemas.openxmlformats.org/drawingml/2006/main">
            <a:ext uri="{FF2B5EF4-FFF2-40B4-BE49-F238E27FC236}">
              <a16:creationId xmlns:a16="http://schemas.microsoft.com/office/drawing/2014/main" id="{04D4592F-EFA2-B3E8-AC65-9CB5BAB99AF1}"/>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l="17334" t="17334" r="17334" b="18222"/>
        <a:stretch xmlns:a="http://schemas.openxmlformats.org/drawingml/2006/main">
          <a:fillRect/>
        </a:stretch>
      </cdr:blipFill>
      <cdr:spPr bwMode="auto">
        <a:xfrm xmlns:a="http://schemas.openxmlformats.org/drawingml/2006/main">
          <a:off x="5508625" y="3773841"/>
          <a:ext cx="198438" cy="19573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0.9558</cdr:x>
      <cdr:y>0.81642</cdr:y>
    </cdr:from>
    <cdr:to>
      <cdr:x>0.98862</cdr:x>
      <cdr:y>0.85502</cdr:y>
    </cdr:to>
    <cdr:pic>
      <cdr:nvPicPr>
        <cdr:cNvPr id="7" name="Image 6" descr="Icône Ronde Avec Le Drapeau De La Guinée Isolé Sur Blanc Banque D'Images et  Photos Libres De Droits. Image 41995642">
          <a:extLst xmlns:a="http://schemas.openxmlformats.org/drawingml/2006/main">
            <a:ext uri="{FF2B5EF4-FFF2-40B4-BE49-F238E27FC236}">
              <a16:creationId xmlns:a16="http://schemas.microsoft.com/office/drawing/2014/main" id="{EE6B15E1-4BC2-A930-1637-237E6920F9C1}"/>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5" cstate="print">
          <a:extLst>
            <a:ext uri="{28A0092B-C50C-407E-A947-70E740481C1C}">
              <a14:useLocalDpi xmlns:a14="http://schemas.microsoft.com/office/drawing/2010/main" val="0"/>
            </a:ext>
          </a:extLst>
        </a:blip>
        <a:srcRect xmlns:a="http://schemas.openxmlformats.org/drawingml/2006/main" l="15830" t="3609" r="15830" b="4639"/>
        <a:stretch xmlns:a="http://schemas.openxmlformats.org/drawingml/2006/main">
          <a:fillRect/>
        </a:stretch>
      </cdr:blipFill>
      <cdr:spPr bwMode="auto">
        <a:xfrm xmlns:a="http://schemas.openxmlformats.org/drawingml/2006/main">
          <a:off x="5791629" y="4231120"/>
          <a:ext cx="198900" cy="200025"/>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0.93896</cdr:x>
      <cdr:y>0.90414</cdr:y>
    </cdr:from>
    <cdr:to>
      <cdr:x>0.97328</cdr:x>
      <cdr:y>0.94407</cdr:y>
    </cdr:to>
    <cdr:pic>
      <cdr:nvPicPr>
        <cdr:cNvPr id="8" name="Image 7" descr="Drapeau de la Guinée-Bissau. Icône drapeau. : image vectorielle de stock  (libre de droits) 2314471227 | Shutterstock">
          <a:extLst xmlns:a="http://schemas.openxmlformats.org/drawingml/2006/main">
            <a:ext uri="{FF2B5EF4-FFF2-40B4-BE49-F238E27FC236}">
              <a16:creationId xmlns:a16="http://schemas.microsoft.com/office/drawing/2014/main" id="{737B5A1C-C990-CD62-1315-B8FDD670C0A2}"/>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l="3704" t="3862" r="4167" b="11158"/>
        <a:stretch xmlns:a="http://schemas.openxmlformats.org/drawingml/2006/main">
          <a:fillRect/>
        </a:stretch>
      </cdr:blipFill>
      <cdr:spPr bwMode="auto">
        <a:xfrm xmlns:a="http://schemas.openxmlformats.org/drawingml/2006/main">
          <a:off x="5689599" y="4685733"/>
          <a:ext cx="207963" cy="20691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01/09/2025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01/09/2025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6</a:t>
            </a:fld>
            <a:endParaRPr lang="fr-FR"/>
          </a:p>
        </p:txBody>
      </p:sp>
    </p:spTree>
    <p:extLst>
      <p:ext uri="{BB962C8B-B14F-4D97-AF65-F5344CB8AC3E}">
        <p14:creationId xmlns:p14="http://schemas.microsoft.com/office/powerpoint/2010/main" val="323931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8DD62-FADD-E135-500F-BC4B3D3A69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B5D8CF-E146-7BA7-3FE4-2828CA491E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4426F5-E827-7C08-D2A1-C6EF9B3852D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5EA37F7-3FBA-38B8-5AA3-2C5E161139C5}"/>
              </a:ext>
            </a:extLst>
          </p:cNvPr>
          <p:cNvSpPr>
            <a:spLocks noGrp="1"/>
          </p:cNvSpPr>
          <p:nvPr>
            <p:ph type="sldNum" sz="quarter" idx="5"/>
          </p:nvPr>
        </p:nvSpPr>
        <p:spPr/>
        <p:txBody>
          <a:bodyPr/>
          <a:lstStyle/>
          <a:p>
            <a:fld id="{D25F308E-1E8B-4971-BED4-FA8D2623719B}" type="slidenum">
              <a:rPr lang="fr-FR" smtClean="0"/>
              <a:pPr/>
              <a:t>18</a:t>
            </a:fld>
            <a:endParaRPr lang="fr-FR"/>
          </a:p>
        </p:txBody>
      </p:sp>
    </p:spTree>
    <p:extLst>
      <p:ext uri="{BB962C8B-B14F-4D97-AF65-F5344CB8AC3E}">
        <p14:creationId xmlns:p14="http://schemas.microsoft.com/office/powerpoint/2010/main" val="271245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20</a:t>
            </a:fld>
            <a:endParaRPr lang="fr-FR"/>
          </a:p>
        </p:txBody>
      </p:sp>
    </p:spTree>
    <p:extLst>
      <p:ext uri="{BB962C8B-B14F-4D97-AF65-F5344CB8AC3E}">
        <p14:creationId xmlns:p14="http://schemas.microsoft.com/office/powerpoint/2010/main" val="2344275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13ED-2CE8-54A0-1DC4-D89F00E1D7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C47109-7A37-2F1A-BCD3-29C8782C43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50BAC4-3342-5410-019C-372A4EB2339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A2A4562-800D-03A2-4F29-5CA27AA1379C}"/>
              </a:ext>
            </a:extLst>
          </p:cNvPr>
          <p:cNvSpPr>
            <a:spLocks noGrp="1"/>
          </p:cNvSpPr>
          <p:nvPr>
            <p:ph type="sldNum" sz="quarter" idx="5"/>
          </p:nvPr>
        </p:nvSpPr>
        <p:spPr/>
        <p:txBody>
          <a:bodyPr/>
          <a:lstStyle/>
          <a:p>
            <a:fld id="{D25F308E-1E8B-4971-BED4-FA8D2623719B}" type="slidenum">
              <a:rPr lang="fr-FR" smtClean="0"/>
              <a:pPr/>
              <a:t>7</a:t>
            </a:fld>
            <a:endParaRPr lang="fr-FR"/>
          </a:p>
        </p:txBody>
      </p:sp>
    </p:spTree>
    <p:extLst>
      <p:ext uri="{BB962C8B-B14F-4D97-AF65-F5344CB8AC3E}">
        <p14:creationId xmlns:p14="http://schemas.microsoft.com/office/powerpoint/2010/main" val="386026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3929-65F9-1C33-4643-B2F3F7E8FD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5B7E8E-AFAF-8F34-600B-C12D0438FC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14C53BE-D0AE-3578-6D53-99E69F7C74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FA5EEEA-CB04-145A-8E2B-C741E658D55C}"/>
              </a:ext>
            </a:extLst>
          </p:cNvPr>
          <p:cNvSpPr>
            <a:spLocks noGrp="1"/>
          </p:cNvSpPr>
          <p:nvPr>
            <p:ph type="sldNum" sz="quarter" idx="5"/>
          </p:nvPr>
        </p:nvSpPr>
        <p:spPr/>
        <p:txBody>
          <a:bodyPr/>
          <a:lstStyle/>
          <a:p>
            <a:fld id="{D25F308E-1E8B-4971-BED4-FA8D2623719B}" type="slidenum">
              <a:rPr lang="fr-FR" smtClean="0"/>
              <a:pPr/>
              <a:t>8</a:t>
            </a:fld>
            <a:endParaRPr lang="fr-FR"/>
          </a:p>
        </p:txBody>
      </p:sp>
    </p:spTree>
    <p:extLst>
      <p:ext uri="{BB962C8B-B14F-4D97-AF65-F5344CB8AC3E}">
        <p14:creationId xmlns:p14="http://schemas.microsoft.com/office/powerpoint/2010/main" val="374611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9</a:t>
            </a:fld>
            <a:endParaRPr lang="fr-FR"/>
          </a:p>
        </p:txBody>
      </p:sp>
    </p:spTree>
    <p:extLst>
      <p:ext uri="{BB962C8B-B14F-4D97-AF65-F5344CB8AC3E}">
        <p14:creationId xmlns:p14="http://schemas.microsoft.com/office/powerpoint/2010/main" val="96504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12</a:t>
            </a:fld>
            <a:endParaRPr lang="fr-FR"/>
          </a:p>
        </p:txBody>
      </p:sp>
    </p:spTree>
    <p:extLst>
      <p:ext uri="{BB962C8B-B14F-4D97-AF65-F5344CB8AC3E}">
        <p14:creationId xmlns:p14="http://schemas.microsoft.com/office/powerpoint/2010/main" val="289275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6B872-EA7E-40E7-99AA-A11875B94F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B9AB76-E194-D345-A417-C2B815E325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3EA590-9987-8138-14E9-2D311F9CE77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0B53D7-402B-DD0D-B40F-92B5B895F9AA}"/>
              </a:ext>
            </a:extLst>
          </p:cNvPr>
          <p:cNvSpPr>
            <a:spLocks noGrp="1"/>
          </p:cNvSpPr>
          <p:nvPr>
            <p:ph type="sldNum" sz="quarter" idx="5"/>
          </p:nvPr>
        </p:nvSpPr>
        <p:spPr/>
        <p:txBody>
          <a:bodyPr/>
          <a:lstStyle/>
          <a:p>
            <a:fld id="{D25F308E-1E8B-4971-BED4-FA8D2623719B}" type="slidenum">
              <a:rPr lang="fr-FR" smtClean="0"/>
              <a:pPr/>
              <a:t>13</a:t>
            </a:fld>
            <a:endParaRPr lang="fr-FR"/>
          </a:p>
        </p:txBody>
      </p:sp>
    </p:spTree>
    <p:extLst>
      <p:ext uri="{BB962C8B-B14F-4D97-AF65-F5344CB8AC3E}">
        <p14:creationId xmlns:p14="http://schemas.microsoft.com/office/powerpoint/2010/main" val="345888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20B5-49B0-0C12-5564-1BD8459EB3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B23E70-BA65-E0ED-E8DF-58291248F8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339AA1-D43D-244A-4651-9481D255D5A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08FAD35-CE33-C9C6-CEA8-65EB3B66C058}"/>
              </a:ext>
            </a:extLst>
          </p:cNvPr>
          <p:cNvSpPr>
            <a:spLocks noGrp="1"/>
          </p:cNvSpPr>
          <p:nvPr>
            <p:ph type="sldNum" sz="quarter" idx="5"/>
          </p:nvPr>
        </p:nvSpPr>
        <p:spPr/>
        <p:txBody>
          <a:bodyPr/>
          <a:lstStyle/>
          <a:p>
            <a:fld id="{D25F308E-1E8B-4971-BED4-FA8D2623719B}" type="slidenum">
              <a:rPr lang="fr-FR" smtClean="0"/>
              <a:pPr/>
              <a:t>14</a:t>
            </a:fld>
            <a:endParaRPr lang="fr-FR"/>
          </a:p>
        </p:txBody>
      </p:sp>
    </p:spTree>
    <p:extLst>
      <p:ext uri="{BB962C8B-B14F-4D97-AF65-F5344CB8AC3E}">
        <p14:creationId xmlns:p14="http://schemas.microsoft.com/office/powerpoint/2010/main" val="276507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B2F46-7A86-36DC-1D03-B3CF980607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20288F-86AE-852D-7445-3473B982A1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735900-DF26-55D9-F251-16C73ABCD34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B89A5D3-6F57-307C-5329-F7F179E4E2D2}"/>
              </a:ext>
            </a:extLst>
          </p:cNvPr>
          <p:cNvSpPr>
            <a:spLocks noGrp="1"/>
          </p:cNvSpPr>
          <p:nvPr>
            <p:ph type="sldNum" sz="quarter" idx="5"/>
          </p:nvPr>
        </p:nvSpPr>
        <p:spPr/>
        <p:txBody>
          <a:bodyPr/>
          <a:lstStyle/>
          <a:p>
            <a:fld id="{D25F308E-1E8B-4971-BED4-FA8D2623719B}" type="slidenum">
              <a:rPr lang="fr-FR" smtClean="0"/>
              <a:pPr/>
              <a:t>15</a:t>
            </a:fld>
            <a:endParaRPr lang="fr-FR"/>
          </a:p>
        </p:txBody>
      </p:sp>
    </p:spTree>
    <p:extLst>
      <p:ext uri="{BB962C8B-B14F-4D97-AF65-F5344CB8AC3E}">
        <p14:creationId xmlns:p14="http://schemas.microsoft.com/office/powerpoint/2010/main" val="13550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17</a:t>
            </a:fld>
            <a:endParaRPr lang="fr-FR"/>
          </a:p>
        </p:txBody>
      </p:sp>
    </p:spTree>
    <p:extLst>
      <p:ext uri="{BB962C8B-B14F-4D97-AF65-F5344CB8AC3E}">
        <p14:creationId xmlns:p14="http://schemas.microsoft.com/office/powerpoint/2010/main" val="104478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01/09/2025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01/09/2025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chart" Target="../charts/chart3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15.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chart" Target="../charts/chart3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anose="020B0604020202020204" pitchFamily="34" charset="0"/>
                <a:cs typeface="Arial" panose="020B0604020202020204" pitchFamily="34" charset="0"/>
              </a:rPr>
              <a:t>Bienvenue au</a:t>
            </a:r>
          </a:p>
          <a:p>
            <a:pPr algn="ctr"/>
            <a:r>
              <a:rPr lang="fr-FR" sz="4000" b="1" dirty="0">
                <a:solidFill>
                  <a:schemeClr val="accent2"/>
                </a:solidFill>
                <a:latin typeface="Arial" panose="020B0604020202020204" pitchFamily="34" charset="0"/>
                <a:cs typeface="Arial" panose="020B0604020202020204"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6749-E079-0C8D-60C4-780F407EE948}"/>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D3A809D3-F5DD-62A0-C350-F3E4EDD3C9C2}"/>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59B58030-A8F6-D51E-8063-63C3A8BF28F0}"/>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C89DEC5A-34AC-9855-6100-E743F2B0F9C4}"/>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DBB4DCEA-AD03-82DC-F225-248A7F65CACA}"/>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2F80DED3-3AAE-8CB7-FF56-21649E36CE07}"/>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Résultats par Donneurs d’ordre – Canal+ CONGO</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79A7AF15-D4DF-1278-6496-F99C73D32B7E}"/>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G</a:t>
              </a:r>
            </a:p>
          </p:txBody>
        </p:sp>
      </p:grpSp>
      <p:graphicFrame>
        <p:nvGraphicFramePr>
          <p:cNvPr id="14" name="Graphique 13">
            <a:extLst>
              <a:ext uri="{FF2B5EF4-FFF2-40B4-BE49-F238E27FC236}">
                <a16:creationId xmlns:a16="http://schemas.microsoft.com/office/drawing/2014/main" id="{A953658B-FD3E-5277-A08F-36E05810A003}"/>
              </a:ext>
            </a:extLst>
          </p:cNvPr>
          <p:cNvGraphicFramePr>
            <a:graphicFrameLocks/>
          </p:cNvGraphicFramePr>
          <p:nvPr>
            <p:extLst>
              <p:ext uri="{D42A27DB-BD31-4B8C-83A1-F6EECF244321}">
                <p14:modId xmlns:p14="http://schemas.microsoft.com/office/powerpoint/2010/main" val="2564623132"/>
              </p:ext>
            </p:extLst>
          </p:nvPr>
        </p:nvGraphicFramePr>
        <p:xfrm>
          <a:off x="6114043" y="1395327"/>
          <a:ext cx="3553168" cy="2295111"/>
        </p:xfrm>
        <a:graphic>
          <a:graphicData uri="http://schemas.openxmlformats.org/drawingml/2006/chart">
            <c:chart xmlns:c="http://schemas.openxmlformats.org/drawingml/2006/chart" xmlns:r="http://schemas.openxmlformats.org/officeDocument/2006/relationships" r:id="rId2"/>
          </a:graphicData>
        </a:graphic>
      </p:graphicFrame>
      <p:sp>
        <p:nvSpPr>
          <p:cNvPr id="17" name="Rectangle à coins arrondis 12">
            <a:extLst>
              <a:ext uri="{FF2B5EF4-FFF2-40B4-BE49-F238E27FC236}">
                <a16:creationId xmlns:a16="http://schemas.microsoft.com/office/drawing/2014/main" id="{8E267387-013A-D12C-51D2-DE58945C140C}"/>
              </a:ext>
            </a:extLst>
          </p:cNvPr>
          <p:cNvSpPr/>
          <p:nvPr/>
        </p:nvSpPr>
        <p:spPr>
          <a:xfrm>
            <a:off x="6096000" y="3804508"/>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Canal+ CONGO?</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F5FE386D-2E48-48F5-F114-5E6F9898B37C}"/>
              </a:ext>
            </a:extLst>
          </p:cNvPr>
          <p:cNvSpPr txBox="1"/>
          <p:nvPr/>
        </p:nvSpPr>
        <p:spPr>
          <a:xfrm>
            <a:off x="6243782" y="4207818"/>
            <a:ext cx="5865091" cy="1954381"/>
          </a:xfrm>
          <a:prstGeom prst="rect">
            <a:avLst/>
          </a:prstGeom>
          <a:noFill/>
        </p:spPr>
        <p:txBody>
          <a:bodyPr wrap="square" rtlCol="0">
            <a:spAutoFit/>
          </a:bodyPr>
          <a:lstStyle/>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Globalement Canal+ CONGO est très satisfait de notre prestation de service.</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Ci-dessous les mots utilisés par Canal+ Congo pour exprimer sa satisfaction:</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J'apprécie le professionnalisme de l'équipe au Congo. Ils font des suggestions sur l'enquête et sont capables très tôt de fournir des tendances. Ils ont une bonne connaissance du contexte local »</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Même lorsque la demande est soumise sur un délai court l'équipe est capable de réaliser un questionnaire adapté qui répond au besoin de l'enquête »</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Graphique 2">
            <a:extLst>
              <a:ext uri="{FF2B5EF4-FFF2-40B4-BE49-F238E27FC236}">
                <a16:creationId xmlns:a16="http://schemas.microsoft.com/office/drawing/2014/main" id="{B766513B-BB9B-D82B-BC35-2F3EB98296C1}"/>
              </a:ext>
            </a:extLst>
          </p:cNvPr>
          <p:cNvGraphicFramePr>
            <a:graphicFrameLocks/>
          </p:cNvGraphicFramePr>
          <p:nvPr>
            <p:extLst>
              <p:ext uri="{D42A27DB-BD31-4B8C-83A1-F6EECF244321}">
                <p14:modId xmlns:p14="http://schemas.microsoft.com/office/powerpoint/2010/main" val="2638283549"/>
              </p:ext>
            </p:extLst>
          </p:nvPr>
        </p:nvGraphicFramePr>
        <p:xfrm>
          <a:off x="6927" y="1403637"/>
          <a:ext cx="3096636" cy="2259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a:extLst>
              <a:ext uri="{FF2B5EF4-FFF2-40B4-BE49-F238E27FC236}">
                <a16:creationId xmlns:a16="http://schemas.microsoft.com/office/drawing/2014/main" id="{685492CB-54C3-86D7-8A44-97589F8E10C5}"/>
              </a:ext>
            </a:extLst>
          </p:cNvPr>
          <p:cNvGraphicFramePr>
            <a:graphicFrameLocks/>
          </p:cNvGraphicFramePr>
          <p:nvPr>
            <p:extLst>
              <p:ext uri="{D42A27DB-BD31-4B8C-83A1-F6EECF244321}">
                <p14:modId xmlns:p14="http://schemas.microsoft.com/office/powerpoint/2010/main" val="198568829"/>
              </p:ext>
            </p:extLst>
          </p:nvPr>
        </p:nvGraphicFramePr>
        <p:xfrm>
          <a:off x="2980315" y="1403637"/>
          <a:ext cx="3097645" cy="2277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Graphique 1">
            <a:extLst>
              <a:ext uri="{FF2B5EF4-FFF2-40B4-BE49-F238E27FC236}">
                <a16:creationId xmlns:a16="http://schemas.microsoft.com/office/drawing/2014/main" id="{46DE7124-2876-45BC-B3CB-7E9BE35F8785}"/>
              </a:ext>
            </a:extLst>
          </p:cNvPr>
          <p:cNvGraphicFramePr>
            <a:graphicFrameLocks/>
          </p:cNvGraphicFramePr>
          <p:nvPr>
            <p:extLst>
              <p:ext uri="{D42A27DB-BD31-4B8C-83A1-F6EECF244321}">
                <p14:modId xmlns:p14="http://schemas.microsoft.com/office/powerpoint/2010/main" val="354956509"/>
              </p:ext>
            </p:extLst>
          </p:nvPr>
        </p:nvGraphicFramePr>
        <p:xfrm>
          <a:off x="6927" y="3718804"/>
          <a:ext cx="2973388" cy="26248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phique 9">
            <a:extLst>
              <a:ext uri="{FF2B5EF4-FFF2-40B4-BE49-F238E27FC236}">
                <a16:creationId xmlns:a16="http://schemas.microsoft.com/office/drawing/2014/main" id="{4842D79E-C2A8-46C9-B3E5-6E1AEA256AD3}"/>
              </a:ext>
            </a:extLst>
          </p:cNvPr>
          <p:cNvGraphicFramePr>
            <a:graphicFrameLocks/>
          </p:cNvGraphicFramePr>
          <p:nvPr>
            <p:extLst>
              <p:ext uri="{D42A27DB-BD31-4B8C-83A1-F6EECF244321}">
                <p14:modId xmlns:p14="http://schemas.microsoft.com/office/powerpoint/2010/main" val="372644961"/>
              </p:ext>
            </p:extLst>
          </p:nvPr>
        </p:nvGraphicFramePr>
        <p:xfrm>
          <a:off x="2980315" y="3681412"/>
          <a:ext cx="2907146" cy="2662237"/>
        </p:xfrm>
        <a:graphic>
          <a:graphicData uri="http://schemas.openxmlformats.org/drawingml/2006/chart">
            <c:chart xmlns:c="http://schemas.openxmlformats.org/drawingml/2006/chart" xmlns:r="http://schemas.openxmlformats.org/officeDocument/2006/relationships" r:id="rId6"/>
          </a:graphicData>
        </a:graphic>
      </p:graphicFrame>
      <p:grpSp>
        <p:nvGrpSpPr>
          <p:cNvPr id="11" name="Groupe 10">
            <a:extLst>
              <a:ext uri="{FF2B5EF4-FFF2-40B4-BE49-F238E27FC236}">
                <a16:creationId xmlns:a16="http://schemas.microsoft.com/office/drawing/2014/main" id="{EF89CCE7-B2CD-FB39-AB88-5DE06DA46F9B}"/>
              </a:ext>
            </a:extLst>
          </p:cNvPr>
          <p:cNvGrpSpPr/>
          <p:nvPr/>
        </p:nvGrpSpPr>
        <p:grpSpPr>
          <a:xfrm>
            <a:off x="10543168" y="1609039"/>
            <a:ext cx="1468438" cy="1866900"/>
            <a:chOff x="0" y="0"/>
            <a:chExt cx="2701210" cy="1954570"/>
          </a:xfrm>
        </p:grpSpPr>
        <p:sp>
          <p:nvSpPr>
            <p:cNvPr id="12" name="ZoneTexte 12">
              <a:extLst>
                <a:ext uri="{FF2B5EF4-FFF2-40B4-BE49-F238E27FC236}">
                  <a16:creationId xmlns:a16="http://schemas.microsoft.com/office/drawing/2014/main" id="{33E7CCD8-4D8B-D715-835A-B909A4ABA029}"/>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5" name="Groupe 14">
              <a:extLst>
                <a:ext uri="{FF2B5EF4-FFF2-40B4-BE49-F238E27FC236}">
                  <a16:creationId xmlns:a16="http://schemas.microsoft.com/office/drawing/2014/main" id="{07B90704-B300-8F69-B0FB-D46EFEC50AA7}"/>
                </a:ext>
              </a:extLst>
            </p:cNvPr>
            <p:cNvGrpSpPr/>
            <p:nvPr/>
          </p:nvGrpSpPr>
          <p:grpSpPr>
            <a:xfrm>
              <a:off x="316324" y="433999"/>
              <a:ext cx="2384886" cy="1520571"/>
              <a:chOff x="316324" y="433999"/>
              <a:chExt cx="2384886" cy="1520571"/>
            </a:xfrm>
          </p:grpSpPr>
          <p:sp>
            <p:nvSpPr>
              <p:cNvPr id="16" name="Ellipse 15">
                <a:extLst>
                  <a:ext uri="{FF2B5EF4-FFF2-40B4-BE49-F238E27FC236}">
                    <a16:creationId xmlns:a16="http://schemas.microsoft.com/office/drawing/2014/main" id="{F34F6625-CC30-BFEB-9DDF-CF523218788D}"/>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BB3BE5B6-8FFE-E3AE-95C4-EAA97F82BF7C}"/>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Ellipse 19">
                <a:extLst>
                  <a:ext uri="{FF2B5EF4-FFF2-40B4-BE49-F238E27FC236}">
                    <a16:creationId xmlns:a16="http://schemas.microsoft.com/office/drawing/2014/main" id="{076E76BD-E209-8C04-FA01-1928652D32D6}"/>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B81E41E5-2517-377E-AE95-F72A33A97AC7}"/>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1097737F-1B48-0B38-2A39-79819A2AE742}"/>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ZoneTexte 35">
                <a:extLst>
                  <a:ext uri="{FF2B5EF4-FFF2-40B4-BE49-F238E27FC236}">
                    <a16:creationId xmlns:a16="http://schemas.microsoft.com/office/drawing/2014/main" id="{46D42E7C-093C-1C87-FAEA-FC3E13E48E3F}"/>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4" name="ZoneTexte 36">
                <a:extLst>
                  <a:ext uri="{FF2B5EF4-FFF2-40B4-BE49-F238E27FC236}">
                    <a16:creationId xmlns:a16="http://schemas.microsoft.com/office/drawing/2014/main" id="{D79981C0-6243-2B62-9FF3-53A241F25BA8}"/>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5" name="ZoneTexte 37">
                <a:extLst>
                  <a:ext uri="{FF2B5EF4-FFF2-40B4-BE49-F238E27FC236}">
                    <a16:creationId xmlns:a16="http://schemas.microsoft.com/office/drawing/2014/main" id="{6686FDDD-5EF1-6C83-2AE7-072376CCFA38}"/>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6" name="ZoneTexte 38">
                <a:extLst>
                  <a:ext uri="{FF2B5EF4-FFF2-40B4-BE49-F238E27FC236}">
                    <a16:creationId xmlns:a16="http://schemas.microsoft.com/office/drawing/2014/main" id="{C3CDD7F1-4F7F-D29B-44DC-032EADC43973}"/>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7" name="ZoneTexte 39">
                <a:extLst>
                  <a:ext uri="{FF2B5EF4-FFF2-40B4-BE49-F238E27FC236}">
                    <a16:creationId xmlns:a16="http://schemas.microsoft.com/office/drawing/2014/main" id="{1D00A574-BEA2-9FCD-D1CC-C2F30E7729D7}"/>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Tree>
    <p:extLst>
      <p:ext uri="{BB962C8B-B14F-4D97-AF65-F5344CB8AC3E}">
        <p14:creationId xmlns:p14="http://schemas.microsoft.com/office/powerpoint/2010/main" val="13311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anim calcmode="lin" valueType="num">
                                      <p:cBhvr>
                                        <p:cTn id="40" dur="2000" fill="hold"/>
                                        <p:tgtEl>
                                          <p:spTgt spid="19"/>
                                        </p:tgtEl>
                                        <p:attrNameLst>
                                          <p:attrName>ppt_w</p:attrName>
                                        </p:attrNameLst>
                                      </p:cBhvr>
                                      <p:tavLst>
                                        <p:tav tm="0" fmla="#ppt_w*sin(2.5*pi*$)">
                                          <p:val>
                                            <p:fltVal val="0"/>
                                          </p:val>
                                        </p:tav>
                                        <p:tav tm="100000">
                                          <p:val>
                                            <p:fltVal val="1"/>
                                          </p:val>
                                        </p:tav>
                                      </p:tavLst>
                                    </p:anim>
                                    <p:anim calcmode="lin" valueType="num">
                                      <p:cBhvr>
                                        <p:cTn id="41"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animBg="1"/>
      <p:bldP spid="19" grpId="0"/>
      <p:bldGraphic spid="3" grpId="0">
        <p:bldAsOne/>
      </p:bldGraphic>
      <p:bldGraphic spid="13" grpId="0">
        <p:bldAsOne/>
      </p:bldGraphic>
      <p:bldGraphic spid="2" grpId="0">
        <p:bldAsOne/>
      </p:bldGraphic>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9478B-B18F-1437-D457-6363BA7DC033}"/>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ACAAE5C8-EA26-27C2-E7C8-C397CE844B7D}"/>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597D62FE-2801-44D1-8D48-3DDBD22EE75B}"/>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F096292A-D744-1736-400B-9F91B0C419EE}"/>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CFBC6249-462F-C050-62A4-5E4CEE11DC85}"/>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E317F6FA-4AE0-06CE-6403-4B6C5CDC71C4}"/>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Résultats par Donneurs d’ordre -  MTN CONGO</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0F9155F3-347D-5F06-7BF4-AA3496F78367}"/>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G</a:t>
              </a:r>
            </a:p>
          </p:txBody>
        </p:sp>
      </p:grpSp>
      <p:graphicFrame>
        <p:nvGraphicFramePr>
          <p:cNvPr id="14" name="Graphique 13">
            <a:extLst>
              <a:ext uri="{FF2B5EF4-FFF2-40B4-BE49-F238E27FC236}">
                <a16:creationId xmlns:a16="http://schemas.microsoft.com/office/drawing/2014/main" id="{E7399DC1-3CF3-1C1E-D5FB-884A4EAA9A51}"/>
              </a:ext>
            </a:extLst>
          </p:cNvPr>
          <p:cNvGraphicFramePr>
            <a:graphicFrameLocks/>
          </p:cNvGraphicFramePr>
          <p:nvPr>
            <p:extLst>
              <p:ext uri="{D42A27DB-BD31-4B8C-83A1-F6EECF244321}">
                <p14:modId xmlns:p14="http://schemas.microsoft.com/office/powerpoint/2010/main" val="2711976784"/>
              </p:ext>
            </p:extLst>
          </p:nvPr>
        </p:nvGraphicFramePr>
        <p:xfrm>
          <a:off x="6114043" y="1403637"/>
          <a:ext cx="3772908" cy="2295111"/>
        </p:xfrm>
        <a:graphic>
          <a:graphicData uri="http://schemas.openxmlformats.org/drawingml/2006/chart">
            <c:chart xmlns:c="http://schemas.openxmlformats.org/drawingml/2006/chart" xmlns:r="http://schemas.openxmlformats.org/officeDocument/2006/relationships" r:id="rId2"/>
          </a:graphicData>
        </a:graphic>
      </p:graphicFrame>
      <p:sp>
        <p:nvSpPr>
          <p:cNvPr id="17" name="Rectangle à coins arrondis 12">
            <a:extLst>
              <a:ext uri="{FF2B5EF4-FFF2-40B4-BE49-F238E27FC236}">
                <a16:creationId xmlns:a16="http://schemas.microsoft.com/office/drawing/2014/main" id="{72354911-9390-72DC-AF81-C057986CBBA9}"/>
              </a:ext>
            </a:extLst>
          </p:cNvPr>
          <p:cNvSpPr/>
          <p:nvPr/>
        </p:nvSpPr>
        <p:spPr>
          <a:xfrm>
            <a:off x="6096000" y="3699733"/>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MTN CONGO?</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EA846472-6985-8A98-5823-AA6A5A8C0AEC}"/>
              </a:ext>
            </a:extLst>
          </p:cNvPr>
          <p:cNvSpPr txBox="1"/>
          <p:nvPr/>
        </p:nvSpPr>
        <p:spPr>
          <a:xfrm>
            <a:off x="6096000" y="4122093"/>
            <a:ext cx="6051782" cy="1905009"/>
          </a:xfrm>
          <a:prstGeom prst="rect">
            <a:avLst/>
          </a:prstGeom>
          <a:noFill/>
        </p:spPr>
        <p:txBody>
          <a:bodyPr wrap="square" rtlCol="0">
            <a:spAutoFit/>
          </a:bodyPr>
          <a:lstStyle/>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Globalement MTN CONGO est très satisfait de notre prestation de service.</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MTN Congo ne nous a pas laissé des mots comme Canal+ Congo mais nous retenons que:</a:t>
            </a:r>
          </a:p>
          <a:p>
            <a:pPr marL="171450" indent="-171450">
              <a:lnSpc>
                <a:spcPct val="200000"/>
              </a:lnSpc>
              <a:buClr>
                <a:srgbClr val="FF0000"/>
              </a:buClr>
              <a:buFont typeface="Wingdings" panose="05000000000000000000" pitchFamily="2" charset="2"/>
              <a:buChar char="q"/>
            </a:pP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MTN Congo est très satisfait de l’intégrité des données souvent mises à  sa disposition</a:t>
            </a:r>
          </a:p>
          <a:p>
            <a:pPr marL="171450" indent="-171450">
              <a:lnSpc>
                <a:spcPct val="200000"/>
              </a:lnSpc>
              <a:buClr>
                <a:srgbClr val="FF0000"/>
              </a:buClr>
              <a:buFont typeface="Wingdings" panose="05000000000000000000" pitchFamily="2" charset="2"/>
              <a:buChar char="q"/>
            </a:pP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Très satisfaite de la qualité produite</a:t>
            </a:r>
          </a:p>
          <a:p>
            <a:pPr marL="171450" indent="-171450">
              <a:lnSpc>
                <a:spcPct val="200000"/>
              </a:lnSpc>
              <a:buClr>
                <a:srgbClr val="FF0000"/>
              </a:buClr>
              <a:buFont typeface="Wingdings" panose="05000000000000000000" pitchFamily="2" charset="2"/>
              <a:buChar char="q"/>
            </a:pP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Très satisfaite de notre réactivité face à ses préoccupations et</a:t>
            </a:r>
          </a:p>
          <a:p>
            <a:pPr marL="171450" indent="-171450">
              <a:lnSpc>
                <a:spcPct val="200000"/>
              </a:lnSpc>
              <a:buClr>
                <a:srgbClr val="FF0000"/>
              </a:buClr>
              <a:buFont typeface="Wingdings" panose="05000000000000000000" pitchFamily="2" charset="2"/>
              <a:buChar char="q"/>
            </a:pP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Satisfait de notre capacité d’innovation</a:t>
            </a:r>
          </a:p>
        </p:txBody>
      </p:sp>
      <p:graphicFrame>
        <p:nvGraphicFramePr>
          <p:cNvPr id="3" name="Graphique 2">
            <a:extLst>
              <a:ext uri="{FF2B5EF4-FFF2-40B4-BE49-F238E27FC236}">
                <a16:creationId xmlns:a16="http://schemas.microsoft.com/office/drawing/2014/main" id="{7BA49386-983B-4534-663D-F046DF655A40}"/>
              </a:ext>
            </a:extLst>
          </p:cNvPr>
          <p:cNvGraphicFramePr>
            <a:graphicFrameLocks/>
          </p:cNvGraphicFramePr>
          <p:nvPr/>
        </p:nvGraphicFramePr>
        <p:xfrm>
          <a:off x="6927" y="1403637"/>
          <a:ext cx="3096636" cy="2259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a:extLst>
              <a:ext uri="{FF2B5EF4-FFF2-40B4-BE49-F238E27FC236}">
                <a16:creationId xmlns:a16="http://schemas.microsoft.com/office/drawing/2014/main" id="{188A680F-4B98-2CF9-4129-954C78DBEE2F}"/>
              </a:ext>
            </a:extLst>
          </p:cNvPr>
          <p:cNvGraphicFramePr>
            <a:graphicFrameLocks/>
          </p:cNvGraphicFramePr>
          <p:nvPr/>
        </p:nvGraphicFramePr>
        <p:xfrm>
          <a:off x="2980315" y="1403637"/>
          <a:ext cx="3097645" cy="2277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Graphique 1">
            <a:extLst>
              <a:ext uri="{FF2B5EF4-FFF2-40B4-BE49-F238E27FC236}">
                <a16:creationId xmlns:a16="http://schemas.microsoft.com/office/drawing/2014/main" id="{5EE0B201-7D6F-6DDC-4570-0E3F1B943EF8}"/>
              </a:ext>
            </a:extLst>
          </p:cNvPr>
          <p:cNvGraphicFramePr>
            <a:graphicFrameLocks/>
          </p:cNvGraphicFramePr>
          <p:nvPr>
            <p:extLst>
              <p:ext uri="{D42A27DB-BD31-4B8C-83A1-F6EECF244321}">
                <p14:modId xmlns:p14="http://schemas.microsoft.com/office/powerpoint/2010/main" val="3123676137"/>
              </p:ext>
            </p:extLst>
          </p:nvPr>
        </p:nvGraphicFramePr>
        <p:xfrm>
          <a:off x="6927" y="3699754"/>
          <a:ext cx="2973388" cy="26248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phique 10">
            <a:extLst>
              <a:ext uri="{FF2B5EF4-FFF2-40B4-BE49-F238E27FC236}">
                <a16:creationId xmlns:a16="http://schemas.microsoft.com/office/drawing/2014/main" id="{38E7050C-294A-A8E5-D665-ED739316DC93}"/>
              </a:ext>
            </a:extLst>
          </p:cNvPr>
          <p:cNvGraphicFramePr>
            <a:graphicFrameLocks/>
          </p:cNvGraphicFramePr>
          <p:nvPr>
            <p:extLst>
              <p:ext uri="{D42A27DB-BD31-4B8C-83A1-F6EECF244321}">
                <p14:modId xmlns:p14="http://schemas.microsoft.com/office/powerpoint/2010/main" val="1853861355"/>
              </p:ext>
            </p:extLst>
          </p:nvPr>
        </p:nvGraphicFramePr>
        <p:xfrm>
          <a:off x="3099170" y="3756882"/>
          <a:ext cx="2973388" cy="2567717"/>
        </p:xfrm>
        <a:graphic>
          <a:graphicData uri="http://schemas.openxmlformats.org/drawingml/2006/chart">
            <c:chart xmlns:c="http://schemas.openxmlformats.org/drawingml/2006/chart" xmlns:r="http://schemas.openxmlformats.org/officeDocument/2006/relationships" r:id="rId6"/>
          </a:graphicData>
        </a:graphic>
      </p:graphicFrame>
      <p:grpSp>
        <p:nvGrpSpPr>
          <p:cNvPr id="10" name="Groupe 9">
            <a:extLst>
              <a:ext uri="{FF2B5EF4-FFF2-40B4-BE49-F238E27FC236}">
                <a16:creationId xmlns:a16="http://schemas.microsoft.com/office/drawing/2014/main" id="{B3A30DC9-9438-7AAB-034A-78D806E68A64}"/>
              </a:ext>
            </a:extLst>
          </p:cNvPr>
          <p:cNvGrpSpPr/>
          <p:nvPr/>
        </p:nvGrpSpPr>
        <p:grpSpPr>
          <a:xfrm>
            <a:off x="10543168" y="1609039"/>
            <a:ext cx="1468438" cy="1866900"/>
            <a:chOff x="0" y="0"/>
            <a:chExt cx="2701210" cy="1954570"/>
          </a:xfrm>
        </p:grpSpPr>
        <p:sp>
          <p:nvSpPr>
            <p:cNvPr id="12" name="ZoneTexte 12">
              <a:extLst>
                <a:ext uri="{FF2B5EF4-FFF2-40B4-BE49-F238E27FC236}">
                  <a16:creationId xmlns:a16="http://schemas.microsoft.com/office/drawing/2014/main" id="{108DC08A-25B8-BCD8-D1B8-4838CD5572B3}"/>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5" name="Groupe 14">
              <a:extLst>
                <a:ext uri="{FF2B5EF4-FFF2-40B4-BE49-F238E27FC236}">
                  <a16:creationId xmlns:a16="http://schemas.microsoft.com/office/drawing/2014/main" id="{DF554326-2EF6-2024-3486-36D051DBF6F9}"/>
                </a:ext>
              </a:extLst>
            </p:cNvPr>
            <p:cNvGrpSpPr/>
            <p:nvPr/>
          </p:nvGrpSpPr>
          <p:grpSpPr>
            <a:xfrm>
              <a:off x="316324" y="433999"/>
              <a:ext cx="2384886" cy="1520571"/>
              <a:chOff x="316324" y="433999"/>
              <a:chExt cx="2384886" cy="1520571"/>
            </a:xfrm>
          </p:grpSpPr>
          <p:sp>
            <p:nvSpPr>
              <p:cNvPr id="16" name="Ellipse 15">
                <a:extLst>
                  <a:ext uri="{FF2B5EF4-FFF2-40B4-BE49-F238E27FC236}">
                    <a16:creationId xmlns:a16="http://schemas.microsoft.com/office/drawing/2014/main" id="{56CED51E-EB35-85AA-8850-AAD1E86FAB2B}"/>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BA0FB042-10DA-9B86-7E6F-F0DEC99FA142}"/>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Ellipse 19">
                <a:extLst>
                  <a:ext uri="{FF2B5EF4-FFF2-40B4-BE49-F238E27FC236}">
                    <a16:creationId xmlns:a16="http://schemas.microsoft.com/office/drawing/2014/main" id="{37BE7F46-39A1-4619-C359-E2269DCBE3FB}"/>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9DC12272-CA8C-DB57-3A79-62867A53AB0C}"/>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3A227C77-1DB2-5FA8-B4A3-19A91ED65D89}"/>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ZoneTexte 35">
                <a:extLst>
                  <a:ext uri="{FF2B5EF4-FFF2-40B4-BE49-F238E27FC236}">
                    <a16:creationId xmlns:a16="http://schemas.microsoft.com/office/drawing/2014/main" id="{477C1A6E-FAFB-BB88-4F5E-FF2636547B78}"/>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4" name="ZoneTexte 36">
                <a:extLst>
                  <a:ext uri="{FF2B5EF4-FFF2-40B4-BE49-F238E27FC236}">
                    <a16:creationId xmlns:a16="http://schemas.microsoft.com/office/drawing/2014/main" id="{B05155B6-D6F4-0FA6-F923-4AF5FA9859F3}"/>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5" name="ZoneTexte 37">
                <a:extLst>
                  <a:ext uri="{FF2B5EF4-FFF2-40B4-BE49-F238E27FC236}">
                    <a16:creationId xmlns:a16="http://schemas.microsoft.com/office/drawing/2014/main" id="{2FF02803-AE53-C813-5FBD-EB0D20B7E46B}"/>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6" name="ZoneTexte 38">
                <a:extLst>
                  <a:ext uri="{FF2B5EF4-FFF2-40B4-BE49-F238E27FC236}">
                    <a16:creationId xmlns:a16="http://schemas.microsoft.com/office/drawing/2014/main" id="{A64A4CE4-44FF-61FB-79C4-1C059570E128}"/>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7" name="ZoneTexte 39">
                <a:extLst>
                  <a:ext uri="{FF2B5EF4-FFF2-40B4-BE49-F238E27FC236}">
                    <a16:creationId xmlns:a16="http://schemas.microsoft.com/office/drawing/2014/main" id="{B31F8D80-807A-E368-8D6F-E21C777A87AC}"/>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Tree>
    <p:extLst>
      <p:ext uri="{BB962C8B-B14F-4D97-AF65-F5344CB8AC3E}">
        <p14:creationId xmlns:p14="http://schemas.microsoft.com/office/powerpoint/2010/main" val="230522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animBg="1"/>
      <p:bldP spid="19" grpId="0"/>
      <p:bldGraphic spid="3" grpId="0">
        <p:bldAsOne/>
      </p:bldGraphic>
      <p:bldGraphic spid="13" grpId="0">
        <p:bldAsOne/>
      </p:bldGraphic>
      <p:bldGraphic spid="2" grpId="0">
        <p:bldAsOne/>
      </p:bldGraphic>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B1D5-CA0B-210E-8A5A-EF804617ED56}"/>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3DCE63D2-9BB2-7D44-0481-BBC51B97BCA3}"/>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922ABF79-2291-52D8-467F-1BDB1709AFB2}"/>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0C51C7A7-F486-9532-DAB8-015AF4A9DFAA}"/>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15E13F90-DD0C-75DE-4DD0-FD1E8B3A6C07}"/>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F80BAC7F-BC42-8290-6037-43DFC59EBA91}"/>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Résultats par Donneurs d’ordre -  BGFI CONGO</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C5625CC7-3B32-6A55-55C3-E4965E5797B0}"/>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G</a:t>
              </a:r>
            </a:p>
          </p:txBody>
        </p:sp>
      </p:grpSp>
      <p:graphicFrame>
        <p:nvGraphicFramePr>
          <p:cNvPr id="14" name="Graphique 13">
            <a:extLst>
              <a:ext uri="{FF2B5EF4-FFF2-40B4-BE49-F238E27FC236}">
                <a16:creationId xmlns:a16="http://schemas.microsoft.com/office/drawing/2014/main" id="{A135A892-B0F6-EFBB-C556-174700B60EBA}"/>
              </a:ext>
            </a:extLst>
          </p:cNvPr>
          <p:cNvGraphicFramePr>
            <a:graphicFrameLocks/>
          </p:cNvGraphicFramePr>
          <p:nvPr>
            <p:extLst>
              <p:ext uri="{D42A27DB-BD31-4B8C-83A1-F6EECF244321}">
                <p14:modId xmlns:p14="http://schemas.microsoft.com/office/powerpoint/2010/main" val="2081053947"/>
              </p:ext>
            </p:extLst>
          </p:nvPr>
        </p:nvGraphicFramePr>
        <p:xfrm>
          <a:off x="6114043" y="1403637"/>
          <a:ext cx="3782432" cy="2295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à coins arrondis 12">
            <a:extLst>
              <a:ext uri="{FF2B5EF4-FFF2-40B4-BE49-F238E27FC236}">
                <a16:creationId xmlns:a16="http://schemas.microsoft.com/office/drawing/2014/main" id="{8789C55C-2388-B379-0F1F-C9257A5C1818}"/>
              </a:ext>
            </a:extLst>
          </p:cNvPr>
          <p:cNvSpPr/>
          <p:nvPr/>
        </p:nvSpPr>
        <p:spPr>
          <a:xfrm>
            <a:off x="6096000" y="3699733"/>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BGFI CONGO?</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B967834-FEB1-0948-221B-BFF6E0E1FA5A}"/>
              </a:ext>
            </a:extLst>
          </p:cNvPr>
          <p:cNvSpPr txBox="1"/>
          <p:nvPr/>
        </p:nvSpPr>
        <p:spPr>
          <a:xfrm>
            <a:off x="6096000" y="4122093"/>
            <a:ext cx="6084000" cy="2518638"/>
          </a:xfrm>
          <a:prstGeom prst="rect">
            <a:avLst/>
          </a:prstGeom>
          <a:pattFill prst="pct5">
            <a:fgClr>
              <a:schemeClr val="accent1"/>
            </a:fgClr>
            <a:bgClr>
              <a:schemeClr val="bg1"/>
            </a:bgClr>
          </a:pattFill>
        </p:spPr>
        <p:txBody>
          <a:bodyPr wrap="square" rtlCol="0">
            <a:spAutoFit/>
          </a:bodyPr>
          <a:lstStyle/>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Globalement MTN CONGO est satisfait de notre prestation de service.</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Les mots et phrases utilisés par BGFI Congo pour exprimer sa satisfaction sont les suivants:</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La relation client est au bon fixe avec des échanges cordiaux»</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Des équipes réactives et font parfois preuve de proactives dans certaines tâches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III-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Satisfaits mais nous pensons que vous pouvez éventuellement mieux faire en proposant des innovations en termes de prise en charge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IV- </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Quelques propositions ont été faites depuis le début de la relation mais non menées à termes. Développer l'aspect commercial afin de rendre plus attractif les propositions faites aux clients»</a:t>
            </a:r>
          </a:p>
        </p:txBody>
      </p:sp>
      <p:graphicFrame>
        <p:nvGraphicFramePr>
          <p:cNvPr id="13" name="Graphique 12">
            <a:extLst>
              <a:ext uri="{FF2B5EF4-FFF2-40B4-BE49-F238E27FC236}">
                <a16:creationId xmlns:a16="http://schemas.microsoft.com/office/drawing/2014/main" id="{ABE9893A-39E6-F00E-BF67-674F5A3D2A34}"/>
              </a:ext>
            </a:extLst>
          </p:cNvPr>
          <p:cNvGraphicFramePr>
            <a:graphicFrameLocks/>
          </p:cNvGraphicFramePr>
          <p:nvPr/>
        </p:nvGraphicFramePr>
        <p:xfrm>
          <a:off x="2980315" y="1403637"/>
          <a:ext cx="3097645" cy="2277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phique 9">
            <a:extLst>
              <a:ext uri="{FF2B5EF4-FFF2-40B4-BE49-F238E27FC236}">
                <a16:creationId xmlns:a16="http://schemas.microsoft.com/office/drawing/2014/main" id="{7A1FE1DB-3C62-439C-ADBE-12C7A1E05482}"/>
              </a:ext>
            </a:extLst>
          </p:cNvPr>
          <p:cNvGraphicFramePr>
            <a:graphicFrameLocks/>
          </p:cNvGraphicFramePr>
          <p:nvPr>
            <p:extLst>
              <p:ext uri="{D42A27DB-BD31-4B8C-83A1-F6EECF244321}">
                <p14:modId xmlns:p14="http://schemas.microsoft.com/office/powerpoint/2010/main" val="1252906290"/>
              </p:ext>
            </p:extLst>
          </p:nvPr>
        </p:nvGraphicFramePr>
        <p:xfrm>
          <a:off x="1" y="1378744"/>
          <a:ext cx="3219450" cy="22951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D4B4868C-D959-476E-B22B-C790E9FBA6EF}"/>
              </a:ext>
            </a:extLst>
          </p:cNvPr>
          <p:cNvGraphicFramePr>
            <a:graphicFrameLocks/>
          </p:cNvGraphicFramePr>
          <p:nvPr>
            <p:extLst>
              <p:ext uri="{D42A27DB-BD31-4B8C-83A1-F6EECF244321}">
                <p14:modId xmlns:p14="http://schemas.microsoft.com/office/powerpoint/2010/main" val="3401787702"/>
              </p:ext>
            </p:extLst>
          </p:nvPr>
        </p:nvGraphicFramePr>
        <p:xfrm>
          <a:off x="-4762" y="3698748"/>
          <a:ext cx="3097645" cy="24765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aphique 14">
            <a:extLst>
              <a:ext uri="{FF2B5EF4-FFF2-40B4-BE49-F238E27FC236}">
                <a16:creationId xmlns:a16="http://schemas.microsoft.com/office/drawing/2014/main" id="{906C2CF3-130D-4265-90B5-2F5FC8E207E8}"/>
              </a:ext>
            </a:extLst>
          </p:cNvPr>
          <p:cNvGraphicFramePr>
            <a:graphicFrameLocks/>
          </p:cNvGraphicFramePr>
          <p:nvPr>
            <p:extLst>
              <p:ext uri="{D42A27DB-BD31-4B8C-83A1-F6EECF244321}">
                <p14:modId xmlns:p14="http://schemas.microsoft.com/office/powerpoint/2010/main" val="4064327165"/>
              </p:ext>
            </p:extLst>
          </p:nvPr>
        </p:nvGraphicFramePr>
        <p:xfrm>
          <a:off x="3114675" y="3671888"/>
          <a:ext cx="2981326" cy="2503360"/>
        </p:xfrm>
        <a:graphic>
          <a:graphicData uri="http://schemas.openxmlformats.org/drawingml/2006/chart">
            <c:chart xmlns:c="http://schemas.openxmlformats.org/drawingml/2006/chart" xmlns:r="http://schemas.openxmlformats.org/officeDocument/2006/relationships" r:id="rId7"/>
          </a:graphicData>
        </a:graphic>
      </p:graphicFrame>
      <p:grpSp>
        <p:nvGrpSpPr>
          <p:cNvPr id="2" name="Groupe 1">
            <a:extLst>
              <a:ext uri="{FF2B5EF4-FFF2-40B4-BE49-F238E27FC236}">
                <a16:creationId xmlns:a16="http://schemas.microsoft.com/office/drawing/2014/main" id="{CAC8E135-6D67-8986-9B19-53E3838908E4}"/>
              </a:ext>
            </a:extLst>
          </p:cNvPr>
          <p:cNvGrpSpPr/>
          <p:nvPr/>
        </p:nvGrpSpPr>
        <p:grpSpPr>
          <a:xfrm>
            <a:off x="10543168" y="1609039"/>
            <a:ext cx="1468438" cy="1866900"/>
            <a:chOff x="0" y="0"/>
            <a:chExt cx="2701210" cy="1954570"/>
          </a:xfrm>
        </p:grpSpPr>
        <p:sp>
          <p:nvSpPr>
            <p:cNvPr id="3" name="ZoneTexte 12">
              <a:extLst>
                <a:ext uri="{FF2B5EF4-FFF2-40B4-BE49-F238E27FC236}">
                  <a16:creationId xmlns:a16="http://schemas.microsoft.com/office/drawing/2014/main" id="{F8056184-A148-ED7E-D14C-47E6F98BA1EE}"/>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1" name="Groupe 10">
              <a:extLst>
                <a:ext uri="{FF2B5EF4-FFF2-40B4-BE49-F238E27FC236}">
                  <a16:creationId xmlns:a16="http://schemas.microsoft.com/office/drawing/2014/main" id="{E9DD1598-5A4D-7CE5-FF58-3DA9F598C2A4}"/>
                </a:ext>
              </a:extLst>
            </p:cNvPr>
            <p:cNvGrpSpPr/>
            <p:nvPr/>
          </p:nvGrpSpPr>
          <p:grpSpPr>
            <a:xfrm>
              <a:off x="316324" y="433999"/>
              <a:ext cx="2384886" cy="1520571"/>
              <a:chOff x="316324" y="433999"/>
              <a:chExt cx="2384886" cy="1520571"/>
            </a:xfrm>
          </p:grpSpPr>
          <p:sp>
            <p:nvSpPr>
              <p:cNvPr id="16" name="Ellipse 15">
                <a:extLst>
                  <a:ext uri="{FF2B5EF4-FFF2-40B4-BE49-F238E27FC236}">
                    <a16:creationId xmlns:a16="http://schemas.microsoft.com/office/drawing/2014/main" id="{ECB8D9FE-3002-F6FF-0334-145BB4EE9C3A}"/>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946FA60B-CBD8-53DA-4FD4-A0089B41B41F}"/>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Ellipse 19">
                <a:extLst>
                  <a:ext uri="{FF2B5EF4-FFF2-40B4-BE49-F238E27FC236}">
                    <a16:creationId xmlns:a16="http://schemas.microsoft.com/office/drawing/2014/main" id="{61021805-3241-BFDF-B5A9-32846CD25B65}"/>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1135F5F3-EC3D-8093-4ED0-E23AF3DE7408}"/>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A7AA4A7A-0726-E209-F9FC-B18258387D10}"/>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ZoneTexte 35">
                <a:extLst>
                  <a:ext uri="{FF2B5EF4-FFF2-40B4-BE49-F238E27FC236}">
                    <a16:creationId xmlns:a16="http://schemas.microsoft.com/office/drawing/2014/main" id="{C0929B5B-8103-502D-5225-EE69BD2A9F6D}"/>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4" name="ZoneTexte 36">
                <a:extLst>
                  <a:ext uri="{FF2B5EF4-FFF2-40B4-BE49-F238E27FC236}">
                    <a16:creationId xmlns:a16="http://schemas.microsoft.com/office/drawing/2014/main" id="{BEFF6A35-22A0-1C22-8DCE-89D8FF8D3768}"/>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5" name="ZoneTexte 37">
                <a:extLst>
                  <a:ext uri="{FF2B5EF4-FFF2-40B4-BE49-F238E27FC236}">
                    <a16:creationId xmlns:a16="http://schemas.microsoft.com/office/drawing/2014/main" id="{DEF08469-4E11-6FD0-332F-10A330E71F74}"/>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6" name="ZoneTexte 38">
                <a:extLst>
                  <a:ext uri="{FF2B5EF4-FFF2-40B4-BE49-F238E27FC236}">
                    <a16:creationId xmlns:a16="http://schemas.microsoft.com/office/drawing/2014/main" id="{E60DD69A-424B-75A3-F532-C624E77B5784}"/>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7" name="ZoneTexte 39">
                <a:extLst>
                  <a:ext uri="{FF2B5EF4-FFF2-40B4-BE49-F238E27FC236}">
                    <a16:creationId xmlns:a16="http://schemas.microsoft.com/office/drawing/2014/main" id="{7A67998D-FF83-9930-9888-B459E3473D81}"/>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Tree>
    <p:extLst>
      <p:ext uri="{BB962C8B-B14F-4D97-AF65-F5344CB8AC3E}">
        <p14:creationId xmlns:p14="http://schemas.microsoft.com/office/powerpoint/2010/main" val="42140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anim calcmode="lin" valueType="num">
                                      <p:cBhvr>
                                        <p:cTn id="39" dur="2000" fill="hold"/>
                                        <p:tgtEl>
                                          <p:spTgt spid="19"/>
                                        </p:tgtEl>
                                        <p:attrNameLst>
                                          <p:attrName>ppt_w</p:attrName>
                                        </p:attrNameLst>
                                      </p:cBhvr>
                                      <p:tavLst>
                                        <p:tav tm="0" fmla="#ppt_w*sin(2.5*pi*$)">
                                          <p:val>
                                            <p:fltVal val="0"/>
                                          </p:val>
                                        </p:tav>
                                        <p:tav tm="100000">
                                          <p:val>
                                            <p:fltVal val="1"/>
                                          </p:val>
                                        </p:tav>
                                      </p:tavLst>
                                    </p:anim>
                                    <p:anim calcmode="lin" valueType="num">
                                      <p:cBhvr>
                                        <p:cTn id="40"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animBg="1"/>
      <p:bldP spid="19" grpId="0" animBg="1"/>
      <p:bldGraphic spid="13" grpId="0">
        <p:bldAsOne/>
      </p:bldGraphic>
      <p:bldGraphic spid="10" grpId="0">
        <p:bldAsOne/>
      </p:bldGraphic>
      <p:bldGraphic spid="12" grpId="0">
        <p:bldAsOne/>
      </p:bldGraphic>
      <p:bldGraphic spid="1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8B8D9-84D2-F573-BD8C-7F8C1A2CABA1}"/>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BC853AB9-4500-9EBB-8112-EBADED558A18}"/>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6E3E1147-137E-5B3F-3304-099D0E6E5393}"/>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CFB02FB7-D3E2-C9D9-AF50-B3FF1321656E}"/>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23CF9136-DB8D-D5D9-98D4-92F312E8CB4E}"/>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1404DC13-C672-C04A-BF99-76E70D7762F7}"/>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Résultats par Donneurs d’ordre -  AIRTEL CONGO</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97D68C34-90F3-B7C5-9363-306898CE6F68}"/>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G</a:t>
              </a:r>
            </a:p>
          </p:txBody>
        </p:sp>
      </p:grpSp>
      <p:graphicFrame>
        <p:nvGraphicFramePr>
          <p:cNvPr id="14" name="Graphique 13">
            <a:extLst>
              <a:ext uri="{FF2B5EF4-FFF2-40B4-BE49-F238E27FC236}">
                <a16:creationId xmlns:a16="http://schemas.microsoft.com/office/drawing/2014/main" id="{0141980E-D92D-050A-66E3-17E60915C859}"/>
              </a:ext>
            </a:extLst>
          </p:cNvPr>
          <p:cNvGraphicFramePr>
            <a:graphicFrameLocks/>
          </p:cNvGraphicFramePr>
          <p:nvPr>
            <p:extLst>
              <p:ext uri="{D42A27DB-BD31-4B8C-83A1-F6EECF244321}">
                <p14:modId xmlns:p14="http://schemas.microsoft.com/office/powerpoint/2010/main" val="3299363839"/>
              </p:ext>
            </p:extLst>
          </p:nvPr>
        </p:nvGraphicFramePr>
        <p:xfrm>
          <a:off x="6059488" y="1403637"/>
          <a:ext cx="3894137" cy="2295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à coins arrondis 12">
            <a:extLst>
              <a:ext uri="{FF2B5EF4-FFF2-40B4-BE49-F238E27FC236}">
                <a16:creationId xmlns:a16="http://schemas.microsoft.com/office/drawing/2014/main" id="{C7069824-B1E6-9F27-438D-3DC6E79A8020}"/>
              </a:ext>
            </a:extLst>
          </p:cNvPr>
          <p:cNvSpPr/>
          <p:nvPr/>
        </p:nvSpPr>
        <p:spPr>
          <a:xfrm>
            <a:off x="6096000" y="3699733"/>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AIRTEL CONGO?</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980337D4-BB6F-5197-61E5-0D7AABA82B76}"/>
              </a:ext>
            </a:extLst>
          </p:cNvPr>
          <p:cNvSpPr txBox="1"/>
          <p:nvPr/>
        </p:nvSpPr>
        <p:spPr>
          <a:xfrm>
            <a:off x="6096000" y="4122093"/>
            <a:ext cx="6084000" cy="2095445"/>
          </a:xfrm>
          <a:prstGeom prst="rect">
            <a:avLst/>
          </a:prstGeom>
          <a:pattFill prst="pct5">
            <a:fgClr>
              <a:schemeClr val="accent1"/>
            </a:fgClr>
            <a:bgClr>
              <a:schemeClr val="bg1"/>
            </a:bgClr>
          </a:pattFill>
        </p:spPr>
        <p:txBody>
          <a:bodyPr wrap="square" rtlCol="0">
            <a:spAutoFit/>
          </a:bodyPr>
          <a:lstStyle/>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Globalement AIRTEL CONGO est satisfait de notre prestation de service.</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Airtel n’a rien signalé sur notre réactivité face à ses préoccupations. Cependant sur les autres questions de satisfaction nous notons les retours mots pour mots que nous partageons avec vous ci-dessous:</a:t>
            </a:r>
          </a:p>
          <a:p>
            <a:endParaRPr lang="fr-FR" sz="11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III- « Elle est globalement satisfaisante » Il s’agit ici de notre qualité de service produite et ce retour est revenu au niveau de la question IV;</a:t>
            </a:r>
          </a:p>
          <a:p>
            <a:pPr>
              <a:lnSpc>
                <a:spcPct val="150000"/>
              </a:lnSpc>
            </a:pP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V- «  Oui les rapports sont fluides et clairs». Cette phrase témoigne de l’intégrité et de la conformité des données mises à disposition de AIRTEL CONGO.</a:t>
            </a:r>
          </a:p>
        </p:txBody>
      </p:sp>
      <p:graphicFrame>
        <p:nvGraphicFramePr>
          <p:cNvPr id="10" name="Graphique 9">
            <a:extLst>
              <a:ext uri="{FF2B5EF4-FFF2-40B4-BE49-F238E27FC236}">
                <a16:creationId xmlns:a16="http://schemas.microsoft.com/office/drawing/2014/main" id="{354ED026-C422-0DA4-DE32-77A33D4BE839}"/>
              </a:ext>
            </a:extLst>
          </p:cNvPr>
          <p:cNvGraphicFramePr>
            <a:graphicFrameLocks/>
          </p:cNvGraphicFramePr>
          <p:nvPr/>
        </p:nvGraphicFramePr>
        <p:xfrm>
          <a:off x="1" y="1378744"/>
          <a:ext cx="3219450" cy="22951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a:extLst>
              <a:ext uri="{FF2B5EF4-FFF2-40B4-BE49-F238E27FC236}">
                <a16:creationId xmlns:a16="http://schemas.microsoft.com/office/drawing/2014/main" id="{0647BE9D-2A91-7F4E-8757-AEF35605A013}"/>
              </a:ext>
            </a:extLst>
          </p:cNvPr>
          <p:cNvGraphicFramePr>
            <a:graphicFrameLocks/>
          </p:cNvGraphicFramePr>
          <p:nvPr/>
        </p:nvGraphicFramePr>
        <p:xfrm>
          <a:off x="-4762" y="3698748"/>
          <a:ext cx="3097645" cy="2476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aphique 14">
            <a:extLst>
              <a:ext uri="{FF2B5EF4-FFF2-40B4-BE49-F238E27FC236}">
                <a16:creationId xmlns:a16="http://schemas.microsoft.com/office/drawing/2014/main" id="{D347B3EC-2E5C-D149-1BF1-AB1D799ACE14}"/>
              </a:ext>
            </a:extLst>
          </p:cNvPr>
          <p:cNvGraphicFramePr>
            <a:graphicFrameLocks/>
          </p:cNvGraphicFramePr>
          <p:nvPr/>
        </p:nvGraphicFramePr>
        <p:xfrm>
          <a:off x="3114675" y="3671888"/>
          <a:ext cx="2981326" cy="25033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Graphique 1">
            <a:extLst>
              <a:ext uri="{FF2B5EF4-FFF2-40B4-BE49-F238E27FC236}">
                <a16:creationId xmlns:a16="http://schemas.microsoft.com/office/drawing/2014/main" id="{D568C278-F319-4999-B8A9-494C5D069198}"/>
              </a:ext>
            </a:extLst>
          </p:cNvPr>
          <p:cNvGraphicFramePr>
            <a:graphicFrameLocks/>
          </p:cNvGraphicFramePr>
          <p:nvPr>
            <p:extLst>
              <p:ext uri="{D42A27DB-BD31-4B8C-83A1-F6EECF244321}">
                <p14:modId xmlns:p14="http://schemas.microsoft.com/office/powerpoint/2010/main" val="190127483"/>
              </p:ext>
            </p:extLst>
          </p:nvPr>
        </p:nvGraphicFramePr>
        <p:xfrm>
          <a:off x="3043237" y="1403637"/>
          <a:ext cx="3016251" cy="2295111"/>
        </p:xfrm>
        <a:graphic>
          <a:graphicData uri="http://schemas.openxmlformats.org/drawingml/2006/chart">
            <c:chart xmlns:c="http://schemas.openxmlformats.org/drawingml/2006/chart" xmlns:r="http://schemas.openxmlformats.org/officeDocument/2006/relationships" r:id="rId7"/>
          </a:graphicData>
        </a:graphic>
      </p:graphicFrame>
      <p:grpSp>
        <p:nvGrpSpPr>
          <p:cNvPr id="3" name="Groupe 2">
            <a:extLst>
              <a:ext uri="{FF2B5EF4-FFF2-40B4-BE49-F238E27FC236}">
                <a16:creationId xmlns:a16="http://schemas.microsoft.com/office/drawing/2014/main" id="{7D2C5DD8-D090-F2FF-AE45-5ED7E1767332}"/>
              </a:ext>
            </a:extLst>
          </p:cNvPr>
          <p:cNvGrpSpPr/>
          <p:nvPr/>
        </p:nvGrpSpPr>
        <p:grpSpPr>
          <a:xfrm>
            <a:off x="10543168" y="1609039"/>
            <a:ext cx="1468438" cy="1866900"/>
            <a:chOff x="0" y="0"/>
            <a:chExt cx="2701210" cy="1954570"/>
          </a:xfrm>
        </p:grpSpPr>
        <p:sp>
          <p:nvSpPr>
            <p:cNvPr id="11" name="ZoneTexte 12">
              <a:extLst>
                <a:ext uri="{FF2B5EF4-FFF2-40B4-BE49-F238E27FC236}">
                  <a16:creationId xmlns:a16="http://schemas.microsoft.com/office/drawing/2014/main" id="{5A557B79-B60C-747E-78E2-16C332598654}"/>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3" name="Groupe 12">
              <a:extLst>
                <a:ext uri="{FF2B5EF4-FFF2-40B4-BE49-F238E27FC236}">
                  <a16:creationId xmlns:a16="http://schemas.microsoft.com/office/drawing/2014/main" id="{4D4EF080-BA39-D00E-C019-5F9C1FE3C0A3}"/>
                </a:ext>
              </a:extLst>
            </p:cNvPr>
            <p:cNvGrpSpPr/>
            <p:nvPr/>
          </p:nvGrpSpPr>
          <p:grpSpPr>
            <a:xfrm>
              <a:off x="316324" y="433999"/>
              <a:ext cx="2384886" cy="1520571"/>
              <a:chOff x="316324" y="433999"/>
              <a:chExt cx="2384886" cy="1520571"/>
            </a:xfrm>
          </p:grpSpPr>
          <p:sp>
            <p:nvSpPr>
              <p:cNvPr id="16" name="Ellipse 15">
                <a:extLst>
                  <a:ext uri="{FF2B5EF4-FFF2-40B4-BE49-F238E27FC236}">
                    <a16:creationId xmlns:a16="http://schemas.microsoft.com/office/drawing/2014/main" id="{DF3EC740-E943-0D24-0F33-20407F071077}"/>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ACDA57FC-1BED-84D7-2AE0-CE9E4AC5405C}"/>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Ellipse 19">
                <a:extLst>
                  <a:ext uri="{FF2B5EF4-FFF2-40B4-BE49-F238E27FC236}">
                    <a16:creationId xmlns:a16="http://schemas.microsoft.com/office/drawing/2014/main" id="{08BB6DBC-016B-1DD4-EE7E-BF74E3A28DE2}"/>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4DFEB596-A70B-9BD9-5C88-42D733407522}"/>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28EDA82F-D3E0-EC8E-CA14-47854357416B}"/>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ZoneTexte 35">
                <a:extLst>
                  <a:ext uri="{FF2B5EF4-FFF2-40B4-BE49-F238E27FC236}">
                    <a16:creationId xmlns:a16="http://schemas.microsoft.com/office/drawing/2014/main" id="{23E7CE2B-FDBB-C801-5E4F-FCC7C2B1A628}"/>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4" name="ZoneTexte 36">
                <a:extLst>
                  <a:ext uri="{FF2B5EF4-FFF2-40B4-BE49-F238E27FC236}">
                    <a16:creationId xmlns:a16="http://schemas.microsoft.com/office/drawing/2014/main" id="{B77EBA9C-9044-15A7-1D0A-C218BB3E8F08}"/>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5" name="ZoneTexte 37">
                <a:extLst>
                  <a:ext uri="{FF2B5EF4-FFF2-40B4-BE49-F238E27FC236}">
                    <a16:creationId xmlns:a16="http://schemas.microsoft.com/office/drawing/2014/main" id="{C6BA48B0-7C82-B669-8460-825E0EC3CF21}"/>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6" name="ZoneTexte 38">
                <a:extLst>
                  <a:ext uri="{FF2B5EF4-FFF2-40B4-BE49-F238E27FC236}">
                    <a16:creationId xmlns:a16="http://schemas.microsoft.com/office/drawing/2014/main" id="{D708BD2E-A69D-78CC-2ECF-62D49D1839E4}"/>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7" name="ZoneTexte 39">
                <a:extLst>
                  <a:ext uri="{FF2B5EF4-FFF2-40B4-BE49-F238E27FC236}">
                    <a16:creationId xmlns:a16="http://schemas.microsoft.com/office/drawing/2014/main" id="{06467BE4-A816-0B08-3757-7E3FCFBE6958}"/>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Tree>
    <p:extLst>
      <p:ext uri="{BB962C8B-B14F-4D97-AF65-F5344CB8AC3E}">
        <p14:creationId xmlns:p14="http://schemas.microsoft.com/office/powerpoint/2010/main" val="3829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anim calcmode="lin" valueType="num">
                                      <p:cBhvr>
                                        <p:cTn id="39" dur="2000" fill="hold"/>
                                        <p:tgtEl>
                                          <p:spTgt spid="19"/>
                                        </p:tgtEl>
                                        <p:attrNameLst>
                                          <p:attrName>ppt_w</p:attrName>
                                        </p:attrNameLst>
                                      </p:cBhvr>
                                      <p:tavLst>
                                        <p:tav tm="0" fmla="#ppt_w*sin(2.5*pi*$)">
                                          <p:val>
                                            <p:fltVal val="0"/>
                                          </p:val>
                                        </p:tav>
                                        <p:tav tm="100000">
                                          <p:val>
                                            <p:fltVal val="1"/>
                                          </p:val>
                                        </p:tav>
                                      </p:tavLst>
                                    </p:anim>
                                    <p:anim calcmode="lin" valueType="num">
                                      <p:cBhvr>
                                        <p:cTn id="40"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animBg="1"/>
      <p:bldP spid="19" grpId="0" animBg="1"/>
      <p:bldGraphic spid="10" grpId="0">
        <p:bldAsOne/>
      </p:bldGraphic>
      <p:bldGraphic spid="12" grpId="0">
        <p:bldAsOne/>
      </p:bldGraphic>
      <p:bldGraphic spid="15" grpId="0">
        <p:bldAsOne/>
      </p:bldGraphic>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53A2-9FBC-1DDE-80C0-CB9B05DF3613}"/>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4FA56388-B0B5-68B7-9BBA-4270A0F55742}"/>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E26DF8B5-5537-437A-EB30-092E7AE9720A}"/>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1378D2FB-14D7-408B-7472-217008429D70}"/>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ED596BF2-F696-978F-40F3-4E50D39A5E61}"/>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B7D6C282-9BD0-AD4A-2C75-7A7CDB500B7A}"/>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Résultats par Donneurs d’ordre -  MTN GUINEE BISSAU</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F11E95BC-2A98-D37B-115F-C27DD05A2285}"/>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G</a:t>
              </a:r>
            </a:p>
          </p:txBody>
        </p:sp>
      </p:grpSp>
      <p:graphicFrame>
        <p:nvGraphicFramePr>
          <p:cNvPr id="14" name="Graphique 13">
            <a:extLst>
              <a:ext uri="{FF2B5EF4-FFF2-40B4-BE49-F238E27FC236}">
                <a16:creationId xmlns:a16="http://schemas.microsoft.com/office/drawing/2014/main" id="{4B56FBE3-84BD-DD68-E0D7-AF8C27626B5C}"/>
              </a:ext>
            </a:extLst>
          </p:cNvPr>
          <p:cNvGraphicFramePr>
            <a:graphicFrameLocks/>
          </p:cNvGraphicFramePr>
          <p:nvPr>
            <p:extLst>
              <p:ext uri="{D42A27DB-BD31-4B8C-83A1-F6EECF244321}">
                <p14:modId xmlns:p14="http://schemas.microsoft.com/office/powerpoint/2010/main" val="2925088012"/>
              </p:ext>
            </p:extLst>
          </p:nvPr>
        </p:nvGraphicFramePr>
        <p:xfrm>
          <a:off x="6059490" y="1403637"/>
          <a:ext cx="4084635" cy="2295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à coins arrondis 12">
            <a:extLst>
              <a:ext uri="{FF2B5EF4-FFF2-40B4-BE49-F238E27FC236}">
                <a16:creationId xmlns:a16="http://schemas.microsoft.com/office/drawing/2014/main" id="{F52D9542-B546-F9EC-AD71-1C938CAF1886}"/>
              </a:ext>
            </a:extLst>
          </p:cNvPr>
          <p:cNvSpPr/>
          <p:nvPr/>
        </p:nvSpPr>
        <p:spPr>
          <a:xfrm>
            <a:off x="6096000" y="3699733"/>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MTN GUINEE BISSAU?</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6C0BC2B9-755F-4A68-4D9F-1B223D92823C}"/>
              </a:ext>
            </a:extLst>
          </p:cNvPr>
          <p:cNvSpPr txBox="1"/>
          <p:nvPr/>
        </p:nvSpPr>
        <p:spPr>
          <a:xfrm>
            <a:off x="6096000" y="4122093"/>
            <a:ext cx="6084000" cy="2434000"/>
          </a:xfrm>
          <a:prstGeom prst="rect">
            <a:avLst/>
          </a:prstGeom>
          <a:pattFill prst="pct5">
            <a:fgClr>
              <a:schemeClr val="accent1"/>
            </a:fgClr>
            <a:bgClr>
              <a:schemeClr val="bg1"/>
            </a:bgClr>
          </a:pattFill>
        </p:spPr>
        <p:txBody>
          <a:bodyPr wrap="square" rtlCol="0">
            <a:spAutoFit/>
          </a:bodyPr>
          <a:lstStyle/>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Ci-dessous les retours de MTN Guinée Bissau sur les questions de l’enquête.</a:t>
            </a:r>
          </a:p>
          <a:p>
            <a:endParaRPr lang="fr-FR" sz="11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Il y a encore beaucoup à améliorer au niveau du centre d'appels, du côté de Télécel et de votre côté. Voyons ce qui se passera dans le futur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Je n'ai pas de commentaire pour l'instant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III-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Comme je l'ai dit, il y a encore place à l'amélioration, mais cela sera un effort conjoint entre Télécel et Media Contact.»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IV-</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Vous avez promis de lancer certaines fonctionnalités, comme le SVI transactionnel. Je ne comprends pas pourquoi ce projet a échoué.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V-</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RAS</a:t>
            </a:r>
          </a:p>
        </p:txBody>
      </p:sp>
      <p:graphicFrame>
        <p:nvGraphicFramePr>
          <p:cNvPr id="10" name="Graphique 9">
            <a:extLst>
              <a:ext uri="{FF2B5EF4-FFF2-40B4-BE49-F238E27FC236}">
                <a16:creationId xmlns:a16="http://schemas.microsoft.com/office/drawing/2014/main" id="{01B34D6A-E367-F6A9-7F57-6DFB9354EC97}"/>
              </a:ext>
            </a:extLst>
          </p:cNvPr>
          <p:cNvGraphicFramePr>
            <a:graphicFrameLocks/>
          </p:cNvGraphicFramePr>
          <p:nvPr/>
        </p:nvGraphicFramePr>
        <p:xfrm>
          <a:off x="1" y="1378744"/>
          <a:ext cx="3219450" cy="22951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phique 14">
            <a:extLst>
              <a:ext uri="{FF2B5EF4-FFF2-40B4-BE49-F238E27FC236}">
                <a16:creationId xmlns:a16="http://schemas.microsoft.com/office/drawing/2014/main" id="{5D25246D-F726-50E6-F883-CB12C07699B9}"/>
              </a:ext>
            </a:extLst>
          </p:cNvPr>
          <p:cNvGraphicFramePr>
            <a:graphicFrameLocks/>
          </p:cNvGraphicFramePr>
          <p:nvPr>
            <p:extLst>
              <p:ext uri="{D42A27DB-BD31-4B8C-83A1-F6EECF244321}">
                <p14:modId xmlns:p14="http://schemas.microsoft.com/office/powerpoint/2010/main" val="3907794708"/>
              </p:ext>
            </p:extLst>
          </p:nvPr>
        </p:nvGraphicFramePr>
        <p:xfrm>
          <a:off x="3114675" y="3671888"/>
          <a:ext cx="2981326" cy="25033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Graphique 2">
            <a:extLst>
              <a:ext uri="{FF2B5EF4-FFF2-40B4-BE49-F238E27FC236}">
                <a16:creationId xmlns:a16="http://schemas.microsoft.com/office/drawing/2014/main" id="{9015E318-B2B0-4EB4-AF7D-4BED9F3D6420}"/>
              </a:ext>
            </a:extLst>
          </p:cNvPr>
          <p:cNvGraphicFramePr>
            <a:graphicFrameLocks/>
          </p:cNvGraphicFramePr>
          <p:nvPr>
            <p:extLst>
              <p:ext uri="{D42A27DB-BD31-4B8C-83A1-F6EECF244321}">
                <p14:modId xmlns:p14="http://schemas.microsoft.com/office/powerpoint/2010/main" val="250943752"/>
              </p:ext>
            </p:extLst>
          </p:nvPr>
        </p:nvGraphicFramePr>
        <p:xfrm>
          <a:off x="2805113" y="1378743"/>
          <a:ext cx="3254376" cy="23145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81E4891C-09E7-418B-A5A6-9BFBD51BF643}"/>
              </a:ext>
            </a:extLst>
          </p:cNvPr>
          <p:cNvGraphicFramePr>
            <a:graphicFrameLocks/>
          </p:cNvGraphicFramePr>
          <p:nvPr>
            <p:extLst>
              <p:ext uri="{D42A27DB-BD31-4B8C-83A1-F6EECF244321}">
                <p14:modId xmlns:p14="http://schemas.microsoft.com/office/powerpoint/2010/main" val="3670019250"/>
              </p:ext>
            </p:extLst>
          </p:nvPr>
        </p:nvGraphicFramePr>
        <p:xfrm>
          <a:off x="4762" y="3695700"/>
          <a:ext cx="3073401" cy="2476500"/>
        </p:xfrm>
        <a:graphic>
          <a:graphicData uri="http://schemas.openxmlformats.org/drawingml/2006/chart">
            <c:chart xmlns:c="http://schemas.openxmlformats.org/drawingml/2006/chart" xmlns:r="http://schemas.openxmlformats.org/officeDocument/2006/relationships" r:id="rId7"/>
          </a:graphicData>
        </a:graphic>
      </p:graphicFrame>
      <p:grpSp>
        <p:nvGrpSpPr>
          <p:cNvPr id="2" name="Groupe 1">
            <a:extLst>
              <a:ext uri="{FF2B5EF4-FFF2-40B4-BE49-F238E27FC236}">
                <a16:creationId xmlns:a16="http://schemas.microsoft.com/office/drawing/2014/main" id="{DC4A742A-C3A4-6928-0321-B1ED665E1BF2}"/>
              </a:ext>
            </a:extLst>
          </p:cNvPr>
          <p:cNvGrpSpPr/>
          <p:nvPr/>
        </p:nvGrpSpPr>
        <p:grpSpPr>
          <a:xfrm>
            <a:off x="10543168" y="1609039"/>
            <a:ext cx="1468438" cy="1866900"/>
            <a:chOff x="0" y="0"/>
            <a:chExt cx="2701210" cy="1954570"/>
          </a:xfrm>
        </p:grpSpPr>
        <p:sp>
          <p:nvSpPr>
            <p:cNvPr id="12" name="ZoneTexte 12">
              <a:extLst>
                <a:ext uri="{FF2B5EF4-FFF2-40B4-BE49-F238E27FC236}">
                  <a16:creationId xmlns:a16="http://schemas.microsoft.com/office/drawing/2014/main" id="{56991F7F-5147-602C-9C60-D1B907795E3E}"/>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3" name="Groupe 12">
              <a:extLst>
                <a:ext uri="{FF2B5EF4-FFF2-40B4-BE49-F238E27FC236}">
                  <a16:creationId xmlns:a16="http://schemas.microsoft.com/office/drawing/2014/main" id="{F470B7F8-D5E3-2B99-8EE0-CD6D0B870F2A}"/>
                </a:ext>
              </a:extLst>
            </p:cNvPr>
            <p:cNvGrpSpPr/>
            <p:nvPr/>
          </p:nvGrpSpPr>
          <p:grpSpPr>
            <a:xfrm>
              <a:off x="316324" y="433999"/>
              <a:ext cx="2384886" cy="1520571"/>
              <a:chOff x="316324" y="433999"/>
              <a:chExt cx="2384886" cy="1520571"/>
            </a:xfrm>
          </p:grpSpPr>
          <p:sp>
            <p:nvSpPr>
              <p:cNvPr id="16" name="Ellipse 15">
                <a:extLst>
                  <a:ext uri="{FF2B5EF4-FFF2-40B4-BE49-F238E27FC236}">
                    <a16:creationId xmlns:a16="http://schemas.microsoft.com/office/drawing/2014/main" id="{20A83AFB-3F2F-5F0D-CA7D-8CD1BB9D87BF}"/>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7E576E44-D65F-CC81-7D56-EEB3DE843455}"/>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Ellipse 19">
                <a:extLst>
                  <a:ext uri="{FF2B5EF4-FFF2-40B4-BE49-F238E27FC236}">
                    <a16:creationId xmlns:a16="http://schemas.microsoft.com/office/drawing/2014/main" id="{8AFD84F9-4C62-A6D8-ABC4-21F3F1735958}"/>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95CCD753-436F-4C63-FCC2-F2BBE0FBB9D0}"/>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860804E2-FFB9-6172-BAF6-2353AF563B6B}"/>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ZoneTexte 35">
                <a:extLst>
                  <a:ext uri="{FF2B5EF4-FFF2-40B4-BE49-F238E27FC236}">
                    <a16:creationId xmlns:a16="http://schemas.microsoft.com/office/drawing/2014/main" id="{C2E61AA3-132D-CFF8-6613-C4DA458A4DFB}"/>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4" name="ZoneTexte 36">
                <a:extLst>
                  <a:ext uri="{FF2B5EF4-FFF2-40B4-BE49-F238E27FC236}">
                    <a16:creationId xmlns:a16="http://schemas.microsoft.com/office/drawing/2014/main" id="{E671E2A6-9EE1-BFA0-7901-E2B720C22DF3}"/>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5" name="ZoneTexte 37">
                <a:extLst>
                  <a:ext uri="{FF2B5EF4-FFF2-40B4-BE49-F238E27FC236}">
                    <a16:creationId xmlns:a16="http://schemas.microsoft.com/office/drawing/2014/main" id="{ECB2781A-19E7-8899-18F9-E3378AFFC0A8}"/>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6" name="ZoneTexte 38">
                <a:extLst>
                  <a:ext uri="{FF2B5EF4-FFF2-40B4-BE49-F238E27FC236}">
                    <a16:creationId xmlns:a16="http://schemas.microsoft.com/office/drawing/2014/main" id="{5564ECE0-656B-0ED0-D813-11B6D9F1F741}"/>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7" name="ZoneTexte 39">
                <a:extLst>
                  <a:ext uri="{FF2B5EF4-FFF2-40B4-BE49-F238E27FC236}">
                    <a16:creationId xmlns:a16="http://schemas.microsoft.com/office/drawing/2014/main" id="{81A3D4D5-514F-F583-D6A3-98BFE664A779}"/>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Tree>
    <p:extLst>
      <p:ext uri="{BB962C8B-B14F-4D97-AF65-F5344CB8AC3E}">
        <p14:creationId xmlns:p14="http://schemas.microsoft.com/office/powerpoint/2010/main" val="38985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anim calcmode="lin" valueType="num">
                                      <p:cBhvr>
                                        <p:cTn id="39" dur="2000" fill="hold"/>
                                        <p:tgtEl>
                                          <p:spTgt spid="19"/>
                                        </p:tgtEl>
                                        <p:attrNameLst>
                                          <p:attrName>ppt_w</p:attrName>
                                        </p:attrNameLst>
                                      </p:cBhvr>
                                      <p:tavLst>
                                        <p:tav tm="0" fmla="#ppt_w*sin(2.5*pi*$)">
                                          <p:val>
                                            <p:fltVal val="0"/>
                                          </p:val>
                                        </p:tav>
                                        <p:tav tm="100000">
                                          <p:val>
                                            <p:fltVal val="1"/>
                                          </p:val>
                                        </p:tav>
                                      </p:tavLst>
                                    </p:anim>
                                    <p:anim calcmode="lin" valueType="num">
                                      <p:cBhvr>
                                        <p:cTn id="40"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animBg="1"/>
      <p:bldP spid="19" grpId="0" animBg="1"/>
      <p:bldGraphic spid="10" grpId="0">
        <p:bldAsOne/>
      </p:bldGraphic>
      <p:bldGraphic spid="15" grpId="0">
        <p:bldAsOne/>
      </p:bldGraphic>
      <p:bldGraphic spid="3" grpId="0">
        <p:bldAsOne/>
      </p:bldGraphic>
      <p:bldGraphic spid="11"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A27A8-1A33-BB4E-4B9E-D8F927136C6D}"/>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332A9EE6-A476-3AD0-3FFB-CF0734F8B4ED}"/>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5694AA3A-570F-93A3-A6F7-754364479818}"/>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75DBB6F7-B71D-D4BA-24DC-C6986C1E5F44}"/>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631F7D50-7E8A-9867-5301-0AF0B5EB1E7A}"/>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DA6CB7B0-988B-8CA0-CC33-7067B2282D3A}"/>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Résultats par Donneurs d’ordre -  MTN GUINEE CONAKRY</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C2E5C20B-5BB9-96F5-BA54-D939BBD7A599}"/>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G</a:t>
              </a:r>
            </a:p>
          </p:txBody>
        </p:sp>
      </p:grpSp>
      <p:graphicFrame>
        <p:nvGraphicFramePr>
          <p:cNvPr id="14" name="Graphique 13">
            <a:extLst>
              <a:ext uri="{FF2B5EF4-FFF2-40B4-BE49-F238E27FC236}">
                <a16:creationId xmlns:a16="http://schemas.microsoft.com/office/drawing/2014/main" id="{60C97030-4796-5F49-188A-5B06568E2A99}"/>
              </a:ext>
            </a:extLst>
          </p:cNvPr>
          <p:cNvGraphicFramePr>
            <a:graphicFrameLocks/>
          </p:cNvGraphicFramePr>
          <p:nvPr>
            <p:extLst>
              <p:ext uri="{D42A27DB-BD31-4B8C-83A1-F6EECF244321}">
                <p14:modId xmlns:p14="http://schemas.microsoft.com/office/powerpoint/2010/main" val="2851894597"/>
              </p:ext>
            </p:extLst>
          </p:nvPr>
        </p:nvGraphicFramePr>
        <p:xfrm>
          <a:off x="6096000" y="1403637"/>
          <a:ext cx="3800475" cy="2295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à coins arrondis 12">
            <a:extLst>
              <a:ext uri="{FF2B5EF4-FFF2-40B4-BE49-F238E27FC236}">
                <a16:creationId xmlns:a16="http://schemas.microsoft.com/office/drawing/2014/main" id="{243CEE71-6BA1-E29C-2E43-680C149326F0}"/>
              </a:ext>
            </a:extLst>
          </p:cNvPr>
          <p:cNvSpPr/>
          <p:nvPr/>
        </p:nvSpPr>
        <p:spPr>
          <a:xfrm>
            <a:off x="6096000" y="3699733"/>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MTN GUINEE CONAKRY?</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7E82D268-876C-9303-50D6-56432ECBCD7B}"/>
              </a:ext>
            </a:extLst>
          </p:cNvPr>
          <p:cNvSpPr txBox="1"/>
          <p:nvPr/>
        </p:nvSpPr>
        <p:spPr>
          <a:xfrm>
            <a:off x="6096000" y="4122093"/>
            <a:ext cx="6084000" cy="1756891"/>
          </a:xfrm>
          <a:prstGeom prst="rect">
            <a:avLst/>
          </a:prstGeom>
          <a:pattFill prst="pct5">
            <a:fgClr>
              <a:schemeClr val="accent1"/>
            </a:fgClr>
            <a:bgClr>
              <a:schemeClr val="bg1"/>
            </a:bgClr>
          </a:pattFill>
        </p:spPr>
        <p:txBody>
          <a:bodyPr wrap="square" rtlCol="0">
            <a:spAutoFit/>
          </a:bodyPr>
          <a:lstStyle/>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Globalement MTN GUINEE CONAKRY est satisfait de notre prestation de service</a:t>
            </a:r>
          </a:p>
          <a:p>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Ci-dessous les retours de MTN Guinée Conakry sur les autres questions de l’enquête.</a:t>
            </a:r>
          </a:p>
          <a:p>
            <a:endParaRPr lang="fr-FR" sz="11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Pas d'interlocuteur direct sur le plateau».</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III-</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Beaucoup de cas détractions.»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IV-</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 Depuis on demande des changements qui n'ont pas été effectués. »</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V-</a:t>
            </a:r>
            <a:r>
              <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 RAS</a:t>
            </a:r>
          </a:p>
        </p:txBody>
      </p:sp>
      <p:graphicFrame>
        <p:nvGraphicFramePr>
          <p:cNvPr id="10" name="Graphique 9">
            <a:extLst>
              <a:ext uri="{FF2B5EF4-FFF2-40B4-BE49-F238E27FC236}">
                <a16:creationId xmlns:a16="http://schemas.microsoft.com/office/drawing/2014/main" id="{21CC871B-A6F1-6F21-22FF-58B5A1DB6F23}"/>
              </a:ext>
            </a:extLst>
          </p:cNvPr>
          <p:cNvGraphicFramePr>
            <a:graphicFrameLocks/>
          </p:cNvGraphicFramePr>
          <p:nvPr/>
        </p:nvGraphicFramePr>
        <p:xfrm>
          <a:off x="1" y="1378744"/>
          <a:ext cx="3219450" cy="22951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Graphique 1">
            <a:extLst>
              <a:ext uri="{FF2B5EF4-FFF2-40B4-BE49-F238E27FC236}">
                <a16:creationId xmlns:a16="http://schemas.microsoft.com/office/drawing/2014/main" id="{32E07AB1-2D0D-4FE7-98D8-D65370502D14}"/>
              </a:ext>
            </a:extLst>
          </p:cNvPr>
          <p:cNvGraphicFramePr>
            <a:graphicFrameLocks/>
          </p:cNvGraphicFramePr>
          <p:nvPr>
            <p:extLst>
              <p:ext uri="{D42A27DB-BD31-4B8C-83A1-F6EECF244321}">
                <p14:modId xmlns:p14="http://schemas.microsoft.com/office/powerpoint/2010/main" val="2196497542"/>
              </p:ext>
            </p:extLst>
          </p:nvPr>
        </p:nvGraphicFramePr>
        <p:xfrm>
          <a:off x="3062287" y="1412081"/>
          <a:ext cx="2981327" cy="22598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A5295784-E3A6-4AA6-8A51-E7E49008D77E}"/>
              </a:ext>
            </a:extLst>
          </p:cNvPr>
          <p:cNvGraphicFramePr>
            <a:graphicFrameLocks/>
          </p:cNvGraphicFramePr>
          <p:nvPr>
            <p:extLst>
              <p:ext uri="{D42A27DB-BD31-4B8C-83A1-F6EECF244321}">
                <p14:modId xmlns:p14="http://schemas.microsoft.com/office/powerpoint/2010/main" val="2463453801"/>
              </p:ext>
            </p:extLst>
          </p:nvPr>
        </p:nvGraphicFramePr>
        <p:xfrm>
          <a:off x="-14288" y="3676650"/>
          <a:ext cx="3128963" cy="24765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Graphique 12">
            <a:extLst>
              <a:ext uri="{FF2B5EF4-FFF2-40B4-BE49-F238E27FC236}">
                <a16:creationId xmlns:a16="http://schemas.microsoft.com/office/drawing/2014/main" id="{14963786-CF03-4FB9-87B7-01FDA9C90C84}"/>
              </a:ext>
            </a:extLst>
          </p:cNvPr>
          <p:cNvGraphicFramePr>
            <a:graphicFrameLocks/>
          </p:cNvGraphicFramePr>
          <p:nvPr>
            <p:extLst>
              <p:ext uri="{D42A27DB-BD31-4B8C-83A1-F6EECF244321}">
                <p14:modId xmlns:p14="http://schemas.microsoft.com/office/powerpoint/2010/main" val="1624540775"/>
              </p:ext>
            </p:extLst>
          </p:nvPr>
        </p:nvGraphicFramePr>
        <p:xfrm>
          <a:off x="3067050" y="3681413"/>
          <a:ext cx="2976564" cy="2466974"/>
        </p:xfrm>
        <a:graphic>
          <a:graphicData uri="http://schemas.openxmlformats.org/drawingml/2006/chart">
            <c:chart xmlns:c="http://schemas.openxmlformats.org/drawingml/2006/chart" xmlns:r="http://schemas.openxmlformats.org/officeDocument/2006/relationships" r:id="rId7"/>
          </a:graphicData>
        </a:graphic>
      </p:graphicFrame>
      <p:grpSp>
        <p:nvGrpSpPr>
          <p:cNvPr id="3" name="Groupe 2">
            <a:extLst>
              <a:ext uri="{FF2B5EF4-FFF2-40B4-BE49-F238E27FC236}">
                <a16:creationId xmlns:a16="http://schemas.microsoft.com/office/drawing/2014/main" id="{B42A58C0-30C9-DC66-79CC-241215A4C706}"/>
              </a:ext>
            </a:extLst>
          </p:cNvPr>
          <p:cNvGrpSpPr/>
          <p:nvPr/>
        </p:nvGrpSpPr>
        <p:grpSpPr>
          <a:xfrm>
            <a:off x="10543168" y="1609039"/>
            <a:ext cx="1468438" cy="1866900"/>
            <a:chOff x="0" y="0"/>
            <a:chExt cx="2701210" cy="1954570"/>
          </a:xfrm>
        </p:grpSpPr>
        <p:sp>
          <p:nvSpPr>
            <p:cNvPr id="11" name="ZoneTexte 12">
              <a:extLst>
                <a:ext uri="{FF2B5EF4-FFF2-40B4-BE49-F238E27FC236}">
                  <a16:creationId xmlns:a16="http://schemas.microsoft.com/office/drawing/2014/main" id="{B9D6906B-2F6D-FC00-F2AF-AFBC70561DA3}"/>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5" name="Groupe 14">
              <a:extLst>
                <a:ext uri="{FF2B5EF4-FFF2-40B4-BE49-F238E27FC236}">
                  <a16:creationId xmlns:a16="http://schemas.microsoft.com/office/drawing/2014/main" id="{CFA8330D-8CEA-C5F8-9360-995CB63E64D2}"/>
                </a:ext>
              </a:extLst>
            </p:cNvPr>
            <p:cNvGrpSpPr/>
            <p:nvPr/>
          </p:nvGrpSpPr>
          <p:grpSpPr>
            <a:xfrm>
              <a:off x="316324" y="433999"/>
              <a:ext cx="2384886" cy="1520571"/>
              <a:chOff x="316324" y="433999"/>
              <a:chExt cx="2384886" cy="1520571"/>
            </a:xfrm>
          </p:grpSpPr>
          <p:sp>
            <p:nvSpPr>
              <p:cNvPr id="16" name="Ellipse 15">
                <a:extLst>
                  <a:ext uri="{FF2B5EF4-FFF2-40B4-BE49-F238E27FC236}">
                    <a16:creationId xmlns:a16="http://schemas.microsoft.com/office/drawing/2014/main" id="{0FA0E280-8479-4FD3-61C2-B4E370E529BE}"/>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01FBD8B6-970C-6A92-AA07-7B1928DBF553}"/>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Ellipse 19">
                <a:extLst>
                  <a:ext uri="{FF2B5EF4-FFF2-40B4-BE49-F238E27FC236}">
                    <a16:creationId xmlns:a16="http://schemas.microsoft.com/office/drawing/2014/main" id="{4BBEFEA0-C39C-C7FA-8E74-DF9B3D8242F2}"/>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805B140F-72B3-7B06-905F-B85266B61DD9}"/>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10DD1DCF-A69A-CB5D-F6E8-58B6C9C3E56B}"/>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ZoneTexte 35">
                <a:extLst>
                  <a:ext uri="{FF2B5EF4-FFF2-40B4-BE49-F238E27FC236}">
                    <a16:creationId xmlns:a16="http://schemas.microsoft.com/office/drawing/2014/main" id="{777EBAC1-78C5-88FE-081B-09EC21E97C05}"/>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4" name="ZoneTexte 36">
                <a:extLst>
                  <a:ext uri="{FF2B5EF4-FFF2-40B4-BE49-F238E27FC236}">
                    <a16:creationId xmlns:a16="http://schemas.microsoft.com/office/drawing/2014/main" id="{CE231C15-D11B-641B-F934-C3AF36C7E861}"/>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5" name="ZoneTexte 37">
                <a:extLst>
                  <a:ext uri="{FF2B5EF4-FFF2-40B4-BE49-F238E27FC236}">
                    <a16:creationId xmlns:a16="http://schemas.microsoft.com/office/drawing/2014/main" id="{9A673DBA-539E-48AD-1B61-FE0012F3189A}"/>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6" name="ZoneTexte 38">
                <a:extLst>
                  <a:ext uri="{FF2B5EF4-FFF2-40B4-BE49-F238E27FC236}">
                    <a16:creationId xmlns:a16="http://schemas.microsoft.com/office/drawing/2014/main" id="{FFFECE98-16F8-86D9-379D-62FA974C3530}"/>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7" name="ZoneTexte 39">
                <a:extLst>
                  <a:ext uri="{FF2B5EF4-FFF2-40B4-BE49-F238E27FC236}">
                    <a16:creationId xmlns:a16="http://schemas.microsoft.com/office/drawing/2014/main" id="{5DC20766-A7F7-6A15-37B8-C9D7E33A4174}"/>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Tree>
    <p:extLst>
      <p:ext uri="{BB962C8B-B14F-4D97-AF65-F5344CB8AC3E}">
        <p14:creationId xmlns:p14="http://schemas.microsoft.com/office/powerpoint/2010/main" val="26354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anim calcmode="lin" valueType="num">
                                      <p:cBhvr>
                                        <p:cTn id="39" dur="2000" fill="hold"/>
                                        <p:tgtEl>
                                          <p:spTgt spid="19"/>
                                        </p:tgtEl>
                                        <p:attrNameLst>
                                          <p:attrName>ppt_w</p:attrName>
                                        </p:attrNameLst>
                                      </p:cBhvr>
                                      <p:tavLst>
                                        <p:tav tm="0" fmla="#ppt_w*sin(2.5*pi*$)">
                                          <p:val>
                                            <p:fltVal val="0"/>
                                          </p:val>
                                        </p:tav>
                                        <p:tav tm="100000">
                                          <p:val>
                                            <p:fltVal val="1"/>
                                          </p:val>
                                        </p:tav>
                                      </p:tavLst>
                                    </p:anim>
                                    <p:anim calcmode="lin" valueType="num">
                                      <p:cBhvr>
                                        <p:cTn id="40"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animBg="1"/>
      <p:bldP spid="19" grpId="0" animBg="1"/>
      <p:bldGraphic spid="10" grpId="0">
        <p:bldAsOne/>
      </p:bldGraphic>
      <p:bldGraphic spid="2" grpId="0">
        <p:bldAsOne/>
      </p:bldGraphic>
      <p:bldGraphic spid="12" grpId="0">
        <p:bldAsOne/>
      </p:bldGraphic>
      <p:bldGraphic spid="13"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6CE93EA-5D07-8F25-C8B4-2B91C0799AD5}"/>
              </a:ext>
            </a:extLst>
          </p:cNvPr>
          <p:cNvGrpSpPr/>
          <p:nvPr/>
        </p:nvGrpSpPr>
        <p:grpSpPr>
          <a:xfrm>
            <a:off x="1676401" y="2190750"/>
            <a:ext cx="8743950" cy="2981325"/>
            <a:chOff x="0" y="13660"/>
            <a:chExt cx="5143500" cy="3429000"/>
          </a:xfrm>
        </p:grpSpPr>
        <p:pic>
          <p:nvPicPr>
            <p:cNvPr id="3" name="Picture 2" descr="Cercle Images – Browse 41,409 Stock Photos, Vectors, and Video | Adobe Stock">
              <a:extLst>
                <a:ext uri="{FF2B5EF4-FFF2-40B4-BE49-F238E27FC236}">
                  <a16:creationId xmlns:a16="http://schemas.microsoft.com/office/drawing/2014/main" id="{024A48B5-9925-DA9E-F329-4404A6E58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60"/>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C0430E61-8685-0C05-980B-C8F47D287A1D}"/>
                </a:ext>
              </a:extLst>
            </p:cNvPr>
            <p:cNvSpPr/>
            <p:nvPr/>
          </p:nvSpPr>
          <p:spPr>
            <a:xfrm>
              <a:off x="1143590" y="1448987"/>
              <a:ext cx="2954969" cy="5499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Arial" panose="020B0604020202020204" pitchFamily="34" charset="0"/>
                  <a:ea typeface="Calibri" panose="020F0502020204030204" pitchFamily="34" charset="0"/>
                  <a:cs typeface="Arial" panose="020B0604020202020204" pitchFamily="34" charset="0"/>
                </a:rPr>
                <a:t>RECOMMANDATIONS</a:t>
              </a:r>
              <a:endParaRPr kumimoji="0" lang="fr-FR"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088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9DF58F1-F5EE-EDBF-8063-E95F4CBD63A3}"/>
              </a:ext>
            </a:extLst>
          </p:cNvPr>
          <p:cNvSpPr/>
          <p:nvPr/>
        </p:nvSpPr>
        <p:spPr>
          <a:xfrm>
            <a:off x="6191251" y="1501154"/>
            <a:ext cx="5887446" cy="4891097"/>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400" u="sng" dirty="0">
                <a:solidFill>
                  <a:srgbClr val="FF0000"/>
                </a:solidFill>
                <a:latin typeface="Roboto" panose="02000000000000000000" pitchFamily="2" charset="0"/>
                <a:ea typeface="Roboto" panose="02000000000000000000" pitchFamily="2" charset="0"/>
                <a:cs typeface="Roboto" panose="02000000000000000000" pitchFamily="2" charset="0"/>
              </a:rPr>
              <a:t>OBSERVATIONS</a:t>
            </a: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Guinée Conakry: </a:t>
            </a:r>
            <a:r>
              <a:rPr lang="fr-FR" sz="1100" dirty="0">
                <a:solidFill>
                  <a:schemeClr val="tx1"/>
                </a:solidFill>
                <a:latin typeface="Roboto" panose="02000000000000000000" pitchFamily="2" charset="0"/>
                <a:ea typeface="Roboto" panose="02000000000000000000" pitchFamily="2" charset="0"/>
                <a:cs typeface="Roboto" panose="02000000000000000000" pitchFamily="2" charset="0"/>
              </a:rPr>
              <a:t>Une constante dans les remontées aussi bien par mail que via le retour d’enquête de satisfaction.</a:t>
            </a: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fr-FR" sz="1100" dirty="0">
                <a:solidFill>
                  <a:schemeClr val="tx1"/>
                </a:solidFill>
                <a:latin typeface="Roboto" panose="02000000000000000000" pitchFamily="2" charset="0"/>
                <a:ea typeface="Roboto" panose="02000000000000000000" pitchFamily="2" charset="0"/>
                <a:cs typeface="Roboto" panose="02000000000000000000" pitchFamily="2" charset="0"/>
              </a:rPr>
              <a:t>Pas d’amélioration observée dans les remontées.</a:t>
            </a:r>
          </a:p>
          <a:p>
            <a:pPr>
              <a:lnSpc>
                <a:spcPct val="150000"/>
              </a:lnSpc>
            </a:pPr>
            <a:endParaRPr lang="fr-FR" sz="11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Guinée Bissau:</a:t>
            </a:r>
            <a:r>
              <a:rPr lang="fr-FR" sz="1100" dirty="0">
                <a:solidFill>
                  <a:schemeClr val="tx1"/>
                </a:solidFill>
                <a:latin typeface="Roboto" panose="02000000000000000000" pitchFamily="2" charset="0"/>
                <a:ea typeface="Roboto" panose="02000000000000000000" pitchFamily="2" charset="0"/>
                <a:cs typeface="Roboto" panose="02000000000000000000" pitchFamily="2" charset="0"/>
              </a:rPr>
              <a:t> Notre DO nous observe sur nos propres promesses non tenues en ce qui concerne le SVI transactionnel qui n’a jamais vu le jour. Une amélioration de nos services est attendue.</a:t>
            </a:r>
          </a:p>
          <a:p>
            <a:pPr>
              <a:lnSpc>
                <a:spcPct val="150000"/>
              </a:lnSpc>
            </a:pPr>
            <a:endParaRPr lang="fr-FR" sz="1100"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Airtel et BGFI Congo: </a:t>
            </a:r>
            <a:r>
              <a:rPr lang="fr-FR" sz="1100" dirty="0">
                <a:solidFill>
                  <a:schemeClr val="tx1"/>
                </a:solidFill>
                <a:latin typeface="Roboto" panose="02000000000000000000" pitchFamily="2" charset="0"/>
                <a:ea typeface="Roboto" panose="02000000000000000000" pitchFamily="2" charset="0"/>
                <a:cs typeface="Roboto" panose="02000000000000000000" pitchFamily="2" charset="0"/>
              </a:rPr>
              <a:t>Tout comme la Guinée Bissau, ces DO restent sur leur faim quant à notre capacité d’innovation.</a:t>
            </a:r>
          </a:p>
          <a:p>
            <a:pPr>
              <a:lnSpc>
                <a:spcPct val="150000"/>
              </a:lnSpc>
            </a:pPr>
            <a:endParaRPr lang="fr-FR" sz="11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Canal+ CONGO: </a:t>
            </a:r>
            <a:r>
              <a:rPr lang="fr-FR" sz="1100" dirty="0">
                <a:solidFill>
                  <a:schemeClr val="tx1"/>
                </a:solidFill>
                <a:latin typeface="Roboto" panose="02000000000000000000" pitchFamily="2" charset="0"/>
                <a:ea typeface="Roboto" panose="02000000000000000000" pitchFamily="2" charset="0"/>
                <a:cs typeface="Roboto" panose="02000000000000000000" pitchFamily="2" charset="0"/>
              </a:rPr>
              <a:t>Ce DO est très satisfait, de notre prestation de service dans son ensemble. </a:t>
            </a:r>
          </a:p>
          <a:p>
            <a:pPr>
              <a:lnSpc>
                <a:spcPct val="150000"/>
              </a:lnSpc>
            </a:pPr>
            <a:endParaRPr lang="fr-FR" sz="11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100" dirty="0">
                <a:solidFill>
                  <a:srgbClr val="FF0000"/>
                </a:solidFill>
                <a:latin typeface="Roboto" panose="02000000000000000000" pitchFamily="2" charset="0"/>
                <a:ea typeface="Roboto" panose="02000000000000000000" pitchFamily="2" charset="0"/>
                <a:cs typeface="Roboto" panose="02000000000000000000" pitchFamily="2" charset="0"/>
              </a:rPr>
              <a:t>MTN Congo: </a:t>
            </a:r>
            <a:r>
              <a:rPr lang="fr-FR" sz="1100" dirty="0">
                <a:solidFill>
                  <a:schemeClr val="tx1"/>
                </a:solidFill>
                <a:latin typeface="Roboto" panose="02000000000000000000" pitchFamily="2" charset="0"/>
                <a:ea typeface="Roboto" panose="02000000000000000000" pitchFamily="2" charset="0"/>
                <a:cs typeface="Roboto" panose="02000000000000000000" pitchFamily="2" charset="0"/>
              </a:rPr>
              <a:t>emboîte les pas à Canal+ Congo en termes de satisfaction de notre prestation de service.</a:t>
            </a:r>
          </a:p>
          <a:p>
            <a:pPr>
              <a:lnSpc>
                <a:spcPct val="150000"/>
              </a:lnSpc>
            </a:pPr>
            <a:endParaRPr lang="fr-FR" sz="11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4" name="Groupe 14">
            <a:extLst>
              <a:ext uri="{FF2B5EF4-FFF2-40B4-BE49-F238E27FC236}">
                <a16:creationId xmlns:a16="http://schemas.microsoft.com/office/drawing/2014/main" id="{94BC840B-55F9-F1A4-BCE0-9F78B0070064}"/>
              </a:ext>
            </a:extLst>
          </p:cNvPr>
          <p:cNvGrpSpPr/>
          <p:nvPr/>
        </p:nvGrpSpPr>
        <p:grpSpPr>
          <a:xfrm>
            <a:off x="84728" y="209654"/>
            <a:ext cx="11285236" cy="556669"/>
            <a:chOff x="547575" y="1440532"/>
            <a:chExt cx="8912618" cy="457397"/>
          </a:xfrm>
          <a:solidFill>
            <a:schemeClr val="bg1"/>
          </a:solidFill>
        </p:grpSpPr>
        <p:sp>
          <p:nvSpPr>
            <p:cNvPr id="5" name="Rectangle à coins arrondis 12">
              <a:extLst>
                <a:ext uri="{FF2B5EF4-FFF2-40B4-BE49-F238E27FC236}">
                  <a16:creationId xmlns:a16="http://schemas.microsoft.com/office/drawing/2014/main" id="{85CE13B1-5DB7-6210-73F9-5A0F307D4627}"/>
                </a:ext>
              </a:extLst>
            </p:cNvPr>
            <p:cNvSpPr/>
            <p:nvPr/>
          </p:nvSpPr>
          <p:spPr>
            <a:xfrm>
              <a:off x="928017" y="1445347"/>
              <a:ext cx="8532176" cy="45258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Roboto" panose="02000000000000000000" pitchFamily="2" charset="0"/>
                  <a:ea typeface="Roboto" panose="02000000000000000000" pitchFamily="2" charset="0"/>
                  <a:cs typeface="Roboto" panose="02000000000000000000" pitchFamily="2" charset="0"/>
                </a:rPr>
                <a:t>RECOMMANDATIONS</a:t>
              </a:r>
              <a:endParaRPr kumimoji="0" lang="fr-FR"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Ellipse 10">
              <a:extLst>
                <a:ext uri="{FF2B5EF4-FFF2-40B4-BE49-F238E27FC236}">
                  <a16:creationId xmlns:a16="http://schemas.microsoft.com/office/drawing/2014/main" id="{311C805E-0660-4C9F-B7F7-737202946A04}"/>
                </a:ext>
              </a:extLst>
            </p:cNvPr>
            <p:cNvSpPr/>
            <p:nvPr/>
          </p:nvSpPr>
          <p:spPr>
            <a:xfrm>
              <a:off x="547575" y="1440532"/>
              <a:ext cx="452581" cy="411437"/>
            </a:xfrm>
            <a:prstGeom prst="ellipse">
              <a:avLst/>
            </a:prstGeom>
            <a:grp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III</a:t>
              </a:r>
            </a:p>
          </p:txBody>
        </p:sp>
      </p:grpSp>
      <p:sp>
        <p:nvSpPr>
          <p:cNvPr id="7" name="ZoneTexte 6">
            <a:extLst>
              <a:ext uri="{FF2B5EF4-FFF2-40B4-BE49-F238E27FC236}">
                <a16:creationId xmlns:a16="http://schemas.microsoft.com/office/drawing/2014/main" id="{5EE002B4-53FD-C158-243B-041D3BB2BC26}"/>
              </a:ext>
            </a:extLst>
          </p:cNvPr>
          <p:cNvSpPr txBox="1"/>
          <p:nvPr/>
        </p:nvSpPr>
        <p:spPr>
          <a:xfrm>
            <a:off x="1114425" y="829908"/>
            <a:ext cx="10255539" cy="584775"/>
          </a:xfrm>
          <a:prstGeom prst="rect">
            <a:avLst/>
          </a:prstGeom>
          <a:noFill/>
        </p:spPr>
        <p:txBody>
          <a:bodyPr wrap="square" rtlCol="0">
            <a:spAutoFit/>
          </a:bodyPr>
          <a:lstStyle/>
          <a:p>
            <a:r>
              <a:rPr lang="fr-FR" sz="1600" dirty="0">
                <a:latin typeface="Roboto" panose="02000000000000000000" pitchFamily="2" charset="0"/>
                <a:ea typeface="Roboto" panose="02000000000000000000" pitchFamily="2" charset="0"/>
                <a:cs typeface="Roboto" panose="02000000000000000000" pitchFamily="2" charset="0"/>
              </a:rPr>
              <a:t>D’après l’analyse des retours de nos donneurs d’ordres qui ont complétés l’enquête de satisfaction nous avons fait des constats et observations qui se présentent comme suit. </a:t>
            </a:r>
          </a:p>
        </p:txBody>
      </p:sp>
      <p:sp>
        <p:nvSpPr>
          <p:cNvPr id="17" name="Rectangle 16">
            <a:extLst>
              <a:ext uri="{FF2B5EF4-FFF2-40B4-BE49-F238E27FC236}">
                <a16:creationId xmlns:a16="http://schemas.microsoft.com/office/drawing/2014/main" id="{93113BBA-77DD-3211-4A4B-4CBD88DA5072}"/>
              </a:ext>
            </a:extLst>
          </p:cNvPr>
          <p:cNvSpPr/>
          <p:nvPr/>
        </p:nvSpPr>
        <p:spPr>
          <a:xfrm>
            <a:off x="161519" y="1492609"/>
            <a:ext cx="5897969" cy="4891097"/>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1100" u="sng" dirty="0">
              <a:solidFill>
                <a:srgbClr val="FF0000"/>
              </a:solidFill>
              <a:latin typeface="Roboto" panose="02000000000000000000" pitchFamily="2" charset="0"/>
              <a:ea typeface="Roboto" panose="02000000000000000000" pitchFamily="2" charset="0"/>
              <a:cs typeface="Roboto" panose="02000000000000000000" pitchFamily="2" charset="0"/>
            </a:endParaRPr>
          </a:p>
          <a:p>
            <a:pPr algn="ctr">
              <a:lnSpc>
                <a:spcPct val="150000"/>
              </a:lnSpc>
            </a:pPr>
            <a:endParaRPr lang="fr-FR" sz="1100" u="sng" dirty="0">
              <a:solidFill>
                <a:srgbClr val="FF0000"/>
              </a:solidFill>
              <a:latin typeface="Roboto" panose="02000000000000000000" pitchFamily="2" charset="0"/>
              <a:ea typeface="Roboto" panose="02000000000000000000" pitchFamily="2" charset="0"/>
              <a:cs typeface="Roboto" panose="02000000000000000000" pitchFamily="2" charset="0"/>
            </a:endParaRPr>
          </a:p>
          <a:p>
            <a:pPr algn="ctr">
              <a:lnSpc>
                <a:spcPct val="150000"/>
              </a:lnSpc>
            </a:pPr>
            <a:r>
              <a:rPr lang="fr-FR" sz="1400" u="sng" dirty="0">
                <a:solidFill>
                  <a:srgbClr val="FF0000"/>
                </a:solidFill>
                <a:latin typeface="Roboto" panose="02000000000000000000" pitchFamily="2" charset="0"/>
                <a:ea typeface="Roboto" panose="02000000000000000000" pitchFamily="2" charset="0"/>
                <a:cs typeface="Roboto" panose="02000000000000000000" pitchFamily="2" charset="0"/>
              </a:rPr>
              <a:t>CONSTATS</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1-</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Nous n’avons pas eu de DO très insatisfait,</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2-</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FR" sz="1059" b="1" dirty="0">
                <a:solidFill>
                  <a:schemeClr val="tx1"/>
                </a:solidFill>
                <a:latin typeface="Roboto" panose="02000000000000000000" pitchFamily="2" charset="0"/>
                <a:ea typeface="Roboto" panose="02000000000000000000" pitchFamily="2" charset="0"/>
                <a:cs typeface="Roboto" panose="02000000000000000000" pitchFamily="2" charset="0"/>
              </a:rPr>
              <a:t>Canal+ Congo et MTN Congo </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sont globalement très satisfaits et satisfaits de nos prestations,</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3-</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Tous nos DO sont très satisfaits des données intègres et conformes mis à leur disposition,</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4-</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FR" sz="1059" b="1" dirty="0">
                <a:solidFill>
                  <a:schemeClr val="tx1"/>
                </a:solidFill>
                <a:latin typeface="Roboto" panose="02000000000000000000" pitchFamily="2" charset="0"/>
                <a:ea typeface="Roboto" panose="02000000000000000000" pitchFamily="2" charset="0"/>
                <a:cs typeface="Roboto" panose="02000000000000000000" pitchFamily="2" charset="0"/>
              </a:rPr>
              <a:t>Guinée Conakry </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est insatisfait aussi bien sur notre réactivité face à ses préoccupations que sur notre qualité produite sans oublier notre capacité d’innovation,</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5-</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FR" sz="1059" b="1" dirty="0">
                <a:solidFill>
                  <a:schemeClr val="tx1"/>
                </a:solidFill>
                <a:latin typeface="Roboto" panose="02000000000000000000" pitchFamily="2" charset="0"/>
                <a:ea typeface="Roboto" panose="02000000000000000000" pitchFamily="2" charset="0"/>
                <a:cs typeface="Roboto" panose="02000000000000000000" pitchFamily="2" charset="0"/>
              </a:rPr>
              <a:t>Guinée Bissau </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quant à elle est restée neutre sur les attributs d’insatisfaction de la Conakry,</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6-</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Notre capacité d’innovation reste à prouver pour nos DO tels que </a:t>
            </a:r>
            <a:r>
              <a:rPr lang="fr-FR" sz="1059" b="1" dirty="0">
                <a:solidFill>
                  <a:schemeClr val="tx1"/>
                </a:solidFill>
                <a:latin typeface="Roboto" panose="02000000000000000000" pitchFamily="2" charset="0"/>
                <a:ea typeface="Roboto" panose="02000000000000000000" pitchFamily="2" charset="0"/>
                <a:cs typeface="Roboto" panose="02000000000000000000" pitchFamily="2" charset="0"/>
              </a:rPr>
              <a:t>BGFI Congo, Airtel Congo et G. Bissau,</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7-</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Nous avons 6 DO et 5 questions. Nous obtenons 14/30 de retours DO très satisfaits et 8/30 de satisfaits, soit 22/30 satisfaits ; 03/30 de réponses insatisfaites et 05/30 de réponses neutres,</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8-</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L’enquête a fait plus de deux (02) mois soit du 16/06/2025 au 24/08/2025 avec des relances à tous les niveaux,</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9-</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Peu de participants, avec l’absence des filiales prémiums,</a:t>
            </a:r>
          </a:p>
          <a:p>
            <a:pPr>
              <a:lnSpc>
                <a:spcPct val="150000"/>
              </a:lnSpc>
            </a:pPr>
            <a:r>
              <a:rPr lang="fr-FR" sz="1059" dirty="0">
                <a:solidFill>
                  <a:srgbClr val="FF0000"/>
                </a:solidFill>
                <a:latin typeface="Roboto" panose="02000000000000000000" pitchFamily="2" charset="0"/>
                <a:ea typeface="Roboto" panose="02000000000000000000" pitchFamily="2" charset="0"/>
                <a:cs typeface="Roboto" panose="02000000000000000000" pitchFamily="2" charset="0"/>
              </a:rPr>
              <a:t>10-</a:t>
            </a:r>
            <a:r>
              <a:rPr lang="fr-FR" sz="1059" dirty="0">
                <a:solidFill>
                  <a:schemeClr val="tx1"/>
                </a:solidFill>
                <a:latin typeface="Roboto" panose="02000000000000000000" pitchFamily="2" charset="0"/>
                <a:ea typeface="Roboto" panose="02000000000000000000" pitchFamily="2" charset="0"/>
                <a:cs typeface="Roboto" panose="02000000000000000000" pitchFamily="2" charset="0"/>
              </a:rPr>
              <a:t> Par ordre de mérite nous avons le Canal+ Congo, MTN Congo, BGFI Congo, Airtel Congo, Guinée Bissau et Guinée Conakry.</a:t>
            </a:r>
          </a:p>
          <a:p>
            <a:pPr>
              <a:lnSpc>
                <a:spcPct val="150000"/>
              </a:lnSpc>
            </a:pPr>
            <a:endParaRPr lang="fr-FR" sz="11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1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 name="ZoneTexte 1">
            <a:extLst>
              <a:ext uri="{FF2B5EF4-FFF2-40B4-BE49-F238E27FC236}">
                <a16:creationId xmlns:a16="http://schemas.microsoft.com/office/drawing/2014/main" id="{C1EA1D9A-0C62-D58F-5BF6-279B8C123FC4}"/>
              </a:ext>
            </a:extLst>
          </p:cNvPr>
          <p:cNvSpPr txBox="1"/>
          <p:nvPr/>
        </p:nvSpPr>
        <p:spPr>
          <a:xfrm>
            <a:off x="219075" y="6382886"/>
            <a:ext cx="8988535"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Face à ces constats et observations </a:t>
            </a:r>
            <a:r>
              <a:rPr lang="fr-FR" sz="1600" dirty="0">
                <a:latin typeface="Roboto" panose="02000000000000000000" pitchFamily="2" charset="0"/>
                <a:ea typeface="Roboto" panose="02000000000000000000" pitchFamily="2" charset="0"/>
                <a:cs typeface="Roboto" panose="02000000000000000000" pitchFamily="2" charset="0"/>
              </a:rPr>
              <a:t>nous</a:t>
            </a:r>
            <a:r>
              <a:rPr lang="fr-FR" sz="1600" dirty="0">
                <a:latin typeface="Arial" panose="020B0604020202020204" pitchFamily="34" charset="0"/>
                <a:cs typeface="Arial" panose="020B0604020202020204" pitchFamily="34" charset="0"/>
              </a:rPr>
              <a:t> proposons des recommandations dans le slide suivant.</a:t>
            </a:r>
            <a:endParaRPr lang="fr-FR" sz="16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1E514-EB14-85F5-D16B-62837BFA7AB5}"/>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41263A46-1449-2250-8782-D4E53B563C88}"/>
              </a:ext>
            </a:extLst>
          </p:cNvPr>
          <p:cNvGrpSpPr/>
          <p:nvPr/>
        </p:nvGrpSpPr>
        <p:grpSpPr>
          <a:xfrm>
            <a:off x="84728" y="190604"/>
            <a:ext cx="11285236" cy="556669"/>
            <a:chOff x="547575" y="1440532"/>
            <a:chExt cx="8912618" cy="457397"/>
          </a:xfrm>
          <a:solidFill>
            <a:schemeClr val="bg1"/>
          </a:solidFill>
        </p:grpSpPr>
        <p:sp>
          <p:nvSpPr>
            <p:cNvPr id="5" name="Rectangle à coins arrondis 12">
              <a:extLst>
                <a:ext uri="{FF2B5EF4-FFF2-40B4-BE49-F238E27FC236}">
                  <a16:creationId xmlns:a16="http://schemas.microsoft.com/office/drawing/2014/main" id="{34BFA646-42E6-9515-78A3-E58A73BA38D8}"/>
                </a:ext>
              </a:extLst>
            </p:cNvPr>
            <p:cNvSpPr/>
            <p:nvPr/>
          </p:nvSpPr>
          <p:spPr>
            <a:xfrm>
              <a:off x="928017" y="1445347"/>
              <a:ext cx="8532176" cy="45258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RECOMMANDATIONS</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E3A45EA3-D31E-B05D-5E3B-495BED40D669}"/>
                </a:ext>
              </a:extLst>
            </p:cNvPr>
            <p:cNvSpPr/>
            <p:nvPr/>
          </p:nvSpPr>
          <p:spPr>
            <a:xfrm>
              <a:off x="547575" y="1440532"/>
              <a:ext cx="452581" cy="411437"/>
            </a:xfrm>
            <a:prstGeom prst="ellipse">
              <a:avLst/>
            </a:prstGeom>
            <a:grp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III</a:t>
              </a:r>
            </a:p>
          </p:txBody>
        </p:sp>
      </p:grpSp>
      <p:grpSp>
        <p:nvGrpSpPr>
          <p:cNvPr id="22" name="Groupe 21">
            <a:extLst>
              <a:ext uri="{FF2B5EF4-FFF2-40B4-BE49-F238E27FC236}">
                <a16:creationId xmlns:a16="http://schemas.microsoft.com/office/drawing/2014/main" id="{138083C0-D66F-F77A-8FDB-0C5625C4A5BD}"/>
              </a:ext>
            </a:extLst>
          </p:cNvPr>
          <p:cNvGrpSpPr/>
          <p:nvPr/>
        </p:nvGrpSpPr>
        <p:grpSpPr>
          <a:xfrm>
            <a:off x="186739" y="3479948"/>
            <a:ext cx="3415445" cy="2783334"/>
            <a:chOff x="657790" y="1366982"/>
            <a:chExt cx="3415445" cy="2947973"/>
          </a:xfrm>
        </p:grpSpPr>
        <p:sp>
          <p:nvSpPr>
            <p:cNvPr id="3" name="Rectangle 2">
              <a:extLst>
                <a:ext uri="{FF2B5EF4-FFF2-40B4-BE49-F238E27FC236}">
                  <a16:creationId xmlns:a16="http://schemas.microsoft.com/office/drawing/2014/main" id="{659B912C-70DA-698E-9A0C-B41A59C3F27F}"/>
                </a:ext>
              </a:extLst>
            </p:cNvPr>
            <p:cNvSpPr/>
            <p:nvPr/>
          </p:nvSpPr>
          <p:spPr>
            <a:xfrm>
              <a:off x="657790" y="1366982"/>
              <a:ext cx="3415445" cy="40382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dirty="0">
                <a:latin typeface="Roboto" panose="02000000000000000000" pitchFamily="2" charset="0"/>
                <a:ea typeface="Roboto" panose="02000000000000000000" pitchFamily="2" charset="0"/>
                <a:cs typeface="Roboto" panose="02000000000000000000" pitchFamily="2" charset="0"/>
              </a:endParaRPr>
            </a:p>
            <a:p>
              <a:pPr algn="ctr"/>
              <a:r>
                <a:rPr lang="fr-FR" sz="2400" dirty="0">
                  <a:latin typeface="Roboto" panose="02000000000000000000" pitchFamily="2" charset="0"/>
                  <a:ea typeface="Roboto" panose="02000000000000000000" pitchFamily="2" charset="0"/>
                  <a:cs typeface="Roboto" panose="02000000000000000000" pitchFamily="2" charset="0"/>
                </a:rPr>
                <a:t>MTN G. CONAKRY</a:t>
              </a:r>
            </a:p>
            <a:p>
              <a:pPr algn="ctr"/>
              <a:endParaRPr lang="fr-FR" dirty="0">
                <a:latin typeface="Roboto" panose="02000000000000000000" pitchFamily="2" charset="0"/>
                <a:ea typeface="Roboto" panose="02000000000000000000" pitchFamily="2" charset="0"/>
                <a:cs typeface="Roboto" panose="02000000000000000000" pitchFamily="2" charset="0"/>
              </a:endParaRPr>
            </a:p>
          </p:txBody>
        </p:sp>
        <p:sp>
          <p:nvSpPr>
            <p:cNvPr id="10" name="ZoneTexte 9">
              <a:extLst>
                <a:ext uri="{FF2B5EF4-FFF2-40B4-BE49-F238E27FC236}">
                  <a16:creationId xmlns:a16="http://schemas.microsoft.com/office/drawing/2014/main" id="{69968B22-4616-093E-EE6F-BA83936E4A2B}"/>
                </a:ext>
              </a:extLst>
            </p:cNvPr>
            <p:cNvSpPr txBox="1"/>
            <p:nvPr/>
          </p:nvSpPr>
          <p:spPr>
            <a:xfrm>
              <a:off x="657790" y="1837491"/>
              <a:ext cx="3412843" cy="2477464"/>
            </a:xfrm>
            <a:prstGeom prst="rect">
              <a:avLst/>
            </a:prstGeom>
            <a:noFill/>
          </p:spPr>
          <p:txBody>
            <a:bodyPr wrap="square">
              <a:spAutoFit/>
            </a:bodyPr>
            <a:lstStyle/>
            <a:p>
              <a:pPr lvl="0"/>
              <a:r>
                <a:rPr lang="fr-FR" sz="1400" dirty="0">
                  <a:latin typeface="Roboto" panose="02000000000000000000" pitchFamily="2" charset="0"/>
                  <a:ea typeface="Roboto" panose="02000000000000000000" pitchFamily="2" charset="0"/>
                  <a:cs typeface="Roboto" panose="02000000000000000000" pitchFamily="2" charset="0"/>
                </a:rPr>
                <a:t>Nous devons:</a:t>
              </a:r>
            </a:p>
            <a:p>
              <a:pPr marL="285750" lvl="0" indent="-2857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Développer l’axe innovation avec les attentes de plus en plus récurrentes et exigeantes de nos DO afin d'améliorer leur perception , de les fidéliser et agrandir notre part du marché. </a:t>
              </a:r>
            </a:p>
            <a:p>
              <a:pPr marL="285750" lvl="0" indent="-2857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Outiller et accompagner les CRCD dans la prise en charge qualitative des préoccupations des abonnés</a:t>
              </a:r>
            </a:p>
            <a:p>
              <a:pPr marL="285750" lvl="0" indent="-2857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Mettre à disposition un interlocuteur sur le plateau de production afin de répondre aux préoccupations du DO en temps réel</a:t>
              </a:r>
              <a:endParaRPr lang="fr-FR" sz="1400" dirty="0">
                <a:latin typeface="Roboto" panose="02000000000000000000" pitchFamily="2" charset="0"/>
                <a:ea typeface="Roboto" panose="02000000000000000000" pitchFamily="2" charset="0"/>
                <a:cs typeface="Roboto" panose="02000000000000000000" pitchFamily="2" charset="0"/>
              </a:endParaRPr>
            </a:p>
          </p:txBody>
        </p:sp>
      </p:grpSp>
      <p:grpSp>
        <p:nvGrpSpPr>
          <p:cNvPr id="23" name="Groupe 22">
            <a:extLst>
              <a:ext uri="{FF2B5EF4-FFF2-40B4-BE49-F238E27FC236}">
                <a16:creationId xmlns:a16="http://schemas.microsoft.com/office/drawing/2014/main" id="{0F4910C7-6AB7-9C50-E18A-579A003ABF8E}"/>
              </a:ext>
            </a:extLst>
          </p:cNvPr>
          <p:cNvGrpSpPr/>
          <p:nvPr/>
        </p:nvGrpSpPr>
        <p:grpSpPr>
          <a:xfrm>
            <a:off x="3907379" y="3475320"/>
            <a:ext cx="4118511" cy="2822438"/>
            <a:chOff x="4329253" y="1061115"/>
            <a:chExt cx="3412843" cy="2822438"/>
          </a:xfrm>
        </p:grpSpPr>
        <p:sp>
          <p:nvSpPr>
            <p:cNvPr id="8" name="Rectangle 7">
              <a:extLst>
                <a:ext uri="{FF2B5EF4-FFF2-40B4-BE49-F238E27FC236}">
                  <a16:creationId xmlns:a16="http://schemas.microsoft.com/office/drawing/2014/main" id="{6A6A50EB-2B0D-C18F-4385-258CEA3CC3C7}"/>
                </a:ext>
              </a:extLst>
            </p:cNvPr>
            <p:cNvSpPr/>
            <p:nvPr/>
          </p:nvSpPr>
          <p:spPr>
            <a:xfrm>
              <a:off x="4329253" y="1061115"/>
              <a:ext cx="3412843" cy="37147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MTN G. BISSAU</a:t>
              </a:r>
            </a:p>
            <a:p>
              <a:pPr algn="ctr"/>
              <a:endParaRPr lang="fr-FR" dirty="0"/>
            </a:p>
          </p:txBody>
        </p:sp>
        <p:sp>
          <p:nvSpPr>
            <p:cNvPr id="12" name="ZoneTexte 11">
              <a:extLst>
                <a:ext uri="{FF2B5EF4-FFF2-40B4-BE49-F238E27FC236}">
                  <a16:creationId xmlns:a16="http://schemas.microsoft.com/office/drawing/2014/main" id="{326CAF9A-9DB3-8DDF-EF1A-BB09B123347F}"/>
                </a:ext>
              </a:extLst>
            </p:cNvPr>
            <p:cNvSpPr txBox="1"/>
            <p:nvPr/>
          </p:nvSpPr>
          <p:spPr>
            <a:xfrm>
              <a:off x="4329253" y="1390563"/>
              <a:ext cx="3412843" cy="2492990"/>
            </a:xfrm>
            <a:prstGeom prst="rect">
              <a:avLst/>
            </a:prstGeom>
            <a:noFill/>
          </p:spPr>
          <p:txBody>
            <a:bodyPr wrap="square">
              <a:spAutoFit/>
            </a:bodyPr>
            <a:lstStyle/>
            <a:p>
              <a:pPr lvl="0"/>
              <a:endParaRPr lang="fr-FR" sz="1200" dirty="0">
                <a:latin typeface="Roboto" panose="02000000000000000000" pitchFamily="2" charset="0"/>
                <a:ea typeface="Roboto" panose="02000000000000000000" pitchFamily="2" charset="0"/>
                <a:cs typeface="Roboto" panose="02000000000000000000" pitchFamily="2" charset="0"/>
              </a:endParaRPr>
            </a:p>
            <a:p>
              <a:pPr lvl="0"/>
              <a:r>
                <a:rPr lang="fr-FR" sz="1200" dirty="0">
                  <a:latin typeface="Roboto" panose="02000000000000000000" pitchFamily="2" charset="0"/>
                  <a:ea typeface="Roboto" panose="02000000000000000000" pitchFamily="2" charset="0"/>
                  <a:cs typeface="Roboto" panose="02000000000000000000" pitchFamily="2" charset="0"/>
                </a:rPr>
                <a:t>Trois axes sont </a:t>
              </a:r>
              <a:r>
                <a:rPr lang="fr-FR" sz="12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à développer ici : Innovation, Réactivité</a:t>
              </a:r>
              <a:r>
                <a:rPr lang="fr-FR" sz="1200" dirty="0">
                  <a:latin typeface="Roboto" panose="02000000000000000000" pitchFamily="2" charset="0"/>
                  <a:ea typeface="Roboto" panose="02000000000000000000" pitchFamily="2" charset="0"/>
                  <a:cs typeface="Roboto" panose="02000000000000000000" pitchFamily="2" charset="0"/>
                </a:rPr>
                <a:t> et Satisfaction</a:t>
              </a:r>
              <a:endParaRPr lang="fr-FR" sz="12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lvl="0" indent="-1714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I</a:t>
              </a:r>
              <a:r>
                <a:rPr lang="fr-FR" sz="1200" b="0" i="0" u="none" strike="noStrike" dirty="0">
                  <a:effectLst/>
                  <a:latin typeface="Roboto" panose="02000000000000000000" pitchFamily="2" charset="0"/>
                  <a:ea typeface="Roboto" panose="02000000000000000000" pitchFamily="2" charset="0"/>
                  <a:cs typeface="Roboto" panose="02000000000000000000" pitchFamily="2" charset="0"/>
                </a:rPr>
                <a:t>nnovation</a:t>
              </a:r>
              <a:r>
                <a:rPr lang="fr-FR" sz="1200" dirty="0">
                  <a:latin typeface="Roboto" panose="02000000000000000000" pitchFamily="2" charset="0"/>
                  <a:ea typeface="Roboto" panose="02000000000000000000" pitchFamily="2" charset="0"/>
                  <a:cs typeface="Roboto" panose="02000000000000000000" pitchFamily="2" charset="0"/>
                </a:rPr>
                <a:t>: </a:t>
              </a:r>
            </a:p>
            <a:p>
              <a:pPr lvl="0">
                <a:buClr>
                  <a:srgbClr val="FF0000"/>
                </a:buClr>
              </a:pPr>
              <a:r>
                <a:rPr lang="fr-FR" sz="1200" dirty="0">
                  <a:latin typeface="Roboto" panose="02000000000000000000" pitchFamily="2" charset="0"/>
                  <a:ea typeface="Roboto" panose="02000000000000000000" pitchFamily="2" charset="0"/>
                  <a:cs typeface="Roboto" panose="02000000000000000000" pitchFamily="2" charset="0"/>
                </a:rPr>
                <a:t>Nous aurons la même démarche comme celle de Conakry</a:t>
              </a:r>
            </a:p>
            <a:p>
              <a:pPr marL="171450" lvl="0" indent="-1714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Réactivité:</a:t>
              </a:r>
            </a:p>
            <a:p>
              <a:pPr lvl="0">
                <a:buClr>
                  <a:srgbClr val="FF0000"/>
                </a:buClr>
              </a:pPr>
              <a:r>
                <a:rPr lang="fr-FR" sz="1200" dirty="0">
                  <a:latin typeface="Roboto" panose="02000000000000000000" pitchFamily="2" charset="0"/>
                  <a:ea typeface="Roboto" panose="02000000000000000000" pitchFamily="2" charset="0"/>
                  <a:cs typeface="Roboto" panose="02000000000000000000" pitchFamily="2" charset="0"/>
                </a:rPr>
                <a:t>Nouvelle sensibilisation sur l’adresse DO créée à cet effet avec l’accompagnement des référents; </a:t>
              </a:r>
            </a:p>
            <a:p>
              <a:pPr lvl="0">
                <a:buClr>
                  <a:srgbClr val="FF0000"/>
                </a:buClr>
              </a:pPr>
              <a:r>
                <a:rPr lang="fr-FR" sz="1200" dirty="0">
                  <a:latin typeface="Roboto" panose="02000000000000000000" pitchFamily="2" charset="0"/>
                  <a:ea typeface="Roboto" panose="02000000000000000000" pitchFamily="2" charset="0"/>
                  <a:cs typeface="Roboto" panose="02000000000000000000" pitchFamily="2" charset="0"/>
                </a:rPr>
                <a:t>Participation aux réunions trimestrielles avec les DO afin de prendre en compte leurs préoccupations</a:t>
              </a:r>
            </a:p>
            <a:p>
              <a:pPr marL="171450" lvl="0" indent="-1714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Satisfaction</a:t>
              </a:r>
            </a:p>
            <a:p>
              <a:pPr lvl="0">
                <a:buClr>
                  <a:srgbClr val="FF0000"/>
                </a:buClr>
              </a:pPr>
              <a:r>
                <a:rPr lang="fr-FR" sz="1200" dirty="0">
                  <a:latin typeface="Roboto" panose="02000000000000000000" pitchFamily="2" charset="0"/>
                  <a:ea typeface="Roboto" panose="02000000000000000000" pitchFamily="2" charset="0"/>
                  <a:cs typeface="Roboto" panose="02000000000000000000" pitchFamily="2" charset="0"/>
                </a:rPr>
                <a:t>Programmation régulière de recyclage des CRCD</a:t>
              </a:r>
            </a:p>
            <a:p>
              <a:pPr lvl="0">
                <a:buClr>
                  <a:srgbClr val="FF0000"/>
                </a:buClr>
              </a:pPr>
              <a:r>
                <a:rPr lang="fr-FR" sz="1200" dirty="0">
                  <a:latin typeface="Roboto" panose="02000000000000000000" pitchFamily="2" charset="0"/>
                  <a:ea typeface="Roboto" panose="02000000000000000000" pitchFamily="2" charset="0"/>
                  <a:cs typeface="Roboto" panose="02000000000000000000" pitchFamily="2" charset="0"/>
                </a:rPr>
                <a:t>Renforcement du suivi des CRCD</a:t>
              </a:r>
            </a:p>
          </p:txBody>
        </p:sp>
      </p:grpSp>
      <p:grpSp>
        <p:nvGrpSpPr>
          <p:cNvPr id="24" name="Groupe 23">
            <a:extLst>
              <a:ext uri="{FF2B5EF4-FFF2-40B4-BE49-F238E27FC236}">
                <a16:creationId xmlns:a16="http://schemas.microsoft.com/office/drawing/2014/main" id="{78976B9B-5473-0F8D-66F0-7F27C6950FAF}"/>
              </a:ext>
            </a:extLst>
          </p:cNvPr>
          <p:cNvGrpSpPr/>
          <p:nvPr/>
        </p:nvGrpSpPr>
        <p:grpSpPr>
          <a:xfrm>
            <a:off x="8331085" y="3467099"/>
            <a:ext cx="3674176" cy="2445363"/>
            <a:chOff x="8109533" y="1068385"/>
            <a:chExt cx="3512833" cy="1524993"/>
          </a:xfrm>
        </p:grpSpPr>
        <p:sp>
          <p:nvSpPr>
            <p:cNvPr id="7" name="Rectangle 6">
              <a:extLst>
                <a:ext uri="{FF2B5EF4-FFF2-40B4-BE49-F238E27FC236}">
                  <a16:creationId xmlns:a16="http://schemas.microsoft.com/office/drawing/2014/main" id="{6A276CE0-73E2-B82E-6616-47D4462B4356}"/>
                </a:ext>
              </a:extLst>
            </p:cNvPr>
            <p:cNvSpPr/>
            <p:nvPr/>
          </p:nvSpPr>
          <p:spPr>
            <a:xfrm>
              <a:off x="8109533" y="1068385"/>
              <a:ext cx="3512833" cy="24578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AIRTEL CONGO</a:t>
              </a:r>
            </a:p>
            <a:p>
              <a:pPr algn="ctr"/>
              <a:endParaRPr lang="fr-FR" dirty="0"/>
            </a:p>
          </p:txBody>
        </p:sp>
        <p:sp>
          <p:nvSpPr>
            <p:cNvPr id="14" name="ZoneTexte 13">
              <a:extLst>
                <a:ext uri="{FF2B5EF4-FFF2-40B4-BE49-F238E27FC236}">
                  <a16:creationId xmlns:a16="http://schemas.microsoft.com/office/drawing/2014/main" id="{430D2FF2-74BF-816A-DDDE-645344B25239}"/>
                </a:ext>
              </a:extLst>
            </p:cNvPr>
            <p:cNvSpPr txBox="1"/>
            <p:nvPr/>
          </p:nvSpPr>
          <p:spPr>
            <a:xfrm>
              <a:off x="8175699" y="1393049"/>
              <a:ext cx="3380499" cy="1200329"/>
            </a:xfrm>
            <a:prstGeom prst="rect">
              <a:avLst/>
            </a:prstGeom>
            <a:noFill/>
          </p:spPr>
          <p:txBody>
            <a:bodyPr wrap="square">
              <a:spAutoFit/>
            </a:bodyPr>
            <a:lstStyle/>
            <a:p>
              <a:pPr lvl="0"/>
              <a:r>
                <a:rPr lang="fr-FR" sz="12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Nous devons</a:t>
              </a:r>
            </a:p>
            <a:p>
              <a:pPr marL="171450" lvl="0" indent="-1714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G</a:t>
              </a:r>
              <a:r>
                <a:rPr lang="fr-FR" sz="12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arder le niveau de satisfaction du DO et</a:t>
              </a:r>
            </a:p>
            <a:p>
              <a:pPr lvl="0">
                <a:buClr>
                  <a:srgbClr val="FF0000"/>
                </a:buClr>
              </a:pPr>
              <a:endParaRPr lang="fr-FR" sz="12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lvl="0" indent="-171450">
                <a:buClr>
                  <a:srgbClr val="FF0000"/>
                </a:buClr>
                <a:buFont typeface="Wingdings" panose="05000000000000000000" pitchFamily="2" charset="2"/>
                <a:buChar char="§"/>
              </a:pPr>
              <a:r>
                <a:rPr lang="fr-FR" sz="1200" dirty="0">
                  <a:latin typeface="Roboto" panose="02000000000000000000" pitchFamily="2" charset="0"/>
                  <a:ea typeface="Roboto" panose="02000000000000000000" pitchFamily="2" charset="0"/>
                  <a:cs typeface="Roboto" panose="02000000000000000000" pitchFamily="2" charset="0"/>
                </a:rPr>
                <a:t>Ê</a:t>
              </a:r>
              <a:r>
                <a:rPr lang="fr-FR" sz="12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tre préventif en étant force de proposition sur l’axe innovation comme dans les autres filiales.</a:t>
              </a:r>
              <a:endParaRPr lang="fr-FR" sz="12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
        <p:nvSpPr>
          <p:cNvPr id="2" name="ZoneTexte 1">
            <a:extLst>
              <a:ext uri="{FF2B5EF4-FFF2-40B4-BE49-F238E27FC236}">
                <a16:creationId xmlns:a16="http://schemas.microsoft.com/office/drawing/2014/main" id="{E3B14E0F-A9E6-D6A7-C353-C26162D0C428}"/>
              </a:ext>
            </a:extLst>
          </p:cNvPr>
          <p:cNvSpPr txBox="1"/>
          <p:nvPr/>
        </p:nvSpPr>
        <p:spPr>
          <a:xfrm>
            <a:off x="0" y="728051"/>
            <a:ext cx="11826423" cy="5873403"/>
          </a:xfrm>
          <a:prstGeom prst="rect">
            <a:avLst/>
          </a:prstGeom>
          <a:noFill/>
        </p:spPr>
        <p:txBody>
          <a:bodyPr wrap="square">
            <a:spAutoFit/>
          </a:bodyPr>
          <a:lstStyle/>
          <a:p>
            <a:pPr>
              <a:lnSpc>
                <a:spcPct val="150000"/>
              </a:lnSpc>
            </a:pPr>
            <a:r>
              <a:rPr lang="fr-FR" sz="1400" dirty="0">
                <a:solidFill>
                  <a:schemeClr val="tx1"/>
                </a:solidFill>
                <a:latin typeface="Roboto" panose="02000000000000000000" pitchFamily="2" charset="0"/>
                <a:ea typeface="Roboto" panose="02000000000000000000" pitchFamily="2" charset="0"/>
                <a:cs typeface="Roboto" panose="02000000000000000000" pitchFamily="2" charset="0"/>
              </a:rPr>
              <a:t>Faisant suite aux constats  et observations globaux précédents nous proposons de:</a:t>
            </a:r>
          </a:p>
          <a:p>
            <a:r>
              <a:rPr lang="fr-FR" sz="1400" dirty="0">
                <a:solidFill>
                  <a:srgbClr val="FF0000"/>
                </a:solidFill>
                <a:latin typeface="Roboto" panose="02000000000000000000" pitchFamily="2" charset="0"/>
                <a:ea typeface="Roboto" panose="02000000000000000000" pitchFamily="2" charset="0"/>
                <a:cs typeface="Roboto" panose="02000000000000000000" pitchFamily="2" charset="0"/>
              </a:rPr>
              <a:t>1-</a:t>
            </a:r>
            <a:r>
              <a:rPr lang="fr-FR" sz="1400" dirty="0">
                <a:latin typeface="Roboto" panose="02000000000000000000" pitchFamily="2" charset="0"/>
                <a:ea typeface="Roboto" panose="02000000000000000000" pitchFamily="2" charset="0"/>
                <a:cs typeface="Roboto" panose="02000000000000000000" pitchFamily="2" charset="0"/>
              </a:rPr>
              <a:t> Revoir nos référents de recueil d’informations pour mieux adresser les différentes préoccupations de nos DO;</a:t>
            </a:r>
          </a:p>
          <a:p>
            <a:endParaRPr lang="fr-FR" sz="1400" dirty="0">
              <a:latin typeface="Roboto" panose="02000000000000000000" pitchFamily="2" charset="0"/>
              <a:ea typeface="Roboto" panose="02000000000000000000" pitchFamily="2" charset="0"/>
              <a:cs typeface="Roboto" panose="02000000000000000000" pitchFamily="2" charset="0"/>
            </a:endParaRPr>
          </a:p>
          <a:p>
            <a:r>
              <a:rPr lang="fr-FR" sz="1400" dirty="0">
                <a:solidFill>
                  <a:srgbClr val="FF0000"/>
                </a:solidFill>
                <a:latin typeface="Roboto" panose="02000000000000000000" pitchFamily="2" charset="0"/>
                <a:ea typeface="Roboto" panose="02000000000000000000" pitchFamily="2" charset="0"/>
                <a:cs typeface="Roboto" panose="02000000000000000000" pitchFamily="2" charset="0"/>
              </a:rPr>
              <a:t>2-</a:t>
            </a:r>
            <a:r>
              <a:rPr lang="fr-FR" sz="1400" dirty="0">
                <a:solidFill>
                  <a:schemeClr val="tx1"/>
                </a:solidFill>
                <a:latin typeface="Roboto" panose="02000000000000000000" pitchFamily="2" charset="0"/>
                <a:ea typeface="Roboto" panose="02000000000000000000" pitchFamily="2" charset="0"/>
                <a:cs typeface="Roboto" panose="02000000000000000000" pitchFamily="2" charset="0"/>
              </a:rPr>
              <a:t> Définir des stratégies de création d’outils innovants répondant aux attentes et besoins de nos DO</a:t>
            </a:r>
          </a:p>
          <a:p>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r>
              <a:rPr lang="fr-FR" sz="1400" dirty="0">
                <a:solidFill>
                  <a:srgbClr val="FF0000"/>
                </a:solidFill>
                <a:latin typeface="Roboto" panose="02000000000000000000" pitchFamily="2" charset="0"/>
                <a:ea typeface="Roboto" panose="02000000000000000000" pitchFamily="2" charset="0"/>
                <a:cs typeface="Roboto" panose="02000000000000000000" pitchFamily="2" charset="0"/>
              </a:rPr>
              <a:t>3-</a:t>
            </a:r>
            <a:r>
              <a:rPr lang="fr-FR" sz="1400" dirty="0">
                <a:latin typeface="Roboto" panose="02000000000000000000" pitchFamily="2" charset="0"/>
                <a:ea typeface="Roboto" panose="02000000000000000000" pitchFamily="2" charset="0"/>
                <a:cs typeface="Roboto" panose="02000000000000000000" pitchFamily="2" charset="0"/>
              </a:rPr>
              <a:t> Suivre et réaliser les promesses faites à nos donneurs d’ordre; cela y va de l’image du Groupe Media Contact et de ses BU</a:t>
            </a:r>
            <a:r>
              <a:rPr lang="fr-FR" sz="1400" dirty="0">
                <a:solidFill>
                  <a:schemeClr val="tx1"/>
                </a:solidFill>
                <a:latin typeface="Roboto" panose="02000000000000000000" pitchFamily="2" charset="0"/>
                <a:ea typeface="Roboto" panose="02000000000000000000" pitchFamily="2" charset="0"/>
                <a:cs typeface="Roboto" panose="02000000000000000000" pitchFamily="2" charset="0"/>
              </a:rPr>
              <a:t>.</a:t>
            </a:r>
          </a:p>
          <a:p>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r>
              <a:rPr lang="fr-FR" sz="1400" dirty="0">
                <a:solidFill>
                  <a:srgbClr val="FF0000"/>
                </a:solidFill>
                <a:latin typeface="Roboto" panose="02000000000000000000" pitchFamily="2" charset="0"/>
                <a:ea typeface="Roboto" panose="02000000000000000000" pitchFamily="2" charset="0"/>
                <a:cs typeface="Roboto" panose="02000000000000000000" pitchFamily="2" charset="0"/>
              </a:rPr>
              <a:t>4-</a:t>
            </a:r>
            <a:r>
              <a:rPr lang="fr-FR" sz="1400" dirty="0">
                <a:latin typeface="Roboto" panose="02000000000000000000" pitchFamily="2" charset="0"/>
                <a:ea typeface="Roboto" panose="02000000000000000000" pitchFamily="2" charset="0"/>
                <a:cs typeface="Roboto" panose="02000000000000000000" pitchFamily="2" charset="0"/>
              </a:rPr>
              <a:t> Être plus réactif face aux préoccupations de nos DO (Accuser réception et définir des SLA  pour chaque préoccupation; que les DO, les référents et les Chargés/ Responsable de Compte descendent à la DEC&amp;P les préoccupations afin qu’elles soient adressées en temps réel ).</a:t>
            </a:r>
          </a:p>
          <a:p>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400" dirty="0">
                <a:latin typeface="Roboto" panose="02000000000000000000" pitchFamily="2" charset="0"/>
                <a:ea typeface="Roboto" panose="02000000000000000000" pitchFamily="2" charset="0"/>
                <a:cs typeface="Roboto" panose="02000000000000000000" pitchFamily="2" charset="0"/>
              </a:rPr>
              <a:t>Nos propositions vont aussi à l’endroit des filiales pris individuellement et se présentent comme suit</a:t>
            </a:r>
          </a:p>
          <a:p>
            <a:pPr>
              <a:lnSpc>
                <a:spcPct val="150000"/>
              </a:lnSpc>
            </a:pPr>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400" dirty="0">
              <a:latin typeface="Roboto" panose="02000000000000000000" pitchFamily="2" charset="0"/>
              <a:ea typeface="Roboto" panose="02000000000000000000" pitchFamily="2" charset="0"/>
              <a:cs typeface="Roboto" panose="02000000000000000000" pitchFamily="2" charset="0"/>
            </a:endParaRPr>
          </a:p>
        </p:txBody>
      </p:sp>
      <p:sp>
        <p:nvSpPr>
          <p:cNvPr id="11" name="ZoneTexte 10">
            <a:extLst>
              <a:ext uri="{FF2B5EF4-FFF2-40B4-BE49-F238E27FC236}">
                <a16:creationId xmlns:a16="http://schemas.microsoft.com/office/drawing/2014/main" id="{39256DFD-8E6E-CF6F-A6EE-4AEE1E408895}"/>
              </a:ext>
            </a:extLst>
          </p:cNvPr>
          <p:cNvSpPr txBox="1"/>
          <p:nvPr/>
        </p:nvSpPr>
        <p:spPr>
          <a:xfrm>
            <a:off x="84728" y="6384537"/>
            <a:ext cx="7584281" cy="276999"/>
          </a:xfrm>
          <a:prstGeom prst="rect">
            <a:avLst/>
          </a:prstGeom>
          <a:noFill/>
        </p:spPr>
        <p:txBody>
          <a:bodyPr wrap="square">
            <a:spAutoFit/>
          </a:bodyPr>
          <a:lstStyle/>
          <a:p>
            <a:r>
              <a:rPr lang="fr-FR" sz="1200" dirty="0">
                <a:solidFill>
                  <a:srgbClr val="FF0000"/>
                </a:solidFill>
                <a:latin typeface="Roboto" panose="02000000000000000000" pitchFamily="2" charset="0"/>
                <a:ea typeface="Roboto" panose="02000000000000000000" pitchFamily="2" charset="0"/>
                <a:cs typeface="Roboto" panose="02000000000000000000" pitchFamily="2" charset="0"/>
              </a:rPr>
              <a:t>NB: </a:t>
            </a:r>
            <a:r>
              <a:rPr lang="fr-FR" sz="1200" b="1" dirty="0">
                <a:latin typeface="Roboto" panose="02000000000000000000" pitchFamily="2" charset="0"/>
                <a:ea typeface="Roboto" panose="02000000000000000000" pitchFamily="2" charset="0"/>
                <a:cs typeface="Roboto" panose="02000000000000000000" pitchFamily="2" charset="0"/>
              </a:rPr>
              <a:t>L’axe innovation est à implémenter sur toutes les filiales</a:t>
            </a:r>
            <a:endParaRPr lang="fr-FR" sz="1200" b="1" dirty="0"/>
          </a:p>
        </p:txBody>
      </p:sp>
    </p:spTree>
    <p:extLst>
      <p:ext uri="{BB962C8B-B14F-4D97-AF65-F5344CB8AC3E}">
        <p14:creationId xmlns:p14="http://schemas.microsoft.com/office/powerpoint/2010/main" val="96046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000"/>
                                        <p:tgtEl>
                                          <p:spTgt spid="11"/>
                                        </p:tgtEl>
                                      </p:cBhvr>
                                    </p:animEffect>
                                    <p:anim calcmode="lin" valueType="num">
                                      <p:cBhvr>
                                        <p:cTn id="47" dur="2000" fill="hold"/>
                                        <p:tgtEl>
                                          <p:spTgt spid="11"/>
                                        </p:tgtEl>
                                        <p:attrNameLst>
                                          <p:attrName>ppt_w</p:attrName>
                                        </p:attrNameLst>
                                      </p:cBhvr>
                                      <p:tavLst>
                                        <p:tav tm="0" fmla="#ppt_w*sin(2.5*pi*$)">
                                          <p:val>
                                            <p:fltVal val="0"/>
                                          </p:val>
                                        </p:tav>
                                        <p:tav tm="100000">
                                          <p:val>
                                            <p:fltVal val="1"/>
                                          </p:val>
                                        </p:tav>
                                      </p:tavLst>
                                    </p:anim>
                                    <p:anim calcmode="lin" valueType="num">
                                      <p:cBhvr>
                                        <p:cTn id="4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EC20-6A20-A3C3-6523-3B8530B8E4A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F05C74BF-F481-7C88-46E0-8ACE936AC1C3}"/>
              </a:ext>
            </a:extLst>
          </p:cNvPr>
          <p:cNvGrpSpPr/>
          <p:nvPr/>
        </p:nvGrpSpPr>
        <p:grpSpPr>
          <a:xfrm>
            <a:off x="1676401" y="2190750"/>
            <a:ext cx="8743950" cy="2981325"/>
            <a:chOff x="0" y="13660"/>
            <a:chExt cx="5143500" cy="3429000"/>
          </a:xfrm>
        </p:grpSpPr>
        <p:pic>
          <p:nvPicPr>
            <p:cNvPr id="3" name="Picture 2" descr="Cercle Images – Browse 41,409 Stock Photos, Vectors, and Video | Adobe Stock">
              <a:extLst>
                <a:ext uri="{FF2B5EF4-FFF2-40B4-BE49-F238E27FC236}">
                  <a16:creationId xmlns:a16="http://schemas.microsoft.com/office/drawing/2014/main" id="{DF65F5BD-8A49-14B2-BCF6-28C5D3C94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60"/>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D3B9D642-2B74-0DF8-8851-ABAC68C1C1F0}"/>
                </a:ext>
              </a:extLst>
            </p:cNvPr>
            <p:cNvSpPr/>
            <p:nvPr/>
          </p:nvSpPr>
          <p:spPr>
            <a:xfrm>
              <a:off x="1143590" y="1448987"/>
              <a:ext cx="2954969" cy="5499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Arial" panose="020B0604020202020204" pitchFamily="34" charset="0"/>
                  <a:ea typeface="Calibri" panose="020F0502020204030204" pitchFamily="34" charset="0"/>
                  <a:cs typeface="Arial" panose="020B0604020202020204" pitchFamily="34" charset="0"/>
                </a:rPr>
                <a:t>NEXT-STEPS</a:t>
              </a:r>
              <a:endParaRPr kumimoji="0" lang="fr-FR"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7781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48"/>
            <a:ext cx="12361161" cy="6971673"/>
          </a:xfrm>
          <a:prstGeom prst="rect">
            <a:avLst/>
          </a:prstGeom>
        </p:spPr>
      </p:pic>
      <p:sp>
        <p:nvSpPr>
          <p:cNvPr id="7" name="ZoneTexte 3"/>
          <p:cNvSpPr txBox="1"/>
          <p:nvPr/>
        </p:nvSpPr>
        <p:spPr>
          <a:xfrm>
            <a:off x="2620830" y="3770671"/>
            <a:ext cx="7285169" cy="203773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fr-FR" sz="2400" b="1" dirty="0">
                <a:solidFill>
                  <a:srgbClr val="C00000"/>
                </a:solidFill>
                <a:latin typeface="Arial" panose="020B0604020202020204" pitchFamily="34" charset="0"/>
                <a:cs typeface="Arial" panose="020B0604020202020204" pitchFamily="34" charset="0"/>
              </a:rPr>
              <a:t>PRESENTATION DU RAPPORT ENQUÊTE DE SATISFACTION DONNEURS D’ORDRES S1 2025 </a:t>
            </a:r>
            <a:r>
              <a:rPr lang="fr-FR" b="1" dirty="0">
                <a:solidFill>
                  <a:srgbClr val="C00000"/>
                </a:solidFill>
                <a:latin typeface="Arial" panose="020B0604020202020204" pitchFamily="34" charset="0"/>
                <a:cs typeface="Arial" panose="020B0604020202020204" pitchFamily="34" charset="0"/>
              </a:rPr>
              <a:t>DIRECTION EXPERIENCE CLIENT ET PROJETS</a:t>
            </a:r>
          </a:p>
        </p:txBody>
      </p:sp>
      <p:sp>
        <p:nvSpPr>
          <p:cNvPr id="6" name="ZoneTexte 3"/>
          <p:cNvSpPr txBox="1"/>
          <p:nvPr/>
        </p:nvSpPr>
        <p:spPr>
          <a:xfrm>
            <a:off x="292607" y="6344272"/>
            <a:ext cx="2770189"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500" b="1" dirty="0">
              <a:solidFill>
                <a:schemeClr val="accent2"/>
              </a:solidFill>
              <a:latin typeface="Garamond" panose="02020404030301010803" pitchFamily="18" charset="0"/>
              <a:cs typeface="Arial" panose="020B0604020202020204" pitchFamily="34" charset="0"/>
            </a:endParaRPr>
          </a:p>
          <a:p>
            <a:pPr algn="ctr"/>
            <a:r>
              <a:rPr lang="fr-FR" sz="1100" b="1" dirty="0">
                <a:latin typeface="Garamond" panose="02020404030301010803" pitchFamily="18" charset="0"/>
                <a:cs typeface="Arial" panose="020B0604020202020204" pitchFamily="34" charset="0"/>
              </a:rPr>
              <a:t>Août 2025</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6DB9A-EE47-3BF5-41AA-42CC9DF4AE3D}"/>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58AAE8F4-55C2-8634-B939-7057C0708D06}"/>
              </a:ext>
            </a:extLst>
          </p:cNvPr>
          <p:cNvGrpSpPr/>
          <p:nvPr/>
        </p:nvGrpSpPr>
        <p:grpSpPr>
          <a:xfrm>
            <a:off x="84728" y="190604"/>
            <a:ext cx="11285236" cy="556669"/>
            <a:chOff x="547575" y="1440532"/>
            <a:chExt cx="8912618" cy="457397"/>
          </a:xfrm>
          <a:solidFill>
            <a:schemeClr val="bg1"/>
          </a:solidFill>
        </p:grpSpPr>
        <p:sp>
          <p:nvSpPr>
            <p:cNvPr id="5" name="Rectangle à coins arrondis 12">
              <a:extLst>
                <a:ext uri="{FF2B5EF4-FFF2-40B4-BE49-F238E27FC236}">
                  <a16:creationId xmlns:a16="http://schemas.microsoft.com/office/drawing/2014/main" id="{066EAC3E-D65F-4B49-9D0E-3FEDFE82F243}"/>
                </a:ext>
              </a:extLst>
            </p:cNvPr>
            <p:cNvSpPr/>
            <p:nvPr/>
          </p:nvSpPr>
          <p:spPr>
            <a:xfrm>
              <a:off x="928017" y="1445347"/>
              <a:ext cx="8532176" cy="45258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NEXT STEPS</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0C136C3E-734C-903B-9940-134381C06E8C}"/>
                </a:ext>
              </a:extLst>
            </p:cNvPr>
            <p:cNvSpPr/>
            <p:nvPr/>
          </p:nvSpPr>
          <p:spPr>
            <a:xfrm>
              <a:off x="547575" y="1440532"/>
              <a:ext cx="452581" cy="411437"/>
            </a:xfrm>
            <a:prstGeom prst="ellipse">
              <a:avLst/>
            </a:prstGeom>
            <a:grp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IV</a:t>
              </a:r>
            </a:p>
          </p:txBody>
        </p:sp>
      </p:grpSp>
      <p:sp>
        <p:nvSpPr>
          <p:cNvPr id="2" name="ZoneTexte 1">
            <a:extLst>
              <a:ext uri="{FF2B5EF4-FFF2-40B4-BE49-F238E27FC236}">
                <a16:creationId xmlns:a16="http://schemas.microsoft.com/office/drawing/2014/main" id="{E2E099CD-4EAD-7E66-6A9C-564E2F79B7CE}"/>
              </a:ext>
            </a:extLst>
          </p:cNvPr>
          <p:cNvSpPr txBox="1"/>
          <p:nvPr/>
        </p:nvSpPr>
        <p:spPr>
          <a:xfrm>
            <a:off x="270074" y="1440731"/>
            <a:ext cx="5698131" cy="4113947"/>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fr-FR" sz="1600" dirty="0">
                <a:solidFill>
                  <a:schemeClr val="tx1"/>
                </a:solidFill>
                <a:latin typeface="Roboto" panose="02000000000000000000" pitchFamily="2" charset="0"/>
                <a:ea typeface="Roboto" panose="02000000000000000000" pitchFamily="2" charset="0"/>
                <a:cs typeface="Roboto" panose="02000000000000000000" pitchFamily="2" charset="0"/>
              </a:rPr>
              <a:t>Présenter le document final au COPIL </a:t>
            </a:r>
          </a:p>
          <a:p>
            <a:pPr marL="285750" indent="-285750">
              <a:buClr>
                <a:srgbClr val="FF0000"/>
              </a:buClr>
              <a:buFont typeface="Wingdings" panose="05000000000000000000" pitchFamily="2" charset="2"/>
              <a:buChar char="§"/>
            </a:pPr>
            <a:endParaRPr lang="fr-FR" sz="16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600" dirty="0">
                <a:latin typeface="Roboto" panose="02000000000000000000" pitchFamily="2" charset="0"/>
                <a:ea typeface="Roboto" panose="02000000000000000000" pitchFamily="2" charset="0"/>
                <a:cs typeface="Roboto" panose="02000000000000000000" pitchFamily="2" charset="0"/>
              </a:rPr>
              <a:t>Avoir des rencontres avec les responsables de compte, les chargés et tous les employés en interactions avec nos DO, afin de leur présenter les résultats et avoir leur retour sur les mécanismes qu’on peut mettre en place pour améliorer notre réactivité face aux préoccupations de nos DO</a:t>
            </a:r>
          </a:p>
          <a:p>
            <a:pPr marL="285750" indent="-285750">
              <a:buClr>
                <a:srgbClr val="FF0000"/>
              </a:buClr>
              <a:buFont typeface="Wingdings" panose="05000000000000000000" pitchFamily="2" charset="2"/>
              <a:buChar char="§"/>
            </a:pPr>
            <a:endParaRPr lang="fr-FR" sz="1600" dirty="0">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600" dirty="0">
                <a:solidFill>
                  <a:schemeClr val="tx1"/>
                </a:solidFill>
                <a:latin typeface="Roboto" panose="02000000000000000000" pitchFamily="2" charset="0"/>
                <a:ea typeface="Roboto" panose="02000000000000000000" pitchFamily="2" charset="0"/>
                <a:cs typeface="Roboto" panose="02000000000000000000" pitchFamily="2" charset="0"/>
              </a:rPr>
              <a:t>Définir des plans d’actions avec l’aide des Chargés de compte et des référents le cas échéant pour améliorer la relation avec nos DO</a:t>
            </a:r>
          </a:p>
          <a:p>
            <a:pPr marL="285750" indent="-285750">
              <a:buClr>
                <a:srgbClr val="FF0000"/>
              </a:buClr>
              <a:buFont typeface="Wingdings" panose="05000000000000000000" pitchFamily="2" charset="2"/>
              <a:buChar char="§"/>
            </a:pPr>
            <a:endParaRPr lang="fr-FR" sz="16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600" dirty="0">
                <a:latin typeface="Roboto" panose="02000000000000000000" pitchFamily="2" charset="0"/>
                <a:ea typeface="Roboto" panose="02000000000000000000" pitchFamily="2" charset="0"/>
                <a:cs typeface="Roboto" panose="02000000000000000000" pitchFamily="2" charset="0"/>
              </a:rPr>
              <a:t>Développer une politique agressive d’innovation</a:t>
            </a:r>
          </a:p>
          <a:p>
            <a:pPr marL="285750" indent="-285750">
              <a:buClr>
                <a:srgbClr val="FF0000"/>
              </a:buClr>
              <a:buFont typeface="Wingdings" panose="05000000000000000000" pitchFamily="2" charset="2"/>
              <a:buChar char="§"/>
            </a:pPr>
            <a:endParaRPr lang="fr-FR" sz="1600" dirty="0">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fr-FR"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2050" name="Picture 2" descr="3D human characters holding puzzles Stock Illustration | Adobe Stock">
            <a:extLst>
              <a:ext uri="{FF2B5EF4-FFF2-40B4-BE49-F238E27FC236}">
                <a16:creationId xmlns:a16="http://schemas.microsoft.com/office/drawing/2014/main" id="{BB5CCF05-C57D-0FD3-19E8-A76CBC4F5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797" y="1958568"/>
            <a:ext cx="5742817" cy="3445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3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EC839-C03C-34E7-8627-2C7F768A27B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C3DE522-E3C0-2A53-32DC-C50668050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a:extLst>
              <a:ext uri="{FF2B5EF4-FFF2-40B4-BE49-F238E27FC236}">
                <a16:creationId xmlns:a16="http://schemas.microsoft.com/office/drawing/2014/main" id="{3D228CB5-1CFD-0B14-5CAD-C09768296A16}"/>
              </a:ext>
            </a:extLst>
          </p:cNvPr>
          <p:cNvSpPr txBox="1"/>
          <p:nvPr/>
        </p:nvSpPr>
        <p:spPr>
          <a:xfrm>
            <a:off x="718053" y="3318481"/>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7011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841CADF1-D14F-D28E-F4AB-388CE59F752C}"/>
              </a:ext>
            </a:extLst>
          </p:cNvPr>
          <p:cNvGrpSpPr/>
          <p:nvPr/>
        </p:nvGrpSpPr>
        <p:grpSpPr>
          <a:xfrm>
            <a:off x="85725" y="1107621"/>
            <a:ext cx="4941659" cy="4514849"/>
            <a:chOff x="0" y="993321"/>
            <a:chExt cx="4941659" cy="4514849"/>
          </a:xfrm>
        </p:grpSpPr>
        <p:pic>
          <p:nvPicPr>
            <p:cNvPr id="5" name="Image 4" descr="Images de Cercle Rouge Png – Téléchargement gratuit sur Freepik">
              <a:extLst>
                <a:ext uri="{FF2B5EF4-FFF2-40B4-BE49-F238E27FC236}">
                  <a16:creationId xmlns:a16="http://schemas.microsoft.com/office/drawing/2014/main" id="{6B49B900-D95C-7155-6E01-24DF1AE564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2" y="993321"/>
              <a:ext cx="4934857" cy="4476750"/>
            </a:xfrm>
            <a:prstGeom prst="rect">
              <a:avLst/>
            </a:prstGeom>
            <a:noFill/>
            <a:ln>
              <a:noFill/>
            </a:ln>
          </p:spPr>
        </p:pic>
        <p:grpSp>
          <p:nvGrpSpPr>
            <p:cNvPr id="16" name="Groupe 15">
              <a:extLst>
                <a:ext uri="{FF2B5EF4-FFF2-40B4-BE49-F238E27FC236}">
                  <a16:creationId xmlns:a16="http://schemas.microsoft.com/office/drawing/2014/main" id="{F6B0E26F-B7E2-A624-E444-A895AACB42BD}"/>
                </a:ext>
              </a:extLst>
            </p:cNvPr>
            <p:cNvGrpSpPr/>
            <p:nvPr/>
          </p:nvGrpSpPr>
          <p:grpSpPr>
            <a:xfrm>
              <a:off x="0" y="1097415"/>
              <a:ext cx="4913083" cy="4410755"/>
              <a:chOff x="136446" y="1097416"/>
              <a:chExt cx="4484913" cy="4338638"/>
            </a:xfrm>
          </p:grpSpPr>
          <p:sp>
            <p:nvSpPr>
              <p:cNvPr id="6" name="Ellipse 5">
                <a:extLst>
                  <a:ext uri="{FF2B5EF4-FFF2-40B4-BE49-F238E27FC236}">
                    <a16:creationId xmlns:a16="http://schemas.microsoft.com/office/drawing/2014/main" id="{7EADBE1A-EE05-466F-30DE-CD54E30B8C8F}"/>
                  </a:ext>
                </a:extLst>
              </p:cNvPr>
              <p:cNvSpPr/>
              <p:nvPr/>
            </p:nvSpPr>
            <p:spPr>
              <a:xfrm>
                <a:off x="136446" y="1097416"/>
                <a:ext cx="4484913" cy="433863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Arc 6">
                <a:extLst>
                  <a:ext uri="{FF2B5EF4-FFF2-40B4-BE49-F238E27FC236}">
                    <a16:creationId xmlns:a16="http://schemas.microsoft.com/office/drawing/2014/main" id="{EF122F77-4919-15DA-DF45-2AB8FCBFAF04}"/>
                  </a:ext>
                </a:extLst>
              </p:cNvPr>
              <p:cNvSpPr/>
              <p:nvPr/>
            </p:nvSpPr>
            <p:spPr>
              <a:xfrm>
                <a:off x="3071001" y="1536220"/>
                <a:ext cx="1383217" cy="3690511"/>
              </a:xfrm>
              <a:prstGeom prst="arc">
                <a:avLst>
                  <a:gd name="adj1" fmla="val 15765211"/>
                  <a:gd name="adj2" fmla="val 5781644"/>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Ellipse 11">
                <a:extLst>
                  <a:ext uri="{FF2B5EF4-FFF2-40B4-BE49-F238E27FC236}">
                    <a16:creationId xmlns:a16="http://schemas.microsoft.com/office/drawing/2014/main" id="{A0EE77AA-B689-4FFE-676A-65AD8569E320}"/>
                  </a:ext>
                </a:extLst>
              </p:cNvPr>
              <p:cNvSpPr/>
              <p:nvPr/>
            </p:nvSpPr>
            <p:spPr>
              <a:xfrm>
                <a:off x="1100671" y="3059915"/>
                <a:ext cx="2794000" cy="52266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latin typeface="Arial" panose="020B0604020202020204" pitchFamily="34" charset="0"/>
                  <a:cs typeface="Arial" panose="020B0604020202020204" pitchFamily="34" charset="0"/>
                </a:endParaRPr>
              </a:p>
              <a:p>
                <a:pPr algn="ctr"/>
                <a:r>
                  <a:rPr lang="fr-FR" sz="2800" dirty="0">
                    <a:solidFill>
                      <a:schemeClr val="tx1"/>
                    </a:solidFill>
                    <a:latin typeface="Arial" panose="020B0604020202020204" pitchFamily="34" charset="0"/>
                    <a:cs typeface="Arial" panose="020B0604020202020204" pitchFamily="34" charset="0"/>
                  </a:rPr>
                  <a:t>SOMMAIRE</a:t>
                </a:r>
              </a:p>
              <a:p>
                <a:pPr algn="ctr"/>
                <a:endParaRPr lang="fr-FR" sz="2000" dirty="0"/>
              </a:p>
            </p:txBody>
          </p:sp>
        </p:grpSp>
      </p:grpSp>
      <p:grpSp>
        <p:nvGrpSpPr>
          <p:cNvPr id="1031" name="Groupe 1030">
            <a:extLst>
              <a:ext uri="{FF2B5EF4-FFF2-40B4-BE49-F238E27FC236}">
                <a16:creationId xmlns:a16="http://schemas.microsoft.com/office/drawing/2014/main" id="{47067AEB-0814-C471-2563-80561CBC48E4}"/>
              </a:ext>
            </a:extLst>
          </p:cNvPr>
          <p:cNvGrpSpPr/>
          <p:nvPr/>
        </p:nvGrpSpPr>
        <p:grpSpPr>
          <a:xfrm>
            <a:off x="5215956" y="1156377"/>
            <a:ext cx="5885621" cy="4369030"/>
            <a:chOff x="5044506" y="1213527"/>
            <a:chExt cx="5885621" cy="4369030"/>
          </a:xfrm>
        </p:grpSpPr>
        <p:grpSp>
          <p:nvGrpSpPr>
            <p:cNvPr id="31" name="Groupe 30">
              <a:extLst>
                <a:ext uri="{FF2B5EF4-FFF2-40B4-BE49-F238E27FC236}">
                  <a16:creationId xmlns:a16="http://schemas.microsoft.com/office/drawing/2014/main" id="{C5982656-ADAD-FA61-2FF4-E175CA0148CE}"/>
                </a:ext>
              </a:extLst>
            </p:cNvPr>
            <p:cNvGrpSpPr/>
            <p:nvPr/>
          </p:nvGrpSpPr>
          <p:grpSpPr>
            <a:xfrm>
              <a:off x="5052822" y="1213527"/>
              <a:ext cx="5877305" cy="4369030"/>
              <a:chOff x="5052822" y="1213527"/>
              <a:chExt cx="5877305" cy="4369030"/>
            </a:xfrm>
          </p:grpSpPr>
          <p:sp>
            <p:nvSpPr>
              <p:cNvPr id="1024" name="Forme libre : forme 1023">
                <a:extLst>
                  <a:ext uri="{FF2B5EF4-FFF2-40B4-BE49-F238E27FC236}">
                    <a16:creationId xmlns:a16="http://schemas.microsoft.com/office/drawing/2014/main" id="{50F2F1E1-8C7C-13A0-03CA-E2F504366852}"/>
                  </a:ext>
                </a:extLst>
              </p:cNvPr>
              <p:cNvSpPr/>
              <p:nvPr/>
            </p:nvSpPr>
            <p:spPr>
              <a:xfrm rot="21600000">
                <a:off x="5660135" y="1213527"/>
                <a:ext cx="5269992" cy="1214628"/>
              </a:xfrm>
              <a:custGeom>
                <a:avLst/>
                <a:gdLst>
                  <a:gd name="connsiteX0" fmla="*/ 0 w 5269992"/>
                  <a:gd name="connsiteY0" fmla="*/ 0 h 1214626"/>
                  <a:gd name="connsiteX1" fmla="*/ 4662679 w 5269992"/>
                  <a:gd name="connsiteY1" fmla="*/ 0 h 1214626"/>
                  <a:gd name="connsiteX2" fmla="*/ 5269992 w 5269992"/>
                  <a:gd name="connsiteY2" fmla="*/ 607313 h 1214626"/>
                  <a:gd name="connsiteX3" fmla="*/ 4662679 w 5269992"/>
                  <a:gd name="connsiteY3" fmla="*/ 1214626 h 1214626"/>
                  <a:gd name="connsiteX4" fmla="*/ 0 w 5269992"/>
                  <a:gd name="connsiteY4" fmla="*/ 1214626 h 1214626"/>
                  <a:gd name="connsiteX5" fmla="*/ 0 w 5269992"/>
                  <a:gd name="connsiteY5" fmla="*/ 0 h 121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992" h="1214626">
                    <a:moveTo>
                      <a:pt x="5269992" y="1214625"/>
                    </a:moveTo>
                    <a:lnTo>
                      <a:pt x="607313" y="1214625"/>
                    </a:lnTo>
                    <a:lnTo>
                      <a:pt x="0" y="607313"/>
                    </a:lnTo>
                    <a:lnTo>
                      <a:pt x="607313" y="1"/>
                    </a:lnTo>
                    <a:lnTo>
                      <a:pt x="5269992" y="1"/>
                    </a:lnTo>
                    <a:lnTo>
                      <a:pt x="5269992" y="1214625"/>
                    </a:lnTo>
                    <a:close/>
                  </a:path>
                </a:pathLst>
              </a:custGeom>
              <a:solidFill>
                <a:srgbClr val="C00000"/>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9273" tIns="91441" rIns="170688" bIns="91441"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1"/>
                    </a:solidFill>
                    <a:latin typeface="Arial" panose="020B0604020202020204" pitchFamily="34" charset="0"/>
                    <a:cs typeface="Arial" panose="020B0604020202020204" pitchFamily="34" charset="0"/>
                  </a:rPr>
                  <a:t>CONTEXTE</a:t>
                </a:r>
              </a:p>
            </p:txBody>
          </p:sp>
          <p:sp>
            <p:nvSpPr>
              <p:cNvPr id="1025" name="Ellipse 1024">
                <a:extLst>
                  <a:ext uri="{FF2B5EF4-FFF2-40B4-BE49-F238E27FC236}">
                    <a16:creationId xmlns:a16="http://schemas.microsoft.com/office/drawing/2014/main" id="{7C9D7D25-1E63-581B-716A-1E7679B50861}"/>
                  </a:ext>
                </a:extLst>
              </p:cNvPr>
              <p:cNvSpPr/>
              <p:nvPr/>
            </p:nvSpPr>
            <p:spPr>
              <a:xfrm>
                <a:off x="5052822" y="1213528"/>
                <a:ext cx="1214626" cy="1214626"/>
              </a:xfrm>
              <a:prstGeom prst="ellipse">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027" name="Forme libre : forme 1026">
                <a:extLst>
                  <a:ext uri="{FF2B5EF4-FFF2-40B4-BE49-F238E27FC236}">
                    <a16:creationId xmlns:a16="http://schemas.microsoft.com/office/drawing/2014/main" id="{DCAF8547-41D9-C3D6-CE13-B86C45B1828E}"/>
                  </a:ext>
                </a:extLst>
              </p:cNvPr>
              <p:cNvSpPr/>
              <p:nvPr/>
            </p:nvSpPr>
            <p:spPr>
              <a:xfrm rot="21600000">
                <a:off x="5660135" y="2790728"/>
                <a:ext cx="5269992" cy="1214627"/>
              </a:xfrm>
              <a:custGeom>
                <a:avLst/>
                <a:gdLst>
                  <a:gd name="connsiteX0" fmla="*/ 0 w 5269992"/>
                  <a:gd name="connsiteY0" fmla="*/ 0 h 1214626"/>
                  <a:gd name="connsiteX1" fmla="*/ 4662679 w 5269992"/>
                  <a:gd name="connsiteY1" fmla="*/ 0 h 1214626"/>
                  <a:gd name="connsiteX2" fmla="*/ 5269992 w 5269992"/>
                  <a:gd name="connsiteY2" fmla="*/ 607313 h 1214626"/>
                  <a:gd name="connsiteX3" fmla="*/ 4662679 w 5269992"/>
                  <a:gd name="connsiteY3" fmla="*/ 1214626 h 1214626"/>
                  <a:gd name="connsiteX4" fmla="*/ 0 w 5269992"/>
                  <a:gd name="connsiteY4" fmla="*/ 1214626 h 1214626"/>
                  <a:gd name="connsiteX5" fmla="*/ 0 w 5269992"/>
                  <a:gd name="connsiteY5" fmla="*/ 0 h 121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992" h="1214626">
                    <a:moveTo>
                      <a:pt x="5269992" y="1214625"/>
                    </a:moveTo>
                    <a:lnTo>
                      <a:pt x="607313" y="1214625"/>
                    </a:lnTo>
                    <a:lnTo>
                      <a:pt x="0" y="607313"/>
                    </a:lnTo>
                    <a:lnTo>
                      <a:pt x="607313" y="1"/>
                    </a:lnTo>
                    <a:lnTo>
                      <a:pt x="5269992" y="1"/>
                    </a:lnTo>
                    <a:lnTo>
                      <a:pt x="5269992" y="1214625"/>
                    </a:lnTo>
                    <a:close/>
                  </a:path>
                </a:pathLst>
              </a:custGeom>
              <a:solidFill>
                <a:srgbClr val="C00000"/>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9273" tIns="91441" rIns="170688" bIns="914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1"/>
                    </a:solidFill>
                    <a:latin typeface="Arial" panose="020B0604020202020204" pitchFamily="34" charset="0"/>
                    <a:cs typeface="Arial" panose="020B0604020202020204" pitchFamily="34" charset="0"/>
                  </a:rPr>
                  <a:t>RESULTATS DE L’ENQUÊTE DE SATISFACTION D.O</a:t>
                </a:r>
              </a:p>
            </p:txBody>
          </p:sp>
          <p:sp>
            <p:nvSpPr>
              <p:cNvPr id="1028" name="Ellipse 1027">
                <a:extLst>
                  <a:ext uri="{FF2B5EF4-FFF2-40B4-BE49-F238E27FC236}">
                    <a16:creationId xmlns:a16="http://schemas.microsoft.com/office/drawing/2014/main" id="{7A0BD7E5-301E-35BD-B06E-667F4B6BC54B}"/>
                  </a:ext>
                </a:extLst>
              </p:cNvPr>
              <p:cNvSpPr/>
              <p:nvPr/>
            </p:nvSpPr>
            <p:spPr>
              <a:xfrm>
                <a:off x="5052822" y="2790729"/>
                <a:ext cx="1214626" cy="1214626"/>
              </a:xfrm>
              <a:prstGeom prst="ellipse">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029" name="Forme libre : forme 1028">
                <a:extLst>
                  <a:ext uri="{FF2B5EF4-FFF2-40B4-BE49-F238E27FC236}">
                    <a16:creationId xmlns:a16="http://schemas.microsoft.com/office/drawing/2014/main" id="{873EFB29-4D14-1B7D-EF90-AE8CEBDC509F}"/>
                  </a:ext>
                </a:extLst>
              </p:cNvPr>
              <p:cNvSpPr/>
              <p:nvPr/>
            </p:nvSpPr>
            <p:spPr>
              <a:xfrm rot="21600000">
                <a:off x="5660135" y="4367930"/>
                <a:ext cx="5269992" cy="1214627"/>
              </a:xfrm>
              <a:custGeom>
                <a:avLst/>
                <a:gdLst>
                  <a:gd name="connsiteX0" fmla="*/ 0 w 5269992"/>
                  <a:gd name="connsiteY0" fmla="*/ 0 h 1214626"/>
                  <a:gd name="connsiteX1" fmla="*/ 4662679 w 5269992"/>
                  <a:gd name="connsiteY1" fmla="*/ 0 h 1214626"/>
                  <a:gd name="connsiteX2" fmla="*/ 5269992 w 5269992"/>
                  <a:gd name="connsiteY2" fmla="*/ 607313 h 1214626"/>
                  <a:gd name="connsiteX3" fmla="*/ 4662679 w 5269992"/>
                  <a:gd name="connsiteY3" fmla="*/ 1214626 h 1214626"/>
                  <a:gd name="connsiteX4" fmla="*/ 0 w 5269992"/>
                  <a:gd name="connsiteY4" fmla="*/ 1214626 h 1214626"/>
                  <a:gd name="connsiteX5" fmla="*/ 0 w 5269992"/>
                  <a:gd name="connsiteY5" fmla="*/ 0 h 121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992" h="1214626">
                    <a:moveTo>
                      <a:pt x="5269992" y="1214625"/>
                    </a:moveTo>
                    <a:lnTo>
                      <a:pt x="607313" y="1214625"/>
                    </a:lnTo>
                    <a:lnTo>
                      <a:pt x="0" y="607313"/>
                    </a:lnTo>
                    <a:lnTo>
                      <a:pt x="607313" y="1"/>
                    </a:lnTo>
                    <a:lnTo>
                      <a:pt x="5269992" y="1"/>
                    </a:lnTo>
                    <a:lnTo>
                      <a:pt x="5269992" y="1214625"/>
                    </a:lnTo>
                    <a:close/>
                  </a:path>
                </a:pathLst>
              </a:custGeom>
              <a:solidFill>
                <a:srgbClr val="C00000"/>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9273" tIns="91441" rIns="170688" bIns="914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1"/>
                    </a:solidFill>
                    <a:latin typeface="Arial" panose="020B0604020202020204" pitchFamily="34" charset="0"/>
                    <a:cs typeface="Arial" panose="020B0604020202020204" pitchFamily="34" charset="0"/>
                  </a:rPr>
                  <a:t>RECOMMANDATIONS</a:t>
                </a:r>
              </a:p>
            </p:txBody>
          </p:sp>
          <p:sp>
            <p:nvSpPr>
              <p:cNvPr id="1030" name="Ellipse 1029">
                <a:extLst>
                  <a:ext uri="{FF2B5EF4-FFF2-40B4-BE49-F238E27FC236}">
                    <a16:creationId xmlns:a16="http://schemas.microsoft.com/office/drawing/2014/main" id="{F997A9DF-E041-E67E-E0A9-7D491BD6C228}"/>
                  </a:ext>
                </a:extLst>
              </p:cNvPr>
              <p:cNvSpPr/>
              <p:nvPr/>
            </p:nvSpPr>
            <p:spPr>
              <a:xfrm>
                <a:off x="5052822" y="4367931"/>
                <a:ext cx="1214626" cy="1214626"/>
              </a:xfrm>
              <a:prstGeom prst="ellipse">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grpSp>
        <p:sp>
          <p:nvSpPr>
            <p:cNvPr id="26" name="Ellipse 25">
              <a:extLst>
                <a:ext uri="{FF2B5EF4-FFF2-40B4-BE49-F238E27FC236}">
                  <a16:creationId xmlns:a16="http://schemas.microsoft.com/office/drawing/2014/main" id="{486B6FFF-771B-FC1B-DAEC-16E61967AF42}"/>
                </a:ext>
              </a:extLst>
            </p:cNvPr>
            <p:cNvSpPr/>
            <p:nvPr/>
          </p:nvSpPr>
          <p:spPr>
            <a:xfrm>
              <a:off x="5053236" y="1362075"/>
              <a:ext cx="914400" cy="9144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a:t>
              </a:r>
            </a:p>
          </p:txBody>
        </p:sp>
        <p:sp>
          <p:nvSpPr>
            <p:cNvPr id="27" name="Ellipse 26">
              <a:extLst>
                <a:ext uri="{FF2B5EF4-FFF2-40B4-BE49-F238E27FC236}">
                  <a16:creationId xmlns:a16="http://schemas.microsoft.com/office/drawing/2014/main" id="{BA194787-6F06-78E6-D3B7-88F3DBD581A2}"/>
                </a:ext>
              </a:extLst>
            </p:cNvPr>
            <p:cNvSpPr/>
            <p:nvPr/>
          </p:nvSpPr>
          <p:spPr>
            <a:xfrm>
              <a:off x="5053236" y="2940843"/>
              <a:ext cx="914400" cy="9144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II</a:t>
              </a:r>
            </a:p>
          </p:txBody>
        </p:sp>
        <p:sp>
          <p:nvSpPr>
            <p:cNvPr id="28" name="Ellipse 27">
              <a:extLst>
                <a:ext uri="{FF2B5EF4-FFF2-40B4-BE49-F238E27FC236}">
                  <a16:creationId xmlns:a16="http://schemas.microsoft.com/office/drawing/2014/main" id="{521F8D5B-6D97-429C-FBE1-4DDB3774EC2E}"/>
                </a:ext>
              </a:extLst>
            </p:cNvPr>
            <p:cNvSpPr/>
            <p:nvPr/>
          </p:nvSpPr>
          <p:spPr>
            <a:xfrm>
              <a:off x="5044506" y="4530666"/>
              <a:ext cx="914400" cy="9144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III</a:t>
              </a:r>
            </a:p>
          </p:txBody>
        </p:sp>
      </p:grpSp>
    </p:spTree>
    <p:extLst>
      <p:ext uri="{BB962C8B-B14F-4D97-AF65-F5344CB8AC3E}">
        <p14:creationId xmlns:p14="http://schemas.microsoft.com/office/powerpoint/2010/main" val="20820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2000"/>
                                        <p:tgtEl>
                                          <p:spTgt spid="1031"/>
                                        </p:tgtEl>
                                      </p:cBhvr>
                                    </p:animEffect>
                                    <p:anim calcmode="lin" valueType="num">
                                      <p:cBhvr>
                                        <p:cTn id="13" dur="2000" fill="hold"/>
                                        <p:tgtEl>
                                          <p:spTgt spid="1031"/>
                                        </p:tgtEl>
                                        <p:attrNameLst>
                                          <p:attrName>ppt_w</p:attrName>
                                        </p:attrNameLst>
                                      </p:cBhvr>
                                      <p:tavLst>
                                        <p:tav tm="0" fmla="#ppt_w*sin(2.5*pi*$)">
                                          <p:val>
                                            <p:fltVal val="0"/>
                                          </p:val>
                                        </p:tav>
                                        <p:tav tm="100000">
                                          <p:val>
                                            <p:fltVal val="1"/>
                                          </p:val>
                                        </p:tav>
                                      </p:tavLst>
                                    </p:anim>
                                    <p:anim calcmode="lin" valueType="num">
                                      <p:cBhvr>
                                        <p:cTn id="14" dur="2000" fill="hold"/>
                                        <p:tgtEl>
                                          <p:spTgt spid="10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A7465A-2173-0A92-BF15-F6B7F49C6AFC}"/>
              </a:ext>
            </a:extLst>
          </p:cNvPr>
          <p:cNvSpPr/>
          <p:nvPr/>
        </p:nvSpPr>
        <p:spPr>
          <a:xfrm>
            <a:off x="324357" y="1253331"/>
            <a:ext cx="7046599" cy="4351338"/>
          </a:xfrm>
          <a:prstGeom prst="rect">
            <a:avLst/>
          </a:prstGeom>
          <a:solidFill>
            <a:schemeClr val="bg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97C4D1-E676-AD4C-0CD8-6B5A3C96E9DC}"/>
              </a:ext>
            </a:extLst>
          </p:cNvPr>
          <p:cNvSpPr>
            <a:spLocks noGrp="1"/>
          </p:cNvSpPr>
          <p:nvPr>
            <p:ph sz="half" idx="1"/>
          </p:nvPr>
        </p:nvSpPr>
        <p:spPr>
          <a:xfrm>
            <a:off x="487595" y="1400468"/>
            <a:ext cx="6707533" cy="4057063"/>
          </a:xfrm>
        </p:spPr>
        <p:txBody>
          <a:bodyPr>
            <a:normAutofit/>
          </a:bodyPr>
          <a:lstStyle/>
          <a:p>
            <a:pPr marL="0" indent="0">
              <a:lnSpc>
                <a:spcPct val="100000"/>
              </a:lnSpc>
              <a:buNone/>
            </a:pPr>
            <a:r>
              <a:rPr lang="fr-FR"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En vue de répondre aux exigences de la norme COPC et dans le but de combler les attentes de nos donneurs d’ordres, nous avons initié une enquête de satisfaction de juin 2025 à août 2025 afin d’améliorer notre prestation de service.</a:t>
            </a:r>
          </a:p>
          <a:p>
            <a:pPr marL="0" indent="0">
              <a:lnSpc>
                <a:spcPct val="100000"/>
              </a:lnSpc>
              <a:buNone/>
            </a:pPr>
            <a:r>
              <a:rPr lang="fr-FR"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Cet exercice a été réalisé sur toutes les filiales de Média contact et les questions soumises ont été élaborées sur la base des préoccupations de nos DO reçues des Directions Business et Support.</a:t>
            </a:r>
          </a:p>
          <a:p>
            <a:pPr marL="0" indent="0">
              <a:lnSpc>
                <a:spcPct val="100000"/>
              </a:lnSpc>
              <a:buNone/>
            </a:pPr>
            <a:r>
              <a:rPr lang="fr-FR"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Nous vous présentons dans les slides à suivre les résultats issus de cette enquête ainsi que les recommandations nécessaires afin de rendre pérenne l’activité avec nos différents donneurs d’ordres.</a:t>
            </a:r>
          </a:p>
        </p:txBody>
      </p:sp>
      <p:grpSp>
        <p:nvGrpSpPr>
          <p:cNvPr id="5" name="Groupe 14">
            <a:extLst>
              <a:ext uri="{FF2B5EF4-FFF2-40B4-BE49-F238E27FC236}">
                <a16:creationId xmlns:a16="http://schemas.microsoft.com/office/drawing/2014/main" id="{B3C0B88A-4449-7AA2-E826-7FFAF5AB6EAE}"/>
              </a:ext>
            </a:extLst>
          </p:cNvPr>
          <p:cNvGrpSpPr/>
          <p:nvPr/>
        </p:nvGrpSpPr>
        <p:grpSpPr>
          <a:xfrm>
            <a:off x="84728" y="228126"/>
            <a:ext cx="9437961" cy="556669"/>
            <a:chOff x="547575" y="1440532"/>
            <a:chExt cx="8912618" cy="457397"/>
          </a:xfrm>
        </p:grpSpPr>
        <p:sp>
          <p:nvSpPr>
            <p:cNvPr id="6" name="Rectangle à coins arrondis 12">
              <a:extLst>
                <a:ext uri="{FF2B5EF4-FFF2-40B4-BE49-F238E27FC236}">
                  <a16:creationId xmlns:a16="http://schemas.microsoft.com/office/drawing/2014/main" id="{40FBBE4C-83F3-0607-73ED-6EAF72B5022A}"/>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CONTEXTE</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Ellipse 10">
              <a:extLst>
                <a:ext uri="{FF2B5EF4-FFF2-40B4-BE49-F238E27FC236}">
                  <a16:creationId xmlns:a16="http://schemas.microsoft.com/office/drawing/2014/main" id="{B525BA6E-812C-70FD-6412-9CF43ADB2166}"/>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a:t>
              </a:r>
            </a:p>
          </p:txBody>
        </p:sp>
      </p:grpSp>
      <p:pic>
        <p:nvPicPr>
          <p:cNvPr id="1026" name="Picture 2" descr="Customer experience icon vector client satisfaction symbol customer ...">
            <a:extLst>
              <a:ext uri="{FF2B5EF4-FFF2-40B4-BE49-F238E27FC236}">
                <a16:creationId xmlns:a16="http://schemas.microsoft.com/office/drawing/2014/main" id="{3DA458E1-B8BA-C292-DEAF-13656B836919}"/>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3550" y="1299861"/>
            <a:ext cx="4258277" cy="42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98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743B493-9D99-3721-23D3-7EE638686F4C}"/>
              </a:ext>
            </a:extLst>
          </p:cNvPr>
          <p:cNvGrpSpPr/>
          <p:nvPr/>
        </p:nvGrpSpPr>
        <p:grpSpPr>
          <a:xfrm>
            <a:off x="1657058" y="2160474"/>
            <a:ext cx="8782050" cy="3041878"/>
            <a:chOff x="-43277" y="15579"/>
            <a:chExt cx="5143500" cy="3429000"/>
          </a:xfrm>
        </p:grpSpPr>
        <p:pic>
          <p:nvPicPr>
            <p:cNvPr id="8" name="Picture 2" descr="Cercle Images – Browse 41,409 Stock Photos, Vectors, and Video | Adobe Stock">
              <a:extLst>
                <a:ext uri="{FF2B5EF4-FFF2-40B4-BE49-F238E27FC236}">
                  <a16:creationId xmlns:a16="http://schemas.microsoft.com/office/drawing/2014/main" id="{DF1B738D-1F0B-744E-553B-82B3E3599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7" y="15579"/>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948E89C0-C7CD-02A2-7658-F74E966D1A13}"/>
                </a:ext>
              </a:extLst>
            </p:cNvPr>
            <p:cNvSpPr/>
            <p:nvPr/>
          </p:nvSpPr>
          <p:spPr>
            <a:xfrm>
              <a:off x="771373" y="1448986"/>
              <a:ext cx="3835395" cy="5499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Arial" panose="020B0604020202020204" pitchFamily="34" charset="0"/>
                  <a:ea typeface="Calibri" panose="020F0502020204030204" pitchFamily="34" charset="0"/>
                  <a:cs typeface="Arial" panose="020B0604020202020204" pitchFamily="34" charset="0"/>
                </a:rPr>
                <a:t>RESULTATS DE L’ENQUÊTE DE SATISFACTION</a:t>
              </a:r>
              <a:endParaRPr kumimoji="0" lang="fr-FR"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103276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14">
            <a:extLst>
              <a:ext uri="{FF2B5EF4-FFF2-40B4-BE49-F238E27FC236}">
                <a16:creationId xmlns:a16="http://schemas.microsoft.com/office/drawing/2014/main" id="{DA4EBD7A-26B4-2DCB-2F2E-FCA71D147B71}"/>
              </a:ext>
            </a:extLst>
          </p:cNvPr>
          <p:cNvGrpSpPr/>
          <p:nvPr/>
        </p:nvGrpSpPr>
        <p:grpSpPr>
          <a:xfrm>
            <a:off x="84728" y="209654"/>
            <a:ext cx="11285236" cy="556669"/>
            <a:chOff x="547575" y="1440532"/>
            <a:chExt cx="8912618" cy="457397"/>
          </a:xfrm>
        </p:grpSpPr>
        <p:sp>
          <p:nvSpPr>
            <p:cNvPr id="6" name="Rectangle à coins arrondis 12">
              <a:extLst>
                <a:ext uri="{FF2B5EF4-FFF2-40B4-BE49-F238E27FC236}">
                  <a16:creationId xmlns:a16="http://schemas.microsoft.com/office/drawing/2014/main" id="{F1E7A4F3-7223-2C30-8376-AC03A8FC731E}"/>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Roboto" panose="02000000000000000000" pitchFamily="2" charset="0"/>
                  <a:ea typeface="Roboto" panose="02000000000000000000" pitchFamily="2" charset="0"/>
                  <a:cs typeface="Roboto" panose="02000000000000000000" pitchFamily="2"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Ellipse 10">
              <a:extLst>
                <a:ext uri="{FF2B5EF4-FFF2-40B4-BE49-F238E27FC236}">
                  <a16:creationId xmlns:a16="http://schemas.microsoft.com/office/drawing/2014/main" id="{28FD0B71-D1E1-7F65-DE24-44F6F3602A5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8" name="Groupe 14">
            <a:extLst>
              <a:ext uri="{FF2B5EF4-FFF2-40B4-BE49-F238E27FC236}">
                <a16:creationId xmlns:a16="http://schemas.microsoft.com/office/drawing/2014/main" id="{D332DED3-6ED6-1317-2BDF-CEB7DFD024C7}"/>
              </a:ext>
            </a:extLst>
          </p:cNvPr>
          <p:cNvGrpSpPr/>
          <p:nvPr/>
        </p:nvGrpSpPr>
        <p:grpSpPr>
          <a:xfrm>
            <a:off x="657788" y="846970"/>
            <a:ext cx="7686113" cy="436885"/>
            <a:chOff x="547575" y="1440532"/>
            <a:chExt cx="6500983" cy="411437"/>
          </a:xfrm>
        </p:grpSpPr>
        <p:sp>
          <p:nvSpPr>
            <p:cNvPr id="9" name="Rectangle à coins arrondis 12">
              <a:extLst>
                <a:ext uri="{FF2B5EF4-FFF2-40B4-BE49-F238E27FC236}">
                  <a16:creationId xmlns:a16="http://schemas.microsoft.com/office/drawing/2014/main" id="{FE032DFD-5F49-4973-B427-4239CBBED40E}"/>
                </a:ext>
              </a:extLst>
            </p:cNvPr>
            <p:cNvSpPr/>
            <p:nvPr/>
          </p:nvSpPr>
          <p:spPr>
            <a:xfrm>
              <a:off x="928019" y="1445347"/>
              <a:ext cx="6120539" cy="36029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SYNTHESE QUANTITATIVE DES RETOURS CLIENTS DONNEURS D’ORDRES</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Ellipse 10">
              <a:extLst>
                <a:ext uri="{FF2B5EF4-FFF2-40B4-BE49-F238E27FC236}">
                  <a16:creationId xmlns:a16="http://schemas.microsoft.com/office/drawing/2014/main" id="{874E8C4E-0740-327A-6AC8-2811FEF81899}"/>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C00000"/>
                  </a:solidFill>
                  <a:latin typeface="Arial" panose="020B0604020202020204" pitchFamily="34" charset="0"/>
                  <a:cs typeface="Arial" panose="020B0604020202020204" pitchFamily="34" charset="0"/>
                </a:rPr>
                <a:t>A</a:t>
              </a:r>
              <a:endPar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5" name="Rectangle 14">
            <a:extLst>
              <a:ext uri="{FF2B5EF4-FFF2-40B4-BE49-F238E27FC236}">
                <a16:creationId xmlns:a16="http://schemas.microsoft.com/office/drawing/2014/main" id="{5E36024E-C181-1808-22ED-CA95234355BF}"/>
              </a:ext>
            </a:extLst>
          </p:cNvPr>
          <p:cNvSpPr/>
          <p:nvPr/>
        </p:nvSpPr>
        <p:spPr>
          <a:xfrm>
            <a:off x="6194861" y="3478192"/>
            <a:ext cx="5708241" cy="2381919"/>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2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Que retenir?</a:t>
            </a:r>
            <a:endPar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Six (</a:t>
            </a:r>
            <a:r>
              <a:rPr lang="fr-FR" sz="1200" dirty="0">
                <a:solidFill>
                  <a:srgbClr val="00B050"/>
                </a:solidFill>
                <a:latin typeface="Roboto" panose="02000000000000000000" pitchFamily="2" charset="0"/>
                <a:ea typeface="Roboto" panose="02000000000000000000" pitchFamily="2" charset="0"/>
                <a:cs typeface="Roboto" panose="02000000000000000000" pitchFamily="2" charset="0"/>
              </a:rPr>
              <a:t>06</a:t>
            </a: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interfaces humaines à fortes valeurs ajoutées ont complété l’enquête de satisfaction sur une population de référence de 11 attendue.</a:t>
            </a:r>
          </a:p>
          <a:p>
            <a:pPr>
              <a:lnSpc>
                <a:spcPct val="150000"/>
              </a:lnSpc>
            </a:pP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Je rappelle que pour notre dernière enquête nous avions quatre (</a:t>
            </a:r>
            <a:r>
              <a:rPr lang="fr-FR" sz="1200" dirty="0">
                <a:solidFill>
                  <a:srgbClr val="FF0000"/>
                </a:solidFill>
                <a:latin typeface="Roboto" panose="02000000000000000000" pitchFamily="2" charset="0"/>
                <a:ea typeface="Roboto" panose="02000000000000000000" pitchFamily="2" charset="0"/>
                <a:cs typeface="Roboto" panose="02000000000000000000" pitchFamily="2" charset="0"/>
              </a:rPr>
              <a:t>04</a:t>
            </a: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interfaces humaines à fortes valeurs ajoutées qui ont complété l’enquête contre une population de référence de 16 attendue.</a:t>
            </a:r>
          </a:p>
          <a:p>
            <a:pPr>
              <a:lnSpc>
                <a:spcPct val="150000"/>
              </a:lnSpc>
            </a:pP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Le Cameroun, le Bénin et la Côte d’Ivoire n’ont pas complété l’enquête de satisfaction malgré plusieurs relances faites à leur endroit.</a:t>
            </a:r>
          </a:p>
          <a:p>
            <a:pPr>
              <a:lnSpc>
                <a:spcPct val="150000"/>
              </a:lnSpc>
            </a:pP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Nous avons donc </a:t>
            </a:r>
            <a:r>
              <a:rPr lang="fr-FR" sz="1200" dirty="0">
                <a:solidFill>
                  <a:srgbClr val="00B050"/>
                </a:solidFill>
                <a:latin typeface="Roboto" panose="02000000000000000000" pitchFamily="2" charset="0"/>
                <a:ea typeface="Roboto" panose="02000000000000000000" pitchFamily="2" charset="0"/>
                <a:cs typeface="Roboto" panose="02000000000000000000" pitchFamily="2" charset="0"/>
              </a:rPr>
              <a:t>54,55%</a:t>
            </a: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de répondants contre </a:t>
            </a:r>
            <a:r>
              <a:rPr lang="fr-FR" sz="1200" dirty="0">
                <a:solidFill>
                  <a:srgbClr val="FF0000"/>
                </a:solidFill>
                <a:latin typeface="Roboto" panose="02000000000000000000" pitchFamily="2" charset="0"/>
                <a:ea typeface="Roboto" panose="02000000000000000000" pitchFamily="2" charset="0"/>
                <a:cs typeface="Roboto" panose="02000000000000000000" pitchFamily="2" charset="0"/>
              </a:rPr>
              <a:t>25%</a:t>
            </a: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lors de la dernière enquête.</a:t>
            </a:r>
            <a:endParaRPr lang="fr-FR" sz="1200"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2" name="Tableau 1">
            <a:extLst>
              <a:ext uri="{FF2B5EF4-FFF2-40B4-BE49-F238E27FC236}">
                <a16:creationId xmlns:a16="http://schemas.microsoft.com/office/drawing/2014/main" id="{A904A15E-63B5-DFBD-CA60-B22ECE859A74}"/>
              </a:ext>
            </a:extLst>
          </p:cNvPr>
          <p:cNvGraphicFramePr>
            <a:graphicFrameLocks noGrp="1"/>
          </p:cNvGraphicFramePr>
          <p:nvPr>
            <p:extLst>
              <p:ext uri="{D42A27DB-BD31-4B8C-83A1-F6EECF244321}">
                <p14:modId xmlns:p14="http://schemas.microsoft.com/office/powerpoint/2010/main" val="733793534"/>
              </p:ext>
            </p:extLst>
          </p:nvPr>
        </p:nvGraphicFramePr>
        <p:xfrm>
          <a:off x="6400801" y="1283855"/>
          <a:ext cx="5438776" cy="2145145"/>
        </p:xfrm>
        <a:graphic>
          <a:graphicData uri="http://schemas.openxmlformats.org/drawingml/2006/table">
            <a:tbl>
              <a:tblPr/>
              <a:tblGrid>
                <a:gridCol w="1148979">
                  <a:extLst>
                    <a:ext uri="{9D8B030D-6E8A-4147-A177-3AD203B41FA5}">
                      <a16:colId xmlns:a16="http://schemas.microsoft.com/office/drawing/2014/main" val="463647803"/>
                    </a:ext>
                  </a:extLst>
                </a:gridCol>
                <a:gridCol w="1037854">
                  <a:extLst>
                    <a:ext uri="{9D8B030D-6E8A-4147-A177-3AD203B41FA5}">
                      <a16:colId xmlns:a16="http://schemas.microsoft.com/office/drawing/2014/main" val="2114053806"/>
                    </a:ext>
                  </a:extLst>
                </a:gridCol>
                <a:gridCol w="1013567">
                  <a:extLst>
                    <a:ext uri="{9D8B030D-6E8A-4147-A177-3AD203B41FA5}">
                      <a16:colId xmlns:a16="http://schemas.microsoft.com/office/drawing/2014/main" val="3038578511"/>
                    </a:ext>
                  </a:extLst>
                </a:gridCol>
                <a:gridCol w="1200522">
                  <a:extLst>
                    <a:ext uri="{9D8B030D-6E8A-4147-A177-3AD203B41FA5}">
                      <a16:colId xmlns:a16="http://schemas.microsoft.com/office/drawing/2014/main" val="1684050832"/>
                    </a:ext>
                  </a:extLst>
                </a:gridCol>
                <a:gridCol w="1037854">
                  <a:extLst>
                    <a:ext uri="{9D8B030D-6E8A-4147-A177-3AD203B41FA5}">
                      <a16:colId xmlns:a16="http://schemas.microsoft.com/office/drawing/2014/main" val="843392259"/>
                    </a:ext>
                  </a:extLst>
                </a:gridCol>
              </a:tblGrid>
              <a:tr h="363970">
                <a:tc>
                  <a:txBody>
                    <a:bodyPr/>
                    <a:lstStyle/>
                    <a:p>
                      <a:pPr algn="ctr" rtl="0" fontAlgn="ctr">
                        <a:buNone/>
                      </a:pPr>
                      <a:r>
                        <a:rPr lang="fr-FR" sz="1000" b="0" i="0" u="none" strike="noStrike">
                          <a:solidFill>
                            <a:srgbClr val="000000"/>
                          </a:solidFill>
                          <a:effectLst/>
                          <a:latin typeface="Roboto" panose="02000000000000000000" pitchFamily="2" charset="0"/>
                        </a:rPr>
                        <a:t>FILIALES</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UNIVERS D'ENQUÊTE</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REPONDANTS</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  ENQUÊTES SUR LES FILIALES</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 ENQUÊTES PAR FILIALE</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1643330128"/>
                  </a:ext>
                </a:extLst>
              </a:tr>
              <a:tr h="200025">
                <a:tc>
                  <a:txBody>
                    <a:bodyPr/>
                    <a:lstStyle/>
                    <a:p>
                      <a:pPr algn="ctr" rtl="0" fontAlgn="b">
                        <a:buNone/>
                      </a:pPr>
                      <a:r>
                        <a:rPr lang="fr-FR" sz="1000" b="0" i="0" u="none" strike="noStrike" dirty="0">
                          <a:solidFill>
                            <a:srgbClr val="000000"/>
                          </a:solidFill>
                          <a:effectLst/>
                          <a:latin typeface="Roboto" panose="02000000000000000000" pitchFamily="2" charset="0"/>
                        </a:rPr>
                        <a:t> BENIN</a:t>
                      </a: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2 (4)</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3848978116"/>
                  </a:ext>
                </a:extLst>
              </a:tr>
              <a:tr h="276225">
                <a:tc>
                  <a:txBody>
                    <a:bodyPr/>
                    <a:lstStyle/>
                    <a:p>
                      <a:pPr algn="ctr" rtl="0" fontAlgn="b">
                        <a:buNone/>
                      </a:pPr>
                      <a:r>
                        <a:rPr lang="fr-FR" sz="1000" b="0" i="0" u="none" strike="noStrike" dirty="0">
                          <a:solidFill>
                            <a:srgbClr val="000000"/>
                          </a:solidFill>
                          <a:effectLst/>
                          <a:latin typeface="Roboto" panose="02000000000000000000" pitchFamily="2" charset="0"/>
                        </a:rPr>
                        <a:t> CÔTE D'IVOIRE</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2 (6)</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2639582469"/>
                  </a:ext>
                </a:extLst>
              </a:tr>
              <a:tr h="200025">
                <a:tc>
                  <a:txBody>
                    <a:bodyPr/>
                    <a:lstStyle/>
                    <a:p>
                      <a:pPr algn="ctr" rtl="0" fontAlgn="b">
                        <a:buNone/>
                      </a:pPr>
                      <a:r>
                        <a:rPr lang="fr-FR" sz="1000" b="0" i="0" u="none" strike="noStrike" dirty="0">
                          <a:solidFill>
                            <a:srgbClr val="000000"/>
                          </a:solidFill>
                          <a:effectLst/>
                          <a:latin typeface="Roboto" panose="02000000000000000000" pitchFamily="2" charset="0"/>
                        </a:rPr>
                        <a:t> CONGO</a:t>
                      </a: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4 (2)</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4</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36,36%</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100,00%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1258318575"/>
                  </a:ext>
                </a:extLst>
              </a:tr>
              <a:tr h="200025">
                <a:tc>
                  <a:txBody>
                    <a:bodyPr/>
                    <a:lstStyle/>
                    <a:p>
                      <a:pPr algn="ctr" rtl="0" fontAlgn="b">
                        <a:buNone/>
                      </a:pPr>
                      <a:r>
                        <a:rPr lang="fr-FR" sz="1000" b="0" i="0" u="none" strike="noStrike" dirty="0">
                          <a:solidFill>
                            <a:srgbClr val="000000"/>
                          </a:solidFill>
                          <a:effectLst/>
                          <a:latin typeface="Roboto" panose="02000000000000000000" pitchFamily="2" charset="0"/>
                        </a:rPr>
                        <a:t> CAMEROUN</a:t>
                      </a: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1</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1879953822"/>
                  </a:ext>
                </a:extLst>
              </a:tr>
              <a:tr h="342900">
                <a:tc>
                  <a:txBody>
                    <a:bodyPr/>
                    <a:lstStyle/>
                    <a:p>
                      <a:pPr algn="ctr" rtl="0" fontAlgn="b">
                        <a:buNone/>
                      </a:pPr>
                      <a:r>
                        <a:rPr lang="fr-FR" sz="1000" b="0" i="0" u="none" strike="noStrike" dirty="0">
                          <a:solidFill>
                            <a:srgbClr val="000000"/>
                          </a:solidFill>
                          <a:effectLst/>
                          <a:latin typeface="Roboto" panose="02000000000000000000" pitchFamily="2" charset="0"/>
                        </a:rPr>
                        <a:t>GUINEE CONAKRY</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1</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1</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9,09%</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100,00%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238762914"/>
                  </a:ext>
                </a:extLst>
              </a:tr>
              <a:tr h="285750">
                <a:tc>
                  <a:txBody>
                    <a:bodyPr/>
                    <a:lstStyle/>
                    <a:p>
                      <a:pPr algn="ctr" rtl="0" fontAlgn="b">
                        <a:buNone/>
                      </a:pPr>
                      <a:r>
                        <a:rPr lang="fr-FR" sz="1000" b="0" i="0" u="none" strike="noStrike" dirty="0">
                          <a:solidFill>
                            <a:srgbClr val="000000"/>
                          </a:solidFill>
                          <a:effectLst/>
                          <a:latin typeface="Roboto" panose="02000000000000000000" pitchFamily="2" charset="0"/>
                        </a:rPr>
                        <a:t> GUINEE BISSAU</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1 (2)</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1</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9,09%</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100,00%</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3649999420"/>
                  </a:ext>
                </a:extLst>
              </a:tr>
              <a:tr h="276225">
                <a:tc>
                  <a:txBody>
                    <a:bodyPr/>
                    <a:lstStyle/>
                    <a:p>
                      <a:pPr algn="ctr" rtl="0" fontAlgn="b">
                        <a:buNone/>
                      </a:pPr>
                      <a:r>
                        <a:rPr lang="fr-FR" sz="1000" b="0" i="0" u="none" strike="noStrike" dirty="0">
                          <a:solidFill>
                            <a:srgbClr val="000000"/>
                          </a:solidFill>
                          <a:effectLst/>
                          <a:latin typeface="Roboto" panose="02000000000000000000" pitchFamily="2" charset="0"/>
                        </a:rPr>
                        <a:t> TOTAL</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dirty="0">
                          <a:solidFill>
                            <a:srgbClr val="000000"/>
                          </a:solidFill>
                          <a:effectLst/>
                          <a:latin typeface="Roboto" panose="02000000000000000000" pitchFamily="2" charset="0"/>
                        </a:rPr>
                        <a:t>11</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a:txBody>
                    <a:bodyPr/>
                    <a:lstStyle/>
                    <a:p>
                      <a:pPr algn="ctr" rtl="0" fontAlgn="ctr">
                        <a:buNone/>
                      </a:pPr>
                      <a:r>
                        <a:rPr lang="fr-FR" sz="1000" b="0" i="0" u="none" strike="noStrike">
                          <a:solidFill>
                            <a:srgbClr val="000000"/>
                          </a:solidFill>
                          <a:effectLst/>
                          <a:latin typeface="Roboto" panose="02000000000000000000" pitchFamily="2" charset="0"/>
                        </a:rPr>
                        <a:t>6</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gridSpan="2">
                  <a:txBody>
                    <a:bodyPr/>
                    <a:lstStyle/>
                    <a:p>
                      <a:pPr algn="ctr" rtl="0" fontAlgn="ctr">
                        <a:buNone/>
                      </a:pPr>
                      <a:r>
                        <a:rPr lang="fr-FR" sz="1000" b="0" i="0" u="none" strike="noStrike" dirty="0">
                          <a:solidFill>
                            <a:srgbClr val="000000"/>
                          </a:solidFill>
                          <a:effectLst/>
                          <a:latin typeface="Roboto" panose="02000000000000000000" pitchFamily="2" charset="0"/>
                        </a:rPr>
                        <a:t>54,55%</a:t>
                      </a: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tc hMerge="1">
                  <a:txBody>
                    <a:bodyPr/>
                    <a:lstStyle/>
                    <a:p>
                      <a:endParaRPr dirty="0"/>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111106002"/>
                  </a:ext>
                </a:extLst>
              </a:tr>
            </a:tbl>
          </a:graphicData>
        </a:graphic>
      </p:graphicFrame>
      <p:graphicFrame>
        <p:nvGraphicFramePr>
          <p:cNvPr id="4" name="Graphique 3">
            <a:extLst>
              <a:ext uri="{FF2B5EF4-FFF2-40B4-BE49-F238E27FC236}">
                <a16:creationId xmlns:a16="http://schemas.microsoft.com/office/drawing/2014/main" id="{8293A815-FF3F-E0F8-0735-298239EC73BC}"/>
              </a:ext>
            </a:extLst>
          </p:cNvPr>
          <p:cNvGraphicFramePr>
            <a:graphicFrameLocks/>
          </p:cNvGraphicFramePr>
          <p:nvPr>
            <p:extLst>
              <p:ext uri="{D42A27DB-BD31-4B8C-83A1-F6EECF244321}">
                <p14:modId xmlns:p14="http://schemas.microsoft.com/office/powerpoint/2010/main" val="103327651"/>
              </p:ext>
            </p:extLst>
          </p:nvPr>
        </p:nvGraphicFramePr>
        <p:xfrm>
          <a:off x="36512" y="1364502"/>
          <a:ext cx="6022976" cy="51304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41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A0B08-AD55-972C-3F94-E4E2C2DAF038}"/>
            </a:ext>
          </a:extLst>
        </p:cNvPr>
        <p:cNvGrpSpPr/>
        <p:nvPr/>
      </p:nvGrpSpPr>
      <p:grpSpPr>
        <a:xfrm>
          <a:off x="0" y="0"/>
          <a:ext cx="0" cy="0"/>
          <a:chOff x="0" y="0"/>
          <a:chExt cx="0" cy="0"/>
        </a:xfrm>
      </p:grpSpPr>
      <p:grpSp>
        <p:nvGrpSpPr>
          <p:cNvPr id="5" name="Groupe 14">
            <a:extLst>
              <a:ext uri="{FF2B5EF4-FFF2-40B4-BE49-F238E27FC236}">
                <a16:creationId xmlns:a16="http://schemas.microsoft.com/office/drawing/2014/main" id="{0196D2D4-ACF8-03D9-CC1A-FE98DFF7F4A0}"/>
              </a:ext>
            </a:extLst>
          </p:cNvPr>
          <p:cNvGrpSpPr/>
          <p:nvPr/>
        </p:nvGrpSpPr>
        <p:grpSpPr>
          <a:xfrm>
            <a:off x="84728" y="209654"/>
            <a:ext cx="11285236" cy="556669"/>
            <a:chOff x="547575" y="1440532"/>
            <a:chExt cx="8912618" cy="457397"/>
          </a:xfrm>
        </p:grpSpPr>
        <p:sp>
          <p:nvSpPr>
            <p:cNvPr id="6" name="Rectangle à coins arrondis 12">
              <a:extLst>
                <a:ext uri="{FF2B5EF4-FFF2-40B4-BE49-F238E27FC236}">
                  <a16:creationId xmlns:a16="http://schemas.microsoft.com/office/drawing/2014/main" id="{87DBD8B2-8516-53C6-5C42-0C7F7B668C2A}"/>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Roboto" panose="02000000000000000000" pitchFamily="2" charset="0"/>
                  <a:ea typeface="Roboto" panose="02000000000000000000" pitchFamily="2" charset="0"/>
                  <a:cs typeface="Roboto" panose="02000000000000000000" pitchFamily="2"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Ellipse 10">
              <a:extLst>
                <a:ext uri="{FF2B5EF4-FFF2-40B4-BE49-F238E27FC236}">
                  <a16:creationId xmlns:a16="http://schemas.microsoft.com/office/drawing/2014/main" id="{E1AE550E-0ED1-6DD6-F4B6-72F193E8953E}"/>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II</a:t>
              </a:r>
            </a:p>
          </p:txBody>
        </p:sp>
      </p:grpSp>
      <p:grpSp>
        <p:nvGrpSpPr>
          <p:cNvPr id="8" name="Groupe 14">
            <a:extLst>
              <a:ext uri="{FF2B5EF4-FFF2-40B4-BE49-F238E27FC236}">
                <a16:creationId xmlns:a16="http://schemas.microsoft.com/office/drawing/2014/main" id="{1E7C5B70-8548-A303-2D2A-7825063F3DF7}"/>
              </a:ext>
            </a:extLst>
          </p:cNvPr>
          <p:cNvGrpSpPr/>
          <p:nvPr/>
        </p:nvGrpSpPr>
        <p:grpSpPr>
          <a:xfrm>
            <a:off x="565427" y="831273"/>
            <a:ext cx="7925677" cy="550809"/>
            <a:chOff x="547575" y="1440532"/>
            <a:chExt cx="5681970" cy="411437"/>
          </a:xfrm>
        </p:grpSpPr>
        <p:sp>
          <p:nvSpPr>
            <p:cNvPr id="9" name="Rectangle à coins arrondis 12">
              <a:extLst>
                <a:ext uri="{FF2B5EF4-FFF2-40B4-BE49-F238E27FC236}">
                  <a16:creationId xmlns:a16="http://schemas.microsoft.com/office/drawing/2014/main" id="{D04CC24F-26E3-5A7B-F448-0DFE602C38FF}"/>
                </a:ext>
              </a:extLst>
            </p:cNvPr>
            <p:cNvSpPr/>
            <p:nvPr/>
          </p:nvSpPr>
          <p:spPr>
            <a:xfrm>
              <a:off x="996303" y="1445347"/>
              <a:ext cx="5233242" cy="25595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Perception globale des Donneurs d’ordre</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Ellipse 10">
              <a:extLst>
                <a:ext uri="{FF2B5EF4-FFF2-40B4-BE49-F238E27FC236}">
                  <a16:creationId xmlns:a16="http://schemas.microsoft.com/office/drawing/2014/main" id="{9D7219DB-8214-0935-A6BD-D9DC7B5E2C1F}"/>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a:t>
              </a:r>
            </a:p>
          </p:txBody>
        </p:sp>
      </p:grpSp>
      <p:grpSp>
        <p:nvGrpSpPr>
          <p:cNvPr id="17" name="Groupe 16">
            <a:extLst>
              <a:ext uri="{FF2B5EF4-FFF2-40B4-BE49-F238E27FC236}">
                <a16:creationId xmlns:a16="http://schemas.microsoft.com/office/drawing/2014/main" id="{6BBAA8AA-B610-331A-0008-E9944E100DFA}"/>
              </a:ext>
            </a:extLst>
          </p:cNvPr>
          <p:cNvGrpSpPr/>
          <p:nvPr/>
        </p:nvGrpSpPr>
        <p:grpSpPr>
          <a:xfrm>
            <a:off x="4409078" y="5295384"/>
            <a:ext cx="1553572" cy="1334016"/>
            <a:chOff x="0" y="0"/>
            <a:chExt cx="2701210" cy="1954570"/>
          </a:xfrm>
        </p:grpSpPr>
        <p:sp>
          <p:nvSpPr>
            <p:cNvPr id="18" name="ZoneTexte 12">
              <a:extLst>
                <a:ext uri="{FF2B5EF4-FFF2-40B4-BE49-F238E27FC236}">
                  <a16:creationId xmlns:a16="http://schemas.microsoft.com/office/drawing/2014/main" id="{87C758B9-771F-35BB-C546-657B1A8971A6}"/>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9" name="Groupe 18">
              <a:extLst>
                <a:ext uri="{FF2B5EF4-FFF2-40B4-BE49-F238E27FC236}">
                  <a16:creationId xmlns:a16="http://schemas.microsoft.com/office/drawing/2014/main" id="{C4CB8FC2-1D5A-5198-A5C6-FDB144B8149B}"/>
                </a:ext>
              </a:extLst>
            </p:cNvPr>
            <p:cNvGrpSpPr/>
            <p:nvPr/>
          </p:nvGrpSpPr>
          <p:grpSpPr>
            <a:xfrm>
              <a:off x="316324" y="433999"/>
              <a:ext cx="2384886" cy="1520571"/>
              <a:chOff x="316324" y="433999"/>
              <a:chExt cx="2384886" cy="1520571"/>
            </a:xfrm>
          </p:grpSpPr>
          <p:sp>
            <p:nvSpPr>
              <p:cNvPr id="20" name="Ellipse 19">
                <a:extLst>
                  <a:ext uri="{FF2B5EF4-FFF2-40B4-BE49-F238E27FC236}">
                    <a16:creationId xmlns:a16="http://schemas.microsoft.com/office/drawing/2014/main" id="{E48A898A-B9AC-9525-3C5D-C30D75A4EE0E}"/>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1EFCAACA-D16C-708C-8B7F-90E98D2F65DD}"/>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0D658715-6A41-A316-7BE4-AF5B85367EA7}"/>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Ellipse 22">
                <a:extLst>
                  <a:ext uri="{FF2B5EF4-FFF2-40B4-BE49-F238E27FC236}">
                    <a16:creationId xmlns:a16="http://schemas.microsoft.com/office/drawing/2014/main" id="{ABE2FE9C-122D-A90C-435E-CFC7CE3506B1}"/>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4" name="Ellipse 23">
                <a:extLst>
                  <a:ext uri="{FF2B5EF4-FFF2-40B4-BE49-F238E27FC236}">
                    <a16:creationId xmlns:a16="http://schemas.microsoft.com/office/drawing/2014/main" id="{ACBE5645-974E-4A2A-BD0A-1B7BEB279536}"/>
                  </a:ext>
                </a:extLst>
              </p:cNvPr>
              <p:cNvSpPr/>
              <p:nvPr/>
            </p:nvSpPr>
            <p:spPr>
              <a:xfrm>
                <a:off x="329715" y="443524"/>
                <a:ext cx="251901" cy="276916"/>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dirty="0">
                  <a:ln>
                    <a:solidFill>
                      <a:srgbClr val="00B050"/>
                    </a:solidFill>
                  </a:ln>
                  <a:solidFill>
                    <a:srgbClr val="00B050"/>
                  </a:solidFill>
                </a:endParaRPr>
              </a:p>
            </p:txBody>
          </p:sp>
          <p:sp>
            <p:nvSpPr>
              <p:cNvPr id="25" name="ZoneTexte 35">
                <a:extLst>
                  <a:ext uri="{FF2B5EF4-FFF2-40B4-BE49-F238E27FC236}">
                    <a16:creationId xmlns:a16="http://schemas.microsoft.com/office/drawing/2014/main" id="{483FEE8D-9ECB-1D15-66C2-3054CDC2A0D7}"/>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6" name="ZoneTexte 36">
                <a:extLst>
                  <a:ext uri="{FF2B5EF4-FFF2-40B4-BE49-F238E27FC236}">
                    <a16:creationId xmlns:a16="http://schemas.microsoft.com/office/drawing/2014/main" id="{98EBFA0F-5A3A-1D22-E674-368930AC0E0D}"/>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7" name="ZoneTexte 37">
                <a:extLst>
                  <a:ext uri="{FF2B5EF4-FFF2-40B4-BE49-F238E27FC236}">
                    <a16:creationId xmlns:a16="http://schemas.microsoft.com/office/drawing/2014/main" id="{494523BE-3EFD-A0C9-FB19-2B1C1A0B140F}"/>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8" name="ZoneTexte 38">
                <a:extLst>
                  <a:ext uri="{FF2B5EF4-FFF2-40B4-BE49-F238E27FC236}">
                    <a16:creationId xmlns:a16="http://schemas.microsoft.com/office/drawing/2014/main" id="{D85974D9-0490-C7DC-8ECF-EE41B66672C2}"/>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9" name="ZoneTexte 39">
                <a:extLst>
                  <a:ext uri="{FF2B5EF4-FFF2-40B4-BE49-F238E27FC236}">
                    <a16:creationId xmlns:a16="http://schemas.microsoft.com/office/drawing/2014/main" id="{017BD9B3-256D-D0DD-3057-A95F410635FF}"/>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
        <p:nvSpPr>
          <p:cNvPr id="14" name="ZoneTexte 13">
            <a:extLst>
              <a:ext uri="{FF2B5EF4-FFF2-40B4-BE49-F238E27FC236}">
                <a16:creationId xmlns:a16="http://schemas.microsoft.com/office/drawing/2014/main" id="{E49D31AA-A921-1F8C-6020-BA66C657FAB0}"/>
              </a:ext>
            </a:extLst>
          </p:cNvPr>
          <p:cNvSpPr txBox="1"/>
          <p:nvPr/>
        </p:nvSpPr>
        <p:spPr>
          <a:xfrm>
            <a:off x="9505949" y="3722015"/>
            <a:ext cx="2495553" cy="1569660"/>
          </a:xfrm>
          <a:prstGeom prst="rect">
            <a:avLst/>
          </a:prstGeom>
          <a:noFill/>
        </p:spPr>
        <p:txBody>
          <a:bodyPr wrap="square" rtlCol="0">
            <a:spAutoFit/>
          </a:bodyPr>
          <a:lstStyle/>
          <a:p>
            <a:r>
              <a:rPr lang="fr-FR" sz="1200" b="1" dirty="0">
                <a:solidFill>
                  <a:srgbClr val="FF0000"/>
                </a:solidFill>
                <a:latin typeface="Roboto" panose="02000000000000000000" pitchFamily="2" charset="0"/>
                <a:ea typeface="Roboto" panose="02000000000000000000" pitchFamily="2" charset="0"/>
                <a:cs typeface="Roboto" panose="02000000000000000000" pitchFamily="2" charset="0"/>
              </a:rPr>
              <a:t>CONSTATS 4:</a:t>
            </a:r>
          </a:p>
          <a:p>
            <a:endPar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Pour ce qui est de notre capacité d’innovation, 33,33% de répondants sont satisfaits et très satisfaits, 16,67% sont insatisfaits et 50% sont restés neutres.</a:t>
            </a:r>
          </a:p>
          <a:p>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p>
        </p:txBody>
      </p:sp>
      <p:grpSp>
        <p:nvGrpSpPr>
          <p:cNvPr id="36" name="Groupe 35">
            <a:extLst>
              <a:ext uri="{FF2B5EF4-FFF2-40B4-BE49-F238E27FC236}">
                <a16:creationId xmlns:a16="http://schemas.microsoft.com/office/drawing/2014/main" id="{4A1340C9-46AC-A0DD-5996-BDBCBFFE92EC}"/>
              </a:ext>
            </a:extLst>
          </p:cNvPr>
          <p:cNvGrpSpPr/>
          <p:nvPr/>
        </p:nvGrpSpPr>
        <p:grpSpPr>
          <a:xfrm>
            <a:off x="17321" y="1380325"/>
            <a:ext cx="5939851" cy="2319370"/>
            <a:chOff x="-9524" y="1324390"/>
            <a:chExt cx="5950259" cy="2319370"/>
          </a:xfrm>
        </p:grpSpPr>
        <p:graphicFrame>
          <p:nvGraphicFramePr>
            <p:cNvPr id="31" name="Graphique 30">
              <a:extLst>
                <a:ext uri="{FF2B5EF4-FFF2-40B4-BE49-F238E27FC236}">
                  <a16:creationId xmlns:a16="http://schemas.microsoft.com/office/drawing/2014/main" id="{D61B03C1-A97F-1016-DE8C-F44CDC836C92}"/>
                </a:ext>
              </a:extLst>
            </p:cNvPr>
            <p:cNvGraphicFramePr>
              <a:graphicFrameLocks/>
            </p:cNvGraphicFramePr>
            <p:nvPr>
              <p:extLst>
                <p:ext uri="{D42A27DB-BD31-4B8C-83A1-F6EECF244321}">
                  <p14:modId xmlns:p14="http://schemas.microsoft.com/office/powerpoint/2010/main" val="1181604264"/>
                </p:ext>
              </p:extLst>
            </p:nvPr>
          </p:nvGraphicFramePr>
          <p:xfrm>
            <a:off x="-9524" y="1324390"/>
            <a:ext cx="3689208" cy="2319370"/>
          </p:xfrm>
          <a:graphic>
            <a:graphicData uri="http://schemas.openxmlformats.org/drawingml/2006/chart">
              <c:chart xmlns:c="http://schemas.openxmlformats.org/drawingml/2006/chart" xmlns:r="http://schemas.openxmlformats.org/officeDocument/2006/relationships" r:id="rId3"/>
            </a:graphicData>
          </a:graphic>
        </p:graphicFrame>
        <p:sp>
          <p:nvSpPr>
            <p:cNvPr id="35" name="ZoneTexte 34">
              <a:extLst>
                <a:ext uri="{FF2B5EF4-FFF2-40B4-BE49-F238E27FC236}">
                  <a16:creationId xmlns:a16="http://schemas.microsoft.com/office/drawing/2014/main" id="{33E21BB5-E271-6930-B437-A01EEB2C4890}"/>
                </a:ext>
              </a:extLst>
            </p:cNvPr>
            <p:cNvSpPr txBox="1"/>
            <p:nvPr/>
          </p:nvSpPr>
          <p:spPr>
            <a:xfrm>
              <a:off x="3698986" y="1646828"/>
              <a:ext cx="2241749" cy="1384995"/>
            </a:xfrm>
            <a:prstGeom prst="rect">
              <a:avLst/>
            </a:prstGeom>
            <a:noFill/>
          </p:spPr>
          <p:txBody>
            <a:bodyPr wrap="square">
              <a:spAutoFit/>
            </a:bodyPr>
            <a:lstStyle/>
            <a:p>
              <a:r>
                <a:rPr lang="fr-FR" sz="1200" b="1" dirty="0">
                  <a:solidFill>
                    <a:srgbClr val="FF0000"/>
                  </a:solidFill>
                  <a:latin typeface="Roboto" panose="02000000000000000000" pitchFamily="2" charset="0"/>
                  <a:ea typeface="Roboto" panose="02000000000000000000" pitchFamily="2" charset="0"/>
                  <a:cs typeface="Roboto" panose="02000000000000000000" pitchFamily="2" charset="0"/>
                </a:rPr>
                <a:t>CONSTATS 1:</a:t>
              </a:r>
            </a:p>
            <a:p>
              <a:endPar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Sur la question de niveau de satisfaction globale, nous avons 67% de répondants qui sont satisfaits et 33% sont très satisfaits.</a:t>
              </a:r>
              <a:endParaRPr lang="fr-FR" sz="1200" dirty="0">
                <a:latin typeface="Roboto" panose="02000000000000000000" pitchFamily="2" charset="0"/>
                <a:ea typeface="Roboto" panose="02000000000000000000" pitchFamily="2" charset="0"/>
                <a:cs typeface="Roboto" panose="02000000000000000000" pitchFamily="2" charset="0"/>
              </a:endParaRPr>
            </a:p>
          </p:txBody>
        </p:sp>
      </p:grpSp>
      <p:grpSp>
        <p:nvGrpSpPr>
          <p:cNvPr id="41" name="Groupe 40">
            <a:extLst>
              <a:ext uri="{FF2B5EF4-FFF2-40B4-BE49-F238E27FC236}">
                <a16:creationId xmlns:a16="http://schemas.microsoft.com/office/drawing/2014/main" id="{26CBB897-ACB1-3AFE-4B64-4475E98915A8}"/>
              </a:ext>
            </a:extLst>
          </p:cNvPr>
          <p:cNvGrpSpPr/>
          <p:nvPr/>
        </p:nvGrpSpPr>
        <p:grpSpPr>
          <a:xfrm>
            <a:off x="6059630" y="1251773"/>
            <a:ext cx="6181724" cy="2447922"/>
            <a:chOff x="6078680" y="1251773"/>
            <a:chExt cx="6181724" cy="2447922"/>
          </a:xfrm>
        </p:grpSpPr>
        <p:sp>
          <p:nvSpPr>
            <p:cNvPr id="4" name="ZoneTexte 3">
              <a:extLst>
                <a:ext uri="{FF2B5EF4-FFF2-40B4-BE49-F238E27FC236}">
                  <a16:creationId xmlns:a16="http://schemas.microsoft.com/office/drawing/2014/main" id="{B97ECCF1-A91B-5228-A6E0-4CDCD1BC0557}"/>
                </a:ext>
              </a:extLst>
            </p:cNvPr>
            <p:cNvSpPr txBox="1"/>
            <p:nvPr/>
          </p:nvSpPr>
          <p:spPr>
            <a:xfrm>
              <a:off x="9477375" y="1699785"/>
              <a:ext cx="2783029" cy="1754326"/>
            </a:xfrm>
            <a:prstGeom prst="rect">
              <a:avLst/>
            </a:prstGeom>
            <a:noFill/>
          </p:spPr>
          <p:txBody>
            <a:bodyPr wrap="square" rtlCol="0">
              <a:spAutoFit/>
            </a:bodyPr>
            <a:lstStyle/>
            <a:p>
              <a:r>
                <a:rPr lang="fr-FR" sz="1200" b="1" dirty="0">
                  <a:solidFill>
                    <a:srgbClr val="FF0000"/>
                  </a:solidFill>
                  <a:latin typeface="Roboto" panose="02000000000000000000" pitchFamily="2" charset="0"/>
                  <a:ea typeface="Roboto" panose="02000000000000000000" pitchFamily="2" charset="0"/>
                  <a:cs typeface="Roboto" panose="02000000000000000000" pitchFamily="2" charset="0"/>
                </a:rPr>
                <a:t>CONSTATS 2</a:t>
              </a:r>
              <a:r>
                <a:rPr lang="fr-FR" sz="12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p>
            <a:p>
              <a:endPar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Nous avons 50% de répondants très satisfaits et 16,67%  pour chacun des niveaux de satisfaction suivants: satisfait – neutre et insatisfait sur notre réactivité face aux préoccupations de nos DO.</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graphicFrame>
          <p:nvGraphicFramePr>
            <p:cNvPr id="37" name="Graphique 36">
              <a:extLst>
                <a:ext uri="{FF2B5EF4-FFF2-40B4-BE49-F238E27FC236}">
                  <a16:creationId xmlns:a16="http://schemas.microsoft.com/office/drawing/2014/main" id="{F49A15F0-5529-0524-AEE9-7739E6096FA9}"/>
                </a:ext>
              </a:extLst>
            </p:cNvPr>
            <p:cNvGraphicFramePr>
              <a:graphicFrameLocks/>
            </p:cNvGraphicFramePr>
            <p:nvPr>
              <p:extLst>
                <p:ext uri="{D42A27DB-BD31-4B8C-83A1-F6EECF244321}">
                  <p14:modId xmlns:p14="http://schemas.microsoft.com/office/powerpoint/2010/main" val="4111613547"/>
                </p:ext>
              </p:extLst>
            </p:nvPr>
          </p:nvGraphicFramePr>
          <p:xfrm>
            <a:off x="6078680" y="1251773"/>
            <a:ext cx="3617769" cy="2447922"/>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39" name="Groupe 38">
            <a:extLst>
              <a:ext uri="{FF2B5EF4-FFF2-40B4-BE49-F238E27FC236}">
                <a16:creationId xmlns:a16="http://schemas.microsoft.com/office/drawing/2014/main" id="{1D35EC16-BDA1-0552-5649-6D50AE9F96A8}"/>
              </a:ext>
            </a:extLst>
          </p:cNvPr>
          <p:cNvGrpSpPr/>
          <p:nvPr/>
        </p:nvGrpSpPr>
        <p:grpSpPr>
          <a:xfrm>
            <a:off x="70728" y="3671537"/>
            <a:ext cx="5974761" cy="2757838"/>
            <a:chOff x="84728" y="3804475"/>
            <a:chExt cx="5974761" cy="2757838"/>
          </a:xfrm>
        </p:grpSpPr>
        <p:sp>
          <p:nvSpPr>
            <p:cNvPr id="16" name="ZoneTexte 15">
              <a:extLst>
                <a:ext uri="{FF2B5EF4-FFF2-40B4-BE49-F238E27FC236}">
                  <a16:creationId xmlns:a16="http://schemas.microsoft.com/office/drawing/2014/main" id="{398B05D1-2ADD-38FA-6E2F-B76D9948A22F}"/>
                </a:ext>
              </a:extLst>
            </p:cNvPr>
            <p:cNvSpPr txBox="1"/>
            <p:nvPr/>
          </p:nvSpPr>
          <p:spPr>
            <a:xfrm>
              <a:off x="3467101" y="3883940"/>
              <a:ext cx="2592388" cy="1384995"/>
            </a:xfrm>
            <a:prstGeom prst="rect">
              <a:avLst/>
            </a:prstGeom>
            <a:noFill/>
          </p:spPr>
          <p:txBody>
            <a:bodyPr wrap="square" rtlCol="0">
              <a:spAutoFit/>
            </a:bodyPr>
            <a:lstStyle/>
            <a:p>
              <a:r>
                <a:rPr lang="fr-FR" sz="1200" b="1" dirty="0">
                  <a:solidFill>
                    <a:srgbClr val="FF0000"/>
                  </a:solidFill>
                  <a:latin typeface="Roboto" panose="02000000000000000000" pitchFamily="2" charset="0"/>
                  <a:ea typeface="Roboto" panose="02000000000000000000" pitchFamily="2" charset="0"/>
                  <a:cs typeface="Roboto" panose="02000000000000000000" pitchFamily="2" charset="0"/>
                </a:rPr>
                <a:t>CONSTATS 3:</a:t>
              </a:r>
            </a:p>
            <a:p>
              <a:endPar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66,66% des répondants sont satisfaits et très satisfaits alors que 16,67% sont insatisfait et 16,67% sont restés neutre sur notre qualité de service produite.</a:t>
              </a:r>
            </a:p>
          </p:txBody>
        </p:sp>
        <p:graphicFrame>
          <p:nvGraphicFramePr>
            <p:cNvPr id="38" name="Graphique 37">
              <a:extLst>
                <a:ext uri="{FF2B5EF4-FFF2-40B4-BE49-F238E27FC236}">
                  <a16:creationId xmlns:a16="http://schemas.microsoft.com/office/drawing/2014/main" id="{407EE22E-EF17-B4EB-8745-CB0DED9B8990}"/>
                </a:ext>
              </a:extLst>
            </p:cNvPr>
            <p:cNvGraphicFramePr>
              <a:graphicFrameLocks/>
            </p:cNvGraphicFramePr>
            <p:nvPr>
              <p:extLst>
                <p:ext uri="{D42A27DB-BD31-4B8C-83A1-F6EECF244321}">
                  <p14:modId xmlns:p14="http://schemas.microsoft.com/office/powerpoint/2010/main" val="870875403"/>
                </p:ext>
              </p:extLst>
            </p:nvPr>
          </p:nvGraphicFramePr>
          <p:xfrm>
            <a:off x="84728" y="3804475"/>
            <a:ext cx="3453521" cy="2757838"/>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40" name="Graphique 39">
            <a:extLst>
              <a:ext uri="{FF2B5EF4-FFF2-40B4-BE49-F238E27FC236}">
                <a16:creationId xmlns:a16="http://schemas.microsoft.com/office/drawing/2014/main" id="{4E067A63-C9AC-92B2-20C2-8E20ADBCB4BA}"/>
              </a:ext>
            </a:extLst>
          </p:cNvPr>
          <p:cNvGraphicFramePr>
            <a:graphicFrameLocks/>
          </p:cNvGraphicFramePr>
          <p:nvPr>
            <p:extLst>
              <p:ext uri="{D42A27DB-BD31-4B8C-83A1-F6EECF244321}">
                <p14:modId xmlns:p14="http://schemas.microsoft.com/office/powerpoint/2010/main" val="4111909309"/>
              </p:ext>
            </p:extLst>
          </p:nvPr>
        </p:nvGraphicFramePr>
        <p:xfrm>
          <a:off x="6114192" y="3678204"/>
          <a:ext cx="3582257" cy="25405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447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01DE9-8345-FF27-572E-9375AA83197F}"/>
            </a:ext>
          </a:extLst>
        </p:cNvPr>
        <p:cNvGrpSpPr/>
        <p:nvPr/>
      </p:nvGrpSpPr>
      <p:grpSpPr>
        <a:xfrm>
          <a:off x="0" y="0"/>
          <a:ext cx="0" cy="0"/>
          <a:chOff x="0" y="0"/>
          <a:chExt cx="0" cy="0"/>
        </a:xfrm>
      </p:grpSpPr>
      <p:grpSp>
        <p:nvGrpSpPr>
          <p:cNvPr id="5" name="Groupe 14">
            <a:extLst>
              <a:ext uri="{FF2B5EF4-FFF2-40B4-BE49-F238E27FC236}">
                <a16:creationId xmlns:a16="http://schemas.microsoft.com/office/drawing/2014/main" id="{4939B833-BA4A-785F-FBAB-6D6F8417679A}"/>
              </a:ext>
            </a:extLst>
          </p:cNvPr>
          <p:cNvGrpSpPr/>
          <p:nvPr/>
        </p:nvGrpSpPr>
        <p:grpSpPr>
          <a:xfrm>
            <a:off x="84728" y="209654"/>
            <a:ext cx="11285236" cy="556669"/>
            <a:chOff x="547575" y="1440532"/>
            <a:chExt cx="8912618" cy="457397"/>
          </a:xfrm>
        </p:grpSpPr>
        <p:sp>
          <p:nvSpPr>
            <p:cNvPr id="6" name="Rectangle à coins arrondis 12">
              <a:extLst>
                <a:ext uri="{FF2B5EF4-FFF2-40B4-BE49-F238E27FC236}">
                  <a16:creationId xmlns:a16="http://schemas.microsoft.com/office/drawing/2014/main" id="{3D601C44-27F6-55A9-05E6-43DF6EBF6DF9}"/>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Roboto" panose="02000000000000000000" pitchFamily="2" charset="0"/>
                  <a:ea typeface="Roboto" panose="02000000000000000000" pitchFamily="2" charset="0"/>
                  <a:cs typeface="Roboto" panose="02000000000000000000" pitchFamily="2"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Ellipse 10">
              <a:extLst>
                <a:ext uri="{FF2B5EF4-FFF2-40B4-BE49-F238E27FC236}">
                  <a16:creationId xmlns:a16="http://schemas.microsoft.com/office/drawing/2014/main" id="{F483C1E0-B91B-74C0-C702-9502ACD6ACE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12" name="Groupe 14">
            <a:extLst>
              <a:ext uri="{FF2B5EF4-FFF2-40B4-BE49-F238E27FC236}">
                <a16:creationId xmlns:a16="http://schemas.microsoft.com/office/drawing/2014/main" id="{47901A21-B7B0-5DAB-9CA1-8E6D4B53F443}"/>
              </a:ext>
            </a:extLst>
          </p:cNvPr>
          <p:cNvGrpSpPr/>
          <p:nvPr/>
        </p:nvGrpSpPr>
        <p:grpSpPr>
          <a:xfrm>
            <a:off x="565427" y="831274"/>
            <a:ext cx="9262064" cy="392764"/>
            <a:chOff x="547575" y="1440532"/>
            <a:chExt cx="5726253" cy="411437"/>
          </a:xfrm>
        </p:grpSpPr>
        <p:sp>
          <p:nvSpPr>
            <p:cNvPr id="15" name="Rectangle à coins arrondis 12">
              <a:extLst>
                <a:ext uri="{FF2B5EF4-FFF2-40B4-BE49-F238E27FC236}">
                  <a16:creationId xmlns:a16="http://schemas.microsoft.com/office/drawing/2014/main" id="{88944D1D-B3FD-9102-A1C2-1E97380E9893}"/>
                </a:ext>
              </a:extLst>
            </p:cNvPr>
            <p:cNvSpPr/>
            <p:nvPr/>
          </p:nvSpPr>
          <p:spPr>
            <a:xfrm>
              <a:off x="928019" y="1445347"/>
              <a:ext cx="5345809" cy="25595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Perception globale des Donneurs d’ordre (Suite et fin)</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Ellipse 10">
              <a:extLst>
                <a:ext uri="{FF2B5EF4-FFF2-40B4-BE49-F238E27FC236}">
                  <a16:creationId xmlns:a16="http://schemas.microsoft.com/office/drawing/2014/main" id="{0F7E7A4A-78A4-49B7-9395-1438A443810A}"/>
                </a:ext>
              </a:extLst>
            </p:cNvPr>
            <p:cNvSpPr/>
            <p:nvPr/>
          </p:nvSpPr>
          <p:spPr>
            <a:xfrm>
              <a:off x="547575" y="1440532"/>
              <a:ext cx="354294"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a:t>
              </a:r>
            </a:p>
          </p:txBody>
        </p:sp>
      </p:grpSp>
      <p:sp>
        <p:nvSpPr>
          <p:cNvPr id="17" name="ZoneTexte 16">
            <a:extLst>
              <a:ext uri="{FF2B5EF4-FFF2-40B4-BE49-F238E27FC236}">
                <a16:creationId xmlns:a16="http://schemas.microsoft.com/office/drawing/2014/main" id="{4DA487CE-3B24-9F72-AA16-6B3F48BDD8D7}"/>
              </a:ext>
            </a:extLst>
          </p:cNvPr>
          <p:cNvSpPr txBox="1"/>
          <p:nvPr/>
        </p:nvSpPr>
        <p:spPr>
          <a:xfrm>
            <a:off x="6059488" y="1486637"/>
            <a:ext cx="5773808" cy="1015663"/>
          </a:xfrm>
          <a:prstGeom prst="rect">
            <a:avLst/>
          </a:prstGeom>
          <a:noFill/>
        </p:spPr>
        <p:txBody>
          <a:bodyPr wrap="square" rtlCol="0">
            <a:spAutoFit/>
          </a:bodyPr>
          <a:lstStyle/>
          <a:p>
            <a:r>
              <a:rPr lang="fr-FR" sz="1200" b="1" dirty="0">
                <a:solidFill>
                  <a:srgbClr val="FF0000"/>
                </a:solidFill>
                <a:latin typeface="Roboto" panose="02000000000000000000" pitchFamily="2" charset="0"/>
                <a:ea typeface="Roboto" panose="02000000000000000000" pitchFamily="2" charset="0"/>
                <a:cs typeface="Roboto" panose="02000000000000000000" pitchFamily="2" charset="0"/>
              </a:rPr>
              <a:t>CONSTATS 5</a:t>
            </a:r>
            <a:r>
              <a:rPr lang="fr-FR" sz="12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Quant à l’intégrité et la conformité des données mises à disposition de nos DO, nous constatons que les 100% des répondants sont très satisfaits.</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6DD67F1C-06B2-33BA-A822-AF0E095A8EC6}"/>
              </a:ext>
            </a:extLst>
          </p:cNvPr>
          <p:cNvGrpSpPr/>
          <p:nvPr/>
        </p:nvGrpSpPr>
        <p:grpSpPr>
          <a:xfrm>
            <a:off x="4514850" y="1313452"/>
            <a:ext cx="1468438" cy="1866900"/>
            <a:chOff x="0" y="0"/>
            <a:chExt cx="2701210" cy="1954570"/>
          </a:xfrm>
        </p:grpSpPr>
        <p:sp>
          <p:nvSpPr>
            <p:cNvPr id="3" name="ZoneTexte 12">
              <a:extLst>
                <a:ext uri="{FF2B5EF4-FFF2-40B4-BE49-F238E27FC236}">
                  <a16:creationId xmlns:a16="http://schemas.microsoft.com/office/drawing/2014/main" id="{093C93E0-CD64-2AF1-F902-C05EB844CF52}"/>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8" name="Groupe 7">
              <a:extLst>
                <a:ext uri="{FF2B5EF4-FFF2-40B4-BE49-F238E27FC236}">
                  <a16:creationId xmlns:a16="http://schemas.microsoft.com/office/drawing/2014/main" id="{32CC19E5-8C17-5585-BD09-2BBB6B4D04D4}"/>
                </a:ext>
              </a:extLst>
            </p:cNvPr>
            <p:cNvGrpSpPr/>
            <p:nvPr/>
          </p:nvGrpSpPr>
          <p:grpSpPr>
            <a:xfrm>
              <a:off x="316324" y="433999"/>
              <a:ext cx="2384886" cy="1520571"/>
              <a:chOff x="316324" y="433999"/>
              <a:chExt cx="2384886" cy="1520571"/>
            </a:xfrm>
          </p:grpSpPr>
          <p:sp>
            <p:nvSpPr>
              <p:cNvPr id="9" name="Ellipse 8">
                <a:extLst>
                  <a:ext uri="{FF2B5EF4-FFF2-40B4-BE49-F238E27FC236}">
                    <a16:creationId xmlns:a16="http://schemas.microsoft.com/office/drawing/2014/main" id="{7C209321-CF22-A77F-8EBB-0DEAD562486F}"/>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0" name="Ellipse 9">
                <a:extLst>
                  <a:ext uri="{FF2B5EF4-FFF2-40B4-BE49-F238E27FC236}">
                    <a16:creationId xmlns:a16="http://schemas.microsoft.com/office/drawing/2014/main" id="{A9D1A632-F881-3CEF-379D-18FEB11A3AF4}"/>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4" name="Ellipse 13">
                <a:extLst>
                  <a:ext uri="{FF2B5EF4-FFF2-40B4-BE49-F238E27FC236}">
                    <a16:creationId xmlns:a16="http://schemas.microsoft.com/office/drawing/2014/main" id="{982A7EE6-B7AA-8152-5538-A2C88B161376}"/>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73634387-7CB7-FC5B-FB09-F2DABFC67C74}"/>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9" name="Ellipse 18">
                <a:extLst>
                  <a:ext uri="{FF2B5EF4-FFF2-40B4-BE49-F238E27FC236}">
                    <a16:creationId xmlns:a16="http://schemas.microsoft.com/office/drawing/2014/main" id="{9D8551A1-7E16-199C-4DE9-835A034EA3E5}"/>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ZoneTexte 35">
                <a:extLst>
                  <a:ext uri="{FF2B5EF4-FFF2-40B4-BE49-F238E27FC236}">
                    <a16:creationId xmlns:a16="http://schemas.microsoft.com/office/drawing/2014/main" id="{CE8576BD-B4BB-704E-065E-F64945E6CB20}"/>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1" name="ZoneTexte 36">
                <a:extLst>
                  <a:ext uri="{FF2B5EF4-FFF2-40B4-BE49-F238E27FC236}">
                    <a16:creationId xmlns:a16="http://schemas.microsoft.com/office/drawing/2014/main" id="{56157C5D-64B7-636C-D8ED-6ECDFF177322}"/>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2" name="ZoneTexte 37">
                <a:extLst>
                  <a:ext uri="{FF2B5EF4-FFF2-40B4-BE49-F238E27FC236}">
                    <a16:creationId xmlns:a16="http://schemas.microsoft.com/office/drawing/2014/main" id="{2B8BCEB2-C7CF-3754-F468-7296BA8FD34D}"/>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3" name="ZoneTexte 38">
                <a:extLst>
                  <a:ext uri="{FF2B5EF4-FFF2-40B4-BE49-F238E27FC236}">
                    <a16:creationId xmlns:a16="http://schemas.microsoft.com/office/drawing/2014/main" id="{D8240BA3-2E7E-5E8D-0106-2BDE36C6DBC2}"/>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4" name="ZoneTexte 39">
                <a:extLst>
                  <a:ext uri="{FF2B5EF4-FFF2-40B4-BE49-F238E27FC236}">
                    <a16:creationId xmlns:a16="http://schemas.microsoft.com/office/drawing/2014/main" id="{0C05396C-D5F7-B7C6-6558-657D3E544563}"/>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
        <p:nvSpPr>
          <p:cNvPr id="26" name="ZoneTexte 25">
            <a:extLst>
              <a:ext uri="{FF2B5EF4-FFF2-40B4-BE49-F238E27FC236}">
                <a16:creationId xmlns:a16="http://schemas.microsoft.com/office/drawing/2014/main" id="{715C3130-9B0F-50C2-22F0-5ADD34BB20A7}"/>
              </a:ext>
            </a:extLst>
          </p:cNvPr>
          <p:cNvSpPr txBox="1"/>
          <p:nvPr/>
        </p:nvSpPr>
        <p:spPr>
          <a:xfrm>
            <a:off x="84728" y="3488627"/>
            <a:ext cx="10677524" cy="3023905"/>
          </a:xfrm>
          <a:prstGeom prst="rect">
            <a:avLst/>
          </a:prstGeom>
          <a:noFill/>
        </p:spPr>
        <p:txBody>
          <a:bodyPr wrap="square" rtlCol="0">
            <a:spAutoFit/>
          </a:bodyPr>
          <a:lstStyle/>
          <a:p>
            <a:r>
              <a:rPr lang="fr-FR" sz="1200" b="1" dirty="0">
                <a:solidFill>
                  <a:srgbClr val="FF0000"/>
                </a:solidFill>
                <a:latin typeface="Roboto" panose="02000000000000000000" pitchFamily="2" charset="0"/>
                <a:ea typeface="Roboto" panose="02000000000000000000" pitchFamily="2" charset="0"/>
                <a:cs typeface="Roboto" panose="02000000000000000000" pitchFamily="2" charset="0"/>
              </a:rPr>
              <a:t>SYNTHESE DES CONSTATS</a:t>
            </a:r>
          </a:p>
          <a:p>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r>
              <a:rPr lang="fr-FR" sz="1050" dirty="0">
                <a:latin typeface="Roboto" panose="02000000000000000000" pitchFamily="2" charset="0"/>
                <a:ea typeface="Roboto" panose="02000000000000000000" pitchFamily="2" charset="0"/>
                <a:cs typeface="Roboto" panose="02000000000000000000" pitchFamily="2" charset="0"/>
              </a:rPr>
              <a:t>Nous retenons que nos DO sont</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p>
          <a:p>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Très satisfaits des </a:t>
            </a:r>
            <a:r>
              <a:rPr lang="fr-FR" sz="1050" b="1" dirty="0">
                <a:latin typeface="Roboto" panose="02000000000000000000" pitchFamily="2" charset="0"/>
                <a:ea typeface="Roboto" panose="02000000000000000000" pitchFamily="2" charset="0"/>
                <a:cs typeface="Roboto" panose="02000000000000000000" pitchFamily="2" charset="0"/>
              </a:rPr>
              <a:t>données mises à leur disposition </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tout au long du 1er semestre de l’année 2025: 100% du taux de satisfaction;</a:t>
            </a:r>
          </a:p>
          <a:p>
            <a:pPr marL="285750" indent="-285750">
              <a:buClr>
                <a:srgbClr val="FF0000"/>
              </a:buClr>
              <a:buFont typeface="Wingdings" panose="05000000000000000000" pitchFamily="2" charset="2"/>
              <a:buChar char="§"/>
            </a:pPr>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Très satisfaits (33,33%) et satisfaits (66,67%) sur la question de la </a:t>
            </a:r>
            <a:r>
              <a:rPr lang="fr-FR" sz="1050" b="1" dirty="0">
                <a:latin typeface="Roboto" panose="02000000000000000000" pitchFamily="2" charset="0"/>
                <a:ea typeface="Roboto" panose="02000000000000000000" pitchFamily="2" charset="0"/>
                <a:cs typeface="Roboto" panose="02000000000000000000" pitchFamily="2" charset="0"/>
              </a:rPr>
              <a:t>satisfaction globale</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Une amélioration conséquente par rapport à la précédente enquête de 2024 qui nous donnait 75% pour ces deux niveaux de satisfaction contre du 100% au S1 de 2025;</a:t>
            </a:r>
          </a:p>
          <a:p>
            <a:pPr marL="285750" indent="-285750">
              <a:buClr>
                <a:srgbClr val="FF0000"/>
              </a:buClr>
              <a:buFont typeface="Wingdings" panose="05000000000000000000" pitchFamily="2" charset="2"/>
              <a:buChar char="§"/>
            </a:pPr>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Très satisfaits (50%) et satisfaits (16,67%) à 66,67%; insatisfaits (16,67%) et neutres (16,67%) à 33,33% sur notre </a:t>
            </a:r>
            <a:r>
              <a:rPr lang="fr-FR" sz="1050" b="1" dirty="0">
                <a:latin typeface="Roboto" panose="02000000000000000000" pitchFamily="2" charset="0"/>
                <a:ea typeface="Roboto" panose="02000000000000000000" pitchFamily="2" charset="0"/>
                <a:cs typeface="Roboto" panose="02000000000000000000" pitchFamily="2" charset="0"/>
              </a:rPr>
              <a:t>réactivité face à leurs préoccupations</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Une régression de </a:t>
            </a:r>
            <a:r>
              <a:rPr lang="fr-FR" sz="1050" dirty="0">
                <a:solidFill>
                  <a:srgbClr val="FF0000"/>
                </a:solidFill>
                <a:latin typeface="Roboto" panose="02000000000000000000" pitchFamily="2" charset="0"/>
                <a:ea typeface="Roboto" panose="02000000000000000000" pitchFamily="2" charset="0"/>
                <a:cs typeface="Roboto" panose="02000000000000000000" pitchFamily="2" charset="0"/>
              </a:rPr>
              <a:t>-8,33%</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sur les deux niveaux de satisfaction (75%-66,67%) et une réduction du taux d’insatisfaction de </a:t>
            </a:r>
            <a:r>
              <a:rPr lang="fr-FR" sz="1050" dirty="0">
                <a:solidFill>
                  <a:srgbClr val="00B050"/>
                </a:solidFill>
                <a:latin typeface="Roboto" panose="02000000000000000000" pitchFamily="2" charset="0"/>
                <a:ea typeface="Roboto" panose="02000000000000000000" pitchFamily="2" charset="0"/>
                <a:cs typeface="Roboto" panose="02000000000000000000" pitchFamily="2" charset="0"/>
              </a:rPr>
              <a:t>8,33</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(25%-16,67%) en 2024;</a:t>
            </a:r>
          </a:p>
          <a:p>
            <a:pPr marL="285750" indent="-285750">
              <a:buClr>
                <a:srgbClr val="FF0000"/>
              </a:buClr>
              <a:buFont typeface="Wingdings" panose="05000000000000000000" pitchFamily="2" charset="2"/>
              <a:buChar char="§"/>
            </a:pPr>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Très satisfaits (33,33%) et satisfaits (33,33%) à 66,67%; insatisfaits (16,67%) et neutres (16,67%) à 33,33% sur notre </a:t>
            </a:r>
            <a:r>
              <a:rPr lang="fr-FR" sz="1050" b="1" dirty="0">
                <a:latin typeface="Roboto" panose="02000000000000000000" pitchFamily="2" charset="0"/>
                <a:ea typeface="Roboto" panose="02000000000000000000" pitchFamily="2" charset="0"/>
                <a:cs typeface="Roboto" panose="02000000000000000000" pitchFamily="2" charset="0"/>
              </a:rPr>
              <a:t>qualité de service</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a:t>
            </a:r>
            <a:r>
              <a:rPr lang="fr-FR" sz="1050" b="1" dirty="0">
                <a:latin typeface="Roboto" panose="02000000000000000000" pitchFamily="2" charset="0"/>
                <a:ea typeface="Roboto" panose="02000000000000000000" pitchFamily="2" charset="0"/>
                <a:cs typeface="Roboto" panose="02000000000000000000" pitchFamily="2" charset="0"/>
              </a:rPr>
              <a:t>produite. </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Nous notons une régression de </a:t>
            </a:r>
            <a:r>
              <a:rPr lang="fr-FR" sz="1050" dirty="0">
                <a:solidFill>
                  <a:srgbClr val="FF0000"/>
                </a:solidFill>
                <a:latin typeface="Roboto" panose="02000000000000000000" pitchFamily="2" charset="0"/>
                <a:ea typeface="Roboto" panose="02000000000000000000" pitchFamily="2" charset="0"/>
                <a:cs typeface="Roboto" panose="02000000000000000000" pitchFamily="2" charset="0"/>
              </a:rPr>
              <a:t>16,67% </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avec le taux d’insatisfaction car tous les DO étaient satisfaits en 2024 de notre qualité de service produite</a:t>
            </a:r>
          </a:p>
          <a:p>
            <a:pPr marL="285750" indent="-285750">
              <a:buClr>
                <a:srgbClr val="FF0000"/>
              </a:buClr>
              <a:buFont typeface="Wingdings" panose="05000000000000000000" pitchFamily="2" charset="2"/>
              <a:buChar char="§"/>
            </a:pPr>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
            </a:pP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Très satisfaits (16,67%) et satisfaits (16,67%) à 33,33%, insatisfaits à 16,67% et neutre à 50% sur </a:t>
            </a:r>
            <a:r>
              <a:rPr lang="fr-FR" sz="1050" dirty="0">
                <a:latin typeface="Roboto" panose="02000000000000000000" pitchFamily="2" charset="0"/>
                <a:ea typeface="Roboto" panose="02000000000000000000" pitchFamily="2" charset="0"/>
                <a:cs typeface="Roboto" panose="02000000000000000000" pitchFamily="2" charset="0"/>
              </a:rPr>
              <a:t>notre </a:t>
            </a:r>
            <a:r>
              <a:rPr lang="fr-FR" sz="1050" b="1" dirty="0">
                <a:latin typeface="Roboto" panose="02000000000000000000" pitchFamily="2" charset="0"/>
                <a:ea typeface="Roboto" panose="02000000000000000000" pitchFamily="2" charset="0"/>
                <a:cs typeface="Roboto" panose="02000000000000000000" pitchFamily="2" charset="0"/>
              </a:rPr>
              <a:t>capacité d'innovation</a:t>
            </a:r>
            <a:r>
              <a:rPr lang="fr-FR" sz="1050" dirty="0">
                <a:latin typeface="Roboto" panose="02000000000000000000" pitchFamily="2" charset="0"/>
                <a:ea typeface="Roboto" panose="02000000000000000000" pitchFamily="2" charset="0"/>
                <a:cs typeface="Roboto" panose="02000000000000000000" pitchFamily="2" charset="0"/>
              </a:rPr>
              <a:t>. </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Une régression de </a:t>
            </a:r>
            <a:r>
              <a:rPr lang="fr-FR" sz="1050" dirty="0">
                <a:solidFill>
                  <a:srgbClr val="FF0000"/>
                </a:solidFill>
                <a:latin typeface="Roboto" panose="02000000000000000000" pitchFamily="2" charset="0"/>
                <a:ea typeface="Roboto" panose="02000000000000000000" pitchFamily="2" charset="0"/>
                <a:cs typeface="Roboto" panose="02000000000000000000" pitchFamily="2" charset="0"/>
              </a:rPr>
              <a:t>16,67% </a:t>
            </a:r>
          </a:p>
          <a:p>
            <a:pPr>
              <a:buClr>
                <a:srgbClr val="FF0000"/>
              </a:buClr>
            </a:pP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du taux de satisfaction</a:t>
            </a:r>
            <a:r>
              <a:rPr lang="fr-FR" sz="105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comparé </a:t>
            </a:r>
            <a:r>
              <a:rPr lang="fr-FR" sz="1050" dirty="0">
                <a:latin typeface="Roboto" panose="02000000000000000000" pitchFamily="2" charset="0"/>
                <a:ea typeface="Roboto" panose="02000000000000000000" pitchFamily="2" charset="0"/>
                <a:cs typeface="Roboto" panose="02000000000000000000" pitchFamily="2" charset="0"/>
              </a:rPr>
              <a:t> </a:t>
            </a:r>
            <a:r>
              <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au précédent taux de satisfaction (50%) de 2024.</a:t>
            </a:r>
          </a:p>
          <a:p>
            <a:endParaRPr lang="fr-FR"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Graphique 3">
            <a:extLst>
              <a:ext uri="{FF2B5EF4-FFF2-40B4-BE49-F238E27FC236}">
                <a16:creationId xmlns:a16="http://schemas.microsoft.com/office/drawing/2014/main" id="{7F697087-2040-0E3B-ED4E-3E94980AF8DD}"/>
              </a:ext>
            </a:extLst>
          </p:cNvPr>
          <p:cNvGraphicFramePr>
            <a:graphicFrameLocks/>
          </p:cNvGraphicFramePr>
          <p:nvPr>
            <p:extLst>
              <p:ext uri="{D42A27DB-BD31-4B8C-83A1-F6EECF244321}">
                <p14:modId xmlns:p14="http://schemas.microsoft.com/office/powerpoint/2010/main" val="3240429517"/>
              </p:ext>
            </p:extLst>
          </p:nvPr>
        </p:nvGraphicFramePr>
        <p:xfrm>
          <a:off x="-1" y="1223944"/>
          <a:ext cx="4524375" cy="20569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4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9B5F-B2F2-2C5D-FD08-A486169D1FEE}"/>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E0176435-89B6-D4F1-9245-71A4F7C756D2}"/>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C8DCD5F1-93D6-8414-3B07-3AD76C9EFCF2}"/>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Roboto" panose="02000000000000000000" pitchFamily="2" charset="0"/>
                  <a:ea typeface="Roboto" panose="02000000000000000000" pitchFamily="2" charset="0"/>
                  <a:cs typeface="Roboto" panose="02000000000000000000" pitchFamily="2"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Ellipse 10">
              <a:extLst>
                <a:ext uri="{FF2B5EF4-FFF2-40B4-BE49-F238E27FC236}">
                  <a16:creationId xmlns:a16="http://schemas.microsoft.com/office/drawing/2014/main" id="{156EAA92-F67F-4107-A7A1-6E89D6EA04EF}"/>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08CA1A32-CAAD-D84F-50B2-65FFD42A45A1}"/>
              </a:ext>
            </a:extLst>
          </p:cNvPr>
          <p:cNvGrpSpPr/>
          <p:nvPr/>
        </p:nvGrpSpPr>
        <p:grpSpPr>
          <a:xfrm>
            <a:off x="657790" y="846968"/>
            <a:ext cx="7495610" cy="556669"/>
            <a:chOff x="547575" y="1440532"/>
            <a:chExt cx="7078383" cy="457397"/>
          </a:xfrm>
        </p:grpSpPr>
        <p:sp>
          <p:nvSpPr>
            <p:cNvPr id="8" name="Rectangle à coins arrondis 12">
              <a:extLst>
                <a:ext uri="{FF2B5EF4-FFF2-40B4-BE49-F238E27FC236}">
                  <a16:creationId xmlns:a16="http://schemas.microsoft.com/office/drawing/2014/main" id="{F45A44B6-7451-194D-F701-C00F6B4EE7CE}"/>
                </a:ext>
              </a:extLst>
            </p:cNvPr>
            <p:cNvSpPr/>
            <p:nvPr/>
          </p:nvSpPr>
          <p:spPr>
            <a:xfrm>
              <a:off x="928017" y="1445347"/>
              <a:ext cx="6697941"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Roboto" panose="02000000000000000000" pitchFamily="2" charset="0"/>
                  <a:ea typeface="Roboto" panose="02000000000000000000" pitchFamily="2" charset="0"/>
                  <a:cs typeface="Roboto" panose="02000000000000000000" pitchFamily="2" charset="0"/>
                </a:rPr>
                <a:t>SYNTHESE QUALITATIVES DES RETOURS CLIENTS DONNEURS D’ORDRES</a:t>
              </a:r>
              <a:endParaRPr kumimoji="0" lang="fr-FR" sz="1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Ellipse 10">
              <a:extLst>
                <a:ext uri="{FF2B5EF4-FFF2-40B4-BE49-F238E27FC236}">
                  <a16:creationId xmlns:a16="http://schemas.microsoft.com/office/drawing/2014/main" id="{E28A006C-08CE-B9D4-1C5B-CA4F41A887ED}"/>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t>
              </a:r>
            </a:p>
          </p:txBody>
        </p:sp>
      </p:grpSp>
      <p:graphicFrame>
        <p:nvGraphicFramePr>
          <p:cNvPr id="2" name="Tableau 1">
            <a:extLst>
              <a:ext uri="{FF2B5EF4-FFF2-40B4-BE49-F238E27FC236}">
                <a16:creationId xmlns:a16="http://schemas.microsoft.com/office/drawing/2014/main" id="{55D5653E-4DD5-D9F6-64FB-C1973FEFD949}"/>
              </a:ext>
            </a:extLst>
          </p:cNvPr>
          <p:cNvGraphicFramePr>
            <a:graphicFrameLocks noGrp="1"/>
          </p:cNvGraphicFramePr>
          <p:nvPr>
            <p:extLst>
              <p:ext uri="{D42A27DB-BD31-4B8C-83A1-F6EECF244321}">
                <p14:modId xmlns:p14="http://schemas.microsoft.com/office/powerpoint/2010/main" val="2520064066"/>
              </p:ext>
            </p:extLst>
          </p:nvPr>
        </p:nvGraphicFramePr>
        <p:xfrm>
          <a:off x="84728" y="1515155"/>
          <a:ext cx="11954873" cy="3395469"/>
        </p:xfrm>
        <a:graphic>
          <a:graphicData uri="http://schemas.openxmlformats.org/drawingml/2006/table">
            <a:tbl>
              <a:tblPr firstRow="1" bandRow="1">
                <a:tableStyleId>{72833802-FEF1-4C79-8D5D-14CF1EAF98D9}</a:tableStyleId>
              </a:tblPr>
              <a:tblGrid>
                <a:gridCol w="2089364">
                  <a:extLst>
                    <a:ext uri="{9D8B030D-6E8A-4147-A177-3AD203B41FA5}">
                      <a16:colId xmlns:a16="http://schemas.microsoft.com/office/drawing/2014/main" val="1691847633"/>
                    </a:ext>
                  </a:extLst>
                </a:gridCol>
                <a:gridCol w="683408">
                  <a:extLst>
                    <a:ext uri="{9D8B030D-6E8A-4147-A177-3AD203B41FA5}">
                      <a16:colId xmlns:a16="http://schemas.microsoft.com/office/drawing/2014/main" val="2554559981"/>
                    </a:ext>
                  </a:extLst>
                </a:gridCol>
                <a:gridCol w="609600">
                  <a:extLst>
                    <a:ext uri="{9D8B030D-6E8A-4147-A177-3AD203B41FA5}">
                      <a16:colId xmlns:a16="http://schemas.microsoft.com/office/drawing/2014/main" val="3929919618"/>
                    </a:ext>
                  </a:extLst>
                </a:gridCol>
                <a:gridCol w="638175">
                  <a:extLst>
                    <a:ext uri="{9D8B030D-6E8A-4147-A177-3AD203B41FA5}">
                      <a16:colId xmlns:a16="http://schemas.microsoft.com/office/drawing/2014/main" val="1653647542"/>
                    </a:ext>
                  </a:extLst>
                </a:gridCol>
                <a:gridCol w="619125">
                  <a:extLst>
                    <a:ext uri="{9D8B030D-6E8A-4147-A177-3AD203B41FA5}">
                      <a16:colId xmlns:a16="http://schemas.microsoft.com/office/drawing/2014/main" val="1233526057"/>
                    </a:ext>
                  </a:extLst>
                </a:gridCol>
                <a:gridCol w="742950">
                  <a:extLst>
                    <a:ext uri="{9D8B030D-6E8A-4147-A177-3AD203B41FA5}">
                      <a16:colId xmlns:a16="http://schemas.microsoft.com/office/drawing/2014/main" val="3239312779"/>
                    </a:ext>
                  </a:extLst>
                </a:gridCol>
                <a:gridCol w="838200">
                  <a:extLst>
                    <a:ext uri="{9D8B030D-6E8A-4147-A177-3AD203B41FA5}">
                      <a16:colId xmlns:a16="http://schemas.microsoft.com/office/drawing/2014/main" val="2921513495"/>
                    </a:ext>
                  </a:extLst>
                </a:gridCol>
                <a:gridCol w="5734051">
                  <a:extLst>
                    <a:ext uri="{9D8B030D-6E8A-4147-A177-3AD203B41FA5}">
                      <a16:colId xmlns:a16="http://schemas.microsoft.com/office/drawing/2014/main" val="678508287"/>
                    </a:ext>
                  </a:extLst>
                </a:gridCol>
              </a:tblGrid>
              <a:tr h="411124">
                <a:tc>
                  <a:txBody>
                    <a:bodyPr/>
                    <a:lstStyle/>
                    <a:p>
                      <a:r>
                        <a:rPr lang="fr-FR" sz="1000" dirty="0">
                          <a:latin typeface="Roboto" panose="02000000000000000000" pitchFamily="2" charset="0"/>
                          <a:ea typeface="Roboto" panose="02000000000000000000" pitchFamily="2" charset="0"/>
                          <a:cs typeface="Roboto" panose="02000000000000000000" pitchFamily="2" charset="0"/>
                        </a:rPr>
                        <a:t>Questions sondage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000" dirty="0">
                          <a:latin typeface="Roboto" panose="02000000000000000000" pitchFamily="2" charset="0"/>
                          <a:ea typeface="Roboto" panose="02000000000000000000" pitchFamily="2" charset="0"/>
                          <a:cs typeface="Roboto" panose="02000000000000000000" pitchFamily="2" charset="0"/>
                        </a:rPr>
                        <a:t>Canal+ Congo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000" dirty="0">
                          <a:latin typeface="Roboto" panose="02000000000000000000" pitchFamily="2" charset="0"/>
                          <a:ea typeface="Roboto" panose="02000000000000000000" pitchFamily="2" charset="0"/>
                          <a:cs typeface="Roboto" panose="02000000000000000000" pitchFamily="2" charset="0"/>
                        </a:rPr>
                        <a:t>MTN Congo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000" dirty="0">
                          <a:latin typeface="Roboto" panose="02000000000000000000" pitchFamily="2" charset="0"/>
                          <a:ea typeface="Roboto" panose="02000000000000000000" pitchFamily="2" charset="0"/>
                          <a:cs typeface="Roboto" panose="02000000000000000000" pitchFamily="2" charset="0"/>
                        </a:rPr>
                        <a:t>BGFI Congo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000" dirty="0">
                          <a:latin typeface="Roboto" panose="02000000000000000000" pitchFamily="2" charset="0"/>
                          <a:ea typeface="Roboto" panose="02000000000000000000" pitchFamily="2" charset="0"/>
                          <a:cs typeface="Roboto" panose="02000000000000000000" pitchFamily="2" charset="0"/>
                        </a:rPr>
                        <a:t>Airtel Congo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Roboto" panose="02000000000000000000" pitchFamily="2" charset="0"/>
                          <a:ea typeface="Roboto" panose="02000000000000000000" pitchFamily="2" charset="0"/>
                          <a:cs typeface="Roboto" panose="02000000000000000000" pitchFamily="2" charset="0"/>
                        </a:rPr>
                        <a:t>G. Bissau</a:t>
                      </a:r>
                    </a:p>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Roboto" panose="02000000000000000000" pitchFamily="2" charset="0"/>
                          <a:ea typeface="Roboto" panose="02000000000000000000" pitchFamily="2" charset="0"/>
                          <a:cs typeface="Roboto" panose="02000000000000000000" pitchFamily="2" charset="0"/>
                        </a:rPr>
                        <a:t>G. Conakry</a:t>
                      </a:r>
                    </a:p>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000" dirty="0">
                          <a:latin typeface="Roboto" panose="02000000000000000000" pitchFamily="2" charset="0"/>
                          <a:ea typeface="Roboto" panose="02000000000000000000" pitchFamily="2" charset="0"/>
                          <a:cs typeface="Roboto" panose="02000000000000000000" pitchFamily="2" charset="0"/>
                        </a:rPr>
                        <a:t>Observations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537543130"/>
                  </a:ext>
                </a:extLst>
              </a:tr>
              <a:tr h="569249">
                <a:tc>
                  <a:txBody>
                    <a:bodyPr/>
                    <a:lstStyle/>
                    <a:p>
                      <a:r>
                        <a:rPr lang="fr-FR" sz="1000" dirty="0">
                          <a:latin typeface="Roboto" panose="02000000000000000000" pitchFamily="2" charset="0"/>
                          <a:ea typeface="Roboto" panose="02000000000000000000" pitchFamily="2" charset="0"/>
                          <a:cs typeface="Roboto" panose="02000000000000000000" pitchFamily="2" charset="0"/>
                        </a:rPr>
                        <a:t>Quel est votre niveau de satisfaction globale sur une échelle de 1 à 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Sur les six (06) retours des DO relatives au niveau de satisfaction globale, nous avons deux (02) DO qui sont très satisfaits, et quatre (04) satisfaits. Le Congo a à la fois deux (02) de très satisfaits et de satisfaits. Les deux Guinées sont satisfaits.</a:t>
                      </a:r>
                      <a:endParaRPr lang="fr-FR" sz="1000" kern="1200" dirty="0">
                        <a:solidFill>
                          <a:srgbClr val="00B050"/>
                        </a:solidFill>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7402341"/>
                  </a:ext>
                </a:extLst>
              </a:tr>
              <a:tr h="569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Comment évaluez-vous notre réactivité face à vos préoccupations?</a:t>
                      </a:r>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Concernant notre réactivité face aux préoccupations de nos DO, sur les six, nous avons trois (03) DO qui sont très satisfaits, un (01) satisfait, un (01) insatisfait et un (01) neutre. Le Congo à trois (03) retours très satisfaisants et un (01) satisfaisant; la G. Conakry a un retour insatisfait et la G. Bissau est restée neutre.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346019"/>
                  </a:ext>
                </a:extLst>
              </a:tr>
              <a:tr h="438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Quelle est votre appréciation sur  notre qualité de  service produite?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Notre qualité de service produite est à la fois très satisfaisante, satisfaisante et insatisfaisante, Le Congo est la filiale dans laquelle nous avons eu deux (02) retours très satisfaisants et deux (2) satisfaisants, La G. Conakry a un (01) un retour insatisfait et la G. Bissau qui est restée neutre.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198956"/>
                  </a:ext>
                </a:extLst>
              </a:tr>
              <a:tr h="573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Êtes-vous satisfait de notre capacité d'innovation?</a:t>
                      </a:r>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Quant à notre capacité d’innovation, trois retours sont neutres, un (01) très satisfaisant, un (01) satisfaisant puis un (01)insatisfait. Le Congo a les deux retours satisfaisants et deux neutres; la G. Conakry a un (01) retour insatisfaisant et la G. Bissau est restée neutre.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270344"/>
                  </a:ext>
                </a:extLst>
              </a:tr>
              <a:tr h="592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Est-ce que nos données mises à votre disposition sont-elles intègres et conformes?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sz="1000" dirty="0">
                        <a:latin typeface="Roboto" panose="02000000000000000000" pitchFamily="2" charset="0"/>
                        <a:ea typeface="Roboto" panose="02000000000000000000" pitchFamily="2" charset="0"/>
                        <a:cs typeface="Roboto" panose="02000000000000000000"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000" kern="1200" dirty="0">
                          <a:solidFill>
                            <a:schemeClr val="tx1"/>
                          </a:solidFill>
                          <a:latin typeface="Roboto" panose="02000000000000000000" pitchFamily="2" charset="0"/>
                          <a:ea typeface="Roboto" panose="02000000000000000000" pitchFamily="2" charset="0"/>
                          <a:cs typeface="Roboto" panose="02000000000000000000" pitchFamily="2" charset="0"/>
                        </a:rPr>
                        <a:t>Toutes les filiales qui ont complété l’enquête sont très satisfaits de la qualité des données mises à leur disposition.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268483"/>
                  </a:ext>
                </a:extLst>
              </a:tr>
            </a:tbl>
          </a:graphicData>
        </a:graphic>
      </p:graphicFrame>
      <p:sp>
        <p:nvSpPr>
          <p:cNvPr id="32" name="Ellipse 31">
            <a:extLst>
              <a:ext uri="{FF2B5EF4-FFF2-40B4-BE49-F238E27FC236}">
                <a16:creationId xmlns:a16="http://schemas.microsoft.com/office/drawing/2014/main" id="{E4C53B03-4D8A-10FB-ED7D-BACE5EB1BC5F}"/>
              </a:ext>
            </a:extLst>
          </p:cNvPr>
          <p:cNvSpPr/>
          <p:nvPr/>
        </p:nvSpPr>
        <p:spPr>
          <a:xfrm>
            <a:off x="3477362" y="1956256"/>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4" name="Groupe 43">
            <a:extLst>
              <a:ext uri="{FF2B5EF4-FFF2-40B4-BE49-F238E27FC236}">
                <a16:creationId xmlns:a16="http://schemas.microsoft.com/office/drawing/2014/main" id="{6BBAA8AA-B610-331A-0008-E9944E100DFA}"/>
              </a:ext>
            </a:extLst>
          </p:cNvPr>
          <p:cNvGrpSpPr/>
          <p:nvPr/>
        </p:nvGrpSpPr>
        <p:grpSpPr>
          <a:xfrm>
            <a:off x="84728" y="4905710"/>
            <a:ext cx="2267947" cy="1787476"/>
            <a:chOff x="-15169" y="4721599"/>
            <a:chExt cx="2701210" cy="1972537"/>
          </a:xfrm>
        </p:grpSpPr>
        <p:sp>
          <p:nvSpPr>
            <p:cNvPr id="13" name="ZoneTexte 12">
              <a:extLst>
                <a:ext uri="{FF2B5EF4-FFF2-40B4-BE49-F238E27FC236}">
                  <a16:creationId xmlns:a16="http://schemas.microsoft.com/office/drawing/2014/main" id="{87C758B9-771F-35BB-C546-657B1A8971A6}"/>
                </a:ext>
              </a:extLst>
            </p:cNvPr>
            <p:cNvSpPr txBox="1"/>
            <p:nvPr/>
          </p:nvSpPr>
          <p:spPr>
            <a:xfrm>
              <a:off x="-15169" y="4721599"/>
              <a:ext cx="2211814" cy="271713"/>
            </a:xfrm>
            <a:prstGeom prst="rect">
              <a:avLst/>
            </a:prstGeom>
            <a:noFill/>
          </p:spPr>
          <p:txBody>
            <a:bodyPr wrap="square" rtlCol="0">
              <a:spAutoFit/>
            </a:bodyPr>
            <a:lstStyle/>
            <a:p>
              <a:r>
                <a:rPr lang="fr-FR" sz="1000" dirty="0">
                  <a:latin typeface="Roboto" panose="02000000000000000000" pitchFamily="2" charset="0"/>
                  <a:ea typeface="Roboto" panose="02000000000000000000" pitchFamily="2" charset="0"/>
                  <a:cs typeface="Roboto" panose="02000000000000000000" pitchFamily="2" charset="0"/>
                </a:rPr>
                <a:t>Légende</a:t>
              </a:r>
            </a:p>
          </p:txBody>
        </p:sp>
        <p:grpSp>
          <p:nvGrpSpPr>
            <p:cNvPr id="43" name="Groupe 42">
              <a:extLst>
                <a:ext uri="{FF2B5EF4-FFF2-40B4-BE49-F238E27FC236}">
                  <a16:creationId xmlns:a16="http://schemas.microsoft.com/office/drawing/2014/main" id="{C4CB8FC2-1D5A-5198-A5C6-FDB144B8149B}"/>
                </a:ext>
              </a:extLst>
            </p:cNvPr>
            <p:cNvGrpSpPr/>
            <p:nvPr/>
          </p:nvGrpSpPr>
          <p:grpSpPr>
            <a:xfrm>
              <a:off x="301155" y="5155598"/>
              <a:ext cx="2384886" cy="1538538"/>
              <a:chOff x="301155" y="5155598"/>
              <a:chExt cx="2384886" cy="1538538"/>
            </a:xfrm>
          </p:grpSpPr>
          <p:sp>
            <p:nvSpPr>
              <p:cNvPr id="18" name="Ellipse 17">
                <a:extLst>
                  <a:ext uri="{FF2B5EF4-FFF2-40B4-BE49-F238E27FC236}">
                    <a16:creationId xmlns:a16="http://schemas.microsoft.com/office/drawing/2014/main" id="{E48A898A-B9AC-9525-3C5D-C30D75A4EE0E}"/>
                  </a:ext>
                </a:extLst>
              </p:cNvPr>
              <p:cNvSpPr/>
              <p:nvPr/>
            </p:nvSpPr>
            <p:spPr>
              <a:xfrm>
                <a:off x="301155" y="6399253"/>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latin typeface="Roboto" panose="02000000000000000000" pitchFamily="2" charset="0"/>
                  <a:ea typeface="Roboto" panose="02000000000000000000" pitchFamily="2" charset="0"/>
                  <a:cs typeface="Roboto" panose="02000000000000000000" pitchFamily="2" charset="0"/>
                </a:endParaRPr>
              </a:p>
            </p:txBody>
          </p:sp>
          <p:sp>
            <p:nvSpPr>
              <p:cNvPr id="14" name="Ellipse 13">
                <a:extLst>
                  <a:ext uri="{FF2B5EF4-FFF2-40B4-BE49-F238E27FC236}">
                    <a16:creationId xmlns:a16="http://schemas.microsoft.com/office/drawing/2014/main" id="{1EFCAACA-D16C-708C-8B7F-90E98D2F65DD}"/>
                  </a:ext>
                </a:extLst>
              </p:cNvPr>
              <p:cNvSpPr/>
              <p:nvPr/>
            </p:nvSpPr>
            <p:spPr>
              <a:xfrm>
                <a:off x="316614" y="5517808"/>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latin typeface="Roboto" panose="02000000000000000000" pitchFamily="2" charset="0"/>
                  <a:ea typeface="Roboto" panose="02000000000000000000" pitchFamily="2" charset="0"/>
                  <a:cs typeface="Roboto" panose="02000000000000000000" pitchFamily="2" charset="0"/>
                </a:endParaRPr>
              </a:p>
            </p:txBody>
          </p:sp>
          <p:sp>
            <p:nvSpPr>
              <p:cNvPr id="15" name="Ellipse 14">
                <a:extLst>
                  <a:ext uri="{FF2B5EF4-FFF2-40B4-BE49-F238E27FC236}">
                    <a16:creationId xmlns:a16="http://schemas.microsoft.com/office/drawing/2014/main" id="{0D658715-6A41-A316-7BE4-AF5B85367EA7}"/>
                  </a:ext>
                </a:extLst>
              </p:cNvPr>
              <p:cNvSpPr/>
              <p:nvPr/>
            </p:nvSpPr>
            <p:spPr>
              <a:xfrm>
                <a:off x="303079" y="6092301"/>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latin typeface="Roboto" panose="02000000000000000000" pitchFamily="2" charset="0"/>
                  <a:ea typeface="Roboto" panose="02000000000000000000" pitchFamily="2" charset="0"/>
                  <a:cs typeface="Roboto" panose="02000000000000000000" pitchFamily="2" charset="0"/>
                </a:endParaRPr>
              </a:p>
            </p:txBody>
          </p:sp>
          <p:sp>
            <p:nvSpPr>
              <p:cNvPr id="16" name="Ellipse 15">
                <a:extLst>
                  <a:ext uri="{FF2B5EF4-FFF2-40B4-BE49-F238E27FC236}">
                    <a16:creationId xmlns:a16="http://schemas.microsoft.com/office/drawing/2014/main" id="{ABE2FE9C-122D-A90C-435E-CFC7CE3506B1}"/>
                  </a:ext>
                </a:extLst>
              </p:cNvPr>
              <p:cNvSpPr/>
              <p:nvPr/>
            </p:nvSpPr>
            <p:spPr>
              <a:xfrm>
                <a:off x="314530" y="5795373"/>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latin typeface="Roboto" panose="02000000000000000000" pitchFamily="2" charset="0"/>
                  <a:ea typeface="Roboto" panose="02000000000000000000" pitchFamily="2" charset="0"/>
                  <a:cs typeface="Roboto" panose="02000000000000000000" pitchFamily="2" charset="0"/>
                </a:endParaRPr>
              </a:p>
            </p:txBody>
          </p:sp>
          <p:sp>
            <p:nvSpPr>
              <p:cNvPr id="17" name="Ellipse 16">
                <a:extLst>
                  <a:ext uri="{FF2B5EF4-FFF2-40B4-BE49-F238E27FC236}">
                    <a16:creationId xmlns:a16="http://schemas.microsoft.com/office/drawing/2014/main" id="{ACBE5645-974E-4A2A-BD0A-1B7BEB279536}"/>
                  </a:ext>
                </a:extLst>
              </p:cNvPr>
              <p:cNvSpPr/>
              <p:nvPr/>
            </p:nvSpPr>
            <p:spPr>
              <a:xfrm>
                <a:off x="314546" y="5165123"/>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latin typeface="Roboto" panose="02000000000000000000" pitchFamily="2" charset="0"/>
                  <a:ea typeface="Roboto" panose="02000000000000000000" pitchFamily="2" charset="0"/>
                  <a:cs typeface="Roboto" panose="02000000000000000000" pitchFamily="2" charset="0"/>
                </a:endParaRPr>
              </a:p>
            </p:txBody>
          </p:sp>
          <p:sp>
            <p:nvSpPr>
              <p:cNvPr id="36" name="ZoneTexte 35">
                <a:extLst>
                  <a:ext uri="{FF2B5EF4-FFF2-40B4-BE49-F238E27FC236}">
                    <a16:creationId xmlns:a16="http://schemas.microsoft.com/office/drawing/2014/main" id="{483FEE8D-9ECB-1D15-66C2-3054CDC2A0D7}"/>
                  </a:ext>
                </a:extLst>
              </p:cNvPr>
              <p:cNvSpPr txBox="1"/>
              <p:nvPr/>
            </p:nvSpPr>
            <p:spPr>
              <a:xfrm>
                <a:off x="837679" y="5155598"/>
                <a:ext cx="1819788" cy="271713"/>
              </a:xfrm>
              <a:prstGeom prst="rect">
                <a:avLst/>
              </a:prstGeom>
              <a:noFill/>
            </p:spPr>
            <p:txBody>
              <a:bodyPr wrap="square">
                <a:spAutoFit/>
              </a:bodyPr>
              <a:lstStyle/>
              <a:p>
                <a:r>
                  <a:rPr lang="fr-FR" sz="1000" dirty="0">
                    <a:latin typeface="Roboto" panose="02000000000000000000" pitchFamily="2" charset="0"/>
                    <a:ea typeface="Roboto" panose="02000000000000000000" pitchFamily="2" charset="0"/>
                    <a:cs typeface="Roboto" panose="02000000000000000000" pitchFamily="2" charset="0"/>
                  </a:rPr>
                  <a:t>Très satisfait</a:t>
                </a:r>
              </a:p>
            </p:txBody>
          </p:sp>
          <p:sp>
            <p:nvSpPr>
              <p:cNvPr id="37" name="ZoneTexte 36">
                <a:extLst>
                  <a:ext uri="{FF2B5EF4-FFF2-40B4-BE49-F238E27FC236}">
                    <a16:creationId xmlns:a16="http://schemas.microsoft.com/office/drawing/2014/main" id="{98EBFA0F-5A3A-1D22-E674-368930AC0E0D}"/>
                  </a:ext>
                </a:extLst>
              </p:cNvPr>
              <p:cNvSpPr txBox="1"/>
              <p:nvPr/>
            </p:nvSpPr>
            <p:spPr>
              <a:xfrm>
                <a:off x="837679" y="5479544"/>
                <a:ext cx="1819788" cy="271713"/>
              </a:xfrm>
              <a:prstGeom prst="rect">
                <a:avLst/>
              </a:prstGeom>
              <a:noFill/>
            </p:spPr>
            <p:txBody>
              <a:bodyPr wrap="square">
                <a:spAutoFit/>
              </a:bodyPr>
              <a:lstStyle/>
              <a:p>
                <a:r>
                  <a:rPr lang="fr-FR" sz="1000" dirty="0">
                    <a:latin typeface="Roboto" panose="02000000000000000000" pitchFamily="2" charset="0"/>
                    <a:ea typeface="Roboto" panose="02000000000000000000" pitchFamily="2" charset="0"/>
                    <a:cs typeface="Roboto" panose="02000000000000000000" pitchFamily="2" charset="0"/>
                  </a:rPr>
                  <a:t>Satisfait</a:t>
                </a:r>
              </a:p>
            </p:txBody>
          </p:sp>
          <p:sp>
            <p:nvSpPr>
              <p:cNvPr id="38" name="ZoneTexte 37">
                <a:extLst>
                  <a:ext uri="{FF2B5EF4-FFF2-40B4-BE49-F238E27FC236}">
                    <a16:creationId xmlns:a16="http://schemas.microsoft.com/office/drawing/2014/main" id="{494523BE-3EFD-A0C9-FB19-2B1C1A0B140F}"/>
                  </a:ext>
                </a:extLst>
              </p:cNvPr>
              <p:cNvSpPr txBox="1"/>
              <p:nvPr/>
            </p:nvSpPr>
            <p:spPr>
              <a:xfrm>
                <a:off x="856729" y="5755674"/>
                <a:ext cx="1819788" cy="271713"/>
              </a:xfrm>
              <a:prstGeom prst="rect">
                <a:avLst/>
              </a:prstGeom>
              <a:noFill/>
            </p:spPr>
            <p:txBody>
              <a:bodyPr wrap="square">
                <a:spAutoFit/>
              </a:bodyPr>
              <a:lstStyle/>
              <a:p>
                <a:r>
                  <a:rPr lang="fr-FR" sz="1000" dirty="0">
                    <a:latin typeface="Roboto" panose="02000000000000000000" pitchFamily="2" charset="0"/>
                    <a:ea typeface="Roboto" panose="02000000000000000000" pitchFamily="2" charset="0"/>
                    <a:cs typeface="Roboto" panose="02000000000000000000" pitchFamily="2" charset="0"/>
                  </a:rPr>
                  <a:t>Neutre</a:t>
                </a:r>
              </a:p>
            </p:txBody>
          </p:sp>
          <p:sp>
            <p:nvSpPr>
              <p:cNvPr id="39" name="ZoneTexte 38">
                <a:extLst>
                  <a:ext uri="{FF2B5EF4-FFF2-40B4-BE49-F238E27FC236}">
                    <a16:creationId xmlns:a16="http://schemas.microsoft.com/office/drawing/2014/main" id="{D85974D9-0490-C7DC-8ECF-EE41B66672C2}"/>
                  </a:ext>
                </a:extLst>
              </p:cNvPr>
              <p:cNvSpPr txBox="1"/>
              <p:nvPr/>
            </p:nvSpPr>
            <p:spPr>
              <a:xfrm>
                <a:off x="866253" y="6108097"/>
                <a:ext cx="1819788" cy="271713"/>
              </a:xfrm>
              <a:prstGeom prst="rect">
                <a:avLst/>
              </a:prstGeom>
              <a:noFill/>
            </p:spPr>
            <p:txBody>
              <a:bodyPr wrap="square">
                <a:spAutoFit/>
              </a:bodyPr>
              <a:lstStyle/>
              <a:p>
                <a:r>
                  <a:rPr lang="fr-FR" sz="1000" dirty="0">
                    <a:latin typeface="Roboto" panose="02000000000000000000" pitchFamily="2" charset="0"/>
                    <a:ea typeface="Roboto" panose="02000000000000000000" pitchFamily="2" charset="0"/>
                    <a:cs typeface="Roboto" panose="02000000000000000000" pitchFamily="2" charset="0"/>
                  </a:rPr>
                  <a:t>Insatisfait</a:t>
                </a:r>
              </a:p>
            </p:txBody>
          </p:sp>
          <p:sp>
            <p:nvSpPr>
              <p:cNvPr id="40" name="ZoneTexte 39">
                <a:extLst>
                  <a:ext uri="{FF2B5EF4-FFF2-40B4-BE49-F238E27FC236}">
                    <a16:creationId xmlns:a16="http://schemas.microsoft.com/office/drawing/2014/main" id="{017BD9B3-256D-D0DD-3057-A95F410635FF}"/>
                  </a:ext>
                </a:extLst>
              </p:cNvPr>
              <p:cNvSpPr txBox="1"/>
              <p:nvPr/>
            </p:nvSpPr>
            <p:spPr>
              <a:xfrm>
                <a:off x="828155" y="6422423"/>
                <a:ext cx="1819788" cy="271713"/>
              </a:xfrm>
              <a:prstGeom prst="rect">
                <a:avLst/>
              </a:prstGeom>
              <a:noFill/>
            </p:spPr>
            <p:txBody>
              <a:bodyPr wrap="square">
                <a:spAutoFit/>
              </a:bodyPr>
              <a:lstStyle/>
              <a:p>
                <a:r>
                  <a:rPr lang="fr-FR" sz="1000" dirty="0">
                    <a:latin typeface="Roboto" panose="02000000000000000000" pitchFamily="2" charset="0"/>
                    <a:ea typeface="Roboto" panose="02000000000000000000" pitchFamily="2" charset="0"/>
                    <a:cs typeface="Roboto" panose="02000000000000000000" pitchFamily="2" charset="0"/>
                  </a:rPr>
                  <a:t>Très insatisfait</a:t>
                </a:r>
              </a:p>
            </p:txBody>
          </p:sp>
        </p:grpSp>
      </p:grpSp>
      <p:sp>
        <p:nvSpPr>
          <p:cNvPr id="41" name="ZoneTexte 40">
            <a:extLst>
              <a:ext uri="{FF2B5EF4-FFF2-40B4-BE49-F238E27FC236}">
                <a16:creationId xmlns:a16="http://schemas.microsoft.com/office/drawing/2014/main" id="{BC685535-262E-B5C0-FE5E-CCB43F071A45}"/>
              </a:ext>
            </a:extLst>
          </p:cNvPr>
          <p:cNvSpPr txBox="1"/>
          <p:nvPr/>
        </p:nvSpPr>
        <p:spPr>
          <a:xfrm>
            <a:off x="6059488" y="5061658"/>
            <a:ext cx="5865091" cy="1615827"/>
          </a:xfrm>
          <a:prstGeom prst="rect">
            <a:avLst/>
          </a:prstGeom>
          <a:noFill/>
        </p:spPr>
        <p:txBody>
          <a:bodyPr wrap="square" rtlCol="0">
            <a:spAutoFit/>
          </a:bodyPr>
          <a:lstStyle/>
          <a:p>
            <a:r>
              <a:rPr lang="fr-FR" sz="1100" b="1" dirty="0">
                <a:solidFill>
                  <a:srgbClr val="FF0000"/>
                </a:solidFill>
                <a:latin typeface="Roboto" panose="02000000000000000000" pitchFamily="2" charset="0"/>
                <a:ea typeface="Roboto" panose="02000000000000000000" pitchFamily="2" charset="0"/>
                <a:cs typeface="Roboto" panose="02000000000000000000" pitchFamily="2" charset="0"/>
              </a:rPr>
              <a:t>NB</a:t>
            </a:r>
            <a:r>
              <a:rPr lang="fr-FR" sz="11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a:t>
            </a:r>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Nous n’avons pas eu de retour des filiales suivantes:</a:t>
            </a: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BENIN</a:t>
            </a: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COTE D’IVOIRE</a:t>
            </a: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CAMEROUN</a:t>
            </a:r>
          </a:p>
          <a:p>
            <a:endPar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En 2024 c’était celles-ci-dessous:</a:t>
            </a: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CAMEROUN</a:t>
            </a: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GUINEE CONAKRY</a:t>
            </a:r>
          </a:p>
          <a:p>
            <a:r>
              <a:rPr lang="fr-FR" sz="11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GUINEE BISAU.</a:t>
            </a:r>
          </a:p>
        </p:txBody>
      </p:sp>
      <p:sp>
        <p:nvSpPr>
          <p:cNvPr id="35" name="Ellipse 34">
            <a:extLst>
              <a:ext uri="{FF2B5EF4-FFF2-40B4-BE49-F238E27FC236}">
                <a16:creationId xmlns:a16="http://schemas.microsoft.com/office/drawing/2014/main" id="{A4A1DB1F-FFF3-789B-B46C-D0EABD04B811}"/>
              </a:ext>
            </a:extLst>
          </p:cNvPr>
          <p:cNvSpPr/>
          <p:nvPr/>
        </p:nvSpPr>
        <p:spPr>
          <a:xfrm>
            <a:off x="2184048" y="431645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6FCAC8A7-3259-B985-7E00-3733930160BA}"/>
              </a:ext>
            </a:extLst>
          </p:cNvPr>
          <p:cNvSpPr/>
          <p:nvPr/>
        </p:nvSpPr>
        <p:spPr>
          <a:xfrm>
            <a:off x="2181574" y="3780282"/>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BE4622EA-C5AD-1601-03A6-14281FF4312A}"/>
              </a:ext>
            </a:extLst>
          </p:cNvPr>
          <p:cNvSpPr/>
          <p:nvPr/>
        </p:nvSpPr>
        <p:spPr>
          <a:xfrm>
            <a:off x="2867446" y="432198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C6D53869-CF6F-974E-BE54-3D1310BA6FD7}"/>
              </a:ext>
            </a:extLst>
          </p:cNvPr>
          <p:cNvSpPr/>
          <p:nvPr/>
        </p:nvSpPr>
        <p:spPr>
          <a:xfrm>
            <a:off x="2883060" y="319102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312C1AEB-6116-ED5E-9C22-EDA83C743438}"/>
              </a:ext>
            </a:extLst>
          </p:cNvPr>
          <p:cNvSpPr/>
          <p:nvPr/>
        </p:nvSpPr>
        <p:spPr>
          <a:xfrm>
            <a:off x="2870742" y="249218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05605B3F-DD4C-164A-267D-CF1D5C1AD1AE}"/>
              </a:ext>
            </a:extLst>
          </p:cNvPr>
          <p:cNvSpPr/>
          <p:nvPr/>
        </p:nvSpPr>
        <p:spPr>
          <a:xfrm>
            <a:off x="2879849" y="1921113"/>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4221C885-CEBB-48CA-1865-5DD5893C8D74}"/>
              </a:ext>
            </a:extLst>
          </p:cNvPr>
          <p:cNvSpPr/>
          <p:nvPr/>
        </p:nvSpPr>
        <p:spPr>
          <a:xfrm>
            <a:off x="2189594" y="319102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6360AB29-5495-5E43-7BBD-68B9E2CA07F7}"/>
              </a:ext>
            </a:extLst>
          </p:cNvPr>
          <p:cNvSpPr/>
          <p:nvPr/>
        </p:nvSpPr>
        <p:spPr>
          <a:xfrm>
            <a:off x="2181574" y="2487603"/>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C9F771D5-6F92-CFB8-6110-ADE9BD80F776}"/>
              </a:ext>
            </a:extLst>
          </p:cNvPr>
          <p:cNvSpPr/>
          <p:nvPr/>
        </p:nvSpPr>
        <p:spPr>
          <a:xfrm>
            <a:off x="2182507" y="1921113"/>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1305675F-C6E5-4CB2-2D45-2D4CEDE0439E}"/>
              </a:ext>
            </a:extLst>
          </p:cNvPr>
          <p:cNvSpPr/>
          <p:nvPr/>
        </p:nvSpPr>
        <p:spPr>
          <a:xfrm>
            <a:off x="3482343" y="3198529"/>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55BCEE4B-238B-F040-73AB-BB3ADDB50E22}"/>
              </a:ext>
            </a:extLst>
          </p:cNvPr>
          <p:cNvSpPr/>
          <p:nvPr/>
        </p:nvSpPr>
        <p:spPr>
          <a:xfrm>
            <a:off x="5479556" y="1933908"/>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90E83FB4-939A-0679-1AFD-EE7A5342EBC7}"/>
              </a:ext>
            </a:extLst>
          </p:cNvPr>
          <p:cNvSpPr/>
          <p:nvPr/>
        </p:nvSpPr>
        <p:spPr>
          <a:xfrm>
            <a:off x="4748911" y="1921113"/>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48BC30B9-2E07-AE9F-F9D9-6D0A7604D03D}"/>
              </a:ext>
            </a:extLst>
          </p:cNvPr>
          <p:cNvSpPr/>
          <p:nvPr/>
        </p:nvSpPr>
        <p:spPr>
          <a:xfrm>
            <a:off x="4124501" y="3211853"/>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95F1E398-6EFB-A3E7-4D77-D7EB293F806C}"/>
              </a:ext>
            </a:extLst>
          </p:cNvPr>
          <p:cNvSpPr/>
          <p:nvPr/>
        </p:nvSpPr>
        <p:spPr>
          <a:xfrm>
            <a:off x="4114889" y="2491188"/>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D91D6B69-B959-7886-ED46-9E75E21ACF2C}"/>
              </a:ext>
            </a:extLst>
          </p:cNvPr>
          <p:cNvSpPr/>
          <p:nvPr/>
        </p:nvSpPr>
        <p:spPr>
          <a:xfrm>
            <a:off x="4124501" y="1933908"/>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10F6CCB3-0688-79FA-FDE0-BC3C081060C4}"/>
              </a:ext>
            </a:extLst>
          </p:cNvPr>
          <p:cNvSpPr/>
          <p:nvPr/>
        </p:nvSpPr>
        <p:spPr>
          <a:xfrm>
            <a:off x="2868587" y="3762100"/>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236DF15E-91BF-A111-D72B-8FA07F2EC4DB}"/>
              </a:ext>
            </a:extLst>
          </p:cNvPr>
          <p:cNvSpPr/>
          <p:nvPr/>
        </p:nvSpPr>
        <p:spPr>
          <a:xfrm>
            <a:off x="3481056" y="249493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AE87882F-8E76-6829-BA04-F0D569EAC5F7}"/>
              </a:ext>
            </a:extLst>
          </p:cNvPr>
          <p:cNvSpPr/>
          <p:nvPr/>
        </p:nvSpPr>
        <p:spPr>
          <a:xfrm>
            <a:off x="5479556" y="4331837"/>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3772B68F-D043-3B01-B9C3-2A55D24A1272}"/>
              </a:ext>
            </a:extLst>
          </p:cNvPr>
          <p:cNvSpPr/>
          <p:nvPr/>
        </p:nvSpPr>
        <p:spPr>
          <a:xfrm>
            <a:off x="4733925" y="4326752"/>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00B3036D-91CF-8EB2-608A-73C1C7E15BAF}"/>
              </a:ext>
            </a:extLst>
          </p:cNvPr>
          <p:cNvSpPr/>
          <p:nvPr/>
        </p:nvSpPr>
        <p:spPr>
          <a:xfrm>
            <a:off x="4114888" y="4335410"/>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E2C8DCB9-40B2-2F69-8B15-1079E7D23F0C}"/>
              </a:ext>
            </a:extLst>
          </p:cNvPr>
          <p:cNvSpPr/>
          <p:nvPr/>
        </p:nvSpPr>
        <p:spPr>
          <a:xfrm>
            <a:off x="3469590" y="4335410"/>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a:extLst>
              <a:ext uri="{FF2B5EF4-FFF2-40B4-BE49-F238E27FC236}">
                <a16:creationId xmlns:a16="http://schemas.microsoft.com/office/drawing/2014/main" id="{D01CF586-06A4-1E80-529A-026629ACF812}"/>
              </a:ext>
            </a:extLst>
          </p:cNvPr>
          <p:cNvSpPr/>
          <p:nvPr/>
        </p:nvSpPr>
        <p:spPr>
          <a:xfrm>
            <a:off x="4737446" y="3774135"/>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61611B92-B4E4-BB53-58DF-D57FB9605A3E}"/>
              </a:ext>
            </a:extLst>
          </p:cNvPr>
          <p:cNvSpPr/>
          <p:nvPr/>
        </p:nvSpPr>
        <p:spPr>
          <a:xfrm>
            <a:off x="4741510" y="3211853"/>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C0A21EC4-143C-3C1D-067E-BDD4F0240711}"/>
              </a:ext>
            </a:extLst>
          </p:cNvPr>
          <p:cNvSpPr/>
          <p:nvPr/>
        </p:nvSpPr>
        <p:spPr>
          <a:xfrm>
            <a:off x="4733925" y="2489754"/>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E8D7295D-EF86-1A1D-E5EB-0C2EC1DBDEE4}"/>
              </a:ext>
            </a:extLst>
          </p:cNvPr>
          <p:cNvSpPr/>
          <p:nvPr/>
        </p:nvSpPr>
        <p:spPr>
          <a:xfrm>
            <a:off x="4124501" y="3778130"/>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a:extLst>
              <a:ext uri="{FF2B5EF4-FFF2-40B4-BE49-F238E27FC236}">
                <a16:creationId xmlns:a16="http://schemas.microsoft.com/office/drawing/2014/main" id="{C466C80B-3D7B-4596-3224-5078607A4406}"/>
              </a:ext>
            </a:extLst>
          </p:cNvPr>
          <p:cNvSpPr/>
          <p:nvPr/>
        </p:nvSpPr>
        <p:spPr>
          <a:xfrm>
            <a:off x="3467830" y="3762100"/>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a:extLst>
              <a:ext uri="{FF2B5EF4-FFF2-40B4-BE49-F238E27FC236}">
                <a16:creationId xmlns:a16="http://schemas.microsoft.com/office/drawing/2014/main" id="{91F6A1D8-9C95-85CC-706B-074739C49CBB}"/>
              </a:ext>
            </a:extLst>
          </p:cNvPr>
          <p:cNvSpPr/>
          <p:nvPr/>
        </p:nvSpPr>
        <p:spPr>
          <a:xfrm>
            <a:off x="5479556" y="3762100"/>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a:extLst>
              <a:ext uri="{FF2B5EF4-FFF2-40B4-BE49-F238E27FC236}">
                <a16:creationId xmlns:a16="http://schemas.microsoft.com/office/drawing/2014/main" id="{9C0692E3-81A9-EF6A-6A65-5B0861911F04}"/>
              </a:ext>
            </a:extLst>
          </p:cNvPr>
          <p:cNvSpPr/>
          <p:nvPr/>
        </p:nvSpPr>
        <p:spPr>
          <a:xfrm>
            <a:off x="5465312" y="3199314"/>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24FA81F7-C197-209A-129D-0139EA425554}"/>
              </a:ext>
            </a:extLst>
          </p:cNvPr>
          <p:cNvSpPr/>
          <p:nvPr/>
        </p:nvSpPr>
        <p:spPr>
          <a:xfrm>
            <a:off x="5479556" y="2503645"/>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468027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147312</TotalTime>
  <Words>3274</Words>
  <Application>Microsoft Office PowerPoint</Application>
  <PresentationFormat>Grand écran</PresentationFormat>
  <Paragraphs>399</Paragraphs>
  <Slides>21</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Arial</vt:lpstr>
      <vt:lpstr>Calibri</vt:lpstr>
      <vt:lpstr>Calibri Light</vt:lpstr>
      <vt:lpstr>Garamond</vt:lpstr>
      <vt:lpstr>Roboto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Bernadine CHELO</cp:lastModifiedBy>
  <cp:revision>5648</cp:revision>
  <cp:lastPrinted>2022-06-20T16:36:59Z</cp:lastPrinted>
  <dcterms:created xsi:type="dcterms:W3CDTF">2015-10-14T16:42:27Z</dcterms:created>
  <dcterms:modified xsi:type="dcterms:W3CDTF">2025-09-01T15:28:04Z</dcterms:modified>
</cp:coreProperties>
</file>