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omments/comment1.xml" ContentType="application/vnd.openxmlformats-officedocument.presentationml.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542" r:id="rId2"/>
    <p:sldId id="715" r:id="rId3"/>
    <p:sldId id="1151" r:id="rId4"/>
    <p:sldId id="1152" r:id="rId5"/>
    <p:sldId id="1155" r:id="rId6"/>
    <p:sldId id="1171" r:id="rId7"/>
    <p:sldId id="1174" r:id="rId8"/>
    <p:sldId id="1175" r:id="rId9"/>
    <p:sldId id="1163" r:id="rId10"/>
    <p:sldId id="1154" r:id="rId11"/>
    <p:sldId id="1156" r:id="rId12"/>
    <p:sldId id="1157" r:id="rId13"/>
    <p:sldId id="1158" r:id="rId14"/>
    <p:sldId id="1169" r:id="rId15"/>
    <p:sldId id="1173" r:id="rId16"/>
    <p:sldId id="1176" r:id="rId17"/>
    <p:sldId id="1177" r:id="rId18"/>
    <p:sldId id="1165" r:id="rId19"/>
    <p:sldId id="1168"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4CD6572-CB16-4C4A-A5F0-21414D91730D}">
          <p14:sldIdLst>
            <p14:sldId id="542"/>
            <p14:sldId id="715"/>
            <p14:sldId id="1151"/>
            <p14:sldId id="1152"/>
            <p14:sldId id="1155"/>
            <p14:sldId id="1171"/>
            <p14:sldId id="1174"/>
            <p14:sldId id="1175"/>
            <p14:sldId id="1163"/>
            <p14:sldId id="1154"/>
            <p14:sldId id="1156"/>
            <p14:sldId id="1157"/>
            <p14:sldId id="1158"/>
            <p14:sldId id="1169"/>
            <p14:sldId id="1173"/>
            <p14:sldId id="1176"/>
            <p14:sldId id="1177"/>
            <p14:sldId id="1165"/>
            <p14:sldId id="1168"/>
          </p14:sldIdLst>
        </p14:section>
      </p14:sectionLst>
    </p:ext>
    <p:ext uri="{EFAFB233-063F-42B5-8137-9DF3F51BA10A}">
      <p15:sldGuideLst xmlns:p15="http://schemas.microsoft.com/office/powerpoint/2012/main">
        <p15:guide id="1" orient="horz" pos="2319"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ocent D'Almeida" initials="ID" lastIdx="1" clrIdx="0">
    <p:extLst>
      <p:ext uri="{19B8F6BF-5375-455C-9EA6-DF929625EA0E}">
        <p15:presenceInfo xmlns:p15="http://schemas.microsoft.com/office/powerpoint/2012/main" userId="S-1-5-21-3853103661-4046703821-4022423938-14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ED0000"/>
    <a:srgbClr val="783700"/>
    <a:srgbClr val="E2F0D9"/>
    <a:srgbClr val="FFFFFF"/>
    <a:srgbClr val="843C0C"/>
    <a:srgbClr val="C5E0B4"/>
    <a:srgbClr val="F8F8F8"/>
    <a:srgbClr val="C6C6C6"/>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97" autoAdjust="0"/>
    <p:restoredTop sz="94343" autoAdjust="0"/>
  </p:normalViewPr>
  <p:slideViewPr>
    <p:cSldViewPr snapToGrid="0">
      <p:cViewPr varScale="1">
        <p:scale>
          <a:sx n="100" d="100"/>
          <a:sy n="100" d="100"/>
        </p:scale>
        <p:origin x="1446" y="84"/>
      </p:cViewPr>
      <p:guideLst>
        <p:guide orient="horz" pos="2319"/>
        <p:guide pos="381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idalmeida\Documents\PARCOURS%20ET%20VOIX%20DU%20CLIENT%20INTERNE%20ET%20EXTERNE%202024\SONDAGES\BASE%20DES%20RETOURS%20%20ENQUETE%20DE%20SATISFACTION%20T4%20%202024.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sz="1600" dirty="0">
                <a:solidFill>
                  <a:srgbClr val="FF0000"/>
                </a:solidFill>
                <a:latin typeface="Arial" panose="020B0604020202020204" pitchFamily="34" charset="0"/>
                <a:cs typeface="Arial" panose="020B0604020202020204" pitchFamily="34" charset="0"/>
              </a:rPr>
              <a:t>TAUX DE PARTICIPATION DES FILIALES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doughnut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7F-4798-B59C-87F4CEF17E65}"/>
              </c:ext>
            </c:extLst>
          </c:dPt>
          <c:dPt>
            <c:idx val="1"/>
            <c:bubble3D val="0"/>
            <c:spPr>
              <a:solidFill>
                <a:srgbClr val="ED7D3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7F-4798-B59C-87F4CEF17E65}"/>
              </c:ext>
            </c:extLst>
          </c:dPt>
          <c:dPt>
            <c:idx val="2"/>
            <c:bubble3D val="0"/>
            <c:spPr>
              <a:solidFill>
                <a:srgbClr val="FF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37F-4798-B59C-87F4CEF17E6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37F-4798-B59C-87F4CEF17E6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37F-4798-B59C-87F4CEF17E65}"/>
              </c:ext>
            </c:extLst>
          </c:dPt>
          <c:dPt>
            <c:idx val="5"/>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937F-4798-B59C-87F4CEF17E65}"/>
              </c:ext>
            </c:extLst>
          </c:dPt>
          <c:dLbls>
            <c:dLbl>
              <c:idx val="1"/>
              <c:tx>
                <c:rich>
                  <a:bodyPr/>
                  <a:lstStyle/>
                  <a:p>
                    <a:fld id="{00628D8B-C7A2-45B8-A4C7-1D00B1CFEB15}" type="VALUE">
                      <a:rPr lang="en-US"/>
                      <a:pPr/>
                      <a:t>[VALEUR]</a:t>
                    </a:fld>
                    <a:r>
                      <a:rPr lang="en-US" baseline="0"/>
                      <a:t>; 16,67%</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7F-4798-B59C-87F4CEF17E65}"/>
                </c:ext>
              </c:extLst>
            </c:dLbl>
            <c:dLbl>
              <c:idx val="2"/>
              <c:tx>
                <c:rich>
                  <a:bodyPr/>
                  <a:lstStyle/>
                  <a:p>
                    <a:fld id="{A323E5E5-4B1E-4308-8DE0-BD1696753C8E}" type="VALUE">
                      <a:rPr lang="en-US"/>
                      <a:pPr/>
                      <a:t>[VALEUR]</a:t>
                    </a:fld>
                    <a:r>
                      <a:rPr lang="en-US" baseline="0"/>
                      <a:t>; 50%</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37F-4798-B59C-87F4CEF17E6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Feuil2!$B$9:$B$14</c:f>
              <c:strCache>
                <c:ptCount val="6"/>
                <c:pt idx="0">
                  <c:v>BENIN</c:v>
                </c:pt>
                <c:pt idx="1">
                  <c:v>CÔTE D'IVOIRE</c:v>
                </c:pt>
                <c:pt idx="2">
                  <c:v>CONGO</c:v>
                </c:pt>
                <c:pt idx="3">
                  <c:v>CAMEROUN</c:v>
                </c:pt>
                <c:pt idx="4">
                  <c:v>GUINEE CONAKRY</c:v>
                </c:pt>
                <c:pt idx="5">
                  <c:v>GUINEE BISSAU</c:v>
                </c:pt>
              </c:strCache>
            </c:strRef>
          </c:cat>
          <c:val>
            <c:numRef>
              <c:f>Feuil2!$E$9:$E$14</c:f>
              <c:numCache>
                <c:formatCode>0.00%</c:formatCode>
                <c:ptCount val="6"/>
                <c:pt idx="0">
                  <c:v>0.125</c:v>
                </c:pt>
                <c:pt idx="1">
                  <c:v>6.25E-2</c:v>
                </c:pt>
                <c:pt idx="2">
                  <c:v>6.25E-2</c:v>
                </c:pt>
                <c:pt idx="3">
                  <c:v>0</c:v>
                </c:pt>
                <c:pt idx="4">
                  <c:v>0</c:v>
                </c:pt>
                <c:pt idx="5">
                  <c:v>0</c:v>
                </c:pt>
              </c:numCache>
            </c:numRef>
          </c:val>
          <c:extLst>
            <c:ext xmlns:c16="http://schemas.microsoft.com/office/drawing/2014/chart" uri="{C3380CC4-5D6E-409C-BE32-E72D297353CC}">
              <c16:uniqueId val="{0000000C-937F-4798-B59C-87F4CEF17E6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9949448379308008"/>
          <c:y val="0.49193547081502925"/>
          <c:w val="0.18683030498592459"/>
          <c:h val="0.4915260822792034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IV- Êtes-vous satisfait de notre capacité d'innovation?</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2648800058335847"/>
          <c:y val="0.24500644033592936"/>
          <c:w val="0.36006705883601497"/>
          <c:h val="0.4718704700615230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C4-4FB6-B0D2-83B7B3A06B9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D8C4-4FB6-B0D2-83B7B3A06B9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8C4-4FB6-B0D2-83B7B3A06B97}"/>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D8C4-4FB6-B0D2-83B7B3A06B97}"/>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D8C4-4FB6-B0D2-83B7B3A06B97}"/>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D8C4-4FB6-B0D2-83B7B3A06B97}"/>
              </c:ext>
            </c:extLst>
          </c:dPt>
          <c:cat>
            <c:strRef>
              <c:f>'MTN BENIN ENQUETE '!$B$53:$B$58</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'MTN BENIN ENQUETE '!$C$53:$C$58</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D8C4-4FB6-B0D2-83B7B3A06B9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ayout>
        <c:manualLayout>
          <c:xMode val="edge"/>
          <c:yMode val="edge"/>
          <c:x val="2.800914878197213E-2"/>
          <c:y val="0.78819116360454944"/>
          <c:w val="0.94688567684067781"/>
          <c:h val="0.184031058617672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5124882379890782"/>
          <c:y val="0.19620173791664469"/>
          <c:w val="0.35709281464883758"/>
          <c:h val="0.50928345925746865"/>
        </c:manualLayout>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9679-43E2-92DD-1FFD29172243}"/>
              </c:ext>
            </c:extLst>
          </c:dPt>
          <c:dPt>
            <c:idx val="1"/>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9679-43E2-92DD-1FFD29172243}"/>
              </c:ext>
            </c:extLst>
          </c:dPt>
          <c:dPt>
            <c:idx val="2"/>
            <c:bubble3D val="0"/>
            <c:spPr>
              <a:solidFill>
                <a:schemeClr val="tx1">
                  <a:lumMod val="50000"/>
                  <a:lumOff val="5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9679-43E2-92DD-1FFD29172243}"/>
              </c:ext>
            </c:extLst>
          </c:dPt>
          <c:dPt>
            <c:idx val="3"/>
            <c:bubble3D val="0"/>
            <c:spPr>
              <a:solidFill>
                <a:schemeClr val="accent5"/>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9679-43E2-92DD-1FFD29172243}"/>
              </c:ext>
            </c:extLst>
          </c:dPt>
          <c:dPt>
            <c:idx val="4"/>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9679-43E2-92DD-1FFD29172243}"/>
              </c:ext>
            </c:extLst>
          </c:dPt>
          <c:cat>
            <c:strRef>
              <c:f>'MTN BENIN ENQUETE '!$B$14:$B$18</c:f>
              <c:strCache>
                <c:ptCount val="5"/>
                <c:pt idx="0">
                  <c:v>A- Très satisfait</c:v>
                </c:pt>
                <c:pt idx="1">
                  <c:v>B- Satisfait</c:v>
                </c:pt>
                <c:pt idx="2">
                  <c:v>C- Neutre </c:v>
                </c:pt>
                <c:pt idx="3">
                  <c:v>D- Insatisfait </c:v>
                </c:pt>
                <c:pt idx="4">
                  <c:v>E- Très insatisfait </c:v>
                </c:pt>
              </c:strCache>
              <c:extLst/>
            </c:strRef>
          </c:cat>
          <c:val>
            <c:numRef>
              <c:f>'MTN BENIN ENQUETE '!$C$14:$C$18</c:f>
              <c:numCache>
                <c:formatCode>0%</c:formatCode>
                <c:ptCount val="5"/>
                <c:pt idx="0">
                  <c:v>0</c:v>
                </c:pt>
                <c:pt idx="1">
                  <c:v>1</c:v>
                </c:pt>
                <c:pt idx="2">
                  <c:v>0</c:v>
                </c:pt>
                <c:pt idx="3">
                  <c:v>0</c:v>
                </c:pt>
                <c:pt idx="4">
                  <c:v>0</c:v>
                </c:pt>
              </c:numCache>
              <c:extLst/>
            </c:numRef>
          </c:val>
          <c:extLst>
            <c:ext xmlns:c16="http://schemas.microsoft.com/office/drawing/2014/chart" uri="{C3380CC4-5D6E-409C-BE32-E72D297353CC}">
              <c16:uniqueId val="{0000000A-9679-43E2-92DD-1FFD2917224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ayout>
        <c:manualLayout>
          <c:xMode val="edge"/>
          <c:yMode val="edge"/>
          <c:x val="2.0700524824922954E-2"/>
          <c:y val="0.77452158219117073"/>
          <c:w val="0.93097180702831472"/>
          <c:h val="0.192623941519341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5753517763044235"/>
          <c:y val="0.20285030924974592"/>
          <c:w val="0.32624389112741625"/>
          <c:h val="0.50336631115001296"/>
        </c:manualLayout>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B7B6-4C24-AA90-37B180346501}"/>
              </c:ext>
            </c:extLst>
          </c:dPt>
          <c:dPt>
            <c:idx val="1"/>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B7B6-4C24-AA90-37B180346501}"/>
              </c:ext>
            </c:extLst>
          </c:dPt>
          <c:dPt>
            <c:idx val="2"/>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B7B6-4C24-AA90-37B180346501}"/>
              </c:ext>
            </c:extLst>
          </c:dPt>
          <c:dPt>
            <c:idx val="3"/>
            <c:bubble3D val="0"/>
            <c:spPr>
              <a:solidFill>
                <a:schemeClr val="tx1">
                  <a:lumMod val="50000"/>
                  <a:lumOff val="5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B7B6-4C24-AA90-37B180346501}"/>
              </c:ext>
            </c:extLst>
          </c:dPt>
          <c:dPt>
            <c:idx val="4"/>
            <c:bubble3D val="0"/>
            <c:spPr>
              <a:solidFill>
                <a:schemeClr val="accent5"/>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B7B6-4C24-AA90-37B180346501}"/>
              </c:ext>
            </c:extLst>
          </c:dPt>
          <c:dPt>
            <c:idx val="5"/>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B-B7B6-4C24-AA90-37B180346501}"/>
              </c:ext>
            </c:extLst>
          </c:dPt>
          <c:cat>
            <c:strRef>
              <c:f>'MTN BENIN ENQUETE '!$B$23:$B$28</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BENIN ENQUETE '!$C$23:$C$28</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B7B6-4C24-AA90-37B18034650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3.7742428665611935E-2"/>
          <c:y val="0.76035506333995206"/>
          <c:w val="0.90573310463974099"/>
          <c:h val="0.20487059793152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5042681873376852"/>
          <c:y val="0.24219373354004642"/>
          <c:w val="0.35390185217064857"/>
          <c:h val="0.50621861399397383"/>
        </c:manualLayout>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5872-413A-A2F3-F9C4C244BBA7}"/>
              </c:ext>
            </c:extLst>
          </c:dPt>
          <c:dPt>
            <c:idx val="1"/>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5872-413A-A2F3-F9C4C244BBA7}"/>
              </c:ext>
            </c:extLst>
          </c:dPt>
          <c:dPt>
            <c:idx val="2"/>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5872-413A-A2F3-F9C4C244BBA7}"/>
              </c:ext>
            </c:extLst>
          </c:dPt>
          <c:dPt>
            <c:idx val="3"/>
            <c:bubble3D val="0"/>
            <c:spPr>
              <a:solidFill>
                <a:schemeClr val="accent3"/>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5872-413A-A2F3-F9C4C244BBA7}"/>
              </c:ext>
            </c:extLst>
          </c:dPt>
          <c:dPt>
            <c:idx val="4"/>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5872-413A-A2F3-F9C4C244BBA7}"/>
              </c:ext>
            </c:extLst>
          </c:dPt>
          <c:dPt>
            <c:idx val="5"/>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B-5872-413A-A2F3-F9C4C244BBA7}"/>
              </c:ext>
            </c:extLst>
          </c:dPt>
          <c:cat>
            <c:strRef>
              <c:f>'MTN BENIN ENQUETE '!$B$37:$B$42</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'MTN BENIN ENQUETE '!$C$37:$C$42</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5872-413A-A2F3-F9C4C244BBA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900" baseline="0" dirty="0">
                <a:latin typeface="Arial" panose="020B0604020202020204" pitchFamily="34" charset="0"/>
                <a:cs typeface="Arial" panose="020B0604020202020204" pitchFamily="34" charset="0"/>
              </a:rP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IV- Êtes-vous satisfait de notre capacité d'innovation?</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2965812088249663"/>
          <c:y val="0.22681830616077292"/>
          <c:w val="0.37434259219467009"/>
          <c:h val="0.51800234436842796"/>
        </c:manualLayout>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5A41-48BC-AF80-51D60DFF945A}"/>
              </c:ext>
            </c:extLst>
          </c:dPt>
          <c:dPt>
            <c:idx val="1"/>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5A41-48BC-AF80-51D60DFF945A}"/>
              </c:ext>
            </c:extLst>
          </c:dPt>
          <c:dPt>
            <c:idx val="2"/>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5A41-48BC-AF80-51D60DFF945A}"/>
              </c:ext>
            </c:extLst>
          </c:dPt>
          <c:dPt>
            <c:idx val="3"/>
            <c:bubble3D val="0"/>
            <c:spPr>
              <a:solidFill>
                <a:schemeClr val="tx1">
                  <a:lumMod val="50000"/>
                  <a:lumOff val="5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5A41-48BC-AF80-51D60DFF945A}"/>
              </c:ext>
            </c:extLst>
          </c:dPt>
          <c:dPt>
            <c:idx val="4"/>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5A41-48BC-AF80-51D60DFF945A}"/>
              </c:ext>
            </c:extLst>
          </c:dPt>
          <c:dPt>
            <c:idx val="5"/>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B-5A41-48BC-AF80-51D60DFF945A}"/>
              </c:ext>
            </c:extLst>
          </c:dPt>
          <c:cat>
            <c:strRef>
              <c:f>'CELTIIS BENIN ENQUETE '!$B$52:$B$57</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'CELTIIS BENIN ENQUETE '!$C$52:$C$57</c:f>
              <c:numCache>
                <c:formatCode>0%</c:formatCode>
                <c:ptCount val="6"/>
                <c:pt idx="1">
                  <c:v>0</c:v>
                </c:pt>
                <c:pt idx="2">
                  <c:v>0</c:v>
                </c:pt>
                <c:pt idx="3">
                  <c:v>1</c:v>
                </c:pt>
                <c:pt idx="4">
                  <c:v>0</c:v>
                </c:pt>
                <c:pt idx="5">
                  <c:v>0</c:v>
                </c:pt>
              </c:numCache>
            </c:numRef>
          </c:val>
          <c:extLst>
            <c:ext xmlns:c16="http://schemas.microsoft.com/office/drawing/2014/chart" uri="{C3380CC4-5D6E-409C-BE32-E72D297353CC}">
              <c16:uniqueId val="{0000000C-5A41-48BC-AF80-51D60DFF945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ayout>
        <c:manualLayout>
          <c:xMode val="edge"/>
          <c:yMode val="edge"/>
          <c:x val="1.8314941354178105E-2"/>
          <c:y val="0.80620812723198465"/>
          <c:w val="0.9816850586458219"/>
          <c:h val="0.166014498786628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0760378425365642"/>
          <c:y val="0.23771305890123398"/>
          <c:w val="0.39336658480390907"/>
          <c:h val="0.5196766325689175"/>
        </c:manualLayout>
      </c:layout>
      <c:pieChart>
        <c:varyColors val="1"/>
        <c:ser>
          <c:idx val="0"/>
          <c:order val="0"/>
          <c:spPr>
            <a:effectLst>
              <a:outerShdw blurRad="50800" dist="38100" dir="8100000" algn="tr" rotWithShape="0">
                <a:prstClr val="black">
                  <a:alpha val="40000"/>
                </a:prstClr>
              </a:outerShdw>
            </a:effectLst>
          </c:spPr>
          <c:dPt>
            <c:idx val="0"/>
            <c:bubble3D val="0"/>
            <c:spPr>
              <a:solidFill>
                <a:schemeClr val="accent1"/>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5872-413A-A2F3-F9C4C244BBA7}"/>
              </c:ext>
            </c:extLst>
          </c:dPt>
          <c:dPt>
            <c:idx val="1"/>
            <c:bubble3D val="0"/>
            <c:spPr>
              <a:solidFill>
                <a:schemeClr val="accent6"/>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5872-413A-A2F3-F9C4C244BBA7}"/>
              </c:ext>
            </c:extLst>
          </c:dPt>
          <c:dPt>
            <c:idx val="2"/>
            <c:bubble3D val="0"/>
            <c:spPr>
              <a:solidFill>
                <a:schemeClr val="accent4"/>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5872-413A-A2F3-F9C4C244BBA7}"/>
              </c:ext>
            </c:extLst>
          </c:dPt>
          <c:dPt>
            <c:idx val="3"/>
            <c:bubble3D val="0"/>
            <c:spPr>
              <a:solidFill>
                <a:schemeClr val="accent3"/>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5872-413A-A2F3-F9C4C244BBA7}"/>
              </c:ext>
            </c:extLst>
          </c:dPt>
          <c:dPt>
            <c:idx val="4"/>
            <c:bubble3D val="0"/>
            <c:spPr>
              <a:solidFill>
                <a:schemeClr val="accent1"/>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5872-413A-A2F3-F9C4C244BBA7}"/>
              </c:ext>
            </c:extLst>
          </c:dPt>
          <c:dPt>
            <c:idx val="5"/>
            <c:bubble3D val="0"/>
            <c:spPr>
              <a:solidFill>
                <a:srgbClr val="FF0000"/>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5872-413A-A2F3-F9C4C244BBA7}"/>
              </c:ext>
            </c:extLst>
          </c:dPt>
          <c:cat>
            <c:strRef>
              <c:f>'MTN BENIN ENQUETE '!$B$37:$B$42</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'MTN BENIN ENQUETE '!$C$37:$C$42</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5872-413A-A2F3-F9C4C244BBA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900" baseline="0" dirty="0"/>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5356730637698064"/>
          <c:y val="0.23771305890123398"/>
          <c:w val="0.28981216428070516"/>
          <c:h val="0.5376159701803388"/>
        </c:manualLayout>
      </c:layout>
      <c:pieChart>
        <c:varyColors val="1"/>
        <c:ser>
          <c:idx val="0"/>
          <c:order val="0"/>
          <c:spPr>
            <a:effectLst>
              <a:outerShdw blurRad="50800" dist="38100" dir="8100000" algn="tr" rotWithShape="0">
                <a:prstClr val="black">
                  <a:alpha val="40000"/>
                </a:prstClr>
              </a:outerShdw>
            </a:effectLst>
          </c:spPr>
          <c:dPt>
            <c:idx val="0"/>
            <c:bubble3D val="0"/>
            <c:spPr>
              <a:solidFill>
                <a:schemeClr val="accent1"/>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Arial" panose="020B0604020202020204" pitchFamily="34" charset="0"/>
              </a:defRPr>
            </a:pPr>
            <a:r>
              <a:rPr lang="fr-FR" sz="1000" baseline="0" dirty="0">
                <a:latin typeface="+mn-lt"/>
              </a:rPr>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Arial" panose="020B0604020202020204" pitchFamily="34" charset="0"/>
            </a:defRPr>
          </a:pPr>
          <a:endParaRPr lang="fr-FR"/>
        </a:p>
      </c:txPr>
    </c:title>
    <c:autoTitleDeleted val="0"/>
    <c:plotArea>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3DE9-4D39-861C-FC2D93F71136}"/>
              </c:ext>
            </c:extLst>
          </c:dPt>
          <c:dPt>
            <c:idx val="1"/>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3DE9-4D39-861C-FC2D93F71136}"/>
              </c:ext>
            </c:extLst>
          </c:dPt>
          <c:dPt>
            <c:idx val="2"/>
            <c:bubble3D val="0"/>
            <c:spPr>
              <a:solidFill>
                <a:schemeClr val="tx1">
                  <a:lumMod val="50000"/>
                  <a:lumOff val="5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3DE9-4D39-861C-FC2D93F71136}"/>
              </c:ext>
            </c:extLst>
          </c:dPt>
          <c:dPt>
            <c:idx val="3"/>
            <c:bubble3D val="0"/>
            <c:spPr>
              <a:solidFill>
                <a:schemeClr val="accent5"/>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3DE9-4D39-861C-FC2D93F71136}"/>
              </c:ext>
            </c:extLst>
          </c:dPt>
          <c:dPt>
            <c:idx val="4"/>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3DE9-4D39-861C-FC2D93F71136}"/>
              </c:ext>
            </c:extLst>
          </c:dPt>
          <c:cat>
            <c:strRef>
              <c:f>'MTN CI ENQUETE'!$B$13:$B$17</c:f>
              <c:strCache>
                <c:ptCount val="5"/>
                <c:pt idx="0">
                  <c:v>A- Très satisfait</c:v>
                </c:pt>
                <c:pt idx="1">
                  <c:v>B- Satisfait</c:v>
                </c:pt>
                <c:pt idx="2">
                  <c:v>C- Neutre </c:v>
                </c:pt>
                <c:pt idx="3">
                  <c:v>D- Insatisfait </c:v>
                </c:pt>
                <c:pt idx="4">
                  <c:v>E- Très insatisfait </c:v>
                </c:pt>
              </c:strCache>
              <c:extLst/>
            </c:strRef>
          </c:cat>
          <c:val>
            <c:numRef>
              <c:f>'MTN CI ENQUETE'!$C$13:$C$17</c:f>
              <c:numCache>
                <c:formatCode>0%</c:formatCode>
                <c:ptCount val="5"/>
                <c:pt idx="0">
                  <c:v>0</c:v>
                </c:pt>
                <c:pt idx="1">
                  <c:v>0</c:v>
                </c:pt>
                <c:pt idx="2">
                  <c:v>1</c:v>
                </c:pt>
                <c:pt idx="3">
                  <c:v>0</c:v>
                </c:pt>
                <c:pt idx="4">
                  <c:v>0</c:v>
                </c:pt>
              </c:numCache>
              <c:extLst/>
            </c:numRef>
          </c:val>
          <c:extLst>
            <c:ext xmlns:c16="http://schemas.microsoft.com/office/drawing/2014/chart" uri="{C3380CC4-5D6E-409C-BE32-E72D297353CC}">
              <c16:uniqueId val="{0000000A-3DE9-4D39-861C-FC2D93F7113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legendEntry>
      <c:layout>
        <c:manualLayout>
          <c:xMode val="edge"/>
          <c:yMode val="edge"/>
          <c:x val="4.5626509186351714E-2"/>
          <c:y val="0.8065698031038594"/>
          <c:w val="0.95253917311685865"/>
          <c:h val="0.16057585530117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dirty="0">
                <a:latin typeface="Arial" panose="020B0604020202020204" pitchFamily="34" charset="0"/>
                <a:cs typeface="Arial" panose="020B0604020202020204" pitchFamily="34" charset="0"/>
              </a:rPr>
              <a:t>II- Comment évaluez-vous notre réactivité face à vos préoccupations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590761928367508E-2"/>
          <c:y val="0.23399723744203405"/>
          <c:w val="0.93140923807163245"/>
          <c:h val="0.60355834090884974"/>
        </c:manualLayout>
      </c:layout>
      <c:pie3DChart>
        <c:varyColors val="1"/>
        <c:ser>
          <c:idx val="0"/>
          <c:order val="0"/>
          <c:tx>
            <c:strRef>
              <c:f>Feuil2!$D$26</c:f>
              <c:strCache>
                <c:ptCount val="1"/>
                <c:pt idx="0">
                  <c:v>II- Comment évaluez-vous notre réactivité face à vos préoccupations ?</c:v>
                </c:pt>
              </c:strCache>
            </c:strRef>
          </c:tx>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A62-43BD-8DC3-8BD698338B55}"/>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2A62-43BD-8DC3-8BD698338B55}"/>
              </c:ext>
            </c:extLst>
          </c:dPt>
          <c:dPt>
            <c:idx val="2"/>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5-2A62-43BD-8DC3-8BD698338B55}"/>
              </c:ext>
            </c:extLst>
          </c:dPt>
          <c:dPt>
            <c:idx val="3"/>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7-2A62-43BD-8DC3-8BD698338B5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Feuil2!$E$25:$H$25</c:f>
              <c:strCache>
                <c:ptCount val="4"/>
                <c:pt idx="0">
                  <c:v>MTN BENIN</c:v>
                </c:pt>
                <c:pt idx="1">
                  <c:v>CELTIIS BENIN </c:v>
                </c:pt>
                <c:pt idx="2">
                  <c:v>MTN CI</c:v>
                </c:pt>
                <c:pt idx="3">
                  <c:v>MTN CONGO</c:v>
                </c:pt>
              </c:strCache>
            </c:strRef>
          </c:cat>
          <c:val>
            <c:numRef>
              <c:f>Feuil2!$E$26:$H$26</c:f>
              <c:numCache>
                <c:formatCode>General</c:formatCode>
                <c:ptCount val="4"/>
                <c:pt idx="0">
                  <c:v>4</c:v>
                </c:pt>
                <c:pt idx="1">
                  <c:v>4</c:v>
                </c:pt>
                <c:pt idx="2">
                  <c:v>2</c:v>
                </c:pt>
                <c:pt idx="3">
                  <c:v>5</c:v>
                </c:pt>
              </c:numCache>
            </c:numRef>
          </c:val>
          <c:extLst>
            <c:ext xmlns:c16="http://schemas.microsoft.com/office/drawing/2014/chart" uri="{C3380CC4-5D6E-409C-BE32-E72D297353CC}">
              <c16:uniqueId val="{00000008-2A62-43BD-8DC3-8BD698338B55}"/>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spPr>
            <a:effectLst>
              <a:outerShdw blurRad="50800" dist="38100" dir="5400000" algn="t" rotWithShape="0">
                <a:prstClr val="black">
                  <a:alpha val="40000"/>
                </a:prstClr>
              </a:outerShdw>
            </a:effectLst>
          </c:spPr>
          <c:dPt>
            <c:idx val="0"/>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273E-47CF-91D6-48B92C552097}"/>
              </c:ext>
            </c:extLst>
          </c:dPt>
          <c:dPt>
            <c:idx val="1"/>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273E-47CF-91D6-48B92C552097}"/>
              </c:ext>
            </c:extLst>
          </c:dPt>
          <c:dPt>
            <c:idx val="2"/>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273E-47CF-91D6-48B92C552097}"/>
              </c:ext>
            </c:extLst>
          </c:dPt>
          <c:dPt>
            <c:idx val="3"/>
            <c:bubble3D val="0"/>
            <c:spPr>
              <a:solidFill>
                <a:schemeClr val="tx1">
                  <a:lumMod val="50000"/>
                  <a:lumOff val="5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273E-47CF-91D6-48B92C552097}"/>
              </c:ext>
            </c:extLst>
          </c:dPt>
          <c:dPt>
            <c:idx val="4"/>
            <c:bubble3D val="0"/>
            <c:spPr>
              <a:solidFill>
                <a:schemeClr val="accent5"/>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273E-47CF-91D6-48B92C552097}"/>
              </c:ext>
            </c:extLst>
          </c:dPt>
          <c:dPt>
            <c:idx val="5"/>
            <c:bubble3D val="0"/>
            <c:spPr>
              <a:solidFill>
                <a:srgbClr val="FF0000"/>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B-273E-47CF-91D6-48B92C552097}"/>
              </c:ext>
            </c:extLst>
          </c:dPt>
          <c:cat>
            <c:strRef>
              <c:f>'MTN CI ENQUETE'!$B$22:$B$27</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CI ENQUETE'!$C$22:$C$27</c:f>
              <c:numCache>
                <c:formatCode>0%</c:formatCode>
                <c:ptCount val="6"/>
                <c:pt idx="1">
                  <c:v>0</c:v>
                </c:pt>
                <c:pt idx="2">
                  <c:v>0</c:v>
                </c:pt>
                <c:pt idx="3">
                  <c:v>0</c:v>
                </c:pt>
                <c:pt idx="4">
                  <c:v>1</c:v>
                </c:pt>
                <c:pt idx="5">
                  <c:v>0</c:v>
                </c:pt>
              </c:numCache>
            </c:numRef>
          </c:val>
          <c:extLst>
            <c:ext xmlns:c16="http://schemas.microsoft.com/office/drawing/2014/chart" uri="{C3380CC4-5D6E-409C-BE32-E72D297353CC}">
              <c16:uniqueId val="{0000000C-273E-47CF-91D6-48B92C55209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5"/>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5.7422366166239955E-2"/>
          <c:y val="0.81442269436886361"/>
          <c:w val="0.89771560668029771"/>
          <c:h val="0.151666056976238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IV- Êtes-vous satisfait de notre capacité d'innovation?</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spPr>
            <a:effectLst>
              <a:outerShdw blurRad="50800" dist="38100" dir="8100000" algn="tr" rotWithShape="0">
                <a:prstClr val="black">
                  <a:alpha val="40000"/>
                </a:prstClr>
              </a:outerShdw>
            </a:effectLst>
          </c:spPr>
          <c:dPt>
            <c:idx val="0"/>
            <c:bubble3D val="0"/>
            <c:spPr>
              <a:solidFill>
                <a:schemeClr val="accent1"/>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4C96-42E2-93B5-C56C83B32B5A}"/>
              </c:ext>
            </c:extLst>
          </c:dPt>
          <c:dPt>
            <c:idx val="1"/>
            <c:bubble3D val="0"/>
            <c:spPr>
              <a:solidFill>
                <a:schemeClr val="accent6"/>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4C96-42E2-93B5-C56C83B32B5A}"/>
              </c:ext>
            </c:extLst>
          </c:dPt>
          <c:dPt>
            <c:idx val="2"/>
            <c:bubble3D val="0"/>
            <c:spPr>
              <a:solidFill>
                <a:schemeClr val="accent4"/>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4C96-42E2-93B5-C56C83B32B5A}"/>
              </c:ext>
            </c:extLst>
          </c:dPt>
          <c:dPt>
            <c:idx val="3"/>
            <c:bubble3D val="0"/>
            <c:spPr>
              <a:solidFill>
                <a:schemeClr val="tx1">
                  <a:lumMod val="50000"/>
                  <a:lumOff val="50000"/>
                </a:schemeClr>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4C96-42E2-93B5-C56C83B32B5A}"/>
              </c:ext>
            </c:extLst>
          </c:dPt>
          <c:dPt>
            <c:idx val="4"/>
            <c:bubble3D val="0"/>
            <c:spPr>
              <a:solidFill>
                <a:schemeClr val="accent5"/>
              </a:solidFill>
              <a:ln w="19050">
                <a:solidFill>
                  <a:schemeClr val="accent5"/>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4C96-42E2-93B5-C56C83B32B5A}"/>
              </c:ext>
            </c:extLst>
          </c:dPt>
          <c:dPt>
            <c:idx val="5"/>
            <c:bubble3D val="0"/>
            <c:spPr>
              <a:solidFill>
                <a:srgbClr val="FF0000"/>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4C96-42E2-93B5-C56C83B32B5A}"/>
              </c:ext>
            </c:extLst>
          </c:dPt>
          <c:cat>
            <c:strRef>
              <c:f>'MTN CI ENQUETE'!$B$52:$B$57</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'MTN CI ENQUETE'!$C$52:$C$57</c:f>
              <c:numCache>
                <c:formatCode>0%</c:formatCode>
                <c:ptCount val="6"/>
                <c:pt idx="1">
                  <c:v>0</c:v>
                </c:pt>
                <c:pt idx="2">
                  <c:v>0</c:v>
                </c:pt>
                <c:pt idx="3">
                  <c:v>0</c:v>
                </c:pt>
                <c:pt idx="4">
                  <c:v>1</c:v>
                </c:pt>
                <c:pt idx="5">
                  <c:v>0</c:v>
                </c:pt>
              </c:numCache>
            </c:numRef>
          </c:val>
          <c:extLst>
            <c:ext xmlns:c16="http://schemas.microsoft.com/office/drawing/2014/chart" uri="{C3380CC4-5D6E-409C-BE32-E72D297353CC}">
              <c16:uniqueId val="{0000000C-4C96-42E2-93B5-C56C83B32B5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5"/>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8.8140422884063069E-2"/>
          <c:y val="0.78819116360454944"/>
          <c:w val="0.79856192775666623"/>
          <c:h val="0.1840310586176727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000" dirty="0"/>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9417419439410969"/>
          <c:y val="0.21695449715194678"/>
          <c:w val="0.37801939254978872"/>
          <c:h val="0.4839739252971809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72-413A-A2F3-F9C4C244BBA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872-413A-A2F3-F9C4C244BBA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872-413A-A2F3-F9C4C244BBA7}"/>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5872-413A-A2F3-F9C4C244BBA7}"/>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5872-413A-A2F3-F9C4C244BBA7}"/>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872-413A-A2F3-F9C4C244BBA7}"/>
              </c:ext>
            </c:extLst>
          </c:dPt>
          <c:cat>
            <c:strRef>
              <c:f>'MTN BENIN ENQUETE '!$B$37:$B$42</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'MTN BENIN ENQUETE '!$C$37:$C$42</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5872-413A-A2F3-F9C4C244BBA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fr-FR"/>
              <a:t>V- Est-ce que nos données mises à votre disposition sont-elles intègres et conformes?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2352026237016124"/>
          <c:y val="0.24526482597138002"/>
          <c:w val="0.38720321303617727"/>
          <c:h val="0.5016336900481066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6-4820-9465-0E54FC597F7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4D76-4820-9465-0E54FC597F7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D76-4820-9465-0E54FC597F75}"/>
              </c:ext>
            </c:extLst>
          </c:dPt>
          <c:cat>
            <c:strRef>
              <c:f>'MTN BENIN ENQUETE '!$B$69:$B$71</c:f>
              <c:strCache>
                <c:ptCount val="3"/>
                <c:pt idx="0">
                  <c:v>V- Est-ce que nos données mises à votre disposition sont-elles intègres et conformes?</c:v>
                </c:pt>
                <c:pt idx="1">
                  <c:v>A- Oui</c:v>
                </c:pt>
                <c:pt idx="2">
                  <c:v>B- Non</c:v>
                </c:pt>
              </c:strCache>
            </c:strRef>
          </c:cat>
          <c:val>
            <c:numRef>
              <c:f>'MTN BENIN ENQUETE '!$C$69:$C$71</c:f>
              <c:numCache>
                <c:formatCode>0%</c:formatCode>
                <c:ptCount val="3"/>
                <c:pt idx="1">
                  <c:v>1</c:v>
                </c:pt>
                <c:pt idx="2">
                  <c:v>0</c:v>
                </c:pt>
              </c:numCache>
            </c:numRef>
          </c:val>
          <c:extLst>
            <c:ext xmlns:c16="http://schemas.microsoft.com/office/drawing/2014/chart" uri="{C3380CC4-5D6E-409C-BE32-E72D297353CC}">
              <c16:uniqueId val="{00000006-4D76-4820-9465-0E54FC597F7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6E8-4C9A-80AF-399E4706C04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6E8-4C9A-80AF-399E4706C047}"/>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66E8-4C9A-80AF-399E4706C047}"/>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66E8-4C9A-80AF-399E4706C047}"/>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66E8-4C9A-80AF-399E4706C047}"/>
              </c:ext>
            </c:extLst>
          </c:dPt>
          <c:cat>
            <c:strRef>
              <c:f>'MTN CONGO ENQUETE DE SATISFACTI'!$B$28:$B$32</c:f>
              <c:strCache>
                <c:ptCount val="5"/>
                <c:pt idx="0">
                  <c:v>A- Très satisfait</c:v>
                </c:pt>
                <c:pt idx="1">
                  <c:v>B- Satisfait</c:v>
                </c:pt>
                <c:pt idx="2">
                  <c:v>C- Neutre </c:v>
                </c:pt>
                <c:pt idx="3">
                  <c:v>D- Insatisfait </c:v>
                </c:pt>
                <c:pt idx="4">
                  <c:v>E- Très insatisfait </c:v>
                </c:pt>
              </c:strCache>
              <c:extLst/>
            </c:strRef>
          </c:cat>
          <c:val>
            <c:numRef>
              <c:f>'MTN CONGO ENQUETE DE SATISFACTI'!$C$28:$C$32</c:f>
              <c:numCache>
                <c:formatCode>0%</c:formatCode>
                <c:ptCount val="5"/>
                <c:pt idx="0">
                  <c:v>1</c:v>
                </c:pt>
                <c:pt idx="1">
                  <c:v>0</c:v>
                </c:pt>
                <c:pt idx="2">
                  <c:v>0</c:v>
                </c:pt>
                <c:pt idx="3">
                  <c:v>0</c:v>
                </c:pt>
                <c:pt idx="4">
                  <c:v>0</c:v>
                </c:pt>
              </c:numCache>
              <c:extLst/>
            </c:numRef>
          </c:val>
          <c:extLst>
            <c:ext xmlns:c16="http://schemas.microsoft.com/office/drawing/2014/chart" uri="{C3380CC4-5D6E-409C-BE32-E72D297353CC}">
              <c16:uniqueId val="{0000000A-66E8-4C9A-80AF-399E4706C04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4.3366487231896948E-2"/>
          <c:y val="0.73434386960084252"/>
          <c:w val="0.93093794989758616"/>
          <c:h val="0.2328017583180190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3044269044022861"/>
          <c:y val="0.23779286606474501"/>
          <c:w val="0.39464018642712839"/>
          <c:h val="0.5151755824393413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32-417A-9925-E82A9DCA4308}"/>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132-417A-9925-E82A9DCA430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132-417A-9925-E82A9DCA4308}"/>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5132-417A-9925-E82A9DCA43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132-417A-9925-E82A9DCA4308}"/>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132-417A-9925-E82A9DCA4308}"/>
              </c:ext>
            </c:extLst>
          </c:dPt>
          <c:cat>
            <c:strRef>
              <c:f>'MTN CONGO ENQUETE DE SATISFACTI'!$B$37:$B$42</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CONGO ENQUETE DE SATISFACTI'!$C$37:$C$42</c:f>
              <c:numCache>
                <c:formatCode>0%</c:formatCode>
                <c:ptCount val="6"/>
                <c:pt idx="1">
                  <c:v>1</c:v>
                </c:pt>
                <c:pt idx="2">
                  <c:v>0</c:v>
                </c:pt>
                <c:pt idx="3">
                  <c:v>0</c:v>
                </c:pt>
                <c:pt idx="4">
                  <c:v>0</c:v>
                </c:pt>
                <c:pt idx="5">
                  <c:v>0</c:v>
                </c:pt>
              </c:numCache>
            </c:numRef>
          </c:val>
          <c:extLst>
            <c:ext xmlns:c16="http://schemas.microsoft.com/office/drawing/2014/chart" uri="{C3380CC4-5D6E-409C-BE32-E72D297353CC}">
              <c16:uniqueId val="{0000000C-5132-417A-9925-E82A9DCA430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aseline="0" dirty="0"/>
              <a:t>IV- Êtes-vous satisfait de notre capacité d'innovation?</a:t>
            </a:r>
          </a:p>
          <a:p>
            <a:pPr>
              <a:defRPr sz="1000"/>
            </a:pPr>
            <a:endParaRPr lang="fr-FR" sz="1000" baseline="0" dirty="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6688579607378607"/>
          <c:y val="0.22370090827896022"/>
          <c:w val="0.38881417050656375"/>
          <c:h val="0.4807071802437267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BE-4E04-B5EE-06E7F478B2F8}"/>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EDBE-4E04-B5EE-06E7F478B2F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DBE-4E04-B5EE-06E7F478B2F8}"/>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EDBE-4E04-B5EE-06E7F478B2F8}"/>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EDBE-4E04-B5EE-06E7F478B2F8}"/>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EDBE-4E04-B5EE-06E7F478B2F8}"/>
              </c:ext>
            </c:extLst>
          </c:dPt>
          <c:cat>
            <c:strRef>
              <c:f>'MTN BENIN ENQUETE '!$B$53:$B$58</c:f>
              <c:strCache>
                <c:ptCount val="6"/>
                <c:pt idx="0">
                  <c:v>IV- Êtes-vous satisfait de notre capacité d'innovation?</c:v>
                </c:pt>
                <c:pt idx="1">
                  <c:v>A- Très satisfait</c:v>
                </c:pt>
                <c:pt idx="2">
                  <c:v>B- Satisfait</c:v>
                </c:pt>
                <c:pt idx="3">
                  <c:v>C- Neutre </c:v>
                </c:pt>
                <c:pt idx="4">
                  <c:v>D- Insatisfait </c:v>
                </c:pt>
                <c:pt idx="5">
                  <c:v>E- Très insatisfait </c:v>
                </c:pt>
              </c:strCache>
            </c:strRef>
          </c:cat>
          <c:val>
            <c:numRef>
              <c:f>'MTN BENIN ENQUETE '!$C$53:$C$58</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EDBE-4E04-B5EE-06E7F478B2F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2"/>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3"/>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4"/>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egendEntry>
        <c:idx val="5"/>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2.800914878197213E-2"/>
          <c:y val="0.78819116360454944"/>
          <c:w val="0.94688567684067781"/>
          <c:h val="0.1840310586176727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dirty="0">
                <a:latin typeface="Arial" panose="020B0604020202020204" pitchFamily="34" charset="0"/>
                <a:cs typeface="Arial" panose="020B0604020202020204" pitchFamily="34" charset="0"/>
              </a:rPr>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666761638702228E-2"/>
          <c:y val="0.27815150705572217"/>
          <c:w val="0.94133323836129779"/>
          <c:h val="0.55775731534069173"/>
        </c:manualLayout>
      </c:layout>
      <c:pie3DChart>
        <c:varyColors val="1"/>
        <c:ser>
          <c:idx val="0"/>
          <c:order val="0"/>
          <c:tx>
            <c:strRef>
              <c:f>Feuil2!$D$19</c:f>
              <c:strCache>
                <c:ptCount val="1"/>
                <c:pt idx="0">
                  <c:v>I- Quel est votre niveau de satisfaction globale sur une échelle de 1 à 5?</c:v>
                </c:pt>
              </c:strCache>
            </c:strRef>
          </c:tx>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F4D-42F2-88E7-3F11660B3F51}"/>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2F4D-42F2-88E7-3F11660B3F5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F4D-42F2-88E7-3F11660B3F51}"/>
              </c:ext>
            </c:extLst>
          </c:dPt>
          <c:dPt>
            <c:idx val="3"/>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7-2F4D-42F2-88E7-3F11660B3F5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Feuil2!$E$18:$H$18</c:f>
              <c:strCache>
                <c:ptCount val="4"/>
                <c:pt idx="0">
                  <c:v>MTN BENIN</c:v>
                </c:pt>
                <c:pt idx="1">
                  <c:v>CELTIIS BENIN </c:v>
                </c:pt>
                <c:pt idx="2">
                  <c:v>MTN CI</c:v>
                </c:pt>
                <c:pt idx="3">
                  <c:v>MTN CONGO</c:v>
                </c:pt>
              </c:strCache>
            </c:strRef>
          </c:cat>
          <c:val>
            <c:numRef>
              <c:f>Feuil2!$E$19:$H$19</c:f>
              <c:numCache>
                <c:formatCode>General</c:formatCode>
                <c:ptCount val="4"/>
                <c:pt idx="0">
                  <c:v>4</c:v>
                </c:pt>
                <c:pt idx="1">
                  <c:v>4</c:v>
                </c:pt>
                <c:pt idx="2">
                  <c:v>3</c:v>
                </c:pt>
                <c:pt idx="3">
                  <c:v>5</c:v>
                </c:pt>
              </c:numCache>
            </c:numRef>
          </c:val>
          <c:extLst>
            <c:ext xmlns:c16="http://schemas.microsoft.com/office/drawing/2014/chart" uri="{C3380CC4-5D6E-409C-BE32-E72D297353CC}">
              <c16:uniqueId val="{00000008-2F4D-42F2-88E7-3F11660B3F5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dirty="0">
                <a:latin typeface="Arial" panose="020B0604020202020204" pitchFamily="34" charset="0"/>
                <a:cs typeface="Arial" panose="020B0604020202020204" pitchFamily="34" charset="0"/>
              </a:rP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7179402980029319E-2"/>
          <c:y val="0.24179991254570152"/>
          <c:w val="0.91598898485357005"/>
          <c:h val="0.57291395510302434"/>
        </c:manualLayout>
      </c:layout>
      <c:pie3DChart>
        <c:varyColors val="1"/>
        <c:ser>
          <c:idx val="0"/>
          <c:order val="0"/>
          <c:tx>
            <c:strRef>
              <c:f>Feuil2!$D$33</c:f>
              <c:strCache>
                <c:ptCount val="1"/>
                <c:pt idx="0">
                  <c:v>III- Quelle est votre appréciation sur  notre qualité de  service produite?</c:v>
                </c:pt>
              </c:strCache>
            </c:strRef>
          </c:tx>
          <c:spPr>
            <a:solidFill>
              <a:srgbClr val="FFC000"/>
            </a:solidFill>
          </c:spPr>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3CF0-4B17-8AB5-0DD36BF86A01}"/>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3CF0-4B17-8AB5-0DD36BF86A01}"/>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3CF0-4B17-8AB5-0DD36BF86A01}"/>
              </c:ext>
            </c:extLst>
          </c:dPt>
          <c:dPt>
            <c:idx val="3"/>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3CF0-4B17-8AB5-0DD36BF86A0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Feuil2!$E$32:$H$32</c:f>
              <c:strCache>
                <c:ptCount val="4"/>
                <c:pt idx="0">
                  <c:v>MTN BENIN</c:v>
                </c:pt>
                <c:pt idx="1">
                  <c:v>CELTIIS BENIN </c:v>
                </c:pt>
                <c:pt idx="2">
                  <c:v>MTN CI</c:v>
                </c:pt>
                <c:pt idx="3">
                  <c:v>MTN CONGO</c:v>
                </c:pt>
              </c:strCache>
            </c:strRef>
          </c:cat>
          <c:val>
            <c:numRef>
              <c:f>Feuil2!$E$33:$H$33</c:f>
              <c:numCache>
                <c:formatCode>General</c:formatCode>
                <c:ptCount val="4"/>
                <c:pt idx="0">
                  <c:v>4</c:v>
                </c:pt>
                <c:pt idx="1">
                  <c:v>4</c:v>
                </c:pt>
                <c:pt idx="2">
                  <c:v>4</c:v>
                </c:pt>
                <c:pt idx="3">
                  <c:v>4</c:v>
                </c:pt>
              </c:numCache>
            </c:numRef>
          </c:val>
          <c:extLst>
            <c:ext xmlns:c16="http://schemas.microsoft.com/office/drawing/2014/chart" uri="{C3380CC4-5D6E-409C-BE32-E72D297353CC}">
              <c16:uniqueId val="{00000008-3CF0-4B17-8AB5-0DD36BF86A0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dirty="0">
                <a:latin typeface="Arial" panose="020B0604020202020204" pitchFamily="34" charset="0"/>
                <a:cs typeface="Arial" panose="020B0604020202020204" pitchFamily="34" charset="0"/>
              </a:rPr>
              <a:t>IV- Êtes-vous satisfait de notre capacité d'innovation?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86226913623116"/>
          <c:y val="0.19229142639899571"/>
          <c:w val="0.8749095383414619"/>
          <c:h val="0.58375170146373956"/>
        </c:manualLayout>
      </c:layout>
      <c:pie3DChart>
        <c:varyColors val="1"/>
        <c:ser>
          <c:idx val="0"/>
          <c:order val="0"/>
          <c:tx>
            <c:strRef>
              <c:f>Feuil2!$D$42</c:f>
              <c:strCache>
                <c:ptCount val="1"/>
                <c:pt idx="0">
                  <c:v>IV- Êtes-vous satisfait de notre capacité d'innovation?</c:v>
                </c:pt>
              </c:strCache>
            </c:strRef>
          </c:tx>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896C-4764-A2CC-1B970D320DE5}"/>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896C-4764-A2CC-1B970D320DE5}"/>
              </c:ext>
            </c:extLst>
          </c:dPt>
          <c:dPt>
            <c:idx val="2"/>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5-896C-4764-A2CC-1B970D320DE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96C-4764-A2CC-1B970D320DE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Feuil2!$E$41:$H$41</c:f>
              <c:strCache>
                <c:ptCount val="4"/>
                <c:pt idx="0">
                  <c:v>MTN BENIN</c:v>
                </c:pt>
                <c:pt idx="1">
                  <c:v>CELTIIS BENIN </c:v>
                </c:pt>
                <c:pt idx="2">
                  <c:v>MTN CI</c:v>
                </c:pt>
                <c:pt idx="3">
                  <c:v>MTN CONGO</c:v>
                </c:pt>
              </c:strCache>
            </c:strRef>
          </c:cat>
          <c:val>
            <c:numRef>
              <c:f>Feuil2!$E$42:$H$42</c:f>
              <c:numCache>
                <c:formatCode>General</c:formatCode>
                <c:ptCount val="4"/>
                <c:pt idx="0">
                  <c:v>4</c:v>
                </c:pt>
                <c:pt idx="1">
                  <c:v>3</c:v>
                </c:pt>
                <c:pt idx="2">
                  <c:v>2</c:v>
                </c:pt>
                <c:pt idx="3">
                  <c:v>4</c:v>
                </c:pt>
              </c:numCache>
            </c:numRef>
          </c:val>
          <c:extLst>
            <c:ext xmlns:c16="http://schemas.microsoft.com/office/drawing/2014/chart" uri="{C3380CC4-5D6E-409C-BE32-E72D297353CC}">
              <c16:uniqueId val="{00000008-896C-4764-A2CC-1B970D320DE5}"/>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4540325056000636E-2"/>
          <c:y val="0.85648684438819767"/>
          <c:w val="0.96812225452488576"/>
          <c:h val="0.138883431481613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200" b="0" i="0" u="none" strike="noStrike" kern="1200" spc="0" baseline="0">
                <a:solidFill>
                  <a:schemeClr val="tx1">
                    <a:lumMod val="65000"/>
                    <a:lumOff val="35000"/>
                  </a:schemeClr>
                </a:solidFill>
                <a:latin typeface="+mn-lt"/>
                <a:ea typeface="+mn-ea"/>
                <a:cs typeface="+mn-cs"/>
              </a:defRPr>
            </a:pPr>
            <a:r>
              <a:rPr lang="fr-FR" sz="1100" dirty="0">
                <a:latin typeface="Arial" panose="020B0604020202020204" pitchFamily="34" charset="0"/>
                <a:cs typeface="Arial" panose="020B0604020202020204" pitchFamily="34" charset="0"/>
              </a:rPr>
              <a:t>V- Est-ce que nos données mises à votre disposition sont-elles intègres et conformes?   </a:t>
            </a:r>
          </a:p>
        </c:rich>
      </c:tx>
      <c:layout>
        <c:manualLayout>
          <c:xMode val="edge"/>
          <c:yMode val="edge"/>
          <c:x val="0.14612720777685678"/>
          <c:y val="3.0162330336891856E-2"/>
        </c:manualLayout>
      </c:layout>
      <c:overlay val="0"/>
      <c:spPr>
        <a:noFill/>
        <a:ln>
          <a:noFill/>
        </a:ln>
        <a:effectLst/>
      </c:spPr>
      <c:txPr>
        <a:bodyPr rot="0" spcFirstLastPara="1" vertOverflow="ellipsis" vert="horz" wrap="square" anchor="ctr" anchorCtr="1"/>
        <a:lstStyle/>
        <a:p>
          <a:pPr algn="ct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8807426627868244E-2"/>
          <c:y val="0.19409459571789908"/>
          <c:w val="0.95124897032206912"/>
          <c:h val="0.59036982500306767"/>
        </c:manualLayout>
      </c:layout>
      <c:pie3DChart>
        <c:varyColors val="1"/>
        <c:ser>
          <c:idx val="0"/>
          <c:order val="0"/>
          <c:tx>
            <c:strRef>
              <c:f>Feuil2!$D$56</c:f>
              <c:strCache>
                <c:ptCount val="1"/>
                <c:pt idx="0">
                  <c:v>V- Est-ce que nos données mises à votre disposition sont-elles intègres et conformes?</c:v>
                </c:pt>
              </c:strCache>
            </c:strRef>
          </c:tx>
          <c:spPr>
            <a:solidFill>
              <a:schemeClr val="accent6"/>
            </a:solidFill>
          </c:spPr>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8045-4A32-A2FC-EB730CC4E261}"/>
              </c:ext>
            </c:extLst>
          </c:dPt>
          <c:dPt>
            <c:idx val="1"/>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3-8045-4A32-A2FC-EB730CC4E261}"/>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5-8045-4A32-A2FC-EB730CC4E261}"/>
              </c:ext>
            </c:extLst>
          </c:dPt>
          <c:dPt>
            <c:idx val="3"/>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7-8045-4A32-A2FC-EB730CC4E261}"/>
              </c:ext>
            </c:extLst>
          </c:dPt>
          <c:cat>
            <c:strRef>
              <c:f>Feuil2!$E$55:$H$55</c:f>
              <c:strCache>
                <c:ptCount val="4"/>
                <c:pt idx="0">
                  <c:v>MTN BENIN</c:v>
                </c:pt>
                <c:pt idx="1">
                  <c:v>CELTIIS BENIN </c:v>
                </c:pt>
                <c:pt idx="2">
                  <c:v>MTN CI</c:v>
                </c:pt>
                <c:pt idx="3">
                  <c:v>MTN CONGO</c:v>
                </c:pt>
              </c:strCache>
            </c:strRef>
          </c:cat>
          <c:val>
            <c:numRef>
              <c:f>Feuil2!$E$56:$H$56</c:f>
              <c:numCache>
                <c:formatCode>General</c:formatCode>
                <c:ptCount val="4"/>
                <c:pt idx="0">
                  <c:v>5</c:v>
                </c:pt>
                <c:pt idx="1">
                  <c:v>5</c:v>
                </c:pt>
                <c:pt idx="2">
                  <c:v>5</c:v>
                </c:pt>
                <c:pt idx="3">
                  <c:v>5</c:v>
                </c:pt>
              </c:numCache>
            </c:numRef>
          </c:val>
          <c:extLst>
            <c:ext xmlns:c16="http://schemas.microsoft.com/office/drawing/2014/chart" uri="{C3380CC4-5D6E-409C-BE32-E72D297353CC}">
              <c16:uniqueId val="{00000008-8045-4A32-A2FC-EB730CC4E26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 Quel est votre niveau de satisfaction globale sur une échelle de 1 à 5?</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6811288671034781"/>
          <c:y val="0.23563686811757564"/>
          <c:w val="0.34638244145788943"/>
          <c:h val="0.46173634467683117"/>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679-43E2-92DD-1FFD2917224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679-43E2-92DD-1FFD29172243}"/>
              </c:ext>
            </c:extLst>
          </c:dPt>
          <c:dPt>
            <c:idx val="2"/>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5-9679-43E2-92DD-1FFD29172243}"/>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9679-43E2-92DD-1FFD29172243}"/>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9679-43E2-92DD-1FFD29172243}"/>
              </c:ext>
            </c:extLst>
          </c:dPt>
          <c:cat>
            <c:strRef>
              <c:f>'MTN BENIN ENQUETE '!$B$14:$B$18</c:f>
              <c:strCache>
                <c:ptCount val="5"/>
                <c:pt idx="0">
                  <c:v>A- Très satisfait</c:v>
                </c:pt>
                <c:pt idx="1">
                  <c:v>B- Satisfait</c:v>
                </c:pt>
                <c:pt idx="2">
                  <c:v>C- Neutre </c:v>
                </c:pt>
                <c:pt idx="3">
                  <c:v>D- Insatisfait </c:v>
                </c:pt>
                <c:pt idx="4">
                  <c:v>E- Très insatisfait </c:v>
                </c:pt>
              </c:strCache>
              <c:extLst/>
            </c:strRef>
          </c:cat>
          <c:val>
            <c:numRef>
              <c:f>'MTN BENIN ENQUETE '!$C$14:$C$18</c:f>
              <c:numCache>
                <c:formatCode>0%</c:formatCode>
                <c:ptCount val="5"/>
                <c:pt idx="0">
                  <c:v>0</c:v>
                </c:pt>
                <c:pt idx="1">
                  <c:v>1</c:v>
                </c:pt>
                <c:pt idx="2">
                  <c:v>0</c:v>
                </c:pt>
                <c:pt idx="3">
                  <c:v>0</c:v>
                </c:pt>
                <c:pt idx="4">
                  <c:v>0</c:v>
                </c:pt>
              </c:numCache>
              <c:extLst/>
            </c:numRef>
          </c:val>
          <c:extLst>
            <c:ext xmlns:c16="http://schemas.microsoft.com/office/drawing/2014/chart" uri="{C3380CC4-5D6E-409C-BE32-E72D297353CC}">
              <c16:uniqueId val="{0000000A-9679-43E2-92DD-1FFD2917224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8532091680840606E-2"/>
          <c:y val="0.7283564610738299"/>
          <c:w val="0.91024925878977503"/>
          <c:h val="0.238789166845031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II- Comment évaluez-vous notre réactivité face à vos préoccupations?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6811254436382945"/>
          <c:y val="0.25321480237487848"/>
          <c:w val="0.3420349830213244"/>
          <c:h val="0.455941075266854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B6-4C24-AA90-37B180346501}"/>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B7B6-4C24-AA90-37B18034650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7B6-4C24-AA90-37B180346501}"/>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B7B6-4C24-AA90-37B18034650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7B6-4C24-AA90-37B180346501}"/>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B7B6-4C24-AA90-37B180346501}"/>
              </c:ext>
            </c:extLst>
          </c:dPt>
          <c:cat>
            <c:strRef>
              <c:f>'MTN BENIN ENQUETE '!$B$23:$B$28</c:f>
              <c:strCache>
                <c:ptCount val="6"/>
                <c:pt idx="0">
                  <c:v>II- Comment évaluez-vous notre réactivité face à vos préocupations?</c:v>
                </c:pt>
                <c:pt idx="1">
                  <c:v>A- Très satisfait</c:v>
                </c:pt>
                <c:pt idx="2">
                  <c:v>B- Satisfait</c:v>
                </c:pt>
                <c:pt idx="3">
                  <c:v>C- Neutre </c:v>
                </c:pt>
                <c:pt idx="4">
                  <c:v>D- Insatisfait </c:v>
                </c:pt>
                <c:pt idx="5">
                  <c:v>E- Très insatisfait </c:v>
                </c:pt>
              </c:strCache>
            </c:strRef>
          </c:cat>
          <c:val>
            <c:numRef>
              <c:f>'MTN BENIN ENQUETE '!$C$23:$C$28</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B7B6-4C24-AA90-37B18034650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9.3453410066860906E-2"/>
          <c:y val="0.74798541485074865"/>
          <c:w val="0.8049382359315177"/>
          <c:h val="0.190223934065633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000" baseline="0" dirty="0">
                <a:latin typeface="Arial" panose="020B0604020202020204" pitchFamily="34" charset="0"/>
                <a:cs typeface="Arial" panose="020B0604020202020204" pitchFamily="34" charset="0"/>
              </a:rPr>
              <a:t>III- Quelle est votre appréciation sur  notre qualité de  service produite?</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0.33441914237404297"/>
          <c:y val="0.24500644033592936"/>
          <c:w val="0.3615959783869796"/>
          <c:h val="0.4738741301284343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72-413A-A2F3-F9C4C244BBA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872-413A-A2F3-F9C4C244BBA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872-413A-A2F3-F9C4C244BBA7}"/>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5872-413A-A2F3-F9C4C244BBA7}"/>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5872-413A-A2F3-F9C4C244BBA7}"/>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872-413A-A2F3-F9C4C244BBA7}"/>
              </c:ext>
            </c:extLst>
          </c:dPt>
          <c:cat>
            <c:strRef>
              <c:f>'MTN BENIN ENQUETE '!$B$37:$B$42</c:f>
              <c:strCache>
                <c:ptCount val="6"/>
                <c:pt idx="0">
                  <c:v>III- Quelle est votre appréciation sur  notre qualité de  service produite?</c:v>
                </c:pt>
                <c:pt idx="1">
                  <c:v>A- Très satisfait</c:v>
                </c:pt>
                <c:pt idx="2">
                  <c:v>B- Satisfait</c:v>
                </c:pt>
                <c:pt idx="3">
                  <c:v>C- Neutre </c:v>
                </c:pt>
                <c:pt idx="4">
                  <c:v>D- Insatisfait </c:v>
                </c:pt>
                <c:pt idx="5">
                  <c:v>E- Très insatisfait </c:v>
                </c:pt>
              </c:strCache>
            </c:strRef>
          </c:cat>
          <c:val>
            <c:numRef>
              <c:f>'MTN BENIN ENQUETE '!$C$37:$C$42</c:f>
              <c:numCache>
                <c:formatCode>0%</c:formatCode>
                <c:ptCount val="6"/>
                <c:pt idx="1">
                  <c:v>0</c:v>
                </c:pt>
                <c:pt idx="2">
                  <c:v>1</c:v>
                </c:pt>
                <c:pt idx="3">
                  <c:v>0</c:v>
                </c:pt>
                <c:pt idx="4">
                  <c:v>0</c:v>
                </c:pt>
                <c:pt idx="5">
                  <c:v>0</c:v>
                </c:pt>
              </c:numCache>
            </c:numRef>
          </c:val>
          <c:extLst>
            <c:ext xmlns:c16="http://schemas.microsoft.com/office/drawing/2014/chart" uri="{C3380CC4-5D6E-409C-BE32-E72D297353CC}">
              <c16:uniqueId val="{0000000C-5872-413A-A2F3-F9C4C244BBA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Entry>
      <c:layout>
        <c:manualLayout>
          <c:xMode val="edge"/>
          <c:yMode val="edge"/>
          <c:x val="0.12579762459444774"/>
          <c:y val="0.78327316221615739"/>
          <c:w val="0.757100010030753"/>
          <c:h val="0.182539892620689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1-28T17:14:40.724"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02/04/2025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02/04/2025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6</a:t>
            </a:fld>
            <a:endParaRPr lang="fr-FR"/>
          </a:p>
        </p:txBody>
      </p:sp>
    </p:spTree>
    <p:extLst>
      <p:ext uri="{BB962C8B-B14F-4D97-AF65-F5344CB8AC3E}">
        <p14:creationId xmlns:p14="http://schemas.microsoft.com/office/powerpoint/2010/main" val="323931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13ED-2CE8-54A0-1DC4-D89F00E1D7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C47109-7A37-2F1A-BCD3-29C8782C43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50BAC4-3342-5410-019C-372A4EB2339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A2A4562-800D-03A2-4F29-5CA27AA1379C}"/>
              </a:ext>
            </a:extLst>
          </p:cNvPr>
          <p:cNvSpPr>
            <a:spLocks noGrp="1"/>
          </p:cNvSpPr>
          <p:nvPr>
            <p:ph type="sldNum" sz="quarter" idx="5"/>
          </p:nvPr>
        </p:nvSpPr>
        <p:spPr/>
        <p:txBody>
          <a:bodyPr/>
          <a:lstStyle/>
          <a:p>
            <a:fld id="{D25F308E-1E8B-4971-BED4-FA8D2623719B}" type="slidenum">
              <a:rPr lang="fr-FR" smtClean="0"/>
              <a:pPr/>
              <a:t>7</a:t>
            </a:fld>
            <a:endParaRPr lang="fr-FR"/>
          </a:p>
        </p:txBody>
      </p:sp>
    </p:spTree>
    <p:extLst>
      <p:ext uri="{BB962C8B-B14F-4D97-AF65-F5344CB8AC3E}">
        <p14:creationId xmlns:p14="http://schemas.microsoft.com/office/powerpoint/2010/main" val="386026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3929-65F9-1C33-4643-B2F3F7E8FD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5B7E8E-AFAF-8F34-600B-C12D0438FC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14C53BE-D0AE-3578-6D53-99E69F7C74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FA5EEEA-CB04-145A-8E2B-C741E658D55C}"/>
              </a:ext>
            </a:extLst>
          </p:cNvPr>
          <p:cNvSpPr>
            <a:spLocks noGrp="1"/>
          </p:cNvSpPr>
          <p:nvPr>
            <p:ph type="sldNum" sz="quarter" idx="5"/>
          </p:nvPr>
        </p:nvSpPr>
        <p:spPr/>
        <p:txBody>
          <a:bodyPr/>
          <a:lstStyle/>
          <a:p>
            <a:fld id="{D25F308E-1E8B-4971-BED4-FA8D2623719B}" type="slidenum">
              <a:rPr lang="fr-FR" smtClean="0"/>
              <a:pPr/>
              <a:t>8</a:t>
            </a:fld>
            <a:endParaRPr lang="fr-FR"/>
          </a:p>
        </p:txBody>
      </p:sp>
    </p:spTree>
    <p:extLst>
      <p:ext uri="{BB962C8B-B14F-4D97-AF65-F5344CB8AC3E}">
        <p14:creationId xmlns:p14="http://schemas.microsoft.com/office/powerpoint/2010/main" val="374611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9</a:t>
            </a:fld>
            <a:endParaRPr lang="fr-FR"/>
          </a:p>
        </p:txBody>
      </p:sp>
    </p:spTree>
    <p:extLst>
      <p:ext uri="{BB962C8B-B14F-4D97-AF65-F5344CB8AC3E}">
        <p14:creationId xmlns:p14="http://schemas.microsoft.com/office/powerpoint/2010/main" val="96504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15</a:t>
            </a:fld>
            <a:endParaRPr lang="fr-FR"/>
          </a:p>
        </p:txBody>
      </p:sp>
    </p:spTree>
    <p:extLst>
      <p:ext uri="{BB962C8B-B14F-4D97-AF65-F5344CB8AC3E}">
        <p14:creationId xmlns:p14="http://schemas.microsoft.com/office/powerpoint/2010/main" val="104478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8DD62-FADD-E135-500F-BC4B3D3A69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B5D8CF-E146-7BA7-3FE4-2828CA491E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4426F5-E827-7C08-D2A1-C6EF9B3852D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5EA37F7-3FBA-38B8-5AA3-2C5E161139C5}"/>
              </a:ext>
            </a:extLst>
          </p:cNvPr>
          <p:cNvSpPr>
            <a:spLocks noGrp="1"/>
          </p:cNvSpPr>
          <p:nvPr>
            <p:ph type="sldNum" sz="quarter" idx="5"/>
          </p:nvPr>
        </p:nvSpPr>
        <p:spPr/>
        <p:txBody>
          <a:bodyPr/>
          <a:lstStyle/>
          <a:p>
            <a:fld id="{D25F308E-1E8B-4971-BED4-FA8D2623719B}" type="slidenum">
              <a:rPr lang="fr-FR" smtClean="0"/>
              <a:pPr/>
              <a:t>16</a:t>
            </a:fld>
            <a:endParaRPr lang="fr-FR"/>
          </a:p>
        </p:txBody>
      </p:sp>
    </p:spTree>
    <p:extLst>
      <p:ext uri="{BB962C8B-B14F-4D97-AF65-F5344CB8AC3E}">
        <p14:creationId xmlns:p14="http://schemas.microsoft.com/office/powerpoint/2010/main" val="271245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pPr/>
              <a:t>18</a:t>
            </a:fld>
            <a:endParaRPr lang="fr-FR"/>
          </a:p>
        </p:txBody>
      </p:sp>
    </p:spTree>
    <p:extLst>
      <p:ext uri="{BB962C8B-B14F-4D97-AF65-F5344CB8AC3E}">
        <p14:creationId xmlns:p14="http://schemas.microsoft.com/office/powerpoint/2010/main" val="234427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02/04/2025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02/04/2025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1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anose="020B0604020202020204" pitchFamily="34" charset="0"/>
                <a:cs typeface="Arial" panose="020B0604020202020204" pitchFamily="34" charset="0"/>
              </a:rPr>
              <a:t>Bienvenue au</a:t>
            </a:r>
          </a:p>
          <a:p>
            <a:pPr algn="ctr"/>
            <a:r>
              <a:rPr lang="fr-FR" sz="4000" b="1" dirty="0">
                <a:solidFill>
                  <a:schemeClr val="accent2"/>
                </a:solidFill>
                <a:latin typeface="Arial" panose="020B0604020202020204" pitchFamily="34" charset="0"/>
                <a:cs typeface="Arial" panose="020B0604020202020204"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14">
            <a:extLst>
              <a:ext uri="{FF2B5EF4-FFF2-40B4-BE49-F238E27FC236}">
                <a16:creationId xmlns:a16="http://schemas.microsoft.com/office/drawing/2014/main" id="{01EB9A10-4AA1-98D1-54E8-D9B8B3308158}"/>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51801B83-3C17-5177-FFB5-A79D9BC46C1B}"/>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352C0868-5760-AD90-C9BF-F541BF91FBEA}"/>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C3834E57-5A95-6505-06D6-E55CABADBEF9}"/>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08EE92B1-FD92-7872-32A9-C1C91FA9C672}"/>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Résultats par Donneurs d’ordre - BENIN –MTN </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Ellipse 10">
              <a:extLst>
                <a:ext uri="{FF2B5EF4-FFF2-40B4-BE49-F238E27FC236}">
                  <a16:creationId xmlns:a16="http://schemas.microsoft.com/office/drawing/2014/main" id="{FC304DDD-8D06-2D2E-93CE-44A89C8F945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C00000"/>
                  </a:solidFill>
                  <a:latin typeface="Arial" panose="020B0604020202020204" pitchFamily="34" charset="0"/>
                  <a:cs typeface="Arial" panose="020B0604020202020204" pitchFamily="34" charset="0"/>
                </a:rPr>
                <a:t>D</a:t>
              </a:r>
              <a:endPar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graphicFrame>
        <p:nvGraphicFramePr>
          <p:cNvPr id="10" name="Graphique 9">
            <a:extLst>
              <a:ext uri="{FF2B5EF4-FFF2-40B4-BE49-F238E27FC236}">
                <a16:creationId xmlns:a16="http://schemas.microsoft.com/office/drawing/2014/main" id="{07FC6726-EFE1-4C2F-A32C-BB1B41CBB9B4}"/>
              </a:ext>
            </a:extLst>
          </p:cNvPr>
          <p:cNvGraphicFramePr>
            <a:graphicFrameLocks/>
          </p:cNvGraphicFramePr>
          <p:nvPr>
            <p:extLst>
              <p:ext uri="{D42A27DB-BD31-4B8C-83A1-F6EECF244321}">
                <p14:modId xmlns:p14="http://schemas.microsoft.com/office/powerpoint/2010/main" val="308212791"/>
              </p:ext>
            </p:extLst>
          </p:nvPr>
        </p:nvGraphicFramePr>
        <p:xfrm>
          <a:off x="1603" y="1490142"/>
          <a:ext cx="2921017" cy="21912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a:extLst>
              <a:ext uri="{FF2B5EF4-FFF2-40B4-BE49-F238E27FC236}">
                <a16:creationId xmlns:a16="http://schemas.microsoft.com/office/drawing/2014/main" id="{D180DBCB-BA5E-468D-84D0-8EBC74784578}"/>
              </a:ext>
            </a:extLst>
          </p:cNvPr>
          <p:cNvGraphicFramePr>
            <a:graphicFrameLocks/>
          </p:cNvGraphicFramePr>
          <p:nvPr>
            <p:extLst>
              <p:ext uri="{D42A27DB-BD31-4B8C-83A1-F6EECF244321}">
                <p14:modId xmlns:p14="http://schemas.microsoft.com/office/powerpoint/2010/main" val="1440203864"/>
              </p:ext>
            </p:extLst>
          </p:nvPr>
        </p:nvGraphicFramePr>
        <p:xfrm>
          <a:off x="3138471" y="1490143"/>
          <a:ext cx="2921017" cy="2191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5F60DBDF-94C9-4C2E-B64D-6CA014622DF5}"/>
              </a:ext>
            </a:extLst>
          </p:cNvPr>
          <p:cNvGraphicFramePr>
            <a:graphicFrameLocks/>
          </p:cNvGraphicFramePr>
          <p:nvPr>
            <p:extLst>
              <p:ext uri="{D42A27DB-BD31-4B8C-83A1-F6EECF244321}">
                <p14:modId xmlns:p14="http://schemas.microsoft.com/office/powerpoint/2010/main" val="2074888279"/>
              </p:ext>
            </p:extLst>
          </p:nvPr>
        </p:nvGraphicFramePr>
        <p:xfrm>
          <a:off x="84728" y="4183243"/>
          <a:ext cx="2921017" cy="22289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B3866461-9AA4-4815-BC31-9CF54246CDCF}"/>
              </a:ext>
            </a:extLst>
          </p:cNvPr>
          <p:cNvGraphicFramePr>
            <a:graphicFrameLocks/>
          </p:cNvGraphicFramePr>
          <p:nvPr>
            <p:extLst>
              <p:ext uri="{D42A27DB-BD31-4B8C-83A1-F6EECF244321}">
                <p14:modId xmlns:p14="http://schemas.microsoft.com/office/powerpoint/2010/main" val="3647249820"/>
              </p:ext>
            </p:extLst>
          </p:nvPr>
        </p:nvGraphicFramePr>
        <p:xfrm>
          <a:off x="3174983" y="4183242"/>
          <a:ext cx="2921017" cy="22289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a:extLst>
              <a:ext uri="{FF2B5EF4-FFF2-40B4-BE49-F238E27FC236}">
                <a16:creationId xmlns:a16="http://schemas.microsoft.com/office/drawing/2014/main" id="{FD2C5193-D2BB-4274-98C7-6B00E0F34794}"/>
              </a:ext>
            </a:extLst>
          </p:cNvPr>
          <p:cNvGraphicFramePr>
            <a:graphicFrameLocks/>
          </p:cNvGraphicFramePr>
          <p:nvPr>
            <p:extLst>
              <p:ext uri="{D42A27DB-BD31-4B8C-83A1-F6EECF244321}">
                <p14:modId xmlns:p14="http://schemas.microsoft.com/office/powerpoint/2010/main" val="788647910"/>
              </p:ext>
            </p:extLst>
          </p:nvPr>
        </p:nvGraphicFramePr>
        <p:xfrm>
          <a:off x="7172325" y="1585273"/>
          <a:ext cx="4276725" cy="2121118"/>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à coins arrondis 12">
            <a:extLst>
              <a:ext uri="{FF2B5EF4-FFF2-40B4-BE49-F238E27FC236}">
                <a16:creationId xmlns:a16="http://schemas.microsoft.com/office/drawing/2014/main" id="{C736463A-52D0-A441-8E59-D4C542506EC9}"/>
              </a:ext>
            </a:extLst>
          </p:cNvPr>
          <p:cNvSpPr/>
          <p:nvPr/>
        </p:nvSpPr>
        <p:spPr>
          <a:xfrm>
            <a:off x="6063224" y="3706391"/>
            <a:ext cx="6128775" cy="5508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MTN BENIN?</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07664F7-9A22-FFF2-A55E-3AE9AB85A174}"/>
              </a:ext>
            </a:extLst>
          </p:cNvPr>
          <p:cNvSpPr txBox="1"/>
          <p:nvPr/>
        </p:nvSpPr>
        <p:spPr>
          <a:xfrm>
            <a:off x="6390540" y="4455868"/>
            <a:ext cx="5506919" cy="1200329"/>
          </a:xfrm>
          <a:prstGeom prst="rect">
            <a:avLst/>
          </a:prstGeom>
          <a:noFill/>
        </p:spPr>
        <p:txBody>
          <a:bodyPr wrap="square" rtlCol="0">
            <a:spAutoFit/>
          </a:bodyPr>
          <a:lstStyle/>
          <a:p>
            <a:r>
              <a:rPr lang="fr-FR" dirty="0">
                <a:solidFill>
                  <a:prstClr val="black">
                    <a:lumMod val="65000"/>
                    <a:lumOff val="35000"/>
                  </a:prstClr>
                </a:solidFill>
                <a:latin typeface="Arial" panose="020B0604020202020204" pitchFamily="34" charset="0"/>
                <a:cs typeface="Arial" panose="020B0604020202020204" pitchFamily="34" charset="0"/>
              </a:rPr>
              <a:t>Notre donneur d’ordres MTN BENIN est satisfait de notre prestation en termes de réactivité, de qualité de service produite, d’innovation et de données intègres et conformes mises à sa disposition. </a:t>
            </a:r>
          </a:p>
        </p:txBody>
      </p:sp>
    </p:spTree>
    <p:extLst>
      <p:ext uri="{BB962C8B-B14F-4D97-AF65-F5344CB8AC3E}">
        <p14:creationId xmlns:p14="http://schemas.microsoft.com/office/powerpoint/2010/main" val="347610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style.rotation</p:attrName>
                                        </p:attrNameLst>
                                      </p:cBhvr>
                                      <p:tavLst>
                                        <p:tav tm="0">
                                          <p:val>
                                            <p:fltVal val="90"/>
                                          </p:val>
                                        </p:tav>
                                        <p:tav tm="100000">
                                          <p:val>
                                            <p:fltVal val="0"/>
                                          </p:val>
                                        </p:tav>
                                      </p:tavLst>
                                    </p:anim>
                                    <p:animEffect transition="in" filter="fade">
                                      <p:cBhvr>
                                        <p:cTn id="5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Graphic spid="13" grpId="0">
        <p:bldAsOne/>
      </p:bldGraphic>
      <p:bldGraphic spid="14" grpId="0">
        <p:bldAsOne/>
      </p:bldGraphic>
      <p:bldP spid="17"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57615-1DF4-94CA-0425-D0D1BA9F8A93}"/>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0E997FAD-0E64-285B-4EB5-C51568D49DEB}"/>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22FEA4C0-D485-E873-84FF-F98AE844A51E}"/>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620F6CD3-A8B7-39F5-0CC3-FE4B7EBD0FE0}"/>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7EFFE8DD-E6AE-84E1-4BC1-6211A82A75BF}"/>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C6A1934F-0BE3-0ABE-0137-2287B5D95B7A}"/>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Résultats par Donneurs d’ordre - BENIN –CELTIIS</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Ellipse 10">
              <a:extLst>
                <a:ext uri="{FF2B5EF4-FFF2-40B4-BE49-F238E27FC236}">
                  <a16:creationId xmlns:a16="http://schemas.microsoft.com/office/drawing/2014/main" id="{51949CDA-B365-A00C-F53F-C173057D7AD3}"/>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a:t>
              </a:r>
            </a:p>
          </p:txBody>
        </p:sp>
      </p:grpSp>
      <p:graphicFrame>
        <p:nvGraphicFramePr>
          <p:cNvPr id="10" name="Graphique 9">
            <a:extLst>
              <a:ext uri="{FF2B5EF4-FFF2-40B4-BE49-F238E27FC236}">
                <a16:creationId xmlns:a16="http://schemas.microsoft.com/office/drawing/2014/main" id="{CBEA9144-1FB8-F2EA-E44A-291F18F69FA7}"/>
              </a:ext>
            </a:extLst>
          </p:cNvPr>
          <p:cNvGraphicFramePr>
            <a:graphicFrameLocks/>
          </p:cNvGraphicFramePr>
          <p:nvPr>
            <p:extLst>
              <p:ext uri="{D42A27DB-BD31-4B8C-83A1-F6EECF244321}">
                <p14:modId xmlns:p14="http://schemas.microsoft.com/office/powerpoint/2010/main" val="1756009286"/>
              </p:ext>
            </p:extLst>
          </p:nvPr>
        </p:nvGraphicFramePr>
        <p:xfrm>
          <a:off x="0" y="1462017"/>
          <a:ext cx="3138761" cy="22007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a:extLst>
              <a:ext uri="{FF2B5EF4-FFF2-40B4-BE49-F238E27FC236}">
                <a16:creationId xmlns:a16="http://schemas.microsoft.com/office/drawing/2014/main" id="{AD63FDB0-4D30-37B3-E4F9-6EA7075F1A56}"/>
              </a:ext>
            </a:extLst>
          </p:cNvPr>
          <p:cNvGraphicFramePr>
            <a:graphicFrameLocks/>
          </p:cNvGraphicFramePr>
          <p:nvPr>
            <p:extLst>
              <p:ext uri="{D42A27DB-BD31-4B8C-83A1-F6EECF244321}">
                <p14:modId xmlns:p14="http://schemas.microsoft.com/office/powerpoint/2010/main" val="2729961306"/>
              </p:ext>
            </p:extLst>
          </p:nvPr>
        </p:nvGraphicFramePr>
        <p:xfrm>
          <a:off x="2678545" y="1452492"/>
          <a:ext cx="3380943" cy="21912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D4787594-FEAA-7669-FA69-E576853A171D}"/>
              </a:ext>
            </a:extLst>
          </p:cNvPr>
          <p:cNvGraphicFramePr>
            <a:graphicFrameLocks/>
          </p:cNvGraphicFramePr>
          <p:nvPr>
            <p:extLst>
              <p:ext uri="{D42A27DB-BD31-4B8C-83A1-F6EECF244321}">
                <p14:modId xmlns:p14="http://schemas.microsoft.com/office/powerpoint/2010/main" val="353261660"/>
              </p:ext>
            </p:extLst>
          </p:nvPr>
        </p:nvGraphicFramePr>
        <p:xfrm>
          <a:off x="0" y="4084209"/>
          <a:ext cx="3247163" cy="2270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phique 13">
            <a:extLst>
              <a:ext uri="{FF2B5EF4-FFF2-40B4-BE49-F238E27FC236}">
                <a16:creationId xmlns:a16="http://schemas.microsoft.com/office/drawing/2014/main" id="{D6F006C0-5D4D-965C-E8E4-5FE609C3C2D8}"/>
              </a:ext>
            </a:extLst>
          </p:cNvPr>
          <p:cNvGraphicFramePr>
            <a:graphicFrameLocks/>
          </p:cNvGraphicFramePr>
          <p:nvPr>
            <p:extLst>
              <p:ext uri="{D42A27DB-BD31-4B8C-83A1-F6EECF244321}">
                <p14:modId xmlns:p14="http://schemas.microsoft.com/office/powerpoint/2010/main" val="3300936359"/>
              </p:ext>
            </p:extLst>
          </p:nvPr>
        </p:nvGraphicFramePr>
        <p:xfrm>
          <a:off x="6781800" y="1464783"/>
          <a:ext cx="4686299" cy="2228921"/>
        </p:xfrm>
        <a:graphic>
          <a:graphicData uri="http://schemas.openxmlformats.org/drawingml/2006/chart">
            <c:chart xmlns:c="http://schemas.openxmlformats.org/drawingml/2006/chart" xmlns:r="http://schemas.openxmlformats.org/officeDocument/2006/relationships" r:id="rId5"/>
          </a:graphicData>
        </a:graphic>
      </p:graphicFrame>
      <p:sp>
        <p:nvSpPr>
          <p:cNvPr id="17" name="Rectangle à coins arrondis 12">
            <a:extLst>
              <a:ext uri="{FF2B5EF4-FFF2-40B4-BE49-F238E27FC236}">
                <a16:creationId xmlns:a16="http://schemas.microsoft.com/office/drawing/2014/main" id="{4D3EE279-EF28-7FB8-7517-DFC922CE6C62}"/>
              </a:ext>
            </a:extLst>
          </p:cNvPr>
          <p:cNvSpPr/>
          <p:nvPr/>
        </p:nvSpPr>
        <p:spPr>
          <a:xfrm>
            <a:off x="6096000" y="3804507"/>
            <a:ext cx="6096000" cy="5508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CELTIIS BENIN?</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1C0F404-76CD-9542-E01D-66F91D1676EE}"/>
              </a:ext>
            </a:extLst>
          </p:cNvPr>
          <p:cNvSpPr txBox="1"/>
          <p:nvPr/>
        </p:nvSpPr>
        <p:spPr>
          <a:xfrm>
            <a:off x="6243782" y="4445943"/>
            <a:ext cx="5865091" cy="1477328"/>
          </a:xfrm>
          <a:prstGeom prst="rect">
            <a:avLst/>
          </a:prstGeom>
          <a:noFill/>
        </p:spPr>
        <p:txBody>
          <a:bodyPr wrap="square" rtlCol="0">
            <a:spAutoFit/>
          </a:bodyPr>
          <a:lstStyle/>
          <a:p>
            <a:r>
              <a:rPr lang="fr-FR" dirty="0">
                <a:solidFill>
                  <a:prstClr val="black">
                    <a:lumMod val="65000"/>
                    <a:lumOff val="35000"/>
                  </a:prstClr>
                </a:solidFill>
                <a:latin typeface="Arial" panose="020B0604020202020204" pitchFamily="34" charset="0"/>
                <a:cs typeface="Arial" panose="020B0604020202020204" pitchFamily="34" charset="0"/>
              </a:rPr>
              <a:t>CELTIIS BENIN est satisfait de notre prestation en termes de réactivité, de qualité de service produite et de données intègres et conformes mises à sa disposition.</a:t>
            </a:r>
          </a:p>
          <a:p>
            <a:r>
              <a:rPr lang="fr-FR" dirty="0">
                <a:solidFill>
                  <a:prstClr val="black">
                    <a:lumMod val="65000"/>
                    <a:lumOff val="35000"/>
                  </a:prstClr>
                </a:solidFill>
                <a:latin typeface="Arial" panose="020B0604020202020204" pitchFamily="34" charset="0"/>
                <a:cs typeface="Arial" panose="020B0604020202020204" pitchFamily="34" charset="0"/>
              </a:rPr>
              <a:t>Cependant, notre capacité d’innovation reste à apprécier par notre DO.</a:t>
            </a:r>
          </a:p>
        </p:txBody>
      </p:sp>
      <p:graphicFrame>
        <p:nvGraphicFramePr>
          <p:cNvPr id="2" name="Graphique 1">
            <a:extLst>
              <a:ext uri="{FF2B5EF4-FFF2-40B4-BE49-F238E27FC236}">
                <a16:creationId xmlns:a16="http://schemas.microsoft.com/office/drawing/2014/main" id="{6537DE8A-26F7-4F51-BB8F-BF9DF773EBD7}"/>
              </a:ext>
            </a:extLst>
          </p:cNvPr>
          <p:cNvGraphicFramePr>
            <a:graphicFrameLocks/>
          </p:cNvGraphicFramePr>
          <p:nvPr>
            <p:extLst>
              <p:ext uri="{D42A27DB-BD31-4B8C-83A1-F6EECF244321}">
                <p14:modId xmlns:p14="http://schemas.microsoft.com/office/powerpoint/2010/main" val="696939368"/>
              </p:ext>
            </p:extLst>
          </p:nvPr>
        </p:nvGraphicFramePr>
        <p:xfrm>
          <a:off x="2900218" y="4093733"/>
          <a:ext cx="3141315" cy="227012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9282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Graphic spid="14" grpId="0">
        <p:bldAsOne/>
      </p:bldGraphic>
      <p:bldP spid="17" grpId="0" animBg="1"/>
      <p:bldP spid="19" grpId="0"/>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B85B-DB1B-1268-D94A-22F999F56418}"/>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2CD045EE-5369-14DF-C884-2B3EFA640AF6}"/>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65B64BF3-4CEB-E45D-F5E4-5E371C74E06A}"/>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D30DB9E0-566A-6D74-4ED0-18E602982ED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BE0689F9-86B7-F101-B102-B676E7872263}"/>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731FF6CF-1D92-DFA2-3B25-58A8A05F4B32}"/>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Résultats par Donneurs d’ordre - CÔTE D’IVOIRE</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Ellipse 10">
              <a:extLst>
                <a:ext uri="{FF2B5EF4-FFF2-40B4-BE49-F238E27FC236}">
                  <a16:creationId xmlns:a16="http://schemas.microsoft.com/office/drawing/2014/main" id="{E1C4FA50-8840-4A91-66D0-C232717677F9}"/>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a:t>
              </a:r>
            </a:p>
          </p:txBody>
        </p:sp>
      </p:grpSp>
      <p:graphicFrame>
        <p:nvGraphicFramePr>
          <p:cNvPr id="12" name="Graphique 11">
            <a:extLst>
              <a:ext uri="{FF2B5EF4-FFF2-40B4-BE49-F238E27FC236}">
                <a16:creationId xmlns:a16="http://schemas.microsoft.com/office/drawing/2014/main" id="{D4E817DD-7632-7195-F9B1-A6AE4E9A0A79}"/>
              </a:ext>
            </a:extLst>
          </p:cNvPr>
          <p:cNvGraphicFramePr>
            <a:graphicFrameLocks/>
          </p:cNvGraphicFramePr>
          <p:nvPr>
            <p:extLst>
              <p:ext uri="{D42A27DB-BD31-4B8C-83A1-F6EECF244321}">
                <p14:modId xmlns:p14="http://schemas.microsoft.com/office/powerpoint/2010/main" val="2104298378"/>
              </p:ext>
            </p:extLst>
          </p:nvPr>
        </p:nvGraphicFramePr>
        <p:xfrm>
          <a:off x="1" y="3690491"/>
          <a:ext cx="2962275" cy="22422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aphique 13">
            <a:extLst>
              <a:ext uri="{FF2B5EF4-FFF2-40B4-BE49-F238E27FC236}">
                <a16:creationId xmlns:a16="http://schemas.microsoft.com/office/drawing/2014/main" id="{87E6CF08-48A7-9070-8608-37767C7DDA8E}"/>
              </a:ext>
            </a:extLst>
          </p:cNvPr>
          <p:cNvGraphicFramePr>
            <a:graphicFrameLocks/>
          </p:cNvGraphicFramePr>
          <p:nvPr>
            <p:extLst>
              <p:ext uri="{D42A27DB-BD31-4B8C-83A1-F6EECF244321}">
                <p14:modId xmlns:p14="http://schemas.microsoft.com/office/powerpoint/2010/main" val="1695968808"/>
              </p:ext>
            </p:extLst>
          </p:nvPr>
        </p:nvGraphicFramePr>
        <p:xfrm>
          <a:off x="7210424" y="1446952"/>
          <a:ext cx="4159539" cy="2242279"/>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à coins arrondis 12">
            <a:extLst>
              <a:ext uri="{FF2B5EF4-FFF2-40B4-BE49-F238E27FC236}">
                <a16:creationId xmlns:a16="http://schemas.microsoft.com/office/drawing/2014/main" id="{2B005B30-C756-9589-015A-00376E48EEA3}"/>
              </a:ext>
            </a:extLst>
          </p:cNvPr>
          <p:cNvSpPr/>
          <p:nvPr/>
        </p:nvSpPr>
        <p:spPr>
          <a:xfrm>
            <a:off x="6096000" y="3702911"/>
            <a:ext cx="6096000" cy="3737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MTN CÔTE D’IVOIRE?</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70D23963-A5A6-12F1-EF15-4C5E81BBF0F4}"/>
              </a:ext>
            </a:extLst>
          </p:cNvPr>
          <p:cNvSpPr txBox="1"/>
          <p:nvPr/>
        </p:nvSpPr>
        <p:spPr>
          <a:xfrm>
            <a:off x="6248193" y="4090380"/>
            <a:ext cx="5360227" cy="2308324"/>
          </a:xfrm>
          <a:prstGeom prst="rect">
            <a:avLst/>
          </a:prstGeom>
          <a:noFill/>
        </p:spPr>
        <p:txBody>
          <a:bodyPr wrap="square" rtlCol="0">
            <a:spAutoFit/>
          </a:bodyPr>
          <a:lstStyle/>
          <a:p>
            <a:r>
              <a:rPr lang="fr-FR" dirty="0">
                <a:solidFill>
                  <a:prstClr val="black">
                    <a:lumMod val="65000"/>
                    <a:lumOff val="35000"/>
                  </a:prstClr>
                </a:solidFill>
                <a:latin typeface="Arial" panose="020B0604020202020204" pitchFamily="34" charset="0"/>
                <a:cs typeface="Arial" panose="020B0604020202020204" pitchFamily="34" charset="0"/>
              </a:rPr>
              <a:t>MTN CI est satisfait de notre qualité de service produite et des données intègres et conformes mises à sa disposition. </a:t>
            </a:r>
          </a:p>
          <a:p>
            <a:r>
              <a:rPr lang="fr-FR" dirty="0">
                <a:solidFill>
                  <a:prstClr val="black">
                    <a:lumMod val="65000"/>
                    <a:lumOff val="35000"/>
                  </a:prstClr>
                </a:solidFill>
                <a:latin typeface="Arial" panose="020B0604020202020204" pitchFamily="34" charset="0"/>
                <a:cs typeface="Arial" panose="020B0604020202020204" pitchFamily="34" charset="0"/>
              </a:rPr>
              <a:t>Notre réactivité face à leurs préoccupations et notre capacité d’innovation par contre ne satisfont pas leur attente.</a:t>
            </a:r>
          </a:p>
          <a:p>
            <a:r>
              <a:rPr lang="fr-FR" dirty="0">
                <a:solidFill>
                  <a:prstClr val="black">
                    <a:lumMod val="65000"/>
                    <a:lumOff val="35000"/>
                  </a:prstClr>
                </a:solidFill>
                <a:latin typeface="Arial" panose="020B0604020202020204" pitchFamily="34" charset="0"/>
                <a:cs typeface="Arial" panose="020B0604020202020204" pitchFamily="34" charset="0"/>
              </a:rPr>
              <a:t>Le niveau de satisfaction globale quant à lui reste à préciser</a:t>
            </a:r>
            <a:r>
              <a:rPr lang="fr-FR" dirty="0">
                <a:latin typeface="Arial" panose="020B0604020202020204" pitchFamily="34" charset="0"/>
                <a:cs typeface="Arial" panose="020B0604020202020204" pitchFamily="34" charset="0"/>
              </a:rPr>
              <a:t>.</a:t>
            </a:r>
          </a:p>
        </p:txBody>
      </p:sp>
      <p:graphicFrame>
        <p:nvGraphicFramePr>
          <p:cNvPr id="13" name="Graphique 12">
            <a:extLst>
              <a:ext uri="{FF2B5EF4-FFF2-40B4-BE49-F238E27FC236}">
                <a16:creationId xmlns:a16="http://schemas.microsoft.com/office/drawing/2014/main" id="{94C30DF7-4D1D-4F0D-8979-72B3B2CD4D64}"/>
              </a:ext>
            </a:extLst>
          </p:cNvPr>
          <p:cNvGraphicFramePr>
            <a:graphicFrameLocks/>
          </p:cNvGraphicFramePr>
          <p:nvPr>
            <p:extLst>
              <p:ext uri="{D42A27DB-BD31-4B8C-83A1-F6EECF244321}">
                <p14:modId xmlns:p14="http://schemas.microsoft.com/office/powerpoint/2010/main" val="1144074628"/>
              </p:ext>
            </p:extLst>
          </p:nvPr>
        </p:nvGraphicFramePr>
        <p:xfrm>
          <a:off x="6921" y="1428348"/>
          <a:ext cx="3019290" cy="22530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phique 14">
            <a:extLst>
              <a:ext uri="{FF2B5EF4-FFF2-40B4-BE49-F238E27FC236}">
                <a16:creationId xmlns:a16="http://schemas.microsoft.com/office/drawing/2014/main" id="{E23FD5B4-4699-4692-9537-8CD9FFE40C14}"/>
              </a:ext>
            </a:extLst>
          </p:cNvPr>
          <p:cNvGraphicFramePr>
            <a:graphicFrameLocks/>
          </p:cNvGraphicFramePr>
          <p:nvPr>
            <p:extLst>
              <p:ext uri="{D42A27DB-BD31-4B8C-83A1-F6EECF244321}">
                <p14:modId xmlns:p14="http://schemas.microsoft.com/office/powerpoint/2010/main" val="1307763274"/>
              </p:ext>
            </p:extLst>
          </p:nvPr>
        </p:nvGraphicFramePr>
        <p:xfrm>
          <a:off x="3026210" y="1434371"/>
          <a:ext cx="3033278" cy="22470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aphique 15">
            <a:extLst>
              <a:ext uri="{FF2B5EF4-FFF2-40B4-BE49-F238E27FC236}">
                <a16:creationId xmlns:a16="http://schemas.microsoft.com/office/drawing/2014/main" id="{DD25C62C-4FA3-4ACA-9E89-F0A2338FB885}"/>
              </a:ext>
            </a:extLst>
          </p:cNvPr>
          <p:cNvGraphicFramePr>
            <a:graphicFrameLocks/>
          </p:cNvGraphicFramePr>
          <p:nvPr>
            <p:extLst>
              <p:ext uri="{D42A27DB-BD31-4B8C-83A1-F6EECF244321}">
                <p14:modId xmlns:p14="http://schemas.microsoft.com/office/powerpoint/2010/main" val="2616629596"/>
              </p:ext>
            </p:extLst>
          </p:nvPr>
        </p:nvGraphicFramePr>
        <p:xfrm>
          <a:off x="3026623" y="3693385"/>
          <a:ext cx="3038062" cy="23022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074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4" grpId="0">
        <p:bldAsOne/>
      </p:bldGraphic>
      <p:bldP spid="17" grpId="0" animBg="1"/>
      <p:bldP spid="19" grpId="0"/>
      <p:bldGraphic spid="13" grpId="0">
        <p:bldAsOne/>
      </p:bldGraphic>
      <p:bldGraphic spid="15" grpId="0">
        <p:bldAsOne/>
      </p:bldGraphic>
      <p:bldGraphic spid="1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E0307-8047-B290-8025-A289605CBA3D}"/>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3533F843-34BA-019D-7FD2-6854B4F413F0}"/>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5F37E0CC-44FC-5DB0-4AEA-53C5D3DEB417}"/>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45E1566C-E263-1778-83FE-AE0D474D6A4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92C5C5F2-6C73-3294-4C58-E3B3039E80F6}"/>
              </a:ext>
            </a:extLst>
          </p:cNvPr>
          <p:cNvGrpSpPr/>
          <p:nvPr/>
        </p:nvGrpSpPr>
        <p:grpSpPr>
          <a:xfrm>
            <a:off x="657790" y="846968"/>
            <a:ext cx="6789724" cy="556669"/>
            <a:chOff x="547575" y="1440532"/>
            <a:chExt cx="6411789" cy="457397"/>
          </a:xfrm>
        </p:grpSpPr>
        <p:sp>
          <p:nvSpPr>
            <p:cNvPr id="8" name="Rectangle à coins arrondis 12">
              <a:extLst>
                <a:ext uri="{FF2B5EF4-FFF2-40B4-BE49-F238E27FC236}">
                  <a16:creationId xmlns:a16="http://schemas.microsoft.com/office/drawing/2014/main" id="{B1A02D4A-54A0-EF44-FEAA-8B42679C3A8E}"/>
                </a:ext>
              </a:extLst>
            </p:cNvPr>
            <p:cNvSpPr/>
            <p:nvPr/>
          </p:nvSpPr>
          <p:spPr>
            <a:xfrm>
              <a:off x="928018" y="1445347"/>
              <a:ext cx="603134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Résultats par Donneurs d’ordre - CONGO- MTN</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Ellipse 10">
              <a:extLst>
                <a:ext uri="{FF2B5EF4-FFF2-40B4-BE49-F238E27FC236}">
                  <a16:creationId xmlns:a16="http://schemas.microsoft.com/office/drawing/2014/main" id="{72CA2A76-3596-116C-0A23-EF145A851D50}"/>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a:t>
              </a:r>
            </a:p>
          </p:txBody>
        </p:sp>
      </p:grpSp>
      <p:graphicFrame>
        <p:nvGraphicFramePr>
          <p:cNvPr id="12" name="Graphique 11">
            <a:extLst>
              <a:ext uri="{FF2B5EF4-FFF2-40B4-BE49-F238E27FC236}">
                <a16:creationId xmlns:a16="http://schemas.microsoft.com/office/drawing/2014/main" id="{141A75D4-CCB7-DD55-A3A5-0DE1F6FB862A}"/>
              </a:ext>
            </a:extLst>
          </p:cNvPr>
          <p:cNvGraphicFramePr>
            <a:graphicFrameLocks/>
          </p:cNvGraphicFramePr>
          <p:nvPr>
            <p:extLst>
              <p:ext uri="{D42A27DB-BD31-4B8C-83A1-F6EECF244321}">
                <p14:modId xmlns:p14="http://schemas.microsoft.com/office/powerpoint/2010/main" val="1605212589"/>
              </p:ext>
            </p:extLst>
          </p:nvPr>
        </p:nvGraphicFramePr>
        <p:xfrm>
          <a:off x="0" y="3681413"/>
          <a:ext cx="3103563" cy="2424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aphique 13">
            <a:extLst>
              <a:ext uri="{FF2B5EF4-FFF2-40B4-BE49-F238E27FC236}">
                <a16:creationId xmlns:a16="http://schemas.microsoft.com/office/drawing/2014/main" id="{5FED3504-B334-83F8-3BF3-5C08EB5F9DF1}"/>
              </a:ext>
            </a:extLst>
          </p:cNvPr>
          <p:cNvGraphicFramePr>
            <a:graphicFrameLocks/>
          </p:cNvGraphicFramePr>
          <p:nvPr>
            <p:extLst>
              <p:ext uri="{D42A27DB-BD31-4B8C-83A1-F6EECF244321}">
                <p14:modId xmlns:p14="http://schemas.microsoft.com/office/powerpoint/2010/main" val="1032819117"/>
              </p:ext>
            </p:extLst>
          </p:nvPr>
        </p:nvGraphicFramePr>
        <p:xfrm>
          <a:off x="6562725" y="1395327"/>
          <a:ext cx="5153025" cy="2295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à coins arrondis 12">
            <a:extLst>
              <a:ext uri="{FF2B5EF4-FFF2-40B4-BE49-F238E27FC236}">
                <a16:creationId xmlns:a16="http://schemas.microsoft.com/office/drawing/2014/main" id="{A8412D1D-BC90-6C85-53EA-89800CEE9295}"/>
              </a:ext>
            </a:extLst>
          </p:cNvPr>
          <p:cNvSpPr/>
          <p:nvPr/>
        </p:nvSpPr>
        <p:spPr>
          <a:xfrm>
            <a:off x="6096000" y="3804508"/>
            <a:ext cx="6096000" cy="43411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FF0000"/>
                </a:solidFill>
                <a:latin typeface="Arial" panose="020B0604020202020204" pitchFamily="34" charset="0"/>
                <a:ea typeface="Calibri" panose="020F0502020204030204" pitchFamily="34" charset="0"/>
                <a:cs typeface="Arial" panose="020B0604020202020204" pitchFamily="34" charset="0"/>
              </a:rPr>
              <a:t>QUE RETENIR SUR MTN CONGO?</a:t>
            </a:r>
            <a:endParaRPr kumimoji="0" lang="fr-FR" sz="1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6D3FEB5E-C441-8AA4-B669-B276F0E05AA9}"/>
              </a:ext>
            </a:extLst>
          </p:cNvPr>
          <p:cNvSpPr txBox="1"/>
          <p:nvPr/>
        </p:nvSpPr>
        <p:spPr>
          <a:xfrm>
            <a:off x="6243782" y="4274493"/>
            <a:ext cx="5865091" cy="1477328"/>
          </a:xfrm>
          <a:prstGeom prst="rect">
            <a:avLst/>
          </a:prstGeom>
          <a:noFill/>
        </p:spPr>
        <p:txBody>
          <a:bodyPr wrap="square" rtlCol="0">
            <a:spAutoFit/>
          </a:bodyPr>
          <a:lstStyle/>
          <a:p>
            <a:r>
              <a:rPr lang="fr-FR" dirty="0">
                <a:solidFill>
                  <a:prstClr val="black">
                    <a:lumMod val="65000"/>
                    <a:lumOff val="35000"/>
                  </a:prstClr>
                </a:solidFill>
                <a:latin typeface="Arial" panose="020B0604020202020204" pitchFamily="34" charset="0"/>
                <a:cs typeface="Arial" panose="020B0604020202020204" pitchFamily="34" charset="0"/>
              </a:rPr>
              <a:t>Globalement MTN CONGO est très satisfait de notre prestation de service. </a:t>
            </a:r>
          </a:p>
          <a:p>
            <a:r>
              <a:rPr lang="fr-FR" b="1" dirty="0">
                <a:solidFill>
                  <a:prstClr val="black">
                    <a:lumMod val="65000"/>
                    <a:lumOff val="35000"/>
                  </a:prstClr>
                </a:solidFill>
                <a:latin typeface="Arial" panose="020B0604020202020204" pitchFamily="34" charset="0"/>
                <a:cs typeface="Arial" panose="020B0604020202020204" pitchFamily="34" charset="0"/>
              </a:rPr>
              <a:t>Agilité, flexibilité et accompagnement</a:t>
            </a:r>
            <a:r>
              <a:rPr lang="fr-FR" dirty="0">
                <a:solidFill>
                  <a:prstClr val="black">
                    <a:lumMod val="65000"/>
                    <a:lumOff val="35000"/>
                  </a:prstClr>
                </a:solidFill>
                <a:latin typeface="Arial" panose="020B0604020202020204" pitchFamily="34" charset="0"/>
                <a:cs typeface="Arial" panose="020B0604020202020204" pitchFamily="34" charset="0"/>
              </a:rPr>
              <a:t> sont des points clés de MEDIA CONTACT d’après notre Donneur d’Ordres.</a:t>
            </a:r>
          </a:p>
        </p:txBody>
      </p:sp>
      <p:graphicFrame>
        <p:nvGraphicFramePr>
          <p:cNvPr id="3" name="Graphique 2">
            <a:extLst>
              <a:ext uri="{FF2B5EF4-FFF2-40B4-BE49-F238E27FC236}">
                <a16:creationId xmlns:a16="http://schemas.microsoft.com/office/drawing/2014/main" id="{64AE08C6-B008-E879-EA46-46DEF99FD9B4}"/>
              </a:ext>
            </a:extLst>
          </p:cNvPr>
          <p:cNvGraphicFramePr>
            <a:graphicFrameLocks/>
          </p:cNvGraphicFramePr>
          <p:nvPr>
            <p:extLst>
              <p:ext uri="{D42A27DB-BD31-4B8C-83A1-F6EECF244321}">
                <p14:modId xmlns:p14="http://schemas.microsoft.com/office/powerpoint/2010/main" val="2256907332"/>
              </p:ext>
            </p:extLst>
          </p:nvPr>
        </p:nvGraphicFramePr>
        <p:xfrm>
          <a:off x="6927" y="1403637"/>
          <a:ext cx="3096636" cy="22592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F6B3B1D4-7B7E-FF77-3B0E-F441AC108F8A}"/>
              </a:ext>
            </a:extLst>
          </p:cNvPr>
          <p:cNvGraphicFramePr>
            <a:graphicFrameLocks/>
          </p:cNvGraphicFramePr>
          <p:nvPr>
            <p:extLst>
              <p:ext uri="{D42A27DB-BD31-4B8C-83A1-F6EECF244321}">
                <p14:modId xmlns:p14="http://schemas.microsoft.com/office/powerpoint/2010/main" val="1453157026"/>
              </p:ext>
            </p:extLst>
          </p:nvPr>
        </p:nvGraphicFramePr>
        <p:xfrm>
          <a:off x="3104573" y="1403637"/>
          <a:ext cx="2973387" cy="2277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aphique 14">
            <a:extLst>
              <a:ext uri="{FF2B5EF4-FFF2-40B4-BE49-F238E27FC236}">
                <a16:creationId xmlns:a16="http://schemas.microsoft.com/office/drawing/2014/main" id="{E0911D94-4AF4-9267-9E3A-C094706C8BC7}"/>
              </a:ext>
            </a:extLst>
          </p:cNvPr>
          <p:cNvGraphicFramePr>
            <a:graphicFrameLocks/>
          </p:cNvGraphicFramePr>
          <p:nvPr>
            <p:extLst>
              <p:ext uri="{D42A27DB-BD31-4B8C-83A1-F6EECF244321}">
                <p14:modId xmlns:p14="http://schemas.microsoft.com/office/powerpoint/2010/main" val="37082572"/>
              </p:ext>
            </p:extLst>
          </p:nvPr>
        </p:nvGraphicFramePr>
        <p:xfrm>
          <a:off x="2900218" y="3700537"/>
          <a:ext cx="3185681" cy="240498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796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anim calcmode="lin" valueType="num">
                                      <p:cBhvr>
                                        <p:cTn id="40" dur="2000" fill="hold"/>
                                        <p:tgtEl>
                                          <p:spTgt spid="19"/>
                                        </p:tgtEl>
                                        <p:attrNameLst>
                                          <p:attrName>ppt_w</p:attrName>
                                        </p:attrNameLst>
                                      </p:cBhvr>
                                      <p:tavLst>
                                        <p:tav tm="0" fmla="#ppt_w*sin(2.5*pi*$)">
                                          <p:val>
                                            <p:fltVal val="0"/>
                                          </p:val>
                                        </p:tav>
                                        <p:tav tm="100000">
                                          <p:val>
                                            <p:fltVal val="1"/>
                                          </p:val>
                                        </p:tav>
                                      </p:tavLst>
                                    </p:anim>
                                    <p:anim calcmode="lin" valueType="num">
                                      <p:cBhvr>
                                        <p:cTn id="41"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4" grpId="0">
        <p:bldAsOne/>
      </p:bldGraphic>
      <p:bldP spid="17" grpId="0" animBg="1"/>
      <p:bldP spid="19" grpId="0"/>
      <p:bldGraphic spid="3" grpId="0">
        <p:bldAsOne/>
      </p:bldGraphic>
      <p:bldGraphic spid="13" grpId="0">
        <p:bldAsOne/>
      </p:bldGraphic>
      <p:bldGraphic spid="1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6CE93EA-5D07-8F25-C8B4-2B91C0799AD5}"/>
              </a:ext>
            </a:extLst>
          </p:cNvPr>
          <p:cNvGrpSpPr/>
          <p:nvPr/>
        </p:nvGrpSpPr>
        <p:grpSpPr>
          <a:xfrm>
            <a:off x="1676401" y="2190750"/>
            <a:ext cx="8743950" cy="2981325"/>
            <a:chOff x="0" y="13660"/>
            <a:chExt cx="5143500" cy="3429000"/>
          </a:xfrm>
        </p:grpSpPr>
        <p:pic>
          <p:nvPicPr>
            <p:cNvPr id="3" name="Picture 2" descr="Cercle Images – Browse 41,409 Stock Photos, Vectors, and Video | Adobe Stock">
              <a:extLst>
                <a:ext uri="{FF2B5EF4-FFF2-40B4-BE49-F238E27FC236}">
                  <a16:creationId xmlns:a16="http://schemas.microsoft.com/office/drawing/2014/main" id="{024A48B5-9925-DA9E-F329-4404A6E58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60"/>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C0430E61-8685-0C05-980B-C8F47D287A1D}"/>
                </a:ext>
              </a:extLst>
            </p:cNvPr>
            <p:cNvSpPr/>
            <p:nvPr/>
          </p:nvSpPr>
          <p:spPr>
            <a:xfrm>
              <a:off x="1143590" y="1448987"/>
              <a:ext cx="2954969" cy="5499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Arial" panose="020B0604020202020204" pitchFamily="34" charset="0"/>
                  <a:ea typeface="Calibri" panose="020F0502020204030204" pitchFamily="34" charset="0"/>
                  <a:cs typeface="Arial" panose="020B0604020202020204" pitchFamily="34" charset="0"/>
                </a:rPr>
                <a:t>RECOMMANDATIONS</a:t>
              </a:r>
              <a:endParaRPr kumimoji="0" lang="fr-FR"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088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14">
            <a:extLst>
              <a:ext uri="{FF2B5EF4-FFF2-40B4-BE49-F238E27FC236}">
                <a16:creationId xmlns:a16="http://schemas.microsoft.com/office/drawing/2014/main" id="{94BC840B-55F9-F1A4-BCE0-9F78B0070064}"/>
              </a:ext>
            </a:extLst>
          </p:cNvPr>
          <p:cNvGrpSpPr/>
          <p:nvPr/>
        </p:nvGrpSpPr>
        <p:grpSpPr>
          <a:xfrm>
            <a:off x="84728" y="209654"/>
            <a:ext cx="11285236" cy="556669"/>
            <a:chOff x="547575" y="1440532"/>
            <a:chExt cx="8912618" cy="457397"/>
          </a:xfrm>
          <a:solidFill>
            <a:schemeClr val="bg1"/>
          </a:solidFill>
        </p:grpSpPr>
        <p:sp>
          <p:nvSpPr>
            <p:cNvPr id="5" name="Rectangle à coins arrondis 12">
              <a:extLst>
                <a:ext uri="{FF2B5EF4-FFF2-40B4-BE49-F238E27FC236}">
                  <a16:creationId xmlns:a16="http://schemas.microsoft.com/office/drawing/2014/main" id="{85CE13B1-5DB7-6210-73F9-5A0F307D4627}"/>
                </a:ext>
              </a:extLst>
            </p:cNvPr>
            <p:cNvSpPr/>
            <p:nvPr/>
          </p:nvSpPr>
          <p:spPr>
            <a:xfrm>
              <a:off x="928017" y="1445347"/>
              <a:ext cx="8532176" cy="45258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RECOMMANDATIONS</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311C805E-0660-4C9F-B7F7-737202946A04}"/>
                </a:ext>
              </a:extLst>
            </p:cNvPr>
            <p:cNvSpPr/>
            <p:nvPr/>
          </p:nvSpPr>
          <p:spPr>
            <a:xfrm>
              <a:off x="547575" y="1440532"/>
              <a:ext cx="452581" cy="411437"/>
            </a:xfrm>
            <a:prstGeom prst="ellipse">
              <a:avLst/>
            </a:prstGeom>
            <a:grp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III</a:t>
              </a:r>
            </a:p>
          </p:txBody>
        </p:sp>
      </p:grpSp>
      <p:sp>
        <p:nvSpPr>
          <p:cNvPr id="7" name="ZoneTexte 6">
            <a:extLst>
              <a:ext uri="{FF2B5EF4-FFF2-40B4-BE49-F238E27FC236}">
                <a16:creationId xmlns:a16="http://schemas.microsoft.com/office/drawing/2014/main" id="{5EE002B4-53FD-C158-243B-041D3BB2BC26}"/>
              </a:ext>
            </a:extLst>
          </p:cNvPr>
          <p:cNvSpPr txBox="1"/>
          <p:nvPr/>
        </p:nvSpPr>
        <p:spPr>
          <a:xfrm>
            <a:off x="1237332" y="1077558"/>
            <a:ext cx="10132632"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D’après l’analyse des retours de nos donneurs d’ordres qui ont complétés l’enquête de satisfaction nous avons fait des constats et observations qui se présentent comme suit. </a:t>
            </a:r>
          </a:p>
        </p:txBody>
      </p:sp>
      <p:sp>
        <p:nvSpPr>
          <p:cNvPr id="14" name="Rectangle 13">
            <a:extLst>
              <a:ext uri="{FF2B5EF4-FFF2-40B4-BE49-F238E27FC236}">
                <a16:creationId xmlns:a16="http://schemas.microsoft.com/office/drawing/2014/main" id="{09DF58F1-F5EE-EDBF-8063-E95F4CBD63A3}"/>
              </a:ext>
            </a:extLst>
          </p:cNvPr>
          <p:cNvSpPr/>
          <p:nvPr/>
        </p:nvSpPr>
        <p:spPr>
          <a:xfrm>
            <a:off x="6191251" y="2105024"/>
            <a:ext cx="5887446" cy="4142053"/>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u="sng" dirty="0">
                <a:solidFill>
                  <a:srgbClr val="FF0000"/>
                </a:solidFill>
                <a:latin typeface="Arial" panose="020B0604020202020204" pitchFamily="34" charset="0"/>
                <a:cs typeface="Arial" panose="020B0604020202020204" pitchFamily="34" charset="0"/>
              </a:rPr>
              <a:t>OBSERVATIONS</a:t>
            </a:r>
          </a:p>
          <a:p>
            <a:pPr>
              <a:lnSpc>
                <a:spcPct val="150000"/>
              </a:lnSpc>
            </a:pPr>
            <a:r>
              <a:rPr lang="fr-FR" sz="1400" dirty="0">
                <a:solidFill>
                  <a:srgbClr val="FF0000"/>
                </a:solidFill>
                <a:latin typeface="Arial" panose="020B0604020202020204" pitchFamily="34" charset="0"/>
                <a:cs typeface="Arial" panose="020B0604020202020204" pitchFamily="34" charset="0"/>
              </a:rPr>
              <a:t>B</a:t>
            </a:r>
            <a:r>
              <a:rPr lang="fr-FR" sz="1200" dirty="0">
                <a:solidFill>
                  <a:srgbClr val="FF0000"/>
                </a:solidFill>
                <a:latin typeface="Arial" panose="020B0604020202020204" pitchFamily="34" charset="0"/>
                <a:cs typeface="Arial" panose="020B0604020202020204" pitchFamily="34" charset="0"/>
              </a:rPr>
              <a:t>ENIN: </a:t>
            </a:r>
            <a:r>
              <a:rPr lang="fr-FR" sz="1200" dirty="0">
                <a:solidFill>
                  <a:schemeClr val="tx1"/>
                </a:solidFill>
                <a:latin typeface="Arial" panose="020B0604020202020204" pitchFamily="34" charset="0"/>
                <a:cs typeface="Arial" panose="020B0604020202020204" pitchFamily="34" charset="0"/>
              </a:rPr>
              <a:t>Malgré les rapports difficiles avec les DO surtout avec le DO MTN, on note par contre de la satisfaction. Est-ce que cela reflète la réalité relativement aux difficultés observées tout au long de l’année?</a:t>
            </a:r>
          </a:p>
          <a:p>
            <a:pPr>
              <a:lnSpc>
                <a:spcPct val="150000"/>
              </a:lnSpc>
            </a:pPr>
            <a:r>
              <a:rPr lang="fr-FR" sz="1200" dirty="0">
                <a:solidFill>
                  <a:srgbClr val="FF0000"/>
                </a:solidFill>
                <a:latin typeface="Arial" panose="020B0604020202020204" pitchFamily="34" charset="0"/>
                <a:cs typeface="Arial" panose="020B0604020202020204" pitchFamily="34" charset="0"/>
              </a:rPr>
              <a:t>CÔTE D’IVOIRE</a:t>
            </a:r>
            <a:r>
              <a:rPr lang="fr-FR" sz="1200" dirty="0">
                <a:solidFill>
                  <a:schemeClr val="tx1"/>
                </a:solidFill>
                <a:latin typeface="Arial" panose="020B0604020202020204" pitchFamily="34" charset="0"/>
                <a:cs typeface="Arial" panose="020B0604020202020204" pitchFamily="34" charset="0"/>
              </a:rPr>
              <a:t>: La relation apparemment conviviale ou tout semble être à la normale ne nous a pas donné le même résultat dans les retours d’enquête de satisfaction. Est-ce que cela reflète la réalité?</a:t>
            </a:r>
          </a:p>
          <a:p>
            <a:pPr>
              <a:lnSpc>
                <a:spcPct val="150000"/>
              </a:lnSpc>
            </a:pPr>
            <a:r>
              <a:rPr lang="fr-FR" sz="1200" dirty="0">
                <a:solidFill>
                  <a:srgbClr val="FF0000"/>
                </a:solidFill>
                <a:latin typeface="Arial" panose="020B0604020202020204" pitchFamily="34" charset="0"/>
                <a:cs typeface="Arial" panose="020B0604020202020204" pitchFamily="34" charset="0"/>
              </a:rPr>
              <a:t>CONGO: L</a:t>
            </a:r>
            <a:r>
              <a:rPr lang="fr-FR" sz="1200" dirty="0">
                <a:solidFill>
                  <a:schemeClr val="tx1"/>
                </a:solidFill>
                <a:latin typeface="Arial" panose="020B0604020202020204" pitchFamily="34" charset="0"/>
                <a:cs typeface="Arial" panose="020B0604020202020204" pitchFamily="34" charset="0"/>
              </a:rPr>
              <a:t>e DO est très satisfait, de notre capacité d’innovation et de notre qualité de service produite. </a:t>
            </a:r>
          </a:p>
          <a:p>
            <a:pPr>
              <a:lnSpc>
                <a:spcPct val="150000"/>
              </a:lnSpc>
            </a:pPr>
            <a:endParaRPr lang="fr-FR" sz="1200" dirty="0">
              <a:solidFill>
                <a:schemeClr val="tx1"/>
              </a:solidFill>
              <a:latin typeface="Arial" panose="020B0604020202020204" pitchFamily="34" charset="0"/>
              <a:cs typeface="Arial" panose="020B0604020202020204" pitchFamily="34" charset="0"/>
            </a:endParaRPr>
          </a:p>
          <a:p>
            <a:pPr>
              <a:lnSpc>
                <a:spcPct val="150000"/>
              </a:lnSpc>
            </a:pPr>
            <a:r>
              <a:rPr lang="fr-FR" sz="1200" dirty="0">
                <a:solidFill>
                  <a:schemeClr val="tx1"/>
                </a:solidFill>
                <a:latin typeface="Arial" panose="020B0604020202020204" pitchFamily="34" charset="0"/>
                <a:cs typeface="Arial" panose="020B0604020202020204" pitchFamily="34" charset="0"/>
              </a:rPr>
              <a:t>Face à ses constats et observations nous proposons des recommandations dans le slide suivant.</a:t>
            </a: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3113BBA-77DD-3211-4A4B-4CBD88DA5072}"/>
              </a:ext>
            </a:extLst>
          </p:cNvPr>
          <p:cNvSpPr/>
          <p:nvPr/>
        </p:nvSpPr>
        <p:spPr>
          <a:xfrm>
            <a:off x="56153" y="2118990"/>
            <a:ext cx="5897969" cy="4142053"/>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2000" u="sng" dirty="0">
              <a:solidFill>
                <a:srgbClr val="FF0000"/>
              </a:solidFill>
              <a:latin typeface="Arial" panose="020B0604020202020204" pitchFamily="34" charset="0"/>
              <a:cs typeface="Arial" panose="020B0604020202020204" pitchFamily="34" charset="0"/>
            </a:endParaRPr>
          </a:p>
          <a:p>
            <a:pPr algn="ctr">
              <a:lnSpc>
                <a:spcPct val="150000"/>
              </a:lnSpc>
            </a:pPr>
            <a:endParaRPr lang="fr-FR" sz="2000" u="sng" dirty="0">
              <a:solidFill>
                <a:srgbClr val="FF0000"/>
              </a:solidFill>
              <a:latin typeface="Arial" panose="020B0604020202020204" pitchFamily="34" charset="0"/>
              <a:cs typeface="Arial" panose="020B0604020202020204" pitchFamily="34" charset="0"/>
            </a:endParaRPr>
          </a:p>
          <a:p>
            <a:pPr algn="ctr">
              <a:lnSpc>
                <a:spcPct val="150000"/>
              </a:lnSpc>
            </a:pPr>
            <a:r>
              <a:rPr lang="fr-FR" sz="2000" u="sng" dirty="0">
                <a:solidFill>
                  <a:srgbClr val="FF0000"/>
                </a:solidFill>
                <a:latin typeface="Arial" panose="020B0604020202020204" pitchFamily="34" charset="0"/>
                <a:cs typeface="Arial" panose="020B0604020202020204" pitchFamily="34" charset="0"/>
              </a:rPr>
              <a:t>CONSTATS</a:t>
            </a:r>
          </a:p>
          <a:p>
            <a:pPr>
              <a:lnSpc>
                <a:spcPct val="150000"/>
              </a:lnSpc>
            </a:pPr>
            <a:r>
              <a:rPr lang="fr-FR" sz="1200" dirty="0">
                <a:solidFill>
                  <a:srgbClr val="FF0000"/>
                </a:solidFill>
                <a:latin typeface="Arial" panose="020B0604020202020204" pitchFamily="34" charset="0"/>
                <a:cs typeface="Arial" panose="020B0604020202020204" pitchFamily="34" charset="0"/>
              </a:rPr>
              <a:t>1-</a:t>
            </a:r>
            <a:r>
              <a:rPr lang="fr-FR" sz="1200" dirty="0">
                <a:solidFill>
                  <a:schemeClr val="tx1"/>
                </a:solidFill>
                <a:latin typeface="Arial" panose="020B0604020202020204" pitchFamily="34" charset="0"/>
                <a:cs typeface="Arial" panose="020B0604020202020204" pitchFamily="34" charset="0"/>
              </a:rPr>
              <a:t> Nous n’avons pas eu de DO très insatisfait.</a:t>
            </a:r>
          </a:p>
          <a:p>
            <a:pPr>
              <a:lnSpc>
                <a:spcPct val="150000"/>
              </a:lnSpc>
            </a:pPr>
            <a:r>
              <a:rPr lang="fr-FR" sz="1200" dirty="0">
                <a:solidFill>
                  <a:srgbClr val="FF0000"/>
                </a:solidFill>
                <a:latin typeface="Arial" panose="020B0604020202020204" pitchFamily="34" charset="0"/>
                <a:cs typeface="Arial" panose="020B0604020202020204" pitchFamily="34" charset="0"/>
              </a:rPr>
              <a:t>2-</a:t>
            </a:r>
            <a:r>
              <a:rPr lang="fr-FR" sz="1200" dirty="0">
                <a:solidFill>
                  <a:schemeClr val="tx1"/>
                </a:solidFill>
                <a:latin typeface="Arial" panose="020B0604020202020204" pitchFamily="34" charset="0"/>
                <a:cs typeface="Arial" panose="020B0604020202020204" pitchFamily="34" charset="0"/>
              </a:rPr>
              <a:t> Nous avons 4 DO et 5 questions. Nous obtenons 10/20 comme réponses satisfaisantes et 6/20 de très satisfaites; 02/20 de réponses insatisfaites et 02/20 de réponses neutres.</a:t>
            </a:r>
          </a:p>
          <a:p>
            <a:pPr>
              <a:lnSpc>
                <a:spcPct val="150000"/>
              </a:lnSpc>
            </a:pPr>
            <a:r>
              <a:rPr lang="fr-FR" sz="1200" dirty="0">
                <a:solidFill>
                  <a:srgbClr val="FF0000"/>
                </a:solidFill>
                <a:latin typeface="Arial" panose="020B0604020202020204" pitchFamily="34" charset="0"/>
                <a:cs typeface="Arial" panose="020B0604020202020204" pitchFamily="34" charset="0"/>
              </a:rPr>
              <a:t>3-</a:t>
            </a:r>
            <a:r>
              <a:rPr lang="fr-FR" sz="1200" dirty="0">
                <a:solidFill>
                  <a:schemeClr val="tx1"/>
                </a:solidFill>
                <a:latin typeface="Arial" panose="020B0604020202020204" pitchFamily="34" charset="0"/>
                <a:cs typeface="Arial" panose="020B0604020202020204" pitchFamily="34" charset="0"/>
              </a:rPr>
              <a:t> Deux de nos DO sont satisfaits et très satisfaits par contre deux autres ont des points d’insatisfaction et de neutralité.</a:t>
            </a:r>
          </a:p>
          <a:p>
            <a:pPr>
              <a:lnSpc>
                <a:spcPct val="150000"/>
              </a:lnSpc>
            </a:pPr>
            <a:r>
              <a:rPr lang="fr-FR" sz="1200" dirty="0">
                <a:solidFill>
                  <a:srgbClr val="FF0000"/>
                </a:solidFill>
                <a:latin typeface="Arial" panose="020B0604020202020204" pitchFamily="34" charset="0"/>
                <a:cs typeface="Arial" panose="020B0604020202020204" pitchFamily="34" charset="0"/>
              </a:rPr>
              <a:t>4-</a:t>
            </a:r>
            <a:r>
              <a:rPr lang="fr-FR" sz="1200" dirty="0">
                <a:solidFill>
                  <a:schemeClr val="tx1"/>
                </a:solidFill>
                <a:latin typeface="Arial" panose="020B0604020202020204" pitchFamily="34" charset="0"/>
                <a:cs typeface="Arial" panose="020B0604020202020204" pitchFamily="34" charset="0"/>
              </a:rPr>
              <a:t> 16,67% seulement ont répondu à l’enquête en CI et 0% au Cameroun et dans les deux Guinée.</a:t>
            </a:r>
          </a:p>
          <a:p>
            <a:pPr>
              <a:lnSpc>
                <a:spcPct val="150000"/>
              </a:lnSpc>
            </a:pPr>
            <a:r>
              <a:rPr lang="fr-FR" sz="1200" dirty="0">
                <a:solidFill>
                  <a:srgbClr val="FF0000"/>
                </a:solidFill>
                <a:latin typeface="Arial" panose="020B0604020202020204" pitchFamily="34" charset="0"/>
                <a:cs typeface="Arial" panose="020B0604020202020204" pitchFamily="34" charset="0"/>
              </a:rPr>
              <a:t>5-</a:t>
            </a:r>
            <a:r>
              <a:rPr lang="fr-FR" sz="1200" dirty="0">
                <a:solidFill>
                  <a:schemeClr val="tx1"/>
                </a:solidFill>
                <a:latin typeface="Arial" panose="020B0604020202020204" pitchFamily="34" charset="0"/>
                <a:cs typeface="Arial" panose="020B0604020202020204" pitchFamily="34" charset="0"/>
              </a:rPr>
              <a:t> L’enquête a fait plus d’un mois soit du 16/12/2024 au 24/01/2025 avec des relances à tous les niveaux.</a:t>
            </a:r>
          </a:p>
          <a:p>
            <a:pPr>
              <a:lnSpc>
                <a:spcPct val="150000"/>
              </a:lnSpc>
            </a:pPr>
            <a:r>
              <a:rPr lang="fr-FR" sz="1200" dirty="0">
                <a:solidFill>
                  <a:srgbClr val="FF0000"/>
                </a:solidFill>
                <a:latin typeface="Arial" panose="020B0604020202020204" pitchFamily="34" charset="0"/>
                <a:cs typeface="Arial" panose="020B0604020202020204" pitchFamily="34" charset="0"/>
              </a:rPr>
              <a:t>6-</a:t>
            </a:r>
            <a:r>
              <a:rPr lang="fr-FR" sz="1200" dirty="0">
                <a:solidFill>
                  <a:schemeClr val="tx1"/>
                </a:solidFill>
                <a:latin typeface="Arial" panose="020B0604020202020204" pitchFamily="34" charset="0"/>
                <a:cs typeface="Arial" panose="020B0604020202020204" pitchFamily="34" charset="0"/>
              </a:rPr>
              <a:t> Très peu de participants</a:t>
            </a:r>
          </a:p>
          <a:p>
            <a:pPr>
              <a:lnSpc>
                <a:spcPct val="150000"/>
              </a:lnSpc>
            </a:pPr>
            <a:r>
              <a:rPr lang="fr-FR" sz="1200" dirty="0">
                <a:solidFill>
                  <a:srgbClr val="FF0000"/>
                </a:solidFill>
                <a:latin typeface="Arial" panose="020B0604020202020204" pitchFamily="34" charset="0"/>
                <a:cs typeface="Arial" panose="020B0604020202020204" pitchFamily="34" charset="0"/>
              </a:rPr>
              <a:t>7-</a:t>
            </a:r>
            <a:r>
              <a:rPr lang="fr-FR" sz="1200" dirty="0">
                <a:solidFill>
                  <a:schemeClr val="tx1"/>
                </a:solidFill>
                <a:latin typeface="Arial" panose="020B0604020202020204" pitchFamily="34" charset="0"/>
                <a:cs typeface="Arial" panose="020B0604020202020204" pitchFamily="34" charset="0"/>
              </a:rPr>
              <a:t> Par ordre de mérite nous avons le Congo, Le Bénin et la  C,I</a:t>
            </a: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C1EA1D9A-0C62-D58F-5BF6-279B8C123FC4}"/>
              </a:ext>
            </a:extLst>
          </p:cNvPr>
          <p:cNvSpPr txBox="1"/>
          <p:nvPr/>
        </p:nvSpPr>
        <p:spPr>
          <a:xfrm>
            <a:off x="219075" y="6323064"/>
            <a:ext cx="982980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Face à ses constats et observations nous proposons des recommandations dans le slide suivant.</a:t>
            </a:r>
            <a:endParaRPr lang="fr-FR" sz="16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1E514-EB14-85F5-D16B-62837BFA7AB5}"/>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41263A46-1449-2250-8782-D4E53B563C88}"/>
              </a:ext>
            </a:extLst>
          </p:cNvPr>
          <p:cNvGrpSpPr/>
          <p:nvPr/>
        </p:nvGrpSpPr>
        <p:grpSpPr>
          <a:xfrm>
            <a:off x="84728" y="190604"/>
            <a:ext cx="11285236" cy="556669"/>
            <a:chOff x="547575" y="1440532"/>
            <a:chExt cx="8912618" cy="457397"/>
          </a:xfrm>
          <a:solidFill>
            <a:schemeClr val="bg1"/>
          </a:solidFill>
        </p:grpSpPr>
        <p:sp>
          <p:nvSpPr>
            <p:cNvPr id="5" name="Rectangle à coins arrondis 12">
              <a:extLst>
                <a:ext uri="{FF2B5EF4-FFF2-40B4-BE49-F238E27FC236}">
                  <a16:creationId xmlns:a16="http://schemas.microsoft.com/office/drawing/2014/main" id="{34BFA646-42E6-9515-78A3-E58A73BA38D8}"/>
                </a:ext>
              </a:extLst>
            </p:cNvPr>
            <p:cNvSpPr/>
            <p:nvPr/>
          </p:nvSpPr>
          <p:spPr>
            <a:xfrm>
              <a:off x="928017" y="1445347"/>
              <a:ext cx="8532176" cy="45258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RECOMMANDATIONS</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E3A45EA3-D31E-B05D-5E3B-495BED40D669}"/>
                </a:ext>
              </a:extLst>
            </p:cNvPr>
            <p:cNvSpPr/>
            <p:nvPr/>
          </p:nvSpPr>
          <p:spPr>
            <a:xfrm>
              <a:off x="547575" y="1440532"/>
              <a:ext cx="452581" cy="411437"/>
            </a:xfrm>
            <a:prstGeom prst="ellipse">
              <a:avLst/>
            </a:prstGeom>
            <a:grp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III</a:t>
              </a:r>
            </a:p>
          </p:txBody>
        </p:sp>
      </p:grpSp>
      <p:grpSp>
        <p:nvGrpSpPr>
          <p:cNvPr id="22" name="Groupe 21">
            <a:extLst>
              <a:ext uri="{FF2B5EF4-FFF2-40B4-BE49-F238E27FC236}">
                <a16:creationId xmlns:a16="http://schemas.microsoft.com/office/drawing/2014/main" id="{138083C0-D66F-F77A-8FDB-0C5625C4A5BD}"/>
              </a:ext>
            </a:extLst>
          </p:cNvPr>
          <p:cNvGrpSpPr/>
          <p:nvPr/>
        </p:nvGrpSpPr>
        <p:grpSpPr>
          <a:xfrm>
            <a:off x="186739" y="3746648"/>
            <a:ext cx="3415445" cy="2044670"/>
            <a:chOff x="657790" y="1366982"/>
            <a:chExt cx="3415445" cy="2165615"/>
          </a:xfrm>
        </p:grpSpPr>
        <p:sp>
          <p:nvSpPr>
            <p:cNvPr id="3" name="Rectangle 2">
              <a:extLst>
                <a:ext uri="{FF2B5EF4-FFF2-40B4-BE49-F238E27FC236}">
                  <a16:creationId xmlns:a16="http://schemas.microsoft.com/office/drawing/2014/main" id="{659B912C-70DA-698E-9A0C-B41A59C3F27F}"/>
                </a:ext>
              </a:extLst>
            </p:cNvPr>
            <p:cNvSpPr/>
            <p:nvPr/>
          </p:nvSpPr>
          <p:spPr>
            <a:xfrm>
              <a:off x="657790" y="1366982"/>
              <a:ext cx="3415445" cy="40382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BENIN</a:t>
              </a:r>
            </a:p>
            <a:p>
              <a:pPr algn="ctr"/>
              <a:endParaRPr lang="fr-FR" dirty="0"/>
            </a:p>
          </p:txBody>
        </p:sp>
        <p:sp>
          <p:nvSpPr>
            <p:cNvPr id="10" name="ZoneTexte 9">
              <a:extLst>
                <a:ext uri="{FF2B5EF4-FFF2-40B4-BE49-F238E27FC236}">
                  <a16:creationId xmlns:a16="http://schemas.microsoft.com/office/drawing/2014/main" id="{69968B22-4616-093E-EE6F-BA83936E4A2B}"/>
                </a:ext>
              </a:extLst>
            </p:cNvPr>
            <p:cNvSpPr txBox="1"/>
            <p:nvPr/>
          </p:nvSpPr>
          <p:spPr>
            <a:xfrm>
              <a:off x="657790" y="1837491"/>
              <a:ext cx="3412843" cy="1695106"/>
            </a:xfrm>
            <a:prstGeom prst="rect">
              <a:avLst/>
            </a:prstGeom>
            <a:noFill/>
          </p:spPr>
          <p:txBody>
            <a:bodyPr wrap="square">
              <a:spAutoFit/>
            </a:bodyPr>
            <a:lstStyle/>
            <a:p>
              <a:pPr lvl="0"/>
              <a:r>
                <a:rPr lang="fr-FR" sz="1400" dirty="0">
                  <a:latin typeface="Arial" panose="020B0604020202020204" pitchFamily="34" charset="0"/>
                  <a:cs typeface="Arial" panose="020B0604020202020204" pitchFamily="34" charset="0"/>
                </a:rPr>
                <a:t>Nous devons développer l’axe innovation avec les attentes de plus en plus récurrentes et exigeantes de nos DO afin d'améliorer leur perception , de les fidéliser et agrandir notre part du marché. </a:t>
              </a:r>
            </a:p>
            <a:p>
              <a:pPr lvl="0"/>
              <a:endParaRPr lang="fr-FR" sz="1400" dirty="0">
                <a:latin typeface="Arial" panose="020B0604020202020204" pitchFamily="34" charset="0"/>
                <a:cs typeface="Arial" panose="020B0604020202020204" pitchFamily="34" charset="0"/>
              </a:endParaRPr>
            </a:p>
          </p:txBody>
        </p:sp>
      </p:grpSp>
      <p:grpSp>
        <p:nvGrpSpPr>
          <p:cNvPr id="23" name="Groupe 22">
            <a:extLst>
              <a:ext uri="{FF2B5EF4-FFF2-40B4-BE49-F238E27FC236}">
                <a16:creationId xmlns:a16="http://schemas.microsoft.com/office/drawing/2014/main" id="{0F4910C7-6AB7-9C50-E18A-579A003ABF8E}"/>
              </a:ext>
            </a:extLst>
          </p:cNvPr>
          <p:cNvGrpSpPr/>
          <p:nvPr/>
        </p:nvGrpSpPr>
        <p:grpSpPr>
          <a:xfrm>
            <a:off x="3907379" y="3722970"/>
            <a:ext cx="4118511" cy="3007104"/>
            <a:chOff x="4329253" y="1061115"/>
            <a:chExt cx="3412843" cy="3007104"/>
          </a:xfrm>
        </p:grpSpPr>
        <p:sp>
          <p:nvSpPr>
            <p:cNvPr id="8" name="Rectangle 7">
              <a:extLst>
                <a:ext uri="{FF2B5EF4-FFF2-40B4-BE49-F238E27FC236}">
                  <a16:creationId xmlns:a16="http://schemas.microsoft.com/office/drawing/2014/main" id="{6A6A50EB-2B0D-C18F-4385-258CEA3CC3C7}"/>
                </a:ext>
              </a:extLst>
            </p:cNvPr>
            <p:cNvSpPr/>
            <p:nvPr/>
          </p:nvSpPr>
          <p:spPr>
            <a:xfrm>
              <a:off x="4329253" y="1061115"/>
              <a:ext cx="3412843" cy="37147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CÔTE D’IVOIRE </a:t>
              </a:r>
            </a:p>
            <a:p>
              <a:pPr algn="ctr"/>
              <a:endParaRPr lang="fr-FR" dirty="0"/>
            </a:p>
          </p:txBody>
        </p:sp>
        <p:sp>
          <p:nvSpPr>
            <p:cNvPr id="12" name="ZoneTexte 11">
              <a:extLst>
                <a:ext uri="{FF2B5EF4-FFF2-40B4-BE49-F238E27FC236}">
                  <a16:creationId xmlns:a16="http://schemas.microsoft.com/office/drawing/2014/main" id="{326CAF9A-9DB3-8DDF-EF1A-BB09B123347F}"/>
                </a:ext>
              </a:extLst>
            </p:cNvPr>
            <p:cNvSpPr txBox="1"/>
            <p:nvPr/>
          </p:nvSpPr>
          <p:spPr>
            <a:xfrm>
              <a:off x="4329253" y="1390563"/>
              <a:ext cx="3412843" cy="2677656"/>
            </a:xfrm>
            <a:prstGeom prst="rect">
              <a:avLst/>
            </a:prstGeom>
            <a:noFill/>
          </p:spPr>
          <p:txBody>
            <a:bodyPr wrap="square">
              <a:spAutoFit/>
            </a:bodyPr>
            <a:lstStyle/>
            <a:p>
              <a:pPr lvl="0"/>
              <a:r>
                <a:rPr lang="fr-FR" sz="1400" b="0" i="0" u="none" strike="noStrike" dirty="0">
                  <a:solidFill>
                    <a:schemeClr val="tx1"/>
                  </a:solidFill>
                  <a:effectLst/>
                  <a:latin typeface="Arial" panose="020B0604020202020204" pitchFamily="34" charset="0"/>
                  <a:cs typeface="Arial" panose="020B0604020202020204" pitchFamily="34" charset="0"/>
                </a:rPr>
                <a:t>Nous devons développer deux axes: Innovation et Réactivité</a:t>
              </a:r>
            </a:p>
            <a:p>
              <a:pPr lvl="0"/>
              <a:r>
                <a:rPr lang="fr-FR" sz="1400" dirty="0">
                  <a:latin typeface="Arial" panose="020B0604020202020204" pitchFamily="34" charset="0"/>
                  <a:cs typeface="Arial" panose="020B0604020202020204" pitchFamily="34" charset="0"/>
                </a:rPr>
                <a:t>I</a:t>
              </a:r>
              <a:r>
                <a:rPr lang="fr-FR" sz="1400" b="0" i="0" u="none" strike="noStrike" dirty="0">
                  <a:effectLst/>
                  <a:latin typeface="Arial" panose="020B0604020202020204" pitchFamily="34" charset="0"/>
                  <a:cs typeface="Arial" panose="020B0604020202020204" pitchFamily="34" charset="0"/>
                </a:rPr>
                <a:t>nnovation</a:t>
              </a:r>
              <a:r>
                <a:rPr lang="fr-FR" sz="1400" dirty="0">
                  <a:latin typeface="Arial" panose="020B0604020202020204" pitchFamily="34" charset="0"/>
                  <a:cs typeface="Arial" panose="020B0604020202020204" pitchFamily="34" charset="0"/>
                </a:rPr>
                <a:t>: </a:t>
              </a:r>
            </a:p>
            <a:p>
              <a:pPr marL="285750" lvl="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Nous aurons la même démarche comme celle du Bénin,</a:t>
              </a:r>
            </a:p>
            <a:p>
              <a:pPr lvl="0"/>
              <a:r>
                <a:rPr lang="fr-FR" sz="1400" dirty="0">
                  <a:latin typeface="Arial" panose="020B0604020202020204" pitchFamily="34" charset="0"/>
                  <a:cs typeface="Arial" panose="020B0604020202020204" pitchFamily="34" charset="0"/>
                </a:rPr>
                <a:t>Réactivité:</a:t>
              </a:r>
            </a:p>
            <a:p>
              <a:pPr marL="285750" lvl="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Nouvelle sensibilisation sur l’adresse DO créée à cet effet; </a:t>
              </a:r>
            </a:p>
            <a:p>
              <a:pPr marL="285750" lvl="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Participation aux réunions mensuelles avec les DO afin de prendre en compte leurs préoccupations</a:t>
              </a:r>
            </a:p>
            <a:p>
              <a:pPr marL="285750" lvl="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Faire des rencontres physiques avec les DO</a:t>
              </a:r>
              <a:endParaRPr lang="fr-FR" sz="1400" dirty="0"/>
            </a:p>
          </p:txBody>
        </p:sp>
      </p:grpSp>
      <p:grpSp>
        <p:nvGrpSpPr>
          <p:cNvPr id="24" name="Groupe 23">
            <a:extLst>
              <a:ext uri="{FF2B5EF4-FFF2-40B4-BE49-F238E27FC236}">
                <a16:creationId xmlns:a16="http://schemas.microsoft.com/office/drawing/2014/main" id="{78976B9B-5473-0F8D-66F0-7F27C6950FAF}"/>
              </a:ext>
            </a:extLst>
          </p:cNvPr>
          <p:cNvGrpSpPr/>
          <p:nvPr/>
        </p:nvGrpSpPr>
        <p:grpSpPr>
          <a:xfrm>
            <a:off x="8331085" y="3724275"/>
            <a:ext cx="3512833" cy="1691466"/>
            <a:chOff x="8109533" y="1325559"/>
            <a:chExt cx="3512833" cy="1691466"/>
          </a:xfrm>
        </p:grpSpPr>
        <p:sp>
          <p:nvSpPr>
            <p:cNvPr id="7" name="Rectangle 6">
              <a:extLst>
                <a:ext uri="{FF2B5EF4-FFF2-40B4-BE49-F238E27FC236}">
                  <a16:creationId xmlns:a16="http://schemas.microsoft.com/office/drawing/2014/main" id="{6A276CE0-73E2-B82E-6616-47D4462B4356}"/>
                </a:ext>
              </a:extLst>
            </p:cNvPr>
            <p:cNvSpPr/>
            <p:nvPr/>
          </p:nvSpPr>
          <p:spPr>
            <a:xfrm>
              <a:off x="8109533" y="1325559"/>
              <a:ext cx="3512833" cy="38872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CONGO</a:t>
              </a:r>
            </a:p>
            <a:p>
              <a:pPr algn="ctr"/>
              <a:endParaRPr lang="fr-FR" dirty="0"/>
            </a:p>
          </p:txBody>
        </p:sp>
        <p:sp>
          <p:nvSpPr>
            <p:cNvPr id="14" name="ZoneTexte 13">
              <a:extLst>
                <a:ext uri="{FF2B5EF4-FFF2-40B4-BE49-F238E27FC236}">
                  <a16:creationId xmlns:a16="http://schemas.microsoft.com/office/drawing/2014/main" id="{430D2FF2-74BF-816A-DDDE-645344B25239}"/>
                </a:ext>
              </a:extLst>
            </p:cNvPr>
            <p:cNvSpPr txBox="1"/>
            <p:nvPr/>
          </p:nvSpPr>
          <p:spPr>
            <a:xfrm>
              <a:off x="8137241" y="1847474"/>
              <a:ext cx="3380499" cy="1169551"/>
            </a:xfrm>
            <a:prstGeom prst="rect">
              <a:avLst/>
            </a:prstGeom>
            <a:noFill/>
          </p:spPr>
          <p:txBody>
            <a:bodyPr wrap="square">
              <a:spAutoFit/>
            </a:bodyPr>
            <a:lstStyle/>
            <a:p>
              <a:pPr lvl="0"/>
              <a:r>
                <a:rPr lang="fr-FR" sz="1400" b="0" i="0" u="none" strike="noStrike" kern="1200" dirty="0">
                  <a:solidFill>
                    <a:schemeClr val="tx1"/>
                  </a:solidFill>
                  <a:effectLst/>
                  <a:latin typeface="Arial" panose="020B0604020202020204" pitchFamily="34" charset="0"/>
                  <a:cs typeface="Arial" panose="020B0604020202020204" pitchFamily="34" charset="0"/>
                </a:rPr>
                <a:t>Nous devons garder le niveau de satisfaction du DO et être préventif en étant force de proposition sur l’axe innovation comme dans les autres filiales.</a:t>
              </a:r>
              <a:endParaRPr lang="fr-FR" sz="1400" kern="1200" dirty="0">
                <a:solidFill>
                  <a:schemeClr val="tx1"/>
                </a:solidFill>
              </a:endParaRPr>
            </a:p>
          </p:txBody>
        </p:sp>
      </p:grpSp>
      <p:sp>
        <p:nvSpPr>
          <p:cNvPr id="2" name="ZoneTexte 1">
            <a:extLst>
              <a:ext uri="{FF2B5EF4-FFF2-40B4-BE49-F238E27FC236}">
                <a16:creationId xmlns:a16="http://schemas.microsoft.com/office/drawing/2014/main" id="{E3B14E0F-A9E6-D6A7-C353-C26162D0C428}"/>
              </a:ext>
            </a:extLst>
          </p:cNvPr>
          <p:cNvSpPr txBox="1"/>
          <p:nvPr/>
        </p:nvSpPr>
        <p:spPr>
          <a:xfrm>
            <a:off x="89351" y="670899"/>
            <a:ext cx="11826423" cy="4068871"/>
          </a:xfrm>
          <a:prstGeom prst="rect">
            <a:avLst/>
          </a:prstGeom>
          <a:noFill/>
        </p:spPr>
        <p:txBody>
          <a:bodyPr wrap="square">
            <a:spAutoFit/>
          </a:bodyPr>
          <a:lstStyle/>
          <a:p>
            <a:pPr>
              <a:lnSpc>
                <a:spcPct val="150000"/>
              </a:lnSpc>
            </a:pPr>
            <a:r>
              <a:rPr lang="fr-FR" sz="1400" dirty="0">
                <a:solidFill>
                  <a:schemeClr val="tx1"/>
                </a:solidFill>
                <a:latin typeface="Arial" panose="020B0604020202020204" pitchFamily="34" charset="0"/>
                <a:cs typeface="Arial" panose="020B0604020202020204" pitchFamily="34" charset="0"/>
              </a:rPr>
              <a:t>Faisant suite aux constats  et observations globaux précédents nous proposons de:</a:t>
            </a:r>
          </a:p>
          <a:p>
            <a:r>
              <a:rPr lang="fr-FR" sz="1400" dirty="0">
                <a:solidFill>
                  <a:srgbClr val="FF0000"/>
                </a:solidFill>
                <a:latin typeface="Arial" panose="020B0604020202020204" pitchFamily="34" charset="0"/>
                <a:cs typeface="Arial" panose="020B0604020202020204" pitchFamily="34" charset="0"/>
              </a:rPr>
              <a:t>1-</a:t>
            </a:r>
            <a:r>
              <a:rPr lang="fr-FR" sz="1400" dirty="0">
                <a:latin typeface="Arial" panose="020B0604020202020204" pitchFamily="34" charset="0"/>
                <a:cs typeface="Arial" panose="020B0604020202020204" pitchFamily="34" charset="0"/>
              </a:rPr>
              <a:t> Changer de mécanisme de recueil d’informations pour mieux adresser les différentes préoccupations de nos DO: il serait mieux qu’on fasse des rencontres physiques; avoir de nos Chargés de Comptes des retours clients</a:t>
            </a:r>
          </a:p>
          <a:p>
            <a:endParaRPr lang="fr-FR" sz="800" dirty="0">
              <a:latin typeface="Arial" panose="020B0604020202020204" pitchFamily="34" charset="0"/>
              <a:cs typeface="Arial" panose="020B0604020202020204" pitchFamily="34" charset="0"/>
            </a:endParaRPr>
          </a:p>
          <a:p>
            <a:r>
              <a:rPr lang="fr-FR" sz="1400" dirty="0">
                <a:solidFill>
                  <a:srgbClr val="FF0000"/>
                </a:solidFill>
                <a:latin typeface="Arial" panose="020B0604020202020204" pitchFamily="34" charset="0"/>
                <a:cs typeface="Arial" panose="020B0604020202020204" pitchFamily="34" charset="0"/>
              </a:rPr>
              <a:t>2-</a:t>
            </a:r>
            <a:r>
              <a:rPr lang="fr-FR" sz="1400" dirty="0">
                <a:solidFill>
                  <a:schemeClr val="tx1"/>
                </a:solidFill>
                <a:latin typeface="Arial" panose="020B0604020202020204" pitchFamily="34" charset="0"/>
                <a:cs typeface="Arial" panose="020B0604020202020204" pitchFamily="34" charset="0"/>
              </a:rPr>
              <a:t> Définir des stratégies de création d’outils d’innovants répondant aux attentes et besoins de nos DO</a:t>
            </a:r>
          </a:p>
          <a:p>
            <a:endParaRPr lang="fr-FR" sz="800" dirty="0">
              <a:solidFill>
                <a:schemeClr val="tx1"/>
              </a:solidFill>
              <a:latin typeface="Arial" panose="020B0604020202020204" pitchFamily="34" charset="0"/>
              <a:cs typeface="Arial" panose="020B0604020202020204" pitchFamily="34" charset="0"/>
            </a:endParaRPr>
          </a:p>
          <a:p>
            <a:r>
              <a:rPr lang="fr-FR" sz="1400" dirty="0">
                <a:solidFill>
                  <a:srgbClr val="FF0000"/>
                </a:solidFill>
                <a:latin typeface="Arial" panose="020B0604020202020204" pitchFamily="34" charset="0"/>
                <a:cs typeface="Arial" panose="020B0604020202020204" pitchFamily="34" charset="0"/>
              </a:rPr>
              <a:t>3-</a:t>
            </a:r>
            <a:r>
              <a:rPr lang="fr-FR" sz="1400" dirty="0">
                <a:latin typeface="Arial" panose="020B0604020202020204" pitchFamily="34" charset="0"/>
                <a:cs typeface="Arial" panose="020B0604020202020204" pitchFamily="34" charset="0"/>
              </a:rPr>
              <a:t> Être plus réactif face aux préoccupations </a:t>
            </a:r>
            <a:r>
              <a:rPr lang="fr-FR" sz="1400" dirty="0">
                <a:solidFill>
                  <a:schemeClr val="tx1"/>
                </a:solidFill>
                <a:latin typeface="Arial" panose="020B0604020202020204" pitchFamily="34" charset="0"/>
                <a:cs typeface="Arial" panose="020B0604020202020204" pitchFamily="34" charset="0"/>
              </a:rPr>
              <a:t>de nos DO</a:t>
            </a:r>
            <a:r>
              <a:rPr lang="fr-FR" sz="1400" dirty="0">
                <a:latin typeface="Arial" panose="020B0604020202020204" pitchFamily="34" charset="0"/>
                <a:cs typeface="Arial" panose="020B0604020202020204" pitchFamily="34" charset="0"/>
              </a:rPr>
              <a:t> (Accuser réception et définir des SLA  pour chaque préoccupation; que les DO et les Chargés de Compte descendent à la DQEC les préoccupations afin qu’elles soient adressées en temps réel )</a:t>
            </a:r>
            <a:r>
              <a:rPr lang="fr-FR" sz="1400" dirty="0">
                <a:solidFill>
                  <a:schemeClr val="tx1"/>
                </a:solidFill>
                <a:latin typeface="Arial" panose="020B0604020202020204" pitchFamily="34" charset="0"/>
                <a:cs typeface="Arial" panose="020B0604020202020204" pitchFamily="34" charset="0"/>
              </a:rPr>
              <a:t>.</a:t>
            </a:r>
          </a:p>
          <a:p>
            <a:endParaRPr lang="fr-FR" sz="800" dirty="0">
              <a:solidFill>
                <a:schemeClr val="tx1"/>
              </a:solidFill>
              <a:latin typeface="Arial" panose="020B0604020202020204" pitchFamily="34" charset="0"/>
              <a:cs typeface="Arial" panose="020B0604020202020204" pitchFamily="34" charset="0"/>
            </a:endParaRPr>
          </a:p>
          <a:p>
            <a:r>
              <a:rPr lang="fr-FR" sz="1400" dirty="0">
                <a:solidFill>
                  <a:srgbClr val="FF0000"/>
                </a:solidFill>
                <a:latin typeface="Arial" panose="020B0604020202020204" pitchFamily="34" charset="0"/>
                <a:cs typeface="Arial" panose="020B0604020202020204" pitchFamily="34" charset="0"/>
              </a:rPr>
              <a:t>4-</a:t>
            </a:r>
            <a:r>
              <a:rPr lang="fr-FR" sz="1400" dirty="0">
                <a:latin typeface="Arial" panose="020B0604020202020204" pitchFamily="34" charset="0"/>
                <a:cs typeface="Arial" panose="020B0604020202020204" pitchFamily="34" charset="0"/>
              </a:rPr>
              <a:t> Rencontrer nos DO en fin duT1 ou début du T2.</a:t>
            </a: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r>
              <a:rPr lang="fr-FR" sz="1400" dirty="0">
                <a:latin typeface="Arial" panose="020B0604020202020204" pitchFamily="34" charset="0"/>
                <a:cs typeface="Arial" panose="020B0604020202020204" pitchFamily="34" charset="0"/>
              </a:rPr>
              <a:t>Nos propositions vont aussi à l’endroit des filiales pris individuellement et se présentent comme suit:</a:t>
            </a: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a:p>
            <a:pPr>
              <a:lnSpc>
                <a:spcPct val="150000"/>
              </a:lnSpc>
            </a:pPr>
            <a:endParaRPr lang="fr-FR"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46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EC20-6A20-A3C3-6523-3B8530B8E4A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F05C74BF-F481-7C88-46E0-8ACE936AC1C3}"/>
              </a:ext>
            </a:extLst>
          </p:cNvPr>
          <p:cNvGrpSpPr/>
          <p:nvPr/>
        </p:nvGrpSpPr>
        <p:grpSpPr>
          <a:xfrm>
            <a:off x="1676401" y="2190750"/>
            <a:ext cx="8743950" cy="2981325"/>
            <a:chOff x="0" y="13660"/>
            <a:chExt cx="5143500" cy="3429000"/>
          </a:xfrm>
        </p:grpSpPr>
        <p:pic>
          <p:nvPicPr>
            <p:cNvPr id="3" name="Picture 2" descr="Cercle Images – Browse 41,409 Stock Photos, Vectors, and Video | Adobe Stock">
              <a:extLst>
                <a:ext uri="{FF2B5EF4-FFF2-40B4-BE49-F238E27FC236}">
                  <a16:creationId xmlns:a16="http://schemas.microsoft.com/office/drawing/2014/main" id="{DF65F5BD-8A49-14B2-BCF6-28C5D3C94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60"/>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D3B9D642-2B74-0DF8-8851-ABAC68C1C1F0}"/>
                </a:ext>
              </a:extLst>
            </p:cNvPr>
            <p:cNvSpPr/>
            <p:nvPr/>
          </p:nvSpPr>
          <p:spPr>
            <a:xfrm>
              <a:off x="1143590" y="1448987"/>
              <a:ext cx="2954969" cy="5499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Arial" panose="020B0604020202020204" pitchFamily="34" charset="0"/>
                  <a:ea typeface="Calibri" panose="020F0502020204030204" pitchFamily="34" charset="0"/>
                  <a:cs typeface="Arial" panose="020B0604020202020204" pitchFamily="34" charset="0"/>
                </a:rPr>
                <a:t>NEXT-STEPS</a:t>
              </a:r>
              <a:endParaRPr kumimoji="0" lang="fr-FR"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7781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6DB9A-EE47-3BF5-41AA-42CC9DF4AE3D}"/>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58AAE8F4-55C2-8634-B939-7057C0708D06}"/>
              </a:ext>
            </a:extLst>
          </p:cNvPr>
          <p:cNvGrpSpPr/>
          <p:nvPr/>
        </p:nvGrpSpPr>
        <p:grpSpPr>
          <a:xfrm>
            <a:off x="84728" y="190604"/>
            <a:ext cx="11285236" cy="556669"/>
            <a:chOff x="547575" y="1440532"/>
            <a:chExt cx="8912618" cy="457397"/>
          </a:xfrm>
          <a:solidFill>
            <a:schemeClr val="bg1"/>
          </a:solidFill>
        </p:grpSpPr>
        <p:sp>
          <p:nvSpPr>
            <p:cNvPr id="5" name="Rectangle à coins arrondis 12">
              <a:extLst>
                <a:ext uri="{FF2B5EF4-FFF2-40B4-BE49-F238E27FC236}">
                  <a16:creationId xmlns:a16="http://schemas.microsoft.com/office/drawing/2014/main" id="{066EAC3E-D65F-4B49-9D0E-3FEDFE82F243}"/>
                </a:ext>
              </a:extLst>
            </p:cNvPr>
            <p:cNvSpPr/>
            <p:nvPr/>
          </p:nvSpPr>
          <p:spPr>
            <a:xfrm>
              <a:off x="928017" y="1445347"/>
              <a:ext cx="8532176" cy="45258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NEXT STEPS</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0C136C3E-734C-903B-9940-134381C06E8C}"/>
                </a:ext>
              </a:extLst>
            </p:cNvPr>
            <p:cNvSpPr/>
            <p:nvPr/>
          </p:nvSpPr>
          <p:spPr>
            <a:xfrm>
              <a:off x="547575" y="1440532"/>
              <a:ext cx="452581" cy="411437"/>
            </a:xfrm>
            <a:prstGeom prst="ellipse">
              <a:avLst/>
            </a:prstGeom>
            <a:grp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IV</a:t>
              </a:r>
            </a:p>
          </p:txBody>
        </p:sp>
      </p:grpSp>
      <p:sp>
        <p:nvSpPr>
          <p:cNvPr id="2" name="ZoneTexte 1">
            <a:extLst>
              <a:ext uri="{FF2B5EF4-FFF2-40B4-BE49-F238E27FC236}">
                <a16:creationId xmlns:a16="http://schemas.microsoft.com/office/drawing/2014/main" id="{E2E099CD-4EAD-7E66-6A9C-564E2F79B7CE}"/>
              </a:ext>
            </a:extLst>
          </p:cNvPr>
          <p:cNvSpPr txBox="1"/>
          <p:nvPr/>
        </p:nvSpPr>
        <p:spPr>
          <a:xfrm>
            <a:off x="270074" y="1440731"/>
            <a:ext cx="5698131" cy="4622869"/>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fr-FR" dirty="0">
                <a:solidFill>
                  <a:schemeClr val="tx1"/>
                </a:solidFill>
                <a:latin typeface="Arial" panose="020B0604020202020204" pitchFamily="34" charset="0"/>
                <a:cs typeface="Arial" panose="020B0604020202020204" pitchFamily="34" charset="0"/>
              </a:rPr>
              <a:t>Présenter le document final au CODIR </a:t>
            </a:r>
          </a:p>
          <a:p>
            <a:pPr marL="285750" indent="-285750">
              <a:buClr>
                <a:srgbClr val="FF0000"/>
              </a:buClr>
              <a:buFont typeface="Wingdings" panose="05000000000000000000" pitchFamily="2" charset="2"/>
              <a:buChar char="§"/>
            </a:pPr>
            <a:endParaRPr lang="fr-FR" sz="800" dirty="0">
              <a:solidFill>
                <a:schemeClr val="tx1"/>
              </a:solidFill>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fr-FR" dirty="0">
                <a:latin typeface="Arial" panose="020B0604020202020204" pitchFamily="34" charset="0"/>
                <a:cs typeface="Arial" panose="020B0604020202020204" pitchFamily="34" charset="0"/>
              </a:rPr>
              <a:t>Avoir des rencontres avec les responsables de compte, les chargés et tous les employés en interactions avec nos DO, afin de leur présenter les résultats et avoir leur retour sur les mécanismes qu’on peut mettre en place pour améliorer notre réactivité face aux préoccupations de nos DO</a:t>
            </a:r>
          </a:p>
          <a:p>
            <a:pPr marL="285750" indent="-285750">
              <a:buClr>
                <a:srgbClr val="FF0000"/>
              </a:buClr>
              <a:buFont typeface="Wingdings" panose="05000000000000000000" pitchFamily="2" charset="2"/>
              <a:buChar char="§"/>
            </a:pPr>
            <a:endParaRPr lang="fr-FR" sz="8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fr-FR" dirty="0">
                <a:solidFill>
                  <a:schemeClr val="tx1"/>
                </a:solidFill>
                <a:latin typeface="Arial" panose="020B0604020202020204" pitchFamily="34" charset="0"/>
                <a:cs typeface="Arial" panose="020B0604020202020204" pitchFamily="34" charset="0"/>
              </a:rPr>
              <a:t>Définir des plans d’actions avec l’aide des Chargés de compte et de la comptabilité le cas échéant pour améliorer la relation avec nos DO</a:t>
            </a:r>
          </a:p>
          <a:p>
            <a:pPr marL="285750" indent="-285750">
              <a:buClr>
                <a:srgbClr val="FF0000"/>
              </a:buClr>
              <a:buFont typeface="Wingdings" panose="05000000000000000000" pitchFamily="2" charset="2"/>
              <a:buChar char="§"/>
            </a:pPr>
            <a:endParaRPr lang="fr-FR" sz="800" dirty="0">
              <a:solidFill>
                <a:schemeClr val="tx1"/>
              </a:solidFill>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fr-FR" dirty="0">
                <a:latin typeface="Arial" panose="020B0604020202020204" pitchFamily="34" charset="0"/>
                <a:cs typeface="Arial" panose="020B0604020202020204" pitchFamily="34" charset="0"/>
              </a:rPr>
              <a:t>Développer une politique agressive d’innovation</a:t>
            </a:r>
          </a:p>
          <a:p>
            <a:pPr marL="285750" indent="-285750">
              <a:buClr>
                <a:srgbClr val="FF0000"/>
              </a:buClr>
              <a:buFont typeface="Wingdings" panose="05000000000000000000" pitchFamily="2" charset="2"/>
              <a:buChar char="§"/>
            </a:pPr>
            <a:endParaRPr lang="fr-FR" sz="800"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fr-FR" dirty="0">
                <a:solidFill>
                  <a:schemeClr val="tx1"/>
                </a:solidFill>
                <a:latin typeface="Arial" panose="020B0604020202020204" pitchFamily="34" charset="0"/>
                <a:cs typeface="Arial" panose="020B0604020202020204" pitchFamily="34" charset="0"/>
              </a:rPr>
              <a:t>Structurer nos programmes digitaux surtout avec la hausse des flux</a:t>
            </a:r>
          </a:p>
          <a:p>
            <a:pPr>
              <a:lnSpc>
                <a:spcPct val="150000"/>
              </a:lnSpc>
            </a:pPr>
            <a:endParaRPr lang="fr-FR" sz="1400" dirty="0">
              <a:solidFill>
                <a:schemeClr val="tx1"/>
              </a:solidFill>
              <a:latin typeface="Arial" panose="020B0604020202020204" pitchFamily="34" charset="0"/>
              <a:cs typeface="Arial" panose="020B0604020202020204" pitchFamily="34" charset="0"/>
            </a:endParaRPr>
          </a:p>
        </p:txBody>
      </p:sp>
      <p:pic>
        <p:nvPicPr>
          <p:cNvPr id="2050" name="Picture 2" descr="3D human characters holding puzzles Stock Illustration | Adobe Stock">
            <a:extLst>
              <a:ext uri="{FF2B5EF4-FFF2-40B4-BE49-F238E27FC236}">
                <a16:creationId xmlns:a16="http://schemas.microsoft.com/office/drawing/2014/main" id="{BB5CCF05-C57D-0FD3-19E8-A76CBC4F5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797" y="1958568"/>
            <a:ext cx="5742817" cy="3445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3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EC839-C03C-34E7-8627-2C7F768A27B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C3DE522-E3C0-2A53-32DC-C50668050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a:extLst>
              <a:ext uri="{FF2B5EF4-FFF2-40B4-BE49-F238E27FC236}">
                <a16:creationId xmlns:a16="http://schemas.microsoft.com/office/drawing/2014/main" id="{3D228CB5-1CFD-0B14-5CAD-C09768296A16}"/>
              </a:ext>
            </a:extLst>
          </p:cNvPr>
          <p:cNvSpPr txBox="1"/>
          <p:nvPr/>
        </p:nvSpPr>
        <p:spPr>
          <a:xfrm>
            <a:off x="718053" y="3318481"/>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7011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48"/>
            <a:ext cx="12361161" cy="6971673"/>
          </a:xfrm>
          <a:prstGeom prst="rect">
            <a:avLst/>
          </a:prstGeom>
        </p:spPr>
      </p:pic>
      <p:sp>
        <p:nvSpPr>
          <p:cNvPr id="7" name="ZoneTexte 3"/>
          <p:cNvSpPr txBox="1"/>
          <p:nvPr/>
        </p:nvSpPr>
        <p:spPr>
          <a:xfrm>
            <a:off x="2620831" y="3770671"/>
            <a:ext cx="7131450" cy="203773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fr-FR" sz="2400" b="1" dirty="0">
                <a:solidFill>
                  <a:srgbClr val="C00000"/>
                </a:solidFill>
                <a:latin typeface="Arial" panose="020B0604020202020204" pitchFamily="34" charset="0"/>
                <a:cs typeface="Arial" panose="020B0604020202020204" pitchFamily="34" charset="0"/>
              </a:rPr>
              <a:t>PRESENTATION DU RAPPORT ENQUÊTE DE SATISFACTION DONNEURS D’ORDRES T4 2024 </a:t>
            </a:r>
            <a:r>
              <a:rPr lang="fr-FR" b="1" dirty="0">
                <a:solidFill>
                  <a:srgbClr val="C00000"/>
                </a:solidFill>
                <a:latin typeface="Arial" panose="020B0604020202020204" pitchFamily="34" charset="0"/>
                <a:cs typeface="Arial" panose="020B0604020202020204" pitchFamily="34" charset="0"/>
              </a:rPr>
              <a:t>DIRECTION QUALITE ET EXPERIENCE CLIENT</a:t>
            </a:r>
            <a:endParaRPr lang="fr-FR" sz="2400" b="1" dirty="0">
              <a:solidFill>
                <a:srgbClr val="C00000"/>
              </a:solidFill>
              <a:latin typeface="Arial" panose="020B0604020202020204" pitchFamily="34" charset="0"/>
              <a:cs typeface="Arial" panose="020B0604020202020204" pitchFamily="34" charset="0"/>
            </a:endParaRPr>
          </a:p>
        </p:txBody>
      </p:sp>
      <p:sp>
        <p:nvSpPr>
          <p:cNvPr id="6" name="ZoneTexte 3"/>
          <p:cNvSpPr txBox="1"/>
          <p:nvPr/>
        </p:nvSpPr>
        <p:spPr>
          <a:xfrm>
            <a:off x="292607" y="6344272"/>
            <a:ext cx="2770189"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500" b="1" dirty="0">
              <a:solidFill>
                <a:schemeClr val="accent2"/>
              </a:solidFill>
              <a:latin typeface="Garamond" panose="02020404030301010803" pitchFamily="18" charset="0"/>
              <a:cs typeface="Arial" panose="020B0604020202020204" pitchFamily="34" charset="0"/>
            </a:endParaRPr>
          </a:p>
          <a:p>
            <a:pPr algn="ctr"/>
            <a:r>
              <a:rPr lang="fr-FR" sz="1100" b="1" dirty="0">
                <a:latin typeface="Garamond" panose="02020404030301010803" pitchFamily="18" charset="0"/>
                <a:cs typeface="Arial" panose="020B0604020202020204" pitchFamily="34" charset="0"/>
              </a:rPr>
              <a:t>JANVIER 2025</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841CADF1-D14F-D28E-F4AB-388CE59F752C}"/>
              </a:ext>
            </a:extLst>
          </p:cNvPr>
          <p:cNvGrpSpPr/>
          <p:nvPr/>
        </p:nvGrpSpPr>
        <p:grpSpPr>
          <a:xfrm>
            <a:off x="85725" y="1107621"/>
            <a:ext cx="4941659" cy="4514849"/>
            <a:chOff x="0" y="993321"/>
            <a:chExt cx="4941659" cy="4514849"/>
          </a:xfrm>
        </p:grpSpPr>
        <p:pic>
          <p:nvPicPr>
            <p:cNvPr id="5" name="Image 4" descr="Images de Cercle Rouge Png – Téléchargement gratuit sur Freepik">
              <a:extLst>
                <a:ext uri="{FF2B5EF4-FFF2-40B4-BE49-F238E27FC236}">
                  <a16:creationId xmlns:a16="http://schemas.microsoft.com/office/drawing/2014/main" id="{6B49B900-D95C-7155-6E01-24DF1AE564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2" y="993321"/>
              <a:ext cx="4934857" cy="4476750"/>
            </a:xfrm>
            <a:prstGeom prst="rect">
              <a:avLst/>
            </a:prstGeom>
            <a:noFill/>
            <a:ln>
              <a:noFill/>
            </a:ln>
          </p:spPr>
        </p:pic>
        <p:grpSp>
          <p:nvGrpSpPr>
            <p:cNvPr id="16" name="Groupe 15">
              <a:extLst>
                <a:ext uri="{FF2B5EF4-FFF2-40B4-BE49-F238E27FC236}">
                  <a16:creationId xmlns:a16="http://schemas.microsoft.com/office/drawing/2014/main" id="{F6B0E26F-B7E2-A624-E444-A895AACB42BD}"/>
                </a:ext>
              </a:extLst>
            </p:cNvPr>
            <p:cNvGrpSpPr/>
            <p:nvPr/>
          </p:nvGrpSpPr>
          <p:grpSpPr>
            <a:xfrm>
              <a:off x="0" y="1097415"/>
              <a:ext cx="4913083" cy="4410755"/>
              <a:chOff x="136446" y="1097416"/>
              <a:chExt cx="4484913" cy="4338638"/>
            </a:xfrm>
          </p:grpSpPr>
          <p:sp>
            <p:nvSpPr>
              <p:cNvPr id="6" name="Ellipse 5">
                <a:extLst>
                  <a:ext uri="{FF2B5EF4-FFF2-40B4-BE49-F238E27FC236}">
                    <a16:creationId xmlns:a16="http://schemas.microsoft.com/office/drawing/2014/main" id="{7EADBE1A-EE05-466F-30DE-CD54E30B8C8F}"/>
                  </a:ext>
                </a:extLst>
              </p:cNvPr>
              <p:cNvSpPr/>
              <p:nvPr/>
            </p:nvSpPr>
            <p:spPr>
              <a:xfrm>
                <a:off x="136446" y="1097416"/>
                <a:ext cx="4484913" cy="433863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Arc 6">
                <a:extLst>
                  <a:ext uri="{FF2B5EF4-FFF2-40B4-BE49-F238E27FC236}">
                    <a16:creationId xmlns:a16="http://schemas.microsoft.com/office/drawing/2014/main" id="{EF122F77-4919-15DA-DF45-2AB8FCBFAF04}"/>
                  </a:ext>
                </a:extLst>
              </p:cNvPr>
              <p:cNvSpPr/>
              <p:nvPr/>
            </p:nvSpPr>
            <p:spPr>
              <a:xfrm>
                <a:off x="3071001" y="1536220"/>
                <a:ext cx="1383217" cy="3690511"/>
              </a:xfrm>
              <a:prstGeom prst="arc">
                <a:avLst>
                  <a:gd name="adj1" fmla="val 15765211"/>
                  <a:gd name="adj2" fmla="val 5781644"/>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Ellipse 11">
                <a:extLst>
                  <a:ext uri="{FF2B5EF4-FFF2-40B4-BE49-F238E27FC236}">
                    <a16:creationId xmlns:a16="http://schemas.microsoft.com/office/drawing/2014/main" id="{A0EE77AA-B689-4FFE-676A-65AD8569E320}"/>
                  </a:ext>
                </a:extLst>
              </p:cNvPr>
              <p:cNvSpPr/>
              <p:nvPr/>
            </p:nvSpPr>
            <p:spPr>
              <a:xfrm>
                <a:off x="1100671" y="3059915"/>
                <a:ext cx="2794000" cy="52266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latin typeface="Arial" panose="020B0604020202020204" pitchFamily="34" charset="0"/>
                  <a:cs typeface="Arial" panose="020B0604020202020204" pitchFamily="34" charset="0"/>
                </a:endParaRPr>
              </a:p>
              <a:p>
                <a:pPr algn="ctr"/>
                <a:r>
                  <a:rPr lang="fr-FR" sz="2800" dirty="0">
                    <a:solidFill>
                      <a:schemeClr val="tx1"/>
                    </a:solidFill>
                    <a:latin typeface="Arial" panose="020B0604020202020204" pitchFamily="34" charset="0"/>
                    <a:cs typeface="Arial" panose="020B0604020202020204" pitchFamily="34" charset="0"/>
                  </a:rPr>
                  <a:t>SOMMAIRE</a:t>
                </a:r>
              </a:p>
              <a:p>
                <a:pPr algn="ctr"/>
                <a:endParaRPr lang="fr-FR" sz="2000" dirty="0"/>
              </a:p>
            </p:txBody>
          </p:sp>
        </p:grpSp>
      </p:grpSp>
      <p:grpSp>
        <p:nvGrpSpPr>
          <p:cNvPr id="1031" name="Groupe 1030">
            <a:extLst>
              <a:ext uri="{FF2B5EF4-FFF2-40B4-BE49-F238E27FC236}">
                <a16:creationId xmlns:a16="http://schemas.microsoft.com/office/drawing/2014/main" id="{47067AEB-0814-C471-2563-80561CBC48E4}"/>
              </a:ext>
            </a:extLst>
          </p:cNvPr>
          <p:cNvGrpSpPr/>
          <p:nvPr/>
        </p:nvGrpSpPr>
        <p:grpSpPr>
          <a:xfrm>
            <a:off x="5215956" y="1156377"/>
            <a:ext cx="5885621" cy="4369030"/>
            <a:chOff x="5044506" y="1213527"/>
            <a:chExt cx="5885621" cy="4369030"/>
          </a:xfrm>
        </p:grpSpPr>
        <p:grpSp>
          <p:nvGrpSpPr>
            <p:cNvPr id="31" name="Groupe 30">
              <a:extLst>
                <a:ext uri="{FF2B5EF4-FFF2-40B4-BE49-F238E27FC236}">
                  <a16:creationId xmlns:a16="http://schemas.microsoft.com/office/drawing/2014/main" id="{C5982656-ADAD-FA61-2FF4-E175CA0148CE}"/>
                </a:ext>
              </a:extLst>
            </p:cNvPr>
            <p:cNvGrpSpPr/>
            <p:nvPr/>
          </p:nvGrpSpPr>
          <p:grpSpPr>
            <a:xfrm>
              <a:off x="5052822" y="1213527"/>
              <a:ext cx="5877305" cy="4369030"/>
              <a:chOff x="5052822" y="1213527"/>
              <a:chExt cx="5877305" cy="4369030"/>
            </a:xfrm>
          </p:grpSpPr>
          <p:sp>
            <p:nvSpPr>
              <p:cNvPr id="1024" name="Forme libre : forme 1023">
                <a:extLst>
                  <a:ext uri="{FF2B5EF4-FFF2-40B4-BE49-F238E27FC236}">
                    <a16:creationId xmlns:a16="http://schemas.microsoft.com/office/drawing/2014/main" id="{50F2F1E1-8C7C-13A0-03CA-E2F504366852}"/>
                  </a:ext>
                </a:extLst>
              </p:cNvPr>
              <p:cNvSpPr/>
              <p:nvPr/>
            </p:nvSpPr>
            <p:spPr>
              <a:xfrm rot="21600000">
                <a:off x="5660135" y="1213527"/>
                <a:ext cx="5269992" cy="1214628"/>
              </a:xfrm>
              <a:custGeom>
                <a:avLst/>
                <a:gdLst>
                  <a:gd name="connsiteX0" fmla="*/ 0 w 5269992"/>
                  <a:gd name="connsiteY0" fmla="*/ 0 h 1214626"/>
                  <a:gd name="connsiteX1" fmla="*/ 4662679 w 5269992"/>
                  <a:gd name="connsiteY1" fmla="*/ 0 h 1214626"/>
                  <a:gd name="connsiteX2" fmla="*/ 5269992 w 5269992"/>
                  <a:gd name="connsiteY2" fmla="*/ 607313 h 1214626"/>
                  <a:gd name="connsiteX3" fmla="*/ 4662679 w 5269992"/>
                  <a:gd name="connsiteY3" fmla="*/ 1214626 h 1214626"/>
                  <a:gd name="connsiteX4" fmla="*/ 0 w 5269992"/>
                  <a:gd name="connsiteY4" fmla="*/ 1214626 h 1214626"/>
                  <a:gd name="connsiteX5" fmla="*/ 0 w 5269992"/>
                  <a:gd name="connsiteY5" fmla="*/ 0 h 121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992" h="1214626">
                    <a:moveTo>
                      <a:pt x="5269992" y="1214625"/>
                    </a:moveTo>
                    <a:lnTo>
                      <a:pt x="607313" y="1214625"/>
                    </a:lnTo>
                    <a:lnTo>
                      <a:pt x="0" y="607313"/>
                    </a:lnTo>
                    <a:lnTo>
                      <a:pt x="607313" y="1"/>
                    </a:lnTo>
                    <a:lnTo>
                      <a:pt x="5269992" y="1"/>
                    </a:lnTo>
                    <a:lnTo>
                      <a:pt x="5269992" y="1214625"/>
                    </a:lnTo>
                    <a:close/>
                  </a:path>
                </a:pathLst>
              </a:custGeom>
              <a:solidFill>
                <a:srgbClr val="C00000"/>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9273" tIns="91441" rIns="170688" bIns="91441"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1"/>
                    </a:solidFill>
                    <a:latin typeface="Arial" panose="020B0604020202020204" pitchFamily="34" charset="0"/>
                    <a:cs typeface="Arial" panose="020B0604020202020204" pitchFamily="34" charset="0"/>
                  </a:rPr>
                  <a:t>CONTEXTE</a:t>
                </a:r>
              </a:p>
            </p:txBody>
          </p:sp>
          <p:sp>
            <p:nvSpPr>
              <p:cNvPr id="1025" name="Ellipse 1024">
                <a:extLst>
                  <a:ext uri="{FF2B5EF4-FFF2-40B4-BE49-F238E27FC236}">
                    <a16:creationId xmlns:a16="http://schemas.microsoft.com/office/drawing/2014/main" id="{7C9D7D25-1E63-581B-716A-1E7679B50861}"/>
                  </a:ext>
                </a:extLst>
              </p:cNvPr>
              <p:cNvSpPr/>
              <p:nvPr/>
            </p:nvSpPr>
            <p:spPr>
              <a:xfrm>
                <a:off x="5052822" y="1213528"/>
                <a:ext cx="1214626" cy="1214626"/>
              </a:xfrm>
              <a:prstGeom prst="ellipse">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027" name="Forme libre : forme 1026">
                <a:extLst>
                  <a:ext uri="{FF2B5EF4-FFF2-40B4-BE49-F238E27FC236}">
                    <a16:creationId xmlns:a16="http://schemas.microsoft.com/office/drawing/2014/main" id="{DCAF8547-41D9-C3D6-CE13-B86C45B1828E}"/>
                  </a:ext>
                </a:extLst>
              </p:cNvPr>
              <p:cNvSpPr/>
              <p:nvPr/>
            </p:nvSpPr>
            <p:spPr>
              <a:xfrm rot="21600000">
                <a:off x="5660135" y="2790728"/>
                <a:ext cx="5269992" cy="1214627"/>
              </a:xfrm>
              <a:custGeom>
                <a:avLst/>
                <a:gdLst>
                  <a:gd name="connsiteX0" fmla="*/ 0 w 5269992"/>
                  <a:gd name="connsiteY0" fmla="*/ 0 h 1214626"/>
                  <a:gd name="connsiteX1" fmla="*/ 4662679 w 5269992"/>
                  <a:gd name="connsiteY1" fmla="*/ 0 h 1214626"/>
                  <a:gd name="connsiteX2" fmla="*/ 5269992 w 5269992"/>
                  <a:gd name="connsiteY2" fmla="*/ 607313 h 1214626"/>
                  <a:gd name="connsiteX3" fmla="*/ 4662679 w 5269992"/>
                  <a:gd name="connsiteY3" fmla="*/ 1214626 h 1214626"/>
                  <a:gd name="connsiteX4" fmla="*/ 0 w 5269992"/>
                  <a:gd name="connsiteY4" fmla="*/ 1214626 h 1214626"/>
                  <a:gd name="connsiteX5" fmla="*/ 0 w 5269992"/>
                  <a:gd name="connsiteY5" fmla="*/ 0 h 121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992" h="1214626">
                    <a:moveTo>
                      <a:pt x="5269992" y="1214625"/>
                    </a:moveTo>
                    <a:lnTo>
                      <a:pt x="607313" y="1214625"/>
                    </a:lnTo>
                    <a:lnTo>
                      <a:pt x="0" y="607313"/>
                    </a:lnTo>
                    <a:lnTo>
                      <a:pt x="607313" y="1"/>
                    </a:lnTo>
                    <a:lnTo>
                      <a:pt x="5269992" y="1"/>
                    </a:lnTo>
                    <a:lnTo>
                      <a:pt x="5269992" y="1214625"/>
                    </a:lnTo>
                    <a:close/>
                  </a:path>
                </a:pathLst>
              </a:custGeom>
              <a:solidFill>
                <a:srgbClr val="C00000"/>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9273" tIns="91441" rIns="170688" bIns="914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1"/>
                    </a:solidFill>
                    <a:latin typeface="Arial" panose="020B0604020202020204" pitchFamily="34" charset="0"/>
                    <a:cs typeface="Arial" panose="020B0604020202020204" pitchFamily="34" charset="0"/>
                  </a:rPr>
                  <a:t>RESULTATS DE L’ENQUÊTE DE SATISFACTION D.O</a:t>
                </a:r>
              </a:p>
            </p:txBody>
          </p:sp>
          <p:sp>
            <p:nvSpPr>
              <p:cNvPr id="1028" name="Ellipse 1027">
                <a:extLst>
                  <a:ext uri="{FF2B5EF4-FFF2-40B4-BE49-F238E27FC236}">
                    <a16:creationId xmlns:a16="http://schemas.microsoft.com/office/drawing/2014/main" id="{7A0BD7E5-301E-35BD-B06E-667F4B6BC54B}"/>
                  </a:ext>
                </a:extLst>
              </p:cNvPr>
              <p:cNvSpPr/>
              <p:nvPr/>
            </p:nvSpPr>
            <p:spPr>
              <a:xfrm>
                <a:off x="5052822" y="2790729"/>
                <a:ext cx="1214626" cy="1214626"/>
              </a:xfrm>
              <a:prstGeom prst="ellipse">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029" name="Forme libre : forme 1028">
                <a:extLst>
                  <a:ext uri="{FF2B5EF4-FFF2-40B4-BE49-F238E27FC236}">
                    <a16:creationId xmlns:a16="http://schemas.microsoft.com/office/drawing/2014/main" id="{873EFB29-4D14-1B7D-EF90-AE8CEBDC509F}"/>
                  </a:ext>
                </a:extLst>
              </p:cNvPr>
              <p:cNvSpPr/>
              <p:nvPr/>
            </p:nvSpPr>
            <p:spPr>
              <a:xfrm rot="21600000">
                <a:off x="5660135" y="4367930"/>
                <a:ext cx="5269992" cy="1214627"/>
              </a:xfrm>
              <a:custGeom>
                <a:avLst/>
                <a:gdLst>
                  <a:gd name="connsiteX0" fmla="*/ 0 w 5269992"/>
                  <a:gd name="connsiteY0" fmla="*/ 0 h 1214626"/>
                  <a:gd name="connsiteX1" fmla="*/ 4662679 w 5269992"/>
                  <a:gd name="connsiteY1" fmla="*/ 0 h 1214626"/>
                  <a:gd name="connsiteX2" fmla="*/ 5269992 w 5269992"/>
                  <a:gd name="connsiteY2" fmla="*/ 607313 h 1214626"/>
                  <a:gd name="connsiteX3" fmla="*/ 4662679 w 5269992"/>
                  <a:gd name="connsiteY3" fmla="*/ 1214626 h 1214626"/>
                  <a:gd name="connsiteX4" fmla="*/ 0 w 5269992"/>
                  <a:gd name="connsiteY4" fmla="*/ 1214626 h 1214626"/>
                  <a:gd name="connsiteX5" fmla="*/ 0 w 5269992"/>
                  <a:gd name="connsiteY5" fmla="*/ 0 h 121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992" h="1214626">
                    <a:moveTo>
                      <a:pt x="5269992" y="1214625"/>
                    </a:moveTo>
                    <a:lnTo>
                      <a:pt x="607313" y="1214625"/>
                    </a:lnTo>
                    <a:lnTo>
                      <a:pt x="0" y="607313"/>
                    </a:lnTo>
                    <a:lnTo>
                      <a:pt x="607313" y="1"/>
                    </a:lnTo>
                    <a:lnTo>
                      <a:pt x="5269992" y="1"/>
                    </a:lnTo>
                    <a:lnTo>
                      <a:pt x="5269992" y="1214625"/>
                    </a:lnTo>
                    <a:close/>
                  </a:path>
                </a:pathLst>
              </a:custGeom>
              <a:solidFill>
                <a:srgbClr val="C00000"/>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9273" tIns="91441" rIns="170688" bIns="914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1"/>
                    </a:solidFill>
                    <a:latin typeface="Arial" panose="020B0604020202020204" pitchFamily="34" charset="0"/>
                    <a:cs typeface="Arial" panose="020B0604020202020204" pitchFamily="34" charset="0"/>
                  </a:rPr>
                  <a:t>RECOMMANDATIONS</a:t>
                </a:r>
              </a:p>
            </p:txBody>
          </p:sp>
          <p:sp>
            <p:nvSpPr>
              <p:cNvPr id="1030" name="Ellipse 1029">
                <a:extLst>
                  <a:ext uri="{FF2B5EF4-FFF2-40B4-BE49-F238E27FC236}">
                    <a16:creationId xmlns:a16="http://schemas.microsoft.com/office/drawing/2014/main" id="{F997A9DF-E041-E67E-E0A9-7D491BD6C228}"/>
                  </a:ext>
                </a:extLst>
              </p:cNvPr>
              <p:cNvSpPr/>
              <p:nvPr/>
            </p:nvSpPr>
            <p:spPr>
              <a:xfrm>
                <a:off x="5052822" y="4367931"/>
                <a:ext cx="1214626" cy="1214626"/>
              </a:xfrm>
              <a:prstGeom prst="ellipse">
                <a:avLst/>
              </a:prstGeo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grpSp>
        <p:sp>
          <p:nvSpPr>
            <p:cNvPr id="26" name="Ellipse 25">
              <a:extLst>
                <a:ext uri="{FF2B5EF4-FFF2-40B4-BE49-F238E27FC236}">
                  <a16:creationId xmlns:a16="http://schemas.microsoft.com/office/drawing/2014/main" id="{486B6FFF-771B-FC1B-DAEC-16E61967AF42}"/>
                </a:ext>
              </a:extLst>
            </p:cNvPr>
            <p:cNvSpPr/>
            <p:nvPr/>
          </p:nvSpPr>
          <p:spPr>
            <a:xfrm>
              <a:off x="5053236" y="1362075"/>
              <a:ext cx="914400" cy="9144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a:t>
              </a:r>
            </a:p>
          </p:txBody>
        </p:sp>
        <p:sp>
          <p:nvSpPr>
            <p:cNvPr id="27" name="Ellipse 26">
              <a:extLst>
                <a:ext uri="{FF2B5EF4-FFF2-40B4-BE49-F238E27FC236}">
                  <a16:creationId xmlns:a16="http://schemas.microsoft.com/office/drawing/2014/main" id="{BA194787-6F06-78E6-D3B7-88F3DBD581A2}"/>
                </a:ext>
              </a:extLst>
            </p:cNvPr>
            <p:cNvSpPr/>
            <p:nvPr/>
          </p:nvSpPr>
          <p:spPr>
            <a:xfrm>
              <a:off x="5053236" y="2940843"/>
              <a:ext cx="914400" cy="9144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II</a:t>
              </a:r>
            </a:p>
          </p:txBody>
        </p:sp>
        <p:sp>
          <p:nvSpPr>
            <p:cNvPr id="28" name="Ellipse 27">
              <a:extLst>
                <a:ext uri="{FF2B5EF4-FFF2-40B4-BE49-F238E27FC236}">
                  <a16:creationId xmlns:a16="http://schemas.microsoft.com/office/drawing/2014/main" id="{521F8D5B-6D97-429C-FBE1-4DDB3774EC2E}"/>
                </a:ext>
              </a:extLst>
            </p:cNvPr>
            <p:cNvSpPr/>
            <p:nvPr/>
          </p:nvSpPr>
          <p:spPr>
            <a:xfrm>
              <a:off x="5044506" y="4530666"/>
              <a:ext cx="914400" cy="9144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III</a:t>
              </a:r>
            </a:p>
          </p:txBody>
        </p:sp>
      </p:grpSp>
    </p:spTree>
    <p:extLst>
      <p:ext uri="{BB962C8B-B14F-4D97-AF65-F5344CB8AC3E}">
        <p14:creationId xmlns:p14="http://schemas.microsoft.com/office/powerpoint/2010/main" val="20820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2000"/>
                                        <p:tgtEl>
                                          <p:spTgt spid="1031"/>
                                        </p:tgtEl>
                                      </p:cBhvr>
                                    </p:animEffect>
                                    <p:anim calcmode="lin" valueType="num">
                                      <p:cBhvr>
                                        <p:cTn id="13" dur="2000" fill="hold"/>
                                        <p:tgtEl>
                                          <p:spTgt spid="1031"/>
                                        </p:tgtEl>
                                        <p:attrNameLst>
                                          <p:attrName>ppt_w</p:attrName>
                                        </p:attrNameLst>
                                      </p:cBhvr>
                                      <p:tavLst>
                                        <p:tav tm="0" fmla="#ppt_w*sin(2.5*pi*$)">
                                          <p:val>
                                            <p:fltVal val="0"/>
                                          </p:val>
                                        </p:tav>
                                        <p:tav tm="100000">
                                          <p:val>
                                            <p:fltVal val="1"/>
                                          </p:val>
                                        </p:tav>
                                      </p:tavLst>
                                    </p:anim>
                                    <p:anim calcmode="lin" valueType="num">
                                      <p:cBhvr>
                                        <p:cTn id="14" dur="2000" fill="hold"/>
                                        <p:tgtEl>
                                          <p:spTgt spid="10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A7465A-2173-0A92-BF15-F6B7F49C6AFC}"/>
              </a:ext>
            </a:extLst>
          </p:cNvPr>
          <p:cNvSpPr/>
          <p:nvPr/>
        </p:nvSpPr>
        <p:spPr>
          <a:xfrm>
            <a:off x="324357" y="1253331"/>
            <a:ext cx="7046599" cy="4351338"/>
          </a:xfrm>
          <a:prstGeom prst="rect">
            <a:avLst/>
          </a:prstGeom>
          <a:solidFill>
            <a:schemeClr val="bg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97C4D1-E676-AD4C-0CD8-6B5A3C96E9DC}"/>
              </a:ext>
            </a:extLst>
          </p:cNvPr>
          <p:cNvSpPr>
            <a:spLocks noGrp="1"/>
          </p:cNvSpPr>
          <p:nvPr>
            <p:ph sz="half" idx="1"/>
          </p:nvPr>
        </p:nvSpPr>
        <p:spPr>
          <a:xfrm>
            <a:off x="396839" y="1309266"/>
            <a:ext cx="6901633" cy="4351338"/>
          </a:xfrm>
        </p:spPr>
        <p:txBody>
          <a:bodyPr/>
          <a:lstStyle/>
          <a:p>
            <a:pPr marL="0" indent="0">
              <a:lnSpc>
                <a:spcPct val="100000"/>
              </a:lnSpc>
              <a:buNone/>
            </a:pPr>
            <a:r>
              <a:rPr lang="fr-FR" sz="1800" dirty="0">
                <a:solidFill>
                  <a:schemeClr val="tx1">
                    <a:lumMod val="50000"/>
                    <a:lumOff val="50000"/>
                  </a:schemeClr>
                </a:solidFill>
                <a:latin typeface="Arial" panose="020B0604020202020204" pitchFamily="34" charset="0"/>
                <a:cs typeface="Arial" panose="020B0604020202020204" pitchFamily="34" charset="0"/>
              </a:rPr>
              <a:t>En vue de répondre aux exigences de la norme COPC d’une part et d’autre par dans le but de combler les attentes de nos donneurs d’ordres, afin d’améliorer notre prestation de service, nous avons initié une enquête de satisfaction de décembre 2024 à janvier 2025.</a:t>
            </a:r>
          </a:p>
          <a:p>
            <a:pPr marL="0" indent="0">
              <a:lnSpc>
                <a:spcPct val="100000"/>
              </a:lnSpc>
              <a:buNone/>
            </a:pPr>
            <a:r>
              <a:rPr lang="fr-FR" sz="1800" dirty="0">
                <a:solidFill>
                  <a:schemeClr val="tx1">
                    <a:lumMod val="50000"/>
                    <a:lumOff val="50000"/>
                  </a:schemeClr>
                </a:solidFill>
                <a:latin typeface="Arial" panose="020B0604020202020204" pitchFamily="34" charset="0"/>
                <a:cs typeface="Arial" panose="020B0604020202020204" pitchFamily="34" charset="0"/>
              </a:rPr>
              <a:t>Cet exercice a été réalisé sur toutes les filiales de Média contact et les questions soumises ont été élaborées sur la base des préoccupations de nos DO reçues de DDM et de la DARH.</a:t>
            </a:r>
          </a:p>
          <a:p>
            <a:pPr marL="0" indent="0">
              <a:lnSpc>
                <a:spcPct val="100000"/>
              </a:lnSpc>
              <a:buNone/>
            </a:pPr>
            <a:r>
              <a:rPr lang="fr-FR" sz="1800" dirty="0">
                <a:solidFill>
                  <a:schemeClr val="tx1">
                    <a:lumMod val="50000"/>
                    <a:lumOff val="50000"/>
                  </a:schemeClr>
                </a:solidFill>
                <a:latin typeface="Arial" panose="020B0604020202020204" pitchFamily="34" charset="0"/>
                <a:cs typeface="Arial" panose="020B0604020202020204" pitchFamily="34" charset="0"/>
              </a:rPr>
              <a:t>Nous vous présentons dans les slides à suivre les résultats issus de cette enquête ainsi que les recommandations nécessaires afin de rendre pérenne l’activité avec nos différents donneurs d’ordres.</a:t>
            </a:r>
          </a:p>
        </p:txBody>
      </p:sp>
      <p:grpSp>
        <p:nvGrpSpPr>
          <p:cNvPr id="5" name="Groupe 14">
            <a:extLst>
              <a:ext uri="{FF2B5EF4-FFF2-40B4-BE49-F238E27FC236}">
                <a16:creationId xmlns:a16="http://schemas.microsoft.com/office/drawing/2014/main" id="{B3C0B88A-4449-7AA2-E826-7FFAF5AB6EAE}"/>
              </a:ext>
            </a:extLst>
          </p:cNvPr>
          <p:cNvGrpSpPr/>
          <p:nvPr/>
        </p:nvGrpSpPr>
        <p:grpSpPr>
          <a:xfrm>
            <a:off x="84728" y="228126"/>
            <a:ext cx="9437961" cy="556669"/>
            <a:chOff x="547575" y="1440532"/>
            <a:chExt cx="8912618" cy="457397"/>
          </a:xfrm>
        </p:grpSpPr>
        <p:sp>
          <p:nvSpPr>
            <p:cNvPr id="6" name="Rectangle à coins arrondis 12">
              <a:extLst>
                <a:ext uri="{FF2B5EF4-FFF2-40B4-BE49-F238E27FC236}">
                  <a16:creationId xmlns:a16="http://schemas.microsoft.com/office/drawing/2014/main" id="{40FBBE4C-83F3-0607-73ED-6EAF72B5022A}"/>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CONTEXTE</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Ellipse 10">
              <a:extLst>
                <a:ext uri="{FF2B5EF4-FFF2-40B4-BE49-F238E27FC236}">
                  <a16:creationId xmlns:a16="http://schemas.microsoft.com/office/drawing/2014/main" id="{B525BA6E-812C-70FD-6412-9CF43ADB2166}"/>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a:t>
              </a:r>
            </a:p>
          </p:txBody>
        </p:sp>
      </p:grpSp>
      <p:pic>
        <p:nvPicPr>
          <p:cNvPr id="1026" name="Picture 2" descr="Customer experience icon vector client satisfaction symbol customer ...">
            <a:extLst>
              <a:ext uri="{FF2B5EF4-FFF2-40B4-BE49-F238E27FC236}">
                <a16:creationId xmlns:a16="http://schemas.microsoft.com/office/drawing/2014/main" id="{3DA458E1-B8BA-C292-DEAF-13656B836919}"/>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3550" y="1299861"/>
            <a:ext cx="4258277" cy="42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98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743B493-9D99-3721-23D3-7EE638686F4C}"/>
              </a:ext>
            </a:extLst>
          </p:cNvPr>
          <p:cNvGrpSpPr/>
          <p:nvPr/>
        </p:nvGrpSpPr>
        <p:grpSpPr>
          <a:xfrm>
            <a:off x="1657058" y="2160474"/>
            <a:ext cx="8782050" cy="3041878"/>
            <a:chOff x="-43277" y="15579"/>
            <a:chExt cx="5143500" cy="3429000"/>
          </a:xfrm>
        </p:grpSpPr>
        <p:pic>
          <p:nvPicPr>
            <p:cNvPr id="8" name="Picture 2" descr="Cercle Images – Browse 41,409 Stock Photos, Vectors, and Video | Adobe Stock">
              <a:extLst>
                <a:ext uri="{FF2B5EF4-FFF2-40B4-BE49-F238E27FC236}">
                  <a16:creationId xmlns:a16="http://schemas.microsoft.com/office/drawing/2014/main" id="{DF1B738D-1F0B-744E-553B-82B3E3599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7" y="15579"/>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948E89C0-C7CD-02A2-7658-F74E966D1A13}"/>
                </a:ext>
              </a:extLst>
            </p:cNvPr>
            <p:cNvSpPr/>
            <p:nvPr/>
          </p:nvSpPr>
          <p:spPr>
            <a:xfrm>
              <a:off x="771373" y="1448986"/>
              <a:ext cx="3835395" cy="54995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Arial" panose="020B0604020202020204" pitchFamily="34" charset="0"/>
                  <a:ea typeface="Calibri" panose="020F0502020204030204" pitchFamily="34" charset="0"/>
                  <a:cs typeface="Arial" panose="020B0604020202020204" pitchFamily="34" charset="0"/>
                </a:rPr>
                <a:t>RESULTATS DE L’ENQUÊTE DE SATISFACTION</a:t>
              </a:r>
              <a:endParaRPr kumimoji="0" lang="fr-FR" sz="2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103276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14">
            <a:extLst>
              <a:ext uri="{FF2B5EF4-FFF2-40B4-BE49-F238E27FC236}">
                <a16:creationId xmlns:a16="http://schemas.microsoft.com/office/drawing/2014/main" id="{DA4EBD7A-26B4-2DCB-2F2E-FCA71D147B71}"/>
              </a:ext>
            </a:extLst>
          </p:cNvPr>
          <p:cNvGrpSpPr/>
          <p:nvPr/>
        </p:nvGrpSpPr>
        <p:grpSpPr>
          <a:xfrm>
            <a:off x="84728" y="209654"/>
            <a:ext cx="11285236" cy="556669"/>
            <a:chOff x="547575" y="1440532"/>
            <a:chExt cx="8912618" cy="457397"/>
          </a:xfrm>
        </p:grpSpPr>
        <p:sp>
          <p:nvSpPr>
            <p:cNvPr id="6" name="Rectangle à coins arrondis 12">
              <a:extLst>
                <a:ext uri="{FF2B5EF4-FFF2-40B4-BE49-F238E27FC236}">
                  <a16:creationId xmlns:a16="http://schemas.microsoft.com/office/drawing/2014/main" id="{F1E7A4F3-7223-2C30-8376-AC03A8FC731E}"/>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Ellipse 10">
              <a:extLst>
                <a:ext uri="{FF2B5EF4-FFF2-40B4-BE49-F238E27FC236}">
                  <a16:creationId xmlns:a16="http://schemas.microsoft.com/office/drawing/2014/main" id="{28FD0B71-D1E1-7F65-DE24-44F6F3602A5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8" name="Groupe 14">
            <a:extLst>
              <a:ext uri="{FF2B5EF4-FFF2-40B4-BE49-F238E27FC236}">
                <a16:creationId xmlns:a16="http://schemas.microsoft.com/office/drawing/2014/main" id="{D332DED3-6ED6-1317-2BDF-CEB7DFD024C7}"/>
              </a:ext>
            </a:extLst>
          </p:cNvPr>
          <p:cNvGrpSpPr/>
          <p:nvPr/>
        </p:nvGrpSpPr>
        <p:grpSpPr>
          <a:xfrm>
            <a:off x="657788" y="846970"/>
            <a:ext cx="7686113" cy="436885"/>
            <a:chOff x="547575" y="1440532"/>
            <a:chExt cx="6500983" cy="411437"/>
          </a:xfrm>
        </p:grpSpPr>
        <p:sp>
          <p:nvSpPr>
            <p:cNvPr id="9" name="Rectangle à coins arrondis 12">
              <a:extLst>
                <a:ext uri="{FF2B5EF4-FFF2-40B4-BE49-F238E27FC236}">
                  <a16:creationId xmlns:a16="http://schemas.microsoft.com/office/drawing/2014/main" id="{FE032DFD-5F49-4973-B427-4239CBBED40E}"/>
                </a:ext>
              </a:extLst>
            </p:cNvPr>
            <p:cNvSpPr/>
            <p:nvPr/>
          </p:nvSpPr>
          <p:spPr>
            <a:xfrm>
              <a:off x="928019" y="1445347"/>
              <a:ext cx="6120539" cy="36029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SYNTHESE QUANTITATIVE DES RETOURS CLIENTS DONNEURS D’ORDRES</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Ellipse 10">
              <a:extLst>
                <a:ext uri="{FF2B5EF4-FFF2-40B4-BE49-F238E27FC236}">
                  <a16:creationId xmlns:a16="http://schemas.microsoft.com/office/drawing/2014/main" id="{874E8C4E-0740-327A-6AC8-2811FEF81899}"/>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C00000"/>
                  </a:solidFill>
                  <a:latin typeface="Arial" panose="020B0604020202020204" pitchFamily="34" charset="0"/>
                  <a:cs typeface="Arial" panose="020B0604020202020204" pitchFamily="34" charset="0"/>
                </a:rPr>
                <a:t>A</a:t>
              </a:r>
              <a:endPar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graphicFrame>
        <p:nvGraphicFramePr>
          <p:cNvPr id="11" name="Tableau 10">
            <a:extLst>
              <a:ext uri="{FF2B5EF4-FFF2-40B4-BE49-F238E27FC236}">
                <a16:creationId xmlns:a16="http://schemas.microsoft.com/office/drawing/2014/main" id="{B296C15E-142F-8E46-88E0-DF8EC8B16131}"/>
              </a:ext>
            </a:extLst>
          </p:cNvPr>
          <p:cNvGraphicFramePr>
            <a:graphicFrameLocks noGrp="1"/>
          </p:cNvGraphicFramePr>
          <p:nvPr>
            <p:extLst>
              <p:ext uri="{D42A27DB-BD31-4B8C-83A1-F6EECF244321}">
                <p14:modId xmlns:p14="http://schemas.microsoft.com/office/powerpoint/2010/main" val="272857774"/>
              </p:ext>
            </p:extLst>
          </p:nvPr>
        </p:nvGraphicFramePr>
        <p:xfrm>
          <a:off x="6687127" y="1426676"/>
          <a:ext cx="5287939" cy="2000250"/>
        </p:xfrm>
        <a:graphic>
          <a:graphicData uri="http://schemas.openxmlformats.org/drawingml/2006/table">
            <a:tbl>
              <a:tblPr>
                <a:tableStyleId>{5C22544A-7EE6-4342-B048-85BDC9FD1C3A}</a:tableStyleId>
              </a:tblPr>
              <a:tblGrid>
                <a:gridCol w="1274618">
                  <a:extLst>
                    <a:ext uri="{9D8B030D-6E8A-4147-A177-3AD203B41FA5}">
                      <a16:colId xmlns:a16="http://schemas.microsoft.com/office/drawing/2014/main" val="1593978811"/>
                    </a:ext>
                  </a:extLst>
                </a:gridCol>
                <a:gridCol w="1093763">
                  <a:extLst>
                    <a:ext uri="{9D8B030D-6E8A-4147-A177-3AD203B41FA5}">
                      <a16:colId xmlns:a16="http://schemas.microsoft.com/office/drawing/2014/main" val="4169778215"/>
                    </a:ext>
                  </a:extLst>
                </a:gridCol>
                <a:gridCol w="1021365">
                  <a:extLst>
                    <a:ext uri="{9D8B030D-6E8A-4147-A177-3AD203B41FA5}">
                      <a16:colId xmlns:a16="http://schemas.microsoft.com/office/drawing/2014/main" val="1975218749"/>
                    </a:ext>
                  </a:extLst>
                </a:gridCol>
                <a:gridCol w="1006763">
                  <a:extLst>
                    <a:ext uri="{9D8B030D-6E8A-4147-A177-3AD203B41FA5}">
                      <a16:colId xmlns:a16="http://schemas.microsoft.com/office/drawing/2014/main" val="2117258799"/>
                    </a:ext>
                  </a:extLst>
                </a:gridCol>
                <a:gridCol w="891430">
                  <a:extLst>
                    <a:ext uri="{9D8B030D-6E8A-4147-A177-3AD203B41FA5}">
                      <a16:colId xmlns:a16="http://schemas.microsoft.com/office/drawing/2014/main" val="1236873005"/>
                    </a:ext>
                  </a:extLst>
                </a:gridCol>
              </a:tblGrid>
              <a:tr h="381000">
                <a:tc>
                  <a:txBody>
                    <a:bodyPr/>
                    <a:lstStyle/>
                    <a:p>
                      <a:pPr algn="ctr" fontAlgn="ctr"/>
                      <a:r>
                        <a:rPr lang="fr-FR" sz="1100" u="none" strike="noStrike" dirty="0">
                          <a:effectLst/>
                          <a:latin typeface="Arial" panose="020B0604020202020204" pitchFamily="34" charset="0"/>
                          <a:cs typeface="Arial" panose="020B0604020202020204" pitchFamily="34" charset="0"/>
                        </a:rPr>
                        <a:t>FILIALES</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UNIVERS D'ENQUÊTE</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REPONDANTS</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  ENQUÊTES SUR LES FILIALES</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 ENQUÊTES PAR FILIALE</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228905329"/>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BENIN</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4</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2</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12,50%</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50,00% </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641080560"/>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CÔTE D'IVOIRE</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6</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1</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6,25%</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16,67%</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78210639"/>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CONGO</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2</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1</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6,25%</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50,00%</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31416984"/>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CAMEROUN</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1</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0</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147493842"/>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GUINEE CONAKRY</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1</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818470341"/>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GUINEE BISSAU</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2</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0,00%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255778521"/>
                  </a:ext>
                </a:extLst>
              </a:tr>
              <a:tr h="190500">
                <a:tc>
                  <a:txBody>
                    <a:bodyPr/>
                    <a:lstStyle/>
                    <a:p>
                      <a:pPr algn="l" fontAlgn="b"/>
                      <a:r>
                        <a:rPr lang="fr-FR" sz="1100" u="none" strike="noStrike" dirty="0">
                          <a:effectLst/>
                          <a:latin typeface="Arial" panose="020B0604020202020204" pitchFamily="34" charset="0"/>
                          <a:cs typeface="Arial" panose="020B0604020202020204" pitchFamily="34" charset="0"/>
                        </a:rPr>
                        <a:t> TOTAL</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16</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4</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a:effectLst/>
                          <a:latin typeface="Arial" panose="020B0604020202020204" pitchFamily="34" charset="0"/>
                          <a:cs typeface="Arial" panose="020B0604020202020204" pitchFamily="34" charset="0"/>
                        </a:rPr>
                        <a:t>25,00%</a:t>
                      </a:r>
                      <a:endParaRPr lang="fr-FR"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fontAlgn="ctr"/>
                      <a:r>
                        <a:rPr lang="fr-FR" sz="1100" u="none" strike="noStrike" dirty="0">
                          <a:effectLst/>
                          <a:latin typeface="Arial" panose="020B0604020202020204" pitchFamily="34" charset="0"/>
                          <a:cs typeface="Arial" panose="020B0604020202020204" pitchFamily="34" charset="0"/>
                        </a:rPr>
                        <a:t> </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74243299"/>
                  </a:ext>
                </a:extLst>
              </a:tr>
            </a:tbl>
          </a:graphicData>
        </a:graphic>
      </p:graphicFrame>
      <p:graphicFrame>
        <p:nvGraphicFramePr>
          <p:cNvPr id="12" name="Graphique 11">
            <a:extLst>
              <a:ext uri="{FF2B5EF4-FFF2-40B4-BE49-F238E27FC236}">
                <a16:creationId xmlns:a16="http://schemas.microsoft.com/office/drawing/2014/main" id="{371A606B-8B7B-6157-4837-16ED164414AD}"/>
              </a:ext>
            </a:extLst>
          </p:cNvPr>
          <p:cNvGraphicFramePr>
            <a:graphicFrameLocks/>
          </p:cNvGraphicFramePr>
          <p:nvPr>
            <p:extLst>
              <p:ext uri="{D42A27DB-BD31-4B8C-83A1-F6EECF244321}">
                <p14:modId xmlns:p14="http://schemas.microsoft.com/office/powerpoint/2010/main" val="2747899654"/>
              </p:ext>
            </p:extLst>
          </p:nvPr>
        </p:nvGraphicFramePr>
        <p:xfrm>
          <a:off x="295275" y="1602159"/>
          <a:ext cx="5572126" cy="494151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5E36024E-C181-1808-22ED-CA95234355BF}"/>
              </a:ext>
            </a:extLst>
          </p:cNvPr>
          <p:cNvSpPr/>
          <p:nvPr/>
        </p:nvSpPr>
        <p:spPr>
          <a:xfrm>
            <a:off x="6219826" y="3681412"/>
            <a:ext cx="5755239" cy="278494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600" b="1" dirty="0">
                <a:solidFill>
                  <a:schemeClr val="tx1">
                    <a:lumMod val="50000"/>
                    <a:lumOff val="50000"/>
                  </a:schemeClr>
                </a:solidFill>
                <a:latin typeface="Arial" panose="020B0604020202020204" pitchFamily="34" charset="0"/>
                <a:cs typeface="Arial" panose="020B0604020202020204" pitchFamily="34" charset="0"/>
              </a:rPr>
              <a:t>Que retenir?      </a:t>
            </a:r>
          </a:p>
          <a:p>
            <a:pPr algn="ctr"/>
            <a:endParaRPr lang="fr-FR" sz="1800"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pPr>
            <a:r>
              <a:rPr lang="fr-FR" sz="1200" dirty="0">
                <a:solidFill>
                  <a:schemeClr val="tx1">
                    <a:lumMod val="50000"/>
                    <a:lumOff val="50000"/>
                  </a:schemeClr>
                </a:solidFill>
                <a:latin typeface="Arial" panose="020B0604020202020204" pitchFamily="34" charset="0"/>
                <a:cs typeface="Arial" panose="020B0604020202020204" pitchFamily="34" charset="0"/>
              </a:rPr>
              <a:t>Quatre (</a:t>
            </a:r>
            <a:r>
              <a:rPr lang="fr-FR" sz="1200" dirty="0">
                <a:solidFill>
                  <a:srgbClr val="00B050"/>
                </a:solidFill>
                <a:latin typeface="Arial" panose="020B0604020202020204" pitchFamily="34" charset="0"/>
                <a:cs typeface="Arial" panose="020B0604020202020204" pitchFamily="34" charset="0"/>
              </a:rPr>
              <a:t>04</a:t>
            </a:r>
            <a:r>
              <a:rPr lang="fr-FR" sz="1200" dirty="0">
                <a:solidFill>
                  <a:schemeClr val="tx1">
                    <a:lumMod val="50000"/>
                    <a:lumOff val="50000"/>
                  </a:schemeClr>
                </a:solidFill>
                <a:latin typeface="Arial" panose="020B0604020202020204" pitchFamily="34" charset="0"/>
                <a:cs typeface="Arial" panose="020B0604020202020204" pitchFamily="34" charset="0"/>
              </a:rPr>
              <a:t>) interfaces humaines à fortes valeurs ajoutées ont complété l’enquête de satisfaction sur une population de référence de 16 attendue.</a:t>
            </a:r>
          </a:p>
          <a:p>
            <a:pPr>
              <a:lnSpc>
                <a:spcPct val="150000"/>
              </a:lnSpc>
            </a:pPr>
            <a:r>
              <a:rPr lang="fr-FR" sz="1200" dirty="0">
                <a:solidFill>
                  <a:schemeClr val="tx1">
                    <a:lumMod val="50000"/>
                    <a:lumOff val="50000"/>
                  </a:schemeClr>
                </a:solidFill>
                <a:latin typeface="Arial" panose="020B0604020202020204" pitchFamily="34" charset="0"/>
                <a:cs typeface="Arial" panose="020B0604020202020204" pitchFamily="34" charset="0"/>
              </a:rPr>
              <a:t> Le Cameroun et les deux Guinée n’ont pas complété l’enquête de satisfaction malgré plusieurs relance faite à leur endroit.</a:t>
            </a:r>
          </a:p>
          <a:p>
            <a:pPr>
              <a:lnSpc>
                <a:spcPct val="150000"/>
              </a:lnSpc>
            </a:pPr>
            <a:r>
              <a:rPr lang="fr-FR" sz="1200" dirty="0">
                <a:solidFill>
                  <a:schemeClr val="tx1">
                    <a:lumMod val="50000"/>
                    <a:lumOff val="50000"/>
                  </a:schemeClr>
                </a:solidFill>
                <a:latin typeface="Arial" panose="020B0604020202020204" pitchFamily="34" charset="0"/>
                <a:cs typeface="Arial" panose="020B0604020202020204" pitchFamily="34" charset="0"/>
              </a:rPr>
              <a:t>Nous avons donc </a:t>
            </a:r>
            <a:r>
              <a:rPr lang="fr-FR" sz="1200" dirty="0">
                <a:solidFill>
                  <a:srgbClr val="00B050"/>
                </a:solidFill>
                <a:latin typeface="Arial" panose="020B0604020202020204" pitchFamily="34" charset="0"/>
                <a:cs typeface="Arial" panose="020B0604020202020204" pitchFamily="34" charset="0"/>
              </a:rPr>
              <a:t>25%</a:t>
            </a:r>
            <a:r>
              <a:rPr lang="fr-FR" sz="1200" dirty="0">
                <a:solidFill>
                  <a:schemeClr val="tx1">
                    <a:lumMod val="50000"/>
                    <a:lumOff val="50000"/>
                  </a:schemeClr>
                </a:solidFill>
                <a:latin typeface="Arial" panose="020B0604020202020204" pitchFamily="34" charset="0"/>
                <a:cs typeface="Arial" panose="020B0604020202020204" pitchFamily="34" charset="0"/>
              </a:rPr>
              <a:t> de répondants</a:t>
            </a:r>
            <a:endParaRPr lang="fr-FR" dirty="0"/>
          </a:p>
        </p:txBody>
      </p:sp>
    </p:spTree>
    <p:extLst>
      <p:ext uri="{BB962C8B-B14F-4D97-AF65-F5344CB8AC3E}">
        <p14:creationId xmlns:p14="http://schemas.microsoft.com/office/powerpoint/2010/main" val="20441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A0B08-AD55-972C-3F94-E4E2C2DAF038}"/>
            </a:ext>
          </a:extLst>
        </p:cNvPr>
        <p:cNvGrpSpPr/>
        <p:nvPr/>
      </p:nvGrpSpPr>
      <p:grpSpPr>
        <a:xfrm>
          <a:off x="0" y="0"/>
          <a:ext cx="0" cy="0"/>
          <a:chOff x="0" y="0"/>
          <a:chExt cx="0" cy="0"/>
        </a:xfrm>
      </p:grpSpPr>
      <p:grpSp>
        <p:nvGrpSpPr>
          <p:cNvPr id="5" name="Groupe 14">
            <a:extLst>
              <a:ext uri="{FF2B5EF4-FFF2-40B4-BE49-F238E27FC236}">
                <a16:creationId xmlns:a16="http://schemas.microsoft.com/office/drawing/2014/main" id="{0196D2D4-ACF8-03D9-CC1A-FE98DFF7F4A0}"/>
              </a:ext>
            </a:extLst>
          </p:cNvPr>
          <p:cNvGrpSpPr/>
          <p:nvPr/>
        </p:nvGrpSpPr>
        <p:grpSpPr>
          <a:xfrm>
            <a:off x="84728" y="209654"/>
            <a:ext cx="11285236" cy="556669"/>
            <a:chOff x="547575" y="1440532"/>
            <a:chExt cx="8912618" cy="457397"/>
          </a:xfrm>
        </p:grpSpPr>
        <p:sp>
          <p:nvSpPr>
            <p:cNvPr id="6" name="Rectangle à coins arrondis 12">
              <a:extLst>
                <a:ext uri="{FF2B5EF4-FFF2-40B4-BE49-F238E27FC236}">
                  <a16:creationId xmlns:a16="http://schemas.microsoft.com/office/drawing/2014/main" id="{87DBD8B2-8516-53C6-5C42-0C7F7B668C2A}"/>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Ellipse 10">
              <a:extLst>
                <a:ext uri="{FF2B5EF4-FFF2-40B4-BE49-F238E27FC236}">
                  <a16:creationId xmlns:a16="http://schemas.microsoft.com/office/drawing/2014/main" id="{E1AE550E-0ED1-6DD6-F4B6-72F193E8953E}"/>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8" name="Groupe 14">
            <a:extLst>
              <a:ext uri="{FF2B5EF4-FFF2-40B4-BE49-F238E27FC236}">
                <a16:creationId xmlns:a16="http://schemas.microsoft.com/office/drawing/2014/main" id="{1E7C5B70-8548-A303-2D2A-7825063F3DF7}"/>
              </a:ext>
            </a:extLst>
          </p:cNvPr>
          <p:cNvGrpSpPr/>
          <p:nvPr/>
        </p:nvGrpSpPr>
        <p:grpSpPr>
          <a:xfrm>
            <a:off x="565427" y="831273"/>
            <a:ext cx="7830429" cy="550809"/>
            <a:chOff x="547575" y="1440532"/>
            <a:chExt cx="5613686" cy="411437"/>
          </a:xfrm>
        </p:grpSpPr>
        <p:sp>
          <p:nvSpPr>
            <p:cNvPr id="9" name="Rectangle à coins arrondis 12">
              <a:extLst>
                <a:ext uri="{FF2B5EF4-FFF2-40B4-BE49-F238E27FC236}">
                  <a16:creationId xmlns:a16="http://schemas.microsoft.com/office/drawing/2014/main" id="{D04CC24F-26E3-5A7B-F448-0DFE602C38FF}"/>
                </a:ext>
              </a:extLst>
            </p:cNvPr>
            <p:cNvSpPr/>
            <p:nvPr/>
          </p:nvSpPr>
          <p:spPr>
            <a:xfrm>
              <a:off x="928019" y="1445347"/>
              <a:ext cx="5233242" cy="25595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Perception globale des Donneurs d’ordre</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Ellipse 10">
              <a:extLst>
                <a:ext uri="{FF2B5EF4-FFF2-40B4-BE49-F238E27FC236}">
                  <a16:creationId xmlns:a16="http://schemas.microsoft.com/office/drawing/2014/main" id="{9D7219DB-8214-0935-A6BD-D9DC7B5E2C1F}"/>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a:t>
              </a:r>
            </a:p>
          </p:txBody>
        </p:sp>
      </p:grpSp>
      <p:grpSp>
        <p:nvGrpSpPr>
          <p:cNvPr id="15" name="Groupe 14">
            <a:extLst>
              <a:ext uri="{FF2B5EF4-FFF2-40B4-BE49-F238E27FC236}">
                <a16:creationId xmlns:a16="http://schemas.microsoft.com/office/drawing/2014/main" id="{2ADBD2E4-0D55-F2AC-DBE0-8B59CBE181C8}"/>
              </a:ext>
            </a:extLst>
          </p:cNvPr>
          <p:cNvGrpSpPr/>
          <p:nvPr/>
        </p:nvGrpSpPr>
        <p:grpSpPr>
          <a:xfrm>
            <a:off x="6191250" y="1324390"/>
            <a:ext cx="5981699" cy="2347498"/>
            <a:chOff x="6191250" y="1324390"/>
            <a:chExt cx="5981699" cy="2347498"/>
          </a:xfrm>
        </p:grpSpPr>
        <p:graphicFrame>
          <p:nvGraphicFramePr>
            <p:cNvPr id="3" name="Graphique 2">
              <a:extLst>
                <a:ext uri="{FF2B5EF4-FFF2-40B4-BE49-F238E27FC236}">
                  <a16:creationId xmlns:a16="http://schemas.microsoft.com/office/drawing/2014/main" id="{79842B2F-12DB-2F88-7422-2D76EDE9C1D9}"/>
                </a:ext>
              </a:extLst>
            </p:cNvPr>
            <p:cNvGraphicFramePr>
              <a:graphicFrameLocks/>
            </p:cNvGraphicFramePr>
            <p:nvPr>
              <p:extLst>
                <p:ext uri="{D42A27DB-BD31-4B8C-83A1-F6EECF244321}">
                  <p14:modId xmlns:p14="http://schemas.microsoft.com/office/powerpoint/2010/main" val="3496745701"/>
                </p:ext>
              </p:extLst>
            </p:nvPr>
          </p:nvGraphicFramePr>
          <p:xfrm>
            <a:off x="6191250" y="1410216"/>
            <a:ext cx="3114676" cy="2261672"/>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a:extLst>
                <a:ext uri="{FF2B5EF4-FFF2-40B4-BE49-F238E27FC236}">
                  <a16:creationId xmlns:a16="http://schemas.microsoft.com/office/drawing/2014/main" id="{B97ECCF1-A91B-5228-A6E0-4CDCD1BC0557}"/>
                </a:ext>
              </a:extLst>
            </p:cNvPr>
            <p:cNvSpPr txBox="1"/>
            <p:nvPr/>
          </p:nvSpPr>
          <p:spPr>
            <a:xfrm>
              <a:off x="9553574" y="1324390"/>
              <a:ext cx="2619375" cy="1754326"/>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CONSTATS 2</a:t>
              </a:r>
              <a:r>
                <a:rPr lang="fr-FR" sz="1200" b="1" dirty="0">
                  <a:solidFill>
                    <a:schemeClr val="tx1">
                      <a:lumMod val="50000"/>
                      <a:lumOff val="50000"/>
                    </a:schemeClr>
                  </a:solidFill>
                  <a:latin typeface="Arial" panose="020B0604020202020204" pitchFamily="34" charset="0"/>
                  <a:cs typeface="Arial" panose="020B0604020202020204" pitchFamily="34" charset="0"/>
                </a:rPr>
                <a:t>:  :</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Arial" panose="020B0604020202020204" pitchFamily="34" charset="0"/>
                  <a:cs typeface="Arial" panose="020B0604020202020204" pitchFamily="34" charset="0"/>
                </a:rPr>
                <a:t>Nous avons 50% de répondants satisfaits, 25% de très satisfait mais aussi 25% d’insatisfaits sur notre réactivité face aux préoccupations de nos DO.</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30" name="Groupe 29">
            <a:extLst>
              <a:ext uri="{FF2B5EF4-FFF2-40B4-BE49-F238E27FC236}">
                <a16:creationId xmlns:a16="http://schemas.microsoft.com/office/drawing/2014/main" id="{CA465922-9AB2-8B12-932C-023A5184B079}"/>
              </a:ext>
            </a:extLst>
          </p:cNvPr>
          <p:cNvGrpSpPr/>
          <p:nvPr/>
        </p:nvGrpSpPr>
        <p:grpSpPr>
          <a:xfrm>
            <a:off x="-17606" y="1372015"/>
            <a:ext cx="5951682" cy="2325210"/>
            <a:chOff x="-17606" y="1372015"/>
            <a:chExt cx="5951682" cy="2325210"/>
          </a:xfrm>
        </p:grpSpPr>
        <p:graphicFrame>
          <p:nvGraphicFramePr>
            <p:cNvPr id="2" name="Graphique 1">
              <a:extLst>
                <a:ext uri="{FF2B5EF4-FFF2-40B4-BE49-F238E27FC236}">
                  <a16:creationId xmlns:a16="http://schemas.microsoft.com/office/drawing/2014/main" id="{7D6A38AB-838E-14F3-DD27-0FC80780156A}"/>
                </a:ext>
              </a:extLst>
            </p:cNvPr>
            <p:cNvGraphicFramePr>
              <a:graphicFrameLocks/>
            </p:cNvGraphicFramePr>
            <p:nvPr>
              <p:extLst>
                <p:ext uri="{D42A27DB-BD31-4B8C-83A1-F6EECF244321}">
                  <p14:modId xmlns:p14="http://schemas.microsoft.com/office/powerpoint/2010/main" val="3805493916"/>
                </p:ext>
              </p:extLst>
            </p:nvPr>
          </p:nvGraphicFramePr>
          <p:xfrm>
            <a:off x="-17606" y="1410216"/>
            <a:ext cx="3313256" cy="2287009"/>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a:extLst>
                <a:ext uri="{FF2B5EF4-FFF2-40B4-BE49-F238E27FC236}">
                  <a16:creationId xmlns:a16="http://schemas.microsoft.com/office/drawing/2014/main" id="{4E3823DA-885D-5320-66F1-C8B3E1A58E8E}"/>
                </a:ext>
              </a:extLst>
            </p:cNvPr>
            <p:cNvSpPr txBox="1"/>
            <p:nvPr/>
          </p:nvSpPr>
          <p:spPr>
            <a:xfrm>
              <a:off x="3467100" y="1372015"/>
              <a:ext cx="2466976" cy="1754326"/>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CONSTATS 1</a:t>
              </a:r>
              <a:r>
                <a:rPr lang="fr-FR" sz="1200" b="1" dirty="0">
                  <a:solidFill>
                    <a:schemeClr val="tx1">
                      <a:lumMod val="50000"/>
                      <a:lumOff val="50000"/>
                    </a:schemeClr>
                  </a:solidFill>
                  <a:latin typeface="Arial" panose="020B0604020202020204" pitchFamily="34" charset="0"/>
                  <a:cs typeface="Arial" panose="020B0604020202020204" pitchFamily="34" charset="0"/>
                </a:rPr>
                <a:t>:</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Arial" panose="020B0604020202020204" pitchFamily="34" charset="0"/>
                  <a:cs typeface="Arial" panose="020B0604020202020204" pitchFamily="34" charset="0"/>
                </a:rPr>
                <a:t>Sur la question de niveau de satisfaction globale, nous avons 50% de répondants qui sont satisfaits, 25% sont neutres et 25% sont très satisfaits.</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17" name="Groupe 16">
            <a:extLst>
              <a:ext uri="{FF2B5EF4-FFF2-40B4-BE49-F238E27FC236}">
                <a16:creationId xmlns:a16="http://schemas.microsoft.com/office/drawing/2014/main" id="{6BBAA8AA-B610-331A-0008-E9944E100DFA}"/>
              </a:ext>
            </a:extLst>
          </p:cNvPr>
          <p:cNvGrpSpPr/>
          <p:nvPr/>
        </p:nvGrpSpPr>
        <p:grpSpPr>
          <a:xfrm>
            <a:off x="4409078" y="5390634"/>
            <a:ext cx="1553572" cy="1334016"/>
            <a:chOff x="0" y="0"/>
            <a:chExt cx="2701210" cy="1954570"/>
          </a:xfrm>
        </p:grpSpPr>
        <p:sp>
          <p:nvSpPr>
            <p:cNvPr id="18" name="ZoneTexte 12">
              <a:extLst>
                <a:ext uri="{FF2B5EF4-FFF2-40B4-BE49-F238E27FC236}">
                  <a16:creationId xmlns:a16="http://schemas.microsoft.com/office/drawing/2014/main" id="{87C758B9-771F-35BB-C546-657B1A8971A6}"/>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19" name="Groupe 18">
              <a:extLst>
                <a:ext uri="{FF2B5EF4-FFF2-40B4-BE49-F238E27FC236}">
                  <a16:creationId xmlns:a16="http://schemas.microsoft.com/office/drawing/2014/main" id="{C4CB8FC2-1D5A-5198-A5C6-FDB144B8149B}"/>
                </a:ext>
              </a:extLst>
            </p:cNvPr>
            <p:cNvGrpSpPr/>
            <p:nvPr/>
          </p:nvGrpSpPr>
          <p:grpSpPr>
            <a:xfrm>
              <a:off x="316324" y="433999"/>
              <a:ext cx="2384886" cy="1520571"/>
              <a:chOff x="316324" y="433999"/>
              <a:chExt cx="2384886" cy="1520571"/>
            </a:xfrm>
          </p:grpSpPr>
          <p:sp>
            <p:nvSpPr>
              <p:cNvPr id="20" name="Ellipse 19">
                <a:extLst>
                  <a:ext uri="{FF2B5EF4-FFF2-40B4-BE49-F238E27FC236}">
                    <a16:creationId xmlns:a16="http://schemas.microsoft.com/office/drawing/2014/main" id="{E48A898A-B9AC-9525-3C5D-C30D75A4EE0E}"/>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1" name="Ellipse 20">
                <a:extLst>
                  <a:ext uri="{FF2B5EF4-FFF2-40B4-BE49-F238E27FC236}">
                    <a16:creationId xmlns:a16="http://schemas.microsoft.com/office/drawing/2014/main" id="{1EFCAACA-D16C-708C-8B7F-90E98D2F65DD}"/>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2" name="Ellipse 21">
                <a:extLst>
                  <a:ext uri="{FF2B5EF4-FFF2-40B4-BE49-F238E27FC236}">
                    <a16:creationId xmlns:a16="http://schemas.microsoft.com/office/drawing/2014/main" id="{0D658715-6A41-A316-7BE4-AF5B85367EA7}"/>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3" name="Ellipse 22">
                <a:extLst>
                  <a:ext uri="{FF2B5EF4-FFF2-40B4-BE49-F238E27FC236}">
                    <a16:creationId xmlns:a16="http://schemas.microsoft.com/office/drawing/2014/main" id="{ABE2FE9C-122D-A90C-435E-CFC7CE3506B1}"/>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4" name="Ellipse 23">
                <a:extLst>
                  <a:ext uri="{FF2B5EF4-FFF2-40B4-BE49-F238E27FC236}">
                    <a16:creationId xmlns:a16="http://schemas.microsoft.com/office/drawing/2014/main" id="{ACBE5645-974E-4A2A-BD0A-1B7BEB279536}"/>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5" name="ZoneTexte 35">
                <a:extLst>
                  <a:ext uri="{FF2B5EF4-FFF2-40B4-BE49-F238E27FC236}">
                    <a16:creationId xmlns:a16="http://schemas.microsoft.com/office/drawing/2014/main" id="{483FEE8D-9ECB-1D15-66C2-3054CDC2A0D7}"/>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6" name="ZoneTexte 36">
                <a:extLst>
                  <a:ext uri="{FF2B5EF4-FFF2-40B4-BE49-F238E27FC236}">
                    <a16:creationId xmlns:a16="http://schemas.microsoft.com/office/drawing/2014/main" id="{98EBFA0F-5A3A-1D22-E674-368930AC0E0D}"/>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7" name="ZoneTexte 37">
                <a:extLst>
                  <a:ext uri="{FF2B5EF4-FFF2-40B4-BE49-F238E27FC236}">
                    <a16:creationId xmlns:a16="http://schemas.microsoft.com/office/drawing/2014/main" id="{494523BE-3EFD-A0C9-FB19-2B1C1A0B140F}"/>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8" name="ZoneTexte 38">
                <a:extLst>
                  <a:ext uri="{FF2B5EF4-FFF2-40B4-BE49-F238E27FC236}">
                    <a16:creationId xmlns:a16="http://schemas.microsoft.com/office/drawing/2014/main" id="{D85974D9-0490-C7DC-8ECF-EE41B66672C2}"/>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9" name="ZoneTexte 39">
                <a:extLst>
                  <a:ext uri="{FF2B5EF4-FFF2-40B4-BE49-F238E27FC236}">
                    <a16:creationId xmlns:a16="http://schemas.microsoft.com/office/drawing/2014/main" id="{017BD9B3-256D-D0DD-3057-A95F410635FF}"/>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grpSp>
        <p:nvGrpSpPr>
          <p:cNvPr id="33" name="Groupe 32">
            <a:extLst>
              <a:ext uri="{FF2B5EF4-FFF2-40B4-BE49-F238E27FC236}">
                <a16:creationId xmlns:a16="http://schemas.microsoft.com/office/drawing/2014/main" id="{A427D5C3-3AC0-5B69-DF14-FFA3429E8D47}"/>
              </a:ext>
            </a:extLst>
          </p:cNvPr>
          <p:cNvGrpSpPr/>
          <p:nvPr/>
        </p:nvGrpSpPr>
        <p:grpSpPr>
          <a:xfrm>
            <a:off x="-9524" y="3683915"/>
            <a:ext cx="6069013" cy="2393713"/>
            <a:chOff x="-9524" y="3683915"/>
            <a:chExt cx="6069013" cy="2393713"/>
          </a:xfrm>
        </p:grpSpPr>
        <p:sp>
          <p:nvSpPr>
            <p:cNvPr id="16" name="ZoneTexte 15">
              <a:extLst>
                <a:ext uri="{FF2B5EF4-FFF2-40B4-BE49-F238E27FC236}">
                  <a16:creationId xmlns:a16="http://schemas.microsoft.com/office/drawing/2014/main" id="{398B05D1-2ADD-38FA-6E2F-B76D9948A22F}"/>
                </a:ext>
              </a:extLst>
            </p:cNvPr>
            <p:cNvSpPr txBox="1"/>
            <p:nvPr/>
          </p:nvSpPr>
          <p:spPr>
            <a:xfrm>
              <a:off x="3467101" y="3683915"/>
              <a:ext cx="2592388" cy="1015663"/>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CONSTATS 3</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Arial" panose="020B0604020202020204" pitchFamily="34" charset="0"/>
                  <a:cs typeface="Arial" panose="020B0604020202020204" pitchFamily="34" charset="0"/>
                </a:rPr>
                <a:t>100% des répondants sont satisfaits de notre qualité de service produite.</a:t>
              </a:r>
            </a:p>
          </p:txBody>
        </p:sp>
        <p:graphicFrame>
          <p:nvGraphicFramePr>
            <p:cNvPr id="12" name="Graphique 11">
              <a:extLst>
                <a:ext uri="{FF2B5EF4-FFF2-40B4-BE49-F238E27FC236}">
                  <a16:creationId xmlns:a16="http://schemas.microsoft.com/office/drawing/2014/main" id="{11C6F2BC-0B13-61E4-E5A3-ECEE4540352A}"/>
                </a:ext>
              </a:extLst>
            </p:cNvPr>
            <p:cNvGraphicFramePr>
              <a:graphicFrameLocks/>
            </p:cNvGraphicFramePr>
            <p:nvPr>
              <p:extLst>
                <p:ext uri="{D42A27DB-BD31-4B8C-83A1-F6EECF244321}">
                  <p14:modId xmlns:p14="http://schemas.microsoft.com/office/powerpoint/2010/main" val="704461924"/>
                </p:ext>
              </p:extLst>
            </p:nvPr>
          </p:nvGraphicFramePr>
          <p:xfrm>
            <a:off x="-9524" y="3699695"/>
            <a:ext cx="3313256" cy="2377933"/>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32" name="Groupe 31">
            <a:extLst>
              <a:ext uri="{FF2B5EF4-FFF2-40B4-BE49-F238E27FC236}">
                <a16:creationId xmlns:a16="http://schemas.microsoft.com/office/drawing/2014/main" id="{34258B29-D98A-1B77-9078-9FB7DB13E7D0}"/>
              </a:ext>
            </a:extLst>
          </p:cNvPr>
          <p:cNvGrpSpPr/>
          <p:nvPr/>
        </p:nvGrpSpPr>
        <p:grpSpPr>
          <a:xfrm>
            <a:off x="6179996" y="3679278"/>
            <a:ext cx="6012006" cy="2444219"/>
            <a:chOff x="6180050" y="3679278"/>
            <a:chExt cx="5994488" cy="2444219"/>
          </a:xfrm>
        </p:grpSpPr>
        <p:graphicFrame>
          <p:nvGraphicFramePr>
            <p:cNvPr id="13" name="Graphique 12">
              <a:extLst>
                <a:ext uri="{FF2B5EF4-FFF2-40B4-BE49-F238E27FC236}">
                  <a16:creationId xmlns:a16="http://schemas.microsoft.com/office/drawing/2014/main" id="{B8C0F1D7-9AE3-BCC0-2A2C-17447AF4DEC3}"/>
                </a:ext>
              </a:extLst>
            </p:cNvPr>
            <p:cNvGraphicFramePr>
              <a:graphicFrameLocks/>
            </p:cNvGraphicFramePr>
            <p:nvPr>
              <p:extLst>
                <p:ext uri="{D42A27DB-BD31-4B8C-83A1-F6EECF244321}">
                  <p14:modId xmlns:p14="http://schemas.microsoft.com/office/powerpoint/2010/main" val="3811897171"/>
                </p:ext>
              </p:extLst>
            </p:nvPr>
          </p:nvGraphicFramePr>
          <p:xfrm>
            <a:off x="6180050" y="3679278"/>
            <a:ext cx="3106882" cy="2444219"/>
          </p:xfrm>
          <a:graphic>
            <a:graphicData uri="http://schemas.openxmlformats.org/drawingml/2006/chart">
              <c:chart xmlns:c="http://schemas.openxmlformats.org/drawingml/2006/chart" xmlns:r="http://schemas.openxmlformats.org/officeDocument/2006/relationships" r:id="rId6"/>
            </a:graphicData>
          </a:graphic>
        </p:graphicFrame>
        <p:sp>
          <p:nvSpPr>
            <p:cNvPr id="14" name="ZoneTexte 13">
              <a:extLst>
                <a:ext uri="{FF2B5EF4-FFF2-40B4-BE49-F238E27FC236}">
                  <a16:creationId xmlns:a16="http://schemas.microsoft.com/office/drawing/2014/main" id="{E49D31AA-A921-1F8C-6020-BA66C657FAB0}"/>
                </a:ext>
              </a:extLst>
            </p:cNvPr>
            <p:cNvSpPr txBox="1"/>
            <p:nvPr/>
          </p:nvSpPr>
          <p:spPr>
            <a:xfrm>
              <a:off x="9555163" y="3702965"/>
              <a:ext cx="2619375" cy="1384995"/>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CONSTATS 4</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Arial" panose="020B0604020202020204" pitchFamily="34" charset="0"/>
                  <a:cs typeface="Arial" panose="020B0604020202020204" pitchFamily="34" charset="0"/>
                </a:rPr>
                <a:t>Pour ce qui est de notre capacité d’innovation, 50% de répondants sont satisfaits, 25% sont insatisfaits et 25% de neutres.</a:t>
              </a:r>
            </a:p>
            <a:p>
              <a:r>
                <a:rPr lang="fr-FR" sz="1200" dirty="0">
                  <a:solidFill>
                    <a:schemeClr val="tx1">
                      <a:lumMod val="50000"/>
                      <a:lumOff val="50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447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01DE9-8345-FF27-572E-9375AA83197F}"/>
            </a:ext>
          </a:extLst>
        </p:cNvPr>
        <p:cNvGrpSpPr/>
        <p:nvPr/>
      </p:nvGrpSpPr>
      <p:grpSpPr>
        <a:xfrm>
          <a:off x="0" y="0"/>
          <a:ext cx="0" cy="0"/>
          <a:chOff x="0" y="0"/>
          <a:chExt cx="0" cy="0"/>
        </a:xfrm>
      </p:grpSpPr>
      <p:grpSp>
        <p:nvGrpSpPr>
          <p:cNvPr id="5" name="Groupe 14">
            <a:extLst>
              <a:ext uri="{FF2B5EF4-FFF2-40B4-BE49-F238E27FC236}">
                <a16:creationId xmlns:a16="http://schemas.microsoft.com/office/drawing/2014/main" id="{4939B833-BA4A-785F-FBAB-6D6F8417679A}"/>
              </a:ext>
            </a:extLst>
          </p:cNvPr>
          <p:cNvGrpSpPr/>
          <p:nvPr/>
        </p:nvGrpSpPr>
        <p:grpSpPr>
          <a:xfrm>
            <a:off x="84728" y="209654"/>
            <a:ext cx="11285236" cy="556669"/>
            <a:chOff x="547575" y="1440532"/>
            <a:chExt cx="8912618" cy="457397"/>
          </a:xfrm>
        </p:grpSpPr>
        <p:sp>
          <p:nvSpPr>
            <p:cNvPr id="6" name="Rectangle à coins arrondis 12">
              <a:extLst>
                <a:ext uri="{FF2B5EF4-FFF2-40B4-BE49-F238E27FC236}">
                  <a16:creationId xmlns:a16="http://schemas.microsoft.com/office/drawing/2014/main" id="{3D601C44-27F6-55A9-05E6-43DF6EBF6DF9}"/>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Ellipse 10">
              <a:extLst>
                <a:ext uri="{FF2B5EF4-FFF2-40B4-BE49-F238E27FC236}">
                  <a16:creationId xmlns:a16="http://schemas.microsoft.com/office/drawing/2014/main" id="{F483C1E0-B91B-74C0-C702-9502ACD6ACEB}"/>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aphicFrame>
        <p:nvGraphicFramePr>
          <p:cNvPr id="11" name="Graphique 10">
            <a:extLst>
              <a:ext uri="{FF2B5EF4-FFF2-40B4-BE49-F238E27FC236}">
                <a16:creationId xmlns:a16="http://schemas.microsoft.com/office/drawing/2014/main" id="{A41C6BAB-EEFA-D47C-86F0-1B62EE9A9F63}"/>
              </a:ext>
            </a:extLst>
          </p:cNvPr>
          <p:cNvGraphicFramePr>
            <a:graphicFrameLocks/>
          </p:cNvGraphicFramePr>
          <p:nvPr>
            <p:extLst>
              <p:ext uri="{D42A27DB-BD31-4B8C-83A1-F6EECF244321}">
                <p14:modId xmlns:p14="http://schemas.microsoft.com/office/powerpoint/2010/main" val="2715488998"/>
              </p:ext>
            </p:extLst>
          </p:nvPr>
        </p:nvGraphicFramePr>
        <p:xfrm>
          <a:off x="565427" y="1457518"/>
          <a:ext cx="5035273" cy="2212445"/>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e 14">
            <a:extLst>
              <a:ext uri="{FF2B5EF4-FFF2-40B4-BE49-F238E27FC236}">
                <a16:creationId xmlns:a16="http://schemas.microsoft.com/office/drawing/2014/main" id="{47901A21-B7B0-5DAB-9CA1-8E6D4B53F443}"/>
              </a:ext>
            </a:extLst>
          </p:cNvPr>
          <p:cNvGrpSpPr/>
          <p:nvPr/>
        </p:nvGrpSpPr>
        <p:grpSpPr>
          <a:xfrm>
            <a:off x="565427" y="831274"/>
            <a:ext cx="9262064" cy="392764"/>
            <a:chOff x="547575" y="1440532"/>
            <a:chExt cx="5726253" cy="411437"/>
          </a:xfrm>
        </p:grpSpPr>
        <p:sp>
          <p:nvSpPr>
            <p:cNvPr id="15" name="Rectangle à coins arrondis 12">
              <a:extLst>
                <a:ext uri="{FF2B5EF4-FFF2-40B4-BE49-F238E27FC236}">
                  <a16:creationId xmlns:a16="http://schemas.microsoft.com/office/drawing/2014/main" id="{88944D1D-B3FD-9102-A1C2-1E97380E9893}"/>
                </a:ext>
              </a:extLst>
            </p:cNvPr>
            <p:cNvSpPr/>
            <p:nvPr/>
          </p:nvSpPr>
          <p:spPr>
            <a:xfrm>
              <a:off x="928019" y="1445347"/>
              <a:ext cx="5345809" cy="25595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Perception globale des Donneurs d’ordre (Suite et fin)</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Ellipse 10">
              <a:extLst>
                <a:ext uri="{FF2B5EF4-FFF2-40B4-BE49-F238E27FC236}">
                  <a16:creationId xmlns:a16="http://schemas.microsoft.com/office/drawing/2014/main" id="{0F7E7A4A-78A4-49B7-9395-1438A443810A}"/>
                </a:ext>
              </a:extLst>
            </p:cNvPr>
            <p:cNvSpPr/>
            <p:nvPr/>
          </p:nvSpPr>
          <p:spPr>
            <a:xfrm>
              <a:off x="547575" y="1440532"/>
              <a:ext cx="354294"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a:t>
              </a:r>
            </a:p>
          </p:txBody>
        </p:sp>
      </p:grpSp>
      <p:sp>
        <p:nvSpPr>
          <p:cNvPr id="17" name="ZoneTexte 16">
            <a:extLst>
              <a:ext uri="{FF2B5EF4-FFF2-40B4-BE49-F238E27FC236}">
                <a16:creationId xmlns:a16="http://schemas.microsoft.com/office/drawing/2014/main" id="{4DA487CE-3B24-9F72-AA16-6B3F48BDD8D7}"/>
              </a:ext>
            </a:extLst>
          </p:cNvPr>
          <p:cNvSpPr txBox="1"/>
          <p:nvPr/>
        </p:nvSpPr>
        <p:spPr>
          <a:xfrm>
            <a:off x="6059488" y="2012173"/>
            <a:ext cx="5773808" cy="1015663"/>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CONSTATS 5</a:t>
            </a:r>
            <a:r>
              <a:rPr lang="fr-FR" sz="1200" b="1" dirty="0">
                <a:solidFill>
                  <a:schemeClr val="tx1">
                    <a:lumMod val="50000"/>
                    <a:lumOff val="50000"/>
                  </a:schemeClr>
                </a:solidFill>
                <a:latin typeface="Arial" panose="020B0604020202020204" pitchFamily="34" charset="0"/>
                <a:cs typeface="Arial" panose="020B0604020202020204" pitchFamily="34" charset="0"/>
              </a:rPr>
              <a:t>:</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Arial" panose="020B0604020202020204" pitchFamily="34" charset="0"/>
                <a:cs typeface="Arial" panose="020B0604020202020204" pitchFamily="34" charset="0"/>
              </a:rPr>
              <a:t>Quant à l’intégrité et la conformité des données mises à disposition de nos DO, nous constatons que les 100% des répondants sont très satisfaits,</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6DD67F1C-06B2-33BA-A822-AF0E095A8EC6}"/>
              </a:ext>
            </a:extLst>
          </p:cNvPr>
          <p:cNvGrpSpPr/>
          <p:nvPr/>
        </p:nvGrpSpPr>
        <p:grpSpPr>
          <a:xfrm>
            <a:off x="84727" y="4772025"/>
            <a:ext cx="1991723" cy="1866900"/>
            <a:chOff x="0" y="0"/>
            <a:chExt cx="2701210" cy="1954570"/>
          </a:xfrm>
        </p:grpSpPr>
        <p:sp>
          <p:nvSpPr>
            <p:cNvPr id="3" name="ZoneTexte 12">
              <a:extLst>
                <a:ext uri="{FF2B5EF4-FFF2-40B4-BE49-F238E27FC236}">
                  <a16:creationId xmlns:a16="http://schemas.microsoft.com/office/drawing/2014/main" id="{093C93E0-CD64-2AF1-F902-C05EB844CF52}"/>
                </a:ext>
              </a:extLst>
            </p:cNvPr>
            <p:cNvSpPr txBox="1"/>
            <p:nvPr/>
          </p:nvSpPr>
          <p:spPr>
            <a:xfrm>
              <a:off x="0" y="0"/>
              <a:ext cx="2211813" cy="325124"/>
            </a:xfrm>
            <a:prstGeom prst="rect">
              <a:avLst/>
            </a:prstGeom>
            <a:noFill/>
          </p:spPr>
          <p:txBody>
            <a:bodyPr wrap="square" rtlCol="0">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1050" dirty="0"/>
                <a:t>Légende</a:t>
              </a:r>
            </a:p>
          </p:txBody>
        </p:sp>
        <p:grpSp>
          <p:nvGrpSpPr>
            <p:cNvPr id="8" name="Groupe 7">
              <a:extLst>
                <a:ext uri="{FF2B5EF4-FFF2-40B4-BE49-F238E27FC236}">
                  <a16:creationId xmlns:a16="http://schemas.microsoft.com/office/drawing/2014/main" id="{32CC19E5-8C17-5585-BD09-2BBB6B4D04D4}"/>
                </a:ext>
              </a:extLst>
            </p:cNvPr>
            <p:cNvGrpSpPr/>
            <p:nvPr/>
          </p:nvGrpSpPr>
          <p:grpSpPr>
            <a:xfrm>
              <a:off x="316324" y="433999"/>
              <a:ext cx="2384886" cy="1520571"/>
              <a:chOff x="316324" y="433999"/>
              <a:chExt cx="2384886" cy="1520571"/>
            </a:xfrm>
          </p:grpSpPr>
          <p:sp>
            <p:nvSpPr>
              <p:cNvPr id="9" name="Ellipse 8">
                <a:extLst>
                  <a:ext uri="{FF2B5EF4-FFF2-40B4-BE49-F238E27FC236}">
                    <a16:creationId xmlns:a16="http://schemas.microsoft.com/office/drawing/2014/main" id="{7C209321-CF22-A77F-8EBB-0DEAD562486F}"/>
                  </a:ext>
                </a:extLst>
              </p:cNvPr>
              <p:cNvSpPr/>
              <p:nvPr/>
            </p:nvSpPr>
            <p:spPr>
              <a:xfrm>
                <a:off x="316324" y="1677654"/>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0" name="Ellipse 9">
                <a:extLst>
                  <a:ext uri="{FF2B5EF4-FFF2-40B4-BE49-F238E27FC236}">
                    <a16:creationId xmlns:a16="http://schemas.microsoft.com/office/drawing/2014/main" id="{A9D1A632-F881-3CEF-379D-18FEB11A3AF4}"/>
                  </a:ext>
                </a:extLst>
              </p:cNvPr>
              <p:cNvSpPr/>
              <p:nvPr/>
            </p:nvSpPr>
            <p:spPr>
              <a:xfrm>
                <a:off x="331783" y="796209"/>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4" name="Ellipse 13">
                <a:extLst>
                  <a:ext uri="{FF2B5EF4-FFF2-40B4-BE49-F238E27FC236}">
                    <a16:creationId xmlns:a16="http://schemas.microsoft.com/office/drawing/2014/main" id="{982A7EE6-B7AA-8152-5538-A2C88B161376}"/>
                  </a:ext>
                </a:extLst>
              </p:cNvPr>
              <p:cNvSpPr/>
              <p:nvPr/>
            </p:nvSpPr>
            <p:spPr>
              <a:xfrm>
                <a:off x="318248" y="1370702"/>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8" name="Ellipse 17">
                <a:extLst>
                  <a:ext uri="{FF2B5EF4-FFF2-40B4-BE49-F238E27FC236}">
                    <a16:creationId xmlns:a16="http://schemas.microsoft.com/office/drawing/2014/main" id="{73634387-7CB7-FC5B-FB09-F2DABFC67C74}"/>
                  </a:ext>
                </a:extLst>
              </p:cNvPr>
              <p:cNvSpPr/>
              <p:nvPr/>
            </p:nvSpPr>
            <p:spPr>
              <a:xfrm>
                <a:off x="329699" y="1073774"/>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19" name="Ellipse 18">
                <a:extLst>
                  <a:ext uri="{FF2B5EF4-FFF2-40B4-BE49-F238E27FC236}">
                    <a16:creationId xmlns:a16="http://schemas.microsoft.com/office/drawing/2014/main" id="{9D8551A1-7E16-199C-4DE9-835A034EA3E5}"/>
                  </a:ext>
                </a:extLst>
              </p:cNvPr>
              <p:cNvSpPr/>
              <p:nvPr/>
            </p:nvSpPr>
            <p:spPr>
              <a:xfrm>
                <a:off x="329715" y="4435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defPPr>
                  <a:defRPr lang="fr-FR"/>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fr-FR" sz="1050"/>
              </a:p>
            </p:txBody>
          </p:sp>
          <p:sp>
            <p:nvSpPr>
              <p:cNvPr id="20" name="ZoneTexte 35">
                <a:extLst>
                  <a:ext uri="{FF2B5EF4-FFF2-40B4-BE49-F238E27FC236}">
                    <a16:creationId xmlns:a16="http://schemas.microsoft.com/office/drawing/2014/main" id="{CE8576BD-B4BB-704E-065E-F64945E6CB20}"/>
                  </a:ext>
                </a:extLst>
              </p:cNvPr>
              <p:cNvSpPr txBox="1"/>
              <p:nvPr/>
            </p:nvSpPr>
            <p:spPr>
              <a:xfrm>
                <a:off x="852847" y="433999"/>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satisfait (5)</a:t>
                </a:r>
              </a:p>
            </p:txBody>
          </p:sp>
          <p:sp>
            <p:nvSpPr>
              <p:cNvPr id="21" name="ZoneTexte 36">
                <a:extLst>
                  <a:ext uri="{FF2B5EF4-FFF2-40B4-BE49-F238E27FC236}">
                    <a16:creationId xmlns:a16="http://schemas.microsoft.com/office/drawing/2014/main" id="{56157C5D-64B7-636C-D8ED-6ECDFF177322}"/>
                  </a:ext>
                </a:extLst>
              </p:cNvPr>
              <p:cNvSpPr txBox="1"/>
              <p:nvPr/>
            </p:nvSpPr>
            <p:spPr>
              <a:xfrm>
                <a:off x="852847" y="757945"/>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Satisfait (4)</a:t>
                </a:r>
              </a:p>
            </p:txBody>
          </p:sp>
          <p:sp>
            <p:nvSpPr>
              <p:cNvPr id="22" name="ZoneTexte 37">
                <a:extLst>
                  <a:ext uri="{FF2B5EF4-FFF2-40B4-BE49-F238E27FC236}">
                    <a16:creationId xmlns:a16="http://schemas.microsoft.com/office/drawing/2014/main" id="{2B8BCEB2-C7CF-3754-F468-7296BA8FD34D}"/>
                  </a:ext>
                </a:extLst>
              </p:cNvPr>
              <p:cNvSpPr txBox="1"/>
              <p:nvPr/>
            </p:nvSpPr>
            <p:spPr>
              <a:xfrm>
                <a:off x="871898" y="1034071"/>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dirty="0">
                    <a:latin typeface="Arial" panose="020B0604020202020204" pitchFamily="34" charset="0"/>
                    <a:cs typeface="Arial" panose="020B0604020202020204" pitchFamily="34" charset="0"/>
                  </a:rPr>
                  <a:t>Neutre (3)</a:t>
                </a:r>
              </a:p>
            </p:txBody>
          </p:sp>
          <p:sp>
            <p:nvSpPr>
              <p:cNvPr id="23" name="ZoneTexte 38">
                <a:extLst>
                  <a:ext uri="{FF2B5EF4-FFF2-40B4-BE49-F238E27FC236}">
                    <a16:creationId xmlns:a16="http://schemas.microsoft.com/office/drawing/2014/main" id="{D8240BA3-2E7E-5E8D-0106-2BDE36C6DBC2}"/>
                  </a:ext>
                </a:extLst>
              </p:cNvPr>
              <p:cNvSpPr txBox="1"/>
              <p:nvPr/>
            </p:nvSpPr>
            <p:spPr>
              <a:xfrm>
                <a:off x="881424" y="1386500"/>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Insatisfait (2)</a:t>
                </a:r>
              </a:p>
            </p:txBody>
          </p:sp>
          <p:sp>
            <p:nvSpPr>
              <p:cNvPr id="24" name="ZoneTexte 39">
                <a:extLst>
                  <a:ext uri="{FF2B5EF4-FFF2-40B4-BE49-F238E27FC236}">
                    <a16:creationId xmlns:a16="http://schemas.microsoft.com/office/drawing/2014/main" id="{0C05396C-D5F7-B7C6-6558-657D3E544563}"/>
                  </a:ext>
                </a:extLst>
              </p:cNvPr>
              <p:cNvSpPr txBox="1"/>
              <p:nvPr/>
            </p:nvSpPr>
            <p:spPr>
              <a:xfrm>
                <a:off x="843324" y="1700824"/>
                <a:ext cx="1819786" cy="248625"/>
              </a:xfrm>
              <a:prstGeom prst="rect">
                <a:avLst/>
              </a:prstGeom>
              <a:no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fr-FR" sz="700">
                    <a:latin typeface="Arial" panose="020B0604020202020204" pitchFamily="34" charset="0"/>
                    <a:cs typeface="Arial" panose="020B0604020202020204" pitchFamily="34" charset="0"/>
                  </a:rPr>
                  <a:t>Très insatisfait (1)</a:t>
                </a:r>
              </a:p>
            </p:txBody>
          </p:sp>
        </p:grpSp>
      </p:grpSp>
      <p:sp>
        <p:nvSpPr>
          <p:cNvPr id="26" name="ZoneTexte 25">
            <a:extLst>
              <a:ext uri="{FF2B5EF4-FFF2-40B4-BE49-F238E27FC236}">
                <a16:creationId xmlns:a16="http://schemas.microsoft.com/office/drawing/2014/main" id="{715C3130-9B0F-50C2-22F0-5ADD34BB20A7}"/>
              </a:ext>
            </a:extLst>
          </p:cNvPr>
          <p:cNvSpPr txBox="1"/>
          <p:nvPr/>
        </p:nvSpPr>
        <p:spPr>
          <a:xfrm>
            <a:off x="6059488" y="3429000"/>
            <a:ext cx="6130498" cy="3447098"/>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SYNTHESE DES CONSTATS</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600" dirty="0">
                <a:solidFill>
                  <a:schemeClr val="tx1">
                    <a:lumMod val="50000"/>
                    <a:lumOff val="50000"/>
                  </a:schemeClr>
                </a:solidFill>
                <a:latin typeface="Arial" panose="020B0604020202020204" pitchFamily="34" charset="0"/>
                <a:cs typeface="Arial" panose="020B0604020202020204" pitchFamily="34" charset="0"/>
              </a:rPr>
              <a:t>Nous retenons que nos DO sont:</a:t>
            </a:r>
          </a:p>
          <a:p>
            <a:endParaRPr lang="fr-FR" sz="16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Très satisfaits des données mises à leur disposition tout au long de l’année 2024</a:t>
            </a:r>
          </a:p>
          <a:p>
            <a:pPr marL="285750" indent="-285750">
              <a:buClr>
                <a:srgbClr val="FF0000"/>
              </a:buClr>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Satisfaits de notre qualité de service produite</a:t>
            </a:r>
          </a:p>
          <a:p>
            <a:pPr marL="285750" indent="-285750">
              <a:buClr>
                <a:srgbClr val="FF0000"/>
              </a:buClr>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Très satisfaits (25%) et satisfaits (50%) à 75%, puis neutre (ne se sont pas prononcés) à 25% sur la question de niveau global de satisfaction </a:t>
            </a:r>
          </a:p>
          <a:p>
            <a:pPr marL="285750" indent="-285750">
              <a:buClr>
                <a:srgbClr val="FF0000"/>
              </a:buClr>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Très satisfaits (25%) et satisfaits (50%) à 75% et insatisfait 25% sur notre réactivité face à leurs préoccupations</a:t>
            </a:r>
          </a:p>
          <a:p>
            <a:pPr marL="285750" indent="-285750">
              <a:buClr>
                <a:srgbClr val="FF0000"/>
              </a:buClr>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Satisfaits à 50%, insatisfait à 25% et neutre à 25% sur notre capacité d'innovation</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4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7"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9B5F-B2F2-2C5D-FD08-A486169D1FEE}"/>
            </a:ext>
          </a:extLst>
        </p:cNvPr>
        <p:cNvGrpSpPr/>
        <p:nvPr/>
      </p:nvGrpSpPr>
      <p:grpSpPr>
        <a:xfrm>
          <a:off x="0" y="0"/>
          <a:ext cx="0" cy="0"/>
          <a:chOff x="0" y="0"/>
          <a:chExt cx="0" cy="0"/>
        </a:xfrm>
      </p:grpSpPr>
      <p:grpSp>
        <p:nvGrpSpPr>
          <p:cNvPr id="4" name="Groupe 14">
            <a:extLst>
              <a:ext uri="{FF2B5EF4-FFF2-40B4-BE49-F238E27FC236}">
                <a16:creationId xmlns:a16="http://schemas.microsoft.com/office/drawing/2014/main" id="{E0176435-89B6-D4F1-9245-71A4F7C756D2}"/>
              </a:ext>
            </a:extLst>
          </p:cNvPr>
          <p:cNvGrpSpPr/>
          <p:nvPr/>
        </p:nvGrpSpPr>
        <p:grpSpPr>
          <a:xfrm>
            <a:off x="84728" y="209654"/>
            <a:ext cx="11285236" cy="556669"/>
            <a:chOff x="547575" y="1440532"/>
            <a:chExt cx="8912618" cy="457397"/>
          </a:xfrm>
        </p:grpSpPr>
        <p:sp>
          <p:nvSpPr>
            <p:cNvPr id="5" name="Rectangle à coins arrondis 12">
              <a:extLst>
                <a:ext uri="{FF2B5EF4-FFF2-40B4-BE49-F238E27FC236}">
                  <a16:creationId xmlns:a16="http://schemas.microsoft.com/office/drawing/2014/main" id="{C8DCD5F1-93D6-8414-3B07-3AD76C9EFCF2}"/>
                </a:ext>
              </a:extLst>
            </p:cNvPr>
            <p:cNvSpPr/>
            <p:nvPr/>
          </p:nvSpPr>
          <p:spPr>
            <a:xfrm>
              <a:off x="928017" y="1445347"/>
              <a:ext cx="8532176"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800" b="1" dirty="0">
                  <a:solidFill>
                    <a:srgbClr val="FF0000"/>
                  </a:solidFill>
                  <a:latin typeface="Arial" panose="020B0604020202020204" pitchFamily="34" charset="0"/>
                  <a:cs typeface="Arial" panose="020B0604020202020204" pitchFamily="34" charset="0"/>
                </a:rPr>
                <a:t>RESULTATS DE L’ENQUÊTE DE SATISFACTION</a:t>
              </a:r>
              <a:endPar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Ellipse 10">
              <a:extLst>
                <a:ext uri="{FF2B5EF4-FFF2-40B4-BE49-F238E27FC236}">
                  <a16:creationId xmlns:a16="http://schemas.microsoft.com/office/drawing/2014/main" id="{156EAA92-F67F-4107-A7A1-6E89D6EA04EF}"/>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II</a:t>
              </a:r>
            </a:p>
          </p:txBody>
        </p:sp>
      </p:grpSp>
      <p:grpSp>
        <p:nvGrpSpPr>
          <p:cNvPr id="7" name="Groupe 14">
            <a:extLst>
              <a:ext uri="{FF2B5EF4-FFF2-40B4-BE49-F238E27FC236}">
                <a16:creationId xmlns:a16="http://schemas.microsoft.com/office/drawing/2014/main" id="{08CA1A32-CAAD-D84F-50B2-65FFD42A45A1}"/>
              </a:ext>
            </a:extLst>
          </p:cNvPr>
          <p:cNvGrpSpPr/>
          <p:nvPr/>
        </p:nvGrpSpPr>
        <p:grpSpPr>
          <a:xfrm>
            <a:off x="657790" y="846968"/>
            <a:ext cx="7495610" cy="556669"/>
            <a:chOff x="547575" y="1440532"/>
            <a:chExt cx="7078383" cy="457397"/>
          </a:xfrm>
        </p:grpSpPr>
        <p:sp>
          <p:nvSpPr>
            <p:cNvPr id="8" name="Rectangle à coins arrondis 12">
              <a:extLst>
                <a:ext uri="{FF2B5EF4-FFF2-40B4-BE49-F238E27FC236}">
                  <a16:creationId xmlns:a16="http://schemas.microsoft.com/office/drawing/2014/main" id="{F45A44B6-7451-194D-F701-C00F6B4EE7CE}"/>
                </a:ext>
              </a:extLst>
            </p:cNvPr>
            <p:cNvSpPr/>
            <p:nvPr/>
          </p:nvSpPr>
          <p:spPr>
            <a:xfrm>
              <a:off x="928017" y="1445347"/>
              <a:ext cx="6697941" cy="45258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Arial" panose="020B0604020202020204" pitchFamily="34" charset="0"/>
                  <a:ea typeface="Calibri" panose="020F0502020204030204" pitchFamily="34" charset="0"/>
                  <a:cs typeface="Arial" panose="020B0604020202020204" pitchFamily="34" charset="0"/>
                </a:rPr>
                <a:t>SYNTHESE QUALITATIVES DES RETOURS CLIENTS DONNEURS D’ORDRES</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Ellipse 10">
              <a:extLst>
                <a:ext uri="{FF2B5EF4-FFF2-40B4-BE49-F238E27FC236}">
                  <a16:creationId xmlns:a16="http://schemas.microsoft.com/office/drawing/2014/main" id="{E28A006C-08CE-B9D4-1C5B-CA4F41A887ED}"/>
                </a:ext>
              </a:extLst>
            </p:cNvPr>
            <p:cNvSpPr/>
            <p:nvPr/>
          </p:nvSpPr>
          <p:spPr>
            <a:xfrm>
              <a:off x="547575" y="1440532"/>
              <a:ext cx="452581" cy="411437"/>
            </a:xfrm>
            <a:prstGeom prst="ellipse">
              <a:avLst/>
            </a:prstGeom>
            <a:solidFill>
              <a:srgbClr val="FAFAFA"/>
            </a:solidFill>
            <a:ln w="28575">
              <a:solidFill>
                <a:srgbClr val="692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t>
              </a:r>
            </a:p>
          </p:txBody>
        </p:sp>
      </p:grpSp>
      <p:graphicFrame>
        <p:nvGraphicFramePr>
          <p:cNvPr id="2" name="Tableau 1">
            <a:extLst>
              <a:ext uri="{FF2B5EF4-FFF2-40B4-BE49-F238E27FC236}">
                <a16:creationId xmlns:a16="http://schemas.microsoft.com/office/drawing/2014/main" id="{55D5653E-4DD5-D9F6-64FB-C1973FEFD949}"/>
              </a:ext>
            </a:extLst>
          </p:cNvPr>
          <p:cNvGraphicFramePr>
            <a:graphicFrameLocks noGrp="1"/>
          </p:cNvGraphicFramePr>
          <p:nvPr>
            <p:extLst>
              <p:ext uri="{D42A27DB-BD31-4B8C-83A1-F6EECF244321}">
                <p14:modId xmlns:p14="http://schemas.microsoft.com/office/powerpoint/2010/main" val="785581943"/>
              </p:ext>
            </p:extLst>
          </p:nvPr>
        </p:nvGraphicFramePr>
        <p:xfrm>
          <a:off x="657790" y="1515758"/>
          <a:ext cx="11362758" cy="3093720"/>
        </p:xfrm>
        <a:graphic>
          <a:graphicData uri="http://schemas.openxmlformats.org/drawingml/2006/table">
            <a:tbl>
              <a:tblPr firstRow="1" bandRow="1">
                <a:tableStyleId>{72833802-FEF1-4C79-8D5D-14CF1EAF98D9}</a:tableStyleId>
              </a:tblPr>
              <a:tblGrid>
                <a:gridCol w="2362016">
                  <a:extLst>
                    <a:ext uri="{9D8B030D-6E8A-4147-A177-3AD203B41FA5}">
                      <a16:colId xmlns:a16="http://schemas.microsoft.com/office/drawing/2014/main" val="1691847633"/>
                    </a:ext>
                  </a:extLst>
                </a:gridCol>
                <a:gridCol w="1076085">
                  <a:extLst>
                    <a:ext uri="{9D8B030D-6E8A-4147-A177-3AD203B41FA5}">
                      <a16:colId xmlns:a16="http://schemas.microsoft.com/office/drawing/2014/main" val="1653647542"/>
                    </a:ext>
                  </a:extLst>
                </a:gridCol>
                <a:gridCol w="1151415">
                  <a:extLst>
                    <a:ext uri="{9D8B030D-6E8A-4147-A177-3AD203B41FA5}">
                      <a16:colId xmlns:a16="http://schemas.microsoft.com/office/drawing/2014/main" val="1233526057"/>
                    </a:ext>
                  </a:extLst>
                </a:gridCol>
                <a:gridCol w="1084251">
                  <a:extLst>
                    <a:ext uri="{9D8B030D-6E8A-4147-A177-3AD203B41FA5}">
                      <a16:colId xmlns:a16="http://schemas.microsoft.com/office/drawing/2014/main" val="3239312779"/>
                    </a:ext>
                  </a:extLst>
                </a:gridCol>
                <a:gridCol w="1141821">
                  <a:extLst>
                    <a:ext uri="{9D8B030D-6E8A-4147-A177-3AD203B41FA5}">
                      <a16:colId xmlns:a16="http://schemas.microsoft.com/office/drawing/2014/main" val="2921513495"/>
                    </a:ext>
                  </a:extLst>
                </a:gridCol>
                <a:gridCol w="4547170">
                  <a:extLst>
                    <a:ext uri="{9D8B030D-6E8A-4147-A177-3AD203B41FA5}">
                      <a16:colId xmlns:a16="http://schemas.microsoft.com/office/drawing/2014/main" val="678508287"/>
                    </a:ext>
                  </a:extLst>
                </a:gridCol>
              </a:tblGrid>
              <a:tr h="370840">
                <a:tc>
                  <a:txBody>
                    <a:bodyPr/>
                    <a:lstStyle/>
                    <a:p>
                      <a:r>
                        <a:rPr lang="fr-FR" sz="1200" dirty="0">
                          <a:latin typeface="Arial" panose="020B0604020202020204" pitchFamily="34" charset="0"/>
                          <a:cs typeface="Arial" panose="020B0604020202020204" pitchFamily="34" charset="0"/>
                        </a:rPr>
                        <a:t>Questions sondage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200" dirty="0">
                          <a:latin typeface="Arial" panose="020B0604020202020204" pitchFamily="34" charset="0"/>
                          <a:cs typeface="Arial" panose="020B0604020202020204" pitchFamily="34" charset="0"/>
                        </a:rPr>
                        <a:t>MTN Benin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200" dirty="0">
                          <a:latin typeface="Arial" panose="020B0604020202020204" pitchFamily="34" charset="0"/>
                          <a:cs typeface="Arial" panose="020B0604020202020204" pitchFamily="34" charset="0"/>
                        </a:rPr>
                        <a:t>CELTIS Benin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MTN CI</a:t>
                      </a:r>
                    </a:p>
                    <a:p>
                      <a:endParaRPr lang="fr-FR"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MTN Congo</a:t>
                      </a:r>
                    </a:p>
                    <a:p>
                      <a:endParaRPr lang="fr-FR"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tc>
                  <a:txBody>
                    <a:bodyPr/>
                    <a:lstStyle/>
                    <a:p>
                      <a:r>
                        <a:rPr lang="fr-FR" sz="1200" dirty="0">
                          <a:latin typeface="Arial" panose="020B0604020202020204" pitchFamily="34" charset="0"/>
                          <a:cs typeface="Arial" panose="020B0604020202020204" pitchFamily="34" charset="0"/>
                        </a:rPr>
                        <a:t>Observations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537543130"/>
                  </a:ext>
                </a:extLst>
              </a:tr>
              <a:tr h="480948">
                <a:tc>
                  <a:txBody>
                    <a:bodyPr/>
                    <a:lstStyle/>
                    <a:p>
                      <a:r>
                        <a:rPr lang="fr-FR" sz="1100" dirty="0">
                          <a:latin typeface="Arial" panose="020B0604020202020204" pitchFamily="34" charset="0"/>
                          <a:cs typeface="Arial" panose="020B0604020202020204" pitchFamily="34" charset="0"/>
                        </a:rPr>
                        <a:t>Quel est votre niveau de satisfaction globale sur une échelle de 1 à 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100" kern="1200" dirty="0">
                          <a:solidFill>
                            <a:schemeClr val="tx1"/>
                          </a:solidFill>
                          <a:latin typeface="Arial" panose="020B0604020202020204" pitchFamily="34" charset="0"/>
                          <a:ea typeface="+mn-ea"/>
                          <a:cs typeface="Arial" panose="020B0604020202020204" pitchFamily="34" charset="0"/>
                        </a:rPr>
                        <a:t>Sur les quatre réponses relatives au niveau de satisfaction globale de nos DO, nous avons une filiale qui est très satisfaite, une autre satisfaite et le troisième est restée neutre.</a:t>
                      </a:r>
                      <a:endParaRPr lang="fr-FR" sz="1100" kern="1200" dirty="0">
                        <a:solidFill>
                          <a:srgbClr val="00B050"/>
                        </a:solidFill>
                        <a:latin typeface="Arial" panose="020B0604020202020204" pitchFamily="34" charset="0"/>
                        <a:ea typeface="+mn-ea"/>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740234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Arial" panose="020B0604020202020204" pitchFamily="34" charset="0"/>
                          <a:ea typeface="+mn-ea"/>
                          <a:cs typeface="Arial" panose="020B0604020202020204" pitchFamily="34" charset="0"/>
                        </a:rPr>
                        <a:t>Comment évaluez-vous notre réactivité face à vos préoccupations?</a:t>
                      </a:r>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100" kern="1200" dirty="0">
                          <a:solidFill>
                            <a:schemeClr val="tx1"/>
                          </a:solidFill>
                          <a:latin typeface="Arial" panose="020B0604020202020204" pitchFamily="34" charset="0"/>
                          <a:ea typeface="+mn-ea"/>
                          <a:cs typeface="Arial" panose="020B0604020202020204" pitchFamily="34" charset="0"/>
                        </a:rPr>
                        <a:t>Concernant notre réactivité face aux préoccupations des nos DO, sur les trois, nous avons d’abord une filiale qui est très satisfaite, ensuite une autre satisfaite, et  enfin une insatisfaite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346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Arial" panose="020B0604020202020204" pitchFamily="34" charset="0"/>
                          <a:ea typeface="+mn-ea"/>
                          <a:cs typeface="Arial" panose="020B0604020202020204" pitchFamily="34" charset="0"/>
                        </a:rPr>
                        <a:t>Quelle est votre appréciation sur  notre qualité de  service produite?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100" kern="1200" dirty="0">
                          <a:solidFill>
                            <a:schemeClr val="tx1"/>
                          </a:solidFill>
                          <a:latin typeface="Arial" panose="020B0604020202020204" pitchFamily="34" charset="0"/>
                          <a:ea typeface="+mn-ea"/>
                          <a:cs typeface="Arial" panose="020B0604020202020204" pitchFamily="34" charset="0"/>
                        </a:rPr>
                        <a:t>Notre qualité de service produite est satisfaisante pour l’ensemble des filiales ayant complété l’enquête.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198956"/>
                  </a:ext>
                </a:extLst>
              </a:tr>
              <a:tr h="200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Arial" panose="020B0604020202020204" pitchFamily="34" charset="0"/>
                          <a:ea typeface="+mn-ea"/>
                          <a:cs typeface="Arial" panose="020B0604020202020204" pitchFamily="34" charset="0"/>
                        </a:rPr>
                        <a:t>Êtes-vous satisfait de notre capacité d'innovation?</a:t>
                      </a:r>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100" kern="1200" dirty="0">
                          <a:solidFill>
                            <a:schemeClr val="tx1"/>
                          </a:solidFill>
                          <a:latin typeface="Arial" panose="020B0604020202020204" pitchFamily="34" charset="0"/>
                          <a:ea typeface="+mn-ea"/>
                          <a:cs typeface="Arial" panose="020B0604020202020204" pitchFamily="34" charset="0"/>
                        </a:rPr>
                        <a:t>Quant à notre capacité d’innovation, deux DO sont satisfaits, un est insatisfait et un autre est restée neutre.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270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Arial" panose="020B0604020202020204" pitchFamily="34" charset="0"/>
                          <a:ea typeface="+mn-ea"/>
                          <a:cs typeface="Arial" panose="020B0604020202020204" pitchFamily="34" charset="0"/>
                        </a:rPr>
                        <a:t>Est-ce que nos données mises à votre disposition sont-elles intègres et conformes?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fr-FR"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fr-FR" sz="1100" kern="1200" dirty="0">
                          <a:solidFill>
                            <a:schemeClr val="tx1"/>
                          </a:solidFill>
                          <a:latin typeface="Arial" panose="020B0604020202020204" pitchFamily="34" charset="0"/>
                          <a:ea typeface="+mn-ea"/>
                          <a:cs typeface="Arial" panose="020B0604020202020204" pitchFamily="34" charset="0"/>
                        </a:rPr>
                        <a:t>Toutes les filiales qui ont complété l’enquête sont très satisfaits de la qualité des données mises à leur disposition.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268483"/>
                  </a:ext>
                </a:extLst>
              </a:tr>
            </a:tbl>
          </a:graphicData>
        </a:graphic>
      </p:graphicFrame>
      <p:grpSp>
        <p:nvGrpSpPr>
          <p:cNvPr id="42" name="Groupe 41">
            <a:extLst>
              <a:ext uri="{FF2B5EF4-FFF2-40B4-BE49-F238E27FC236}">
                <a16:creationId xmlns:a16="http://schemas.microsoft.com/office/drawing/2014/main" id="{B9A8233A-2444-90BF-E68F-8573A46C0D64}"/>
              </a:ext>
            </a:extLst>
          </p:cNvPr>
          <p:cNvGrpSpPr/>
          <p:nvPr/>
        </p:nvGrpSpPr>
        <p:grpSpPr>
          <a:xfrm>
            <a:off x="3033973" y="2014074"/>
            <a:ext cx="4423169" cy="2315266"/>
            <a:chOff x="3033973" y="2014074"/>
            <a:chExt cx="4423169" cy="2315266"/>
          </a:xfrm>
        </p:grpSpPr>
        <p:sp>
          <p:nvSpPr>
            <p:cNvPr id="3" name="Ellipse 2">
              <a:extLst>
                <a:ext uri="{FF2B5EF4-FFF2-40B4-BE49-F238E27FC236}">
                  <a16:creationId xmlns:a16="http://schemas.microsoft.com/office/drawing/2014/main" id="{32E94F56-7144-DDE3-0256-28FFA266D8A1}"/>
                </a:ext>
              </a:extLst>
            </p:cNvPr>
            <p:cNvSpPr/>
            <p:nvPr/>
          </p:nvSpPr>
          <p:spPr>
            <a:xfrm>
              <a:off x="3053023" y="20331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21B0803-8587-8D50-9DC8-FF56A93BE10D}"/>
                </a:ext>
              </a:extLst>
            </p:cNvPr>
            <p:cNvSpPr/>
            <p:nvPr/>
          </p:nvSpPr>
          <p:spPr>
            <a:xfrm>
              <a:off x="4128358" y="2042649"/>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C4C4AFD-5C20-1D63-B570-F3BC367FB6C3}"/>
                </a:ext>
              </a:extLst>
            </p:cNvPr>
            <p:cNvSpPr/>
            <p:nvPr/>
          </p:nvSpPr>
          <p:spPr>
            <a:xfrm>
              <a:off x="5657751" y="2123596"/>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FF717D5-59CE-C254-02E0-E4ECDB5262E6}"/>
                </a:ext>
              </a:extLst>
            </p:cNvPr>
            <p:cNvSpPr/>
            <p:nvPr/>
          </p:nvSpPr>
          <p:spPr>
            <a:xfrm>
              <a:off x="7205241" y="201407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201FA8C-A15A-2C50-BB1A-D084557DBDE8}"/>
                </a:ext>
              </a:extLst>
            </p:cNvPr>
            <p:cNvSpPr/>
            <p:nvPr/>
          </p:nvSpPr>
          <p:spPr>
            <a:xfrm>
              <a:off x="3053023" y="26427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4B4B6F72-FF21-D9B2-61AA-9C211ED4D3E3}"/>
                </a:ext>
              </a:extLst>
            </p:cNvPr>
            <p:cNvSpPr/>
            <p:nvPr/>
          </p:nvSpPr>
          <p:spPr>
            <a:xfrm>
              <a:off x="3033973" y="31761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09A725C-04BF-3515-F5CE-AB5C3756C3ED}"/>
                </a:ext>
              </a:extLst>
            </p:cNvPr>
            <p:cNvSpPr/>
            <p:nvPr/>
          </p:nvSpPr>
          <p:spPr>
            <a:xfrm>
              <a:off x="3043498" y="37095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3A9E9BD-8236-8857-7973-EF054CCC9992}"/>
                </a:ext>
              </a:extLst>
            </p:cNvPr>
            <p:cNvSpPr/>
            <p:nvPr/>
          </p:nvSpPr>
          <p:spPr>
            <a:xfrm>
              <a:off x="3833391" y="404289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621E398C-F58F-2625-BE5F-8E32CE3D0569}"/>
                </a:ext>
              </a:extLst>
            </p:cNvPr>
            <p:cNvSpPr/>
            <p:nvPr/>
          </p:nvSpPr>
          <p:spPr>
            <a:xfrm>
              <a:off x="4514751" y="3666646"/>
              <a:ext cx="251901" cy="276916"/>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D7569767-1F65-27EC-8A9C-86C99A038666}"/>
                </a:ext>
              </a:extLst>
            </p:cNvPr>
            <p:cNvSpPr/>
            <p:nvPr/>
          </p:nvSpPr>
          <p:spPr>
            <a:xfrm>
              <a:off x="4976391" y="40524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B0F114C-66A7-C486-004B-E8C0BEB98FA7}"/>
                </a:ext>
              </a:extLst>
            </p:cNvPr>
            <p:cNvSpPr/>
            <p:nvPr/>
          </p:nvSpPr>
          <p:spPr>
            <a:xfrm>
              <a:off x="4128358" y="26427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2DF63D6-1E62-98C4-52A0-2DBBA96C4EA2}"/>
                </a:ext>
              </a:extLst>
            </p:cNvPr>
            <p:cNvSpPr/>
            <p:nvPr/>
          </p:nvSpPr>
          <p:spPr>
            <a:xfrm>
              <a:off x="4166458" y="31761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1A4AFC8C-0512-83C2-90C9-E34310A45BA5}"/>
                </a:ext>
              </a:extLst>
            </p:cNvPr>
            <p:cNvSpPr/>
            <p:nvPr/>
          </p:nvSpPr>
          <p:spPr>
            <a:xfrm>
              <a:off x="5237029" y="2825226"/>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03BBC31-FDD3-928B-ABF0-2C59F8C2B0BC}"/>
                </a:ext>
              </a:extLst>
            </p:cNvPr>
            <p:cNvSpPr/>
            <p:nvPr/>
          </p:nvSpPr>
          <p:spPr>
            <a:xfrm>
              <a:off x="5280883" y="3176124"/>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6AF7479-4F90-FF69-AF4D-AA90330E98E0}"/>
                </a:ext>
              </a:extLst>
            </p:cNvPr>
            <p:cNvSpPr/>
            <p:nvPr/>
          </p:nvSpPr>
          <p:spPr>
            <a:xfrm>
              <a:off x="5265604" y="3711051"/>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F460F614-8119-8766-D695-5C53AF69F436}"/>
                </a:ext>
              </a:extLst>
            </p:cNvPr>
            <p:cNvSpPr/>
            <p:nvPr/>
          </p:nvSpPr>
          <p:spPr>
            <a:xfrm>
              <a:off x="6062241" y="402384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CD799E0C-3FD5-1791-2152-5789B984FA1A}"/>
                </a:ext>
              </a:extLst>
            </p:cNvPr>
            <p:cNvSpPr/>
            <p:nvPr/>
          </p:nvSpPr>
          <p:spPr>
            <a:xfrm>
              <a:off x="7195716" y="2633199"/>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E4C53B03-4D8A-10FB-ED7D-BACE5EB1BC5F}"/>
                </a:ext>
              </a:extLst>
            </p:cNvPr>
            <p:cNvSpPr/>
            <p:nvPr/>
          </p:nvSpPr>
          <p:spPr>
            <a:xfrm>
              <a:off x="6338158" y="3166599"/>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C4CFD25F-932A-8DEC-50C3-E280FF015939}"/>
                </a:ext>
              </a:extLst>
            </p:cNvPr>
            <p:cNvSpPr/>
            <p:nvPr/>
          </p:nvSpPr>
          <p:spPr>
            <a:xfrm>
              <a:off x="6338158" y="3623799"/>
              <a:ext cx="251901" cy="276916"/>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3E13BF6D-1280-C73A-EF56-5922F7F8F9B2}"/>
                </a:ext>
              </a:extLst>
            </p:cNvPr>
            <p:cNvSpPr/>
            <p:nvPr/>
          </p:nvSpPr>
          <p:spPr>
            <a:xfrm>
              <a:off x="7195716" y="4052424"/>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6BBAA8AA-B610-331A-0008-E9944E100DFA}"/>
              </a:ext>
            </a:extLst>
          </p:cNvPr>
          <p:cNvGrpSpPr/>
          <p:nvPr/>
        </p:nvGrpSpPr>
        <p:grpSpPr>
          <a:xfrm>
            <a:off x="-15169" y="4721599"/>
            <a:ext cx="2701210" cy="1962434"/>
            <a:chOff x="-15169" y="4721599"/>
            <a:chExt cx="2701210" cy="1962434"/>
          </a:xfrm>
        </p:grpSpPr>
        <p:sp>
          <p:nvSpPr>
            <p:cNvPr id="13" name="ZoneTexte 12">
              <a:extLst>
                <a:ext uri="{FF2B5EF4-FFF2-40B4-BE49-F238E27FC236}">
                  <a16:creationId xmlns:a16="http://schemas.microsoft.com/office/drawing/2014/main" id="{87C758B9-771F-35BB-C546-657B1A8971A6}"/>
                </a:ext>
              </a:extLst>
            </p:cNvPr>
            <p:cNvSpPr txBox="1"/>
            <p:nvPr/>
          </p:nvSpPr>
          <p:spPr>
            <a:xfrm>
              <a:off x="-15169" y="4721599"/>
              <a:ext cx="2211814" cy="369332"/>
            </a:xfrm>
            <a:prstGeom prst="rect">
              <a:avLst/>
            </a:prstGeom>
            <a:noFill/>
          </p:spPr>
          <p:txBody>
            <a:bodyPr wrap="square" rtlCol="0">
              <a:spAutoFit/>
            </a:bodyPr>
            <a:lstStyle/>
            <a:p>
              <a:r>
                <a:rPr lang="fr-FR" dirty="0"/>
                <a:t>Légende</a:t>
              </a:r>
            </a:p>
          </p:txBody>
        </p:sp>
        <p:grpSp>
          <p:nvGrpSpPr>
            <p:cNvPr id="43" name="Groupe 42">
              <a:extLst>
                <a:ext uri="{FF2B5EF4-FFF2-40B4-BE49-F238E27FC236}">
                  <a16:creationId xmlns:a16="http://schemas.microsoft.com/office/drawing/2014/main" id="{C4CB8FC2-1D5A-5198-A5C6-FDB144B8149B}"/>
                </a:ext>
              </a:extLst>
            </p:cNvPr>
            <p:cNvGrpSpPr/>
            <p:nvPr/>
          </p:nvGrpSpPr>
          <p:grpSpPr>
            <a:xfrm>
              <a:off x="301155" y="5155598"/>
              <a:ext cx="2384886" cy="1528435"/>
              <a:chOff x="301155" y="5155598"/>
              <a:chExt cx="2384886" cy="1528435"/>
            </a:xfrm>
          </p:grpSpPr>
          <p:sp>
            <p:nvSpPr>
              <p:cNvPr id="18" name="Ellipse 17">
                <a:extLst>
                  <a:ext uri="{FF2B5EF4-FFF2-40B4-BE49-F238E27FC236}">
                    <a16:creationId xmlns:a16="http://schemas.microsoft.com/office/drawing/2014/main" id="{E48A898A-B9AC-9525-3C5D-C30D75A4EE0E}"/>
                  </a:ext>
                </a:extLst>
              </p:cNvPr>
              <p:cNvSpPr/>
              <p:nvPr/>
            </p:nvSpPr>
            <p:spPr>
              <a:xfrm>
                <a:off x="301155" y="6399253"/>
                <a:ext cx="251901" cy="276916"/>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EFCAACA-D16C-708C-8B7F-90E98D2F65DD}"/>
                  </a:ext>
                </a:extLst>
              </p:cNvPr>
              <p:cNvSpPr/>
              <p:nvPr/>
            </p:nvSpPr>
            <p:spPr>
              <a:xfrm>
                <a:off x="316614" y="5517808"/>
                <a:ext cx="229001" cy="251742"/>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0D658715-6A41-A316-7BE4-AF5B85367EA7}"/>
                  </a:ext>
                </a:extLst>
              </p:cNvPr>
              <p:cNvSpPr/>
              <p:nvPr/>
            </p:nvSpPr>
            <p:spPr>
              <a:xfrm>
                <a:off x="303079" y="6092301"/>
                <a:ext cx="251901" cy="276916"/>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BE2FE9C-122D-A90C-435E-CFC7CE3506B1}"/>
                  </a:ext>
                </a:extLst>
              </p:cNvPr>
              <p:cNvSpPr/>
              <p:nvPr/>
            </p:nvSpPr>
            <p:spPr>
              <a:xfrm>
                <a:off x="314530" y="5795373"/>
                <a:ext cx="229001" cy="251742"/>
              </a:xfrm>
              <a:prstGeom prst="ellips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ACBE5645-974E-4A2A-BD0A-1B7BEB279536}"/>
                  </a:ext>
                </a:extLst>
              </p:cNvPr>
              <p:cNvSpPr/>
              <p:nvPr/>
            </p:nvSpPr>
            <p:spPr>
              <a:xfrm>
                <a:off x="314546" y="5165123"/>
                <a:ext cx="251901" cy="276916"/>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483FEE8D-9ECB-1D15-66C2-3054CDC2A0D7}"/>
                  </a:ext>
                </a:extLst>
              </p:cNvPr>
              <p:cNvSpPr txBox="1"/>
              <p:nvPr/>
            </p:nvSpPr>
            <p:spPr>
              <a:xfrm>
                <a:off x="837679" y="5155598"/>
                <a:ext cx="1819787"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Très satisfait</a:t>
                </a:r>
              </a:p>
            </p:txBody>
          </p:sp>
          <p:sp>
            <p:nvSpPr>
              <p:cNvPr id="37" name="ZoneTexte 36">
                <a:extLst>
                  <a:ext uri="{FF2B5EF4-FFF2-40B4-BE49-F238E27FC236}">
                    <a16:creationId xmlns:a16="http://schemas.microsoft.com/office/drawing/2014/main" id="{98EBFA0F-5A3A-1D22-E674-368930AC0E0D}"/>
                  </a:ext>
                </a:extLst>
              </p:cNvPr>
              <p:cNvSpPr txBox="1"/>
              <p:nvPr/>
            </p:nvSpPr>
            <p:spPr>
              <a:xfrm>
                <a:off x="837679" y="5479544"/>
                <a:ext cx="1819787"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Satisfait</a:t>
                </a:r>
              </a:p>
            </p:txBody>
          </p:sp>
          <p:sp>
            <p:nvSpPr>
              <p:cNvPr id="38" name="ZoneTexte 37">
                <a:extLst>
                  <a:ext uri="{FF2B5EF4-FFF2-40B4-BE49-F238E27FC236}">
                    <a16:creationId xmlns:a16="http://schemas.microsoft.com/office/drawing/2014/main" id="{494523BE-3EFD-A0C9-FB19-2B1C1A0B140F}"/>
                  </a:ext>
                </a:extLst>
              </p:cNvPr>
              <p:cNvSpPr txBox="1"/>
              <p:nvPr/>
            </p:nvSpPr>
            <p:spPr>
              <a:xfrm>
                <a:off x="856729" y="5755673"/>
                <a:ext cx="1819787"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Neutre</a:t>
                </a:r>
              </a:p>
            </p:txBody>
          </p:sp>
          <p:sp>
            <p:nvSpPr>
              <p:cNvPr id="39" name="ZoneTexte 38">
                <a:extLst>
                  <a:ext uri="{FF2B5EF4-FFF2-40B4-BE49-F238E27FC236}">
                    <a16:creationId xmlns:a16="http://schemas.microsoft.com/office/drawing/2014/main" id="{D85974D9-0490-C7DC-8ECF-EE41B66672C2}"/>
                  </a:ext>
                </a:extLst>
              </p:cNvPr>
              <p:cNvSpPr txBox="1"/>
              <p:nvPr/>
            </p:nvSpPr>
            <p:spPr>
              <a:xfrm>
                <a:off x="866254" y="6108098"/>
                <a:ext cx="1819787"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Insatisfait</a:t>
                </a:r>
              </a:p>
            </p:txBody>
          </p:sp>
          <p:sp>
            <p:nvSpPr>
              <p:cNvPr id="40" name="ZoneTexte 39">
                <a:extLst>
                  <a:ext uri="{FF2B5EF4-FFF2-40B4-BE49-F238E27FC236}">
                    <a16:creationId xmlns:a16="http://schemas.microsoft.com/office/drawing/2014/main" id="{017BD9B3-256D-D0DD-3057-A95F410635FF}"/>
                  </a:ext>
                </a:extLst>
              </p:cNvPr>
              <p:cNvSpPr txBox="1"/>
              <p:nvPr/>
            </p:nvSpPr>
            <p:spPr>
              <a:xfrm>
                <a:off x="828154" y="6422423"/>
                <a:ext cx="1819787"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Très insatisfait</a:t>
                </a:r>
              </a:p>
            </p:txBody>
          </p:sp>
        </p:grpSp>
      </p:grpSp>
      <p:sp>
        <p:nvSpPr>
          <p:cNvPr id="41" name="ZoneTexte 40">
            <a:extLst>
              <a:ext uri="{FF2B5EF4-FFF2-40B4-BE49-F238E27FC236}">
                <a16:creationId xmlns:a16="http://schemas.microsoft.com/office/drawing/2014/main" id="{BC685535-262E-B5C0-FE5E-CCB43F071A45}"/>
              </a:ext>
            </a:extLst>
          </p:cNvPr>
          <p:cNvSpPr txBox="1"/>
          <p:nvPr/>
        </p:nvSpPr>
        <p:spPr>
          <a:xfrm>
            <a:off x="6059488" y="5061658"/>
            <a:ext cx="5865091" cy="1015663"/>
          </a:xfrm>
          <a:prstGeom prst="rect">
            <a:avLst/>
          </a:prstGeom>
          <a:noFill/>
        </p:spPr>
        <p:txBody>
          <a:bodyPr wrap="square" rtlCol="0">
            <a:spAutoFit/>
          </a:bodyPr>
          <a:lstStyle/>
          <a:p>
            <a:r>
              <a:rPr lang="fr-FR" sz="1200" b="1" dirty="0">
                <a:solidFill>
                  <a:srgbClr val="FF0000"/>
                </a:solidFill>
                <a:latin typeface="Arial" panose="020B0604020202020204" pitchFamily="34" charset="0"/>
                <a:cs typeface="Arial" panose="020B0604020202020204" pitchFamily="34" charset="0"/>
              </a:rPr>
              <a:t>NB</a:t>
            </a:r>
            <a:r>
              <a:rPr lang="fr-FR" sz="1200" b="1" dirty="0">
                <a:solidFill>
                  <a:schemeClr val="tx1">
                    <a:lumMod val="50000"/>
                    <a:lumOff val="50000"/>
                  </a:schemeClr>
                </a:solidFill>
                <a:latin typeface="Arial" panose="020B0604020202020204" pitchFamily="34" charset="0"/>
                <a:cs typeface="Arial" panose="020B0604020202020204" pitchFamily="34" charset="0"/>
              </a:rPr>
              <a:t>: </a:t>
            </a:r>
            <a:r>
              <a:rPr lang="fr-FR" sz="1200" dirty="0">
                <a:solidFill>
                  <a:schemeClr val="tx1">
                    <a:lumMod val="50000"/>
                    <a:lumOff val="50000"/>
                  </a:schemeClr>
                </a:solidFill>
                <a:latin typeface="Arial" panose="020B0604020202020204" pitchFamily="34" charset="0"/>
                <a:cs typeface="Arial" panose="020B0604020202020204" pitchFamily="34" charset="0"/>
              </a:rPr>
              <a:t>Nous n’avons pas eu de retour des donneurs d’ordres suivants</a:t>
            </a:r>
          </a:p>
          <a:p>
            <a:r>
              <a:rPr lang="fr-FR" sz="1200" dirty="0">
                <a:solidFill>
                  <a:schemeClr val="tx1">
                    <a:lumMod val="50000"/>
                    <a:lumOff val="50000"/>
                  </a:schemeClr>
                </a:solidFill>
                <a:latin typeface="Arial" panose="020B0604020202020204" pitchFamily="34" charset="0"/>
                <a:cs typeface="Arial" panose="020B0604020202020204" pitchFamily="34" charset="0"/>
              </a:rPr>
              <a:t>:</a:t>
            </a:r>
          </a:p>
          <a:p>
            <a:r>
              <a:rPr lang="fr-FR" sz="1200" dirty="0">
                <a:solidFill>
                  <a:schemeClr val="tx1">
                    <a:lumMod val="50000"/>
                    <a:lumOff val="50000"/>
                  </a:schemeClr>
                </a:solidFill>
                <a:latin typeface="Arial" panose="020B0604020202020204" pitchFamily="34" charset="0"/>
                <a:cs typeface="Arial" panose="020B0604020202020204" pitchFamily="34" charset="0"/>
              </a:rPr>
              <a:t> MTN CAMEROUN</a:t>
            </a:r>
          </a:p>
          <a:p>
            <a:r>
              <a:rPr lang="fr-FR" sz="1200" dirty="0">
                <a:solidFill>
                  <a:schemeClr val="tx1">
                    <a:lumMod val="50000"/>
                    <a:lumOff val="50000"/>
                  </a:schemeClr>
                </a:solidFill>
                <a:latin typeface="Arial" panose="020B0604020202020204" pitchFamily="34" charset="0"/>
                <a:cs typeface="Arial" panose="020B0604020202020204" pitchFamily="34" charset="0"/>
              </a:rPr>
              <a:t> MTN GUINEE CONAKRY</a:t>
            </a:r>
          </a:p>
          <a:p>
            <a:r>
              <a:rPr lang="fr-FR" sz="1200" dirty="0">
                <a:solidFill>
                  <a:schemeClr val="tx1">
                    <a:lumMod val="50000"/>
                    <a:lumOff val="50000"/>
                  </a:schemeClr>
                </a:solidFill>
                <a:latin typeface="Arial" panose="020B0604020202020204" pitchFamily="34" charset="0"/>
                <a:cs typeface="Arial" panose="020B0604020202020204" pitchFamily="34" charset="0"/>
              </a:rPr>
              <a:t> MTN GUINEE BISAU.</a:t>
            </a:r>
          </a:p>
        </p:txBody>
      </p:sp>
    </p:spTree>
    <p:extLst>
      <p:ext uri="{BB962C8B-B14F-4D97-AF65-F5344CB8AC3E}">
        <p14:creationId xmlns:p14="http://schemas.microsoft.com/office/powerpoint/2010/main" val="272468027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144975</TotalTime>
  <Words>2046</Words>
  <Application>Microsoft Office PowerPoint</Application>
  <PresentationFormat>Grand écran</PresentationFormat>
  <Paragraphs>275</Paragraphs>
  <Slides>19</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Calibri Light</vt:lpstr>
      <vt:lpstr>Garamond</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Innocent D'Almeida</cp:lastModifiedBy>
  <cp:revision>5616</cp:revision>
  <cp:lastPrinted>2022-06-20T16:36:59Z</cp:lastPrinted>
  <dcterms:created xsi:type="dcterms:W3CDTF">2015-10-14T16:42:27Z</dcterms:created>
  <dcterms:modified xsi:type="dcterms:W3CDTF">2025-04-02T17:48:09Z</dcterms:modified>
</cp:coreProperties>
</file>