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913" r:id="rId2"/>
    <p:sldId id="914" r:id="rId3"/>
    <p:sldId id="912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AFABAB"/>
    <a:srgbClr val="693020"/>
    <a:srgbClr val="006600"/>
    <a:srgbClr val="E2001A"/>
    <a:srgbClr val="ED7D31"/>
    <a:srgbClr val="990000"/>
    <a:srgbClr val="CC6600"/>
    <a:srgbClr val="E85127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66C591-4FA1-461E-A0B5-CA8B3481CC1D}" v="1" dt="2025-05-09T11:48:29.4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4728" autoAdjust="0"/>
  </p:normalViewPr>
  <p:slideViewPr>
    <p:cSldViewPr snapToGrid="0">
      <p:cViewPr varScale="1">
        <p:scale>
          <a:sx n="59" d="100"/>
          <a:sy n="59" d="100"/>
        </p:scale>
        <p:origin x="84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fr-FR" sz="1800" b="1" i="0" u="none" strike="noStrike" kern="1200" spc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Disponibilité PL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r-FR" sz="1800" b="1" i="0" u="none" strike="noStrike" kern="1200" spc="0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CC-45F0-AFE8-E881DE86017D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CC-45F0-AFE8-E881DE86017D}"/>
              </c:ext>
            </c:extLst>
          </c:dPt>
          <c:cat>
            <c:strRef>
              <c:f>Feuil1!$B$22:$B$23</c:f>
              <c:strCache>
                <c:ptCount val="2"/>
                <c:pt idx="0">
                  <c:v>Non disponible</c:v>
                </c:pt>
                <c:pt idx="1">
                  <c:v>disponible</c:v>
                </c:pt>
              </c:strCache>
            </c:strRef>
          </c:cat>
          <c:val>
            <c:numRef>
              <c:f>Feuil1!$C$22:$C$23</c:f>
              <c:numCache>
                <c:formatCode>0%</c:formatCode>
                <c:ptCount val="2"/>
                <c:pt idx="0">
                  <c:v>1.7299999999999999E-2</c:v>
                </c:pt>
                <c:pt idx="1">
                  <c:v>0.98270000000000002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CC-45F0-AFE8-E881DE860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fr-FR" sz="1800" b="1" i="0" u="none" strike="noStrike" kern="1200" spc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Disponibilité </a:t>
            </a:r>
            <a:r>
              <a:rPr lang="fr-FR" sz="18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Rx</a:t>
            </a:r>
            <a:endParaRPr lang="fr-FR" sz="18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r-FR" sz="1800" b="1" i="0" u="none" strike="noStrike" kern="1200" spc="0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B5-4574-8E78-8BCF0DDF9FB7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B5-4574-8E78-8BCF0DDF9FB7}"/>
              </c:ext>
            </c:extLst>
          </c:dPt>
          <c:cat>
            <c:strRef>
              <c:f>Feuil1!$B$22:$B$23</c:f>
              <c:strCache>
                <c:ptCount val="2"/>
                <c:pt idx="0">
                  <c:v>Non disponible</c:v>
                </c:pt>
                <c:pt idx="1">
                  <c:v>disponible</c:v>
                </c:pt>
              </c:strCache>
            </c:strRef>
          </c:cat>
          <c:val>
            <c:numRef>
              <c:f>Feuil1!$C$22:$C$23</c:f>
              <c:numCache>
                <c:formatCode>0%</c:formatCode>
                <c:ptCount val="2"/>
                <c:pt idx="0">
                  <c:v>0.01</c:v>
                </c:pt>
                <c:pt idx="1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B5-4574-8E78-8BCF0DDF9F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0.36272</cdr:x>
      <cdr:y>0.50543</cdr:y>
    </cdr:from>
    <cdr:to>
      <cdr:x>0.70328</cdr:x>
      <cdr:y>0.65767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8D7BED68-6693-4684-B0AA-38C0C6BD5347}"/>
            </a:ext>
          </a:extLst>
        </cdr:cNvPr>
        <cdr:cNvSpPr txBox="1"/>
      </cdr:nvSpPr>
      <cdr:spPr>
        <a:xfrm xmlns:a="http://schemas.openxmlformats.org/drawingml/2006/main">
          <a:off x="925470" y="1216742"/>
          <a:ext cx="868918" cy="3664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400" kern="1200" dirty="0"/>
            <a:t>98,27</a:t>
          </a:r>
          <a:r>
            <a:rPr lang="fr-FR" sz="2000" kern="1200" dirty="0"/>
            <a:t>%</a:t>
          </a:r>
          <a:endParaRPr lang="fr-BJ" sz="2000" kern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0.41426</cdr:x>
      <cdr:y>0.5401</cdr:y>
    </cdr:from>
    <cdr:to>
      <cdr:x>0.69557</cdr:x>
      <cdr:y>0.67785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8D7BED68-6693-4684-B0AA-38C0C6BD5347}"/>
            </a:ext>
          </a:extLst>
        </cdr:cNvPr>
        <cdr:cNvSpPr txBox="1"/>
      </cdr:nvSpPr>
      <cdr:spPr>
        <a:xfrm xmlns:a="http://schemas.openxmlformats.org/drawingml/2006/main">
          <a:off x="1056968" y="1300195"/>
          <a:ext cx="717754" cy="3316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600" kern="1200" dirty="0"/>
            <a:t>99,0</a:t>
          </a:r>
          <a:r>
            <a:rPr lang="fr-FR" sz="1400" kern="1200" dirty="0"/>
            <a:t>%</a:t>
          </a:r>
          <a:endParaRPr lang="fr-BJ" sz="1400" kern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16/05/2025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J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F308E-1E8B-4971-BED4-FA8D2623719B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014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B282F-2C9F-D6AB-6553-EC118683D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B3B8CCC-D375-07F1-EFDC-5FA4EEDBE5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95E7765-7738-3D43-F179-47B2EF250E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J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5B8E0B-E465-5CAD-7CBA-EF34B7AC4C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F308E-1E8B-4971-BED4-FA8D2623719B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23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16/05/2025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16/05/2025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16/05/2025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16/05/2025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16/05/2025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16/05/2025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16/05/2025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16/05/2025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16/05/2025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16/05/2025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16/05/2025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16/05/2025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BBB4448-CFFC-7245-8774-C3E2A6CF183C}"/>
              </a:ext>
            </a:extLst>
          </p:cNvPr>
          <p:cNvSpPr txBox="1"/>
          <p:nvPr/>
        </p:nvSpPr>
        <p:spPr>
          <a:xfrm>
            <a:off x="1563328" y="29439"/>
            <a:ext cx="9227254" cy="60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250000"/>
              </a:lnSpc>
              <a:buFont typeface="+mj-lt"/>
              <a:buAutoNum type="romanUcPeriod"/>
            </a:pPr>
            <a:r>
              <a:rPr lang="fr-FR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DISPONIBILITÉ PLATEFORME DE PRODUCTION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0E10BD8E-D941-4E84-D590-3DBBB749B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008740"/>
              </p:ext>
            </p:extLst>
          </p:nvPr>
        </p:nvGraphicFramePr>
        <p:xfrm>
          <a:off x="530941" y="892885"/>
          <a:ext cx="9615950" cy="235973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761562">
                  <a:extLst>
                    <a:ext uri="{9D8B030D-6E8A-4147-A177-3AD203B41FA5}">
                      <a16:colId xmlns:a16="http://schemas.microsoft.com/office/drawing/2014/main" val="3671692535"/>
                    </a:ext>
                  </a:extLst>
                </a:gridCol>
                <a:gridCol w="1635683">
                  <a:extLst>
                    <a:ext uri="{9D8B030D-6E8A-4147-A177-3AD203B41FA5}">
                      <a16:colId xmlns:a16="http://schemas.microsoft.com/office/drawing/2014/main" val="1021767588"/>
                    </a:ext>
                  </a:extLst>
                </a:gridCol>
                <a:gridCol w="1669517">
                  <a:extLst>
                    <a:ext uri="{9D8B030D-6E8A-4147-A177-3AD203B41FA5}">
                      <a16:colId xmlns:a16="http://schemas.microsoft.com/office/drawing/2014/main" val="649936063"/>
                    </a:ext>
                  </a:extLst>
                </a:gridCol>
                <a:gridCol w="1422529">
                  <a:extLst>
                    <a:ext uri="{9D8B030D-6E8A-4147-A177-3AD203B41FA5}">
                      <a16:colId xmlns:a16="http://schemas.microsoft.com/office/drawing/2014/main" val="2476205627"/>
                    </a:ext>
                  </a:extLst>
                </a:gridCol>
                <a:gridCol w="3126659">
                  <a:extLst>
                    <a:ext uri="{9D8B030D-6E8A-4147-A177-3AD203B41FA5}">
                      <a16:colId xmlns:a16="http://schemas.microsoft.com/office/drawing/2014/main" val="2001316241"/>
                    </a:ext>
                  </a:extLst>
                </a:gridCol>
              </a:tblGrid>
              <a:tr h="4632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Services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Taux de disponibilité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Évolution vs. Semaine précédent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Pays/ marques impacté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Commentaire</a:t>
                      </a:r>
                      <a:endParaRPr lang="fr-FR" sz="1400" b="1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3136825"/>
                  </a:ext>
                </a:extLst>
              </a:tr>
              <a:tr h="5018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Solution de téléphonie (IPBX)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97, 61</a:t>
                      </a:r>
                      <a:endParaRPr lang="fr-BJ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Stable</a:t>
                      </a:r>
                      <a:endParaRPr lang="fr-FR" sz="14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MCG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Problème lié à l’IVR côté client au site de la Guinée Conakry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0799454"/>
                  </a:ext>
                </a:extLst>
              </a:tr>
              <a:tr h="3909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CRM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</a:t>
                      </a:r>
                      <a:r>
                        <a:rPr lang="fr-BJ" sz="14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fr-BJ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-1%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MCB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Souci survenu après migration vers H360</a:t>
                      </a:r>
                    </a:p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Souci d ’écoute sur un certain nombre de log argent (v5)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091038"/>
                  </a:ext>
                </a:extLst>
              </a:tr>
              <a:tr h="74498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SVI / Bots vocaux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J" sz="14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  <a:r>
                        <a:rPr lang="fr-BJ" sz="14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,20%</a:t>
                      </a:r>
                      <a:endParaRPr lang="fr-BJ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J" sz="14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fr-BJ" sz="14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,80%</a:t>
                      </a:r>
                      <a:endParaRPr lang="fr-BJ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MCCAM</a:t>
                      </a:r>
                      <a:endParaRPr lang="fr-FR" sz="1400" b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ort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taux d’appels raccroche avant SVI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9329669"/>
                  </a:ext>
                </a:extLst>
              </a:tr>
            </a:tbl>
          </a:graphicData>
        </a:graphic>
      </p:graphicFrame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7CC14327-F986-150E-A8D1-68B1974964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0901292"/>
              </p:ext>
            </p:extLst>
          </p:nvPr>
        </p:nvGraphicFramePr>
        <p:xfrm>
          <a:off x="9866671" y="708150"/>
          <a:ext cx="2551471" cy="2407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6DD6AAEF-7644-106D-F661-456B3D3D908B}"/>
              </a:ext>
            </a:extLst>
          </p:cNvPr>
          <p:cNvSpPr txBox="1"/>
          <p:nvPr/>
        </p:nvSpPr>
        <p:spPr>
          <a:xfrm>
            <a:off x="1482373" y="2956353"/>
            <a:ext cx="9227254" cy="60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400050" indent="-400050">
              <a:lnSpc>
                <a:spcPct val="250000"/>
              </a:lnSpc>
              <a:buFont typeface="+mj-lt"/>
              <a:buAutoNum type="romanUcPeriod"/>
              <a:defRPr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buFont typeface="+mj-lt"/>
              <a:buAutoNum type="romanUcPeriod" startAt="2"/>
            </a:pPr>
            <a:r>
              <a:rPr lang="fr-FR"/>
              <a:t>DISPONIBILITÉ SYSTÈME &amp; RESEAUX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C4546B48-A8DD-5404-B73C-8E3D337ED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910824"/>
              </p:ext>
            </p:extLst>
          </p:nvPr>
        </p:nvGraphicFramePr>
        <p:xfrm>
          <a:off x="530941" y="3810111"/>
          <a:ext cx="9615950" cy="214637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761562">
                  <a:extLst>
                    <a:ext uri="{9D8B030D-6E8A-4147-A177-3AD203B41FA5}">
                      <a16:colId xmlns:a16="http://schemas.microsoft.com/office/drawing/2014/main" val="3671692535"/>
                    </a:ext>
                  </a:extLst>
                </a:gridCol>
                <a:gridCol w="1635683">
                  <a:extLst>
                    <a:ext uri="{9D8B030D-6E8A-4147-A177-3AD203B41FA5}">
                      <a16:colId xmlns:a16="http://schemas.microsoft.com/office/drawing/2014/main" val="1021767588"/>
                    </a:ext>
                  </a:extLst>
                </a:gridCol>
                <a:gridCol w="1669517">
                  <a:extLst>
                    <a:ext uri="{9D8B030D-6E8A-4147-A177-3AD203B41FA5}">
                      <a16:colId xmlns:a16="http://schemas.microsoft.com/office/drawing/2014/main" val="649936063"/>
                    </a:ext>
                  </a:extLst>
                </a:gridCol>
                <a:gridCol w="1422529">
                  <a:extLst>
                    <a:ext uri="{9D8B030D-6E8A-4147-A177-3AD203B41FA5}">
                      <a16:colId xmlns:a16="http://schemas.microsoft.com/office/drawing/2014/main" val="2476205627"/>
                    </a:ext>
                  </a:extLst>
                </a:gridCol>
                <a:gridCol w="3126659">
                  <a:extLst>
                    <a:ext uri="{9D8B030D-6E8A-4147-A177-3AD203B41FA5}">
                      <a16:colId xmlns:a16="http://schemas.microsoft.com/office/drawing/2014/main" val="2001316241"/>
                    </a:ext>
                  </a:extLst>
                </a:gridCol>
              </a:tblGrid>
              <a:tr h="4632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Equipements / Services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Taux de disponibilité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Évolution vs. mois précédent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Pays/ marques impacté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Commentaire</a:t>
                      </a:r>
                      <a:endParaRPr lang="fr-FR" sz="1400" b="1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3136825"/>
                  </a:ext>
                </a:extLst>
              </a:tr>
              <a:tr h="5018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u="none" strike="noStrike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Equip</a:t>
                      </a:r>
                      <a:r>
                        <a:rPr lang="fr-FR" sz="14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Réseaux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</a:t>
                      </a:r>
                      <a:r>
                        <a:rPr lang="fr-BJ" sz="14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fr-BJ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stable</a:t>
                      </a:r>
                      <a:endParaRPr lang="fr-BJ" sz="14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MCCI 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03 switch perdent le signale à MCCI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0799454"/>
                  </a:ext>
                </a:extLst>
              </a:tr>
              <a:tr h="3909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Internet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98</a:t>
                      </a:r>
                      <a:r>
                        <a:rPr lang="fr-BJ" sz="14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fr-BJ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fr-BJ" sz="14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fr-BJ" sz="14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MCB, MCCI</a:t>
                      </a:r>
                      <a:endParaRPr lang="fr-FR" sz="1400" b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Nous avons connu des périodes d’instabilité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091038"/>
                  </a:ext>
                </a:extLst>
              </a:tr>
              <a:tr h="74498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Serveurs Application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</a:t>
                      </a:r>
                      <a:r>
                        <a:rPr lang="fr-BJ" sz="14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fr-BJ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00</a:t>
                      </a:r>
                      <a:r>
                        <a:rPr lang="fr-BJ" sz="14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fr-BJ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GMC</a:t>
                      </a:r>
                      <a:endParaRPr lang="fr-FR" sz="1400" b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9329669"/>
                  </a:ext>
                </a:extLst>
              </a:tr>
            </a:tbl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3940D7A9-3998-7BF4-774D-C75F81E89A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4041323"/>
              </p:ext>
            </p:extLst>
          </p:nvPr>
        </p:nvGraphicFramePr>
        <p:xfrm>
          <a:off x="9866671" y="3656960"/>
          <a:ext cx="2551471" cy="2407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56889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5AC04-268E-3382-11CE-4073CF33A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CBFDE08-2BA5-4DDA-0C76-8F5A49F7DA15}"/>
              </a:ext>
            </a:extLst>
          </p:cNvPr>
          <p:cNvSpPr txBox="1"/>
          <p:nvPr/>
        </p:nvSpPr>
        <p:spPr>
          <a:xfrm>
            <a:off x="1563328" y="75445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 startAt="3"/>
            </a:pPr>
            <a:r>
              <a:rPr lang="fr-BJ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BJ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INCIDENTS &amp; RÉSOLUTIONS</a:t>
            </a:r>
            <a:endParaRPr lang="fr-BJ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36EC072-EE24-7794-AB55-23529537C2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705749"/>
              </p:ext>
            </p:extLst>
          </p:nvPr>
        </p:nvGraphicFramePr>
        <p:xfrm>
          <a:off x="615742" y="558232"/>
          <a:ext cx="9615952" cy="386829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202898">
                  <a:extLst>
                    <a:ext uri="{9D8B030D-6E8A-4147-A177-3AD203B41FA5}">
                      <a16:colId xmlns:a16="http://schemas.microsoft.com/office/drawing/2014/main" val="3720687756"/>
                    </a:ext>
                  </a:extLst>
                </a:gridCol>
                <a:gridCol w="1494715">
                  <a:extLst>
                    <a:ext uri="{9D8B030D-6E8A-4147-A177-3AD203B41FA5}">
                      <a16:colId xmlns:a16="http://schemas.microsoft.com/office/drawing/2014/main" val="3059545317"/>
                    </a:ext>
                  </a:extLst>
                </a:gridCol>
                <a:gridCol w="954933">
                  <a:extLst>
                    <a:ext uri="{9D8B030D-6E8A-4147-A177-3AD203B41FA5}">
                      <a16:colId xmlns:a16="http://schemas.microsoft.com/office/drawing/2014/main" val="2564712937"/>
                    </a:ext>
                  </a:extLst>
                </a:gridCol>
                <a:gridCol w="1847139">
                  <a:extLst>
                    <a:ext uri="{9D8B030D-6E8A-4147-A177-3AD203B41FA5}">
                      <a16:colId xmlns:a16="http://schemas.microsoft.com/office/drawing/2014/main" val="3279524434"/>
                    </a:ext>
                  </a:extLst>
                </a:gridCol>
                <a:gridCol w="857273">
                  <a:extLst>
                    <a:ext uri="{9D8B030D-6E8A-4147-A177-3AD203B41FA5}">
                      <a16:colId xmlns:a16="http://schemas.microsoft.com/office/drawing/2014/main" val="359355420"/>
                    </a:ext>
                  </a:extLst>
                </a:gridCol>
                <a:gridCol w="857273">
                  <a:extLst>
                    <a:ext uri="{9D8B030D-6E8A-4147-A177-3AD203B41FA5}">
                      <a16:colId xmlns:a16="http://schemas.microsoft.com/office/drawing/2014/main" val="347010476"/>
                    </a:ext>
                  </a:extLst>
                </a:gridCol>
                <a:gridCol w="2401721">
                  <a:extLst>
                    <a:ext uri="{9D8B030D-6E8A-4147-A177-3AD203B41FA5}">
                      <a16:colId xmlns:a16="http://schemas.microsoft.com/office/drawing/2014/main" val="2201187016"/>
                    </a:ext>
                  </a:extLst>
                </a:gridCol>
              </a:tblGrid>
              <a:tr h="50214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Système impacté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Durée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Impact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Pays</a:t>
                      </a:r>
                      <a:endParaRPr lang="fr-FR" sz="1400" b="1" u="none" strike="noStrike" kern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Statut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Remarques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64028193"/>
                  </a:ext>
                </a:extLst>
              </a:tr>
              <a:tr h="53382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16 mai </a:t>
                      </a:r>
                      <a:endParaRPr lang="fr-FR" sz="1400" b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Liaison de Reception </a:t>
                      </a:r>
                      <a:endParaRPr lang="fr-FR" sz="1400" b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3h</a:t>
                      </a:r>
                      <a:endParaRPr lang="fr-FR" sz="1400" b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Non </a:t>
                      </a:r>
                      <a:r>
                        <a:rPr lang="en-US" sz="1400" b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remonté</a:t>
                      </a:r>
                      <a:r>
                        <a:rPr lang="en-US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d’appel</a:t>
                      </a:r>
                      <a:endParaRPr lang="fr-FR" sz="1400" b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Conakry</a:t>
                      </a:r>
                      <a:endParaRPr lang="fr-FR" sz="1400" b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Résolu</a:t>
                      </a:r>
                      <a:endParaRPr lang="fr-FR" sz="1400" b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fr-FR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 fait que les équipements du client ont dysfonctionné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87955486"/>
                  </a:ext>
                </a:extLst>
              </a:tr>
              <a:tr h="57268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400" b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400" b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400" b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400" b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59037311"/>
                  </a:ext>
                </a:extLst>
              </a:tr>
              <a:tr h="75321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400" b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400" b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400" b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400" b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400" b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400" b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80821815"/>
                  </a:ext>
                </a:extLst>
              </a:tr>
              <a:tr h="75321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400" b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400" b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400" b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400" b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400" b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400" b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fr-FR" sz="1400" b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98431399"/>
                  </a:ext>
                </a:extLst>
              </a:tr>
              <a:tr h="75321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400" b="0" u="none" strike="noStrike" kern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400" b="0" u="none" strike="noStrike" kern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400" b="0" u="none" strike="noStrike" kern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400" b="0" u="none" strike="noStrike" kern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400" b="0" u="none" strike="noStrike" kern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400" b="0" u="none" strike="noStrike" kern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fr-FR" sz="1400" b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59565985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6769731F-841C-453F-DD49-98E8151ABDC2}"/>
              </a:ext>
            </a:extLst>
          </p:cNvPr>
          <p:cNvSpPr txBox="1"/>
          <p:nvPr/>
        </p:nvSpPr>
        <p:spPr>
          <a:xfrm>
            <a:off x="10328516" y="1010287"/>
            <a:ext cx="16948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Total incidents S20</a:t>
            </a:r>
            <a:r>
              <a:rPr lang="fr-FR" dirty="0"/>
              <a:t>: 1 (1 contre 2)</a:t>
            </a:r>
            <a:endParaRPr lang="fr-BJ" dirty="0"/>
          </a:p>
        </p:txBody>
      </p:sp>
      <p:sp>
        <p:nvSpPr>
          <p:cNvPr id="9" name="Triangle isocèle 8">
            <a:extLst>
              <a:ext uri="{FF2B5EF4-FFF2-40B4-BE49-F238E27FC236}">
                <a16:creationId xmlns:a16="http://schemas.microsoft.com/office/drawing/2014/main" id="{5F3F4C76-EAFA-609F-151B-8B04C60C9D26}"/>
              </a:ext>
            </a:extLst>
          </p:cNvPr>
          <p:cNvSpPr/>
          <p:nvPr/>
        </p:nvSpPr>
        <p:spPr>
          <a:xfrm rot="10800000">
            <a:off x="10450189" y="444796"/>
            <a:ext cx="337634" cy="535258"/>
          </a:xfrm>
          <a:prstGeom prst="triangl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244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6BA81-64CD-9245-8562-176C268F8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A35004A-9C95-E076-C3CD-27AC97ACAAFF}"/>
              </a:ext>
            </a:extLst>
          </p:cNvPr>
          <p:cNvSpPr txBox="1"/>
          <p:nvPr/>
        </p:nvSpPr>
        <p:spPr>
          <a:xfrm>
            <a:off x="1563328" y="29439"/>
            <a:ext cx="9227254" cy="60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250000"/>
              </a:lnSpc>
              <a:buFont typeface="+mj-lt"/>
              <a:buAutoNum type="romanUcPeriod" startAt="6"/>
            </a:pPr>
            <a:r>
              <a:rPr lang="fr-FR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RECOMMNADATIONS / POINTS POUR DÉCISION DU COPIL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8C139CC-7421-A8B1-A592-D8B5C88E5154}"/>
              </a:ext>
            </a:extLst>
          </p:cNvPr>
          <p:cNvSpPr txBox="1"/>
          <p:nvPr/>
        </p:nvSpPr>
        <p:spPr>
          <a:xfrm>
            <a:off x="1205680" y="1159047"/>
            <a:ext cx="10062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Mettre à disposition de matériels pour l’installations des outils de Monitoring</a:t>
            </a:r>
            <a:endParaRPr lang="fr-BJ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7319226-45D1-252D-79A1-81110BBBF73F}"/>
              </a:ext>
            </a:extLst>
          </p:cNvPr>
          <p:cNvSpPr txBox="1"/>
          <p:nvPr/>
        </p:nvSpPr>
        <p:spPr>
          <a:xfrm>
            <a:off x="1205680" y="2326471"/>
            <a:ext cx="9088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Migration du parc dans le bus de la mise à jour des systèmes d’exploitation et de l’antivirus </a:t>
            </a:r>
            <a:endParaRPr lang="fr-BJ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94E66F0-8123-E9EE-F37E-E062E45381AF}"/>
              </a:ext>
            </a:extLst>
          </p:cNvPr>
          <p:cNvSpPr txBox="1"/>
          <p:nvPr/>
        </p:nvSpPr>
        <p:spPr>
          <a:xfrm>
            <a:off x="1205680" y="3256300"/>
            <a:ext cx="90886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Mettre à disposition le plus tôt possible de pare feu et de routeur pour les filiales de MCCI et MCCAM</a:t>
            </a:r>
            <a:endParaRPr lang="fr-BJ" dirty="0"/>
          </a:p>
        </p:txBody>
      </p:sp>
      <p:sp>
        <p:nvSpPr>
          <p:cNvPr id="10" name="Heptagone 9">
            <a:extLst>
              <a:ext uri="{FF2B5EF4-FFF2-40B4-BE49-F238E27FC236}">
                <a16:creationId xmlns:a16="http://schemas.microsoft.com/office/drawing/2014/main" id="{DF79C54F-33C0-59BE-1775-0AC6029FE92D}"/>
              </a:ext>
            </a:extLst>
          </p:cNvPr>
          <p:cNvSpPr/>
          <p:nvPr/>
        </p:nvSpPr>
        <p:spPr>
          <a:xfrm>
            <a:off x="555522" y="1297545"/>
            <a:ext cx="368710" cy="369333"/>
          </a:xfrm>
          <a:prstGeom prst="heptag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J"/>
          </a:p>
        </p:txBody>
      </p:sp>
      <p:sp>
        <p:nvSpPr>
          <p:cNvPr id="11" name="Heptagone 10">
            <a:extLst>
              <a:ext uri="{FF2B5EF4-FFF2-40B4-BE49-F238E27FC236}">
                <a16:creationId xmlns:a16="http://schemas.microsoft.com/office/drawing/2014/main" id="{6E104027-F316-FF4C-A0AA-D26EEF7080A0}"/>
              </a:ext>
            </a:extLst>
          </p:cNvPr>
          <p:cNvSpPr/>
          <p:nvPr/>
        </p:nvSpPr>
        <p:spPr>
          <a:xfrm>
            <a:off x="555522" y="2334309"/>
            <a:ext cx="368710" cy="369333"/>
          </a:xfrm>
          <a:prstGeom prst="heptag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J"/>
          </a:p>
        </p:txBody>
      </p:sp>
      <p:sp>
        <p:nvSpPr>
          <p:cNvPr id="12" name="Heptagone 11">
            <a:extLst>
              <a:ext uri="{FF2B5EF4-FFF2-40B4-BE49-F238E27FC236}">
                <a16:creationId xmlns:a16="http://schemas.microsoft.com/office/drawing/2014/main" id="{4A6835A0-E5BC-B81C-5000-43B0337319DF}"/>
              </a:ext>
            </a:extLst>
          </p:cNvPr>
          <p:cNvSpPr/>
          <p:nvPr/>
        </p:nvSpPr>
        <p:spPr>
          <a:xfrm>
            <a:off x="555522" y="3273793"/>
            <a:ext cx="368710" cy="369333"/>
          </a:xfrm>
          <a:prstGeom prst="heptag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J"/>
          </a:p>
        </p:txBody>
      </p:sp>
      <p:sp>
        <p:nvSpPr>
          <p:cNvPr id="2" name="Heptagone 1">
            <a:extLst>
              <a:ext uri="{FF2B5EF4-FFF2-40B4-BE49-F238E27FC236}">
                <a16:creationId xmlns:a16="http://schemas.microsoft.com/office/drawing/2014/main" id="{E2911FD5-2964-506F-AA3D-9C34C67559BA}"/>
              </a:ext>
            </a:extLst>
          </p:cNvPr>
          <p:cNvSpPr/>
          <p:nvPr/>
        </p:nvSpPr>
        <p:spPr>
          <a:xfrm>
            <a:off x="555522" y="4404761"/>
            <a:ext cx="368710" cy="369333"/>
          </a:xfrm>
          <a:prstGeom prst="heptag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J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B5E9F1A-4DA9-07F5-08B2-222F176126A7}"/>
              </a:ext>
            </a:extLst>
          </p:cNvPr>
          <p:cNvSpPr txBox="1"/>
          <p:nvPr/>
        </p:nvSpPr>
        <p:spPr>
          <a:xfrm>
            <a:off x="1118594" y="4404761"/>
            <a:ext cx="9088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Nécessité de changé l’</a:t>
            </a:r>
            <a:r>
              <a:rPr lang="fr-FR" dirty="0" err="1"/>
              <a:t>Ivr</a:t>
            </a:r>
            <a:r>
              <a:rPr lang="fr-FR" dirty="0"/>
              <a:t> de la Côte d’Ivoire</a:t>
            </a:r>
            <a:endParaRPr lang="fr-BJ" dirty="0"/>
          </a:p>
        </p:txBody>
      </p:sp>
    </p:spTree>
    <p:extLst>
      <p:ext uri="{BB962C8B-B14F-4D97-AF65-F5344CB8AC3E}">
        <p14:creationId xmlns:p14="http://schemas.microsoft.com/office/powerpoint/2010/main" val="33813379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38488</TotalTime>
  <Words>260</Words>
  <Application>Microsoft Office PowerPoint</Application>
  <PresentationFormat>Grand écran</PresentationFormat>
  <Paragraphs>70</Paragraphs>
  <Slides>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Aptos Narrow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Michele DEGBOE</dc:creator>
  <cp:lastModifiedBy>Carin Gouany</cp:lastModifiedBy>
  <cp:revision>2140</cp:revision>
  <dcterms:created xsi:type="dcterms:W3CDTF">2015-10-14T16:42:27Z</dcterms:created>
  <dcterms:modified xsi:type="dcterms:W3CDTF">2025-05-16T14:58:10Z</dcterms:modified>
</cp:coreProperties>
</file>