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542" r:id="rId2"/>
    <p:sldId id="847" r:id="rId3"/>
    <p:sldId id="1080" r:id="rId4"/>
    <p:sldId id="853" r:id="rId5"/>
    <p:sldId id="875" r:id="rId6"/>
    <p:sldId id="1116" r:id="rId7"/>
    <p:sldId id="1118" r:id="rId8"/>
    <p:sldId id="1117" r:id="rId9"/>
    <p:sldId id="1121" r:id="rId10"/>
    <p:sldId id="1120" r:id="rId11"/>
    <p:sldId id="1122" r:id="rId12"/>
    <p:sldId id="1119" r:id="rId13"/>
    <p:sldId id="1124" r:id="rId14"/>
    <p:sldId id="1123" r:id="rId15"/>
    <p:sldId id="1115" r:id="rId16"/>
    <p:sldId id="1125" r:id="rId17"/>
    <p:sldId id="1126" r:id="rId18"/>
    <p:sldId id="1127" r:id="rId19"/>
    <p:sldId id="1129" r:id="rId20"/>
    <p:sldId id="1128" r:id="rId21"/>
    <p:sldId id="1130" r:id="rId22"/>
    <p:sldId id="1132" r:id="rId23"/>
    <p:sldId id="846" r:id="rId24"/>
    <p:sldId id="845"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IDOHOU" initials="PI" lastIdx="36" clrIdx="0"/>
  <p:cmAuthor id="2" name="LAHOURET CLAUDE KONAN" initials="LCK" lastIdx="1" clrIdx="1">
    <p:extLst>
      <p:ext uri="{19B8F6BF-5375-455C-9EA6-DF929625EA0E}">
        <p15:presenceInfo xmlns:p15="http://schemas.microsoft.com/office/powerpoint/2012/main" userId="S-1-5-21-1858284463-953298760-2864190672-14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816"/>
    <a:srgbClr val="FFCB05"/>
    <a:srgbClr val="692B17"/>
    <a:srgbClr val="682A15"/>
    <a:srgbClr val="CBC6C3"/>
    <a:srgbClr val="1A171B"/>
    <a:srgbClr val="990000"/>
    <a:srgbClr val="ED7D31"/>
    <a:srgbClr val="E85127"/>
    <a:srgbClr val="693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E6DB7-0D6F-41C4-A2EF-E9B6DECE4668}" v="3" dt="2025-05-15T17:17:02.043"/>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4728" autoAdjust="0"/>
  </p:normalViewPr>
  <p:slideViewPr>
    <p:cSldViewPr snapToGrid="0" showGuides="1">
      <p:cViewPr varScale="1">
        <p:scale>
          <a:sx n="118" d="100"/>
          <a:sy n="118" d="100"/>
        </p:scale>
        <p:origin x="114" y="168"/>
      </p:cViewPr>
      <p:guideLst>
        <p:guide orient="horz" pos="210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33533-3067-4F96-A051-06E6CC1379E7}"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fr-FR"/>
        </a:p>
      </dgm:t>
    </dgm:pt>
    <dgm:pt modelId="{D50A2ACD-128D-4FFB-8172-B83C00B248D8}">
      <dgm:prSet phldrT="[Texte]"/>
      <dgm:spPr/>
      <dgm:t>
        <a:bodyPr/>
        <a:lstStyle/>
        <a:p>
          <a:r>
            <a:rPr lang="fr-FR" b="1" dirty="0">
              <a:latin typeface="Garamond" panose="02020404030301010803" pitchFamily="18" charset="0"/>
            </a:rPr>
            <a:t>APPELS (voix et/SMS)</a:t>
          </a:r>
        </a:p>
      </dgm:t>
    </dgm:pt>
    <dgm:pt modelId="{9365D9DA-6156-4691-8883-E7E299CF9CC8}" type="parTrans" cxnId="{42CF5139-D8BC-42B3-9332-E4CA326EE0D6}">
      <dgm:prSet/>
      <dgm:spPr/>
      <dgm:t>
        <a:bodyPr/>
        <a:lstStyle/>
        <a:p>
          <a:endParaRPr lang="fr-FR"/>
        </a:p>
      </dgm:t>
    </dgm:pt>
    <dgm:pt modelId="{92AE326E-E4EC-43EB-A42E-6275AE6B9F53}" type="sibTrans" cxnId="{42CF5139-D8BC-42B3-9332-E4CA326EE0D6}">
      <dgm:prSet/>
      <dgm:spPr/>
      <dgm:t>
        <a:bodyPr/>
        <a:lstStyle/>
        <a:p>
          <a:endParaRPr lang="fr-FR"/>
        </a:p>
      </dgm:t>
    </dgm:pt>
    <dgm:pt modelId="{C4A29C1C-952F-4061-8B0C-31DA3977F85A}">
      <dgm:prSet phldrT="[Texte]"/>
      <dgm:spPr/>
      <dgm:t>
        <a:bodyPr/>
        <a:lstStyle/>
        <a:p>
          <a:r>
            <a:rPr lang="fr-FR" dirty="0">
              <a:latin typeface="Garamond" panose="02020404030301010803" pitchFamily="18" charset="0"/>
            </a:rPr>
            <a:t>Canal1</a:t>
          </a:r>
        </a:p>
      </dgm:t>
    </dgm:pt>
    <dgm:pt modelId="{E1447992-BE9A-42D4-B156-4EC0A00633CC}" type="parTrans" cxnId="{872FAE07-F21E-4072-9326-43AB398BCD5E}">
      <dgm:prSet/>
      <dgm:spPr/>
      <dgm:t>
        <a:bodyPr/>
        <a:lstStyle/>
        <a:p>
          <a:endParaRPr lang="fr-FR"/>
        </a:p>
      </dgm:t>
    </dgm:pt>
    <dgm:pt modelId="{006A51C3-C573-4732-81E5-51565AF4FFF1}" type="sibTrans" cxnId="{872FAE07-F21E-4072-9326-43AB398BCD5E}">
      <dgm:prSet/>
      <dgm:spPr/>
      <dgm:t>
        <a:bodyPr/>
        <a:lstStyle/>
        <a:p>
          <a:endParaRPr lang="fr-FR"/>
        </a:p>
      </dgm:t>
    </dgm:pt>
    <dgm:pt modelId="{D0A3D8AC-6FB2-4EC6-9311-2FF2BF734D7A}">
      <dgm:prSet phldrT="[Texte]"/>
      <dgm:spPr/>
      <dgm:t>
        <a:bodyPr/>
        <a:lstStyle/>
        <a:p>
          <a:r>
            <a:rPr lang="fr-FR" b="1" dirty="0">
              <a:latin typeface="Garamond" panose="02020404030301010803" pitchFamily="18" charset="0"/>
            </a:rPr>
            <a:t>Groupe WhatsApp</a:t>
          </a:r>
        </a:p>
      </dgm:t>
    </dgm:pt>
    <dgm:pt modelId="{F7F4AC9C-B5E9-4BC5-B213-E1A6C6548264}" type="parTrans" cxnId="{FF31CB5C-F08E-4E15-8B5B-828E74882CA7}">
      <dgm:prSet/>
      <dgm:spPr/>
      <dgm:t>
        <a:bodyPr/>
        <a:lstStyle/>
        <a:p>
          <a:endParaRPr lang="fr-FR"/>
        </a:p>
      </dgm:t>
    </dgm:pt>
    <dgm:pt modelId="{730F5820-16B3-4DB4-8DBD-582CD67E125C}" type="sibTrans" cxnId="{FF31CB5C-F08E-4E15-8B5B-828E74882CA7}">
      <dgm:prSet/>
      <dgm:spPr/>
      <dgm:t>
        <a:bodyPr/>
        <a:lstStyle/>
        <a:p>
          <a:endParaRPr lang="fr-FR"/>
        </a:p>
      </dgm:t>
    </dgm:pt>
    <dgm:pt modelId="{B4E91FE9-4997-4853-9D41-44493FE5F38A}">
      <dgm:prSet phldrT="[Texte]"/>
      <dgm:spPr/>
      <dgm:t>
        <a:bodyPr/>
        <a:lstStyle/>
        <a:p>
          <a:r>
            <a:rPr lang="fr-FR" dirty="0">
              <a:latin typeface="Garamond" panose="02020404030301010803" pitchFamily="18" charset="0"/>
            </a:rPr>
            <a:t>Canal2</a:t>
          </a:r>
        </a:p>
      </dgm:t>
    </dgm:pt>
    <dgm:pt modelId="{C812B3A5-B313-4E99-A9E2-A6868ABBDAC4}" type="parTrans" cxnId="{8FA77BDB-62BC-42FE-AF65-45D3FD52F497}">
      <dgm:prSet/>
      <dgm:spPr/>
      <dgm:t>
        <a:bodyPr/>
        <a:lstStyle/>
        <a:p>
          <a:endParaRPr lang="fr-FR"/>
        </a:p>
      </dgm:t>
    </dgm:pt>
    <dgm:pt modelId="{275AACBC-C04E-4A94-BBED-4F68428FF86C}" type="sibTrans" cxnId="{8FA77BDB-62BC-42FE-AF65-45D3FD52F497}">
      <dgm:prSet/>
      <dgm:spPr/>
      <dgm:t>
        <a:bodyPr/>
        <a:lstStyle/>
        <a:p>
          <a:endParaRPr lang="fr-FR"/>
        </a:p>
      </dgm:t>
    </dgm:pt>
    <dgm:pt modelId="{40F94ACF-C060-4196-A5D6-1AA5FFAFDD1F}">
      <dgm:prSet phldrT="[Texte]"/>
      <dgm:spPr/>
      <dgm:t>
        <a:bodyPr/>
        <a:lstStyle/>
        <a:p>
          <a:r>
            <a:rPr lang="fr-FR" b="1" dirty="0">
              <a:latin typeface="Garamond" panose="02020404030301010803" pitchFamily="18" charset="0"/>
            </a:rPr>
            <a:t>Mails</a:t>
          </a:r>
        </a:p>
      </dgm:t>
    </dgm:pt>
    <dgm:pt modelId="{0A0AF201-B8CA-41A4-BA75-C692647CF809}" type="parTrans" cxnId="{0282CEE5-1F8A-49B0-9D1C-50B46FCB1339}">
      <dgm:prSet/>
      <dgm:spPr/>
      <dgm:t>
        <a:bodyPr/>
        <a:lstStyle/>
        <a:p>
          <a:endParaRPr lang="fr-FR"/>
        </a:p>
      </dgm:t>
    </dgm:pt>
    <dgm:pt modelId="{7C0F339E-5096-4AC8-A2F7-239A27245FDB}" type="sibTrans" cxnId="{0282CEE5-1F8A-49B0-9D1C-50B46FCB1339}">
      <dgm:prSet/>
      <dgm:spPr/>
      <dgm:t>
        <a:bodyPr/>
        <a:lstStyle/>
        <a:p>
          <a:endParaRPr lang="fr-FR"/>
        </a:p>
      </dgm:t>
    </dgm:pt>
    <dgm:pt modelId="{837F9FE4-1CC5-4E29-86E3-2A72B5054472}">
      <dgm:prSet phldrT="[Texte]"/>
      <dgm:spPr/>
      <dgm:t>
        <a:bodyPr/>
        <a:lstStyle/>
        <a:p>
          <a:r>
            <a:rPr lang="fr-FR" dirty="0">
              <a:latin typeface="Garamond" panose="02020404030301010803" pitchFamily="18" charset="0"/>
            </a:rPr>
            <a:t>Canal3</a:t>
          </a:r>
        </a:p>
      </dgm:t>
    </dgm:pt>
    <dgm:pt modelId="{2B60C03F-CE41-4BD4-831E-41F952BAD5A0}" type="parTrans" cxnId="{0CC2D80A-59DE-48A8-8408-B9F3EB04DEF9}">
      <dgm:prSet/>
      <dgm:spPr/>
      <dgm:t>
        <a:bodyPr/>
        <a:lstStyle/>
        <a:p>
          <a:endParaRPr lang="fr-FR"/>
        </a:p>
      </dgm:t>
    </dgm:pt>
    <dgm:pt modelId="{4DC03156-7528-4A1E-A339-BF75CD7A4EA4}" type="sibTrans" cxnId="{0CC2D80A-59DE-48A8-8408-B9F3EB04DEF9}">
      <dgm:prSet/>
      <dgm:spPr/>
      <dgm:t>
        <a:bodyPr/>
        <a:lstStyle/>
        <a:p>
          <a:endParaRPr lang="fr-FR"/>
        </a:p>
      </dgm:t>
    </dgm:pt>
    <dgm:pt modelId="{7771A4B6-B682-4DD8-B4B2-5A0233538145}" type="pres">
      <dgm:prSet presAssocID="{33733533-3067-4F96-A051-06E6CC1379E7}" presName="rootnode" presStyleCnt="0">
        <dgm:presLayoutVars>
          <dgm:chMax/>
          <dgm:chPref/>
          <dgm:dir/>
          <dgm:animLvl val="lvl"/>
        </dgm:presLayoutVars>
      </dgm:prSet>
      <dgm:spPr/>
    </dgm:pt>
    <dgm:pt modelId="{AC835F6E-4E99-41ED-B8C6-1D868E3570A5}" type="pres">
      <dgm:prSet presAssocID="{D50A2ACD-128D-4FFB-8172-B83C00B248D8}" presName="composite" presStyleCnt="0"/>
      <dgm:spPr/>
    </dgm:pt>
    <dgm:pt modelId="{D74D6D0E-BE3F-4A1A-A242-BE5E13B11439}" type="pres">
      <dgm:prSet presAssocID="{D50A2ACD-128D-4FFB-8172-B83C00B248D8}" presName="bentUpArrow1" presStyleLbl="alignImgPlace1" presStyleIdx="0" presStyleCnt="2"/>
      <dgm:spPr/>
    </dgm:pt>
    <dgm:pt modelId="{0AD2F665-D319-4F00-B796-960DCF03D2C0}" type="pres">
      <dgm:prSet presAssocID="{D50A2ACD-128D-4FFB-8172-B83C00B248D8}" presName="ParentText" presStyleLbl="node1" presStyleIdx="0" presStyleCnt="3">
        <dgm:presLayoutVars>
          <dgm:chMax val="1"/>
          <dgm:chPref val="1"/>
          <dgm:bulletEnabled val="1"/>
        </dgm:presLayoutVars>
      </dgm:prSet>
      <dgm:spPr/>
    </dgm:pt>
    <dgm:pt modelId="{4C944823-2052-4487-BA20-EBCE64F52168}" type="pres">
      <dgm:prSet presAssocID="{D50A2ACD-128D-4FFB-8172-B83C00B248D8}" presName="ChildText" presStyleLbl="revTx" presStyleIdx="0" presStyleCnt="3">
        <dgm:presLayoutVars>
          <dgm:chMax val="0"/>
          <dgm:chPref val="0"/>
          <dgm:bulletEnabled val="1"/>
        </dgm:presLayoutVars>
      </dgm:prSet>
      <dgm:spPr/>
    </dgm:pt>
    <dgm:pt modelId="{3A1FDF6C-0351-4BB9-B1E9-E7BDBC9C7501}" type="pres">
      <dgm:prSet presAssocID="{92AE326E-E4EC-43EB-A42E-6275AE6B9F53}" presName="sibTrans" presStyleCnt="0"/>
      <dgm:spPr/>
    </dgm:pt>
    <dgm:pt modelId="{A33093DB-4A5D-4F77-B31C-FBA55153DF63}" type="pres">
      <dgm:prSet presAssocID="{D0A3D8AC-6FB2-4EC6-9311-2FF2BF734D7A}" presName="composite" presStyleCnt="0"/>
      <dgm:spPr/>
    </dgm:pt>
    <dgm:pt modelId="{763C050C-97EC-47E4-B0EA-B8C5DACCC0AD}" type="pres">
      <dgm:prSet presAssocID="{D0A3D8AC-6FB2-4EC6-9311-2FF2BF734D7A}" presName="bentUpArrow1" presStyleLbl="alignImgPlace1" presStyleIdx="1" presStyleCnt="2"/>
      <dgm:spPr/>
    </dgm:pt>
    <dgm:pt modelId="{DCC4FB3D-1896-4B24-92D5-F4BD79C6B042}" type="pres">
      <dgm:prSet presAssocID="{D0A3D8AC-6FB2-4EC6-9311-2FF2BF734D7A}" presName="ParentText" presStyleLbl="node1" presStyleIdx="1" presStyleCnt="3">
        <dgm:presLayoutVars>
          <dgm:chMax val="1"/>
          <dgm:chPref val="1"/>
          <dgm:bulletEnabled val="1"/>
        </dgm:presLayoutVars>
      </dgm:prSet>
      <dgm:spPr/>
    </dgm:pt>
    <dgm:pt modelId="{457BC111-B1CA-4DCB-88EF-6E70C9A45010}" type="pres">
      <dgm:prSet presAssocID="{D0A3D8AC-6FB2-4EC6-9311-2FF2BF734D7A}" presName="ChildText" presStyleLbl="revTx" presStyleIdx="1" presStyleCnt="3">
        <dgm:presLayoutVars>
          <dgm:chMax val="0"/>
          <dgm:chPref val="0"/>
          <dgm:bulletEnabled val="1"/>
        </dgm:presLayoutVars>
      </dgm:prSet>
      <dgm:spPr/>
    </dgm:pt>
    <dgm:pt modelId="{13DAF8AE-D67F-4965-BB54-ACB5E95C1E4E}" type="pres">
      <dgm:prSet presAssocID="{730F5820-16B3-4DB4-8DBD-582CD67E125C}" presName="sibTrans" presStyleCnt="0"/>
      <dgm:spPr/>
    </dgm:pt>
    <dgm:pt modelId="{59072D67-FCCE-4156-A9BC-D12647EDF2B7}" type="pres">
      <dgm:prSet presAssocID="{40F94ACF-C060-4196-A5D6-1AA5FFAFDD1F}" presName="composite" presStyleCnt="0"/>
      <dgm:spPr/>
    </dgm:pt>
    <dgm:pt modelId="{569F4A68-53AC-4146-84AA-9835C5AD43EB}" type="pres">
      <dgm:prSet presAssocID="{40F94ACF-C060-4196-A5D6-1AA5FFAFDD1F}" presName="ParentText" presStyleLbl="node1" presStyleIdx="2" presStyleCnt="3">
        <dgm:presLayoutVars>
          <dgm:chMax val="1"/>
          <dgm:chPref val="1"/>
          <dgm:bulletEnabled val="1"/>
        </dgm:presLayoutVars>
      </dgm:prSet>
      <dgm:spPr/>
    </dgm:pt>
    <dgm:pt modelId="{D74C1B67-D5F5-4DC4-8E70-F86EA0E28B85}" type="pres">
      <dgm:prSet presAssocID="{40F94ACF-C060-4196-A5D6-1AA5FFAFDD1F}" presName="FinalChildText" presStyleLbl="revTx" presStyleIdx="2" presStyleCnt="3">
        <dgm:presLayoutVars>
          <dgm:chMax val="0"/>
          <dgm:chPref val="0"/>
          <dgm:bulletEnabled val="1"/>
        </dgm:presLayoutVars>
      </dgm:prSet>
      <dgm:spPr/>
    </dgm:pt>
  </dgm:ptLst>
  <dgm:cxnLst>
    <dgm:cxn modelId="{45926005-C97B-47FD-9431-46C4568191AE}" type="presOf" srcId="{33733533-3067-4F96-A051-06E6CC1379E7}" destId="{7771A4B6-B682-4DD8-B4B2-5A0233538145}" srcOrd="0" destOrd="0" presId="urn:microsoft.com/office/officeart/2005/8/layout/StepDownProcess"/>
    <dgm:cxn modelId="{872FAE07-F21E-4072-9326-43AB398BCD5E}" srcId="{D50A2ACD-128D-4FFB-8172-B83C00B248D8}" destId="{C4A29C1C-952F-4061-8B0C-31DA3977F85A}" srcOrd="0" destOrd="0" parTransId="{E1447992-BE9A-42D4-B156-4EC0A00633CC}" sibTransId="{006A51C3-C573-4732-81E5-51565AF4FFF1}"/>
    <dgm:cxn modelId="{0CC2D80A-59DE-48A8-8408-B9F3EB04DEF9}" srcId="{40F94ACF-C060-4196-A5D6-1AA5FFAFDD1F}" destId="{837F9FE4-1CC5-4E29-86E3-2A72B5054472}" srcOrd="0" destOrd="0" parTransId="{2B60C03F-CE41-4BD4-831E-41F952BAD5A0}" sibTransId="{4DC03156-7528-4A1E-A339-BF75CD7A4EA4}"/>
    <dgm:cxn modelId="{BEA4F221-6B60-4AE3-A8BC-54889CC692E3}" type="presOf" srcId="{40F94ACF-C060-4196-A5D6-1AA5FFAFDD1F}" destId="{569F4A68-53AC-4146-84AA-9835C5AD43EB}" srcOrd="0" destOrd="0" presId="urn:microsoft.com/office/officeart/2005/8/layout/StepDownProcess"/>
    <dgm:cxn modelId="{2EE5C624-F055-4A8A-8F3A-314F268DA478}" type="presOf" srcId="{B4E91FE9-4997-4853-9D41-44493FE5F38A}" destId="{457BC111-B1CA-4DCB-88EF-6E70C9A45010}" srcOrd="0" destOrd="0" presId="urn:microsoft.com/office/officeart/2005/8/layout/StepDownProcess"/>
    <dgm:cxn modelId="{42CF5139-D8BC-42B3-9332-E4CA326EE0D6}" srcId="{33733533-3067-4F96-A051-06E6CC1379E7}" destId="{D50A2ACD-128D-4FFB-8172-B83C00B248D8}" srcOrd="0" destOrd="0" parTransId="{9365D9DA-6156-4691-8883-E7E299CF9CC8}" sibTransId="{92AE326E-E4EC-43EB-A42E-6275AE6B9F53}"/>
    <dgm:cxn modelId="{FF31CB5C-F08E-4E15-8B5B-828E74882CA7}" srcId="{33733533-3067-4F96-A051-06E6CC1379E7}" destId="{D0A3D8AC-6FB2-4EC6-9311-2FF2BF734D7A}" srcOrd="1" destOrd="0" parTransId="{F7F4AC9C-B5E9-4BC5-B213-E1A6C6548264}" sibTransId="{730F5820-16B3-4DB4-8DBD-582CD67E125C}"/>
    <dgm:cxn modelId="{1BDBFB64-384B-4B64-9250-D49DF9FCD67A}" type="presOf" srcId="{D0A3D8AC-6FB2-4EC6-9311-2FF2BF734D7A}" destId="{DCC4FB3D-1896-4B24-92D5-F4BD79C6B042}" srcOrd="0" destOrd="0" presId="urn:microsoft.com/office/officeart/2005/8/layout/StepDownProcess"/>
    <dgm:cxn modelId="{6D324B93-F2EA-4EC0-94C8-27B9E30BBA31}" type="presOf" srcId="{837F9FE4-1CC5-4E29-86E3-2A72B5054472}" destId="{D74C1B67-D5F5-4DC4-8E70-F86EA0E28B85}" srcOrd="0" destOrd="0" presId="urn:microsoft.com/office/officeart/2005/8/layout/StepDownProcess"/>
    <dgm:cxn modelId="{39393CA3-DBB5-4DBB-B3A0-8C0EA5AC986F}" type="presOf" srcId="{D50A2ACD-128D-4FFB-8172-B83C00B248D8}" destId="{0AD2F665-D319-4F00-B796-960DCF03D2C0}" srcOrd="0" destOrd="0" presId="urn:microsoft.com/office/officeart/2005/8/layout/StepDownProcess"/>
    <dgm:cxn modelId="{8FA77BDB-62BC-42FE-AF65-45D3FD52F497}" srcId="{D0A3D8AC-6FB2-4EC6-9311-2FF2BF734D7A}" destId="{B4E91FE9-4997-4853-9D41-44493FE5F38A}" srcOrd="0" destOrd="0" parTransId="{C812B3A5-B313-4E99-A9E2-A6868ABBDAC4}" sibTransId="{275AACBC-C04E-4A94-BBED-4F68428FF86C}"/>
    <dgm:cxn modelId="{4056E4E4-5AB5-4A46-9154-A5051836BEDB}" type="presOf" srcId="{C4A29C1C-952F-4061-8B0C-31DA3977F85A}" destId="{4C944823-2052-4487-BA20-EBCE64F52168}" srcOrd="0" destOrd="0" presId="urn:microsoft.com/office/officeart/2005/8/layout/StepDownProcess"/>
    <dgm:cxn modelId="{0282CEE5-1F8A-49B0-9D1C-50B46FCB1339}" srcId="{33733533-3067-4F96-A051-06E6CC1379E7}" destId="{40F94ACF-C060-4196-A5D6-1AA5FFAFDD1F}" srcOrd="2" destOrd="0" parTransId="{0A0AF201-B8CA-41A4-BA75-C692647CF809}" sibTransId="{7C0F339E-5096-4AC8-A2F7-239A27245FDB}"/>
    <dgm:cxn modelId="{4C3CD3AE-855D-4FF5-81E6-50B7F80F5DF9}" type="presParOf" srcId="{7771A4B6-B682-4DD8-B4B2-5A0233538145}" destId="{AC835F6E-4E99-41ED-B8C6-1D868E3570A5}" srcOrd="0" destOrd="0" presId="urn:microsoft.com/office/officeart/2005/8/layout/StepDownProcess"/>
    <dgm:cxn modelId="{283C5C78-0BCE-4EEC-8FF8-0D6A558B9F9E}" type="presParOf" srcId="{AC835F6E-4E99-41ED-B8C6-1D868E3570A5}" destId="{D74D6D0E-BE3F-4A1A-A242-BE5E13B11439}" srcOrd="0" destOrd="0" presId="urn:microsoft.com/office/officeart/2005/8/layout/StepDownProcess"/>
    <dgm:cxn modelId="{0A420403-0EA4-46EF-A97F-E5C6ABA7603F}" type="presParOf" srcId="{AC835F6E-4E99-41ED-B8C6-1D868E3570A5}" destId="{0AD2F665-D319-4F00-B796-960DCF03D2C0}" srcOrd="1" destOrd="0" presId="urn:microsoft.com/office/officeart/2005/8/layout/StepDownProcess"/>
    <dgm:cxn modelId="{1A4C1ED4-0292-4437-836F-DEE9E82551EE}" type="presParOf" srcId="{AC835F6E-4E99-41ED-B8C6-1D868E3570A5}" destId="{4C944823-2052-4487-BA20-EBCE64F52168}" srcOrd="2" destOrd="0" presId="urn:microsoft.com/office/officeart/2005/8/layout/StepDownProcess"/>
    <dgm:cxn modelId="{CE0CDA9D-E876-4AA8-8D90-B4AEB14D8518}" type="presParOf" srcId="{7771A4B6-B682-4DD8-B4B2-5A0233538145}" destId="{3A1FDF6C-0351-4BB9-B1E9-E7BDBC9C7501}" srcOrd="1" destOrd="0" presId="urn:microsoft.com/office/officeart/2005/8/layout/StepDownProcess"/>
    <dgm:cxn modelId="{EEA34BE7-9147-429B-8B8B-F5796B505226}" type="presParOf" srcId="{7771A4B6-B682-4DD8-B4B2-5A0233538145}" destId="{A33093DB-4A5D-4F77-B31C-FBA55153DF63}" srcOrd="2" destOrd="0" presId="urn:microsoft.com/office/officeart/2005/8/layout/StepDownProcess"/>
    <dgm:cxn modelId="{E25A7BE4-E410-41CB-8549-BDF2C7E7880F}" type="presParOf" srcId="{A33093DB-4A5D-4F77-B31C-FBA55153DF63}" destId="{763C050C-97EC-47E4-B0EA-B8C5DACCC0AD}" srcOrd="0" destOrd="0" presId="urn:microsoft.com/office/officeart/2005/8/layout/StepDownProcess"/>
    <dgm:cxn modelId="{971F220B-3A18-4C0D-BDB2-941319F6CFDA}" type="presParOf" srcId="{A33093DB-4A5D-4F77-B31C-FBA55153DF63}" destId="{DCC4FB3D-1896-4B24-92D5-F4BD79C6B042}" srcOrd="1" destOrd="0" presId="urn:microsoft.com/office/officeart/2005/8/layout/StepDownProcess"/>
    <dgm:cxn modelId="{4C53DC88-1FFC-4C3B-8076-171F3AE0FCD2}" type="presParOf" srcId="{A33093DB-4A5D-4F77-B31C-FBA55153DF63}" destId="{457BC111-B1CA-4DCB-88EF-6E70C9A45010}" srcOrd="2" destOrd="0" presId="urn:microsoft.com/office/officeart/2005/8/layout/StepDownProcess"/>
    <dgm:cxn modelId="{BFB17429-9D8E-4895-95AC-10F98ECE1872}" type="presParOf" srcId="{7771A4B6-B682-4DD8-B4B2-5A0233538145}" destId="{13DAF8AE-D67F-4965-BB54-ACB5E95C1E4E}" srcOrd="3" destOrd="0" presId="urn:microsoft.com/office/officeart/2005/8/layout/StepDownProcess"/>
    <dgm:cxn modelId="{95177392-97FD-448F-B286-D4627313912B}" type="presParOf" srcId="{7771A4B6-B682-4DD8-B4B2-5A0233538145}" destId="{59072D67-FCCE-4156-A9BC-D12647EDF2B7}" srcOrd="4" destOrd="0" presId="urn:microsoft.com/office/officeart/2005/8/layout/StepDownProcess"/>
    <dgm:cxn modelId="{B4C982AB-F6D2-4D63-83FA-DFC15312073B}" type="presParOf" srcId="{59072D67-FCCE-4156-A9BC-D12647EDF2B7}" destId="{569F4A68-53AC-4146-84AA-9835C5AD43EB}" srcOrd="0" destOrd="0" presId="urn:microsoft.com/office/officeart/2005/8/layout/StepDownProcess"/>
    <dgm:cxn modelId="{DF67C262-F369-49D9-9B38-47E083D6736F}" type="presParOf" srcId="{59072D67-FCCE-4156-A9BC-D12647EDF2B7}" destId="{D74C1B67-D5F5-4DC4-8E70-F86EA0E28B8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D6D0E-BE3F-4A1A-A242-BE5E13B11439}">
      <dsp:nvSpPr>
        <dsp:cNvPr id="0" name=""/>
        <dsp:cNvSpPr/>
      </dsp:nvSpPr>
      <dsp:spPr>
        <a:xfrm rot="5400000">
          <a:off x="780346" y="1436470"/>
          <a:ext cx="1270434" cy="144634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2F665-D319-4F00-B796-960DCF03D2C0}">
      <dsp:nvSpPr>
        <dsp:cNvPr id="0" name=""/>
        <dsp:cNvSpPr/>
      </dsp:nvSpPr>
      <dsp:spPr>
        <a:xfrm>
          <a:off x="443758" y="28168"/>
          <a:ext cx="2138663" cy="1496995"/>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b="1" kern="1200" dirty="0">
              <a:latin typeface="Garamond" panose="02020404030301010803" pitchFamily="18" charset="0"/>
            </a:rPr>
            <a:t>APPELS (voix et/SMS)</a:t>
          </a:r>
        </a:p>
      </dsp:txBody>
      <dsp:txXfrm>
        <a:off x="516848" y="101258"/>
        <a:ext cx="1992483" cy="1350815"/>
      </dsp:txXfrm>
    </dsp:sp>
    <dsp:sp modelId="{4C944823-2052-4487-BA20-EBCE64F52168}">
      <dsp:nvSpPr>
        <dsp:cNvPr id="0" name=""/>
        <dsp:cNvSpPr/>
      </dsp:nvSpPr>
      <dsp:spPr>
        <a:xfrm>
          <a:off x="2582422" y="170941"/>
          <a:ext cx="1555460" cy="120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latin typeface="Garamond" panose="02020404030301010803" pitchFamily="18" charset="0"/>
            </a:rPr>
            <a:t>Canal1</a:t>
          </a:r>
        </a:p>
      </dsp:txBody>
      <dsp:txXfrm>
        <a:off x="2582422" y="170941"/>
        <a:ext cx="1555460" cy="1209937"/>
      </dsp:txXfrm>
    </dsp:sp>
    <dsp:sp modelId="{763C050C-97EC-47E4-B0EA-B8C5DACCC0AD}">
      <dsp:nvSpPr>
        <dsp:cNvPr id="0" name=""/>
        <dsp:cNvSpPr/>
      </dsp:nvSpPr>
      <dsp:spPr>
        <a:xfrm rot="5400000">
          <a:off x="2553525" y="3118090"/>
          <a:ext cx="1270434" cy="1446344"/>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C4FB3D-1896-4B24-92D5-F4BD79C6B042}">
      <dsp:nvSpPr>
        <dsp:cNvPr id="0" name=""/>
        <dsp:cNvSpPr/>
      </dsp:nvSpPr>
      <dsp:spPr>
        <a:xfrm>
          <a:off x="2216937" y="1709788"/>
          <a:ext cx="2138663" cy="1496995"/>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b="1" kern="1200" dirty="0">
              <a:latin typeface="Garamond" panose="02020404030301010803" pitchFamily="18" charset="0"/>
            </a:rPr>
            <a:t>Groupe WhatsApp</a:t>
          </a:r>
        </a:p>
      </dsp:txBody>
      <dsp:txXfrm>
        <a:off x="2290027" y="1782878"/>
        <a:ext cx="1992483" cy="1350815"/>
      </dsp:txXfrm>
    </dsp:sp>
    <dsp:sp modelId="{457BC111-B1CA-4DCB-88EF-6E70C9A45010}">
      <dsp:nvSpPr>
        <dsp:cNvPr id="0" name=""/>
        <dsp:cNvSpPr/>
      </dsp:nvSpPr>
      <dsp:spPr>
        <a:xfrm>
          <a:off x="4355601" y="1852560"/>
          <a:ext cx="1555460" cy="120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latin typeface="Garamond" panose="02020404030301010803" pitchFamily="18" charset="0"/>
            </a:rPr>
            <a:t>Canal2</a:t>
          </a:r>
        </a:p>
      </dsp:txBody>
      <dsp:txXfrm>
        <a:off x="4355601" y="1852560"/>
        <a:ext cx="1555460" cy="1209937"/>
      </dsp:txXfrm>
    </dsp:sp>
    <dsp:sp modelId="{569F4A68-53AC-4146-84AA-9835C5AD43EB}">
      <dsp:nvSpPr>
        <dsp:cNvPr id="0" name=""/>
        <dsp:cNvSpPr/>
      </dsp:nvSpPr>
      <dsp:spPr>
        <a:xfrm>
          <a:off x="3990117" y="3391408"/>
          <a:ext cx="2138663" cy="1496995"/>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b="1" kern="1200" dirty="0">
              <a:latin typeface="Garamond" panose="02020404030301010803" pitchFamily="18" charset="0"/>
            </a:rPr>
            <a:t>Mails</a:t>
          </a:r>
        </a:p>
      </dsp:txBody>
      <dsp:txXfrm>
        <a:off x="4063207" y="3464498"/>
        <a:ext cx="1992483" cy="1350815"/>
      </dsp:txXfrm>
    </dsp:sp>
    <dsp:sp modelId="{D74C1B67-D5F5-4DC4-8E70-F86EA0E28B85}">
      <dsp:nvSpPr>
        <dsp:cNvPr id="0" name=""/>
        <dsp:cNvSpPr/>
      </dsp:nvSpPr>
      <dsp:spPr>
        <a:xfrm>
          <a:off x="6128781" y="3534180"/>
          <a:ext cx="1555460" cy="120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fr-FR" sz="2800" kern="1200" dirty="0">
              <a:latin typeface="Garamond" panose="02020404030301010803" pitchFamily="18" charset="0"/>
            </a:rPr>
            <a:t>Canal3</a:t>
          </a:r>
        </a:p>
      </dsp:txBody>
      <dsp:txXfrm>
        <a:off x="6128781" y="3534180"/>
        <a:ext cx="1555460" cy="120993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22C7D-7A4D-4E64-8D8F-579A17140231}" type="datetimeFigureOut">
              <a:rPr lang="fr-FR" smtClean="0"/>
              <a:t>15/05/2025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F308E-1E8B-4971-BED4-FA8D2623719B}" type="slidenum">
              <a:rPr lang="fr-FR" smtClean="0"/>
              <a:t>‹N°›</a:t>
            </a:fld>
            <a:endParaRPr lang="fr-FR"/>
          </a:p>
        </p:txBody>
      </p:sp>
    </p:spTree>
    <p:extLst>
      <p:ext uri="{BB962C8B-B14F-4D97-AF65-F5344CB8AC3E}">
        <p14:creationId xmlns:p14="http://schemas.microsoft.com/office/powerpoint/2010/main" val="340245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latin typeface="Garamond" panose="02020404030301010803" pitchFamily="18" charset="0"/>
            </a:endParaRPr>
          </a:p>
        </p:txBody>
      </p:sp>
      <p:sp>
        <p:nvSpPr>
          <p:cNvPr id="4" name="Espace réservé du numéro de diapositive 3"/>
          <p:cNvSpPr>
            <a:spLocks noGrp="1"/>
          </p:cNvSpPr>
          <p:nvPr>
            <p:ph type="sldNum" sz="quarter" idx="10"/>
          </p:nvPr>
        </p:nvSpPr>
        <p:spPr/>
        <p:txBody>
          <a:bodyPr/>
          <a:lstStyle/>
          <a:p>
            <a:fld id="{D25F308E-1E8B-4971-BED4-FA8D2623719B}" type="slidenum">
              <a:rPr lang="fr-FR" smtClean="0"/>
              <a:t>3</a:t>
            </a:fld>
            <a:endParaRPr lang="fr-FR"/>
          </a:p>
        </p:txBody>
      </p:sp>
    </p:spTree>
    <p:extLst>
      <p:ext uri="{BB962C8B-B14F-4D97-AF65-F5344CB8AC3E}">
        <p14:creationId xmlns:p14="http://schemas.microsoft.com/office/powerpoint/2010/main" val="426216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16</a:t>
            </a:fld>
            <a:endParaRPr lang="fr-FR"/>
          </a:p>
        </p:txBody>
      </p:sp>
    </p:spTree>
    <p:extLst>
      <p:ext uri="{BB962C8B-B14F-4D97-AF65-F5344CB8AC3E}">
        <p14:creationId xmlns:p14="http://schemas.microsoft.com/office/powerpoint/2010/main" val="116686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17</a:t>
            </a:fld>
            <a:endParaRPr lang="fr-FR"/>
          </a:p>
        </p:txBody>
      </p:sp>
    </p:spTree>
    <p:extLst>
      <p:ext uri="{BB962C8B-B14F-4D97-AF65-F5344CB8AC3E}">
        <p14:creationId xmlns:p14="http://schemas.microsoft.com/office/powerpoint/2010/main" val="180702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18</a:t>
            </a:fld>
            <a:endParaRPr lang="fr-FR"/>
          </a:p>
        </p:txBody>
      </p:sp>
    </p:spTree>
    <p:extLst>
      <p:ext uri="{BB962C8B-B14F-4D97-AF65-F5344CB8AC3E}">
        <p14:creationId xmlns:p14="http://schemas.microsoft.com/office/powerpoint/2010/main" val="121299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19</a:t>
            </a:fld>
            <a:endParaRPr lang="fr-FR"/>
          </a:p>
        </p:txBody>
      </p:sp>
    </p:spTree>
    <p:extLst>
      <p:ext uri="{BB962C8B-B14F-4D97-AF65-F5344CB8AC3E}">
        <p14:creationId xmlns:p14="http://schemas.microsoft.com/office/powerpoint/2010/main" val="90085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21</a:t>
            </a:fld>
            <a:endParaRPr lang="fr-FR"/>
          </a:p>
        </p:txBody>
      </p:sp>
    </p:spTree>
    <p:extLst>
      <p:ext uri="{BB962C8B-B14F-4D97-AF65-F5344CB8AC3E}">
        <p14:creationId xmlns:p14="http://schemas.microsoft.com/office/powerpoint/2010/main" val="148144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5</a:t>
            </a:fld>
            <a:endParaRPr lang="fr-FR"/>
          </a:p>
        </p:txBody>
      </p:sp>
    </p:spTree>
    <p:extLst>
      <p:ext uri="{BB962C8B-B14F-4D97-AF65-F5344CB8AC3E}">
        <p14:creationId xmlns:p14="http://schemas.microsoft.com/office/powerpoint/2010/main" val="319846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6</a:t>
            </a:fld>
            <a:endParaRPr lang="fr-FR"/>
          </a:p>
        </p:txBody>
      </p:sp>
    </p:spTree>
    <p:extLst>
      <p:ext uri="{BB962C8B-B14F-4D97-AF65-F5344CB8AC3E}">
        <p14:creationId xmlns:p14="http://schemas.microsoft.com/office/powerpoint/2010/main" val="290433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8</a:t>
            </a:fld>
            <a:endParaRPr lang="fr-FR"/>
          </a:p>
        </p:txBody>
      </p:sp>
    </p:spTree>
    <p:extLst>
      <p:ext uri="{BB962C8B-B14F-4D97-AF65-F5344CB8AC3E}">
        <p14:creationId xmlns:p14="http://schemas.microsoft.com/office/powerpoint/2010/main" val="227565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10</a:t>
            </a:fld>
            <a:endParaRPr lang="fr-FR"/>
          </a:p>
        </p:txBody>
      </p:sp>
    </p:spTree>
    <p:extLst>
      <p:ext uri="{BB962C8B-B14F-4D97-AF65-F5344CB8AC3E}">
        <p14:creationId xmlns:p14="http://schemas.microsoft.com/office/powerpoint/2010/main" val="402509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11</a:t>
            </a:fld>
            <a:endParaRPr lang="fr-FR"/>
          </a:p>
        </p:txBody>
      </p:sp>
    </p:spTree>
    <p:extLst>
      <p:ext uri="{BB962C8B-B14F-4D97-AF65-F5344CB8AC3E}">
        <p14:creationId xmlns:p14="http://schemas.microsoft.com/office/powerpoint/2010/main" val="186145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12</a:t>
            </a:fld>
            <a:endParaRPr lang="fr-FR"/>
          </a:p>
        </p:txBody>
      </p:sp>
    </p:spTree>
    <p:extLst>
      <p:ext uri="{BB962C8B-B14F-4D97-AF65-F5344CB8AC3E}">
        <p14:creationId xmlns:p14="http://schemas.microsoft.com/office/powerpoint/2010/main" val="368693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13</a:t>
            </a:fld>
            <a:endParaRPr lang="fr-FR"/>
          </a:p>
        </p:txBody>
      </p:sp>
    </p:spTree>
    <p:extLst>
      <p:ext uri="{BB962C8B-B14F-4D97-AF65-F5344CB8AC3E}">
        <p14:creationId xmlns:p14="http://schemas.microsoft.com/office/powerpoint/2010/main" val="356116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I" dirty="0"/>
          </a:p>
        </p:txBody>
      </p:sp>
      <p:sp>
        <p:nvSpPr>
          <p:cNvPr id="4" name="Espace réservé du numéro de diapositive 3"/>
          <p:cNvSpPr>
            <a:spLocks noGrp="1"/>
          </p:cNvSpPr>
          <p:nvPr>
            <p:ph type="sldNum" sz="quarter" idx="5"/>
          </p:nvPr>
        </p:nvSpPr>
        <p:spPr/>
        <p:txBody>
          <a:bodyPr/>
          <a:lstStyle/>
          <a:p>
            <a:fld id="{D25F308E-1E8B-4971-BED4-FA8D2623719B}" type="slidenum">
              <a:rPr lang="fr-FR" smtClean="0"/>
              <a:t>14</a:t>
            </a:fld>
            <a:endParaRPr lang="fr-FR"/>
          </a:p>
        </p:txBody>
      </p:sp>
    </p:spTree>
    <p:extLst>
      <p:ext uri="{BB962C8B-B14F-4D97-AF65-F5344CB8AC3E}">
        <p14:creationId xmlns:p14="http://schemas.microsoft.com/office/powerpoint/2010/main" val="174053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15/05/2025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hasCustomPrompt="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15/05/2025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15/05/2025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hasCustomPrompt="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15/05/2025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15/05/2025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BC6747-D400-4AB4-B1AD-3CE8D4610A2E}" type="datetimeFigureOut">
              <a:rPr lang="fr-FR" smtClean="0"/>
              <a:t>15/05/2025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BC6747-D400-4AB4-B1AD-3CE8D4610A2E}" type="datetimeFigureOut">
              <a:rPr lang="fr-FR" smtClean="0"/>
              <a:t>15/05/2025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BC6747-D400-4AB4-B1AD-3CE8D4610A2E}" type="datetimeFigureOut">
              <a:rPr lang="fr-FR" smtClean="0"/>
              <a:t>15/05/2025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C6747-D400-4AB4-B1AD-3CE8D4610A2E}" type="datetimeFigureOut">
              <a:rPr lang="fr-FR" smtClean="0"/>
              <a:t>15/05/2025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15/05/2025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15/05/2025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C6747-D400-4AB4-B1AD-3CE8D4610A2E}" type="datetimeFigureOut">
              <a:rPr lang="fr-FR" smtClean="0"/>
              <a:t>15/05/2025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19375" y="3638549"/>
            <a:ext cx="7239000" cy="1323439"/>
          </a:xfrm>
          <a:prstGeom prst="rect">
            <a:avLst/>
          </a:prstGeom>
          <a:noFill/>
        </p:spPr>
        <p:txBody>
          <a:bodyPr wrap="square" rtlCol="0">
            <a:spAutoFit/>
          </a:bodyPr>
          <a:lstStyle/>
          <a:p>
            <a:pPr algn="ctr"/>
            <a:r>
              <a:rPr lang="fr-FR" sz="4000" dirty="0">
                <a:solidFill>
                  <a:schemeClr val="bg1"/>
                </a:solidFill>
                <a:latin typeface="Arial" panose="020B0604020202020204" pitchFamily="34" charset="0"/>
                <a:cs typeface="Arial" panose="020B0604020202020204" pitchFamily="34" charset="0"/>
              </a:rPr>
              <a:t>Bienvenue au</a:t>
            </a:r>
          </a:p>
          <a:p>
            <a:pPr algn="ctr"/>
            <a:r>
              <a:rPr lang="fr-FR" sz="4000" b="1" dirty="0">
                <a:solidFill>
                  <a:schemeClr val="accent2"/>
                </a:solidFill>
                <a:latin typeface="Arial" panose="020B0604020202020204" pitchFamily="34" charset="0"/>
                <a:cs typeface="Arial" panose="020B0604020202020204" pitchFamily="34" charset="0"/>
              </a:rPr>
              <a:t>GROUPE MEDIA CONTACT</a:t>
            </a:r>
          </a:p>
        </p:txBody>
      </p:sp>
      <p:sp>
        <p:nvSpPr>
          <p:cNvPr id="4" name="ZoneTexte 3"/>
          <p:cNvSpPr txBox="1"/>
          <p:nvPr/>
        </p:nvSpPr>
        <p:spPr>
          <a:xfrm>
            <a:off x="434898" y="6166624"/>
            <a:ext cx="2740102" cy="338554"/>
          </a:xfrm>
          <a:prstGeom prst="rect">
            <a:avLst/>
          </a:prstGeom>
          <a:noFill/>
        </p:spPr>
        <p:txBody>
          <a:bodyPr wrap="square" rtlCol="0">
            <a:spAutoFit/>
          </a:bodyPr>
          <a:lstStyle/>
          <a:p>
            <a:r>
              <a:rPr lang="fr-FR" sz="1600" i="1" dirty="0">
                <a:solidFill>
                  <a:schemeClr val="bg1"/>
                </a:solidFill>
                <a:latin typeface="Arial Black" panose="020B0A04020102020204"/>
                <a:cs typeface="Arial" panose="020B0604020202020204" pitchFamily="34" charset="0"/>
              </a:rPr>
              <a:t>☻</a:t>
            </a:r>
            <a:r>
              <a:rPr lang="fr-FR" sz="1600" i="1" dirty="0">
                <a:solidFill>
                  <a:schemeClr val="bg1"/>
                </a:solidFill>
                <a:latin typeface="Arial" panose="020B0604020202020204" pitchFamily="34" charset="0"/>
                <a:cs typeface="Arial" panose="020B0604020202020204" pitchFamily="34" charset="0"/>
              </a:rPr>
              <a:t>06 JANVIER  2022</a:t>
            </a:r>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 y="857"/>
            <a:ext cx="12188950" cy="6856284"/>
          </a:xfrm>
        </p:spPr>
      </p:pic>
      <p:sp>
        <p:nvSpPr>
          <p:cNvPr id="6" name="ZoneTexte 5"/>
          <p:cNvSpPr txBox="1"/>
          <p:nvPr/>
        </p:nvSpPr>
        <p:spPr>
          <a:xfrm>
            <a:off x="540333" y="6404596"/>
            <a:ext cx="2009987" cy="276999"/>
          </a:xfrm>
          <a:prstGeom prst="rect">
            <a:avLst/>
          </a:prstGeom>
          <a:noFill/>
        </p:spPr>
        <p:txBody>
          <a:bodyPr wrap="square" rtlCol="0">
            <a:spAutoFit/>
          </a:bodyPr>
          <a:lstStyle/>
          <a:p>
            <a:r>
              <a:rPr lang="fr-FR" sz="1200" i="1" dirty="0">
                <a:latin typeface="Arial" panose="020B0604020202020204" pitchFamily="34" charset="0"/>
                <a:cs typeface="Arial" panose="020B0604020202020204" pitchFamily="34" charset="0"/>
              </a:rPr>
              <a:t>Copyright 2025</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289" y="359459"/>
            <a:ext cx="2391671" cy="622111"/>
          </a:xfrm>
          <a:prstGeom prst="rect">
            <a:avLst/>
          </a:prstGeom>
        </p:spPr>
      </p:pic>
      <p:sp>
        <p:nvSpPr>
          <p:cNvPr id="5" name="ZoneTexte 4"/>
          <p:cNvSpPr txBox="1"/>
          <p:nvPr/>
        </p:nvSpPr>
        <p:spPr>
          <a:xfrm>
            <a:off x="1566862" y="5073766"/>
            <a:ext cx="9058275" cy="830997"/>
          </a:xfrm>
          <a:prstGeom prst="rect">
            <a:avLst/>
          </a:prstGeom>
          <a:noFill/>
        </p:spPr>
        <p:txBody>
          <a:bodyPr wrap="square" rtlCol="0">
            <a:spAutoFit/>
          </a:bodyPr>
          <a:lstStyle/>
          <a:p>
            <a:pPr algn="ctr"/>
            <a:r>
              <a:rPr lang="fr-FR" sz="4800" b="1" dirty="0">
                <a:solidFill>
                  <a:srgbClr val="E10816"/>
                </a:solidFill>
                <a:latin typeface="Arial" panose="020B0604020202020204" pitchFamily="34" charset="0"/>
                <a:cs typeface="Arial" panose="020B0604020202020204" pitchFamily="34" charset="0"/>
              </a:rPr>
              <a:t>GROUPE MEDIA CONTACT</a:t>
            </a:r>
          </a:p>
        </p:txBody>
      </p:sp>
      <p:sp>
        <p:nvSpPr>
          <p:cNvPr id="12" name="ZoneTexte 11"/>
          <p:cNvSpPr txBox="1"/>
          <p:nvPr/>
        </p:nvSpPr>
        <p:spPr>
          <a:xfrm>
            <a:off x="1566862" y="4444569"/>
            <a:ext cx="9058275" cy="707886"/>
          </a:xfrm>
          <a:prstGeom prst="rect">
            <a:avLst/>
          </a:prstGeom>
          <a:noFill/>
        </p:spPr>
        <p:txBody>
          <a:bodyPr wrap="square" rtlCol="0">
            <a:spAutoFit/>
          </a:bodyPr>
          <a:lstStyle/>
          <a:p>
            <a:pPr algn="ctr"/>
            <a:r>
              <a:rPr lang="fr-FR" sz="4000" dirty="0">
                <a:solidFill>
                  <a:srgbClr val="682A15"/>
                </a:solidFill>
                <a:latin typeface="Arial" panose="020B0604020202020204" pitchFamily="34" charset="0"/>
                <a:cs typeface="Arial" panose="020B0604020202020204" pitchFamily="34" charset="0"/>
              </a:rPr>
              <a:t>Bienvenue au</a:t>
            </a:r>
          </a:p>
        </p:txBody>
      </p:sp>
      <p:sp>
        <p:nvSpPr>
          <p:cNvPr id="11" name="ZoneTexte 10"/>
          <p:cNvSpPr txBox="1"/>
          <p:nvPr/>
        </p:nvSpPr>
        <p:spPr>
          <a:xfrm>
            <a:off x="3009900" y="5900930"/>
            <a:ext cx="6172200" cy="307777"/>
          </a:xfrm>
          <a:prstGeom prst="rect">
            <a:avLst/>
          </a:prstGeom>
          <a:noFill/>
        </p:spPr>
        <p:txBody>
          <a:bodyPr wrap="square" rtlCol="0">
            <a:spAutoFit/>
          </a:bodyPr>
          <a:lstStyle/>
          <a:p>
            <a:pPr algn="ctr"/>
            <a:r>
              <a:rPr lang="fr-FR" sz="1400" i="1" dirty="0"/>
              <a:t>La juste réponse, au bon moment au juste prix.</a:t>
            </a:r>
          </a:p>
        </p:txBody>
      </p:sp>
      <p:sp>
        <p:nvSpPr>
          <p:cNvPr id="14" name="ZoneTexte 13"/>
          <p:cNvSpPr txBox="1"/>
          <p:nvPr/>
        </p:nvSpPr>
        <p:spPr>
          <a:xfrm>
            <a:off x="9698617" y="6366678"/>
            <a:ext cx="2009987" cy="276999"/>
          </a:xfrm>
          <a:prstGeom prst="rect">
            <a:avLst/>
          </a:prstGeom>
          <a:noFill/>
        </p:spPr>
        <p:txBody>
          <a:bodyPr wrap="square" rtlCol="0">
            <a:spAutoFit/>
          </a:bodyPr>
          <a:lstStyle/>
          <a:p>
            <a:pPr algn="r"/>
            <a:r>
              <a:rPr lang="fr-FR" sz="1200" i="1" dirty="0">
                <a:latin typeface="Arial" panose="020B0604020202020204" pitchFamily="34" charset="0"/>
                <a:cs typeface="Arial" panose="020B0604020202020204" pitchFamily="34" charset="0"/>
              </a:rPr>
              <a:t>Janvier 2025</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ZoneTexte 2"/>
          <p:cNvSpPr txBox="1"/>
          <p:nvPr/>
        </p:nvSpPr>
        <p:spPr>
          <a:xfrm>
            <a:off x="483332" y="220251"/>
            <a:ext cx="5309796"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IV-</a:t>
            </a:r>
            <a:r>
              <a:rPr lang="fr-FR" b="1" dirty="0">
                <a:latin typeface="Arial" panose="020B0604020202020204" pitchFamily="34" charset="0"/>
                <a:cs typeface="Arial" panose="020B0604020202020204" pitchFamily="34" charset="0"/>
              </a:rPr>
              <a:t> </a:t>
            </a:r>
            <a:r>
              <a:rPr lang="fr-FR" b="1" dirty="0">
                <a:latin typeface="Garamond" panose="02020404030301010803" pitchFamily="18" charset="0"/>
                <a:cs typeface="Arial" panose="020B0604020202020204" pitchFamily="34" charset="0"/>
              </a:rPr>
              <a:t>Structure du Plan de Continuité d’Activité</a:t>
            </a:r>
          </a:p>
        </p:txBody>
      </p:sp>
      <p:graphicFrame>
        <p:nvGraphicFramePr>
          <p:cNvPr id="4" name="Tableau 3"/>
          <p:cNvGraphicFramePr>
            <a:graphicFrameLocks noGrp="1"/>
          </p:cNvGraphicFramePr>
          <p:nvPr>
            <p:extLst>
              <p:ext uri="{D42A27DB-BD31-4B8C-83A1-F6EECF244321}">
                <p14:modId xmlns:p14="http://schemas.microsoft.com/office/powerpoint/2010/main" val="1276872891"/>
              </p:ext>
            </p:extLst>
          </p:nvPr>
        </p:nvGraphicFramePr>
        <p:xfrm>
          <a:off x="483332" y="1553671"/>
          <a:ext cx="9415334" cy="2432259"/>
        </p:xfrm>
        <a:graphic>
          <a:graphicData uri="http://schemas.openxmlformats.org/drawingml/2006/table">
            <a:tbl>
              <a:tblPr>
                <a:tableStyleId>{7DF18680-E054-41AD-8BC1-D1AEF772440D}</a:tableStyleId>
              </a:tblPr>
              <a:tblGrid>
                <a:gridCol w="2491316">
                  <a:extLst>
                    <a:ext uri="{9D8B030D-6E8A-4147-A177-3AD203B41FA5}">
                      <a16:colId xmlns:a16="http://schemas.microsoft.com/office/drawing/2014/main" val="20000"/>
                    </a:ext>
                  </a:extLst>
                </a:gridCol>
                <a:gridCol w="4458737">
                  <a:extLst>
                    <a:ext uri="{9D8B030D-6E8A-4147-A177-3AD203B41FA5}">
                      <a16:colId xmlns:a16="http://schemas.microsoft.com/office/drawing/2014/main" val="20001"/>
                    </a:ext>
                  </a:extLst>
                </a:gridCol>
                <a:gridCol w="2465281">
                  <a:extLst>
                    <a:ext uri="{9D8B030D-6E8A-4147-A177-3AD203B41FA5}">
                      <a16:colId xmlns:a16="http://schemas.microsoft.com/office/drawing/2014/main" val="20002"/>
                    </a:ext>
                  </a:extLst>
                </a:gridCol>
              </a:tblGrid>
              <a:tr h="514195">
                <a:tc>
                  <a:txBody>
                    <a:bodyPr/>
                    <a:lstStyle/>
                    <a:p>
                      <a:pPr algn="ctr" fontAlgn="b"/>
                      <a:r>
                        <a:rPr lang="fr-FR" sz="1400" u="none" strike="noStrike" dirty="0">
                          <a:effectLst/>
                          <a:latin typeface="Garamond" panose="02020404030301010803" pitchFamily="18" charset="0"/>
                        </a:rPr>
                        <a:t> </a:t>
                      </a:r>
                      <a:endParaRPr lang="fr-FR" sz="1400" b="1" i="0" u="none" strike="noStrike" dirty="0">
                        <a:solidFill>
                          <a:schemeClr val="bg1"/>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b="1" i="0" u="none" strike="noStrike" dirty="0">
                          <a:solidFill>
                            <a:schemeClr val="dk1"/>
                          </a:solidFill>
                          <a:effectLst/>
                          <a:latin typeface="Garamond" panose="02020404030301010803" pitchFamily="18" charset="0"/>
                          <a:cs typeface="+mn-cs"/>
                        </a:rPr>
                        <a:t>ROLE</a:t>
                      </a:r>
                      <a:endParaRPr lang="fr-FR" sz="1400" b="1" i="0" u="none" strike="noStrike" dirty="0">
                        <a:solidFill>
                          <a:schemeClr val="bg1"/>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r-FR" sz="1400" b="1" u="none" strike="noStrike" dirty="0">
                          <a:effectLst/>
                          <a:latin typeface="Garamond" panose="02020404030301010803" pitchFamily="18" charset="0"/>
                        </a:rPr>
                        <a:t>OWNER</a:t>
                      </a:r>
                      <a:endParaRPr lang="fr-FR" sz="1400" b="1" i="0" u="none" strike="noStrike" dirty="0">
                        <a:solidFill>
                          <a:schemeClr val="bg1"/>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829801">
                <a:tc>
                  <a:txBody>
                    <a:bodyPr/>
                    <a:lstStyle/>
                    <a:p>
                      <a:pPr algn="ctr" fontAlgn="ctr"/>
                      <a:r>
                        <a:rPr lang="fr-FR" sz="1600" b="1" u="none" strike="noStrike" dirty="0">
                          <a:effectLst/>
                          <a:latin typeface="Garamond" panose="02020404030301010803" pitchFamily="18" charset="0"/>
                        </a:rPr>
                        <a:t>Responsable du PCA</a:t>
                      </a:r>
                      <a:endParaRPr lang="fr-FR" sz="16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fr-FR" sz="1400" u="none" strike="noStrike" dirty="0">
                          <a:effectLst/>
                          <a:latin typeface="Garamond" panose="02020404030301010803" pitchFamily="18" charset="0"/>
                        </a:rPr>
                        <a:t>Définit les stratégies et supervise l'implémentation du plan</a:t>
                      </a:r>
                      <a:endParaRPr lang="fr-FR" sz="14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latin typeface="Garamond" panose="02020404030301010803" pitchFamily="18" charset="0"/>
                        </a:rPr>
                        <a:t>MCB</a:t>
                      </a:r>
                      <a:endParaRPr lang="fr-FR" sz="14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8263">
                <a:tc>
                  <a:txBody>
                    <a:bodyPr/>
                    <a:lstStyle/>
                    <a:p>
                      <a:pPr algn="ctr" fontAlgn="b"/>
                      <a:r>
                        <a:rPr lang="fr-FR" sz="1600" b="1" u="none" strike="noStrike" dirty="0">
                          <a:effectLst/>
                          <a:latin typeface="Garamond" panose="02020404030301010803" pitchFamily="18" charset="0"/>
                        </a:rPr>
                        <a:t>Comité de suivi du</a:t>
                      </a:r>
                      <a:r>
                        <a:rPr lang="fr-FR" sz="1600" b="1" u="none" strike="noStrike" baseline="0" dirty="0">
                          <a:effectLst/>
                          <a:latin typeface="Garamond" panose="02020404030301010803" pitchFamily="18" charset="0"/>
                        </a:rPr>
                        <a:t> PCA</a:t>
                      </a:r>
                      <a:endParaRPr lang="fr-FR" sz="1600" b="1" i="0" u="none" strike="noStrike" dirty="0">
                        <a:solidFill>
                          <a:schemeClr val="bg1"/>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r-FR" sz="1400" u="none" strike="noStrike" dirty="0">
                          <a:effectLst/>
                          <a:latin typeface="Garamond" panose="02020404030301010803" pitchFamily="18" charset="0"/>
                        </a:rPr>
                        <a:t>Représentants des différents départements clés (IT, ressources humaines, logistique, support client)</a:t>
                      </a:r>
                      <a:endParaRPr lang="fr-FR" sz="1400" b="0" i="0" u="none" strike="noStrike" dirty="0">
                        <a:solidFill>
                          <a:schemeClr val="bg1"/>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dirty="0">
                          <a:effectLst/>
                          <a:latin typeface="Garamond" panose="02020404030301010803" pitchFamily="18" charset="0"/>
                        </a:rPr>
                        <a:t>MCB / CELTIIS BENIN </a:t>
                      </a:r>
                      <a:endParaRPr lang="fr-FR" sz="1400" b="0" i="0" u="none" strike="noStrike" dirty="0">
                        <a:solidFill>
                          <a:schemeClr val="bg1"/>
                        </a:solidFill>
                        <a:effectLst/>
                        <a:latin typeface="Garamond" panose="02020404030301010803"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ZoneTexte 4"/>
          <p:cNvSpPr txBox="1"/>
          <p:nvPr/>
        </p:nvSpPr>
        <p:spPr>
          <a:xfrm>
            <a:off x="483332" y="644179"/>
            <a:ext cx="5309796" cy="369332"/>
          </a:xfrm>
          <a:prstGeom prst="rect">
            <a:avLst/>
          </a:prstGeom>
          <a:noFill/>
        </p:spPr>
        <p:txBody>
          <a:bodyPr wrap="square" rtlCol="0">
            <a:spAutoFit/>
          </a:bodyPr>
          <a:lstStyle/>
          <a:p>
            <a:r>
              <a:rPr lang="fr-FR" b="1" dirty="0">
                <a:solidFill>
                  <a:schemeClr val="bg1">
                    <a:lumMod val="50000"/>
                  </a:schemeClr>
                </a:solidFill>
                <a:latin typeface="Garamond" panose="02020404030301010803" pitchFamily="18" charset="0"/>
                <a:cs typeface="Arial" panose="020B0604020202020204" pitchFamily="34" charset="0"/>
              </a:rPr>
              <a:t>1- Instance de Gouvernance du PCA</a:t>
            </a:r>
          </a:p>
        </p:txBody>
      </p:sp>
    </p:spTree>
    <p:extLst>
      <p:ext uri="{BB962C8B-B14F-4D97-AF65-F5344CB8AC3E}">
        <p14:creationId xmlns:p14="http://schemas.microsoft.com/office/powerpoint/2010/main" val="365326285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115" y="-202301"/>
            <a:ext cx="1629768" cy="423928"/>
          </a:xfrm>
          <a:prstGeom prst="rect">
            <a:avLst/>
          </a:prstGeom>
        </p:spPr>
      </p:pic>
      <p:sp>
        <p:nvSpPr>
          <p:cNvPr id="3" name="ZoneTexte 2"/>
          <p:cNvSpPr txBox="1"/>
          <p:nvPr/>
        </p:nvSpPr>
        <p:spPr>
          <a:xfrm>
            <a:off x="272938" y="88551"/>
            <a:ext cx="5698983" cy="523220"/>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IV-</a:t>
            </a:r>
            <a:r>
              <a:rPr lang="fr-FR" b="1" dirty="0">
                <a:latin typeface="Arial" panose="020B0604020202020204" pitchFamily="34" charset="0"/>
                <a:cs typeface="Arial" panose="020B0604020202020204" pitchFamily="34" charset="0"/>
              </a:rPr>
              <a:t> </a:t>
            </a:r>
            <a:r>
              <a:rPr lang="fr-FR" b="1" dirty="0">
                <a:latin typeface="Garamond" panose="02020404030301010803" pitchFamily="18" charset="0"/>
                <a:cs typeface="Arial" panose="020B0604020202020204" pitchFamily="34" charset="0"/>
              </a:rPr>
              <a:t>Structure du Plan de Continuité d’Activité</a:t>
            </a:r>
          </a:p>
          <a:p>
            <a:endParaRPr lang="fr-FR" sz="1000" b="1" dirty="0">
              <a:latin typeface="Arial" panose="020B0604020202020204" pitchFamily="34" charset="0"/>
              <a:cs typeface="Arial" panose="020B0604020202020204" pitchFamily="34" charset="0"/>
            </a:endParaRPr>
          </a:p>
        </p:txBody>
      </p:sp>
      <p:sp>
        <p:nvSpPr>
          <p:cNvPr id="4" name="ZoneTexte 3"/>
          <p:cNvSpPr txBox="1"/>
          <p:nvPr/>
        </p:nvSpPr>
        <p:spPr>
          <a:xfrm>
            <a:off x="272938" y="547496"/>
            <a:ext cx="5155468" cy="369332"/>
          </a:xfrm>
          <a:prstGeom prst="rect">
            <a:avLst/>
          </a:prstGeom>
          <a:noFill/>
        </p:spPr>
        <p:txBody>
          <a:bodyPr wrap="square" rtlCol="0">
            <a:spAutoFit/>
          </a:bodyPr>
          <a:lstStyle/>
          <a:p>
            <a:r>
              <a:rPr lang="fr-FR" b="1" dirty="0">
                <a:solidFill>
                  <a:schemeClr val="bg1">
                    <a:lumMod val="50000"/>
                  </a:schemeClr>
                </a:solidFill>
                <a:latin typeface="Garamond" panose="02020404030301010803" pitchFamily="18" charset="0"/>
                <a:cs typeface="Arial" panose="020B0604020202020204" pitchFamily="34" charset="0"/>
              </a:rPr>
              <a:t>2- Incidents liés aux outils (a)</a:t>
            </a:r>
          </a:p>
        </p:txBody>
      </p:sp>
      <p:graphicFrame>
        <p:nvGraphicFramePr>
          <p:cNvPr id="7" name="Tableau 6">
            <a:extLst>
              <a:ext uri="{FF2B5EF4-FFF2-40B4-BE49-F238E27FC236}">
                <a16:creationId xmlns:a16="http://schemas.microsoft.com/office/drawing/2014/main" id="{AB499421-B507-C753-2025-3F4FE448AA0B}"/>
              </a:ext>
            </a:extLst>
          </p:cNvPr>
          <p:cNvGraphicFramePr>
            <a:graphicFrameLocks noGrp="1"/>
          </p:cNvGraphicFramePr>
          <p:nvPr>
            <p:extLst>
              <p:ext uri="{D42A27DB-BD31-4B8C-83A1-F6EECF244321}">
                <p14:modId xmlns:p14="http://schemas.microsoft.com/office/powerpoint/2010/main" val="928208388"/>
              </p:ext>
            </p:extLst>
          </p:nvPr>
        </p:nvGraphicFramePr>
        <p:xfrm>
          <a:off x="202301" y="916828"/>
          <a:ext cx="11150823" cy="5673474"/>
        </p:xfrm>
        <a:graphic>
          <a:graphicData uri="http://schemas.openxmlformats.org/drawingml/2006/table">
            <a:tbl>
              <a:tblPr firstRow="1" firstCol="1" bandRow="1"/>
              <a:tblGrid>
                <a:gridCol w="864132">
                  <a:extLst>
                    <a:ext uri="{9D8B030D-6E8A-4147-A177-3AD203B41FA5}">
                      <a16:colId xmlns:a16="http://schemas.microsoft.com/office/drawing/2014/main" val="269877048"/>
                    </a:ext>
                  </a:extLst>
                </a:gridCol>
                <a:gridCol w="1302800">
                  <a:extLst>
                    <a:ext uri="{9D8B030D-6E8A-4147-A177-3AD203B41FA5}">
                      <a16:colId xmlns:a16="http://schemas.microsoft.com/office/drawing/2014/main" val="221347542"/>
                    </a:ext>
                  </a:extLst>
                </a:gridCol>
                <a:gridCol w="1242647">
                  <a:extLst>
                    <a:ext uri="{9D8B030D-6E8A-4147-A177-3AD203B41FA5}">
                      <a16:colId xmlns:a16="http://schemas.microsoft.com/office/drawing/2014/main" val="1717261316"/>
                    </a:ext>
                  </a:extLst>
                </a:gridCol>
                <a:gridCol w="1145085">
                  <a:extLst>
                    <a:ext uri="{9D8B030D-6E8A-4147-A177-3AD203B41FA5}">
                      <a16:colId xmlns:a16="http://schemas.microsoft.com/office/drawing/2014/main" val="3872777669"/>
                    </a:ext>
                  </a:extLst>
                </a:gridCol>
                <a:gridCol w="864132">
                  <a:extLst>
                    <a:ext uri="{9D8B030D-6E8A-4147-A177-3AD203B41FA5}">
                      <a16:colId xmlns:a16="http://schemas.microsoft.com/office/drawing/2014/main" val="3500798183"/>
                    </a:ext>
                  </a:extLst>
                </a:gridCol>
                <a:gridCol w="870002">
                  <a:extLst>
                    <a:ext uri="{9D8B030D-6E8A-4147-A177-3AD203B41FA5}">
                      <a16:colId xmlns:a16="http://schemas.microsoft.com/office/drawing/2014/main" val="2728300657"/>
                    </a:ext>
                  </a:extLst>
                </a:gridCol>
                <a:gridCol w="1181763">
                  <a:extLst>
                    <a:ext uri="{9D8B030D-6E8A-4147-A177-3AD203B41FA5}">
                      <a16:colId xmlns:a16="http://schemas.microsoft.com/office/drawing/2014/main" val="399986092"/>
                    </a:ext>
                  </a:extLst>
                </a:gridCol>
                <a:gridCol w="1047520">
                  <a:extLst>
                    <a:ext uri="{9D8B030D-6E8A-4147-A177-3AD203B41FA5}">
                      <a16:colId xmlns:a16="http://schemas.microsoft.com/office/drawing/2014/main" val="2372910459"/>
                    </a:ext>
                  </a:extLst>
                </a:gridCol>
                <a:gridCol w="1104005">
                  <a:extLst>
                    <a:ext uri="{9D8B030D-6E8A-4147-A177-3AD203B41FA5}">
                      <a16:colId xmlns:a16="http://schemas.microsoft.com/office/drawing/2014/main" val="3376763796"/>
                    </a:ext>
                  </a:extLst>
                </a:gridCol>
                <a:gridCol w="1528737">
                  <a:extLst>
                    <a:ext uri="{9D8B030D-6E8A-4147-A177-3AD203B41FA5}">
                      <a16:colId xmlns:a16="http://schemas.microsoft.com/office/drawing/2014/main" val="4037813720"/>
                    </a:ext>
                  </a:extLst>
                </a:gridCol>
              </a:tblGrid>
              <a:tr h="793038">
                <a:tc>
                  <a:txBody>
                    <a:bodyPr/>
                    <a:lstStyle/>
                    <a:p>
                      <a:pPr algn="ctr">
                        <a:lnSpc>
                          <a:spcPct val="107000"/>
                        </a:lnSpc>
                        <a:spcAft>
                          <a:spcPts val="800"/>
                        </a:spcAft>
                        <a:buNone/>
                      </a:pPr>
                      <a:r>
                        <a:rPr lang="fr-FR" sz="1000" b="1"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N°</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CARTOGRAPHIE DES RISQUES</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TYPE D'INCIDENTS</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DESCRIPTION DU RISQUE</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IMPACT</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SERVICE IMPACTÉ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RESPONSABLE TECHNIQUE</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ACTIONS A MENER AU NIVEAU DU DOMAINE TECHNIQUE</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DÉLAI DE RÉSOLUTION POUR L'INCIDENT</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07000"/>
                        </a:lnSpc>
                        <a:spcAft>
                          <a:spcPts val="800"/>
                        </a:spcAft>
                        <a:buNone/>
                      </a:pPr>
                      <a:r>
                        <a:rPr lang="fr-FR" sz="1000" b="1"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APPROCHE OPERATIONNELLE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060611491"/>
                  </a:ext>
                </a:extLst>
              </a:tr>
              <a:tr h="662706">
                <a:tc rowSpan="2">
                  <a:txBody>
                    <a:bodyPr/>
                    <a:lstStyle/>
                    <a:p>
                      <a:pPr algn="ct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6">
                  <a:txBody>
                    <a:bodyPr/>
                    <a:lstStyle/>
                    <a:p>
                      <a:pPr algn="ct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Technique et logistique </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Dysfonctionnement équipement</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 onduleur éteint après échec et ou l'absence de relais ( groupe électrogène)     2- onduleur défectueux                  3- circuit inverseur défectueux</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1- arrêt de production front et back office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Logistique</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Responsable Logistique </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Intervention d'un prestataire spécialisé dans l'installation et la fourniture d'équipement d'énergie éléctrique pour dépannage</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Entre 1h et 6h</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6">
                  <a:txBody>
                    <a:bodyPr/>
                    <a:lstStyle/>
                    <a:p>
                      <a:pPr algn="ct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Definir un SLA pour donner l’alerte (a valider avec le client) </a:t>
                      </a:r>
                      <a:b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Mener les investigations techniques pour corriger le dysfonctionnement </a:t>
                      </a:r>
                      <a:b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b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activez les équipes en télétravail en tenant compte du dimensionnement</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248922576"/>
                  </a:ext>
                </a:extLst>
              </a:tr>
              <a:tr h="60947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2- conseillers clients n ’a plus acces au  CRM</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284145732"/>
                  </a:ext>
                </a:extLst>
              </a:tr>
              <a:tr h="633323">
                <a:tc>
                  <a:txBody>
                    <a:bodyPr/>
                    <a:lstStyle/>
                    <a:p>
                      <a:pPr algn="ct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2</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rowSpan="2">
                  <a:txBody>
                    <a:bodyPr/>
                    <a:lstStyle/>
                    <a:p>
                      <a:pPr algn="ct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Perte de liaison / instabilité du lien</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Mauvais fonctionnement d'un équipement coté CELTIIS</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Diminution du débit  ou coupure total des appels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a:lnSpc>
                          <a:spcPct val="107000"/>
                        </a:lnSpc>
                        <a:spcAft>
                          <a:spcPts val="800"/>
                        </a:spcAft>
                        <a:buNone/>
                      </a:pPr>
                      <a:r>
                        <a:rPr lang="en-US"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DSI MEDIA CONTACT/ IT CELTIIS</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Responsable DSI</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Alerté le client après vérification des configurations  en interne</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Entre 30 min  et 1h  pour identifier le défaut et le relever</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extLst>
                  <a:ext uri="{0D108BD9-81ED-4DB2-BD59-A6C34878D82A}">
                    <a16:rowId xmlns:a16="http://schemas.microsoft.com/office/drawing/2014/main" val="1142307887"/>
                  </a:ext>
                </a:extLst>
              </a:tr>
              <a:tr h="1272181">
                <a:tc>
                  <a:txBody>
                    <a:bodyPr/>
                    <a:lstStyle/>
                    <a:p>
                      <a:pPr algn="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3</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vMerge="1">
                  <a:txBody>
                    <a:bodyPr/>
                    <a:lstStyle/>
                    <a:p>
                      <a:endParaRPr lang="fr-FR"/>
                    </a:p>
                  </a:txBody>
                  <a:tcPr/>
                </a:tc>
                <a:tc>
                  <a:txBody>
                    <a:bodyPr/>
                    <a:lstStyle/>
                    <a:p>
                      <a:pP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Mauvais fonctionnement d'un équipement à MEDIA CONTACT</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Identifier la source du problème le debugué ou demandé le remplacement de l'équipement défectueux par la logistique</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Entre 72h et 96h pour tous remplacement de materiel défectueux  maediagateway /PABX)</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extLst>
                  <a:ext uri="{0D108BD9-81ED-4DB2-BD59-A6C34878D82A}">
                    <a16:rowId xmlns:a16="http://schemas.microsoft.com/office/drawing/2014/main" val="3521353288"/>
                  </a:ext>
                </a:extLst>
              </a:tr>
              <a:tr h="154180">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12454204"/>
                  </a:ext>
                </a:extLst>
              </a:tr>
              <a:tr h="1431896">
                <a:tc>
                  <a:txBody>
                    <a:bodyPr/>
                    <a:lstStyle/>
                    <a:p>
                      <a:pPr algn="ct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4</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a:txBody>
                    <a:bodyPr/>
                    <a:lstStyle/>
                    <a:p>
                      <a:pPr algn="ct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CRM</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Arret des services </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Le conseiller client ne reçoit plus d'appels, incapacité pour le superviseur de suivre sa prodution ou faire des basculements</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IT CELTIIS</a:t>
                      </a:r>
                      <a:endParaRPr lang="fr-FR"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Redémarrage manuel du service</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nSpc>
                          <a:spcPct val="107000"/>
                        </a:lnSpc>
                        <a:spcAft>
                          <a:spcPts val="800"/>
                        </a:spcAft>
                        <a:buNone/>
                      </a:pPr>
                      <a:r>
                        <a:rPr lang="fr-FR" sz="1000" kern="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Entre 5min et 15min</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810" marR="238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extLst>
                  <a:ext uri="{0D108BD9-81ED-4DB2-BD59-A6C34878D82A}">
                    <a16:rowId xmlns:a16="http://schemas.microsoft.com/office/drawing/2014/main" val="3663773289"/>
                  </a:ext>
                </a:extLst>
              </a:tr>
            </a:tbl>
          </a:graphicData>
        </a:graphic>
      </p:graphicFrame>
    </p:spTree>
    <p:extLst>
      <p:ext uri="{BB962C8B-B14F-4D97-AF65-F5344CB8AC3E}">
        <p14:creationId xmlns:p14="http://schemas.microsoft.com/office/powerpoint/2010/main" val="65046729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ZoneTexte 2"/>
          <p:cNvSpPr txBox="1"/>
          <p:nvPr/>
        </p:nvSpPr>
        <p:spPr>
          <a:xfrm>
            <a:off x="483332" y="540385"/>
            <a:ext cx="5612668" cy="369332"/>
          </a:xfrm>
          <a:prstGeom prst="rect">
            <a:avLst/>
          </a:prstGeom>
          <a:noFill/>
        </p:spPr>
        <p:txBody>
          <a:bodyPr wrap="square" rtlCol="0">
            <a:spAutoFit/>
          </a:bodyPr>
          <a:lstStyle/>
          <a:p>
            <a:r>
              <a:rPr lang="fr-FR" b="1" dirty="0">
                <a:solidFill>
                  <a:schemeClr val="bg1">
                    <a:lumMod val="50000"/>
                  </a:schemeClr>
                </a:solidFill>
                <a:latin typeface="Garamond" panose="02020404030301010803" pitchFamily="18" charset="0"/>
                <a:cs typeface="Arial" panose="020B0604020202020204" pitchFamily="34" charset="0"/>
              </a:rPr>
              <a:t>3- Incidents liés aux outils(b) </a:t>
            </a:r>
          </a:p>
        </p:txBody>
      </p:sp>
      <p:sp>
        <p:nvSpPr>
          <p:cNvPr id="5" name="Rectangle 4"/>
          <p:cNvSpPr/>
          <p:nvPr/>
        </p:nvSpPr>
        <p:spPr>
          <a:xfrm>
            <a:off x="483332" y="143755"/>
            <a:ext cx="4667816" cy="369332"/>
          </a:xfrm>
          <a:prstGeom prst="rect">
            <a:avLst/>
          </a:prstGeom>
        </p:spPr>
        <p:txBody>
          <a:bodyPr wrap="none">
            <a:spAutoFit/>
          </a:bodyPr>
          <a:lstStyle/>
          <a:p>
            <a:r>
              <a:rPr lang="fr-FR" b="1" dirty="0">
                <a:latin typeface="Garamond" panose="02020404030301010803" pitchFamily="18" charset="0"/>
                <a:cs typeface="Arial" panose="020B0604020202020204" pitchFamily="34" charset="0"/>
              </a:rPr>
              <a:t>IV-</a:t>
            </a:r>
            <a:r>
              <a:rPr lang="fr-FR" b="1" dirty="0">
                <a:latin typeface="Arial" panose="020B0604020202020204" pitchFamily="34" charset="0"/>
                <a:cs typeface="Arial" panose="020B0604020202020204" pitchFamily="34" charset="0"/>
              </a:rPr>
              <a:t> </a:t>
            </a:r>
            <a:r>
              <a:rPr lang="fr-FR" b="1" dirty="0">
                <a:latin typeface="Garamond" panose="02020404030301010803" pitchFamily="18" charset="0"/>
                <a:cs typeface="Arial" panose="020B0604020202020204" pitchFamily="34" charset="0"/>
              </a:rPr>
              <a:t>Structure du Plan de Continuité d’Activité</a:t>
            </a:r>
          </a:p>
        </p:txBody>
      </p:sp>
      <p:graphicFrame>
        <p:nvGraphicFramePr>
          <p:cNvPr id="8" name="Tableau 7">
            <a:extLst>
              <a:ext uri="{FF2B5EF4-FFF2-40B4-BE49-F238E27FC236}">
                <a16:creationId xmlns:a16="http://schemas.microsoft.com/office/drawing/2014/main" id="{423FC74D-0348-A2DF-1237-63A9A44A59E0}"/>
              </a:ext>
            </a:extLst>
          </p:cNvPr>
          <p:cNvGraphicFramePr>
            <a:graphicFrameLocks noGrp="1"/>
          </p:cNvGraphicFramePr>
          <p:nvPr>
            <p:extLst>
              <p:ext uri="{D42A27DB-BD31-4B8C-83A1-F6EECF244321}">
                <p14:modId xmlns:p14="http://schemas.microsoft.com/office/powerpoint/2010/main" val="4117187012"/>
              </p:ext>
            </p:extLst>
          </p:nvPr>
        </p:nvGraphicFramePr>
        <p:xfrm>
          <a:off x="727440" y="1164807"/>
          <a:ext cx="9743653" cy="4180082"/>
        </p:xfrm>
        <a:graphic>
          <a:graphicData uri="http://schemas.openxmlformats.org/drawingml/2006/table">
            <a:tbl>
              <a:tblPr/>
              <a:tblGrid>
                <a:gridCol w="914897">
                  <a:extLst>
                    <a:ext uri="{9D8B030D-6E8A-4147-A177-3AD203B41FA5}">
                      <a16:colId xmlns:a16="http://schemas.microsoft.com/office/drawing/2014/main" val="2631438337"/>
                    </a:ext>
                  </a:extLst>
                </a:gridCol>
                <a:gridCol w="914897">
                  <a:extLst>
                    <a:ext uri="{9D8B030D-6E8A-4147-A177-3AD203B41FA5}">
                      <a16:colId xmlns:a16="http://schemas.microsoft.com/office/drawing/2014/main" val="2145717784"/>
                    </a:ext>
                  </a:extLst>
                </a:gridCol>
                <a:gridCol w="914897">
                  <a:extLst>
                    <a:ext uri="{9D8B030D-6E8A-4147-A177-3AD203B41FA5}">
                      <a16:colId xmlns:a16="http://schemas.microsoft.com/office/drawing/2014/main" val="654432964"/>
                    </a:ext>
                  </a:extLst>
                </a:gridCol>
                <a:gridCol w="914897">
                  <a:extLst>
                    <a:ext uri="{9D8B030D-6E8A-4147-A177-3AD203B41FA5}">
                      <a16:colId xmlns:a16="http://schemas.microsoft.com/office/drawing/2014/main" val="1678545930"/>
                    </a:ext>
                  </a:extLst>
                </a:gridCol>
                <a:gridCol w="914897">
                  <a:extLst>
                    <a:ext uri="{9D8B030D-6E8A-4147-A177-3AD203B41FA5}">
                      <a16:colId xmlns:a16="http://schemas.microsoft.com/office/drawing/2014/main" val="4055352254"/>
                    </a:ext>
                  </a:extLst>
                </a:gridCol>
                <a:gridCol w="914897">
                  <a:extLst>
                    <a:ext uri="{9D8B030D-6E8A-4147-A177-3AD203B41FA5}">
                      <a16:colId xmlns:a16="http://schemas.microsoft.com/office/drawing/2014/main" val="536439351"/>
                    </a:ext>
                  </a:extLst>
                </a:gridCol>
                <a:gridCol w="914897">
                  <a:extLst>
                    <a:ext uri="{9D8B030D-6E8A-4147-A177-3AD203B41FA5}">
                      <a16:colId xmlns:a16="http://schemas.microsoft.com/office/drawing/2014/main" val="3440956105"/>
                    </a:ext>
                  </a:extLst>
                </a:gridCol>
                <a:gridCol w="914897">
                  <a:extLst>
                    <a:ext uri="{9D8B030D-6E8A-4147-A177-3AD203B41FA5}">
                      <a16:colId xmlns:a16="http://schemas.microsoft.com/office/drawing/2014/main" val="1410267476"/>
                    </a:ext>
                  </a:extLst>
                </a:gridCol>
                <a:gridCol w="914897">
                  <a:extLst>
                    <a:ext uri="{9D8B030D-6E8A-4147-A177-3AD203B41FA5}">
                      <a16:colId xmlns:a16="http://schemas.microsoft.com/office/drawing/2014/main" val="512329713"/>
                    </a:ext>
                  </a:extLst>
                </a:gridCol>
                <a:gridCol w="1509580">
                  <a:extLst>
                    <a:ext uri="{9D8B030D-6E8A-4147-A177-3AD203B41FA5}">
                      <a16:colId xmlns:a16="http://schemas.microsoft.com/office/drawing/2014/main" val="3734939990"/>
                    </a:ext>
                  </a:extLst>
                </a:gridCol>
              </a:tblGrid>
              <a:tr h="1322176">
                <a:tc>
                  <a:txBody>
                    <a:bodyPr/>
                    <a:lstStyle/>
                    <a:p>
                      <a:pPr algn="ctr" rtl="0" fontAlgn="ctr"/>
                      <a:r>
                        <a:rPr lang="fr-FR" sz="1200" b="1" i="0" u="none" strike="noStrike">
                          <a:solidFill>
                            <a:srgbClr val="000000"/>
                          </a:solidFill>
                          <a:effectLst/>
                          <a:latin typeface="Garamond" panose="02020404030301010803" pitchFamily="18" charset="0"/>
                        </a:rPr>
                        <a:t>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CARTOGRAPHIE DES RISQUES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TYPE D'INCIDENTS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DESCRIPTION DU RISQUE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IMPACT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SERVICE IMPACTÉ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RESPONSABLE TECHNIQUE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ACTIONS A MENER AU NIVEAU DU DOMAINE TECHNIQUE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DÉLAI DE RÉSOLUTION POUR L'INCIDENT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200" b="1" i="0" u="none" strike="noStrike">
                          <a:solidFill>
                            <a:srgbClr val="000000"/>
                          </a:solidFill>
                          <a:effectLst/>
                          <a:latin typeface="Garamond" panose="02020404030301010803" pitchFamily="18" charset="0"/>
                        </a:rPr>
                        <a:t>APPROCHE OPÉRATIONNELLE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836525515"/>
                  </a:ext>
                </a:extLst>
              </a:tr>
              <a:tr h="1171981">
                <a:tc>
                  <a:txBody>
                    <a:bodyPr/>
                    <a:lstStyle/>
                    <a:p>
                      <a:pPr algn="ctr" rtl="0" fontAlgn="b"/>
                      <a:r>
                        <a:rPr lang="fr-FR" sz="1000" b="0" i="0" u="none" strike="noStrike">
                          <a:solidFill>
                            <a:srgbClr val="000000"/>
                          </a:solidFill>
                          <a:effectLst/>
                          <a:latin typeface="Garamond" panose="02020404030301010803" pitchFamily="18"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rtl="0" fontAlgn="ctr"/>
                      <a:r>
                        <a:rPr lang="fr-FR" sz="1000" b="0" i="0" u="none" strike="noStrike" dirty="0">
                          <a:solidFill>
                            <a:srgbClr val="000000"/>
                          </a:solidFill>
                          <a:effectLst/>
                          <a:latin typeface="Garamond" panose="02020404030301010803" pitchFamily="18" charset="0"/>
                        </a:rPr>
                        <a:t>Technique et logistique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r>
                        <a:rPr lang="fr-FR" sz="1000" b="0" i="0" u="none" strike="noStrike">
                          <a:solidFill>
                            <a:srgbClr val="000000"/>
                          </a:solidFill>
                          <a:effectLst/>
                          <a:latin typeface="Garamond" panose="02020404030301010803" pitchFamily="18" charset="0"/>
                        </a:rPr>
                        <a:t>Dysfonctionnement serveurs d'applications métier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r>
                        <a:rPr lang="fr-FR" sz="1000" b="0" i="0" u="none" strike="noStrike">
                          <a:solidFill>
                            <a:srgbClr val="000000"/>
                          </a:solidFill>
                          <a:effectLst/>
                          <a:latin typeface="Garamond" panose="02020404030301010803" pitchFamily="18" charset="0"/>
                        </a:rPr>
                        <a:t>Incessibilité d'application métier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r>
                        <a:rPr lang="fr-FR" sz="1000" b="0" i="0" u="none" strike="noStrike">
                          <a:solidFill>
                            <a:srgbClr val="000000"/>
                          </a:solidFill>
                          <a:effectLst/>
                          <a:latin typeface="Garamond" panose="02020404030301010803" pitchFamily="18" charset="0"/>
                        </a:rPr>
                        <a:t>Les application métier ne fonctionnent pas, elles sont inaccessibles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r>
                        <a:rPr lang="fr-FR" sz="1000" b="0" i="0" u="none" strike="noStrike">
                          <a:solidFill>
                            <a:srgbClr val="000000"/>
                          </a:solidFill>
                          <a:effectLst/>
                          <a:latin typeface="Garamond" panose="02020404030301010803" pitchFamily="18" charset="0"/>
                        </a:rPr>
                        <a:t>DSI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rowSpan="2">
                  <a:txBody>
                    <a:bodyPr/>
                    <a:lstStyle/>
                    <a:p>
                      <a:pPr algn="ctr" rtl="0" fontAlgn="ctr"/>
                      <a:r>
                        <a:rPr lang="fr-FR" sz="1000" b="0" i="0" u="none" strike="noStrike" dirty="0">
                          <a:solidFill>
                            <a:srgbClr val="000000"/>
                          </a:solidFill>
                          <a:effectLst/>
                          <a:latin typeface="Garamond" panose="02020404030301010803" pitchFamily="18" charset="0"/>
                        </a:rPr>
                        <a:t>Responsable DSI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l" rtl="0" fontAlgn="ctr"/>
                      <a:r>
                        <a:rPr lang="fr-FR" sz="1000" b="0" i="0" u="none" strike="noStrike" dirty="0">
                          <a:solidFill>
                            <a:srgbClr val="000000"/>
                          </a:solidFill>
                          <a:effectLst/>
                          <a:latin typeface="Garamond" panose="02020404030301010803" pitchFamily="18" charset="0"/>
                        </a:rPr>
                        <a:t>Vérifier la connexion et le notifier au client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l" rtl="0" fontAlgn="ctr"/>
                      <a:r>
                        <a:rPr lang="fr-FR" sz="1000" b="0" i="0" u="none" strike="noStrike">
                          <a:solidFill>
                            <a:srgbClr val="000000"/>
                          </a:solidFill>
                          <a:effectLst/>
                          <a:latin typeface="Garamond" panose="02020404030301010803" pitchFamily="18" charset="0"/>
                        </a:rPr>
                        <a:t>La résolution dépend de la gravité de l'incident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endParaRPr lang="fr-FR" sz="1000" b="0" i="0" u="none" strike="noStrike" dirty="0">
                        <a:solidFill>
                          <a:srgbClr val="000000"/>
                        </a:solidFill>
                        <a:effectLst/>
                        <a:latin typeface="Garamond" panose="02020404030301010803" pitchFamily="18" charset="0"/>
                      </a:endParaRPr>
                    </a:p>
                    <a:p>
                      <a:pPr algn="ctr" rtl="0" fontAlgn="ctr"/>
                      <a:r>
                        <a:rPr lang="fr-FR" sz="1000" b="0" i="0" u="none" strike="noStrike" dirty="0">
                          <a:solidFill>
                            <a:srgbClr val="000000"/>
                          </a:solidFill>
                          <a:effectLst/>
                          <a:latin typeface="Garamond" panose="02020404030301010803" pitchFamily="18" charset="0"/>
                        </a:rPr>
                        <a:t>- </a:t>
                      </a:r>
                      <a:r>
                        <a:rPr lang="fr-FR" sz="1000" u="none" strike="noStrike" dirty="0">
                          <a:effectLst/>
                          <a:latin typeface="Garamond" panose="02020404030301010803" pitchFamily="18" charset="0"/>
                          <a:cs typeface="Arial" panose="020B0604020202020204" pitchFamily="34" charset="0"/>
                        </a:rPr>
                        <a:t>Définir un SLA pour donner l’alerte (a valider avec le client) </a:t>
                      </a:r>
                      <a:endParaRPr lang="fr-FR" sz="1000" b="0" i="0" u="none" strike="noStrike" dirty="0">
                        <a:solidFill>
                          <a:srgbClr val="000000"/>
                        </a:solidFill>
                        <a:effectLst/>
                        <a:latin typeface="Garamond" panose="02020404030301010803" pitchFamily="18" charset="0"/>
                      </a:endParaRPr>
                    </a:p>
                    <a:p>
                      <a:pPr algn="ctr" rtl="0" fontAlgn="ctr"/>
                      <a:r>
                        <a:rPr lang="fr-FR" sz="1000" b="0" i="0" u="none" strike="noStrike" dirty="0">
                          <a:solidFill>
                            <a:srgbClr val="000000"/>
                          </a:solidFill>
                          <a:effectLst/>
                          <a:latin typeface="Garamond" panose="02020404030301010803" pitchFamily="18" charset="0"/>
                        </a:rPr>
                        <a:t>Mener les investigations techniques pour corriger le dysfonctionnement </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Garamond" panose="02020404030301010803" pitchFamily="18" charset="0"/>
                        </a:rPr>
                        <a:t>-  activez les équipes en télétravail en tenant compte du dimensionnement</a:t>
                      </a:r>
                    </a:p>
                    <a:p>
                      <a:pPr algn="ctr" rtl="0" fontAlgn="ctr"/>
                      <a:endParaRPr lang="fr-FR" sz="1000" b="0"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EFF7"/>
                    </a:solidFill>
                  </a:tcPr>
                </a:tc>
                <a:extLst>
                  <a:ext uri="{0D108BD9-81ED-4DB2-BD59-A6C34878D82A}">
                    <a16:rowId xmlns:a16="http://schemas.microsoft.com/office/drawing/2014/main" val="2967264602"/>
                  </a:ext>
                </a:extLst>
              </a:tr>
              <a:tr h="1171981">
                <a:tc>
                  <a:txBody>
                    <a:bodyPr/>
                    <a:lstStyle/>
                    <a:p>
                      <a:pPr algn="ctr" rtl="0" fontAlgn="b"/>
                      <a:r>
                        <a:rPr lang="fr-FR" sz="1000" b="0" i="0" u="none" strike="noStrike">
                          <a:solidFill>
                            <a:srgbClr val="000000"/>
                          </a:solidFill>
                          <a:effectLst/>
                          <a:latin typeface="Garamond" panose="02020404030301010803" pitchFamily="18"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a:txBody>
                    <a:bodyPr/>
                    <a:lstStyle/>
                    <a:p>
                      <a:pPr algn="ctr" rtl="0" fontAlgn="ctr"/>
                      <a:r>
                        <a:rPr lang="fr-FR" sz="1000" b="0" i="0" u="none" strike="noStrike">
                          <a:solidFill>
                            <a:srgbClr val="000000"/>
                          </a:solidFill>
                          <a:effectLst/>
                          <a:latin typeface="Garamond" panose="02020404030301010803" pitchFamily="18" charset="0"/>
                        </a:rPr>
                        <a:t>Mauvaise qualité audio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r>
                        <a:rPr lang="fr-FR" sz="1000" b="0" i="0" u="none" strike="noStrike">
                          <a:solidFill>
                            <a:srgbClr val="000000"/>
                          </a:solidFill>
                          <a:effectLst/>
                          <a:latin typeface="Garamond" panose="02020404030301010803" pitchFamily="18" charset="0"/>
                        </a:rPr>
                        <a:t>Instabilité du lien  ou d'un équipement de transmission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r>
                        <a:rPr lang="fr-FR" sz="1000" b="0" i="0" u="none" strike="noStrike">
                          <a:solidFill>
                            <a:srgbClr val="000000"/>
                          </a:solidFill>
                          <a:effectLst/>
                          <a:latin typeface="Garamond" panose="02020404030301010803" pitchFamily="18" charset="0"/>
                        </a:rPr>
                        <a:t>Mauvaise qualité d'audition détérioration de la qualité de service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r>
                        <a:rPr lang="fr-FR" sz="1000" b="0" i="0" u="none" strike="noStrike">
                          <a:solidFill>
                            <a:srgbClr val="000000"/>
                          </a:solidFill>
                          <a:effectLst/>
                          <a:latin typeface="Garamond" panose="02020404030301010803" pitchFamily="18" charset="0"/>
                        </a:rPr>
                        <a:t>IT CELTIIS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vMerge="1">
                  <a:txBody>
                    <a:bodyPr/>
                    <a:lstStyle/>
                    <a:p>
                      <a:endParaRPr lang="fr-FR"/>
                    </a:p>
                  </a:txBody>
                  <a:tcPr/>
                </a:tc>
                <a:tc>
                  <a:txBody>
                    <a:bodyPr/>
                    <a:lstStyle/>
                    <a:p>
                      <a:pPr algn="l" rtl="0" fontAlgn="ctr"/>
                      <a:r>
                        <a:rPr lang="fr-FR" sz="1000" b="0" i="0" u="none" strike="noStrike">
                          <a:solidFill>
                            <a:srgbClr val="000000"/>
                          </a:solidFill>
                          <a:effectLst/>
                          <a:latin typeface="Garamond" panose="02020404030301010803" pitchFamily="18" charset="0"/>
                        </a:rPr>
                        <a:t>Vérifier la connectivité  au callcenter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l" rtl="0" fontAlgn="ctr"/>
                      <a:r>
                        <a:rPr lang="fr-FR" sz="1000" b="0" i="0" u="none" strike="noStrike">
                          <a:solidFill>
                            <a:srgbClr val="000000"/>
                          </a:solidFill>
                          <a:effectLst/>
                          <a:latin typeface="Garamond" panose="02020404030301010803" pitchFamily="18" charset="0"/>
                        </a:rPr>
                        <a:t>La résolution dépend de la gravité de l'incident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0" fontAlgn="ctr"/>
                      <a:endParaRPr lang="fr-FR" sz="1000" b="0" i="0" u="none" strike="noStrike"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074717120"/>
                  </a:ext>
                </a:extLst>
              </a:tr>
            </a:tbl>
          </a:graphicData>
        </a:graphic>
      </p:graphicFrame>
    </p:spTree>
    <p:extLst>
      <p:ext uri="{BB962C8B-B14F-4D97-AF65-F5344CB8AC3E}">
        <p14:creationId xmlns:p14="http://schemas.microsoft.com/office/powerpoint/2010/main" val="193086676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ZoneTexte 2"/>
          <p:cNvSpPr txBox="1"/>
          <p:nvPr/>
        </p:nvSpPr>
        <p:spPr>
          <a:xfrm>
            <a:off x="483332" y="220251"/>
            <a:ext cx="5309796"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IV-</a:t>
            </a:r>
            <a:r>
              <a:rPr lang="fr-FR" b="1" dirty="0">
                <a:latin typeface="Arial" panose="020B0604020202020204" pitchFamily="34" charset="0"/>
                <a:cs typeface="Arial" panose="020B0604020202020204" pitchFamily="34" charset="0"/>
              </a:rPr>
              <a:t> </a:t>
            </a:r>
            <a:r>
              <a:rPr lang="fr-FR" b="1" dirty="0">
                <a:latin typeface="Garamond" panose="02020404030301010803" pitchFamily="18" charset="0"/>
                <a:cs typeface="Arial" panose="020B0604020202020204" pitchFamily="34" charset="0"/>
              </a:rPr>
              <a:t>Structure du Plan de Continuité d’Activité</a:t>
            </a:r>
          </a:p>
        </p:txBody>
      </p:sp>
      <p:sp>
        <p:nvSpPr>
          <p:cNvPr id="4" name="ZoneTexte 3"/>
          <p:cNvSpPr txBox="1"/>
          <p:nvPr/>
        </p:nvSpPr>
        <p:spPr>
          <a:xfrm>
            <a:off x="483332" y="540385"/>
            <a:ext cx="7400828" cy="369332"/>
          </a:xfrm>
          <a:prstGeom prst="rect">
            <a:avLst/>
          </a:prstGeom>
          <a:noFill/>
        </p:spPr>
        <p:txBody>
          <a:bodyPr wrap="square" rtlCol="0">
            <a:spAutoFit/>
          </a:bodyPr>
          <a:lstStyle/>
          <a:p>
            <a:r>
              <a:rPr lang="fr-FR" b="1" dirty="0">
                <a:solidFill>
                  <a:schemeClr val="bg1">
                    <a:lumMod val="50000"/>
                  </a:schemeClr>
                </a:solidFill>
                <a:latin typeface="Garamond" panose="02020404030301010803" pitchFamily="18" charset="0"/>
                <a:cs typeface="Arial" panose="020B0604020202020204" pitchFamily="34" charset="0"/>
              </a:rPr>
              <a:t>3- Incidents liés aux infrastructures et catastrophes naturelles(a)</a:t>
            </a:r>
          </a:p>
        </p:txBody>
      </p:sp>
      <p:graphicFrame>
        <p:nvGraphicFramePr>
          <p:cNvPr id="5" name="Tableau 4"/>
          <p:cNvGraphicFramePr>
            <a:graphicFrameLocks noGrp="1"/>
          </p:cNvGraphicFramePr>
          <p:nvPr>
            <p:extLst>
              <p:ext uri="{D42A27DB-BD31-4B8C-83A1-F6EECF244321}">
                <p14:modId xmlns:p14="http://schemas.microsoft.com/office/powerpoint/2010/main" val="3179626055"/>
              </p:ext>
            </p:extLst>
          </p:nvPr>
        </p:nvGraphicFramePr>
        <p:xfrm>
          <a:off x="666212" y="1146629"/>
          <a:ext cx="10845545" cy="4872024"/>
        </p:xfrm>
        <a:graphic>
          <a:graphicData uri="http://schemas.openxmlformats.org/drawingml/2006/table">
            <a:tbl>
              <a:tblPr>
                <a:tableStyleId>{5C22544A-7EE6-4342-B048-85BDC9FD1C3A}</a:tableStyleId>
              </a:tblPr>
              <a:tblGrid>
                <a:gridCol w="3108120">
                  <a:extLst>
                    <a:ext uri="{9D8B030D-6E8A-4147-A177-3AD203B41FA5}">
                      <a16:colId xmlns:a16="http://schemas.microsoft.com/office/drawing/2014/main" val="20000"/>
                    </a:ext>
                  </a:extLst>
                </a:gridCol>
                <a:gridCol w="4098692">
                  <a:extLst>
                    <a:ext uri="{9D8B030D-6E8A-4147-A177-3AD203B41FA5}">
                      <a16:colId xmlns:a16="http://schemas.microsoft.com/office/drawing/2014/main" val="20001"/>
                    </a:ext>
                  </a:extLst>
                </a:gridCol>
                <a:gridCol w="1748712">
                  <a:extLst>
                    <a:ext uri="{9D8B030D-6E8A-4147-A177-3AD203B41FA5}">
                      <a16:colId xmlns:a16="http://schemas.microsoft.com/office/drawing/2014/main" val="20002"/>
                    </a:ext>
                  </a:extLst>
                </a:gridCol>
                <a:gridCol w="1890021">
                  <a:extLst>
                    <a:ext uri="{9D8B030D-6E8A-4147-A177-3AD203B41FA5}">
                      <a16:colId xmlns:a16="http://schemas.microsoft.com/office/drawing/2014/main" val="20003"/>
                    </a:ext>
                  </a:extLst>
                </a:gridCol>
              </a:tblGrid>
              <a:tr h="522778">
                <a:tc>
                  <a:txBody>
                    <a:bodyPr/>
                    <a:lstStyle/>
                    <a:p>
                      <a:pPr algn="ctr" fontAlgn="b"/>
                      <a:r>
                        <a:rPr lang="fr-FR" sz="1000" b="1" u="none" strike="noStrike" dirty="0">
                          <a:solidFill>
                            <a:sysClr val="windowText" lastClr="000000"/>
                          </a:solidFill>
                          <a:effectLst/>
                          <a:latin typeface="Garamond" panose="02020404030301010803" pitchFamily="18" charset="0"/>
                          <a:cs typeface="Arial" panose="020B0604020202020204" pitchFamily="34" charset="0"/>
                        </a:rPr>
                        <a:t>RESPONSABLE TECHNIQUE</a:t>
                      </a:r>
                      <a:endParaRPr lang="fr-FR" sz="1000" b="1" i="0" u="none" strike="noStrike" dirty="0">
                        <a:solidFill>
                          <a:sysClr val="windowText" lastClr="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r-FR" sz="1000" b="1" u="none" strike="noStrike" dirty="0">
                          <a:solidFill>
                            <a:sysClr val="windowText" lastClr="000000"/>
                          </a:solidFill>
                          <a:effectLst/>
                          <a:latin typeface="Garamond" panose="02020404030301010803" pitchFamily="18" charset="0"/>
                          <a:cs typeface="Arial" panose="020B0604020202020204" pitchFamily="34" charset="0"/>
                        </a:rPr>
                        <a:t>ACTION A MENER AU NIVEAU DU DOMAINE TECHNIQUE </a:t>
                      </a:r>
                      <a:endParaRPr lang="fr-FR" sz="1000" b="1" i="0" u="none" strike="noStrike" dirty="0">
                        <a:solidFill>
                          <a:sysClr val="windowText" lastClr="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r-FR" sz="1000" b="1" u="none" strike="noStrike" dirty="0">
                          <a:solidFill>
                            <a:sysClr val="windowText" lastClr="000000"/>
                          </a:solidFill>
                          <a:effectLst/>
                          <a:latin typeface="Garamond" panose="02020404030301010803" pitchFamily="18" charset="0"/>
                          <a:cs typeface="Arial" panose="020B0604020202020204" pitchFamily="34" charset="0"/>
                        </a:rPr>
                        <a:t>TEMPS POUR RÉSOUDRE L'INCIDENT</a:t>
                      </a:r>
                      <a:endParaRPr lang="fr-FR" sz="1000" b="1" i="0" u="none" strike="noStrike" dirty="0">
                        <a:solidFill>
                          <a:sysClr val="windowText" lastClr="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fr-FR" sz="1000" b="1" u="none" strike="noStrike" dirty="0">
                          <a:solidFill>
                            <a:sysClr val="windowText" lastClr="000000"/>
                          </a:solidFill>
                          <a:effectLst/>
                          <a:latin typeface="Garamond" panose="02020404030301010803" pitchFamily="18" charset="0"/>
                          <a:cs typeface="Arial" panose="020B0604020202020204" pitchFamily="34" charset="0"/>
                        </a:rPr>
                        <a:t>APPROCHE OPERATIONNELLE </a:t>
                      </a:r>
                      <a:endParaRPr lang="fr-FR" sz="1000" b="1" i="0" u="none" strike="noStrike" dirty="0">
                        <a:solidFill>
                          <a:sysClr val="windowText" lastClr="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902926">
                <a:tc rowSpan="3">
                  <a:txBody>
                    <a:bodyPr/>
                    <a:lstStyle/>
                    <a:p>
                      <a:pPr algn="ctr" fontAlgn="ctr"/>
                      <a:r>
                        <a:rPr lang="fr-FR" sz="1000" b="1" u="none" strike="noStrike" dirty="0">
                          <a:effectLst/>
                          <a:latin typeface="Garamond" panose="02020404030301010803" pitchFamily="18" charset="0"/>
                          <a:cs typeface="Arial" panose="020B0604020202020204" pitchFamily="34" charset="0"/>
                        </a:rPr>
                        <a:t>Logistique</a:t>
                      </a:r>
                      <a:endParaRPr lang="fr-FR" sz="1000" b="1"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u="none" strike="noStrike" dirty="0">
                          <a:effectLst/>
                          <a:latin typeface="Garamond" panose="02020404030301010803" pitchFamily="18" charset="0"/>
                          <a:cs typeface="Arial" panose="020B0604020202020204" pitchFamily="34" charset="0"/>
                        </a:rPr>
                        <a:t>1- la configuration est faite pour un relais automatique du générateur. </a:t>
                      </a:r>
                    </a:p>
                    <a:p>
                      <a:pPr algn="l" fontAlgn="b"/>
                      <a:r>
                        <a:rPr lang="fr-FR" sz="1000" u="none" strike="noStrike" dirty="0">
                          <a:effectLst/>
                          <a:latin typeface="Garamond" panose="02020404030301010803" pitchFamily="18" charset="0"/>
                          <a:cs typeface="Arial" panose="020B0604020202020204" pitchFamily="34" charset="0"/>
                        </a:rPr>
                        <a:t>2- en cas de panne du groupe électrogène , le prestataire chargé de la réparation et de l'entretien du groupe électrogène est appelé</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latin typeface="Garamond" panose="02020404030301010803" pitchFamily="18" charset="0"/>
                          <a:cs typeface="Arial" panose="020B0604020202020204" pitchFamily="34" charset="0"/>
                        </a:rPr>
                        <a:t>le temps de résolution dépend de la gravité de la panne </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rtl="0" fontAlgn="ctr"/>
                      <a:r>
                        <a:rPr lang="fr-FR" sz="1000" u="none" strike="noStrike" dirty="0">
                          <a:effectLst/>
                          <a:latin typeface="Garamond" panose="02020404030301010803" pitchFamily="18" charset="0"/>
                          <a:cs typeface="Arial" panose="020B0604020202020204" pitchFamily="34" charset="0"/>
                        </a:rPr>
                        <a:t>- Definir un SLA pour donner l’alerte (a valider avec le client) </a:t>
                      </a:r>
                    </a:p>
                    <a:p>
                      <a:pPr algn="ctr" rtl="0" fontAlgn="ctr"/>
                      <a:r>
                        <a:rPr lang="fr-FR" sz="1000" u="none" strike="noStrike" dirty="0">
                          <a:effectLst/>
                          <a:latin typeface="Garamond" panose="02020404030301010803" pitchFamily="18" charset="0"/>
                          <a:cs typeface="Arial" panose="020B0604020202020204" pitchFamily="34" charset="0"/>
                        </a:rPr>
                        <a:t>- Mener les investigations techniques pour corriger le dysfonctionnement</a:t>
                      </a:r>
                      <a:r>
                        <a:rPr lang="fr-FR" sz="1000" u="none" strike="noStrike" baseline="0" dirty="0">
                          <a:effectLst/>
                          <a:latin typeface="Garamond" panose="02020404030301010803" pitchFamily="18" charset="0"/>
                          <a:cs typeface="Arial" panose="020B0604020202020204" pitchFamily="34" charset="0"/>
                        </a:rPr>
                        <a:t> </a:t>
                      </a:r>
                    </a:p>
                    <a:p>
                      <a:pPr algn="ctr" rtl="0" fontAlgn="ctr"/>
                      <a:r>
                        <a:rPr lang="fr-FR" sz="1000" u="none" strike="noStrike" dirty="0">
                          <a:effectLst/>
                          <a:latin typeface="Garamond" panose="02020404030301010803" pitchFamily="18" charset="0"/>
                          <a:cs typeface="Arial" panose="020B0604020202020204" pitchFamily="34" charset="0"/>
                        </a:rPr>
                        <a:t>-  activez les équipes en télétravail en tenant compte du dimensionnement</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38518">
                <a:tc vMerge="1">
                  <a:txBody>
                    <a:bodyPr/>
                    <a:lstStyle/>
                    <a:p>
                      <a:endParaRPr lang="fr-FR"/>
                    </a:p>
                  </a:txBody>
                  <a:tcPr/>
                </a:tc>
                <a:tc>
                  <a:txBody>
                    <a:bodyPr/>
                    <a:lstStyle/>
                    <a:p>
                      <a:pPr algn="l" fontAlgn="t"/>
                      <a:r>
                        <a:rPr lang="fr-FR" sz="1000" u="none" strike="noStrike" dirty="0">
                          <a:effectLst/>
                          <a:latin typeface="Garamond" panose="02020404030301010803" pitchFamily="18" charset="0"/>
                          <a:cs typeface="Arial" panose="020B0604020202020204" pitchFamily="34" charset="0"/>
                        </a:rPr>
                        <a:t>1- vérifier la source de la panne de courant  </a:t>
                      </a:r>
                    </a:p>
                    <a:p>
                      <a:pPr algn="l" fontAlgn="t"/>
                      <a:r>
                        <a:rPr lang="fr-FR" sz="1000" u="none" strike="noStrike" dirty="0">
                          <a:effectLst/>
                          <a:latin typeface="Garamond" panose="02020404030301010803" pitchFamily="18" charset="0"/>
                          <a:cs typeface="Arial" panose="020B0604020202020204" pitchFamily="34" charset="0"/>
                        </a:rPr>
                        <a:t>2- détecter la panne et rechercher une solution en interne                                               3- appelez un fournisseur ou un prestataire si un dysfonctionnement grave est détecté sur l'équipement électrique</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latin typeface="Garamond" panose="02020404030301010803" pitchFamily="18" charset="0"/>
                          <a:cs typeface="Arial" panose="020B0604020202020204" pitchFamily="34" charset="0"/>
                        </a:rPr>
                        <a:t>60 min</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2"/>
                  </a:ext>
                </a:extLst>
              </a:tr>
              <a:tr h="752438">
                <a:tc vMerge="1">
                  <a:txBody>
                    <a:bodyPr/>
                    <a:lstStyle/>
                    <a:p>
                      <a:endParaRPr lang="fr-FR"/>
                    </a:p>
                  </a:txBody>
                  <a:tcPr/>
                </a:tc>
                <a:tc>
                  <a:txBody>
                    <a:bodyPr/>
                    <a:lstStyle/>
                    <a:p>
                      <a:pPr algn="l" fontAlgn="b"/>
                      <a:r>
                        <a:rPr lang="fr-FR" sz="1000" u="none" strike="noStrike" dirty="0">
                          <a:effectLst/>
                          <a:latin typeface="Garamond" panose="02020404030301010803" pitchFamily="18" charset="0"/>
                          <a:cs typeface="Arial" panose="020B0604020202020204" pitchFamily="34" charset="0"/>
                        </a:rPr>
                        <a:t>1- investigation de la panne dans le local technique en collaboration avec le service informatique                                                           2- diagnostic et recherche de solution</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latin typeface="Garamond" panose="02020404030301010803" pitchFamily="18" charset="0"/>
                          <a:cs typeface="Arial" panose="020B0604020202020204" pitchFamily="34" charset="0"/>
                        </a:rPr>
                        <a:t> Dans les 60 min</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3"/>
                  </a:ext>
                </a:extLst>
              </a:tr>
              <a:tr h="451463">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1" u="none" strike="noStrike" dirty="0">
                          <a:effectLst/>
                          <a:latin typeface="Garamond" panose="02020404030301010803" pitchFamily="18" charset="0"/>
                          <a:cs typeface="Arial" panose="020B0604020202020204" pitchFamily="34" charset="0"/>
                        </a:rPr>
                        <a:t>DSI/Logistique</a:t>
                      </a:r>
                      <a:endParaRPr lang="fr-FR" sz="1000" b="1" i="0" u="none" strike="noStrike" dirty="0">
                        <a:solidFill>
                          <a:srgbClr val="000000"/>
                        </a:solidFill>
                        <a:effectLst/>
                        <a:latin typeface="Garamond" panose="02020404030301010803" pitchFamily="18" charset="0"/>
                        <a:cs typeface="Arial" panose="020B0604020202020204" pitchFamily="34" charset="0"/>
                      </a:endParaRPr>
                    </a:p>
                    <a:p>
                      <a:pPr algn="ctr" fontAlgn="ctr"/>
                      <a:endParaRPr lang="fr-FR" sz="1000" b="1"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000" u="none" strike="noStrike" dirty="0">
                          <a:effectLst/>
                          <a:latin typeface="Garamond" panose="02020404030301010803" pitchFamily="18" charset="0"/>
                          <a:cs typeface="Arial" panose="020B0604020202020204" pitchFamily="34" charset="0"/>
                        </a:rPr>
                        <a:t>S'assurer que le souci est vraiment du coté opérateur et adressé par email et par téléphone </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latin typeface="Garamond" panose="02020404030301010803" pitchFamily="18" charset="0"/>
                          <a:cs typeface="Arial" panose="020B0604020202020204" pitchFamily="34" charset="0"/>
                        </a:rPr>
                        <a:t>1h</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4"/>
                  </a:ext>
                </a:extLst>
              </a:tr>
              <a:tr h="601951">
                <a:tc vMerge="1">
                  <a:txBody>
                    <a:bodyPr/>
                    <a:lstStyle/>
                    <a:p>
                      <a:endParaRPr lang="fr-FR"/>
                    </a:p>
                  </a:txBody>
                  <a:tcPr/>
                </a:tc>
                <a:tc>
                  <a:txBody>
                    <a:bodyPr/>
                    <a:lstStyle/>
                    <a:p>
                      <a:pPr algn="l" fontAlgn="b"/>
                      <a:r>
                        <a:rPr lang="fr-FR" sz="1000" u="none" strike="noStrike" dirty="0">
                          <a:effectLst/>
                          <a:latin typeface="Garamond" panose="02020404030301010803" pitchFamily="18" charset="0"/>
                          <a:cs typeface="Arial" panose="020B0604020202020204" pitchFamily="34" charset="0"/>
                        </a:rPr>
                        <a:t>Vérifier la cause de l'incident et résoudre le problème / trouver un relais en cas de panne de l'équipement</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latin typeface="Garamond" panose="02020404030301010803" pitchFamily="18" charset="0"/>
                          <a:cs typeface="Arial" panose="020B0604020202020204" pitchFamily="34" charset="0"/>
                        </a:rPr>
                        <a:t>1h</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5"/>
                  </a:ext>
                </a:extLst>
              </a:tr>
              <a:tr h="300975">
                <a:tc vMerge="1">
                  <a:txBody>
                    <a:bodyPr/>
                    <a:lstStyle/>
                    <a:p>
                      <a:endParaRPr lang="fr-FR"/>
                    </a:p>
                  </a:txBody>
                  <a:tcPr/>
                </a:tc>
                <a:tc>
                  <a:txBody>
                    <a:bodyPr/>
                    <a:lstStyle/>
                    <a:p>
                      <a:pPr algn="l" fontAlgn="b"/>
                      <a:r>
                        <a:rPr lang="fr-FR" sz="1000" u="none" strike="noStrike" dirty="0">
                          <a:effectLst/>
                          <a:latin typeface="Garamond" panose="02020404030301010803" pitchFamily="18" charset="0"/>
                          <a:cs typeface="Arial" panose="020B0604020202020204" pitchFamily="34" charset="0"/>
                        </a:rPr>
                        <a:t>Remplacement ou réparation de matériel</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latin typeface="Garamond" panose="02020404030301010803" pitchFamily="18" charset="0"/>
                          <a:cs typeface="Arial" panose="020B0604020202020204" pitchFamily="34" charset="0"/>
                        </a:rPr>
                        <a:t>1h</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6"/>
                  </a:ext>
                </a:extLst>
              </a:tr>
              <a:tr h="300975">
                <a:tc vMerge="1">
                  <a:txBody>
                    <a:bodyPr/>
                    <a:lstStyle/>
                    <a:p>
                      <a:endParaRPr lang="fr-FR"/>
                    </a:p>
                  </a:txBody>
                  <a:tcPr/>
                </a:tc>
                <a:tc>
                  <a:txBody>
                    <a:bodyPr/>
                    <a:lstStyle/>
                    <a:p>
                      <a:pPr algn="l" fontAlgn="b"/>
                      <a:r>
                        <a:rPr lang="fr-FR" sz="1000" u="none" strike="noStrike" dirty="0">
                          <a:effectLst/>
                          <a:latin typeface="Garamond" panose="02020404030301010803" pitchFamily="18" charset="0"/>
                          <a:cs typeface="Arial" panose="020B0604020202020204" pitchFamily="34" charset="0"/>
                        </a:rPr>
                        <a:t>Reconfiguration de l'équipement</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000" u="none" strike="noStrike" dirty="0">
                          <a:effectLst/>
                          <a:latin typeface="Garamond" panose="02020404030301010803" pitchFamily="18" charset="0"/>
                          <a:cs typeface="Arial" panose="020B0604020202020204" pitchFamily="34" charset="0"/>
                        </a:rPr>
                        <a:t>1h</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6863" marR="6863" marT="68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610401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ZoneTexte 2"/>
          <p:cNvSpPr txBox="1"/>
          <p:nvPr/>
        </p:nvSpPr>
        <p:spPr>
          <a:xfrm>
            <a:off x="483332" y="220251"/>
            <a:ext cx="5309796"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IV-</a:t>
            </a:r>
            <a:r>
              <a:rPr lang="fr-FR" b="1" dirty="0">
                <a:latin typeface="Arial" panose="020B0604020202020204" pitchFamily="34" charset="0"/>
                <a:cs typeface="Arial" panose="020B0604020202020204" pitchFamily="34" charset="0"/>
              </a:rPr>
              <a:t> </a:t>
            </a:r>
            <a:r>
              <a:rPr lang="fr-FR" b="1" dirty="0">
                <a:latin typeface="Garamond" panose="02020404030301010803" pitchFamily="18" charset="0"/>
                <a:cs typeface="Arial" panose="020B0604020202020204" pitchFamily="34" charset="0"/>
              </a:rPr>
              <a:t>Structure du Plan de Continuité d’Activité</a:t>
            </a:r>
          </a:p>
        </p:txBody>
      </p:sp>
      <p:sp>
        <p:nvSpPr>
          <p:cNvPr id="4" name="ZoneTexte 3"/>
          <p:cNvSpPr txBox="1"/>
          <p:nvPr/>
        </p:nvSpPr>
        <p:spPr>
          <a:xfrm>
            <a:off x="483332" y="540385"/>
            <a:ext cx="7400828" cy="369332"/>
          </a:xfrm>
          <a:prstGeom prst="rect">
            <a:avLst/>
          </a:prstGeom>
          <a:noFill/>
        </p:spPr>
        <p:txBody>
          <a:bodyPr wrap="square" rtlCol="0">
            <a:spAutoFit/>
          </a:bodyPr>
          <a:lstStyle/>
          <a:p>
            <a:r>
              <a:rPr lang="fr-FR" b="1" dirty="0">
                <a:solidFill>
                  <a:schemeClr val="bg1">
                    <a:lumMod val="50000"/>
                  </a:schemeClr>
                </a:solidFill>
                <a:latin typeface="Garamond" panose="02020404030301010803" pitchFamily="18" charset="0"/>
                <a:cs typeface="Arial" panose="020B0604020202020204" pitchFamily="34" charset="0"/>
              </a:rPr>
              <a:t>4- Incidents liés aux infrastructures et catastrophes naturelles (b)</a:t>
            </a:r>
          </a:p>
        </p:txBody>
      </p:sp>
      <p:graphicFrame>
        <p:nvGraphicFramePr>
          <p:cNvPr id="5" name="Tableau 4"/>
          <p:cNvGraphicFramePr>
            <a:graphicFrameLocks noGrp="1"/>
          </p:cNvGraphicFramePr>
          <p:nvPr>
            <p:extLst>
              <p:ext uri="{D42A27DB-BD31-4B8C-83A1-F6EECF244321}">
                <p14:modId xmlns:p14="http://schemas.microsoft.com/office/powerpoint/2010/main" val="3485852530"/>
              </p:ext>
            </p:extLst>
          </p:nvPr>
        </p:nvGraphicFramePr>
        <p:xfrm>
          <a:off x="483332" y="1406990"/>
          <a:ext cx="10731769" cy="3526130"/>
        </p:xfrm>
        <a:graphic>
          <a:graphicData uri="http://schemas.openxmlformats.org/drawingml/2006/table">
            <a:tbl>
              <a:tblPr>
                <a:tableStyleId>{5C22544A-7EE6-4342-B048-85BDC9FD1C3A}</a:tableStyleId>
              </a:tblPr>
              <a:tblGrid>
                <a:gridCol w="3565604">
                  <a:extLst>
                    <a:ext uri="{9D8B030D-6E8A-4147-A177-3AD203B41FA5}">
                      <a16:colId xmlns:a16="http://schemas.microsoft.com/office/drawing/2014/main" val="20000"/>
                    </a:ext>
                  </a:extLst>
                </a:gridCol>
                <a:gridCol w="3565604">
                  <a:extLst>
                    <a:ext uri="{9D8B030D-6E8A-4147-A177-3AD203B41FA5}">
                      <a16:colId xmlns:a16="http://schemas.microsoft.com/office/drawing/2014/main" val="20001"/>
                    </a:ext>
                  </a:extLst>
                </a:gridCol>
                <a:gridCol w="1730367">
                  <a:extLst>
                    <a:ext uri="{9D8B030D-6E8A-4147-A177-3AD203B41FA5}">
                      <a16:colId xmlns:a16="http://schemas.microsoft.com/office/drawing/2014/main" val="20002"/>
                    </a:ext>
                  </a:extLst>
                </a:gridCol>
                <a:gridCol w="1870194">
                  <a:extLst>
                    <a:ext uri="{9D8B030D-6E8A-4147-A177-3AD203B41FA5}">
                      <a16:colId xmlns:a16="http://schemas.microsoft.com/office/drawing/2014/main" val="20003"/>
                    </a:ext>
                  </a:extLst>
                </a:gridCol>
              </a:tblGrid>
              <a:tr h="636597">
                <a:tc>
                  <a:txBody>
                    <a:bodyPr/>
                    <a:lstStyle/>
                    <a:p>
                      <a:pPr algn="ctr" fontAlgn="b"/>
                      <a:r>
                        <a:rPr lang="fr-FR" sz="1000" b="1" u="none" strike="noStrike" dirty="0">
                          <a:solidFill>
                            <a:sysClr val="windowText" lastClr="000000"/>
                          </a:solidFill>
                          <a:effectLst/>
                          <a:latin typeface="Garamond" panose="02020404030301010803" pitchFamily="18" charset="0"/>
                          <a:cs typeface="Arial" panose="020B0604020202020204" pitchFamily="34" charset="0"/>
                        </a:rPr>
                        <a:t>Responsable technique</a:t>
                      </a:r>
                      <a:endParaRPr lang="fr-FR" sz="1000" b="1" i="0" u="none" strike="noStrike" dirty="0">
                        <a:solidFill>
                          <a:sysClr val="windowText" lastClr="000000"/>
                        </a:solidFill>
                        <a:effectLst/>
                        <a:latin typeface="Garamond" panose="02020404030301010803" pitchFamily="18" charset="0"/>
                        <a:cs typeface="Arial" panose="020B0604020202020204" pitchFamily="34" charset="0"/>
                      </a:endParaRPr>
                    </a:p>
                  </a:txBody>
                  <a:tcPr marL="9525" marR="9525" marT="9525" marB="0" anchor="ctr">
                    <a:solidFill>
                      <a:srgbClr val="0070C0"/>
                    </a:solidFill>
                  </a:tcPr>
                </a:tc>
                <a:tc>
                  <a:txBody>
                    <a:bodyPr/>
                    <a:lstStyle/>
                    <a:p>
                      <a:pPr algn="ctr" fontAlgn="b"/>
                      <a:r>
                        <a:rPr lang="fr-FR" sz="1000" b="1" u="none" strike="noStrike" dirty="0">
                          <a:solidFill>
                            <a:sysClr val="windowText" lastClr="000000"/>
                          </a:solidFill>
                          <a:effectLst/>
                          <a:latin typeface="Garamond" panose="02020404030301010803" pitchFamily="18" charset="0"/>
                          <a:cs typeface="Arial" panose="020B0604020202020204" pitchFamily="34" charset="0"/>
                        </a:rPr>
                        <a:t>Action a mener au niveau du domaine technique </a:t>
                      </a:r>
                      <a:endParaRPr lang="fr-FR" sz="1000" b="1" i="0" u="none" strike="noStrike" dirty="0">
                        <a:solidFill>
                          <a:sysClr val="windowText" lastClr="000000"/>
                        </a:solidFill>
                        <a:effectLst/>
                        <a:latin typeface="Garamond" panose="02020404030301010803" pitchFamily="18" charset="0"/>
                        <a:cs typeface="Arial" panose="020B0604020202020204" pitchFamily="34" charset="0"/>
                      </a:endParaRPr>
                    </a:p>
                  </a:txBody>
                  <a:tcPr marL="9525" marR="9525" marT="9525" marB="0" anchor="ctr">
                    <a:solidFill>
                      <a:srgbClr val="0070C0"/>
                    </a:solidFill>
                  </a:tcPr>
                </a:tc>
                <a:tc>
                  <a:txBody>
                    <a:bodyPr/>
                    <a:lstStyle/>
                    <a:p>
                      <a:pPr algn="ctr" fontAlgn="b"/>
                      <a:r>
                        <a:rPr lang="fr-FR" sz="1000" b="1" u="none" strike="noStrike" dirty="0">
                          <a:solidFill>
                            <a:sysClr val="windowText" lastClr="000000"/>
                          </a:solidFill>
                          <a:effectLst/>
                          <a:latin typeface="Garamond" panose="02020404030301010803" pitchFamily="18" charset="0"/>
                          <a:cs typeface="Arial" panose="020B0604020202020204" pitchFamily="34" charset="0"/>
                        </a:rPr>
                        <a:t>Temps pour résoudre l'incident</a:t>
                      </a:r>
                      <a:endParaRPr lang="fr-FR" sz="1000" b="1" i="0" u="none" strike="noStrike" dirty="0">
                        <a:solidFill>
                          <a:sysClr val="windowText" lastClr="000000"/>
                        </a:solidFill>
                        <a:effectLst/>
                        <a:latin typeface="Garamond" panose="02020404030301010803" pitchFamily="18" charset="0"/>
                        <a:cs typeface="Arial" panose="020B0604020202020204" pitchFamily="34" charset="0"/>
                      </a:endParaRPr>
                    </a:p>
                  </a:txBody>
                  <a:tcPr marL="9525" marR="9525" marT="9525" marB="0" anchor="ctr">
                    <a:solidFill>
                      <a:srgbClr val="0070C0"/>
                    </a:solidFill>
                  </a:tcPr>
                </a:tc>
                <a:tc>
                  <a:txBody>
                    <a:bodyPr/>
                    <a:lstStyle/>
                    <a:p>
                      <a:pPr algn="ctr" fontAlgn="b"/>
                      <a:r>
                        <a:rPr lang="fr-FR" sz="1000" b="1" u="none" strike="noStrike" dirty="0">
                          <a:solidFill>
                            <a:sysClr val="windowText" lastClr="000000"/>
                          </a:solidFill>
                          <a:effectLst/>
                          <a:latin typeface="Garamond" panose="02020404030301010803" pitchFamily="18" charset="0"/>
                          <a:cs typeface="Arial" panose="020B0604020202020204" pitchFamily="34" charset="0"/>
                        </a:rPr>
                        <a:t>Approche opérationnelle </a:t>
                      </a:r>
                      <a:endParaRPr lang="fr-FR" sz="1000" b="1" i="0" u="none" strike="noStrike" dirty="0">
                        <a:solidFill>
                          <a:sysClr val="windowText" lastClr="000000"/>
                        </a:solidFill>
                        <a:effectLst/>
                        <a:latin typeface="Garamond" panose="02020404030301010803" pitchFamily="18" charset="0"/>
                        <a:cs typeface="Arial" panose="020B0604020202020204" pitchFamily="34" charset="0"/>
                      </a:endParaRPr>
                    </a:p>
                  </a:txBody>
                  <a:tcPr marL="9525" marR="9525" marT="9525" marB="0" anchor="ctr">
                    <a:solidFill>
                      <a:srgbClr val="0070C0"/>
                    </a:solidFill>
                  </a:tcPr>
                </a:tc>
                <a:extLst>
                  <a:ext uri="{0D108BD9-81ED-4DB2-BD59-A6C34878D82A}">
                    <a16:rowId xmlns:a16="http://schemas.microsoft.com/office/drawing/2014/main" val="10000"/>
                  </a:ext>
                </a:extLst>
              </a:tr>
              <a:tr h="1469615">
                <a:tc rowSpan="2">
                  <a:txBody>
                    <a:bodyPr/>
                    <a:lstStyle/>
                    <a:p>
                      <a:pPr algn="ctr" fontAlgn="ctr"/>
                      <a:r>
                        <a:rPr lang="fr-FR" sz="1000" b="1" u="none" strike="noStrike" dirty="0">
                          <a:effectLst/>
                          <a:latin typeface="Garamond" panose="02020404030301010803" pitchFamily="18" charset="0"/>
                          <a:cs typeface="Arial" panose="020B0604020202020204" pitchFamily="34" charset="0"/>
                        </a:rPr>
                        <a:t>Responsable des opérations/ logistique /DSI/RH/qualité/DFC</a:t>
                      </a:r>
                      <a:endParaRPr lang="fr-FR" sz="10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tc>
                <a:tc>
                  <a:txBody>
                    <a:bodyPr/>
                    <a:lstStyle/>
                    <a:p>
                      <a:pPr algn="l" fontAlgn="b"/>
                      <a:r>
                        <a:rPr lang="fr-FR" sz="1000" u="none" strike="noStrike" dirty="0">
                          <a:effectLst/>
                          <a:latin typeface="Garamond" panose="02020404030301010803" pitchFamily="18" charset="0"/>
                          <a:cs typeface="Arial" panose="020B0604020202020204" pitchFamily="34" charset="0"/>
                        </a:rPr>
                        <a:t>Migrer les agents vers un Serveur cloud miroir préinstallé - fournir au agent les kits leur permettant de travailler hors site</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tc>
                <a:tc>
                  <a:txBody>
                    <a:bodyPr/>
                    <a:lstStyle/>
                    <a:p>
                      <a:pPr algn="l" fontAlgn="b"/>
                      <a:r>
                        <a:rPr lang="fr-FR" sz="1000" u="none" strike="noStrike" dirty="0">
                          <a:effectLst/>
                          <a:latin typeface="Garamond" panose="02020404030301010803" pitchFamily="18" charset="0"/>
                          <a:cs typeface="Arial" panose="020B0604020202020204" pitchFamily="34" charset="0"/>
                        </a:rPr>
                        <a:t>Sans délais si les prérequis sont installés ,  le temps pour l'agent de se rendre chez lui s’il ne l'est pas encore </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tc>
                <a:tc rowSpan="2">
                  <a:txBody>
                    <a:bodyPr/>
                    <a:lstStyle/>
                    <a:p>
                      <a:pPr algn="l" rtl="0" fontAlgn="ctr"/>
                      <a:r>
                        <a:rPr lang="fr-FR" sz="1000" u="none" strike="noStrike" dirty="0">
                          <a:effectLst/>
                          <a:latin typeface="Garamond" panose="02020404030301010803" pitchFamily="18" charset="0"/>
                          <a:cs typeface="Arial" panose="020B0604020202020204" pitchFamily="34" charset="0"/>
                        </a:rPr>
                        <a:t>- Definir un SLA pour donner l’alerte (a valider avec le client) </a:t>
                      </a:r>
                    </a:p>
                    <a:p>
                      <a:pPr algn="l" rtl="0" fontAlgn="ctr"/>
                      <a:r>
                        <a:rPr lang="fr-FR" sz="1000" u="none" strike="noStrike" dirty="0">
                          <a:effectLst/>
                          <a:latin typeface="Garamond" panose="02020404030301010803" pitchFamily="18" charset="0"/>
                          <a:cs typeface="Arial" panose="020B0604020202020204" pitchFamily="34" charset="0"/>
                        </a:rPr>
                        <a:t>- Mener les investigations techniques pour corriger le dysfonctionnement</a:t>
                      </a:r>
                      <a:r>
                        <a:rPr lang="fr-FR" sz="1000" u="none" strike="noStrike" baseline="0" dirty="0">
                          <a:effectLst/>
                          <a:latin typeface="Garamond" panose="02020404030301010803" pitchFamily="18" charset="0"/>
                          <a:cs typeface="Arial" panose="020B0604020202020204" pitchFamily="34" charset="0"/>
                        </a:rPr>
                        <a:t> </a:t>
                      </a:r>
                    </a:p>
                    <a:p>
                      <a:pPr algn="l" rtl="0" fontAlgn="ctr"/>
                      <a:r>
                        <a:rPr lang="fr-FR" sz="1000" u="none" strike="noStrike" dirty="0">
                          <a:effectLst/>
                          <a:latin typeface="Garamond" panose="02020404030301010803" pitchFamily="18" charset="0"/>
                          <a:cs typeface="Arial" panose="020B0604020202020204" pitchFamily="34" charset="0"/>
                        </a:rPr>
                        <a:t>-  activez les équipes en télétravail en tenant compte du dimensionnement.</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419918">
                <a:tc vMerge="1">
                  <a:txBody>
                    <a:bodyPr/>
                    <a:lstStyle/>
                    <a:p>
                      <a:endParaRPr lang="fr-FR"/>
                    </a:p>
                  </a:txBody>
                  <a:tcPr/>
                </a:tc>
                <a:tc>
                  <a:txBody>
                    <a:bodyPr/>
                    <a:lstStyle/>
                    <a:p>
                      <a:pPr algn="l" fontAlgn="b"/>
                      <a:r>
                        <a:rPr lang="fr-FR" sz="1000" u="none" strike="noStrike" dirty="0">
                          <a:effectLst/>
                          <a:latin typeface="Garamond" panose="02020404030301010803" pitchFamily="18" charset="0"/>
                          <a:cs typeface="Arial" panose="020B0604020202020204" pitchFamily="34" charset="0"/>
                        </a:rPr>
                        <a:t>Convoquer une réunion de crise pour discuter et comprendre le mouvement de grève - entamer des négociation - régler définitivement  le souci </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tc>
                <a:tc>
                  <a:txBody>
                    <a:bodyPr/>
                    <a:lstStyle/>
                    <a:p>
                      <a:pPr algn="l" fontAlgn="b"/>
                      <a:r>
                        <a:rPr lang="fr-FR" sz="1000" u="none" strike="noStrike" dirty="0">
                          <a:effectLst/>
                          <a:latin typeface="Garamond" panose="02020404030301010803" pitchFamily="18" charset="0"/>
                          <a:cs typeface="Arial" panose="020B0604020202020204" pitchFamily="34" charset="0"/>
                        </a:rPr>
                        <a:t>2h </a:t>
                      </a:r>
                      <a:endParaRPr lang="fr-FR" sz="10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tc>
                <a:tc vMerge="1">
                  <a:txBody>
                    <a:bodyPr/>
                    <a:lstStyle/>
                    <a:p>
                      <a:endParaRPr lang="fr-F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33320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 y="857"/>
            <a:ext cx="12188950" cy="6856284"/>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656" y="396708"/>
            <a:ext cx="2217589" cy="576830"/>
          </a:xfrm>
          <a:prstGeom prst="rect">
            <a:avLst/>
          </a:prstGeom>
        </p:spPr>
      </p:pic>
      <p:sp>
        <p:nvSpPr>
          <p:cNvPr id="5" name="ZoneTexte 4"/>
          <p:cNvSpPr txBox="1"/>
          <p:nvPr/>
        </p:nvSpPr>
        <p:spPr>
          <a:xfrm>
            <a:off x="1187112" y="5166360"/>
            <a:ext cx="9829800" cy="523220"/>
          </a:xfrm>
          <a:prstGeom prst="rect">
            <a:avLst/>
          </a:prstGeom>
          <a:noFill/>
        </p:spPr>
        <p:txBody>
          <a:bodyPr wrap="square" rtlCol="0">
            <a:spAutoFit/>
          </a:bodyPr>
          <a:lstStyle/>
          <a:p>
            <a:r>
              <a:rPr lang="fr-FR" sz="2800" b="1" dirty="0">
                <a:latin typeface="Garamond" panose="02020404030301010803" pitchFamily="18" charset="0"/>
                <a:cs typeface="Arial" panose="020B0604020202020204" pitchFamily="34" charset="0"/>
              </a:rPr>
              <a:t>Scénario d’activation du Plan de Continuité d’Activité</a:t>
            </a:r>
          </a:p>
        </p:txBody>
      </p:sp>
    </p:spTree>
    <p:extLst>
      <p:ext uri="{BB962C8B-B14F-4D97-AF65-F5344CB8AC3E}">
        <p14:creationId xmlns:p14="http://schemas.microsoft.com/office/powerpoint/2010/main" val="98527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ZoneTexte 2"/>
          <p:cNvSpPr txBox="1"/>
          <p:nvPr/>
        </p:nvSpPr>
        <p:spPr>
          <a:xfrm>
            <a:off x="483332" y="220251"/>
            <a:ext cx="6330162"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V-</a:t>
            </a:r>
            <a:r>
              <a:rPr lang="fr-FR" b="1" dirty="0">
                <a:latin typeface="Arial" panose="020B0604020202020204" pitchFamily="34" charset="0"/>
                <a:cs typeface="Arial" panose="020B0604020202020204" pitchFamily="34" charset="0"/>
              </a:rPr>
              <a:t> </a:t>
            </a:r>
            <a:r>
              <a:rPr lang="fr-FR" b="1" dirty="0">
                <a:latin typeface="Garamond" panose="02020404030301010803" pitchFamily="18" charset="0"/>
                <a:cs typeface="Arial" panose="020B0604020202020204" pitchFamily="34" charset="0"/>
              </a:rPr>
              <a:t>Scénario d’activation du Plan de Continuité d’Activité</a:t>
            </a:r>
            <a:r>
              <a:rPr lang="fr-FR" b="1" dirty="0">
                <a:latin typeface="Arial" panose="020B0604020202020204" pitchFamily="34" charset="0"/>
                <a:cs typeface="Arial" panose="020B0604020202020204" pitchFamily="34" charset="0"/>
              </a:rPr>
              <a:t>.</a:t>
            </a:r>
          </a:p>
        </p:txBody>
      </p:sp>
      <p:sp>
        <p:nvSpPr>
          <p:cNvPr id="4" name="ZoneTexte 3"/>
          <p:cNvSpPr txBox="1"/>
          <p:nvPr/>
        </p:nvSpPr>
        <p:spPr>
          <a:xfrm>
            <a:off x="587095" y="1758340"/>
            <a:ext cx="6943628" cy="738664"/>
          </a:xfrm>
          <a:prstGeom prst="rect">
            <a:avLst/>
          </a:prstGeom>
          <a:noFill/>
        </p:spPr>
        <p:txBody>
          <a:bodyPr wrap="square" rtlCol="0">
            <a:spAutoFit/>
          </a:bodyPr>
          <a:lstStyle/>
          <a:p>
            <a:pPr algn="just"/>
            <a:r>
              <a:rPr lang="fr-FR" sz="1400" dirty="0">
                <a:solidFill>
                  <a:prstClr val="black"/>
                </a:solidFill>
                <a:latin typeface="Garamond" panose="02020404030301010803" pitchFamily="18" charset="0"/>
                <a:cs typeface="Arial" panose="020B0604020202020204" pitchFamily="34" charset="0"/>
              </a:rPr>
              <a:t>Apres évaluation du souci technique les équipes de CELTIIS sont alertés pour basculer le trafic voix vers le site physique de MCB via la liaison SIP; les agents sur site peuvent alors continuer le traitement des appels jusqu’au rétablissement des serveurs genesys</a:t>
            </a:r>
          </a:p>
        </p:txBody>
      </p:sp>
      <p:sp>
        <p:nvSpPr>
          <p:cNvPr id="6" name="Rectangle 5"/>
          <p:cNvSpPr/>
          <p:nvPr/>
        </p:nvSpPr>
        <p:spPr>
          <a:xfrm>
            <a:off x="518206" y="1106325"/>
            <a:ext cx="6238194" cy="612327"/>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FR" b="1" dirty="0">
                <a:solidFill>
                  <a:sysClr val="windowText" lastClr="000000"/>
                </a:solidFill>
                <a:latin typeface="Garamond" panose="02020404030301010803" pitchFamily="18" charset="0"/>
                <a:cs typeface="Arial" panose="020B0604020202020204" pitchFamily="34" charset="0"/>
              </a:rPr>
              <a:t>CAS 1 : Dysfonctionnement des serveurs Genesys ou perte de liaison avec le site MCB</a:t>
            </a:r>
          </a:p>
        </p:txBody>
      </p:sp>
      <p:sp>
        <p:nvSpPr>
          <p:cNvPr id="7" name="Rectangle 6"/>
          <p:cNvSpPr/>
          <p:nvPr/>
        </p:nvSpPr>
        <p:spPr>
          <a:xfrm>
            <a:off x="518206" y="2838334"/>
            <a:ext cx="6238194" cy="344604"/>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FR" b="1" dirty="0">
                <a:solidFill>
                  <a:sysClr val="windowText" lastClr="000000"/>
                </a:solidFill>
                <a:latin typeface="Garamond" panose="02020404030301010803" pitchFamily="18" charset="0"/>
                <a:cs typeface="Arial" panose="020B0604020202020204" pitchFamily="34" charset="0"/>
              </a:rPr>
              <a:t>CAS 2 : Pandémie ; catastrophe naturelle ou guerre civile</a:t>
            </a:r>
          </a:p>
        </p:txBody>
      </p:sp>
      <p:sp>
        <p:nvSpPr>
          <p:cNvPr id="8" name="Rectangle 7"/>
          <p:cNvSpPr/>
          <p:nvPr/>
        </p:nvSpPr>
        <p:spPr>
          <a:xfrm>
            <a:off x="586923" y="3257547"/>
            <a:ext cx="6840037" cy="1384995"/>
          </a:xfrm>
          <a:prstGeom prst="rect">
            <a:avLst/>
          </a:prstGeom>
        </p:spPr>
        <p:txBody>
          <a:bodyPr wrap="square">
            <a:spAutoFit/>
          </a:bodyPr>
          <a:lstStyle/>
          <a:p>
            <a:pPr algn="just"/>
            <a:r>
              <a:rPr lang="fr-FR" sz="1400" dirty="0">
                <a:solidFill>
                  <a:prstClr val="black"/>
                </a:solidFill>
                <a:latin typeface="Garamond" panose="02020404030301010803" pitchFamily="18" charset="0"/>
                <a:cs typeface="Arial" panose="020B0604020202020204" pitchFamily="34" charset="0"/>
              </a:rPr>
              <a:t>En cas de pandémie, catastrophe naturelle ou guerre civile, pour évité de mettre nos ressources en danger des kits de home </a:t>
            </a:r>
            <a:r>
              <a:rPr lang="fr-FR" sz="1400" dirty="0" err="1">
                <a:solidFill>
                  <a:prstClr val="black"/>
                </a:solidFill>
                <a:latin typeface="Garamond" panose="02020404030301010803" pitchFamily="18" charset="0"/>
                <a:cs typeface="Arial" panose="020B0604020202020204" pitchFamily="34" charset="0"/>
              </a:rPr>
              <a:t>working</a:t>
            </a:r>
            <a:r>
              <a:rPr lang="fr-FR" sz="1400" dirty="0">
                <a:solidFill>
                  <a:prstClr val="black"/>
                </a:solidFill>
                <a:latin typeface="Garamond" panose="02020404030301010803" pitchFamily="18" charset="0"/>
                <a:cs typeface="Arial" panose="020B0604020202020204" pitchFamily="34" charset="0"/>
              </a:rPr>
              <a:t> sont remis à certaines ressources identifiés préalablement pour parer a une telle éventualité.</a:t>
            </a:r>
          </a:p>
          <a:p>
            <a:pPr algn="just"/>
            <a:r>
              <a:rPr lang="fr-FR" sz="1400" dirty="0">
                <a:solidFill>
                  <a:prstClr val="black"/>
                </a:solidFill>
                <a:latin typeface="Garamond" panose="02020404030301010803" pitchFamily="18" charset="0"/>
                <a:cs typeface="Arial" panose="020B0604020202020204" pitchFamily="34" charset="0"/>
              </a:rPr>
              <a:t>Nos agents nomades prennent  alors le relais pour assurer la continuité de services en se connectant sur la plateforme de Celtiis à travers les </a:t>
            </a:r>
            <a:r>
              <a:rPr lang="fr-FR" sz="1400" dirty="0" err="1">
                <a:solidFill>
                  <a:prstClr val="black"/>
                </a:solidFill>
                <a:latin typeface="Garamond" panose="02020404030301010803" pitchFamily="18" charset="0"/>
                <a:cs typeface="Arial" panose="020B0604020202020204" pitchFamily="34" charset="0"/>
              </a:rPr>
              <a:t>VPNs</a:t>
            </a:r>
            <a:r>
              <a:rPr lang="fr-FR" sz="1400" dirty="0">
                <a:solidFill>
                  <a:prstClr val="black"/>
                </a:solidFill>
                <a:latin typeface="Garamond" panose="02020404030301010803" pitchFamily="18" charset="0"/>
                <a:cs typeface="Arial" panose="020B0604020202020204" pitchFamily="34" charset="0"/>
              </a:rPr>
              <a:t> mis en place l’équipe IT CELTIIS, le temps d’un retour a une situation normale</a:t>
            </a:r>
            <a:endParaRPr lang="fr-FR" sz="1400" dirty="0">
              <a:latin typeface="Garamond" panose="02020404030301010803" pitchFamily="18" charset="0"/>
              <a:cs typeface="Arial" panose="020B0604020202020204" pitchFamily="34" charset="0"/>
            </a:endParaRPr>
          </a:p>
        </p:txBody>
      </p:sp>
      <p:pic>
        <p:nvPicPr>
          <p:cNvPr id="10" name="Picture 2" descr="Codage Et Développement De Sites Web. Soutien Technique. Ingénierie De Programmation. Codeur, Développeur Web, Logiciel Informatique. Personnage Plat Masculin Programmeur."/>
          <p:cNvPicPr>
            <a:picLocks noChangeAspect="1" noChangeArrowheads="1"/>
          </p:cNvPicPr>
          <p:nvPr/>
        </p:nvPicPr>
        <p:blipFill>
          <a:blip r:embed="rId4">
            <a:extLst>
              <a:ext uri="{28A0092B-C50C-407E-A947-70E740481C1C}">
                <a14:useLocalDpi xmlns:a14="http://schemas.microsoft.com/office/drawing/2010/main" val="0"/>
              </a:ext>
            </a:extLst>
          </a:blip>
          <a:srcRect l="13589" t="9000" r="9542" b="8132"/>
          <a:stretch>
            <a:fillRect/>
          </a:stretch>
        </p:blipFill>
        <p:spPr bwMode="auto">
          <a:xfrm>
            <a:off x="7634486" y="1319550"/>
            <a:ext cx="4156670" cy="448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9759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Rectangle 2"/>
          <p:cNvSpPr/>
          <p:nvPr/>
        </p:nvSpPr>
        <p:spPr>
          <a:xfrm>
            <a:off x="576763" y="5298320"/>
            <a:ext cx="11066597" cy="523220"/>
          </a:xfrm>
          <a:prstGeom prst="rect">
            <a:avLst/>
          </a:prstGeom>
        </p:spPr>
        <p:txBody>
          <a:bodyPr wrap="square">
            <a:spAutoFit/>
          </a:bodyPr>
          <a:lstStyle/>
          <a:p>
            <a:pPr algn="just"/>
            <a:r>
              <a:rPr lang="fr-FR" sz="1400" dirty="0">
                <a:solidFill>
                  <a:prstClr val="black"/>
                </a:solidFill>
                <a:latin typeface="Garamond" panose="02020404030301010803" pitchFamily="18" charset="0"/>
                <a:cs typeface="Arial" panose="020B0604020202020204" pitchFamily="34" charset="0"/>
              </a:rPr>
              <a:t>L’architecture ci-dessus est celle sur laquelle nous évoluons a ce jour ;  une interconnexion  VPN et DATA est établie entre Media Contact et CELTIIS BENIN  permettant ainsi l’acheminement des appels ainsi des applications métiers que les agents utilisent au quotidien pour traiter les requêtes des abonnés.</a:t>
            </a:r>
            <a:endParaRPr lang="fr-FR" sz="1400" dirty="0">
              <a:latin typeface="Garamond" panose="02020404030301010803" pitchFamily="18" charset="0"/>
              <a:cs typeface="Arial" panose="020B0604020202020204" pitchFamily="34" charset="0"/>
            </a:endParaRPr>
          </a:p>
        </p:txBody>
      </p:sp>
      <p:sp>
        <p:nvSpPr>
          <p:cNvPr id="4" name="ZoneTexte 3"/>
          <p:cNvSpPr txBox="1"/>
          <p:nvPr/>
        </p:nvSpPr>
        <p:spPr>
          <a:xfrm>
            <a:off x="2405746" y="644179"/>
            <a:ext cx="7400828" cy="369332"/>
          </a:xfrm>
          <a:prstGeom prst="rect">
            <a:avLst/>
          </a:prstGeom>
          <a:noFill/>
        </p:spPr>
        <p:txBody>
          <a:bodyPr wrap="square" rtlCol="0">
            <a:spAutoFit/>
          </a:bodyPr>
          <a:lstStyle/>
          <a:p>
            <a:pPr algn="ctr"/>
            <a:r>
              <a:rPr lang="fr-FR" b="1" dirty="0">
                <a:solidFill>
                  <a:schemeClr val="bg1">
                    <a:lumMod val="50000"/>
                  </a:schemeClr>
                </a:solidFill>
                <a:latin typeface="Arial" panose="020B0604020202020204" pitchFamily="34" charset="0"/>
                <a:cs typeface="Arial" panose="020B0604020202020204" pitchFamily="34" charset="0"/>
              </a:rPr>
              <a:t>GMC INTEGRATED NETWORK DESIGN</a:t>
            </a:r>
          </a:p>
        </p:txBody>
      </p:sp>
      <p:pic>
        <p:nvPicPr>
          <p:cNvPr id="5" name="Image 4"/>
          <p:cNvPicPr/>
          <p:nvPr/>
        </p:nvPicPr>
        <p:blipFill>
          <a:blip r:embed="rId4">
            <a:extLst>
              <a:ext uri="{28A0092B-C50C-407E-A947-70E740481C1C}">
                <a14:useLocalDpi xmlns:a14="http://schemas.microsoft.com/office/drawing/2010/main" val="0"/>
              </a:ext>
            </a:extLst>
          </a:blip>
          <a:srcRect/>
          <a:stretch/>
        </p:blipFill>
        <p:spPr bwMode="auto">
          <a:xfrm>
            <a:off x="3623836" y="1076693"/>
            <a:ext cx="5797955" cy="39966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8361304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Rectangle 2"/>
          <p:cNvSpPr/>
          <p:nvPr/>
        </p:nvSpPr>
        <p:spPr>
          <a:xfrm>
            <a:off x="237976" y="159835"/>
            <a:ext cx="4196079" cy="5909310"/>
          </a:xfrm>
          <a:prstGeom prst="rect">
            <a:avLst/>
          </a:prstGeom>
        </p:spPr>
        <p:txBody>
          <a:bodyPr wrap="square">
            <a:spAutoFit/>
          </a:bodyPr>
          <a:lstStyle/>
          <a:p>
            <a:r>
              <a:rPr lang="fr-FR" sz="1400" dirty="0">
                <a:solidFill>
                  <a:prstClr val="black"/>
                </a:solidFill>
                <a:latin typeface="Garamond" panose="02020404030301010803" pitchFamily="18" charset="0"/>
                <a:cs typeface="Arial" panose="020B0604020202020204" pitchFamily="34" charset="0"/>
              </a:rPr>
              <a:t>Dans la nouvelle architecture sur laquelle nous travaillons actuellement avec les équipes CELTIIS, le PCA est pris en compte comme vous pouvez le voir sur l’architecture ci-dessus.</a:t>
            </a:r>
          </a:p>
          <a:p>
            <a:br>
              <a:rPr lang="fr-FR" sz="1400" dirty="0">
                <a:solidFill>
                  <a:prstClr val="black"/>
                </a:solidFill>
                <a:latin typeface="Garamond" panose="02020404030301010803" pitchFamily="18" charset="0"/>
                <a:cs typeface="Arial" panose="020B0604020202020204" pitchFamily="34" charset="0"/>
              </a:rPr>
            </a:br>
            <a:r>
              <a:rPr lang="fr-FR" sz="1400" dirty="0">
                <a:solidFill>
                  <a:prstClr val="black"/>
                </a:solidFill>
                <a:latin typeface="Garamond" panose="02020404030301010803" pitchFamily="18" charset="0"/>
                <a:cs typeface="Arial" panose="020B0604020202020204" pitchFamily="34" charset="0"/>
              </a:rPr>
              <a:t>Dans cette nouvelle architecture, en cas d’indisponibilité du serveur genesys les serveurs de media contact prennent le relais et automatiquement les appels sont routés via une  interconnexion VPN sécurisée mise en place avec notre site physique. Nos téléconseillers se connectent a notre plateforme de production afin de recevoir  les appels des clients.</a:t>
            </a:r>
          </a:p>
          <a:p>
            <a:br>
              <a:rPr lang="fr-FR" sz="1400" dirty="0">
                <a:solidFill>
                  <a:prstClr val="black"/>
                </a:solidFill>
                <a:latin typeface="Garamond" panose="02020404030301010803" pitchFamily="18" charset="0"/>
                <a:cs typeface="Arial" panose="020B0604020202020204" pitchFamily="34" charset="0"/>
              </a:rPr>
            </a:br>
            <a:r>
              <a:rPr lang="fr-FR" sz="1400" dirty="0">
                <a:solidFill>
                  <a:prstClr val="black"/>
                </a:solidFill>
                <a:latin typeface="Garamond" panose="02020404030301010803" pitchFamily="18" charset="0"/>
                <a:cs typeface="Arial" panose="020B0604020202020204" pitchFamily="34" charset="0"/>
              </a:rPr>
              <a:t>Nous avons également la possibilité de basculer les appels sur notre site distant; une interconnexion VPN sécurisée est mise en place avec notre site distant afin que nos téléconseillers puissent se connecter a la plateforme de production afin de recevoir  les appels des clients.</a:t>
            </a:r>
          </a:p>
          <a:p>
            <a:endParaRPr lang="fr-FR" sz="1400" dirty="0">
              <a:solidFill>
                <a:prstClr val="black"/>
              </a:solidFill>
              <a:latin typeface="Garamond" panose="02020404030301010803" pitchFamily="18" charset="0"/>
              <a:cs typeface="Arial" panose="020B0604020202020204" pitchFamily="34" charset="0"/>
            </a:endParaRPr>
          </a:p>
          <a:p>
            <a:r>
              <a:rPr lang="fr-FR" sz="1400" b="1" dirty="0">
                <a:solidFill>
                  <a:prstClr val="black"/>
                </a:solidFill>
                <a:latin typeface="Garamond" panose="02020404030301010803" pitchFamily="18" charset="0"/>
                <a:cs typeface="Arial" panose="020B0604020202020204" pitchFamily="34" charset="0"/>
              </a:rPr>
              <a:t>Il sera défini au besoin un pourcentage des Staff CC pour garantir l'accessibilité  aux services du call le temps de retrouver la situation normale de fonctionnement et de façon rotative 01 manager (Team Leader, Team support…)basculer en Home </a:t>
            </a:r>
            <a:r>
              <a:rPr lang="fr-FR" sz="1400" b="1" dirty="0" err="1">
                <a:solidFill>
                  <a:prstClr val="black"/>
                </a:solidFill>
                <a:latin typeface="Garamond" panose="02020404030301010803" pitchFamily="18" charset="0"/>
                <a:cs typeface="Arial" panose="020B0604020202020204" pitchFamily="34" charset="0"/>
              </a:rPr>
              <a:t>Working</a:t>
            </a:r>
            <a:r>
              <a:rPr lang="fr-FR" sz="1400" b="1" dirty="0">
                <a:solidFill>
                  <a:prstClr val="black"/>
                </a:solidFill>
                <a:latin typeface="Garamond" panose="02020404030301010803" pitchFamily="18" charset="0"/>
                <a:cs typeface="Arial" panose="020B0604020202020204" pitchFamily="34" charset="0"/>
              </a:rPr>
              <a:t> si les sites physiques </a:t>
            </a:r>
            <a:r>
              <a:rPr lang="fr-FR" sz="1400" b="1">
                <a:solidFill>
                  <a:prstClr val="black"/>
                </a:solidFill>
                <a:latin typeface="Garamond" panose="02020404030301010803" pitchFamily="18" charset="0"/>
                <a:cs typeface="Arial" panose="020B0604020202020204" pitchFamily="34" charset="0"/>
              </a:rPr>
              <a:t>sont inaccessibles.</a:t>
            </a:r>
            <a:br>
              <a:rPr lang="fr-FR" sz="1400" dirty="0">
                <a:solidFill>
                  <a:prstClr val="black"/>
                </a:solidFill>
                <a:latin typeface="Garamond" panose="02020404030301010803" pitchFamily="18" charset="0"/>
                <a:cs typeface="Arial" panose="020B0604020202020204" pitchFamily="34" charset="0"/>
              </a:rPr>
            </a:br>
            <a:r>
              <a:rPr lang="fr-FR" sz="1400" dirty="0">
                <a:solidFill>
                  <a:prstClr val="black"/>
                </a:solidFill>
                <a:latin typeface="Garamond" panose="02020404030301010803" pitchFamily="18" charset="0"/>
                <a:cs typeface="Arial" panose="020B0604020202020204" pitchFamily="34" charset="0"/>
              </a:rPr>
              <a:t>NB: la mise en place du site distant est </a:t>
            </a:r>
            <a:r>
              <a:rPr lang="fr-FR" sz="1400" dirty="0">
                <a:solidFill>
                  <a:prstClr val="black"/>
                </a:solidFill>
                <a:latin typeface="Arial" panose="020B0604020202020204" pitchFamily="34" charset="0"/>
                <a:cs typeface="Arial" panose="020B0604020202020204" pitchFamily="34" charset="0"/>
              </a:rPr>
              <a:t>complètement transparente. </a:t>
            </a:r>
            <a:endParaRPr lang="fr-FR" sz="1400" dirty="0">
              <a:latin typeface="Arial" panose="020B0604020202020204" pitchFamily="34" charset="0"/>
              <a:cs typeface="Arial" panose="020B0604020202020204" pitchFamily="34" charset="0"/>
            </a:endParaRPr>
          </a:p>
        </p:txBody>
      </p:sp>
      <p:sp>
        <p:nvSpPr>
          <p:cNvPr id="4" name="ZoneTexte 3"/>
          <p:cNvSpPr txBox="1"/>
          <p:nvPr/>
        </p:nvSpPr>
        <p:spPr>
          <a:xfrm>
            <a:off x="3072980" y="7435"/>
            <a:ext cx="7400828" cy="369332"/>
          </a:xfrm>
          <a:prstGeom prst="rect">
            <a:avLst/>
          </a:prstGeom>
          <a:noFill/>
        </p:spPr>
        <p:txBody>
          <a:bodyPr wrap="square" rtlCol="0">
            <a:spAutoFit/>
          </a:bodyPr>
          <a:lstStyle/>
          <a:p>
            <a:pPr algn="ctr"/>
            <a:r>
              <a:rPr lang="fr-FR" b="1" dirty="0">
                <a:solidFill>
                  <a:schemeClr val="bg1">
                    <a:lumMod val="50000"/>
                  </a:schemeClr>
                </a:solidFill>
                <a:latin typeface="Arial" panose="020B0604020202020204" pitchFamily="34" charset="0"/>
                <a:cs typeface="Arial" panose="020B0604020202020204" pitchFamily="34" charset="0"/>
              </a:rPr>
              <a:t>GMC INTEGRATED NETWORK DESIGN</a:t>
            </a:r>
          </a:p>
        </p:txBody>
      </p:sp>
      <p:pic>
        <p:nvPicPr>
          <p:cNvPr id="5" name="Image 4"/>
          <p:cNvPicPr/>
          <p:nvPr/>
        </p:nvPicPr>
        <p:blipFill>
          <a:blip r:embed="rId4">
            <a:extLst>
              <a:ext uri="{28A0092B-C50C-407E-A947-70E740481C1C}">
                <a14:useLocalDpi xmlns:a14="http://schemas.microsoft.com/office/drawing/2010/main" val="0"/>
              </a:ext>
            </a:extLst>
          </a:blip>
          <a:srcRect/>
          <a:stretch/>
        </p:blipFill>
        <p:spPr bwMode="auto">
          <a:xfrm>
            <a:off x="5636991" y="1404723"/>
            <a:ext cx="5663526" cy="40043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8917591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657362-8817-8B08-1B10-C24B3488FEEF}"/>
              </a:ext>
            </a:extLst>
          </p:cNvPr>
          <p:cNvSpPr txBox="1"/>
          <p:nvPr/>
        </p:nvSpPr>
        <p:spPr>
          <a:xfrm>
            <a:off x="473806" y="144051"/>
            <a:ext cx="6291135"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V- Scénario d’activation du Plan de Continuité d’Activité</a:t>
            </a:r>
          </a:p>
        </p:txBody>
      </p:sp>
      <p:sp>
        <p:nvSpPr>
          <p:cNvPr id="3" name="Rectangle 2">
            <a:extLst>
              <a:ext uri="{FF2B5EF4-FFF2-40B4-BE49-F238E27FC236}">
                <a16:creationId xmlns:a16="http://schemas.microsoft.com/office/drawing/2014/main" id="{9328AB4E-0948-2CD9-B7E2-E83F4C7E0221}"/>
              </a:ext>
            </a:extLst>
          </p:cNvPr>
          <p:cNvSpPr/>
          <p:nvPr/>
        </p:nvSpPr>
        <p:spPr>
          <a:xfrm>
            <a:off x="337589" y="1138634"/>
            <a:ext cx="11648441" cy="525166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solidFill>
                <a:prstClr val="white"/>
              </a:solidFill>
              <a:latin typeface="Garamond" panose="02020404030301010803" pitchFamily="18" charset="0"/>
            </a:endParaRPr>
          </a:p>
        </p:txBody>
      </p:sp>
      <p:sp>
        <p:nvSpPr>
          <p:cNvPr id="4" name="Rectangle 3">
            <a:extLst>
              <a:ext uri="{FF2B5EF4-FFF2-40B4-BE49-F238E27FC236}">
                <a16:creationId xmlns:a16="http://schemas.microsoft.com/office/drawing/2014/main" id="{DCF5C57E-C180-21BB-F41E-13B3EEA24DE0}"/>
              </a:ext>
            </a:extLst>
          </p:cNvPr>
          <p:cNvSpPr/>
          <p:nvPr/>
        </p:nvSpPr>
        <p:spPr>
          <a:xfrm>
            <a:off x="676356" y="1222324"/>
            <a:ext cx="1582275" cy="54509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prstClr val="white"/>
                </a:solidFill>
                <a:latin typeface="Garamond" panose="02020404030301010803" pitchFamily="18" charset="0"/>
              </a:rPr>
              <a:t>Dysfonctionnement des serveurs genesys</a:t>
            </a:r>
          </a:p>
        </p:txBody>
      </p:sp>
      <p:sp>
        <p:nvSpPr>
          <p:cNvPr id="5" name="Rectangle 4">
            <a:extLst>
              <a:ext uri="{FF2B5EF4-FFF2-40B4-BE49-F238E27FC236}">
                <a16:creationId xmlns:a16="http://schemas.microsoft.com/office/drawing/2014/main" id="{CE0265F0-41BE-A241-79F5-6FB7001499A5}"/>
              </a:ext>
            </a:extLst>
          </p:cNvPr>
          <p:cNvSpPr/>
          <p:nvPr/>
        </p:nvSpPr>
        <p:spPr>
          <a:xfrm>
            <a:off x="2538525" y="1175653"/>
            <a:ext cx="1724593" cy="6296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50" b="1" dirty="0">
                <a:solidFill>
                  <a:prstClr val="black"/>
                </a:solidFill>
                <a:latin typeface="Garamond" panose="02020404030301010803" pitchFamily="18" charset="0"/>
              </a:rPr>
              <a:t>Alerte les équipes IT MCB </a:t>
            </a:r>
          </a:p>
        </p:txBody>
      </p:sp>
      <p:grpSp>
        <p:nvGrpSpPr>
          <p:cNvPr id="6" name="Groupe 5">
            <a:extLst>
              <a:ext uri="{FF2B5EF4-FFF2-40B4-BE49-F238E27FC236}">
                <a16:creationId xmlns:a16="http://schemas.microsoft.com/office/drawing/2014/main" id="{581A0323-ADAB-B32A-D595-E2E72FCCB557}"/>
              </a:ext>
            </a:extLst>
          </p:cNvPr>
          <p:cNvGrpSpPr/>
          <p:nvPr/>
        </p:nvGrpSpPr>
        <p:grpSpPr>
          <a:xfrm>
            <a:off x="9827086" y="1377403"/>
            <a:ext cx="398834" cy="273381"/>
            <a:chOff x="6138677" y="621098"/>
            <a:chExt cx="398834" cy="273381"/>
          </a:xfrm>
        </p:grpSpPr>
        <p:sp>
          <p:nvSpPr>
            <p:cNvPr id="7" name="Hexagone 6">
              <a:extLst>
                <a:ext uri="{FF2B5EF4-FFF2-40B4-BE49-F238E27FC236}">
                  <a16:creationId xmlns:a16="http://schemas.microsoft.com/office/drawing/2014/main" id="{851E5A5B-92AD-DB39-D280-37853D175434}"/>
                </a:ext>
              </a:extLst>
            </p:cNvPr>
            <p:cNvSpPr/>
            <p:nvPr/>
          </p:nvSpPr>
          <p:spPr>
            <a:xfrm>
              <a:off x="6158644" y="62109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solidFill>
                  <a:prstClr val="white"/>
                </a:solidFill>
                <a:latin typeface="Garamond" panose="02020404030301010803" pitchFamily="18" charset="0"/>
              </a:endParaRPr>
            </a:p>
          </p:txBody>
        </p:sp>
        <p:sp>
          <p:nvSpPr>
            <p:cNvPr id="8" name="ZoneTexte 7">
              <a:extLst>
                <a:ext uri="{FF2B5EF4-FFF2-40B4-BE49-F238E27FC236}">
                  <a16:creationId xmlns:a16="http://schemas.microsoft.com/office/drawing/2014/main" id="{32DB12F8-F87A-85FA-E1FE-1B64771E2B29}"/>
                </a:ext>
              </a:extLst>
            </p:cNvPr>
            <p:cNvSpPr txBox="1"/>
            <p:nvPr/>
          </p:nvSpPr>
          <p:spPr>
            <a:xfrm>
              <a:off x="6138677" y="630611"/>
              <a:ext cx="398834" cy="261610"/>
            </a:xfrm>
            <a:prstGeom prst="rect">
              <a:avLst/>
            </a:prstGeom>
            <a:noFill/>
          </p:spPr>
          <p:txBody>
            <a:bodyPr wrap="square" rtlCol="0">
              <a:spAutoFit/>
            </a:bodyPr>
            <a:lstStyle/>
            <a:p>
              <a:pPr algn="ctr" rtl="0"/>
              <a:r>
                <a:rPr lang="fr-FR" sz="1100" b="1" dirty="0">
                  <a:solidFill>
                    <a:prstClr val="white"/>
                  </a:solidFill>
                  <a:latin typeface="Garamond" panose="02020404030301010803" pitchFamily="18" charset="0"/>
                </a:rPr>
                <a:t>Fin</a:t>
              </a:r>
            </a:p>
          </p:txBody>
        </p:sp>
      </p:grpSp>
      <p:cxnSp>
        <p:nvCxnSpPr>
          <p:cNvPr id="9" name="Connecteur droit avec flèche 8">
            <a:extLst>
              <a:ext uri="{FF2B5EF4-FFF2-40B4-BE49-F238E27FC236}">
                <a16:creationId xmlns:a16="http://schemas.microsoft.com/office/drawing/2014/main" id="{F3BE54B2-D6D8-A948-FE3B-980DE86AFA06}"/>
              </a:ext>
            </a:extLst>
          </p:cNvPr>
          <p:cNvCxnSpPr/>
          <p:nvPr/>
        </p:nvCxnSpPr>
        <p:spPr>
          <a:xfrm rot="-900000">
            <a:off x="2258631" y="1435368"/>
            <a:ext cx="279895" cy="80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4B1EE3D7-B27E-A828-E36D-32D6E4F1FA18}"/>
              </a:ext>
            </a:extLst>
          </p:cNvPr>
          <p:cNvCxnSpPr>
            <a:cxnSpLocks/>
          </p:cNvCxnSpPr>
          <p:nvPr/>
        </p:nvCxnSpPr>
        <p:spPr>
          <a:xfrm flipV="1">
            <a:off x="6637300" y="1511311"/>
            <a:ext cx="481524" cy="5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rganigramme : Document 10">
            <a:extLst>
              <a:ext uri="{FF2B5EF4-FFF2-40B4-BE49-F238E27FC236}">
                <a16:creationId xmlns:a16="http://schemas.microsoft.com/office/drawing/2014/main" id="{85B44FAE-00B0-00A4-1A04-5E81DCC206CB}"/>
              </a:ext>
            </a:extLst>
          </p:cNvPr>
          <p:cNvSpPr/>
          <p:nvPr/>
        </p:nvSpPr>
        <p:spPr>
          <a:xfrm>
            <a:off x="3354443" y="1822003"/>
            <a:ext cx="503732" cy="170728"/>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800" b="1" dirty="0">
                <a:solidFill>
                  <a:prstClr val="white"/>
                </a:solidFill>
                <a:latin typeface="Garamond" panose="02020404030301010803" pitchFamily="18" charset="0"/>
              </a:rPr>
              <a:t>E-mail</a:t>
            </a:r>
          </a:p>
        </p:txBody>
      </p:sp>
      <p:sp>
        <p:nvSpPr>
          <p:cNvPr id="12" name="Rectangle 11">
            <a:extLst>
              <a:ext uri="{FF2B5EF4-FFF2-40B4-BE49-F238E27FC236}">
                <a16:creationId xmlns:a16="http://schemas.microsoft.com/office/drawing/2014/main" id="{17A91518-F975-6B56-2BA0-E1710DB343FD}"/>
              </a:ext>
            </a:extLst>
          </p:cNvPr>
          <p:cNvSpPr/>
          <p:nvPr/>
        </p:nvSpPr>
        <p:spPr>
          <a:xfrm>
            <a:off x="7117979" y="1201984"/>
            <a:ext cx="1877116" cy="599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50" b="1" dirty="0">
                <a:solidFill>
                  <a:prstClr val="black"/>
                </a:solidFill>
                <a:latin typeface="Garamond" panose="02020404030301010803" pitchFamily="18" charset="0"/>
              </a:rPr>
              <a:t>Résolution du dysfonctionnement </a:t>
            </a:r>
          </a:p>
        </p:txBody>
      </p:sp>
      <p:sp>
        <p:nvSpPr>
          <p:cNvPr id="13" name="Rectangle 12">
            <a:extLst>
              <a:ext uri="{FF2B5EF4-FFF2-40B4-BE49-F238E27FC236}">
                <a16:creationId xmlns:a16="http://schemas.microsoft.com/office/drawing/2014/main" id="{982ADFAE-6D31-573A-0478-CF65E1E90DC8}"/>
              </a:ext>
            </a:extLst>
          </p:cNvPr>
          <p:cNvSpPr/>
          <p:nvPr/>
        </p:nvSpPr>
        <p:spPr>
          <a:xfrm>
            <a:off x="313206" y="501085"/>
            <a:ext cx="11648441" cy="60584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solidFill>
                <a:prstClr val="white"/>
              </a:solidFill>
              <a:latin typeface="Garamond" panose="02020404030301010803" pitchFamily="18" charset="0"/>
            </a:endParaRPr>
          </a:p>
        </p:txBody>
      </p:sp>
      <p:sp>
        <p:nvSpPr>
          <p:cNvPr id="14" name="Rectangle 13">
            <a:extLst>
              <a:ext uri="{FF2B5EF4-FFF2-40B4-BE49-F238E27FC236}">
                <a16:creationId xmlns:a16="http://schemas.microsoft.com/office/drawing/2014/main" id="{11053107-4652-2C2C-B55A-07FF396471A5}"/>
              </a:ext>
            </a:extLst>
          </p:cNvPr>
          <p:cNvSpPr/>
          <p:nvPr/>
        </p:nvSpPr>
        <p:spPr>
          <a:xfrm>
            <a:off x="9698312" y="657997"/>
            <a:ext cx="404500" cy="127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solidFill>
                <a:prstClr val="white"/>
              </a:solidFill>
              <a:latin typeface="Garamond" panose="02020404030301010803" pitchFamily="18" charset="0"/>
            </a:endParaRPr>
          </a:p>
        </p:txBody>
      </p:sp>
      <p:sp>
        <p:nvSpPr>
          <p:cNvPr id="15" name="Rectangle 14">
            <a:extLst>
              <a:ext uri="{FF2B5EF4-FFF2-40B4-BE49-F238E27FC236}">
                <a16:creationId xmlns:a16="http://schemas.microsoft.com/office/drawing/2014/main" id="{1FCDB455-92FC-E9A5-D96D-3467EF5DF375}"/>
              </a:ext>
            </a:extLst>
          </p:cNvPr>
          <p:cNvSpPr/>
          <p:nvPr/>
        </p:nvSpPr>
        <p:spPr>
          <a:xfrm>
            <a:off x="9698312" y="886330"/>
            <a:ext cx="404500" cy="127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solidFill>
                <a:prstClr val="white"/>
              </a:solidFill>
              <a:latin typeface="Garamond" panose="02020404030301010803" pitchFamily="18" charset="0"/>
            </a:endParaRPr>
          </a:p>
        </p:txBody>
      </p:sp>
      <p:sp>
        <p:nvSpPr>
          <p:cNvPr id="16" name="ZoneTexte 15">
            <a:extLst>
              <a:ext uri="{FF2B5EF4-FFF2-40B4-BE49-F238E27FC236}">
                <a16:creationId xmlns:a16="http://schemas.microsoft.com/office/drawing/2014/main" id="{6BE35D1A-37C8-EAF3-31D2-5027DA6F8C82}"/>
              </a:ext>
            </a:extLst>
          </p:cNvPr>
          <p:cNvSpPr txBox="1"/>
          <p:nvPr/>
        </p:nvSpPr>
        <p:spPr>
          <a:xfrm>
            <a:off x="10072569" y="575679"/>
            <a:ext cx="2019543" cy="246221"/>
          </a:xfrm>
          <a:prstGeom prst="rect">
            <a:avLst/>
          </a:prstGeom>
          <a:noFill/>
        </p:spPr>
        <p:txBody>
          <a:bodyPr wrap="square" rtlCol="0">
            <a:spAutoFit/>
          </a:bodyPr>
          <a:lstStyle/>
          <a:p>
            <a:pPr algn="l" rtl="0"/>
            <a:r>
              <a:rPr lang="fr-FR" sz="1000" dirty="0">
                <a:solidFill>
                  <a:prstClr val="black"/>
                </a:solidFill>
                <a:latin typeface="Garamond" panose="02020404030301010803" pitchFamily="18" charset="0"/>
              </a:rPr>
              <a:t>Actions  portées par MCB</a:t>
            </a:r>
          </a:p>
        </p:txBody>
      </p:sp>
      <p:sp>
        <p:nvSpPr>
          <p:cNvPr id="17" name="ZoneTexte 16">
            <a:extLst>
              <a:ext uri="{FF2B5EF4-FFF2-40B4-BE49-F238E27FC236}">
                <a16:creationId xmlns:a16="http://schemas.microsoft.com/office/drawing/2014/main" id="{AD22F08F-ADE9-AE6C-EAD5-C219B99FFDAF}"/>
              </a:ext>
            </a:extLst>
          </p:cNvPr>
          <p:cNvSpPr txBox="1"/>
          <p:nvPr/>
        </p:nvSpPr>
        <p:spPr>
          <a:xfrm>
            <a:off x="10080342" y="791120"/>
            <a:ext cx="2108689" cy="246221"/>
          </a:xfrm>
          <a:prstGeom prst="rect">
            <a:avLst/>
          </a:prstGeom>
          <a:noFill/>
        </p:spPr>
        <p:txBody>
          <a:bodyPr wrap="square" rtlCol="0">
            <a:spAutoFit/>
          </a:bodyPr>
          <a:lstStyle/>
          <a:p>
            <a:pPr algn="l" rtl="0"/>
            <a:r>
              <a:rPr lang="fr-FR" sz="1000" dirty="0">
                <a:solidFill>
                  <a:prstClr val="black"/>
                </a:solidFill>
                <a:latin typeface="Garamond" panose="02020404030301010803" pitchFamily="18" charset="0"/>
              </a:rPr>
              <a:t>Actions  portées par le client</a:t>
            </a:r>
          </a:p>
        </p:txBody>
      </p:sp>
      <p:cxnSp>
        <p:nvCxnSpPr>
          <p:cNvPr id="18" name="Connecteur droit avec flèche 17">
            <a:extLst>
              <a:ext uri="{FF2B5EF4-FFF2-40B4-BE49-F238E27FC236}">
                <a16:creationId xmlns:a16="http://schemas.microsoft.com/office/drawing/2014/main" id="{B2A0CC48-8C42-477F-A55E-FE9F1AED0833}"/>
              </a:ext>
            </a:extLst>
          </p:cNvPr>
          <p:cNvCxnSpPr>
            <a:cxnSpLocks/>
            <a:stCxn id="5" idx="3"/>
          </p:cNvCxnSpPr>
          <p:nvPr/>
        </p:nvCxnSpPr>
        <p:spPr>
          <a:xfrm flipV="1">
            <a:off x="4263118" y="1478065"/>
            <a:ext cx="456568" cy="124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F5BBD9-6C4F-4AF3-D922-31AC7E8DC9CB}"/>
              </a:ext>
            </a:extLst>
          </p:cNvPr>
          <p:cNvSpPr/>
          <p:nvPr/>
        </p:nvSpPr>
        <p:spPr>
          <a:xfrm>
            <a:off x="4704463" y="1200774"/>
            <a:ext cx="1899220" cy="63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black"/>
                </a:solidFill>
                <a:latin typeface="Garamond" panose="02020404030301010803" pitchFamily="18" charset="0"/>
              </a:rPr>
              <a:t>Basculement du flux vers le site physique de MCB  via la liaison SIP</a:t>
            </a:r>
          </a:p>
        </p:txBody>
      </p:sp>
      <p:cxnSp>
        <p:nvCxnSpPr>
          <p:cNvPr id="20" name="Connecteur droit avec flèche 19">
            <a:extLst>
              <a:ext uri="{FF2B5EF4-FFF2-40B4-BE49-F238E27FC236}">
                <a16:creationId xmlns:a16="http://schemas.microsoft.com/office/drawing/2014/main" id="{A18C7088-7995-21EC-17FC-8E5F7F9603DD}"/>
              </a:ext>
            </a:extLst>
          </p:cNvPr>
          <p:cNvCxnSpPr>
            <a:cxnSpLocks/>
            <a:endCxn id="8" idx="1"/>
          </p:cNvCxnSpPr>
          <p:nvPr/>
        </p:nvCxnSpPr>
        <p:spPr>
          <a:xfrm flipV="1">
            <a:off x="9029521" y="1517721"/>
            <a:ext cx="797565" cy="21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DEA99A1-DC12-181A-C208-336161EE711A}"/>
              </a:ext>
            </a:extLst>
          </p:cNvPr>
          <p:cNvSpPr/>
          <p:nvPr/>
        </p:nvSpPr>
        <p:spPr>
          <a:xfrm>
            <a:off x="369443" y="1144676"/>
            <a:ext cx="304030" cy="662373"/>
          </a:xfrm>
          <a:prstGeom prst="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rtl="0"/>
            <a:r>
              <a:rPr lang="fr-FR" sz="1200" b="1" dirty="0">
                <a:solidFill>
                  <a:prstClr val="black"/>
                </a:solidFill>
                <a:latin typeface="Garamond" panose="02020404030301010803" pitchFamily="18" charset="0"/>
              </a:rPr>
              <a:t>CAS 1</a:t>
            </a:r>
          </a:p>
        </p:txBody>
      </p:sp>
      <p:sp>
        <p:nvSpPr>
          <p:cNvPr id="35" name="Rectangle 34">
            <a:extLst>
              <a:ext uri="{FF2B5EF4-FFF2-40B4-BE49-F238E27FC236}">
                <a16:creationId xmlns:a16="http://schemas.microsoft.com/office/drawing/2014/main" id="{A3CA54A7-CF6E-D798-A68C-412F8686C649}"/>
              </a:ext>
            </a:extLst>
          </p:cNvPr>
          <p:cNvSpPr/>
          <p:nvPr/>
        </p:nvSpPr>
        <p:spPr>
          <a:xfrm>
            <a:off x="640891" y="3528054"/>
            <a:ext cx="1582275" cy="54509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prstClr val="white"/>
                </a:solidFill>
                <a:latin typeface="Garamond" panose="02020404030301010803" pitchFamily="18" charset="0"/>
              </a:rPr>
              <a:t>Pandémie ; catastrophe naturelle ou guerre civile</a:t>
            </a:r>
          </a:p>
        </p:txBody>
      </p:sp>
      <p:sp>
        <p:nvSpPr>
          <p:cNvPr id="36" name="Rectangle 35">
            <a:extLst>
              <a:ext uri="{FF2B5EF4-FFF2-40B4-BE49-F238E27FC236}">
                <a16:creationId xmlns:a16="http://schemas.microsoft.com/office/drawing/2014/main" id="{24DCE8AB-31FA-C90A-0CC2-C097D7ACE0EA}"/>
              </a:ext>
            </a:extLst>
          </p:cNvPr>
          <p:cNvSpPr/>
          <p:nvPr/>
        </p:nvSpPr>
        <p:spPr>
          <a:xfrm>
            <a:off x="2550717" y="3483959"/>
            <a:ext cx="1724593" cy="6296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50" b="1" dirty="0">
                <a:solidFill>
                  <a:prstClr val="black"/>
                </a:solidFill>
                <a:latin typeface="Garamond" panose="02020404030301010803" pitchFamily="18" charset="0"/>
              </a:rPr>
              <a:t>Alerte les équipes IT </a:t>
            </a:r>
            <a:r>
              <a:rPr lang="fr-FR" sz="1050" b="1" dirty="0" err="1">
                <a:solidFill>
                  <a:prstClr val="black"/>
                </a:solidFill>
                <a:latin typeface="Garamond" panose="02020404030301010803" pitchFamily="18" charset="0"/>
              </a:rPr>
              <a:t>celtiis</a:t>
            </a:r>
            <a:r>
              <a:rPr lang="fr-FR" sz="1050" b="1" dirty="0">
                <a:solidFill>
                  <a:prstClr val="black"/>
                </a:solidFill>
                <a:latin typeface="Garamond" panose="02020404030301010803" pitchFamily="18" charset="0"/>
              </a:rPr>
              <a:t> </a:t>
            </a:r>
          </a:p>
        </p:txBody>
      </p:sp>
      <p:cxnSp>
        <p:nvCxnSpPr>
          <p:cNvPr id="37" name="Connecteur droit avec flèche 36">
            <a:extLst>
              <a:ext uri="{FF2B5EF4-FFF2-40B4-BE49-F238E27FC236}">
                <a16:creationId xmlns:a16="http://schemas.microsoft.com/office/drawing/2014/main" id="{4897B54A-9919-3998-6F91-456550068625}"/>
              </a:ext>
            </a:extLst>
          </p:cNvPr>
          <p:cNvCxnSpPr/>
          <p:nvPr/>
        </p:nvCxnSpPr>
        <p:spPr>
          <a:xfrm rot="-900000">
            <a:off x="2234247" y="3768058"/>
            <a:ext cx="279895" cy="80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6BE93F36-A988-8941-FE4D-2C5BA0A4A43D}"/>
              </a:ext>
            </a:extLst>
          </p:cNvPr>
          <p:cNvCxnSpPr>
            <a:cxnSpLocks/>
          </p:cNvCxnSpPr>
          <p:nvPr/>
        </p:nvCxnSpPr>
        <p:spPr>
          <a:xfrm flipV="1">
            <a:off x="6649492" y="3819617"/>
            <a:ext cx="481524" cy="5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rganigramme : Document 38">
            <a:extLst>
              <a:ext uri="{FF2B5EF4-FFF2-40B4-BE49-F238E27FC236}">
                <a16:creationId xmlns:a16="http://schemas.microsoft.com/office/drawing/2014/main" id="{D1A09E50-7414-C036-2357-2372987F2E3C}"/>
              </a:ext>
            </a:extLst>
          </p:cNvPr>
          <p:cNvSpPr/>
          <p:nvPr/>
        </p:nvSpPr>
        <p:spPr>
          <a:xfrm>
            <a:off x="3366635" y="4130309"/>
            <a:ext cx="503732" cy="170728"/>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800" b="1" dirty="0">
                <a:solidFill>
                  <a:prstClr val="white"/>
                </a:solidFill>
                <a:latin typeface="Garamond" panose="02020404030301010803" pitchFamily="18" charset="0"/>
              </a:rPr>
              <a:t>E-mail</a:t>
            </a:r>
          </a:p>
        </p:txBody>
      </p:sp>
      <p:sp>
        <p:nvSpPr>
          <p:cNvPr id="40" name="Rectangle 39">
            <a:extLst>
              <a:ext uri="{FF2B5EF4-FFF2-40B4-BE49-F238E27FC236}">
                <a16:creationId xmlns:a16="http://schemas.microsoft.com/office/drawing/2014/main" id="{A2FDF9A0-7718-FBD4-24AA-FDDCC3FE1E0E}"/>
              </a:ext>
            </a:extLst>
          </p:cNvPr>
          <p:cNvSpPr/>
          <p:nvPr/>
        </p:nvSpPr>
        <p:spPr>
          <a:xfrm>
            <a:off x="7130171" y="3510290"/>
            <a:ext cx="1877116" cy="599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50" b="1" dirty="0">
                <a:solidFill>
                  <a:prstClr val="black"/>
                </a:solidFill>
                <a:latin typeface="Garamond" panose="02020404030301010803" pitchFamily="18" charset="0"/>
              </a:rPr>
              <a:t>Connexion des agents nomades identifiés</a:t>
            </a:r>
          </a:p>
        </p:txBody>
      </p:sp>
      <p:cxnSp>
        <p:nvCxnSpPr>
          <p:cNvPr id="41" name="Connecteur droit avec flèche 40">
            <a:extLst>
              <a:ext uri="{FF2B5EF4-FFF2-40B4-BE49-F238E27FC236}">
                <a16:creationId xmlns:a16="http://schemas.microsoft.com/office/drawing/2014/main" id="{B3D205A6-4352-3C74-4B81-A98688B8788F}"/>
              </a:ext>
            </a:extLst>
          </p:cNvPr>
          <p:cNvCxnSpPr>
            <a:cxnSpLocks/>
            <a:stCxn id="36" idx="3"/>
          </p:cNvCxnSpPr>
          <p:nvPr/>
        </p:nvCxnSpPr>
        <p:spPr>
          <a:xfrm flipV="1">
            <a:off x="4275310" y="3786371"/>
            <a:ext cx="456568" cy="124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F165D102-6C1E-1641-3354-A2FE71E437B1}"/>
              </a:ext>
            </a:extLst>
          </p:cNvPr>
          <p:cNvSpPr/>
          <p:nvPr/>
        </p:nvSpPr>
        <p:spPr>
          <a:xfrm>
            <a:off x="4716655" y="3509080"/>
            <a:ext cx="1899220" cy="63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black"/>
                </a:solidFill>
                <a:latin typeface="Garamond" panose="02020404030301010803" pitchFamily="18" charset="0"/>
              </a:rPr>
              <a:t>Mise à disposition des </a:t>
            </a:r>
            <a:r>
              <a:rPr lang="fr-FR" sz="1000" b="1" dirty="0" err="1">
                <a:solidFill>
                  <a:prstClr val="black"/>
                </a:solidFill>
                <a:latin typeface="Garamond" panose="02020404030301010803" pitchFamily="18" charset="0"/>
              </a:rPr>
              <a:t>VPNs</a:t>
            </a:r>
            <a:r>
              <a:rPr lang="fr-FR" sz="1000" b="1" dirty="0">
                <a:solidFill>
                  <a:prstClr val="black"/>
                </a:solidFill>
                <a:latin typeface="Garamond" panose="02020404030301010803" pitchFamily="18" charset="0"/>
              </a:rPr>
              <a:t> par IT CELTIIS pour se connecter sur la plateforme de Genesys</a:t>
            </a:r>
          </a:p>
        </p:txBody>
      </p:sp>
      <p:cxnSp>
        <p:nvCxnSpPr>
          <p:cNvPr id="43" name="Connecteur droit avec flèche 42">
            <a:extLst>
              <a:ext uri="{FF2B5EF4-FFF2-40B4-BE49-F238E27FC236}">
                <a16:creationId xmlns:a16="http://schemas.microsoft.com/office/drawing/2014/main" id="{4C16B19F-38BE-1D7B-35C9-57BD5E4CAF6B}"/>
              </a:ext>
            </a:extLst>
          </p:cNvPr>
          <p:cNvCxnSpPr>
            <a:cxnSpLocks/>
          </p:cNvCxnSpPr>
          <p:nvPr/>
        </p:nvCxnSpPr>
        <p:spPr>
          <a:xfrm flipV="1">
            <a:off x="9017329" y="3827629"/>
            <a:ext cx="481524" cy="5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C492D16-7274-FD60-EC74-1F967E3B97E2}"/>
              </a:ext>
            </a:extLst>
          </p:cNvPr>
          <p:cNvSpPr/>
          <p:nvPr/>
        </p:nvSpPr>
        <p:spPr>
          <a:xfrm>
            <a:off x="347642" y="3476498"/>
            <a:ext cx="304030" cy="662373"/>
          </a:xfrm>
          <a:prstGeom prst="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rtl="0"/>
            <a:r>
              <a:rPr lang="fr-FR" sz="1200" b="1" dirty="0">
                <a:solidFill>
                  <a:prstClr val="black"/>
                </a:solidFill>
                <a:latin typeface="Garamond" panose="02020404030301010803" pitchFamily="18" charset="0"/>
              </a:rPr>
              <a:t>CAS 2</a:t>
            </a:r>
          </a:p>
        </p:txBody>
      </p:sp>
      <p:grpSp>
        <p:nvGrpSpPr>
          <p:cNvPr id="45" name="Groupe 44">
            <a:extLst>
              <a:ext uri="{FF2B5EF4-FFF2-40B4-BE49-F238E27FC236}">
                <a16:creationId xmlns:a16="http://schemas.microsoft.com/office/drawing/2014/main" id="{2D1AE5CB-F8A7-9A5C-2303-09450AFAE4DD}"/>
              </a:ext>
            </a:extLst>
          </p:cNvPr>
          <p:cNvGrpSpPr/>
          <p:nvPr/>
        </p:nvGrpSpPr>
        <p:grpSpPr>
          <a:xfrm>
            <a:off x="9483439" y="3684477"/>
            <a:ext cx="398834" cy="273381"/>
            <a:chOff x="6138677" y="621098"/>
            <a:chExt cx="398834" cy="273381"/>
          </a:xfrm>
        </p:grpSpPr>
        <p:sp>
          <p:nvSpPr>
            <p:cNvPr id="46" name="Hexagone 45">
              <a:extLst>
                <a:ext uri="{FF2B5EF4-FFF2-40B4-BE49-F238E27FC236}">
                  <a16:creationId xmlns:a16="http://schemas.microsoft.com/office/drawing/2014/main" id="{8A338423-DFE0-8689-774D-6118211BE095}"/>
                </a:ext>
              </a:extLst>
            </p:cNvPr>
            <p:cNvSpPr/>
            <p:nvPr/>
          </p:nvSpPr>
          <p:spPr>
            <a:xfrm>
              <a:off x="6158644" y="62109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solidFill>
                  <a:prstClr val="white"/>
                </a:solidFill>
                <a:latin typeface="Garamond" panose="02020404030301010803" pitchFamily="18" charset="0"/>
              </a:endParaRPr>
            </a:p>
          </p:txBody>
        </p:sp>
        <p:sp>
          <p:nvSpPr>
            <p:cNvPr id="47" name="ZoneTexte 46">
              <a:extLst>
                <a:ext uri="{FF2B5EF4-FFF2-40B4-BE49-F238E27FC236}">
                  <a16:creationId xmlns:a16="http://schemas.microsoft.com/office/drawing/2014/main" id="{44ADEC99-35AE-9913-42BB-D4D80B09EA69}"/>
                </a:ext>
              </a:extLst>
            </p:cNvPr>
            <p:cNvSpPr txBox="1"/>
            <p:nvPr/>
          </p:nvSpPr>
          <p:spPr>
            <a:xfrm>
              <a:off x="6138677" y="630611"/>
              <a:ext cx="398834" cy="261610"/>
            </a:xfrm>
            <a:prstGeom prst="rect">
              <a:avLst/>
            </a:prstGeom>
            <a:noFill/>
          </p:spPr>
          <p:txBody>
            <a:bodyPr wrap="square" rtlCol="0">
              <a:spAutoFit/>
            </a:bodyPr>
            <a:lstStyle/>
            <a:p>
              <a:pPr algn="ctr" rtl="0"/>
              <a:r>
                <a:rPr lang="fr-FR" sz="1100" b="1" dirty="0">
                  <a:solidFill>
                    <a:prstClr val="white"/>
                  </a:solidFill>
                  <a:latin typeface="Garamond" panose="02020404030301010803" pitchFamily="18" charset="0"/>
                </a:rPr>
                <a:t>Fin</a:t>
              </a:r>
            </a:p>
          </p:txBody>
        </p:sp>
      </p:grpSp>
      <p:sp>
        <p:nvSpPr>
          <p:cNvPr id="48" name="Rectangle 47">
            <a:extLst>
              <a:ext uri="{FF2B5EF4-FFF2-40B4-BE49-F238E27FC236}">
                <a16:creationId xmlns:a16="http://schemas.microsoft.com/office/drawing/2014/main" id="{BB188FC0-D05A-2306-1A29-901C5B6079A1}"/>
              </a:ext>
            </a:extLst>
          </p:cNvPr>
          <p:cNvSpPr/>
          <p:nvPr/>
        </p:nvSpPr>
        <p:spPr>
          <a:xfrm>
            <a:off x="4717512" y="2345571"/>
            <a:ext cx="1877116" cy="599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050" b="1" dirty="0">
                <a:solidFill>
                  <a:prstClr val="black"/>
                </a:solidFill>
                <a:latin typeface="Garamond" panose="02020404030301010803" pitchFamily="18" charset="0"/>
              </a:rPr>
              <a:t>Reprise de la production </a:t>
            </a:r>
          </a:p>
        </p:txBody>
      </p:sp>
      <p:cxnSp>
        <p:nvCxnSpPr>
          <p:cNvPr id="49" name="Connecteur droit avec flèche 48">
            <a:extLst>
              <a:ext uri="{FF2B5EF4-FFF2-40B4-BE49-F238E27FC236}">
                <a16:creationId xmlns:a16="http://schemas.microsoft.com/office/drawing/2014/main" id="{1B5B6EA1-2204-7838-E705-C2D667D647D3}"/>
              </a:ext>
            </a:extLst>
          </p:cNvPr>
          <p:cNvCxnSpPr>
            <a:cxnSpLocks/>
            <a:stCxn id="19" idx="2"/>
          </p:cNvCxnSpPr>
          <p:nvPr/>
        </p:nvCxnSpPr>
        <p:spPr>
          <a:xfrm>
            <a:off x="5654073" y="1836736"/>
            <a:ext cx="1997" cy="4966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E517276-FB92-A85D-B736-4617424EC713}"/>
              </a:ext>
            </a:extLst>
          </p:cNvPr>
          <p:cNvSpPr/>
          <p:nvPr/>
        </p:nvSpPr>
        <p:spPr>
          <a:xfrm>
            <a:off x="7193424" y="2241816"/>
            <a:ext cx="1899220" cy="63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black"/>
                </a:solidFill>
                <a:latin typeface="Garamond" panose="02020404030301010803" pitchFamily="18" charset="0"/>
              </a:rPr>
              <a:t>Rebasculement du flux vers le site physique de </a:t>
            </a:r>
            <a:r>
              <a:rPr lang="fr-FR" sz="1000" b="1" dirty="0" err="1">
                <a:solidFill>
                  <a:prstClr val="black"/>
                </a:solidFill>
                <a:latin typeface="Garamond" panose="02020404030301010803" pitchFamily="18" charset="0"/>
              </a:rPr>
              <a:t>celtiis</a:t>
            </a:r>
            <a:endParaRPr lang="fr-FR" sz="1000" b="1" dirty="0">
              <a:solidFill>
                <a:prstClr val="black"/>
              </a:solidFill>
              <a:latin typeface="Garamond" panose="02020404030301010803" pitchFamily="18" charset="0"/>
            </a:endParaRPr>
          </a:p>
        </p:txBody>
      </p:sp>
      <p:cxnSp>
        <p:nvCxnSpPr>
          <p:cNvPr id="51" name="Connecteur droit avec flèche 50">
            <a:extLst>
              <a:ext uri="{FF2B5EF4-FFF2-40B4-BE49-F238E27FC236}">
                <a16:creationId xmlns:a16="http://schemas.microsoft.com/office/drawing/2014/main" id="{F3160B46-2ACD-3131-EB75-70B40F51247E}"/>
              </a:ext>
            </a:extLst>
          </p:cNvPr>
          <p:cNvCxnSpPr>
            <a:cxnSpLocks/>
            <a:endCxn id="50" idx="0"/>
          </p:cNvCxnSpPr>
          <p:nvPr/>
        </p:nvCxnSpPr>
        <p:spPr>
          <a:xfrm>
            <a:off x="8133440" y="1822003"/>
            <a:ext cx="9594" cy="419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5224E4C3-7F8E-BCF9-2AF5-51900E39CD76}"/>
              </a:ext>
            </a:extLst>
          </p:cNvPr>
          <p:cNvCxnSpPr>
            <a:cxnSpLocks/>
            <a:stCxn id="50" idx="0"/>
            <a:endCxn id="8" idx="1"/>
          </p:cNvCxnSpPr>
          <p:nvPr/>
        </p:nvCxnSpPr>
        <p:spPr>
          <a:xfrm flipV="1">
            <a:off x="8143034" y="1517721"/>
            <a:ext cx="1684052" cy="7240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1164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par>
                                <p:cTn id="32" presetID="6"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circle(in)">
                                      <p:cBhvr>
                                        <p:cTn id="39" dur="2000"/>
                                        <p:tgtEl>
                                          <p:spTgt spid="36"/>
                                        </p:tgtEl>
                                      </p:cBhvr>
                                    </p:animEffect>
                                  </p:childTnLst>
                                </p:cTn>
                              </p:par>
                              <p:par>
                                <p:cTn id="40" presetID="6" presetClass="entr" presetSubtype="16"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circle(in)">
                                      <p:cBhvr>
                                        <p:cTn id="42" dur="2000"/>
                                        <p:tgtEl>
                                          <p:spTgt spid="41"/>
                                        </p:tgtEl>
                                      </p:cBhvr>
                                    </p:animEffect>
                                  </p:childTnLst>
                                </p:cTn>
                              </p:par>
                              <p:par>
                                <p:cTn id="43" presetID="6" presetClass="entr" presetSubtype="16"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circle(in)">
                                      <p:cBhvr>
                                        <p:cTn id="48" dur="2000"/>
                                        <p:tgtEl>
                                          <p:spTgt spid="39"/>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circle(in)">
                                      <p:cBhvr>
                                        <p:cTn id="51" dur="2000"/>
                                        <p:tgtEl>
                                          <p:spTgt spid="35"/>
                                        </p:tgtEl>
                                      </p:cBhvr>
                                    </p:animEffect>
                                  </p:childTnLst>
                                </p:cTn>
                              </p:par>
                              <p:par>
                                <p:cTn id="52" presetID="6" presetClass="entr" presetSubtype="16"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circle(in)">
                                      <p:cBhvr>
                                        <p:cTn id="54" dur="2000"/>
                                        <p:tgtEl>
                                          <p:spTgt spid="37"/>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circle(in)">
                                      <p:cBhvr>
                                        <p:cTn id="57" dur="2000"/>
                                        <p:tgtEl>
                                          <p:spTgt spid="40"/>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circle(in)">
                                      <p:cBhvr>
                                        <p:cTn id="60" dur="2000"/>
                                        <p:tgtEl>
                                          <p:spTgt spid="42"/>
                                        </p:tgtEl>
                                      </p:cBhvr>
                                    </p:animEffect>
                                  </p:childTnLst>
                                </p:cTn>
                              </p:par>
                              <p:par>
                                <p:cTn id="61" presetID="6" presetClass="entr" presetSubtype="16"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circle(in)">
                                      <p:cBhvr>
                                        <p:cTn id="63" dur="2000"/>
                                        <p:tgtEl>
                                          <p:spTgt spid="43"/>
                                        </p:tgtEl>
                                      </p:cBhvr>
                                    </p:animEffect>
                                  </p:childTnLst>
                                </p:cTn>
                              </p:par>
                              <p:par>
                                <p:cTn id="64" presetID="6" presetClass="entr" presetSubtype="16"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circle(in)">
                                      <p:cBhvr>
                                        <p:cTn id="66" dur="2000"/>
                                        <p:tgtEl>
                                          <p:spTgt spid="45"/>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circle(in)">
                                      <p:cBhvr>
                                        <p:cTn id="69" dur="2000"/>
                                        <p:tgtEl>
                                          <p:spTgt spid="48"/>
                                        </p:tgtEl>
                                      </p:cBhvr>
                                    </p:animEffect>
                                  </p:childTnLst>
                                </p:cTn>
                              </p:par>
                              <p:par>
                                <p:cTn id="70" presetID="6" presetClass="entr" presetSubtype="16" fill="hold"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circle(in)">
                                      <p:cBhvr>
                                        <p:cTn id="72" dur="2000"/>
                                        <p:tgtEl>
                                          <p:spTgt spid="49"/>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circle(in)">
                                      <p:cBhvr>
                                        <p:cTn id="75" dur="2000"/>
                                        <p:tgtEl>
                                          <p:spTgt spid="50"/>
                                        </p:tgtEl>
                                      </p:cBhvr>
                                    </p:animEffect>
                                  </p:childTnLst>
                                </p:cTn>
                              </p:par>
                              <p:par>
                                <p:cTn id="76" presetID="6" presetClass="entr" presetSubtype="16" fill="hold"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circle(in)">
                                      <p:cBhvr>
                                        <p:cTn id="78" dur="2000"/>
                                        <p:tgtEl>
                                          <p:spTgt spid="51"/>
                                        </p:tgtEl>
                                      </p:cBhvr>
                                    </p:animEffect>
                                  </p:childTnLst>
                                </p:cTn>
                              </p:par>
                              <p:par>
                                <p:cTn id="79" presetID="6" presetClass="entr" presetSubtype="16"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circle(in)">
                                      <p:cBhvr>
                                        <p:cTn id="81"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9" grpId="0" animBg="1"/>
      <p:bldP spid="35" grpId="0" animBg="1"/>
      <p:bldP spid="36" grpId="0" animBg="1"/>
      <p:bldP spid="39" grpId="0" animBg="1"/>
      <p:bldP spid="40" grpId="0" animBg="1"/>
      <p:bldP spid="42" grpId="0" animBg="1"/>
      <p:bldP spid="48"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49" name="Titre 4"/>
          <p:cNvSpPr txBox="1">
            <a:spLocks noGrp="1"/>
          </p:cNvSpPr>
          <p:nvPr>
            <p:ph type="title"/>
          </p:nvPr>
        </p:nvSpPr>
        <p:spPr>
          <a:xfrm>
            <a:off x="471055" y="73888"/>
            <a:ext cx="9599877" cy="692727"/>
          </a:xfrm>
          <a:prstGeom prst="rect">
            <a:avLst/>
          </a:prstGeom>
          <a:noFill/>
        </p:spPr>
        <p:txBody>
          <a:bodyPr wrap="square" rtlCol="0">
            <a:noAutofit/>
          </a:bodyPr>
          <a:lstStyle/>
          <a:p>
            <a:pPr>
              <a:lnSpc>
                <a:spcPct val="100000"/>
              </a:lnSpc>
            </a:pPr>
            <a:r>
              <a:rPr lang="fr-FR" b="1" dirty="0">
                <a:solidFill>
                  <a:srgbClr val="C00000"/>
                </a:solidFill>
                <a:latin typeface="Arial" panose="020B0604020202020204" pitchFamily="34" charset="0"/>
                <a:cs typeface="Arial" panose="020B0604020202020204" pitchFamily="34" charset="0"/>
              </a:rPr>
              <a:t>Sommaire</a:t>
            </a:r>
          </a:p>
        </p:txBody>
      </p:sp>
      <p:grpSp>
        <p:nvGrpSpPr>
          <p:cNvPr id="35" name="Groupe 34"/>
          <p:cNvGrpSpPr/>
          <p:nvPr/>
        </p:nvGrpSpPr>
        <p:grpSpPr>
          <a:xfrm>
            <a:off x="563418" y="929453"/>
            <a:ext cx="6423819" cy="455022"/>
            <a:chOff x="563419" y="1419960"/>
            <a:chExt cx="6308436" cy="455022"/>
          </a:xfrm>
          <a:solidFill>
            <a:srgbClr val="0070C0"/>
          </a:solidFill>
        </p:grpSpPr>
        <p:sp>
          <p:nvSpPr>
            <p:cNvPr id="36" name="Rectangle à coins arrondis 35"/>
            <p:cNvSpPr/>
            <p:nvPr/>
          </p:nvSpPr>
          <p:spPr>
            <a:xfrm>
              <a:off x="840509" y="1422400"/>
              <a:ext cx="6031346" cy="452582"/>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rial" panose="020B0604020202020204" pitchFamily="34" charset="0"/>
                <a:cs typeface="Arial" panose="020B0604020202020204" pitchFamily="34" charset="0"/>
              </a:endParaRPr>
            </a:p>
          </p:txBody>
        </p:sp>
        <p:sp>
          <p:nvSpPr>
            <p:cNvPr id="40" name="Ellipse 39"/>
            <p:cNvSpPr/>
            <p:nvPr/>
          </p:nvSpPr>
          <p:spPr>
            <a:xfrm>
              <a:off x="563419" y="1419960"/>
              <a:ext cx="452581" cy="452581"/>
            </a:xfrm>
            <a:prstGeom prst="ellipse">
              <a:avLst/>
            </a:prstGeom>
            <a:grp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Garamond" panose="02020404030301010803" pitchFamily="18" charset="0"/>
                  <a:cs typeface="Arial" panose="020B0604020202020204" pitchFamily="34" charset="0"/>
                </a:rPr>
                <a:t>I</a:t>
              </a:r>
            </a:p>
          </p:txBody>
        </p:sp>
        <p:sp>
          <p:nvSpPr>
            <p:cNvPr id="41" name="ZoneTexte 40"/>
            <p:cNvSpPr txBox="1"/>
            <p:nvPr/>
          </p:nvSpPr>
          <p:spPr>
            <a:xfrm>
              <a:off x="1108364" y="1446195"/>
              <a:ext cx="5309796" cy="369332"/>
            </a:xfrm>
            <a:prstGeom prst="rect">
              <a:avLst/>
            </a:prstGeom>
            <a:grpFill/>
            <a:ln>
              <a:solidFill>
                <a:schemeClr val="accent6"/>
              </a:solidFill>
            </a:ln>
          </p:spPr>
          <p:txBody>
            <a:bodyPr wrap="square" rtlCol="0">
              <a:spAutoFit/>
            </a:bodyPr>
            <a:lstStyle/>
            <a:p>
              <a:r>
                <a:rPr lang="fr-FR" b="1" dirty="0">
                  <a:latin typeface="Garamond" panose="02020404030301010803" pitchFamily="18" charset="0"/>
                  <a:cs typeface="Arial" panose="020B0604020202020204" pitchFamily="34" charset="0"/>
                </a:rPr>
                <a:t>Introduction</a:t>
              </a:r>
            </a:p>
          </p:txBody>
        </p:sp>
      </p:grpSp>
      <p:grpSp>
        <p:nvGrpSpPr>
          <p:cNvPr id="42" name="Groupe 41"/>
          <p:cNvGrpSpPr/>
          <p:nvPr/>
        </p:nvGrpSpPr>
        <p:grpSpPr>
          <a:xfrm>
            <a:off x="312471" y="2302114"/>
            <a:ext cx="6674766" cy="455022"/>
            <a:chOff x="312471" y="2870068"/>
            <a:chExt cx="6559384" cy="455022"/>
          </a:xfrm>
        </p:grpSpPr>
        <p:grpSp>
          <p:nvGrpSpPr>
            <p:cNvPr id="43" name="Groupe 42"/>
            <p:cNvGrpSpPr/>
            <p:nvPr/>
          </p:nvGrpSpPr>
          <p:grpSpPr>
            <a:xfrm>
              <a:off x="563419" y="2870068"/>
              <a:ext cx="6308436" cy="455022"/>
              <a:chOff x="563419" y="1419960"/>
              <a:chExt cx="6308436" cy="455022"/>
            </a:xfrm>
          </p:grpSpPr>
          <p:sp>
            <p:nvSpPr>
              <p:cNvPr id="45" name="Rectangle à coins arrondis 44"/>
              <p:cNvSpPr/>
              <p:nvPr/>
            </p:nvSpPr>
            <p:spPr>
              <a:xfrm>
                <a:off x="840509" y="1422400"/>
                <a:ext cx="6031346" cy="4525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rial" panose="020B0604020202020204" pitchFamily="34" charset="0"/>
                  <a:cs typeface="Arial" panose="020B0604020202020204" pitchFamily="34" charset="0"/>
                </a:endParaRPr>
              </a:p>
            </p:txBody>
          </p:sp>
          <p:sp>
            <p:nvSpPr>
              <p:cNvPr id="50" name="Ellipse 49"/>
              <p:cNvSpPr/>
              <p:nvPr/>
            </p:nvSpPr>
            <p:spPr>
              <a:xfrm>
                <a:off x="563419" y="1419960"/>
                <a:ext cx="452581" cy="452581"/>
              </a:xfrm>
              <a:prstGeom prst="ellipse">
                <a:avLst/>
              </a:prstGeom>
              <a:solidFill>
                <a:srgbClr val="0070C0"/>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Arial" panose="020B0604020202020204" pitchFamily="34" charset="0"/>
                  <a:cs typeface="Arial" panose="020B0604020202020204" pitchFamily="34" charset="0"/>
                </a:endParaRPr>
              </a:p>
            </p:txBody>
          </p:sp>
          <p:sp>
            <p:nvSpPr>
              <p:cNvPr id="51" name="ZoneTexte 50"/>
              <p:cNvSpPr txBox="1"/>
              <p:nvPr/>
            </p:nvSpPr>
            <p:spPr>
              <a:xfrm>
                <a:off x="1078635" y="1453462"/>
                <a:ext cx="5309796" cy="369332"/>
              </a:xfrm>
              <a:prstGeom prst="rect">
                <a:avLst/>
              </a:prstGeom>
              <a:solidFill>
                <a:srgbClr val="0070C0"/>
              </a:solidFill>
            </p:spPr>
            <p:txBody>
              <a:bodyPr wrap="square" rtlCol="0">
                <a:spAutoFit/>
              </a:bodyPr>
              <a:lstStyle/>
              <a:p>
                <a:r>
                  <a:rPr lang="fr-FR" b="1" dirty="0">
                    <a:latin typeface="Garamond" panose="02020404030301010803" pitchFamily="18" charset="0"/>
                    <a:cs typeface="Arial" panose="020B0604020202020204" pitchFamily="34" charset="0"/>
                  </a:rPr>
                  <a:t>Mode d’activation du Plan de Continuité d’Activité</a:t>
                </a:r>
                <a:endParaRPr lang="fr-FR" b="1" dirty="0">
                  <a:latin typeface="Arial" panose="020B0604020202020204" pitchFamily="34" charset="0"/>
                  <a:cs typeface="Arial" panose="020B0604020202020204" pitchFamily="34" charset="0"/>
                </a:endParaRPr>
              </a:p>
            </p:txBody>
          </p:sp>
        </p:grpSp>
        <p:sp>
          <p:nvSpPr>
            <p:cNvPr id="44" name="ZoneTexte 43"/>
            <p:cNvSpPr txBox="1"/>
            <p:nvPr/>
          </p:nvSpPr>
          <p:spPr>
            <a:xfrm>
              <a:off x="312471" y="2903677"/>
              <a:ext cx="942109" cy="369332"/>
            </a:xfrm>
            <a:prstGeom prst="rect">
              <a:avLst/>
            </a:prstGeom>
            <a:noFill/>
          </p:spPr>
          <p:txBody>
            <a:bodyPr wrap="square" rtlCol="0">
              <a:spAutoFit/>
            </a:bodyPr>
            <a:lstStyle/>
            <a:p>
              <a:pPr algn="ctr"/>
              <a:r>
                <a:rPr lang="fr-FR" b="1" dirty="0">
                  <a:latin typeface="Garamond" panose="02020404030301010803" pitchFamily="18" charset="0"/>
                  <a:cs typeface="Arial" panose="020B0604020202020204" pitchFamily="34" charset="0"/>
                </a:rPr>
                <a:t>III</a:t>
              </a:r>
            </a:p>
          </p:txBody>
        </p:sp>
      </p:grpSp>
      <p:grpSp>
        <p:nvGrpSpPr>
          <p:cNvPr id="52" name="Groupe 51"/>
          <p:cNvGrpSpPr/>
          <p:nvPr/>
        </p:nvGrpSpPr>
        <p:grpSpPr>
          <a:xfrm>
            <a:off x="303413" y="1617628"/>
            <a:ext cx="6683825" cy="455022"/>
            <a:chOff x="347590" y="2121924"/>
            <a:chExt cx="6683825" cy="455022"/>
          </a:xfrm>
        </p:grpSpPr>
        <p:grpSp>
          <p:nvGrpSpPr>
            <p:cNvPr id="53" name="Groupe 52"/>
            <p:cNvGrpSpPr/>
            <p:nvPr/>
          </p:nvGrpSpPr>
          <p:grpSpPr>
            <a:xfrm>
              <a:off x="563419" y="2121924"/>
              <a:ext cx="6467996" cy="455022"/>
              <a:chOff x="563419" y="1419960"/>
              <a:chExt cx="6467996" cy="455022"/>
            </a:xfrm>
          </p:grpSpPr>
          <p:sp>
            <p:nvSpPr>
              <p:cNvPr id="55" name="Rectangle à coins arrondis 54"/>
              <p:cNvSpPr/>
              <p:nvPr/>
            </p:nvSpPr>
            <p:spPr>
              <a:xfrm>
                <a:off x="840509" y="1422400"/>
                <a:ext cx="6031346" cy="4525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rial" panose="020B0604020202020204" pitchFamily="34" charset="0"/>
                  <a:cs typeface="Arial" panose="020B0604020202020204" pitchFamily="34" charset="0"/>
                </a:endParaRPr>
              </a:p>
            </p:txBody>
          </p:sp>
          <p:sp>
            <p:nvSpPr>
              <p:cNvPr id="56" name="ZoneTexte 55"/>
              <p:cNvSpPr txBox="1"/>
              <p:nvPr/>
            </p:nvSpPr>
            <p:spPr>
              <a:xfrm>
                <a:off x="1078634" y="1461584"/>
                <a:ext cx="5952781" cy="369332"/>
              </a:xfrm>
              <a:prstGeom prst="rect">
                <a:avLst/>
              </a:prstGeom>
              <a:solidFill>
                <a:srgbClr val="0070C0"/>
              </a:solidFill>
            </p:spPr>
            <p:txBody>
              <a:bodyPr wrap="square" rtlCol="0">
                <a:spAutoFit/>
              </a:bodyPr>
              <a:lstStyle/>
              <a:p>
                <a:r>
                  <a:rPr lang="fr-FR" b="1" dirty="0">
                    <a:latin typeface="Garamond" panose="02020404030301010803" pitchFamily="18" charset="0"/>
                    <a:cs typeface="Arial" panose="020B0604020202020204" pitchFamily="34" charset="0"/>
                  </a:rPr>
                  <a:t>Objectifs du Plan de Continuité d’Activité</a:t>
                </a:r>
              </a:p>
            </p:txBody>
          </p:sp>
          <p:sp>
            <p:nvSpPr>
              <p:cNvPr id="57" name="Ellipse 56"/>
              <p:cNvSpPr/>
              <p:nvPr/>
            </p:nvSpPr>
            <p:spPr>
              <a:xfrm>
                <a:off x="563419" y="1419960"/>
                <a:ext cx="452581" cy="452581"/>
              </a:xfrm>
              <a:prstGeom prst="ellipse">
                <a:avLst/>
              </a:prstGeom>
              <a:solidFill>
                <a:srgbClr val="0070C0"/>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Arial" panose="020B0604020202020204" pitchFamily="34" charset="0"/>
                  <a:cs typeface="Arial" panose="020B0604020202020204" pitchFamily="34" charset="0"/>
                </a:endParaRPr>
              </a:p>
            </p:txBody>
          </p:sp>
        </p:grpSp>
        <p:sp>
          <p:nvSpPr>
            <p:cNvPr id="54" name="ZoneTexte 53"/>
            <p:cNvSpPr txBox="1"/>
            <p:nvPr/>
          </p:nvSpPr>
          <p:spPr>
            <a:xfrm>
              <a:off x="347590" y="2161107"/>
              <a:ext cx="942109" cy="369332"/>
            </a:xfrm>
            <a:prstGeom prst="rect">
              <a:avLst/>
            </a:prstGeom>
            <a:noFill/>
            <a:ln>
              <a:noFill/>
            </a:ln>
          </p:spPr>
          <p:txBody>
            <a:bodyPr wrap="square" rtlCol="0">
              <a:spAutoFit/>
            </a:bodyPr>
            <a:lstStyle/>
            <a:p>
              <a:pPr algn="ctr"/>
              <a:r>
                <a:rPr lang="fr-FR" b="1" dirty="0">
                  <a:latin typeface="Garamond" panose="02020404030301010803" pitchFamily="18" charset="0"/>
                  <a:cs typeface="Arial" panose="020B0604020202020204" pitchFamily="34" charset="0"/>
                </a:rPr>
                <a:t>II</a:t>
              </a:r>
            </a:p>
          </p:txBody>
        </p:sp>
      </p:grpSp>
      <p:grpSp>
        <p:nvGrpSpPr>
          <p:cNvPr id="58" name="Groupe 57"/>
          <p:cNvGrpSpPr/>
          <p:nvPr/>
        </p:nvGrpSpPr>
        <p:grpSpPr>
          <a:xfrm>
            <a:off x="500784" y="3004804"/>
            <a:ext cx="6486453" cy="455022"/>
            <a:chOff x="500784" y="3673628"/>
            <a:chExt cx="6371071" cy="455022"/>
          </a:xfrm>
        </p:grpSpPr>
        <p:grpSp>
          <p:nvGrpSpPr>
            <p:cNvPr id="59" name="Groupe 58"/>
            <p:cNvGrpSpPr/>
            <p:nvPr/>
          </p:nvGrpSpPr>
          <p:grpSpPr>
            <a:xfrm>
              <a:off x="563419" y="3673628"/>
              <a:ext cx="6308436" cy="455022"/>
              <a:chOff x="563419" y="1419960"/>
              <a:chExt cx="6308436" cy="455022"/>
            </a:xfrm>
          </p:grpSpPr>
          <p:sp>
            <p:nvSpPr>
              <p:cNvPr id="61" name="Rectangle à coins arrondis 60"/>
              <p:cNvSpPr/>
              <p:nvPr/>
            </p:nvSpPr>
            <p:spPr>
              <a:xfrm>
                <a:off x="840509" y="1422400"/>
                <a:ext cx="6031346" cy="4525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rial" panose="020B0604020202020204" pitchFamily="34" charset="0"/>
                  <a:cs typeface="Arial" panose="020B0604020202020204" pitchFamily="34" charset="0"/>
                </a:endParaRPr>
              </a:p>
            </p:txBody>
          </p:sp>
          <p:sp>
            <p:nvSpPr>
              <p:cNvPr id="62" name="Ellipse 61"/>
              <p:cNvSpPr/>
              <p:nvPr/>
            </p:nvSpPr>
            <p:spPr>
              <a:xfrm>
                <a:off x="563419" y="1419960"/>
                <a:ext cx="452581" cy="452581"/>
              </a:xfrm>
              <a:prstGeom prst="ellipse">
                <a:avLst/>
              </a:prstGeom>
              <a:solidFill>
                <a:srgbClr val="0070C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Arial" panose="020B0604020202020204" pitchFamily="34" charset="0"/>
                  <a:cs typeface="Arial" panose="020B0604020202020204" pitchFamily="34" charset="0"/>
                </a:endParaRPr>
              </a:p>
            </p:txBody>
          </p:sp>
          <p:sp>
            <p:nvSpPr>
              <p:cNvPr id="63" name="ZoneTexte 62"/>
              <p:cNvSpPr txBox="1"/>
              <p:nvPr/>
            </p:nvSpPr>
            <p:spPr>
              <a:xfrm>
                <a:off x="1108364" y="1446195"/>
                <a:ext cx="5309796"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Structure du Plan de Continuité d’Activité</a:t>
                </a:r>
              </a:p>
            </p:txBody>
          </p:sp>
        </p:grpSp>
        <p:sp>
          <p:nvSpPr>
            <p:cNvPr id="60" name="ZoneTexte 59"/>
            <p:cNvSpPr txBox="1"/>
            <p:nvPr/>
          </p:nvSpPr>
          <p:spPr>
            <a:xfrm>
              <a:off x="500784" y="3717341"/>
              <a:ext cx="577852" cy="369332"/>
            </a:xfrm>
            <a:prstGeom prst="rect">
              <a:avLst/>
            </a:prstGeom>
            <a:noFill/>
          </p:spPr>
          <p:txBody>
            <a:bodyPr wrap="square" rtlCol="0">
              <a:spAutoFit/>
            </a:bodyPr>
            <a:lstStyle/>
            <a:p>
              <a:pPr algn="ctr"/>
              <a:r>
                <a:rPr lang="fr-FR" b="1" dirty="0">
                  <a:latin typeface="Garamond" panose="02020404030301010803" pitchFamily="18" charset="0"/>
                </a:rPr>
                <a:t>IV</a:t>
              </a:r>
            </a:p>
          </p:txBody>
        </p:sp>
      </p:grpSp>
      <p:grpSp>
        <p:nvGrpSpPr>
          <p:cNvPr id="64" name="Groupe 63"/>
          <p:cNvGrpSpPr/>
          <p:nvPr/>
        </p:nvGrpSpPr>
        <p:grpSpPr>
          <a:xfrm>
            <a:off x="318654" y="3722342"/>
            <a:ext cx="6668583" cy="455022"/>
            <a:chOff x="318654" y="4477196"/>
            <a:chExt cx="6553201" cy="455022"/>
          </a:xfrm>
        </p:grpSpPr>
        <p:grpSp>
          <p:nvGrpSpPr>
            <p:cNvPr id="65" name="Groupe 64"/>
            <p:cNvGrpSpPr/>
            <p:nvPr/>
          </p:nvGrpSpPr>
          <p:grpSpPr>
            <a:xfrm>
              <a:off x="563419" y="4477196"/>
              <a:ext cx="6308436" cy="455022"/>
              <a:chOff x="563419" y="1419960"/>
              <a:chExt cx="6308436" cy="455022"/>
            </a:xfrm>
          </p:grpSpPr>
          <p:sp>
            <p:nvSpPr>
              <p:cNvPr id="67" name="Rectangle à coins arrondis 66"/>
              <p:cNvSpPr/>
              <p:nvPr/>
            </p:nvSpPr>
            <p:spPr>
              <a:xfrm>
                <a:off x="840509" y="1422400"/>
                <a:ext cx="6031346" cy="4525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rial" panose="020B0604020202020204" pitchFamily="34" charset="0"/>
                  <a:cs typeface="Arial" panose="020B0604020202020204" pitchFamily="34" charset="0"/>
                </a:endParaRPr>
              </a:p>
            </p:txBody>
          </p:sp>
          <p:sp>
            <p:nvSpPr>
              <p:cNvPr id="68" name="Ellipse 67"/>
              <p:cNvSpPr/>
              <p:nvPr/>
            </p:nvSpPr>
            <p:spPr>
              <a:xfrm>
                <a:off x="563419" y="1419960"/>
                <a:ext cx="452581" cy="452581"/>
              </a:xfrm>
              <a:prstGeom prst="ellipse">
                <a:avLst/>
              </a:prstGeom>
              <a:solidFill>
                <a:srgbClr val="0070C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Arial" panose="020B0604020202020204" pitchFamily="34" charset="0"/>
                  <a:cs typeface="Arial" panose="020B0604020202020204" pitchFamily="34" charset="0"/>
                </a:endParaRPr>
              </a:p>
            </p:txBody>
          </p:sp>
          <p:sp>
            <p:nvSpPr>
              <p:cNvPr id="69" name="ZoneTexte 68"/>
              <p:cNvSpPr txBox="1"/>
              <p:nvPr/>
            </p:nvSpPr>
            <p:spPr>
              <a:xfrm>
                <a:off x="1108363" y="1446195"/>
                <a:ext cx="5535197"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Scénario d’activation du Plan de Continuité d’Activité</a:t>
                </a:r>
              </a:p>
            </p:txBody>
          </p:sp>
        </p:grpSp>
        <p:sp>
          <p:nvSpPr>
            <p:cNvPr id="66" name="ZoneTexte 65"/>
            <p:cNvSpPr txBox="1"/>
            <p:nvPr/>
          </p:nvSpPr>
          <p:spPr>
            <a:xfrm>
              <a:off x="318654" y="4502499"/>
              <a:ext cx="942109" cy="369332"/>
            </a:xfrm>
            <a:prstGeom prst="rect">
              <a:avLst/>
            </a:prstGeom>
            <a:noFill/>
          </p:spPr>
          <p:txBody>
            <a:bodyPr wrap="square" rtlCol="0">
              <a:spAutoFit/>
            </a:bodyPr>
            <a:lstStyle/>
            <a:p>
              <a:pPr algn="ctr"/>
              <a:r>
                <a:rPr lang="fr-FR" b="1" dirty="0">
                  <a:latin typeface="Garamond" panose="02020404030301010803" pitchFamily="18" charset="0"/>
                </a:rPr>
                <a:t>V</a:t>
              </a:r>
            </a:p>
          </p:txBody>
        </p:sp>
      </p:grpSp>
      <p:grpSp>
        <p:nvGrpSpPr>
          <p:cNvPr id="70" name="Groupe 69"/>
          <p:cNvGrpSpPr/>
          <p:nvPr/>
        </p:nvGrpSpPr>
        <p:grpSpPr>
          <a:xfrm>
            <a:off x="312472" y="4379567"/>
            <a:ext cx="6674765" cy="672566"/>
            <a:chOff x="312472" y="4477196"/>
            <a:chExt cx="6559383" cy="672566"/>
          </a:xfrm>
        </p:grpSpPr>
        <p:grpSp>
          <p:nvGrpSpPr>
            <p:cNvPr id="71" name="Groupe 70"/>
            <p:cNvGrpSpPr/>
            <p:nvPr/>
          </p:nvGrpSpPr>
          <p:grpSpPr>
            <a:xfrm>
              <a:off x="563419" y="4477196"/>
              <a:ext cx="6308436" cy="672566"/>
              <a:chOff x="563419" y="1419960"/>
              <a:chExt cx="6308436" cy="672566"/>
            </a:xfrm>
          </p:grpSpPr>
          <p:sp>
            <p:nvSpPr>
              <p:cNvPr id="73" name="Rectangle à coins arrondis 72"/>
              <p:cNvSpPr/>
              <p:nvPr/>
            </p:nvSpPr>
            <p:spPr>
              <a:xfrm>
                <a:off x="840509" y="1422400"/>
                <a:ext cx="6031346" cy="4525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rial" panose="020B0604020202020204" pitchFamily="34" charset="0"/>
                  <a:cs typeface="Arial" panose="020B0604020202020204" pitchFamily="34" charset="0"/>
                </a:endParaRPr>
              </a:p>
            </p:txBody>
          </p:sp>
          <p:sp>
            <p:nvSpPr>
              <p:cNvPr id="74" name="Ellipse 73"/>
              <p:cNvSpPr/>
              <p:nvPr/>
            </p:nvSpPr>
            <p:spPr>
              <a:xfrm>
                <a:off x="563419" y="1419960"/>
                <a:ext cx="452581" cy="452581"/>
              </a:xfrm>
              <a:prstGeom prst="ellipse">
                <a:avLst/>
              </a:prstGeom>
              <a:solidFill>
                <a:srgbClr val="0070C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Arial" panose="020B0604020202020204" pitchFamily="34" charset="0"/>
                  <a:cs typeface="Arial" panose="020B0604020202020204" pitchFamily="34" charset="0"/>
                </a:endParaRPr>
              </a:p>
            </p:txBody>
          </p:sp>
          <p:sp>
            <p:nvSpPr>
              <p:cNvPr id="75" name="ZoneTexte 74"/>
              <p:cNvSpPr txBox="1"/>
              <p:nvPr/>
            </p:nvSpPr>
            <p:spPr>
              <a:xfrm>
                <a:off x="1108364" y="1446195"/>
                <a:ext cx="5309796" cy="646331"/>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Plan de continuité d'activité </a:t>
                </a:r>
              </a:p>
              <a:p>
                <a:endParaRPr lang="fr-FR" b="1" dirty="0">
                  <a:latin typeface="Arial" panose="020B0604020202020204" pitchFamily="34" charset="0"/>
                  <a:cs typeface="Arial" panose="020B0604020202020204" pitchFamily="34" charset="0"/>
                </a:endParaRPr>
              </a:p>
            </p:txBody>
          </p:sp>
        </p:grpSp>
        <p:sp>
          <p:nvSpPr>
            <p:cNvPr id="72" name="ZoneTexte 71"/>
            <p:cNvSpPr txBox="1"/>
            <p:nvPr/>
          </p:nvSpPr>
          <p:spPr>
            <a:xfrm>
              <a:off x="312472" y="4483542"/>
              <a:ext cx="942109" cy="369332"/>
            </a:xfrm>
            <a:prstGeom prst="rect">
              <a:avLst/>
            </a:prstGeom>
            <a:noFill/>
          </p:spPr>
          <p:txBody>
            <a:bodyPr wrap="square" rtlCol="0">
              <a:spAutoFit/>
            </a:bodyPr>
            <a:lstStyle/>
            <a:p>
              <a:pPr algn="ctr"/>
              <a:r>
                <a:rPr lang="fr-FR" b="1" dirty="0">
                  <a:latin typeface="Garamond" panose="02020404030301010803" pitchFamily="18" charset="0"/>
                </a:rPr>
                <a:t>VI</a:t>
              </a:r>
            </a:p>
          </p:txBody>
        </p:sp>
      </p:grpSp>
      <p:grpSp>
        <p:nvGrpSpPr>
          <p:cNvPr id="76" name="Groupe 75"/>
          <p:cNvGrpSpPr/>
          <p:nvPr/>
        </p:nvGrpSpPr>
        <p:grpSpPr>
          <a:xfrm>
            <a:off x="7355660" y="766615"/>
            <a:ext cx="4797838" cy="4851379"/>
            <a:chOff x="5496364" y="503643"/>
            <a:chExt cx="5515223" cy="5209047"/>
          </a:xfrm>
          <a:solidFill>
            <a:srgbClr val="0070C0"/>
          </a:solidFill>
        </p:grpSpPr>
        <p:grpSp>
          <p:nvGrpSpPr>
            <p:cNvPr id="77" name="Groupe 76"/>
            <p:cNvGrpSpPr/>
            <p:nvPr/>
          </p:nvGrpSpPr>
          <p:grpSpPr>
            <a:xfrm>
              <a:off x="5496364" y="503643"/>
              <a:ext cx="5515223" cy="5209047"/>
              <a:chOff x="4719684" y="48464"/>
              <a:chExt cx="6142279" cy="5801292"/>
            </a:xfrm>
            <a:grpFill/>
          </p:grpSpPr>
          <p:sp>
            <p:nvSpPr>
              <p:cNvPr id="79" name="Ellipse 78"/>
              <p:cNvSpPr/>
              <p:nvPr/>
            </p:nvSpPr>
            <p:spPr>
              <a:xfrm>
                <a:off x="4719684" y="48464"/>
                <a:ext cx="6142279" cy="5801292"/>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5643418" y="445900"/>
                <a:ext cx="5218545" cy="5126185"/>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p:cNvSpPr/>
              <p:nvPr/>
            </p:nvSpPr>
            <p:spPr>
              <a:xfrm>
                <a:off x="5643418" y="845376"/>
                <a:ext cx="4405201" cy="4327236"/>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8" name="ZoneTexte 77"/>
            <p:cNvSpPr txBox="1"/>
            <p:nvPr/>
          </p:nvSpPr>
          <p:spPr>
            <a:xfrm>
              <a:off x="6553266" y="2667212"/>
              <a:ext cx="3500538" cy="760075"/>
            </a:xfrm>
            <a:prstGeom prst="rect">
              <a:avLst/>
            </a:prstGeom>
            <a:grpFill/>
            <a:ln>
              <a:solidFill>
                <a:schemeClr val="accent6"/>
              </a:solidFill>
            </a:ln>
          </p:spPr>
          <p:txBody>
            <a:bodyPr wrap="square" rtlCol="0">
              <a:spAutoFit/>
            </a:bodyPr>
            <a:lstStyle/>
            <a:p>
              <a:pPr algn="ctr"/>
              <a:r>
                <a:rPr lang="fr-FR" sz="4000" b="1" dirty="0">
                  <a:latin typeface="Arial" panose="020B0604020202020204" pitchFamily="34" charset="0"/>
                  <a:cs typeface="Arial" panose="020B0604020202020204" pitchFamily="34" charset="0"/>
                </a:rPr>
                <a:t>SOMMAIRE</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 y="857"/>
            <a:ext cx="12188950" cy="6856284"/>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656" y="396708"/>
            <a:ext cx="2217589" cy="576830"/>
          </a:xfrm>
          <a:prstGeom prst="rect">
            <a:avLst/>
          </a:prstGeom>
        </p:spPr>
      </p:pic>
      <p:sp>
        <p:nvSpPr>
          <p:cNvPr id="5" name="ZoneTexte 4"/>
          <p:cNvSpPr txBox="1"/>
          <p:nvPr/>
        </p:nvSpPr>
        <p:spPr>
          <a:xfrm>
            <a:off x="1187112" y="5166360"/>
            <a:ext cx="9829800" cy="523220"/>
          </a:xfrm>
          <a:prstGeom prst="rect">
            <a:avLst/>
          </a:prstGeom>
          <a:noFill/>
        </p:spPr>
        <p:txBody>
          <a:bodyPr wrap="square" rtlCol="0">
            <a:spAutoFit/>
          </a:bodyPr>
          <a:lstStyle/>
          <a:p>
            <a:pPr algn="ctr"/>
            <a:r>
              <a:rPr lang="fr-FR" sz="2800" b="1" dirty="0">
                <a:latin typeface="Garamond" panose="02020404030301010803" pitchFamily="18" charset="0"/>
                <a:cs typeface="Arial" panose="020B0604020202020204" pitchFamily="34" charset="0"/>
              </a:rPr>
              <a:t>Plan de continuité d'activité </a:t>
            </a:r>
          </a:p>
        </p:txBody>
      </p:sp>
    </p:spTree>
    <p:extLst>
      <p:ext uri="{BB962C8B-B14F-4D97-AF65-F5344CB8AC3E}">
        <p14:creationId xmlns:p14="http://schemas.microsoft.com/office/powerpoint/2010/main" val="198673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1AD1E7-0231-4BC3-A5FB-1122D8520431}"/>
              </a:ext>
            </a:extLst>
          </p:cNvPr>
          <p:cNvSpPr txBox="1"/>
          <p:nvPr/>
        </p:nvSpPr>
        <p:spPr>
          <a:xfrm>
            <a:off x="483332" y="220251"/>
            <a:ext cx="5309796"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VI-</a:t>
            </a:r>
            <a:r>
              <a:rPr lang="fr-FR" b="1" dirty="0">
                <a:latin typeface="Arial" panose="020B0604020202020204" pitchFamily="34" charset="0"/>
                <a:cs typeface="Arial" panose="020B0604020202020204" pitchFamily="34" charset="0"/>
              </a:rPr>
              <a:t> </a:t>
            </a:r>
            <a:r>
              <a:rPr lang="fr-FR" b="1" dirty="0">
                <a:latin typeface="Garamond" panose="02020404030301010803" pitchFamily="18" charset="0"/>
                <a:cs typeface="Arial" panose="020B0604020202020204" pitchFamily="34" charset="0"/>
              </a:rPr>
              <a:t>Plan de continuité d'activité </a:t>
            </a:r>
          </a:p>
        </p:txBody>
      </p:sp>
      <p:sp>
        <p:nvSpPr>
          <p:cNvPr id="3" name="Rectangle 2">
            <a:extLst>
              <a:ext uri="{FF2B5EF4-FFF2-40B4-BE49-F238E27FC236}">
                <a16:creationId xmlns:a16="http://schemas.microsoft.com/office/drawing/2014/main" id="{4E0C1473-D0D0-444C-94C4-469120B6DABA}"/>
              </a:ext>
            </a:extLst>
          </p:cNvPr>
          <p:cNvSpPr/>
          <p:nvPr/>
        </p:nvSpPr>
        <p:spPr>
          <a:xfrm>
            <a:off x="514068" y="490307"/>
            <a:ext cx="8902517" cy="369332"/>
          </a:xfrm>
          <a:prstGeom prst="rect">
            <a:avLst/>
          </a:prstGeom>
        </p:spPr>
        <p:txBody>
          <a:bodyPr wrap="square">
            <a:spAutoFit/>
          </a:bodyPr>
          <a:lstStyle/>
          <a:p>
            <a:pPr algn="just"/>
            <a:r>
              <a:rPr lang="fr-FR" b="1" dirty="0">
                <a:latin typeface="Garamond" panose="02020404030301010803" pitchFamily="18" charset="0"/>
              </a:rPr>
              <a:t>Flow de communication: Canaux à utiliser en cas de crise</a:t>
            </a:r>
          </a:p>
        </p:txBody>
      </p:sp>
      <p:graphicFrame>
        <p:nvGraphicFramePr>
          <p:cNvPr id="4" name="Diagramme 3">
            <a:extLst>
              <a:ext uri="{FF2B5EF4-FFF2-40B4-BE49-F238E27FC236}">
                <a16:creationId xmlns:a16="http://schemas.microsoft.com/office/drawing/2014/main" id="{18A8F3DF-C79E-4620-B2CF-498FF4E2D4F9}"/>
              </a:ext>
            </a:extLst>
          </p:cNvPr>
          <p:cNvGraphicFramePr/>
          <p:nvPr>
            <p:extLst>
              <p:ext uri="{D42A27DB-BD31-4B8C-83A1-F6EECF244321}">
                <p14:modId xmlns:p14="http://schemas.microsoft.com/office/powerpoint/2010/main" val="1514211246"/>
              </p:ext>
            </p:extLst>
          </p:nvPr>
        </p:nvGraphicFramePr>
        <p:xfrm>
          <a:off x="2032000" y="1221761"/>
          <a:ext cx="8128000" cy="4916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73598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 y="857"/>
            <a:ext cx="12188950" cy="6856284"/>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656" y="396708"/>
            <a:ext cx="2217589" cy="576830"/>
          </a:xfrm>
          <a:prstGeom prst="rect">
            <a:avLst/>
          </a:prstGeom>
        </p:spPr>
      </p:pic>
    </p:spTree>
    <p:extLst>
      <p:ext uri="{BB962C8B-B14F-4D97-AF65-F5344CB8AC3E}">
        <p14:creationId xmlns:p14="http://schemas.microsoft.com/office/powerpoint/2010/main" val="3364126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58573" y="2055813"/>
            <a:ext cx="9227254" cy="1363258"/>
          </a:xfrm>
          <a:prstGeom prst="rect">
            <a:avLst/>
          </a:prstGeom>
          <a:noFill/>
        </p:spPr>
        <p:txBody>
          <a:bodyPr wrap="square" rtlCol="0">
            <a:spAutoFit/>
          </a:bodyPr>
          <a:lstStyle/>
          <a:p>
            <a:pPr algn="ctr">
              <a:lnSpc>
                <a:spcPct val="250000"/>
              </a:lnSpc>
            </a:pPr>
            <a:r>
              <a:rPr lang="fr-FR" sz="4000" b="1" dirty="0">
                <a:solidFill>
                  <a:schemeClr val="bg1"/>
                </a:solidFill>
                <a:latin typeface="Arial" panose="020B0604020202020204" pitchFamily="34" charset="0"/>
                <a:cs typeface="Arial" panose="020B0604020202020204" pitchFamily="34" charset="0"/>
              </a:rPr>
              <a:t>II. CIBLES</a:t>
            </a:r>
          </a:p>
        </p:txBody>
      </p:sp>
      <p:sp>
        <p:nvSpPr>
          <p:cNvPr id="10" name="ZoneTexte 9"/>
          <p:cNvSpPr txBox="1"/>
          <p:nvPr/>
        </p:nvSpPr>
        <p:spPr>
          <a:xfrm>
            <a:off x="1202973" y="3757613"/>
            <a:ext cx="9227254" cy="1363258"/>
          </a:xfrm>
          <a:prstGeom prst="rect">
            <a:avLst/>
          </a:prstGeom>
          <a:noFill/>
        </p:spPr>
        <p:txBody>
          <a:bodyPr wrap="square" rtlCol="0">
            <a:spAutoFit/>
          </a:bodyPr>
          <a:lstStyle/>
          <a:p>
            <a:pPr algn="ctr">
              <a:lnSpc>
                <a:spcPct val="250000"/>
              </a:lnSpc>
            </a:pPr>
            <a:r>
              <a:rPr lang="fr-FR" sz="4000" b="1" dirty="0">
                <a:solidFill>
                  <a:schemeClr val="bg1"/>
                </a:solidFill>
                <a:latin typeface="Arial" panose="020B0604020202020204" pitchFamily="34" charset="0"/>
                <a:cs typeface="Arial" panose="020B0604020202020204" pitchFamily="34" charset="0"/>
              </a:rPr>
              <a:t>V.  LE BUDGET</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 y="12432"/>
            <a:ext cx="12188950" cy="6856284"/>
          </a:xfrm>
          <a:prstGeom prst="rect">
            <a:avLst/>
          </a:prstGeom>
        </p:spPr>
      </p:pic>
      <p:sp>
        <p:nvSpPr>
          <p:cNvPr id="2" name="ZoneTexte 1"/>
          <p:cNvSpPr txBox="1"/>
          <p:nvPr/>
        </p:nvSpPr>
        <p:spPr>
          <a:xfrm>
            <a:off x="3149203" y="1886473"/>
            <a:ext cx="5893594" cy="1938992"/>
          </a:xfrm>
          <a:prstGeom prst="rect">
            <a:avLst/>
          </a:prstGeom>
          <a:noFill/>
        </p:spPr>
        <p:txBody>
          <a:bodyPr wrap="square" rtlCol="0">
            <a:spAutoFit/>
          </a:bodyPr>
          <a:lstStyle/>
          <a:p>
            <a:pPr algn="ctr"/>
            <a:r>
              <a:rPr lang="fr-FR" sz="12000" b="1" dirty="0">
                <a:latin typeface="Aril"/>
              </a:rPr>
              <a:t>Merci</a:t>
            </a:r>
            <a:r>
              <a:rPr lang="fr-FR" sz="12000" b="1" dirty="0">
                <a:solidFill>
                  <a:srgbClr val="C00000"/>
                </a:solidFill>
                <a:latin typeface="Aril"/>
              </a:rPr>
              <a:t>.</a:t>
            </a:r>
          </a:p>
        </p:txBody>
      </p:sp>
      <p:sp>
        <p:nvSpPr>
          <p:cNvPr id="4" name="ZoneTexte 3"/>
          <p:cNvSpPr txBox="1"/>
          <p:nvPr/>
        </p:nvSpPr>
        <p:spPr>
          <a:xfrm>
            <a:off x="3021804" y="3596580"/>
            <a:ext cx="6172200" cy="307777"/>
          </a:xfrm>
          <a:prstGeom prst="rect">
            <a:avLst/>
          </a:prstGeom>
          <a:noFill/>
        </p:spPr>
        <p:txBody>
          <a:bodyPr wrap="square" rtlCol="0">
            <a:spAutoFit/>
          </a:bodyPr>
          <a:lstStyle/>
          <a:p>
            <a:pPr algn="ctr"/>
            <a:r>
              <a:rPr lang="fr-FR" sz="1400" i="1" dirty="0">
                <a:solidFill>
                  <a:srgbClr val="C00000"/>
                </a:solidFill>
              </a:rPr>
              <a:t>La juste réponse, au bon moment au juste prix.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58573" y="2055813"/>
            <a:ext cx="9227254" cy="1363258"/>
          </a:xfrm>
          <a:prstGeom prst="rect">
            <a:avLst/>
          </a:prstGeom>
          <a:noFill/>
        </p:spPr>
        <p:txBody>
          <a:bodyPr wrap="square" rtlCol="0">
            <a:spAutoFit/>
          </a:bodyPr>
          <a:lstStyle/>
          <a:p>
            <a:pPr algn="ctr">
              <a:lnSpc>
                <a:spcPct val="250000"/>
              </a:lnSpc>
            </a:pPr>
            <a:r>
              <a:rPr lang="fr-FR" sz="4000" b="1" dirty="0">
                <a:solidFill>
                  <a:schemeClr val="bg1"/>
                </a:solidFill>
                <a:latin typeface="Arial" panose="020B0604020202020204" pitchFamily="34" charset="0"/>
                <a:cs typeface="Arial" panose="020B0604020202020204" pitchFamily="34" charset="0"/>
              </a:rPr>
              <a:t>II. CIBLES</a:t>
            </a:r>
          </a:p>
        </p:txBody>
      </p:sp>
      <p:sp>
        <p:nvSpPr>
          <p:cNvPr id="10" name="ZoneTexte 9"/>
          <p:cNvSpPr txBox="1"/>
          <p:nvPr/>
        </p:nvSpPr>
        <p:spPr>
          <a:xfrm>
            <a:off x="1202973" y="3757613"/>
            <a:ext cx="9227254" cy="1363258"/>
          </a:xfrm>
          <a:prstGeom prst="rect">
            <a:avLst/>
          </a:prstGeom>
          <a:noFill/>
        </p:spPr>
        <p:txBody>
          <a:bodyPr wrap="square" rtlCol="0">
            <a:spAutoFit/>
          </a:bodyPr>
          <a:lstStyle/>
          <a:p>
            <a:pPr algn="ctr">
              <a:lnSpc>
                <a:spcPct val="250000"/>
              </a:lnSpc>
            </a:pPr>
            <a:r>
              <a:rPr lang="fr-FR" sz="4000" b="1" dirty="0">
                <a:solidFill>
                  <a:schemeClr val="bg1"/>
                </a:solidFill>
                <a:latin typeface="Arial" panose="020B0604020202020204" pitchFamily="34" charset="0"/>
                <a:cs typeface="Arial" panose="020B0604020202020204" pitchFamily="34" charset="0"/>
              </a:rPr>
              <a:t>V.  LE BUDGET</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 y="857"/>
            <a:ext cx="12188950" cy="68562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5" name="Rectangle 4"/>
          <p:cNvSpPr/>
          <p:nvPr/>
        </p:nvSpPr>
        <p:spPr>
          <a:xfrm flipH="1">
            <a:off x="1741359" y="5536083"/>
            <a:ext cx="3737203" cy="864711"/>
          </a:xfrm>
          <a:prstGeom prst="rect">
            <a:avLst/>
          </a:prstGeom>
          <a:solidFill>
            <a:sysClr val="window" lastClr="FFFFFF"/>
          </a:solidFill>
          <a:ln w="12700" cap="flat" cmpd="sng" algn="ctr">
            <a:noFill/>
            <a:prstDash val="solid"/>
            <a:miter lim="800000"/>
          </a:ln>
          <a:effectLst/>
        </p:spPr>
        <p:txBody>
          <a:bodyPr rtlCol="0" anchor="ctr"/>
          <a:lstStyle/>
          <a:p>
            <a:endParaRPr lang="fr-FR" sz="1400" kern="0" dirty="0">
              <a:latin typeface="Corbel" panose="020B0503020204020204" pitchFamily="34" charset="0"/>
            </a:endParaRPr>
          </a:p>
        </p:txBody>
      </p:sp>
      <p:sp>
        <p:nvSpPr>
          <p:cNvPr id="7" name="Freeform: Shape 47"/>
          <p:cNvSpPr/>
          <p:nvPr/>
        </p:nvSpPr>
        <p:spPr>
          <a:xfrm>
            <a:off x="413196" y="3729798"/>
            <a:ext cx="5118931" cy="1178427"/>
          </a:xfrm>
          <a:custGeom>
            <a:avLst/>
            <a:gdLst>
              <a:gd name="connsiteX0" fmla="*/ 4037710 w 7577827"/>
              <a:gd name="connsiteY0" fmla="*/ 1905337 h 2061028"/>
              <a:gd name="connsiteX1" fmla="*/ 4067044 w 7577827"/>
              <a:gd name="connsiteY1" fmla="*/ 1910479 h 2061028"/>
              <a:gd name="connsiteX2" fmla="*/ 4044536 w 7577827"/>
              <a:gd name="connsiteY2" fmla="*/ 1906552 h 2061028"/>
              <a:gd name="connsiteX3" fmla="*/ 1117191 w 7577827"/>
              <a:gd name="connsiteY3" fmla="*/ 1812576 h 2061028"/>
              <a:gd name="connsiteX4" fmla="*/ 1120599 w 7577827"/>
              <a:gd name="connsiteY4" fmla="*/ 1812990 h 2061028"/>
              <a:gd name="connsiteX5" fmla="*/ 1120900 w 7577827"/>
              <a:gd name="connsiteY5" fmla="*/ 1813039 h 2061028"/>
              <a:gd name="connsiteX6" fmla="*/ 208270 w 7577827"/>
              <a:gd name="connsiteY6" fmla="*/ 768113 h 2061028"/>
              <a:gd name="connsiteX7" fmla="*/ 139690 w 7577827"/>
              <a:gd name="connsiteY7" fmla="*/ 836693 h 2061028"/>
              <a:gd name="connsiteX8" fmla="*/ 208270 w 7577827"/>
              <a:gd name="connsiteY8" fmla="*/ 905273 h 2061028"/>
              <a:gd name="connsiteX9" fmla="*/ 276850 w 7577827"/>
              <a:gd name="connsiteY9" fmla="*/ 836693 h 2061028"/>
              <a:gd name="connsiteX10" fmla="*/ 208270 w 7577827"/>
              <a:gd name="connsiteY10" fmla="*/ 768113 h 2061028"/>
              <a:gd name="connsiteX11" fmla="*/ 208271 w 7577827"/>
              <a:gd name="connsiteY11" fmla="*/ 576229 h 2061028"/>
              <a:gd name="connsiteX12" fmla="*/ 139691 w 7577827"/>
              <a:gd name="connsiteY12" fmla="*/ 644809 h 2061028"/>
              <a:gd name="connsiteX13" fmla="*/ 208271 w 7577827"/>
              <a:gd name="connsiteY13" fmla="*/ 713389 h 2061028"/>
              <a:gd name="connsiteX14" fmla="*/ 276851 w 7577827"/>
              <a:gd name="connsiteY14" fmla="*/ 644809 h 2061028"/>
              <a:gd name="connsiteX15" fmla="*/ 208271 w 7577827"/>
              <a:gd name="connsiteY15" fmla="*/ 576229 h 2061028"/>
              <a:gd name="connsiteX16" fmla="*/ 208272 w 7577827"/>
              <a:gd name="connsiteY16" fmla="*/ 384345 h 2061028"/>
              <a:gd name="connsiteX17" fmla="*/ 139693 w 7577827"/>
              <a:gd name="connsiteY17" fmla="*/ 452925 h 2061028"/>
              <a:gd name="connsiteX18" fmla="*/ 208272 w 7577827"/>
              <a:gd name="connsiteY18" fmla="*/ 521505 h 2061028"/>
              <a:gd name="connsiteX19" fmla="*/ 276852 w 7577827"/>
              <a:gd name="connsiteY19" fmla="*/ 452925 h 2061028"/>
              <a:gd name="connsiteX20" fmla="*/ 208272 w 7577827"/>
              <a:gd name="connsiteY20" fmla="*/ 384345 h 2061028"/>
              <a:gd name="connsiteX21" fmla="*/ 208274 w 7577827"/>
              <a:gd name="connsiteY21" fmla="*/ 192461 h 2061028"/>
              <a:gd name="connsiteX22" fmla="*/ 139693 w 7577827"/>
              <a:gd name="connsiteY22" fmla="*/ 261041 h 2061028"/>
              <a:gd name="connsiteX23" fmla="*/ 208274 w 7577827"/>
              <a:gd name="connsiteY23" fmla="*/ 329621 h 2061028"/>
              <a:gd name="connsiteX24" fmla="*/ 276854 w 7577827"/>
              <a:gd name="connsiteY24" fmla="*/ 261041 h 2061028"/>
              <a:gd name="connsiteX25" fmla="*/ 208274 w 7577827"/>
              <a:gd name="connsiteY25" fmla="*/ 192461 h 2061028"/>
              <a:gd name="connsiteX26" fmla="*/ 1075428 w 7577827"/>
              <a:gd name="connsiteY26" fmla="*/ 623 h 2061028"/>
              <a:gd name="connsiteX27" fmla="*/ 1177027 w 7577827"/>
              <a:gd name="connsiteY27" fmla="*/ 71064 h 2061028"/>
              <a:gd name="connsiteX28" fmla="*/ 1888227 w 7577827"/>
              <a:gd name="connsiteY28" fmla="*/ 141505 h 2061028"/>
              <a:gd name="connsiteX29" fmla="*/ 1989828 w 7577827"/>
              <a:gd name="connsiteY29" fmla="*/ 159116 h 2061028"/>
              <a:gd name="connsiteX30" fmla="*/ 2338170 w 7577827"/>
              <a:gd name="connsiteY30" fmla="*/ 176726 h 2061028"/>
              <a:gd name="connsiteX31" fmla="*/ 2497827 w 7577827"/>
              <a:gd name="connsiteY31" fmla="*/ 194336 h 2061028"/>
              <a:gd name="connsiteX32" fmla="*/ 2759085 w 7577827"/>
              <a:gd name="connsiteY32" fmla="*/ 176726 h 2061028"/>
              <a:gd name="connsiteX33" fmla="*/ 4137942 w 7577827"/>
              <a:gd name="connsiteY33" fmla="*/ 194336 h 2061028"/>
              <a:gd name="connsiteX34" fmla="*/ 4108913 w 7577827"/>
              <a:gd name="connsiteY34" fmla="*/ 299998 h 2061028"/>
              <a:gd name="connsiteX35" fmla="*/ 4341142 w 7577827"/>
              <a:gd name="connsiteY35" fmla="*/ 299998 h 2061028"/>
              <a:gd name="connsiteX36" fmla="*/ 4762056 w 7577827"/>
              <a:gd name="connsiteY36" fmla="*/ 264777 h 2061028"/>
              <a:gd name="connsiteX37" fmla="*/ 4849142 w 7577827"/>
              <a:gd name="connsiteY37" fmla="*/ 317608 h 2061028"/>
              <a:gd name="connsiteX38" fmla="*/ 4878170 w 7577827"/>
              <a:gd name="connsiteY38" fmla="*/ 370439 h 2061028"/>
              <a:gd name="connsiteX39" fmla="*/ 4892685 w 7577827"/>
              <a:gd name="connsiteY39" fmla="*/ 423270 h 2061028"/>
              <a:gd name="connsiteX40" fmla="*/ 4936227 w 7577827"/>
              <a:gd name="connsiteY40" fmla="*/ 440880 h 2061028"/>
              <a:gd name="connsiteX41" fmla="*/ 5284570 w 7577827"/>
              <a:gd name="connsiteY41" fmla="*/ 493711 h 2061028"/>
              <a:gd name="connsiteX42" fmla="*/ 5342627 w 7577827"/>
              <a:gd name="connsiteY42" fmla="*/ 511321 h 2061028"/>
              <a:gd name="connsiteX43" fmla="*/ 5400685 w 7577827"/>
              <a:gd name="connsiteY43" fmla="*/ 705034 h 2061028"/>
              <a:gd name="connsiteX44" fmla="*/ 5444227 w 7577827"/>
              <a:gd name="connsiteY44" fmla="*/ 740256 h 2061028"/>
              <a:gd name="connsiteX45" fmla="*/ 5502285 w 7577827"/>
              <a:gd name="connsiteY45" fmla="*/ 616983 h 2061028"/>
              <a:gd name="connsiteX46" fmla="*/ 5574856 w 7577827"/>
              <a:gd name="connsiteY46" fmla="*/ 388049 h 2061028"/>
              <a:gd name="connsiteX47" fmla="*/ 5603885 w 7577827"/>
              <a:gd name="connsiteY47" fmla="*/ 335218 h 2061028"/>
              <a:gd name="connsiteX48" fmla="*/ 5676456 w 7577827"/>
              <a:gd name="connsiteY48" fmla="*/ 299998 h 2061028"/>
              <a:gd name="connsiteX49" fmla="*/ 5908685 w 7577827"/>
              <a:gd name="connsiteY49" fmla="*/ 282388 h 2061028"/>
              <a:gd name="connsiteX50" fmla="*/ 5966742 w 7577827"/>
              <a:gd name="connsiteY50" fmla="*/ 264777 h 2061028"/>
              <a:gd name="connsiteX51" fmla="*/ 6039313 w 7577827"/>
              <a:gd name="connsiteY51" fmla="*/ 247167 h 2061028"/>
              <a:gd name="connsiteX52" fmla="*/ 6677942 w 7577827"/>
              <a:gd name="connsiteY52" fmla="*/ 229557 h 2061028"/>
              <a:gd name="connsiteX53" fmla="*/ 6866627 w 7577827"/>
              <a:gd name="connsiteY53" fmla="*/ 211946 h 2061028"/>
              <a:gd name="connsiteX54" fmla="*/ 6982742 w 7577827"/>
              <a:gd name="connsiteY54" fmla="*/ 247167 h 2061028"/>
              <a:gd name="connsiteX55" fmla="*/ 7432685 w 7577827"/>
              <a:gd name="connsiteY55" fmla="*/ 264777 h 2061028"/>
              <a:gd name="connsiteX56" fmla="*/ 7476227 w 7577827"/>
              <a:gd name="connsiteY56" fmla="*/ 282388 h 2061028"/>
              <a:gd name="connsiteX57" fmla="*/ 7563313 w 7577827"/>
              <a:gd name="connsiteY57" fmla="*/ 352829 h 2061028"/>
              <a:gd name="connsiteX58" fmla="*/ 7577827 w 7577827"/>
              <a:gd name="connsiteY58" fmla="*/ 951579 h 2061028"/>
              <a:gd name="connsiteX59" fmla="*/ 7548799 w 7577827"/>
              <a:gd name="connsiteY59" fmla="*/ 1057241 h 2061028"/>
              <a:gd name="connsiteX60" fmla="*/ 7534285 w 7577827"/>
              <a:gd name="connsiteY60" fmla="*/ 1374226 h 2061028"/>
              <a:gd name="connsiteX61" fmla="*/ 7563313 w 7577827"/>
              <a:gd name="connsiteY61" fmla="*/ 1427057 h 2061028"/>
              <a:gd name="connsiteX62" fmla="*/ 7577827 w 7577827"/>
              <a:gd name="connsiteY62" fmla="*/ 1479889 h 2061028"/>
              <a:gd name="connsiteX63" fmla="*/ 7534285 w 7577827"/>
              <a:gd name="connsiteY63" fmla="*/ 1884926 h 2061028"/>
              <a:gd name="connsiteX64" fmla="*/ 7505256 w 7577827"/>
              <a:gd name="connsiteY64" fmla="*/ 1937756 h 2061028"/>
              <a:gd name="connsiteX65" fmla="*/ 6866627 w 7577827"/>
              <a:gd name="connsiteY65" fmla="*/ 1972977 h 2061028"/>
              <a:gd name="connsiteX66" fmla="*/ 6837599 w 7577827"/>
              <a:gd name="connsiteY66" fmla="*/ 2025808 h 2061028"/>
              <a:gd name="connsiteX67" fmla="*/ 6663427 w 7577827"/>
              <a:gd name="connsiteY67" fmla="*/ 2061028 h 2061028"/>
              <a:gd name="connsiteX68" fmla="*/ 6344113 w 7577827"/>
              <a:gd name="connsiteY68" fmla="*/ 2025808 h 2061028"/>
              <a:gd name="connsiteX69" fmla="*/ 6257027 w 7577827"/>
              <a:gd name="connsiteY69" fmla="*/ 2008198 h 2061028"/>
              <a:gd name="connsiteX70" fmla="*/ 6082856 w 7577827"/>
              <a:gd name="connsiteY70" fmla="*/ 1972977 h 2061028"/>
              <a:gd name="connsiteX71" fmla="*/ 4312113 w 7577827"/>
              <a:gd name="connsiteY71" fmla="*/ 1955367 h 2061028"/>
              <a:gd name="connsiteX72" fmla="*/ 4239542 w 7577827"/>
              <a:gd name="connsiteY72" fmla="*/ 1937756 h 2061028"/>
              <a:gd name="connsiteX73" fmla="*/ 4152456 w 7577827"/>
              <a:gd name="connsiteY73" fmla="*/ 1920146 h 2061028"/>
              <a:gd name="connsiteX74" fmla="*/ 3997404 w 7577827"/>
              <a:gd name="connsiteY74" fmla="*/ 1898165 h 2061028"/>
              <a:gd name="connsiteX75" fmla="*/ 4037710 w 7577827"/>
              <a:gd name="connsiteY75" fmla="*/ 1905337 h 2061028"/>
              <a:gd name="connsiteX76" fmla="*/ 4035438 w 7577827"/>
              <a:gd name="connsiteY76" fmla="*/ 1904939 h 2061028"/>
              <a:gd name="connsiteX77" fmla="*/ 3920227 w 7577827"/>
              <a:gd name="connsiteY77" fmla="*/ 1884926 h 2061028"/>
              <a:gd name="connsiteX78" fmla="*/ 3644456 w 7577827"/>
              <a:gd name="connsiteY78" fmla="*/ 1902536 h 2061028"/>
              <a:gd name="connsiteX79" fmla="*/ 3600913 w 7577827"/>
              <a:gd name="connsiteY79" fmla="*/ 1955367 h 2061028"/>
              <a:gd name="connsiteX80" fmla="*/ 3557370 w 7577827"/>
              <a:gd name="connsiteY80" fmla="*/ 1920146 h 2061028"/>
              <a:gd name="connsiteX81" fmla="*/ 3513827 w 7577827"/>
              <a:gd name="connsiteY81" fmla="*/ 1902536 h 2061028"/>
              <a:gd name="connsiteX82" fmla="*/ 3455770 w 7577827"/>
              <a:gd name="connsiteY82" fmla="*/ 1849705 h 2061028"/>
              <a:gd name="connsiteX83" fmla="*/ 3296113 w 7577827"/>
              <a:gd name="connsiteY83" fmla="*/ 1832095 h 2061028"/>
              <a:gd name="connsiteX84" fmla="*/ 3179999 w 7577827"/>
              <a:gd name="connsiteY84" fmla="*/ 1779264 h 2061028"/>
              <a:gd name="connsiteX85" fmla="*/ 3107427 w 7577827"/>
              <a:gd name="connsiteY85" fmla="*/ 1761654 h 2061028"/>
              <a:gd name="connsiteX86" fmla="*/ 3049370 w 7577827"/>
              <a:gd name="connsiteY86" fmla="*/ 1779264 h 2061028"/>
              <a:gd name="connsiteX87" fmla="*/ 2918742 w 7577827"/>
              <a:gd name="connsiteY87" fmla="*/ 1796874 h 2061028"/>
              <a:gd name="connsiteX88" fmla="*/ 2817142 w 7577827"/>
              <a:gd name="connsiteY88" fmla="*/ 1779264 h 2061028"/>
              <a:gd name="connsiteX89" fmla="*/ 2730056 w 7577827"/>
              <a:gd name="connsiteY89" fmla="*/ 1779264 h 2061028"/>
              <a:gd name="connsiteX90" fmla="*/ 2599427 w 7577827"/>
              <a:gd name="connsiteY90" fmla="*/ 1761654 h 2061028"/>
              <a:gd name="connsiteX91" fmla="*/ 2454285 w 7577827"/>
              <a:gd name="connsiteY91" fmla="*/ 1708823 h 2061028"/>
              <a:gd name="connsiteX92" fmla="*/ 2410742 w 7577827"/>
              <a:gd name="connsiteY92" fmla="*/ 1726433 h 2061028"/>
              <a:gd name="connsiteX93" fmla="*/ 2396227 w 7577827"/>
              <a:gd name="connsiteY93" fmla="*/ 1655992 h 2061028"/>
              <a:gd name="connsiteX94" fmla="*/ 2352685 w 7577827"/>
              <a:gd name="connsiteY94" fmla="*/ 1691212 h 2061028"/>
              <a:gd name="connsiteX95" fmla="*/ 2309142 w 7577827"/>
              <a:gd name="connsiteY95" fmla="*/ 1744043 h 2061028"/>
              <a:gd name="connsiteX96" fmla="*/ 2236570 w 7577827"/>
              <a:gd name="connsiteY96" fmla="*/ 1796874 h 2061028"/>
              <a:gd name="connsiteX97" fmla="*/ 2018856 w 7577827"/>
              <a:gd name="connsiteY97" fmla="*/ 1832095 h 2061028"/>
              <a:gd name="connsiteX98" fmla="*/ 1975313 w 7577827"/>
              <a:gd name="connsiteY98" fmla="*/ 1849705 h 2061028"/>
              <a:gd name="connsiteX99" fmla="*/ 1844685 w 7577827"/>
              <a:gd name="connsiteY99" fmla="*/ 1902536 h 2061028"/>
              <a:gd name="connsiteX100" fmla="*/ 1786627 w 7577827"/>
              <a:gd name="connsiteY100" fmla="*/ 1884926 h 2061028"/>
              <a:gd name="connsiteX101" fmla="*/ 1685027 w 7577827"/>
              <a:gd name="connsiteY101" fmla="*/ 1884926 h 2061028"/>
              <a:gd name="connsiteX102" fmla="*/ 1510856 w 7577827"/>
              <a:gd name="connsiteY102" fmla="*/ 1867315 h 2061028"/>
              <a:gd name="connsiteX103" fmla="*/ 1409257 w 7577827"/>
              <a:gd name="connsiteY103" fmla="*/ 1814484 h 2061028"/>
              <a:gd name="connsiteX104" fmla="*/ 1365713 w 7577827"/>
              <a:gd name="connsiteY104" fmla="*/ 1849705 h 2061028"/>
              <a:gd name="connsiteX105" fmla="*/ 1235085 w 7577827"/>
              <a:gd name="connsiteY105" fmla="*/ 1832095 h 2061028"/>
              <a:gd name="connsiteX106" fmla="*/ 1154962 w 7577827"/>
              <a:gd name="connsiteY106" fmla="*/ 1818475 h 2061028"/>
              <a:gd name="connsiteX107" fmla="*/ 1120900 w 7577827"/>
              <a:gd name="connsiteY107" fmla="*/ 1813039 h 2061028"/>
              <a:gd name="connsiteX108" fmla="*/ 1129938 w 7577827"/>
              <a:gd name="connsiteY108" fmla="*/ 1814166 h 2061028"/>
              <a:gd name="connsiteX109" fmla="*/ 1046399 w 7577827"/>
              <a:gd name="connsiteY109" fmla="*/ 1779264 h 2061028"/>
              <a:gd name="connsiteX110" fmla="*/ 944800 w 7577827"/>
              <a:gd name="connsiteY110" fmla="*/ 1761654 h 2061028"/>
              <a:gd name="connsiteX111" fmla="*/ 886743 w 7577827"/>
              <a:gd name="connsiteY111" fmla="*/ 1832095 h 2061028"/>
              <a:gd name="connsiteX112" fmla="*/ 843199 w 7577827"/>
              <a:gd name="connsiteY112" fmla="*/ 1867315 h 2061028"/>
              <a:gd name="connsiteX113" fmla="*/ 378743 w 7577827"/>
              <a:gd name="connsiteY113" fmla="*/ 1849705 h 2061028"/>
              <a:gd name="connsiteX114" fmla="*/ 73943 w 7577827"/>
              <a:gd name="connsiteY114" fmla="*/ 1867315 h 2061028"/>
              <a:gd name="connsiteX115" fmla="*/ 59427 w 7577827"/>
              <a:gd name="connsiteY115" fmla="*/ 1427057 h 2061028"/>
              <a:gd name="connsiteX116" fmla="*/ 30399 w 7577827"/>
              <a:gd name="connsiteY116" fmla="*/ 1250954 h 2061028"/>
              <a:gd name="connsiteX117" fmla="*/ 44913 w 7577827"/>
              <a:gd name="connsiteY117" fmla="*/ 1198123 h 2061028"/>
              <a:gd name="connsiteX118" fmla="*/ 59427 w 7577827"/>
              <a:gd name="connsiteY118" fmla="*/ 1004410 h 2061028"/>
              <a:gd name="connsiteX119" fmla="*/ 44913 w 7577827"/>
              <a:gd name="connsiteY119" fmla="*/ 775477 h 2061028"/>
              <a:gd name="connsiteX120" fmla="*/ 30399 w 7577827"/>
              <a:gd name="connsiteY120" fmla="*/ 423270 h 2061028"/>
              <a:gd name="connsiteX121" fmla="*/ 15886 w 7577827"/>
              <a:gd name="connsiteY121" fmla="*/ 123895 h 2061028"/>
              <a:gd name="connsiteX122" fmla="*/ 277143 w 7577827"/>
              <a:gd name="connsiteY122" fmla="*/ 106285 h 2061028"/>
              <a:gd name="connsiteX123" fmla="*/ 320686 w 7577827"/>
              <a:gd name="connsiteY123" fmla="*/ 88674 h 2061028"/>
              <a:gd name="connsiteX124" fmla="*/ 422286 w 7577827"/>
              <a:gd name="connsiteY124" fmla="*/ 71064 h 2061028"/>
              <a:gd name="connsiteX125" fmla="*/ 494857 w 7577827"/>
              <a:gd name="connsiteY125" fmla="*/ 53454 h 2061028"/>
              <a:gd name="connsiteX126" fmla="*/ 1075428 w 7577827"/>
              <a:gd name="connsiteY126" fmla="*/ 623 h 20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7577827" h="2061028">
                <a:moveTo>
                  <a:pt x="4037710" y="1905337"/>
                </a:moveTo>
                <a:lnTo>
                  <a:pt x="4067044" y="1910479"/>
                </a:lnTo>
                <a:cubicBezTo>
                  <a:pt x="4066922" y="1910470"/>
                  <a:pt x="4057781" y="1908882"/>
                  <a:pt x="4044536" y="1906552"/>
                </a:cubicBezTo>
                <a:close/>
                <a:moveTo>
                  <a:pt x="1117191" y="1812576"/>
                </a:moveTo>
                <a:cubicBezTo>
                  <a:pt x="1114812" y="1812210"/>
                  <a:pt x="1115125" y="1812178"/>
                  <a:pt x="1120599" y="1812990"/>
                </a:cubicBezTo>
                <a:lnTo>
                  <a:pt x="1120900" y="1813039"/>
                </a:lnTo>
                <a:close/>
                <a:moveTo>
                  <a:pt x="208270" y="768113"/>
                </a:moveTo>
                <a:cubicBezTo>
                  <a:pt x="170394" y="768113"/>
                  <a:pt x="139690" y="798817"/>
                  <a:pt x="139690" y="836693"/>
                </a:cubicBezTo>
                <a:cubicBezTo>
                  <a:pt x="139690" y="874569"/>
                  <a:pt x="170394" y="905273"/>
                  <a:pt x="208270" y="905273"/>
                </a:cubicBezTo>
                <a:cubicBezTo>
                  <a:pt x="246146" y="905273"/>
                  <a:pt x="276850" y="874569"/>
                  <a:pt x="276850" y="836693"/>
                </a:cubicBezTo>
                <a:cubicBezTo>
                  <a:pt x="276850" y="798817"/>
                  <a:pt x="246146" y="768113"/>
                  <a:pt x="208270" y="768113"/>
                </a:cubicBezTo>
                <a:close/>
                <a:moveTo>
                  <a:pt x="208271" y="576229"/>
                </a:moveTo>
                <a:cubicBezTo>
                  <a:pt x="170395" y="576229"/>
                  <a:pt x="139691" y="606933"/>
                  <a:pt x="139691" y="644809"/>
                </a:cubicBezTo>
                <a:cubicBezTo>
                  <a:pt x="139691" y="682685"/>
                  <a:pt x="170395" y="713389"/>
                  <a:pt x="208271" y="713389"/>
                </a:cubicBezTo>
                <a:cubicBezTo>
                  <a:pt x="246147" y="713389"/>
                  <a:pt x="276851" y="682685"/>
                  <a:pt x="276851" y="644809"/>
                </a:cubicBezTo>
                <a:cubicBezTo>
                  <a:pt x="276851" y="606933"/>
                  <a:pt x="246147" y="576229"/>
                  <a:pt x="208271" y="576229"/>
                </a:cubicBezTo>
                <a:close/>
                <a:moveTo>
                  <a:pt x="208272" y="384345"/>
                </a:moveTo>
                <a:cubicBezTo>
                  <a:pt x="170396" y="384345"/>
                  <a:pt x="139693" y="415049"/>
                  <a:pt x="139693" y="452925"/>
                </a:cubicBezTo>
                <a:cubicBezTo>
                  <a:pt x="139693" y="490801"/>
                  <a:pt x="170396" y="521505"/>
                  <a:pt x="208272" y="521505"/>
                </a:cubicBezTo>
                <a:cubicBezTo>
                  <a:pt x="246148" y="521505"/>
                  <a:pt x="276852" y="490801"/>
                  <a:pt x="276852" y="452925"/>
                </a:cubicBezTo>
                <a:cubicBezTo>
                  <a:pt x="276852" y="415049"/>
                  <a:pt x="246148" y="384345"/>
                  <a:pt x="208272" y="384345"/>
                </a:cubicBezTo>
                <a:close/>
                <a:moveTo>
                  <a:pt x="208274" y="192461"/>
                </a:moveTo>
                <a:cubicBezTo>
                  <a:pt x="170398" y="192461"/>
                  <a:pt x="139693" y="223165"/>
                  <a:pt x="139693" y="261041"/>
                </a:cubicBezTo>
                <a:cubicBezTo>
                  <a:pt x="139693" y="298917"/>
                  <a:pt x="170398" y="329621"/>
                  <a:pt x="208274" y="329621"/>
                </a:cubicBezTo>
                <a:cubicBezTo>
                  <a:pt x="246150" y="329621"/>
                  <a:pt x="276854" y="298917"/>
                  <a:pt x="276854" y="261041"/>
                </a:cubicBezTo>
                <a:cubicBezTo>
                  <a:pt x="276854" y="223165"/>
                  <a:pt x="246150" y="192461"/>
                  <a:pt x="208274" y="192461"/>
                </a:cubicBezTo>
                <a:close/>
                <a:moveTo>
                  <a:pt x="1075428" y="623"/>
                </a:moveTo>
                <a:cubicBezTo>
                  <a:pt x="1150911" y="-3448"/>
                  <a:pt x="1144351" y="11592"/>
                  <a:pt x="1177027" y="71064"/>
                </a:cubicBezTo>
                <a:cubicBezTo>
                  <a:pt x="1407073" y="257144"/>
                  <a:pt x="1188403" y="93442"/>
                  <a:pt x="1888227" y="141505"/>
                </a:cubicBezTo>
                <a:cubicBezTo>
                  <a:pt x="1922383" y="143850"/>
                  <a:pt x="1955960" y="153246"/>
                  <a:pt x="1989828" y="159116"/>
                </a:cubicBezTo>
                <a:cubicBezTo>
                  <a:pt x="2105941" y="164986"/>
                  <a:pt x="2222144" y="168682"/>
                  <a:pt x="2338170" y="176726"/>
                </a:cubicBezTo>
                <a:cubicBezTo>
                  <a:pt x="2391521" y="180425"/>
                  <a:pt x="2444389" y="194336"/>
                  <a:pt x="2497827" y="194336"/>
                </a:cubicBezTo>
                <a:cubicBezTo>
                  <a:pt x="2585047" y="194336"/>
                  <a:pt x="2671999" y="182596"/>
                  <a:pt x="2759085" y="176726"/>
                </a:cubicBezTo>
                <a:cubicBezTo>
                  <a:pt x="4081453" y="158698"/>
                  <a:pt x="3642335" y="-6101"/>
                  <a:pt x="4137942" y="194336"/>
                </a:cubicBezTo>
                <a:cubicBezTo>
                  <a:pt x="4137942" y="194336"/>
                  <a:pt x="4075046" y="282388"/>
                  <a:pt x="4108913" y="299998"/>
                </a:cubicBezTo>
                <a:cubicBezTo>
                  <a:pt x="4142780" y="317608"/>
                  <a:pt x="4232285" y="305868"/>
                  <a:pt x="4341142" y="299998"/>
                </a:cubicBezTo>
                <a:lnTo>
                  <a:pt x="4762056" y="264777"/>
                </a:lnTo>
                <a:cubicBezTo>
                  <a:pt x="4797468" y="279100"/>
                  <a:pt x="4821007" y="283472"/>
                  <a:pt x="4849142" y="317608"/>
                </a:cubicBezTo>
                <a:cubicBezTo>
                  <a:pt x="4861477" y="332574"/>
                  <a:pt x="4870369" y="351509"/>
                  <a:pt x="4878170" y="370439"/>
                </a:cubicBezTo>
                <a:cubicBezTo>
                  <a:pt x="4885012" y="387042"/>
                  <a:pt x="4881867" y="410145"/>
                  <a:pt x="4892685" y="423270"/>
                </a:cubicBezTo>
                <a:cubicBezTo>
                  <a:pt x="4903503" y="436396"/>
                  <a:pt x="4921713" y="435010"/>
                  <a:pt x="4936227" y="440880"/>
                </a:cubicBezTo>
                <a:cubicBezTo>
                  <a:pt x="5085670" y="459012"/>
                  <a:pt x="5122989" y="461037"/>
                  <a:pt x="5284570" y="493711"/>
                </a:cubicBezTo>
                <a:cubicBezTo>
                  <a:pt x="5304246" y="497690"/>
                  <a:pt x="5327481" y="495570"/>
                  <a:pt x="5342627" y="511321"/>
                </a:cubicBezTo>
                <a:cubicBezTo>
                  <a:pt x="5423999" y="595947"/>
                  <a:pt x="5357864" y="601125"/>
                  <a:pt x="5400685" y="705034"/>
                </a:cubicBezTo>
                <a:cubicBezTo>
                  <a:pt x="5408486" y="723964"/>
                  <a:pt x="5429713" y="728516"/>
                  <a:pt x="5444227" y="740256"/>
                </a:cubicBezTo>
                <a:cubicBezTo>
                  <a:pt x="5463580" y="699164"/>
                  <a:pt x="5486651" y="660342"/>
                  <a:pt x="5502285" y="616983"/>
                </a:cubicBezTo>
                <a:cubicBezTo>
                  <a:pt x="5570797" y="426980"/>
                  <a:pt x="5516755" y="511413"/>
                  <a:pt x="5574856" y="388049"/>
                </a:cubicBezTo>
                <a:cubicBezTo>
                  <a:pt x="5583511" y="369672"/>
                  <a:pt x="5589690" y="347520"/>
                  <a:pt x="5603885" y="335218"/>
                </a:cubicBezTo>
                <a:cubicBezTo>
                  <a:pt x="5625086" y="316845"/>
                  <a:pt x="5652266" y="311738"/>
                  <a:pt x="5676456" y="299998"/>
                </a:cubicBezTo>
                <a:cubicBezTo>
                  <a:pt x="5753866" y="294128"/>
                  <a:pt x="5831509" y="291752"/>
                  <a:pt x="5908685" y="282388"/>
                </a:cubicBezTo>
                <a:cubicBezTo>
                  <a:pt x="5928534" y="279980"/>
                  <a:pt x="5947269" y="270027"/>
                  <a:pt x="5966742" y="264777"/>
                </a:cubicBezTo>
                <a:cubicBezTo>
                  <a:pt x="5990824" y="258283"/>
                  <a:pt x="6015123" y="253037"/>
                  <a:pt x="6039313" y="247167"/>
                </a:cubicBezTo>
                <a:cubicBezTo>
                  <a:pt x="6252189" y="241297"/>
                  <a:pt x="6465142" y="238617"/>
                  <a:pt x="6677942" y="229557"/>
                </a:cubicBezTo>
                <a:cubicBezTo>
                  <a:pt x="6740984" y="226873"/>
                  <a:pt x="6803546" y="211946"/>
                  <a:pt x="6866627" y="211946"/>
                </a:cubicBezTo>
                <a:cubicBezTo>
                  <a:pt x="6901653" y="211946"/>
                  <a:pt x="6948384" y="233272"/>
                  <a:pt x="6982742" y="247167"/>
                </a:cubicBezTo>
                <a:cubicBezTo>
                  <a:pt x="7132723" y="253037"/>
                  <a:pt x="7282885" y="254085"/>
                  <a:pt x="7432685" y="264777"/>
                </a:cubicBezTo>
                <a:cubicBezTo>
                  <a:pt x="7447958" y="265866"/>
                  <a:pt x="7461516" y="277288"/>
                  <a:pt x="7476227" y="282388"/>
                </a:cubicBezTo>
                <a:cubicBezTo>
                  <a:pt x="7510203" y="294166"/>
                  <a:pt x="7559078" y="289448"/>
                  <a:pt x="7563313" y="352829"/>
                </a:cubicBezTo>
                <a:cubicBezTo>
                  <a:pt x="7576612" y="551846"/>
                  <a:pt x="7572989" y="751996"/>
                  <a:pt x="7577827" y="951579"/>
                </a:cubicBezTo>
                <a:cubicBezTo>
                  <a:pt x="7577827" y="951579"/>
                  <a:pt x="7552594" y="1020401"/>
                  <a:pt x="7548799" y="1057241"/>
                </a:cubicBezTo>
                <a:cubicBezTo>
                  <a:pt x="7537981" y="1162248"/>
                  <a:pt x="7530136" y="1268522"/>
                  <a:pt x="7534285" y="1374226"/>
                </a:cubicBezTo>
                <a:cubicBezTo>
                  <a:pt x="7535115" y="1395367"/>
                  <a:pt x="7555512" y="1408127"/>
                  <a:pt x="7563313" y="1427057"/>
                </a:cubicBezTo>
                <a:cubicBezTo>
                  <a:pt x="7570155" y="1443660"/>
                  <a:pt x="7572989" y="1462279"/>
                  <a:pt x="7577827" y="1479889"/>
                </a:cubicBezTo>
                <a:cubicBezTo>
                  <a:pt x="7489518" y="1640611"/>
                  <a:pt x="7580442" y="1455576"/>
                  <a:pt x="7534285" y="1884926"/>
                </a:cubicBezTo>
                <a:cubicBezTo>
                  <a:pt x="7532029" y="1905913"/>
                  <a:pt x="7514932" y="1920146"/>
                  <a:pt x="7505256" y="1937756"/>
                </a:cubicBezTo>
                <a:cubicBezTo>
                  <a:pt x="7292380" y="1949496"/>
                  <a:pt x="7078475" y="1945038"/>
                  <a:pt x="6866627" y="1972977"/>
                </a:cubicBezTo>
                <a:cubicBezTo>
                  <a:pt x="6849285" y="1975264"/>
                  <a:pt x="6854027" y="2018690"/>
                  <a:pt x="6837599" y="2025808"/>
                </a:cubicBezTo>
                <a:cubicBezTo>
                  <a:pt x="6782170" y="2049827"/>
                  <a:pt x="6721484" y="2049288"/>
                  <a:pt x="6663427" y="2061028"/>
                </a:cubicBezTo>
                <a:cubicBezTo>
                  <a:pt x="6586821" y="2053282"/>
                  <a:pt x="6425357" y="2038129"/>
                  <a:pt x="6344113" y="2025808"/>
                </a:cubicBezTo>
                <a:cubicBezTo>
                  <a:pt x="6314911" y="2021380"/>
                  <a:pt x="6286160" y="2013248"/>
                  <a:pt x="6257027" y="2008198"/>
                </a:cubicBezTo>
                <a:cubicBezTo>
                  <a:pt x="6098472" y="1980716"/>
                  <a:pt x="6190336" y="2005579"/>
                  <a:pt x="6082856" y="1972977"/>
                </a:cubicBezTo>
                <a:lnTo>
                  <a:pt x="4312113" y="1955367"/>
                </a:lnTo>
                <a:cubicBezTo>
                  <a:pt x="4287447" y="1954896"/>
                  <a:pt x="4263814" y="1943110"/>
                  <a:pt x="4239542" y="1937756"/>
                </a:cubicBezTo>
                <a:cubicBezTo>
                  <a:pt x="4210588" y="1931368"/>
                  <a:pt x="4181627" y="1924865"/>
                  <a:pt x="4152456" y="1920146"/>
                </a:cubicBezTo>
                <a:cubicBezTo>
                  <a:pt x="3878082" y="1875760"/>
                  <a:pt x="3931254" y="1886234"/>
                  <a:pt x="3997404" y="1898165"/>
                </a:cubicBezTo>
                <a:lnTo>
                  <a:pt x="4037710" y="1905337"/>
                </a:lnTo>
                <a:lnTo>
                  <a:pt x="4035438" y="1904939"/>
                </a:lnTo>
                <a:cubicBezTo>
                  <a:pt x="4012607" y="1900959"/>
                  <a:pt x="3975842" y="1894566"/>
                  <a:pt x="3920227" y="1884926"/>
                </a:cubicBezTo>
                <a:cubicBezTo>
                  <a:pt x="3759988" y="1872775"/>
                  <a:pt x="3732426" y="1813590"/>
                  <a:pt x="3644456" y="1902536"/>
                </a:cubicBezTo>
                <a:cubicBezTo>
                  <a:pt x="3628687" y="1918480"/>
                  <a:pt x="3615427" y="1937757"/>
                  <a:pt x="3600913" y="1955367"/>
                </a:cubicBezTo>
                <a:cubicBezTo>
                  <a:pt x="3586399" y="1943627"/>
                  <a:pt x="3572972" y="1929611"/>
                  <a:pt x="3557370" y="1920146"/>
                </a:cubicBezTo>
                <a:cubicBezTo>
                  <a:pt x="3543686" y="1911845"/>
                  <a:pt x="3527111" y="1911746"/>
                  <a:pt x="3513827" y="1902536"/>
                </a:cubicBezTo>
                <a:cubicBezTo>
                  <a:pt x="3492824" y="1887974"/>
                  <a:pt x="3475122" y="1867315"/>
                  <a:pt x="3455770" y="1849705"/>
                </a:cubicBezTo>
                <a:cubicBezTo>
                  <a:pt x="3402551" y="1843835"/>
                  <a:pt x="3349014" y="1841264"/>
                  <a:pt x="3296113" y="1832095"/>
                </a:cubicBezTo>
                <a:cubicBezTo>
                  <a:pt x="3278421" y="1829029"/>
                  <a:pt x="3180663" y="1779587"/>
                  <a:pt x="3179999" y="1779264"/>
                </a:cubicBezTo>
                <a:cubicBezTo>
                  <a:pt x="3155808" y="1773394"/>
                  <a:pt x="3132097" y="1761654"/>
                  <a:pt x="3107427" y="1761654"/>
                </a:cubicBezTo>
                <a:cubicBezTo>
                  <a:pt x="3087479" y="1761654"/>
                  <a:pt x="3069086" y="1775584"/>
                  <a:pt x="3049370" y="1779264"/>
                </a:cubicBezTo>
                <a:cubicBezTo>
                  <a:pt x="3006069" y="1787347"/>
                  <a:pt x="2962285" y="1791004"/>
                  <a:pt x="2918742" y="1796874"/>
                </a:cubicBezTo>
                <a:cubicBezTo>
                  <a:pt x="2884875" y="1791004"/>
                  <a:pt x="2851352" y="1779264"/>
                  <a:pt x="2817142" y="1779264"/>
                </a:cubicBezTo>
                <a:cubicBezTo>
                  <a:pt x="2701027" y="1779264"/>
                  <a:pt x="2846171" y="1826224"/>
                  <a:pt x="2730056" y="1779264"/>
                </a:cubicBezTo>
                <a:lnTo>
                  <a:pt x="2599427" y="1761654"/>
                </a:lnTo>
                <a:cubicBezTo>
                  <a:pt x="2584214" y="1759603"/>
                  <a:pt x="2482835" y="1708823"/>
                  <a:pt x="2454285" y="1708823"/>
                </a:cubicBezTo>
                <a:cubicBezTo>
                  <a:pt x="2438986" y="1708823"/>
                  <a:pt x="2422982" y="1737571"/>
                  <a:pt x="2410742" y="1726433"/>
                </a:cubicBezTo>
                <a:cubicBezTo>
                  <a:pt x="2394784" y="1711911"/>
                  <a:pt x="2401065" y="1679472"/>
                  <a:pt x="2396227" y="1655992"/>
                </a:cubicBezTo>
                <a:cubicBezTo>
                  <a:pt x="2381713" y="1667732"/>
                  <a:pt x="2366086" y="1677663"/>
                  <a:pt x="2352685" y="1691212"/>
                </a:cubicBezTo>
                <a:cubicBezTo>
                  <a:pt x="2336916" y="1707156"/>
                  <a:pt x="2325563" y="1729100"/>
                  <a:pt x="2309142" y="1744043"/>
                </a:cubicBezTo>
                <a:cubicBezTo>
                  <a:pt x="2286573" y="1764580"/>
                  <a:pt x="2260761" y="1779264"/>
                  <a:pt x="2236570" y="1796874"/>
                </a:cubicBezTo>
                <a:cubicBezTo>
                  <a:pt x="2163999" y="1808614"/>
                  <a:pt x="2091073" y="1817492"/>
                  <a:pt x="2018856" y="1832095"/>
                </a:cubicBezTo>
                <a:cubicBezTo>
                  <a:pt x="2003765" y="1835147"/>
                  <a:pt x="1990248" y="1845678"/>
                  <a:pt x="1975313" y="1849705"/>
                </a:cubicBezTo>
                <a:cubicBezTo>
                  <a:pt x="1857985" y="1881338"/>
                  <a:pt x="1920440" y="1841258"/>
                  <a:pt x="1844685" y="1902536"/>
                </a:cubicBezTo>
                <a:cubicBezTo>
                  <a:pt x="1825332" y="1896666"/>
                  <a:pt x="1806575" y="1884926"/>
                  <a:pt x="1786627" y="1884926"/>
                </a:cubicBezTo>
                <a:cubicBezTo>
                  <a:pt x="1659053" y="1884926"/>
                  <a:pt x="1789428" y="1927149"/>
                  <a:pt x="1685027" y="1884926"/>
                </a:cubicBezTo>
                <a:cubicBezTo>
                  <a:pt x="1626970" y="1879056"/>
                  <a:pt x="1567983" y="1881177"/>
                  <a:pt x="1510856" y="1867315"/>
                </a:cubicBezTo>
                <a:cubicBezTo>
                  <a:pt x="1443991" y="1851089"/>
                  <a:pt x="1491925" y="1800155"/>
                  <a:pt x="1409257" y="1814484"/>
                </a:cubicBezTo>
                <a:cubicBezTo>
                  <a:pt x="1391987" y="1817477"/>
                  <a:pt x="1380227" y="1837965"/>
                  <a:pt x="1365713" y="1849705"/>
                </a:cubicBezTo>
                <a:cubicBezTo>
                  <a:pt x="1293142" y="1879055"/>
                  <a:pt x="1336685" y="1873185"/>
                  <a:pt x="1235085" y="1832095"/>
                </a:cubicBezTo>
                <a:cubicBezTo>
                  <a:pt x="1199107" y="1825859"/>
                  <a:pt x="1173221" y="1821489"/>
                  <a:pt x="1154962" y="1818475"/>
                </a:cubicBezTo>
                <a:lnTo>
                  <a:pt x="1120900" y="1813039"/>
                </a:lnTo>
                <a:lnTo>
                  <a:pt x="1129938" y="1814166"/>
                </a:lnTo>
                <a:cubicBezTo>
                  <a:pt x="1151123" y="1816260"/>
                  <a:pt x="1175910" y="1815526"/>
                  <a:pt x="1046399" y="1779264"/>
                </a:cubicBezTo>
                <a:cubicBezTo>
                  <a:pt x="1013066" y="1769931"/>
                  <a:pt x="978666" y="1767524"/>
                  <a:pt x="944800" y="1761654"/>
                </a:cubicBezTo>
                <a:cubicBezTo>
                  <a:pt x="849797" y="1800076"/>
                  <a:pt x="943040" y="1746712"/>
                  <a:pt x="886743" y="1832095"/>
                </a:cubicBezTo>
                <a:cubicBezTo>
                  <a:pt x="875846" y="1848622"/>
                  <a:pt x="857713" y="1855575"/>
                  <a:pt x="843199" y="1867315"/>
                </a:cubicBezTo>
                <a:cubicBezTo>
                  <a:pt x="688381" y="1861445"/>
                  <a:pt x="533638" y="1849705"/>
                  <a:pt x="378743" y="1849705"/>
                </a:cubicBezTo>
                <a:cubicBezTo>
                  <a:pt x="277028" y="1849705"/>
                  <a:pt x="142673" y="1958289"/>
                  <a:pt x="73943" y="1867315"/>
                </a:cubicBezTo>
                <a:cubicBezTo>
                  <a:pt x="-7854" y="1759049"/>
                  <a:pt x="64266" y="1573810"/>
                  <a:pt x="59427" y="1427057"/>
                </a:cubicBezTo>
                <a:cubicBezTo>
                  <a:pt x="59427" y="1427057"/>
                  <a:pt x="34183" y="1310642"/>
                  <a:pt x="30399" y="1250954"/>
                </a:cubicBezTo>
                <a:cubicBezTo>
                  <a:pt x="29226" y="1232446"/>
                  <a:pt x="42749" y="1216500"/>
                  <a:pt x="44913" y="1198123"/>
                </a:cubicBezTo>
                <a:cubicBezTo>
                  <a:pt x="52471" y="1133938"/>
                  <a:pt x="54590" y="1068981"/>
                  <a:pt x="59427" y="1004410"/>
                </a:cubicBezTo>
                <a:cubicBezTo>
                  <a:pt x="54590" y="928099"/>
                  <a:pt x="48729" y="851873"/>
                  <a:pt x="44913" y="775477"/>
                </a:cubicBezTo>
                <a:cubicBezTo>
                  <a:pt x="39052" y="658144"/>
                  <a:pt x="35629" y="540648"/>
                  <a:pt x="30399" y="423270"/>
                </a:cubicBezTo>
                <a:cubicBezTo>
                  <a:pt x="25952" y="323451"/>
                  <a:pt x="-25239" y="176726"/>
                  <a:pt x="15886" y="123895"/>
                </a:cubicBezTo>
                <a:cubicBezTo>
                  <a:pt x="57010" y="71064"/>
                  <a:pt x="190156" y="111310"/>
                  <a:pt x="277143" y="106285"/>
                </a:cubicBezTo>
                <a:cubicBezTo>
                  <a:pt x="292425" y="105401"/>
                  <a:pt x="305683" y="92315"/>
                  <a:pt x="320686" y="88674"/>
                </a:cubicBezTo>
                <a:cubicBezTo>
                  <a:pt x="354232" y="80533"/>
                  <a:pt x="388541" y="77887"/>
                  <a:pt x="422286" y="71064"/>
                </a:cubicBezTo>
                <a:cubicBezTo>
                  <a:pt x="446620" y="66142"/>
                  <a:pt x="470667" y="59324"/>
                  <a:pt x="494857" y="53454"/>
                </a:cubicBezTo>
                <a:cubicBezTo>
                  <a:pt x="688381" y="35844"/>
                  <a:pt x="881552" y="11078"/>
                  <a:pt x="1075428" y="623"/>
                </a:cubicBezTo>
                <a:close/>
              </a:path>
            </a:pathLst>
          </a:custGeom>
          <a:pattFill prst="dot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Graphic 30" descr="Lightbulb"/>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93499" y="2903804"/>
            <a:ext cx="370614" cy="649775"/>
          </a:xfrm>
          <a:prstGeom prst="rect">
            <a:avLst/>
          </a:prstGeom>
        </p:spPr>
      </p:pic>
      <p:pic>
        <p:nvPicPr>
          <p:cNvPr id="10" name="Graphic 30" descr="Lightbulb"/>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41428" y="4258450"/>
            <a:ext cx="370614" cy="649775"/>
          </a:xfrm>
          <a:prstGeom prst="rect">
            <a:avLst/>
          </a:prstGeom>
        </p:spPr>
      </p:pic>
      <p:pic>
        <p:nvPicPr>
          <p:cNvPr id="11" name="Graphic 30" descr="Lightbulb"/>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4765" y="5296130"/>
            <a:ext cx="370614" cy="649775"/>
          </a:xfrm>
          <a:prstGeom prst="rect">
            <a:avLst/>
          </a:prstGeom>
        </p:spPr>
      </p:pic>
      <p:sp>
        <p:nvSpPr>
          <p:cNvPr id="12" name="Freeform: Shape 46"/>
          <p:cNvSpPr/>
          <p:nvPr/>
        </p:nvSpPr>
        <p:spPr>
          <a:xfrm>
            <a:off x="6723089" y="1190881"/>
            <a:ext cx="5269976" cy="944830"/>
          </a:xfrm>
          <a:custGeom>
            <a:avLst/>
            <a:gdLst>
              <a:gd name="connsiteX0" fmla="*/ 7750893 w 7968342"/>
              <a:gd name="connsiteY0" fmla="*/ 825347 h 1915885"/>
              <a:gd name="connsiteX1" fmla="*/ 7751085 w 7968342"/>
              <a:gd name="connsiteY1" fmla="*/ 825781 h 1915885"/>
              <a:gd name="connsiteX2" fmla="*/ 7747618 w 7968342"/>
              <a:gd name="connsiteY2" fmla="*/ 836785 h 1915885"/>
              <a:gd name="connsiteX3" fmla="*/ 7747059 w 7968342"/>
              <a:gd name="connsiteY3" fmla="*/ 837999 h 1915885"/>
              <a:gd name="connsiteX4" fmla="*/ 7747421 w 7968342"/>
              <a:gd name="connsiteY4" fmla="*/ 836690 h 1915885"/>
              <a:gd name="connsiteX5" fmla="*/ 7750893 w 7968342"/>
              <a:gd name="connsiteY5" fmla="*/ 825347 h 1915885"/>
              <a:gd name="connsiteX6" fmla="*/ 223920 w 7968342"/>
              <a:gd name="connsiteY6" fmla="*/ 759320 h 1915885"/>
              <a:gd name="connsiteX7" fmla="*/ 155341 w 7968342"/>
              <a:gd name="connsiteY7" fmla="*/ 827900 h 1915885"/>
              <a:gd name="connsiteX8" fmla="*/ 223920 w 7968342"/>
              <a:gd name="connsiteY8" fmla="*/ 896480 h 1915885"/>
              <a:gd name="connsiteX9" fmla="*/ 292500 w 7968342"/>
              <a:gd name="connsiteY9" fmla="*/ 827900 h 1915885"/>
              <a:gd name="connsiteX10" fmla="*/ 223920 w 7968342"/>
              <a:gd name="connsiteY10" fmla="*/ 759320 h 1915885"/>
              <a:gd name="connsiteX11" fmla="*/ 223921 w 7968342"/>
              <a:gd name="connsiteY11" fmla="*/ 567436 h 1915885"/>
              <a:gd name="connsiteX12" fmla="*/ 155341 w 7968342"/>
              <a:gd name="connsiteY12" fmla="*/ 636016 h 1915885"/>
              <a:gd name="connsiteX13" fmla="*/ 223921 w 7968342"/>
              <a:gd name="connsiteY13" fmla="*/ 704596 h 1915885"/>
              <a:gd name="connsiteX14" fmla="*/ 292502 w 7968342"/>
              <a:gd name="connsiteY14" fmla="*/ 636016 h 1915885"/>
              <a:gd name="connsiteX15" fmla="*/ 223921 w 7968342"/>
              <a:gd name="connsiteY15" fmla="*/ 567436 h 1915885"/>
              <a:gd name="connsiteX16" fmla="*/ 223922 w 7968342"/>
              <a:gd name="connsiteY16" fmla="*/ 375552 h 1915885"/>
              <a:gd name="connsiteX17" fmla="*/ 155343 w 7968342"/>
              <a:gd name="connsiteY17" fmla="*/ 444132 h 1915885"/>
              <a:gd name="connsiteX18" fmla="*/ 223922 w 7968342"/>
              <a:gd name="connsiteY18" fmla="*/ 512712 h 1915885"/>
              <a:gd name="connsiteX19" fmla="*/ 292502 w 7968342"/>
              <a:gd name="connsiteY19" fmla="*/ 444132 h 1915885"/>
              <a:gd name="connsiteX20" fmla="*/ 223922 w 7968342"/>
              <a:gd name="connsiteY20" fmla="*/ 375552 h 1915885"/>
              <a:gd name="connsiteX21" fmla="*/ 223923 w 7968342"/>
              <a:gd name="connsiteY21" fmla="*/ 183668 h 1915885"/>
              <a:gd name="connsiteX22" fmla="*/ 155343 w 7968342"/>
              <a:gd name="connsiteY22" fmla="*/ 252248 h 1915885"/>
              <a:gd name="connsiteX23" fmla="*/ 223923 w 7968342"/>
              <a:gd name="connsiteY23" fmla="*/ 320828 h 1915885"/>
              <a:gd name="connsiteX24" fmla="*/ 292503 w 7968342"/>
              <a:gd name="connsiteY24" fmla="*/ 252248 h 1915885"/>
              <a:gd name="connsiteX25" fmla="*/ 223923 w 7968342"/>
              <a:gd name="connsiteY25" fmla="*/ 183668 h 1915885"/>
              <a:gd name="connsiteX26" fmla="*/ 1980393 w 7968342"/>
              <a:gd name="connsiteY26" fmla="*/ 0 h 1915885"/>
              <a:gd name="connsiteX27" fmla="*/ 2100840 w 7968342"/>
              <a:gd name="connsiteY27" fmla="*/ 17226 h 1915885"/>
              <a:gd name="connsiteX28" fmla="*/ 2204080 w 7968342"/>
              <a:gd name="connsiteY28" fmla="*/ 34452 h 1915885"/>
              <a:gd name="connsiteX29" fmla="*/ 2341734 w 7968342"/>
              <a:gd name="connsiteY29" fmla="*/ 51679 h 1915885"/>
              <a:gd name="connsiteX30" fmla="*/ 2444975 w 7968342"/>
              <a:gd name="connsiteY30" fmla="*/ 68904 h 1915885"/>
              <a:gd name="connsiteX31" fmla="*/ 2565422 w 7968342"/>
              <a:gd name="connsiteY31" fmla="*/ 86130 h 1915885"/>
              <a:gd name="connsiteX32" fmla="*/ 2909558 w 7968342"/>
              <a:gd name="connsiteY32" fmla="*/ 137808 h 1915885"/>
              <a:gd name="connsiteX33" fmla="*/ 2995591 w 7968342"/>
              <a:gd name="connsiteY33" fmla="*/ 103357 h 1915885"/>
              <a:gd name="connsiteX34" fmla="*/ 3150452 w 7968342"/>
              <a:gd name="connsiteY34" fmla="*/ 34452 h 1915885"/>
              <a:gd name="connsiteX35" fmla="*/ 4217270 w 7968342"/>
              <a:gd name="connsiteY35" fmla="*/ 17226 h 1915885"/>
              <a:gd name="connsiteX36" fmla="*/ 4733473 w 7968342"/>
              <a:gd name="connsiteY36" fmla="*/ 0 h 1915885"/>
              <a:gd name="connsiteX37" fmla="*/ 4853920 w 7968342"/>
              <a:gd name="connsiteY37" fmla="*/ 51679 h 1915885"/>
              <a:gd name="connsiteX38" fmla="*/ 4905541 w 7968342"/>
              <a:gd name="connsiteY38" fmla="*/ 68904 h 1915885"/>
              <a:gd name="connsiteX39" fmla="*/ 5129229 w 7968342"/>
              <a:gd name="connsiteY39" fmla="*/ 120583 h 1915885"/>
              <a:gd name="connsiteX40" fmla="*/ 5180848 w 7968342"/>
              <a:gd name="connsiteY40" fmla="*/ 103357 h 1915885"/>
              <a:gd name="connsiteX41" fmla="*/ 5284089 w 7968342"/>
              <a:gd name="connsiteY41" fmla="*/ 68904 h 1915885"/>
              <a:gd name="connsiteX42" fmla="*/ 5456156 w 7968342"/>
              <a:gd name="connsiteY42" fmla="*/ 51679 h 1915885"/>
              <a:gd name="connsiteX43" fmla="*/ 6006772 w 7968342"/>
              <a:gd name="connsiteY43" fmla="*/ 34452 h 1915885"/>
              <a:gd name="connsiteX44" fmla="*/ 6041186 w 7968342"/>
              <a:gd name="connsiteY44" fmla="*/ 86130 h 1915885"/>
              <a:gd name="connsiteX45" fmla="*/ 6110013 w 7968342"/>
              <a:gd name="connsiteY45" fmla="*/ 189487 h 1915885"/>
              <a:gd name="connsiteX46" fmla="*/ 6299287 w 7968342"/>
              <a:gd name="connsiteY46" fmla="*/ 206713 h 1915885"/>
              <a:gd name="connsiteX47" fmla="*/ 6350907 w 7968342"/>
              <a:gd name="connsiteY47" fmla="*/ 258391 h 1915885"/>
              <a:gd name="connsiteX48" fmla="*/ 6918729 w 7968342"/>
              <a:gd name="connsiteY48" fmla="*/ 258391 h 1915885"/>
              <a:gd name="connsiteX49" fmla="*/ 7108003 w 7968342"/>
              <a:gd name="connsiteY49" fmla="*/ 241165 h 1915885"/>
              <a:gd name="connsiteX50" fmla="*/ 7314485 w 7968342"/>
              <a:gd name="connsiteY50" fmla="*/ 206713 h 1915885"/>
              <a:gd name="connsiteX51" fmla="*/ 7383312 w 7968342"/>
              <a:gd name="connsiteY51" fmla="*/ 103357 h 1915885"/>
              <a:gd name="connsiteX52" fmla="*/ 7507025 w 7968342"/>
              <a:gd name="connsiteY52" fmla="*/ 89864 h 1915885"/>
              <a:gd name="connsiteX53" fmla="*/ 7559620 w 7968342"/>
              <a:gd name="connsiteY53" fmla="*/ 84509 h 1915885"/>
              <a:gd name="connsiteX54" fmla="*/ 7568913 w 7968342"/>
              <a:gd name="connsiteY54" fmla="*/ 84141 h 1915885"/>
              <a:gd name="connsiteX55" fmla="*/ 7567104 w 7968342"/>
              <a:gd name="connsiteY55" fmla="*/ 83747 h 1915885"/>
              <a:gd name="connsiteX56" fmla="*/ 7559620 w 7968342"/>
              <a:gd name="connsiteY56" fmla="*/ 84509 h 1915885"/>
              <a:gd name="connsiteX57" fmla="*/ 7533844 w 7968342"/>
              <a:gd name="connsiteY57" fmla="*/ 85530 h 1915885"/>
              <a:gd name="connsiteX58" fmla="*/ 7607000 w 7968342"/>
              <a:gd name="connsiteY58" fmla="*/ 68904 h 1915885"/>
              <a:gd name="connsiteX59" fmla="*/ 7727447 w 7968342"/>
              <a:gd name="connsiteY59" fmla="*/ 51679 h 1915885"/>
              <a:gd name="connsiteX60" fmla="*/ 7744654 w 7968342"/>
              <a:gd name="connsiteY60" fmla="*/ 155034 h 1915885"/>
              <a:gd name="connsiteX61" fmla="*/ 7727447 w 7968342"/>
              <a:gd name="connsiteY61" fmla="*/ 447878 h 1915885"/>
              <a:gd name="connsiteX62" fmla="*/ 7744654 w 7968342"/>
              <a:gd name="connsiteY62" fmla="*/ 499556 h 1915885"/>
              <a:gd name="connsiteX63" fmla="*/ 7779068 w 7968342"/>
              <a:gd name="connsiteY63" fmla="*/ 602913 h 1915885"/>
              <a:gd name="connsiteX64" fmla="*/ 7727447 w 7968342"/>
              <a:gd name="connsiteY64" fmla="*/ 792400 h 1915885"/>
              <a:gd name="connsiteX65" fmla="*/ 7741630 w 7968342"/>
              <a:gd name="connsiteY65" fmla="*/ 849777 h 1915885"/>
              <a:gd name="connsiteX66" fmla="*/ 7747059 w 7968342"/>
              <a:gd name="connsiteY66" fmla="*/ 837999 h 1915885"/>
              <a:gd name="connsiteX67" fmla="*/ 7742891 w 7968342"/>
              <a:gd name="connsiteY67" fmla="*/ 853052 h 1915885"/>
              <a:gd name="connsiteX68" fmla="*/ 7727447 w 7968342"/>
              <a:gd name="connsiteY68" fmla="*/ 912982 h 1915885"/>
              <a:gd name="connsiteX69" fmla="*/ 7675827 w 7968342"/>
              <a:gd name="connsiteY69" fmla="*/ 1068017 h 1915885"/>
              <a:gd name="connsiteX70" fmla="*/ 7710240 w 7968342"/>
              <a:gd name="connsiteY70" fmla="*/ 1119695 h 1915885"/>
              <a:gd name="connsiteX71" fmla="*/ 7761861 w 7968342"/>
              <a:gd name="connsiteY71" fmla="*/ 1136922 h 1915885"/>
              <a:gd name="connsiteX72" fmla="*/ 7813481 w 7968342"/>
              <a:gd name="connsiteY72" fmla="*/ 1154147 h 1915885"/>
              <a:gd name="connsiteX73" fmla="*/ 7968342 w 7968342"/>
              <a:gd name="connsiteY73" fmla="*/ 1205826 h 1915885"/>
              <a:gd name="connsiteX74" fmla="*/ 7813481 w 7968342"/>
              <a:gd name="connsiteY74" fmla="*/ 1274730 h 1915885"/>
              <a:gd name="connsiteX75" fmla="*/ 7761861 w 7968342"/>
              <a:gd name="connsiteY75" fmla="*/ 1309183 h 1915885"/>
              <a:gd name="connsiteX76" fmla="*/ 7744654 w 7968342"/>
              <a:gd name="connsiteY76" fmla="*/ 1515895 h 1915885"/>
              <a:gd name="connsiteX77" fmla="*/ 7796275 w 7968342"/>
              <a:gd name="connsiteY77" fmla="*/ 1550348 h 1915885"/>
              <a:gd name="connsiteX78" fmla="*/ 7744654 w 7968342"/>
              <a:gd name="connsiteY78" fmla="*/ 1670930 h 1915885"/>
              <a:gd name="connsiteX79" fmla="*/ 7641413 w 7968342"/>
              <a:gd name="connsiteY79" fmla="*/ 1705382 h 1915885"/>
              <a:gd name="connsiteX80" fmla="*/ 7710240 w 7968342"/>
              <a:gd name="connsiteY80" fmla="*/ 1808739 h 1915885"/>
              <a:gd name="connsiteX81" fmla="*/ 7693033 w 7968342"/>
              <a:gd name="connsiteY81" fmla="*/ 1860417 h 1915885"/>
              <a:gd name="connsiteX82" fmla="*/ 7125211 w 7968342"/>
              <a:gd name="connsiteY82" fmla="*/ 1843190 h 1915885"/>
              <a:gd name="connsiteX83" fmla="*/ 6540181 w 7968342"/>
              <a:gd name="connsiteY83" fmla="*/ 1825965 h 1915885"/>
              <a:gd name="connsiteX84" fmla="*/ 6454148 w 7968342"/>
              <a:gd name="connsiteY84" fmla="*/ 1808739 h 1915885"/>
              <a:gd name="connsiteX85" fmla="*/ 6385320 w 7968342"/>
              <a:gd name="connsiteY85" fmla="*/ 1774286 h 1915885"/>
              <a:gd name="connsiteX86" fmla="*/ 6333701 w 7968342"/>
              <a:gd name="connsiteY86" fmla="*/ 1757060 h 1915885"/>
              <a:gd name="connsiteX87" fmla="*/ 6282081 w 7968342"/>
              <a:gd name="connsiteY87" fmla="*/ 1774286 h 1915885"/>
              <a:gd name="connsiteX88" fmla="*/ 6230460 w 7968342"/>
              <a:gd name="connsiteY88" fmla="*/ 1808739 h 1915885"/>
              <a:gd name="connsiteX89" fmla="*/ 5714257 w 7968342"/>
              <a:gd name="connsiteY89" fmla="*/ 1825965 h 1915885"/>
              <a:gd name="connsiteX90" fmla="*/ 4750679 w 7968342"/>
              <a:gd name="connsiteY90" fmla="*/ 1843190 h 1915885"/>
              <a:gd name="connsiteX91" fmla="*/ 4526992 w 7968342"/>
              <a:gd name="connsiteY91" fmla="*/ 1825965 h 1915885"/>
              <a:gd name="connsiteX92" fmla="*/ 4440958 w 7968342"/>
              <a:gd name="connsiteY92" fmla="*/ 1808739 h 1915885"/>
              <a:gd name="connsiteX93" fmla="*/ 4268890 w 7968342"/>
              <a:gd name="connsiteY93" fmla="*/ 1791513 h 1915885"/>
              <a:gd name="connsiteX94" fmla="*/ 3632241 w 7968342"/>
              <a:gd name="connsiteY94" fmla="*/ 1791513 h 1915885"/>
              <a:gd name="connsiteX95" fmla="*/ 2083633 w 7968342"/>
              <a:gd name="connsiteY95" fmla="*/ 1774286 h 1915885"/>
              <a:gd name="connsiteX96" fmla="*/ 1928773 w 7968342"/>
              <a:gd name="connsiteY96" fmla="*/ 1757060 h 1915885"/>
              <a:gd name="connsiteX97" fmla="*/ 1584638 w 7968342"/>
              <a:gd name="connsiteY97" fmla="*/ 1739835 h 1915885"/>
              <a:gd name="connsiteX98" fmla="*/ 1533018 w 7968342"/>
              <a:gd name="connsiteY98" fmla="*/ 1757060 h 1915885"/>
              <a:gd name="connsiteX99" fmla="*/ 1464191 w 7968342"/>
              <a:gd name="connsiteY99" fmla="*/ 1739835 h 1915885"/>
              <a:gd name="connsiteX100" fmla="*/ 1343744 w 7968342"/>
              <a:gd name="connsiteY100" fmla="*/ 1791513 h 1915885"/>
              <a:gd name="connsiteX101" fmla="*/ 1206089 w 7968342"/>
              <a:gd name="connsiteY101" fmla="*/ 1739835 h 1915885"/>
              <a:gd name="connsiteX102" fmla="*/ 1154469 w 7968342"/>
              <a:gd name="connsiteY102" fmla="*/ 1757060 h 1915885"/>
              <a:gd name="connsiteX103" fmla="*/ 999609 w 7968342"/>
              <a:gd name="connsiteY103" fmla="*/ 1774286 h 1915885"/>
              <a:gd name="connsiteX104" fmla="*/ 913575 w 7968342"/>
              <a:gd name="connsiteY104" fmla="*/ 1791513 h 1915885"/>
              <a:gd name="connsiteX105" fmla="*/ 810334 w 7968342"/>
              <a:gd name="connsiteY105" fmla="*/ 1843190 h 1915885"/>
              <a:gd name="connsiteX106" fmla="*/ 741508 w 7968342"/>
              <a:gd name="connsiteY106" fmla="*/ 1860417 h 1915885"/>
              <a:gd name="connsiteX107" fmla="*/ 707094 w 7968342"/>
              <a:gd name="connsiteY107" fmla="*/ 1860417 h 1915885"/>
              <a:gd name="connsiteX108" fmla="*/ 655473 w 7968342"/>
              <a:gd name="connsiteY108" fmla="*/ 1808739 h 1915885"/>
              <a:gd name="connsiteX109" fmla="*/ 569440 w 7968342"/>
              <a:gd name="connsiteY109" fmla="*/ 1739835 h 1915885"/>
              <a:gd name="connsiteX110" fmla="*/ 517819 w 7968342"/>
              <a:gd name="connsiteY110" fmla="*/ 1757060 h 1915885"/>
              <a:gd name="connsiteX111" fmla="*/ 380166 w 7968342"/>
              <a:gd name="connsiteY111" fmla="*/ 1774286 h 1915885"/>
              <a:gd name="connsiteX112" fmla="*/ 294131 w 7968342"/>
              <a:gd name="connsiteY112" fmla="*/ 1791513 h 1915885"/>
              <a:gd name="connsiteX113" fmla="*/ 242511 w 7968342"/>
              <a:gd name="connsiteY113" fmla="*/ 1774286 h 1915885"/>
              <a:gd name="connsiteX114" fmla="*/ 87651 w 7968342"/>
              <a:gd name="connsiteY114" fmla="*/ 1808739 h 1915885"/>
              <a:gd name="connsiteX115" fmla="*/ 18824 w 7968342"/>
              <a:gd name="connsiteY115" fmla="*/ 1791513 h 1915885"/>
              <a:gd name="connsiteX116" fmla="*/ 1616 w 7968342"/>
              <a:gd name="connsiteY116" fmla="*/ 1584799 h 1915885"/>
              <a:gd name="connsiteX117" fmla="*/ 36030 w 7968342"/>
              <a:gd name="connsiteY117" fmla="*/ 1481442 h 1915885"/>
              <a:gd name="connsiteX118" fmla="*/ 53237 w 7968342"/>
              <a:gd name="connsiteY118" fmla="*/ 1395313 h 1915885"/>
              <a:gd name="connsiteX119" fmla="*/ 87651 w 7968342"/>
              <a:gd name="connsiteY119" fmla="*/ 1291956 h 1915885"/>
              <a:gd name="connsiteX120" fmla="*/ 70444 w 7968342"/>
              <a:gd name="connsiteY120" fmla="*/ 1240277 h 1915885"/>
              <a:gd name="connsiteX121" fmla="*/ 36030 w 7968342"/>
              <a:gd name="connsiteY121" fmla="*/ 1136922 h 1915885"/>
              <a:gd name="connsiteX122" fmla="*/ 53237 w 7968342"/>
              <a:gd name="connsiteY122" fmla="*/ 1033565 h 1915885"/>
              <a:gd name="connsiteX123" fmla="*/ 87651 w 7968342"/>
              <a:gd name="connsiteY123" fmla="*/ 964661 h 1915885"/>
              <a:gd name="connsiteX124" fmla="*/ 122064 w 7968342"/>
              <a:gd name="connsiteY124" fmla="*/ 861304 h 1915885"/>
              <a:gd name="connsiteX125" fmla="*/ 156477 w 7968342"/>
              <a:gd name="connsiteY125" fmla="*/ 809625 h 1915885"/>
              <a:gd name="connsiteX126" fmla="*/ 53237 w 7968342"/>
              <a:gd name="connsiteY126" fmla="*/ 757947 h 1915885"/>
              <a:gd name="connsiteX127" fmla="*/ 87651 w 7968342"/>
              <a:gd name="connsiteY127" fmla="*/ 706270 h 1915885"/>
              <a:gd name="connsiteX128" fmla="*/ 104857 w 7968342"/>
              <a:gd name="connsiteY128" fmla="*/ 654591 h 1915885"/>
              <a:gd name="connsiteX129" fmla="*/ 122064 w 7968342"/>
              <a:gd name="connsiteY129" fmla="*/ 499556 h 1915885"/>
              <a:gd name="connsiteX130" fmla="*/ 70444 w 7968342"/>
              <a:gd name="connsiteY130" fmla="*/ 327295 h 1915885"/>
              <a:gd name="connsiteX131" fmla="*/ 53237 w 7968342"/>
              <a:gd name="connsiteY131" fmla="*/ 241165 h 1915885"/>
              <a:gd name="connsiteX132" fmla="*/ 87651 w 7968342"/>
              <a:gd name="connsiteY132" fmla="*/ 172261 h 1915885"/>
              <a:gd name="connsiteX133" fmla="*/ 18824 w 7968342"/>
              <a:gd name="connsiteY133" fmla="*/ 103357 h 1915885"/>
              <a:gd name="connsiteX134" fmla="*/ 294131 w 7968342"/>
              <a:gd name="connsiteY134" fmla="*/ 86130 h 1915885"/>
              <a:gd name="connsiteX135" fmla="*/ 603853 w 7968342"/>
              <a:gd name="connsiteY135" fmla="*/ 68904 h 1915885"/>
              <a:gd name="connsiteX136" fmla="*/ 844747 w 7968342"/>
              <a:gd name="connsiteY136" fmla="*/ 34452 h 1915885"/>
              <a:gd name="connsiteX137" fmla="*/ 896368 w 7968342"/>
              <a:gd name="connsiteY137" fmla="*/ 17226 h 191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968342" h="1915885">
                <a:moveTo>
                  <a:pt x="7750893" y="825347"/>
                </a:moveTo>
                <a:cubicBezTo>
                  <a:pt x="7751459" y="823783"/>
                  <a:pt x="7751479" y="824181"/>
                  <a:pt x="7751085" y="825781"/>
                </a:cubicBezTo>
                <a:cubicBezTo>
                  <a:pt x="7750560" y="827915"/>
                  <a:pt x="7749299" y="832184"/>
                  <a:pt x="7747618" y="836785"/>
                </a:cubicBezTo>
                <a:lnTo>
                  <a:pt x="7747059" y="837999"/>
                </a:lnTo>
                <a:lnTo>
                  <a:pt x="7747421" y="836690"/>
                </a:lnTo>
                <a:cubicBezTo>
                  <a:pt x="7749213" y="830439"/>
                  <a:pt x="7750327" y="826912"/>
                  <a:pt x="7750893" y="825347"/>
                </a:cubicBezTo>
                <a:close/>
                <a:moveTo>
                  <a:pt x="223920" y="759320"/>
                </a:moveTo>
                <a:cubicBezTo>
                  <a:pt x="186045" y="759320"/>
                  <a:pt x="155341" y="790024"/>
                  <a:pt x="155341" y="827900"/>
                </a:cubicBezTo>
                <a:cubicBezTo>
                  <a:pt x="155341" y="865776"/>
                  <a:pt x="186045" y="896480"/>
                  <a:pt x="223920" y="896480"/>
                </a:cubicBezTo>
                <a:cubicBezTo>
                  <a:pt x="261797" y="896480"/>
                  <a:pt x="292500" y="865776"/>
                  <a:pt x="292500" y="827900"/>
                </a:cubicBezTo>
                <a:cubicBezTo>
                  <a:pt x="292500" y="790024"/>
                  <a:pt x="261797" y="759320"/>
                  <a:pt x="223920" y="759320"/>
                </a:cubicBezTo>
                <a:close/>
                <a:moveTo>
                  <a:pt x="223921" y="567436"/>
                </a:moveTo>
                <a:cubicBezTo>
                  <a:pt x="186045" y="567436"/>
                  <a:pt x="155341" y="598140"/>
                  <a:pt x="155341" y="636016"/>
                </a:cubicBezTo>
                <a:cubicBezTo>
                  <a:pt x="155341" y="673892"/>
                  <a:pt x="186045" y="704596"/>
                  <a:pt x="223921" y="704596"/>
                </a:cubicBezTo>
                <a:cubicBezTo>
                  <a:pt x="261798" y="704596"/>
                  <a:pt x="292502" y="673892"/>
                  <a:pt x="292502" y="636016"/>
                </a:cubicBezTo>
                <a:cubicBezTo>
                  <a:pt x="292502" y="598140"/>
                  <a:pt x="261798" y="567436"/>
                  <a:pt x="223921" y="567436"/>
                </a:cubicBezTo>
                <a:close/>
                <a:moveTo>
                  <a:pt x="223922" y="375552"/>
                </a:moveTo>
                <a:cubicBezTo>
                  <a:pt x="186047" y="375552"/>
                  <a:pt x="155343" y="406256"/>
                  <a:pt x="155343" y="444132"/>
                </a:cubicBezTo>
                <a:cubicBezTo>
                  <a:pt x="155343" y="482008"/>
                  <a:pt x="186047" y="512712"/>
                  <a:pt x="223922" y="512712"/>
                </a:cubicBezTo>
                <a:cubicBezTo>
                  <a:pt x="261798" y="512712"/>
                  <a:pt x="292502" y="482008"/>
                  <a:pt x="292502" y="444132"/>
                </a:cubicBezTo>
                <a:cubicBezTo>
                  <a:pt x="292502" y="406256"/>
                  <a:pt x="261798" y="375552"/>
                  <a:pt x="223922" y="375552"/>
                </a:cubicBezTo>
                <a:close/>
                <a:moveTo>
                  <a:pt x="223923" y="183668"/>
                </a:moveTo>
                <a:cubicBezTo>
                  <a:pt x="186047" y="183668"/>
                  <a:pt x="155343" y="214372"/>
                  <a:pt x="155343" y="252248"/>
                </a:cubicBezTo>
                <a:cubicBezTo>
                  <a:pt x="155343" y="290124"/>
                  <a:pt x="186047" y="320828"/>
                  <a:pt x="223923" y="320828"/>
                </a:cubicBezTo>
                <a:cubicBezTo>
                  <a:pt x="261799" y="320828"/>
                  <a:pt x="292503" y="290124"/>
                  <a:pt x="292503" y="252248"/>
                </a:cubicBezTo>
                <a:cubicBezTo>
                  <a:pt x="292503" y="214372"/>
                  <a:pt x="261799" y="183668"/>
                  <a:pt x="223923" y="183668"/>
                </a:cubicBezTo>
                <a:close/>
                <a:moveTo>
                  <a:pt x="1980393" y="0"/>
                </a:moveTo>
                <a:cubicBezTo>
                  <a:pt x="2020542" y="5742"/>
                  <a:pt x="2060755" y="11052"/>
                  <a:pt x="2100840" y="17226"/>
                </a:cubicBezTo>
                <a:cubicBezTo>
                  <a:pt x="2135322" y="22537"/>
                  <a:pt x="2169543" y="29512"/>
                  <a:pt x="2204080" y="34452"/>
                </a:cubicBezTo>
                <a:cubicBezTo>
                  <a:pt x="2249858" y="40998"/>
                  <a:pt x="2295957" y="45132"/>
                  <a:pt x="2341734" y="51679"/>
                </a:cubicBezTo>
                <a:cubicBezTo>
                  <a:pt x="2376271" y="56618"/>
                  <a:pt x="2410561" y="63162"/>
                  <a:pt x="2444975" y="68904"/>
                </a:cubicBezTo>
                <a:cubicBezTo>
                  <a:pt x="2484980" y="75579"/>
                  <a:pt x="2525304" y="80180"/>
                  <a:pt x="2565422" y="86130"/>
                </a:cubicBezTo>
                <a:lnTo>
                  <a:pt x="2909558" y="137808"/>
                </a:lnTo>
                <a:cubicBezTo>
                  <a:pt x="2938235" y="126325"/>
                  <a:pt x="2967202" y="115537"/>
                  <a:pt x="2995591" y="103357"/>
                </a:cubicBezTo>
                <a:cubicBezTo>
                  <a:pt x="3047512" y="81080"/>
                  <a:pt x="3094103" y="38424"/>
                  <a:pt x="3150452" y="34452"/>
                </a:cubicBezTo>
                <a:lnTo>
                  <a:pt x="4217270" y="17226"/>
                </a:lnTo>
                <a:lnTo>
                  <a:pt x="4733473" y="0"/>
                </a:lnTo>
                <a:cubicBezTo>
                  <a:pt x="4876717" y="35851"/>
                  <a:pt x="4735091" y="-7803"/>
                  <a:pt x="4853920" y="51679"/>
                </a:cubicBezTo>
                <a:cubicBezTo>
                  <a:pt x="4870143" y="59799"/>
                  <a:pt x="4887944" y="64500"/>
                  <a:pt x="4905541" y="68904"/>
                </a:cubicBezTo>
                <a:lnTo>
                  <a:pt x="5129229" y="120583"/>
                </a:lnTo>
                <a:lnTo>
                  <a:pt x="5180848" y="103357"/>
                </a:lnTo>
                <a:cubicBezTo>
                  <a:pt x="5215262" y="91873"/>
                  <a:pt x="5248435" y="75597"/>
                  <a:pt x="5284089" y="68904"/>
                </a:cubicBezTo>
                <a:cubicBezTo>
                  <a:pt x="5340743" y="58269"/>
                  <a:pt x="5398580" y="54424"/>
                  <a:pt x="5456156" y="51679"/>
                </a:cubicBezTo>
                <a:lnTo>
                  <a:pt x="6006772" y="34452"/>
                </a:lnTo>
                <a:lnTo>
                  <a:pt x="6041186" y="86130"/>
                </a:lnTo>
                <a:lnTo>
                  <a:pt x="6110013" y="189487"/>
                </a:lnTo>
                <a:cubicBezTo>
                  <a:pt x="6173104" y="195229"/>
                  <a:pt x="6238374" y="189289"/>
                  <a:pt x="6299287" y="206713"/>
                </a:cubicBezTo>
                <a:cubicBezTo>
                  <a:pt x="6322685" y="213405"/>
                  <a:pt x="6326761" y="255369"/>
                  <a:pt x="6350907" y="258391"/>
                </a:cubicBezTo>
                <a:cubicBezTo>
                  <a:pt x="6747383" y="308006"/>
                  <a:pt x="6706367" y="311540"/>
                  <a:pt x="6918729" y="258391"/>
                </a:cubicBezTo>
                <a:lnTo>
                  <a:pt x="7108003" y="241165"/>
                </a:lnTo>
                <a:cubicBezTo>
                  <a:pt x="7272659" y="224681"/>
                  <a:pt x="7216467" y="239423"/>
                  <a:pt x="7314485" y="206713"/>
                </a:cubicBezTo>
                <a:cubicBezTo>
                  <a:pt x="7353722" y="193618"/>
                  <a:pt x="7360371" y="137808"/>
                  <a:pt x="7383312" y="103357"/>
                </a:cubicBezTo>
                <a:cubicBezTo>
                  <a:pt x="7437170" y="97366"/>
                  <a:pt x="7477400" y="93000"/>
                  <a:pt x="7507025" y="89864"/>
                </a:cubicBezTo>
                <a:lnTo>
                  <a:pt x="7559620" y="84509"/>
                </a:lnTo>
                <a:lnTo>
                  <a:pt x="7568913" y="84141"/>
                </a:lnTo>
                <a:cubicBezTo>
                  <a:pt x="7582518" y="82788"/>
                  <a:pt x="7589976" y="81601"/>
                  <a:pt x="7567104" y="83747"/>
                </a:cubicBezTo>
                <a:lnTo>
                  <a:pt x="7559620" y="84509"/>
                </a:lnTo>
                <a:lnTo>
                  <a:pt x="7533844" y="85530"/>
                </a:lnTo>
                <a:cubicBezTo>
                  <a:pt x="7532130" y="84046"/>
                  <a:pt x="7548454" y="79561"/>
                  <a:pt x="7607000" y="68904"/>
                </a:cubicBezTo>
                <a:cubicBezTo>
                  <a:pt x="7646903" y="61641"/>
                  <a:pt x="7693056" y="30160"/>
                  <a:pt x="7727447" y="51679"/>
                </a:cubicBezTo>
                <a:cubicBezTo>
                  <a:pt x="7757033" y="70190"/>
                  <a:pt x="7744654" y="120107"/>
                  <a:pt x="7744654" y="155034"/>
                </a:cubicBezTo>
                <a:cubicBezTo>
                  <a:pt x="7744654" y="252818"/>
                  <a:pt x="7733183" y="350263"/>
                  <a:pt x="7727447" y="447878"/>
                </a:cubicBezTo>
                <a:lnTo>
                  <a:pt x="7744654" y="499556"/>
                </a:lnTo>
                <a:lnTo>
                  <a:pt x="7779068" y="602913"/>
                </a:lnTo>
                <a:cubicBezTo>
                  <a:pt x="7727846" y="679832"/>
                  <a:pt x="7727447" y="663738"/>
                  <a:pt x="7727447" y="792400"/>
                </a:cubicBezTo>
                <a:cubicBezTo>
                  <a:pt x="7727447" y="857271"/>
                  <a:pt x="7735011" y="860154"/>
                  <a:pt x="7741630" y="849777"/>
                </a:cubicBezTo>
                <a:lnTo>
                  <a:pt x="7747059" y="837999"/>
                </a:lnTo>
                <a:lnTo>
                  <a:pt x="7742891" y="853052"/>
                </a:lnTo>
                <a:cubicBezTo>
                  <a:pt x="7739214" y="866681"/>
                  <a:pt x="7734171" y="886057"/>
                  <a:pt x="7727447" y="912982"/>
                </a:cubicBezTo>
                <a:cubicBezTo>
                  <a:pt x="7691129" y="967520"/>
                  <a:pt x="7666997" y="988445"/>
                  <a:pt x="7675827" y="1068017"/>
                </a:cubicBezTo>
                <a:cubicBezTo>
                  <a:pt x="7678111" y="1088594"/>
                  <a:pt x="7698769" y="1102469"/>
                  <a:pt x="7710240" y="1119695"/>
                </a:cubicBezTo>
                <a:lnTo>
                  <a:pt x="7761861" y="1136922"/>
                </a:lnTo>
                <a:lnTo>
                  <a:pt x="7813481" y="1154147"/>
                </a:lnTo>
                <a:lnTo>
                  <a:pt x="7968342" y="1205826"/>
                </a:lnTo>
                <a:cubicBezTo>
                  <a:pt x="7851515" y="1283796"/>
                  <a:pt x="7997775" y="1192728"/>
                  <a:pt x="7813481" y="1274730"/>
                </a:cubicBezTo>
                <a:cubicBezTo>
                  <a:pt x="7794583" y="1283139"/>
                  <a:pt x="7767541" y="1289276"/>
                  <a:pt x="7761861" y="1309183"/>
                </a:cubicBezTo>
                <a:cubicBezTo>
                  <a:pt x="7742887" y="1375666"/>
                  <a:pt x="7750389" y="1446991"/>
                  <a:pt x="7744654" y="1515895"/>
                </a:cubicBezTo>
                <a:cubicBezTo>
                  <a:pt x="7761861" y="1527379"/>
                  <a:pt x="7789735" y="1530707"/>
                  <a:pt x="7796275" y="1550348"/>
                </a:cubicBezTo>
                <a:cubicBezTo>
                  <a:pt x="7808620" y="1587427"/>
                  <a:pt x="7761957" y="1644948"/>
                  <a:pt x="7744654" y="1670930"/>
                </a:cubicBezTo>
                <a:cubicBezTo>
                  <a:pt x="7744654" y="1670930"/>
                  <a:pt x="7664636" y="1677483"/>
                  <a:pt x="7641413" y="1705382"/>
                </a:cubicBezTo>
                <a:cubicBezTo>
                  <a:pt x="7601732" y="1753053"/>
                  <a:pt x="7693079" y="1797285"/>
                  <a:pt x="7710240" y="1808739"/>
                </a:cubicBezTo>
                <a:cubicBezTo>
                  <a:pt x="7704505" y="1825965"/>
                  <a:pt x="7711011" y="1858017"/>
                  <a:pt x="7693033" y="1860417"/>
                </a:cubicBezTo>
                <a:cubicBezTo>
                  <a:pt x="7250287" y="1919517"/>
                  <a:pt x="7330277" y="1945841"/>
                  <a:pt x="7125211" y="1843190"/>
                </a:cubicBezTo>
                <a:cubicBezTo>
                  <a:pt x="6930201" y="1837448"/>
                  <a:pt x="6735020" y="1835967"/>
                  <a:pt x="6540181" y="1825965"/>
                </a:cubicBezTo>
                <a:cubicBezTo>
                  <a:pt x="6510974" y="1824466"/>
                  <a:pt x="6481893" y="1817997"/>
                  <a:pt x="6454148" y="1808739"/>
                </a:cubicBezTo>
                <a:cubicBezTo>
                  <a:pt x="6429813" y="1800618"/>
                  <a:pt x="6408897" y="1784401"/>
                  <a:pt x="6385320" y="1774286"/>
                </a:cubicBezTo>
                <a:cubicBezTo>
                  <a:pt x="6368649" y="1767133"/>
                  <a:pt x="6350907" y="1762802"/>
                  <a:pt x="6333701" y="1757060"/>
                </a:cubicBezTo>
                <a:cubicBezTo>
                  <a:pt x="6316495" y="1762802"/>
                  <a:pt x="6298303" y="1766166"/>
                  <a:pt x="6282081" y="1774286"/>
                </a:cubicBezTo>
                <a:cubicBezTo>
                  <a:pt x="6263584" y="1783545"/>
                  <a:pt x="6251055" y="1806865"/>
                  <a:pt x="6230460" y="1808739"/>
                </a:cubicBezTo>
                <a:cubicBezTo>
                  <a:pt x="6059004" y="1824343"/>
                  <a:pt x="5886374" y="1821958"/>
                  <a:pt x="5714257" y="1825965"/>
                </a:cubicBezTo>
                <a:lnTo>
                  <a:pt x="4750679" y="1843190"/>
                </a:lnTo>
                <a:cubicBezTo>
                  <a:pt x="4676117" y="1837448"/>
                  <a:pt x="4601318" y="1834232"/>
                  <a:pt x="4526992" y="1825965"/>
                </a:cubicBezTo>
                <a:cubicBezTo>
                  <a:pt x="4497925" y="1822732"/>
                  <a:pt x="4469947" y="1812608"/>
                  <a:pt x="4440958" y="1808739"/>
                </a:cubicBezTo>
                <a:cubicBezTo>
                  <a:pt x="4383821" y="1801112"/>
                  <a:pt x="4326464" y="1794325"/>
                  <a:pt x="4268890" y="1791513"/>
                </a:cubicBezTo>
                <a:cubicBezTo>
                  <a:pt x="3744187" y="1765889"/>
                  <a:pt x="3902409" y="1746432"/>
                  <a:pt x="3632241" y="1791513"/>
                </a:cubicBezTo>
                <a:lnTo>
                  <a:pt x="2083633" y="1774286"/>
                </a:lnTo>
                <a:cubicBezTo>
                  <a:pt x="2031706" y="1773236"/>
                  <a:pt x="1980587" y="1760637"/>
                  <a:pt x="1928773" y="1757060"/>
                </a:cubicBezTo>
                <a:cubicBezTo>
                  <a:pt x="1814190" y="1749149"/>
                  <a:pt x="1699494" y="1739835"/>
                  <a:pt x="1584638" y="1739835"/>
                </a:cubicBezTo>
                <a:cubicBezTo>
                  <a:pt x="1566501" y="1739835"/>
                  <a:pt x="1550224" y="1751318"/>
                  <a:pt x="1533018" y="1757060"/>
                </a:cubicBezTo>
                <a:cubicBezTo>
                  <a:pt x="1510076" y="1751318"/>
                  <a:pt x="1487840" y="1739835"/>
                  <a:pt x="1464191" y="1739835"/>
                </a:cubicBezTo>
                <a:cubicBezTo>
                  <a:pt x="1408634" y="1739835"/>
                  <a:pt x="1385892" y="1763383"/>
                  <a:pt x="1343744" y="1791513"/>
                </a:cubicBezTo>
                <a:cubicBezTo>
                  <a:pt x="1290340" y="1755871"/>
                  <a:pt x="1280509" y="1739835"/>
                  <a:pt x="1206089" y="1739835"/>
                </a:cubicBezTo>
                <a:cubicBezTo>
                  <a:pt x="1187952" y="1739835"/>
                  <a:pt x="1171676" y="1751318"/>
                  <a:pt x="1154469" y="1757060"/>
                </a:cubicBezTo>
                <a:cubicBezTo>
                  <a:pt x="1102849" y="1762802"/>
                  <a:pt x="1051025" y="1766932"/>
                  <a:pt x="999609" y="1774286"/>
                </a:cubicBezTo>
                <a:cubicBezTo>
                  <a:pt x="970656" y="1778427"/>
                  <a:pt x="936043" y="1772769"/>
                  <a:pt x="913575" y="1791513"/>
                </a:cubicBezTo>
                <a:cubicBezTo>
                  <a:pt x="814810" y="1873912"/>
                  <a:pt x="1011647" y="1883500"/>
                  <a:pt x="810334" y="1843190"/>
                </a:cubicBezTo>
                <a:cubicBezTo>
                  <a:pt x="787393" y="1848932"/>
                  <a:pt x="759974" y="1845628"/>
                  <a:pt x="741508" y="1860417"/>
                </a:cubicBezTo>
                <a:cubicBezTo>
                  <a:pt x="705282" y="1889431"/>
                  <a:pt x="743318" y="1969213"/>
                  <a:pt x="707094" y="1860417"/>
                </a:cubicBezTo>
                <a:cubicBezTo>
                  <a:pt x="689887" y="1843191"/>
                  <a:pt x="671052" y="1827454"/>
                  <a:pt x="655473" y="1808739"/>
                </a:cubicBezTo>
                <a:cubicBezTo>
                  <a:pt x="622443" y="1769057"/>
                  <a:pt x="630642" y="1739835"/>
                  <a:pt x="569440" y="1739835"/>
                </a:cubicBezTo>
                <a:cubicBezTo>
                  <a:pt x="551303" y="1739835"/>
                  <a:pt x="535026" y="1751318"/>
                  <a:pt x="517819" y="1757060"/>
                </a:cubicBezTo>
                <a:cubicBezTo>
                  <a:pt x="471935" y="1762802"/>
                  <a:pt x="425869" y="1767247"/>
                  <a:pt x="380166" y="1774286"/>
                </a:cubicBezTo>
                <a:cubicBezTo>
                  <a:pt x="351260" y="1778738"/>
                  <a:pt x="323378" y="1791513"/>
                  <a:pt x="294131" y="1791513"/>
                </a:cubicBezTo>
                <a:cubicBezTo>
                  <a:pt x="275993" y="1791513"/>
                  <a:pt x="259717" y="1780028"/>
                  <a:pt x="242511" y="1774286"/>
                </a:cubicBezTo>
                <a:cubicBezTo>
                  <a:pt x="215962" y="1780931"/>
                  <a:pt x="109500" y="1808739"/>
                  <a:pt x="87651" y="1808739"/>
                </a:cubicBezTo>
                <a:cubicBezTo>
                  <a:pt x="64002" y="1808739"/>
                  <a:pt x="27313" y="1813610"/>
                  <a:pt x="18824" y="1791513"/>
                </a:cubicBezTo>
                <a:cubicBezTo>
                  <a:pt x="-5970" y="1726979"/>
                  <a:pt x="7352" y="1653703"/>
                  <a:pt x="1616" y="1584799"/>
                </a:cubicBezTo>
                <a:cubicBezTo>
                  <a:pt x="1616" y="1584799"/>
                  <a:pt x="26486" y="1516479"/>
                  <a:pt x="36030" y="1481442"/>
                </a:cubicBezTo>
                <a:cubicBezTo>
                  <a:pt x="43725" y="1453196"/>
                  <a:pt x="47501" y="1424022"/>
                  <a:pt x="53237" y="1395313"/>
                </a:cubicBezTo>
                <a:cubicBezTo>
                  <a:pt x="60351" y="1359702"/>
                  <a:pt x="76180" y="1326408"/>
                  <a:pt x="87651" y="1291956"/>
                </a:cubicBezTo>
                <a:lnTo>
                  <a:pt x="70444" y="1240277"/>
                </a:lnTo>
                <a:cubicBezTo>
                  <a:pt x="58973" y="1205826"/>
                  <a:pt x="32024" y="1173015"/>
                  <a:pt x="36030" y="1136922"/>
                </a:cubicBezTo>
                <a:cubicBezTo>
                  <a:pt x="51802" y="994812"/>
                  <a:pt x="144042" y="1169924"/>
                  <a:pt x="53237" y="1033565"/>
                </a:cubicBezTo>
                <a:lnTo>
                  <a:pt x="87651" y="964661"/>
                </a:lnTo>
                <a:cubicBezTo>
                  <a:pt x="103873" y="932179"/>
                  <a:pt x="107331" y="894490"/>
                  <a:pt x="122064" y="861304"/>
                </a:cubicBezTo>
                <a:cubicBezTo>
                  <a:pt x="130463" y="842384"/>
                  <a:pt x="145007" y="826851"/>
                  <a:pt x="156477" y="809625"/>
                </a:cubicBezTo>
                <a:cubicBezTo>
                  <a:pt x="139569" y="803983"/>
                  <a:pt x="58002" y="781800"/>
                  <a:pt x="53237" y="757947"/>
                </a:cubicBezTo>
                <a:cubicBezTo>
                  <a:pt x="49181" y="737646"/>
                  <a:pt x="78403" y="724787"/>
                  <a:pt x="87651" y="706270"/>
                </a:cubicBezTo>
                <a:cubicBezTo>
                  <a:pt x="95762" y="690029"/>
                  <a:pt x="99122" y="671817"/>
                  <a:pt x="104857" y="654591"/>
                </a:cubicBezTo>
                <a:cubicBezTo>
                  <a:pt x="76180" y="568460"/>
                  <a:pt x="81915" y="620139"/>
                  <a:pt x="122064" y="499556"/>
                </a:cubicBezTo>
                <a:cubicBezTo>
                  <a:pt x="100209" y="433916"/>
                  <a:pt x="90144" y="406182"/>
                  <a:pt x="70444" y="327295"/>
                </a:cubicBezTo>
                <a:cubicBezTo>
                  <a:pt x="63351" y="298891"/>
                  <a:pt x="50369" y="267004"/>
                  <a:pt x="53237" y="241165"/>
                </a:cubicBezTo>
                <a:cubicBezTo>
                  <a:pt x="56105" y="215327"/>
                  <a:pt x="107652" y="200295"/>
                  <a:pt x="87651" y="172261"/>
                </a:cubicBezTo>
                <a:cubicBezTo>
                  <a:pt x="12147" y="66437"/>
                  <a:pt x="-25193" y="235546"/>
                  <a:pt x="18824" y="103357"/>
                </a:cubicBezTo>
                <a:lnTo>
                  <a:pt x="294131" y="86130"/>
                </a:lnTo>
                <a:cubicBezTo>
                  <a:pt x="397352" y="80051"/>
                  <a:pt x="500757" y="76843"/>
                  <a:pt x="603853" y="68904"/>
                </a:cubicBezTo>
                <a:cubicBezTo>
                  <a:pt x="643702" y="65835"/>
                  <a:pt x="795803" y="45341"/>
                  <a:pt x="844747" y="34452"/>
                </a:cubicBezTo>
                <a:cubicBezTo>
                  <a:pt x="862453" y="30513"/>
                  <a:pt x="878239" y="17775"/>
                  <a:pt x="896368" y="17226"/>
                </a:cubicBezTo>
                <a:close/>
              </a:path>
            </a:pathLst>
          </a:custGeom>
          <a:pattFill prst="dot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47"/>
          <p:cNvSpPr/>
          <p:nvPr/>
        </p:nvSpPr>
        <p:spPr>
          <a:xfrm>
            <a:off x="6659875" y="2422949"/>
            <a:ext cx="5118931" cy="1178427"/>
          </a:xfrm>
          <a:custGeom>
            <a:avLst/>
            <a:gdLst>
              <a:gd name="connsiteX0" fmla="*/ 4037710 w 7577827"/>
              <a:gd name="connsiteY0" fmla="*/ 1905337 h 2061028"/>
              <a:gd name="connsiteX1" fmla="*/ 4067044 w 7577827"/>
              <a:gd name="connsiteY1" fmla="*/ 1910479 h 2061028"/>
              <a:gd name="connsiteX2" fmla="*/ 4044536 w 7577827"/>
              <a:gd name="connsiteY2" fmla="*/ 1906552 h 2061028"/>
              <a:gd name="connsiteX3" fmla="*/ 1117191 w 7577827"/>
              <a:gd name="connsiteY3" fmla="*/ 1812576 h 2061028"/>
              <a:gd name="connsiteX4" fmla="*/ 1120599 w 7577827"/>
              <a:gd name="connsiteY4" fmla="*/ 1812990 h 2061028"/>
              <a:gd name="connsiteX5" fmla="*/ 1120900 w 7577827"/>
              <a:gd name="connsiteY5" fmla="*/ 1813039 h 2061028"/>
              <a:gd name="connsiteX6" fmla="*/ 208270 w 7577827"/>
              <a:gd name="connsiteY6" fmla="*/ 768113 h 2061028"/>
              <a:gd name="connsiteX7" fmla="*/ 139690 w 7577827"/>
              <a:gd name="connsiteY7" fmla="*/ 836693 h 2061028"/>
              <a:gd name="connsiteX8" fmla="*/ 208270 w 7577827"/>
              <a:gd name="connsiteY8" fmla="*/ 905273 h 2061028"/>
              <a:gd name="connsiteX9" fmla="*/ 276850 w 7577827"/>
              <a:gd name="connsiteY9" fmla="*/ 836693 h 2061028"/>
              <a:gd name="connsiteX10" fmla="*/ 208270 w 7577827"/>
              <a:gd name="connsiteY10" fmla="*/ 768113 h 2061028"/>
              <a:gd name="connsiteX11" fmla="*/ 208271 w 7577827"/>
              <a:gd name="connsiteY11" fmla="*/ 576229 h 2061028"/>
              <a:gd name="connsiteX12" fmla="*/ 139691 w 7577827"/>
              <a:gd name="connsiteY12" fmla="*/ 644809 h 2061028"/>
              <a:gd name="connsiteX13" fmla="*/ 208271 w 7577827"/>
              <a:gd name="connsiteY13" fmla="*/ 713389 h 2061028"/>
              <a:gd name="connsiteX14" fmla="*/ 276851 w 7577827"/>
              <a:gd name="connsiteY14" fmla="*/ 644809 h 2061028"/>
              <a:gd name="connsiteX15" fmla="*/ 208271 w 7577827"/>
              <a:gd name="connsiteY15" fmla="*/ 576229 h 2061028"/>
              <a:gd name="connsiteX16" fmla="*/ 208272 w 7577827"/>
              <a:gd name="connsiteY16" fmla="*/ 384345 h 2061028"/>
              <a:gd name="connsiteX17" fmla="*/ 139693 w 7577827"/>
              <a:gd name="connsiteY17" fmla="*/ 452925 h 2061028"/>
              <a:gd name="connsiteX18" fmla="*/ 208272 w 7577827"/>
              <a:gd name="connsiteY18" fmla="*/ 521505 h 2061028"/>
              <a:gd name="connsiteX19" fmla="*/ 276852 w 7577827"/>
              <a:gd name="connsiteY19" fmla="*/ 452925 h 2061028"/>
              <a:gd name="connsiteX20" fmla="*/ 208272 w 7577827"/>
              <a:gd name="connsiteY20" fmla="*/ 384345 h 2061028"/>
              <a:gd name="connsiteX21" fmla="*/ 208274 w 7577827"/>
              <a:gd name="connsiteY21" fmla="*/ 192461 h 2061028"/>
              <a:gd name="connsiteX22" fmla="*/ 139693 w 7577827"/>
              <a:gd name="connsiteY22" fmla="*/ 261041 h 2061028"/>
              <a:gd name="connsiteX23" fmla="*/ 208274 w 7577827"/>
              <a:gd name="connsiteY23" fmla="*/ 329621 h 2061028"/>
              <a:gd name="connsiteX24" fmla="*/ 276854 w 7577827"/>
              <a:gd name="connsiteY24" fmla="*/ 261041 h 2061028"/>
              <a:gd name="connsiteX25" fmla="*/ 208274 w 7577827"/>
              <a:gd name="connsiteY25" fmla="*/ 192461 h 2061028"/>
              <a:gd name="connsiteX26" fmla="*/ 1075428 w 7577827"/>
              <a:gd name="connsiteY26" fmla="*/ 623 h 2061028"/>
              <a:gd name="connsiteX27" fmla="*/ 1177027 w 7577827"/>
              <a:gd name="connsiteY27" fmla="*/ 71064 h 2061028"/>
              <a:gd name="connsiteX28" fmla="*/ 1888227 w 7577827"/>
              <a:gd name="connsiteY28" fmla="*/ 141505 h 2061028"/>
              <a:gd name="connsiteX29" fmla="*/ 1989828 w 7577827"/>
              <a:gd name="connsiteY29" fmla="*/ 159116 h 2061028"/>
              <a:gd name="connsiteX30" fmla="*/ 2338170 w 7577827"/>
              <a:gd name="connsiteY30" fmla="*/ 176726 h 2061028"/>
              <a:gd name="connsiteX31" fmla="*/ 2497827 w 7577827"/>
              <a:gd name="connsiteY31" fmla="*/ 194336 h 2061028"/>
              <a:gd name="connsiteX32" fmla="*/ 2759085 w 7577827"/>
              <a:gd name="connsiteY32" fmla="*/ 176726 h 2061028"/>
              <a:gd name="connsiteX33" fmla="*/ 4137942 w 7577827"/>
              <a:gd name="connsiteY33" fmla="*/ 194336 h 2061028"/>
              <a:gd name="connsiteX34" fmla="*/ 4108913 w 7577827"/>
              <a:gd name="connsiteY34" fmla="*/ 299998 h 2061028"/>
              <a:gd name="connsiteX35" fmla="*/ 4341142 w 7577827"/>
              <a:gd name="connsiteY35" fmla="*/ 299998 h 2061028"/>
              <a:gd name="connsiteX36" fmla="*/ 4762056 w 7577827"/>
              <a:gd name="connsiteY36" fmla="*/ 264777 h 2061028"/>
              <a:gd name="connsiteX37" fmla="*/ 4849142 w 7577827"/>
              <a:gd name="connsiteY37" fmla="*/ 317608 h 2061028"/>
              <a:gd name="connsiteX38" fmla="*/ 4878170 w 7577827"/>
              <a:gd name="connsiteY38" fmla="*/ 370439 h 2061028"/>
              <a:gd name="connsiteX39" fmla="*/ 4892685 w 7577827"/>
              <a:gd name="connsiteY39" fmla="*/ 423270 h 2061028"/>
              <a:gd name="connsiteX40" fmla="*/ 4936227 w 7577827"/>
              <a:gd name="connsiteY40" fmla="*/ 440880 h 2061028"/>
              <a:gd name="connsiteX41" fmla="*/ 5284570 w 7577827"/>
              <a:gd name="connsiteY41" fmla="*/ 493711 h 2061028"/>
              <a:gd name="connsiteX42" fmla="*/ 5342627 w 7577827"/>
              <a:gd name="connsiteY42" fmla="*/ 511321 h 2061028"/>
              <a:gd name="connsiteX43" fmla="*/ 5400685 w 7577827"/>
              <a:gd name="connsiteY43" fmla="*/ 705034 h 2061028"/>
              <a:gd name="connsiteX44" fmla="*/ 5444227 w 7577827"/>
              <a:gd name="connsiteY44" fmla="*/ 740256 h 2061028"/>
              <a:gd name="connsiteX45" fmla="*/ 5502285 w 7577827"/>
              <a:gd name="connsiteY45" fmla="*/ 616983 h 2061028"/>
              <a:gd name="connsiteX46" fmla="*/ 5574856 w 7577827"/>
              <a:gd name="connsiteY46" fmla="*/ 388049 h 2061028"/>
              <a:gd name="connsiteX47" fmla="*/ 5603885 w 7577827"/>
              <a:gd name="connsiteY47" fmla="*/ 335218 h 2061028"/>
              <a:gd name="connsiteX48" fmla="*/ 5676456 w 7577827"/>
              <a:gd name="connsiteY48" fmla="*/ 299998 h 2061028"/>
              <a:gd name="connsiteX49" fmla="*/ 5908685 w 7577827"/>
              <a:gd name="connsiteY49" fmla="*/ 282388 h 2061028"/>
              <a:gd name="connsiteX50" fmla="*/ 5966742 w 7577827"/>
              <a:gd name="connsiteY50" fmla="*/ 264777 h 2061028"/>
              <a:gd name="connsiteX51" fmla="*/ 6039313 w 7577827"/>
              <a:gd name="connsiteY51" fmla="*/ 247167 h 2061028"/>
              <a:gd name="connsiteX52" fmla="*/ 6677942 w 7577827"/>
              <a:gd name="connsiteY52" fmla="*/ 229557 h 2061028"/>
              <a:gd name="connsiteX53" fmla="*/ 6866627 w 7577827"/>
              <a:gd name="connsiteY53" fmla="*/ 211946 h 2061028"/>
              <a:gd name="connsiteX54" fmla="*/ 6982742 w 7577827"/>
              <a:gd name="connsiteY54" fmla="*/ 247167 h 2061028"/>
              <a:gd name="connsiteX55" fmla="*/ 7432685 w 7577827"/>
              <a:gd name="connsiteY55" fmla="*/ 264777 h 2061028"/>
              <a:gd name="connsiteX56" fmla="*/ 7476227 w 7577827"/>
              <a:gd name="connsiteY56" fmla="*/ 282388 h 2061028"/>
              <a:gd name="connsiteX57" fmla="*/ 7563313 w 7577827"/>
              <a:gd name="connsiteY57" fmla="*/ 352829 h 2061028"/>
              <a:gd name="connsiteX58" fmla="*/ 7577827 w 7577827"/>
              <a:gd name="connsiteY58" fmla="*/ 951579 h 2061028"/>
              <a:gd name="connsiteX59" fmla="*/ 7548799 w 7577827"/>
              <a:gd name="connsiteY59" fmla="*/ 1057241 h 2061028"/>
              <a:gd name="connsiteX60" fmla="*/ 7534285 w 7577827"/>
              <a:gd name="connsiteY60" fmla="*/ 1374226 h 2061028"/>
              <a:gd name="connsiteX61" fmla="*/ 7563313 w 7577827"/>
              <a:gd name="connsiteY61" fmla="*/ 1427057 h 2061028"/>
              <a:gd name="connsiteX62" fmla="*/ 7577827 w 7577827"/>
              <a:gd name="connsiteY62" fmla="*/ 1479889 h 2061028"/>
              <a:gd name="connsiteX63" fmla="*/ 7534285 w 7577827"/>
              <a:gd name="connsiteY63" fmla="*/ 1884926 h 2061028"/>
              <a:gd name="connsiteX64" fmla="*/ 7505256 w 7577827"/>
              <a:gd name="connsiteY64" fmla="*/ 1937756 h 2061028"/>
              <a:gd name="connsiteX65" fmla="*/ 6866627 w 7577827"/>
              <a:gd name="connsiteY65" fmla="*/ 1972977 h 2061028"/>
              <a:gd name="connsiteX66" fmla="*/ 6837599 w 7577827"/>
              <a:gd name="connsiteY66" fmla="*/ 2025808 h 2061028"/>
              <a:gd name="connsiteX67" fmla="*/ 6663427 w 7577827"/>
              <a:gd name="connsiteY67" fmla="*/ 2061028 h 2061028"/>
              <a:gd name="connsiteX68" fmla="*/ 6344113 w 7577827"/>
              <a:gd name="connsiteY68" fmla="*/ 2025808 h 2061028"/>
              <a:gd name="connsiteX69" fmla="*/ 6257027 w 7577827"/>
              <a:gd name="connsiteY69" fmla="*/ 2008198 h 2061028"/>
              <a:gd name="connsiteX70" fmla="*/ 6082856 w 7577827"/>
              <a:gd name="connsiteY70" fmla="*/ 1972977 h 2061028"/>
              <a:gd name="connsiteX71" fmla="*/ 4312113 w 7577827"/>
              <a:gd name="connsiteY71" fmla="*/ 1955367 h 2061028"/>
              <a:gd name="connsiteX72" fmla="*/ 4239542 w 7577827"/>
              <a:gd name="connsiteY72" fmla="*/ 1937756 h 2061028"/>
              <a:gd name="connsiteX73" fmla="*/ 4152456 w 7577827"/>
              <a:gd name="connsiteY73" fmla="*/ 1920146 h 2061028"/>
              <a:gd name="connsiteX74" fmla="*/ 3997404 w 7577827"/>
              <a:gd name="connsiteY74" fmla="*/ 1898165 h 2061028"/>
              <a:gd name="connsiteX75" fmla="*/ 4037710 w 7577827"/>
              <a:gd name="connsiteY75" fmla="*/ 1905337 h 2061028"/>
              <a:gd name="connsiteX76" fmla="*/ 4035438 w 7577827"/>
              <a:gd name="connsiteY76" fmla="*/ 1904939 h 2061028"/>
              <a:gd name="connsiteX77" fmla="*/ 3920227 w 7577827"/>
              <a:gd name="connsiteY77" fmla="*/ 1884926 h 2061028"/>
              <a:gd name="connsiteX78" fmla="*/ 3644456 w 7577827"/>
              <a:gd name="connsiteY78" fmla="*/ 1902536 h 2061028"/>
              <a:gd name="connsiteX79" fmla="*/ 3600913 w 7577827"/>
              <a:gd name="connsiteY79" fmla="*/ 1955367 h 2061028"/>
              <a:gd name="connsiteX80" fmla="*/ 3557370 w 7577827"/>
              <a:gd name="connsiteY80" fmla="*/ 1920146 h 2061028"/>
              <a:gd name="connsiteX81" fmla="*/ 3513827 w 7577827"/>
              <a:gd name="connsiteY81" fmla="*/ 1902536 h 2061028"/>
              <a:gd name="connsiteX82" fmla="*/ 3455770 w 7577827"/>
              <a:gd name="connsiteY82" fmla="*/ 1849705 h 2061028"/>
              <a:gd name="connsiteX83" fmla="*/ 3296113 w 7577827"/>
              <a:gd name="connsiteY83" fmla="*/ 1832095 h 2061028"/>
              <a:gd name="connsiteX84" fmla="*/ 3179999 w 7577827"/>
              <a:gd name="connsiteY84" fmla="*/ 1779264 h 2061028"/>
              <a:gd name="connsiteX85" fmla="*/ 3107427 w 7577827"/>
              <a:gd name="connsiteY85" fmla="*/ 1761654 h 2061028"/>
              <a:gd name="connsiteX86" fmla="*/ 3049370 w 7577827"/>
              <a:gd name="connsiteY86" fmla="*/ 1779264 h 2061028"/>
              <a:gd name="connsiteX87" fmla="*/ 2918742 w 7577827"/>
              <a:gd name="connsiteY87" fmla="*/ 1796874 h 2061028"/>
              <a:gd name="connsiteX88" fmla="*/ 2817142 w 7577827"/>
              <a:gd name="connsiteY88" fmla="*/ 1779264 h 2061028"/>
              <a:gd name="connsiteX89" fmla="*/ 2730056 w 7577827"/>
              <a:gd name="connsiteY89" fmla="*/ 1779264 h 2061028"/>
              <a:gd name="connsiteX90" fmla="*/ 2599427 w 7577827"/>
              <a:gd name="connsiteY90" fmla="*/ 1761654 h 2061028"/>
              <a:gd name="connsiteX91" fmla="*/ 2454285 w 7577827"/>
              <a:gd name="connsiteY91" fmla="*/ 1708823 h 2061028"/>
              <a:gd name="connsiteX92" fmla="*/ 2410742 w 7577827"/>
              <a:gd name="connsiteY92" fmla="*/ 1726433 h 2061028"/>
              <a:gd name="connsiteX93" fmla="*/ 2396227 w 7577827"/>
              <a:gd name="connsiteY93" fmla="*/ 1655992 h 2061028"/>
              <a:gd name="connsiteX94" fmla="*/ 2352685 w 7577827"/>
              <a:gd name="connsiteY94" fmla="*/ 1691212 h 2061028"/>
              <a:gd name="connsiteX95" fmla="*/ 2309142 w 7577827"/>
              <a:gd name="connsiteY95" fmla="*/ 1744043 h 2061028"/>
              <a:gd name="connsiteX96" fmla="*/ 2236570 w 7577827"/>
              <a:gd name="connsiteY96" fmla="*/ 1796874 h 2061028"/>
              <a:gd name="connsiteX97" fmla="*/ 2018856 w 7577827"/>
              <a:gd name="connsiteY97" fmla="*/ 1832095 h 2061028"/>
              <a:gd name="connsiteX98" fmla="*/ 1975313 w 7577827"/>
              <a:gd name="connsiteY98" fmla="*/ 1849705 h 2061028"/>
              <a:gd name="connsiteX99" fmla="*/ 1844685 w 7577827"/>
              <a:gd name="connsiteY99" fmla="*/ 1902536 h 2061028"/>
              <a:gd name="connsiteX100" fmla="*/ 1786627 w 7577827"/>
              <a:gd name="connsiteY100" fmla="*/ 1884926 h 2061028"/>
              <a:gd name="connsiteX101" fmla="*/ 1685027 w 7577827"/>
              <a:gd name="connsiteY101" fmla="*/ 1884926 h 2061028"/>
              <a:gd name="connsiteX102" fmla="*/ 1510856 w 7577827"/>
              <a:gd name="connsiteY102" fmla="*/ 1867315 h 2061028"/>
              <a:gd name="connsiteX103" fmla="*/ 1409257 w 7577827"/>
              <a:gd name="connsiteY103" fmla="*/ 1814484 h 2061028"/>
              <a:gd name="connsiteX104" fmla="*/ 1365713 w 7577827"/>
              <a:gd name="connsiteY104" fmla="*/ 1849705 h 2061028"/>
              <a:gd name="connsiteX105" fmla="*/ 1235085 w 7577827"/>
              <a:gd name="connsiteY105" fmla="*/ 1832095 h 2061028"/>
              <a:gd name="connsiteX106" fmla="*/ 1154962 w 7577827"/>
              <a:gd name="connsiteY106" fmla="*/ 1818475 h 2061028"/>
              <a:gd name="connsiteX107" fmla="*/ 1120900 w 7577827"/>
              <a:gd name="connsiteY107" fmla="*/ 1813039 h 2061028"/>
              <a:gd name="connsiteX108" fmla="*/ 1129938 w 7577827"/>
              <a:gd name="connsiteY108" fmla="*/ 1814166 h 2061028"/>
              <a:gd name="connsiteX109" fmla="*/ 1046399 w 7577827"/>
              <a:gd name="connsiteY109" fmla="*/ 1779264 h 2061028"/>
              <a:gd name="connsiteX110" fmla="*/ 944800 w 7577827"/>
              <a:gd name="connsiteY110" fmla="*/ 1761654 h 2061028"/>
              <a:gd name="connsiteX111" fmla="*/ 886743 w 7577827"/>
              <a:gd name="connsiteY111" fmla="*/ 1832095 h 2061028"/>
              <a:gd name="connsiteX112" fmla="*/ 843199 w 7577827"/>
              <a:gd name="connsiteY112" fmla="*/ 1867315 h 2061028"/>
              <a:gd name="connsiteX113" fmla="*/ 378743 w 7577827"/>
              <a:gd name="connsiteY113" fmla="*/ 1849705 h 2061028"/>
              <a:gd name="connsiteX114" fmla="*/ 73943 w 7577827"/>
              <a:gd name="connsiteY114" fmla="*/ 1867315 h 2061028"/>
              <a:gd name="connsiteX115" fmla="*/ 59427 w 7577827"/>
              <a:gd name="connsiteY115" fmla="*/ 1427057 h 2061028"/>
              <a:gd name="connsiteX116" fmla="*/ 30399 w 7577827"/>
              <a:gd name="connsiteY116" fmla="*/ 1250954 h 2061028"/>
              <a:gd name="connsiteX117" fmla="*/ 44913 w 7577827"/>
              <a:gd name="connsiteY117" fmla="*/ 1198123 h 2061028"/>
              <a:gd name="connsiteX118" fmla="*/ 59427 w 7577827"/>
              <a:gd name="connsiteY118" fmla="*/ 1004410 h 2061028"/>
              <a:gd name="connsiteX119" fmla="*/ 44913 w 7577827"/>
              <a:gd name="connsiteY119" fmla="*/ 775477 h 2061028"/>
              <a:gd name="connsiteX120" fmla="*/ 30399 w 7577827"/>
              <a:gd name="connsiteY120" fmla="*/ 423270 h 2061028"/>
              <a:gd name="connsiteX121" fmla="*/ 15886 w 7577827"/>
              <a:gd name="connsiteY121" fmla="*/ 123895 h 2061028"/>
              <a:gd name="connsiteX122" fmla="*/ 277143 w 7577827"/>
              <a:gd name="connsiteY122" fmla="*/ 106285 h 2061028"/>
              <a:gd name="connsiteX123" fmla="*/ 320686 w 7577827"/>
              <a:gd name="connsiteY123" fmla="*/ 88674 h 2061028"/>
              <a:gd name="connsiteX124" fmla="*/ 422286 w 7577827"/>
              <a:gd name="connsiteY124" fmla="*/ 71064 h 2061028"/>
              <a:gd name="connsiteX125" fmla="*/ 494857 w 7577827"/>
              <a:gd name="connsiteY125" fmla="*/ 53454 h 2061028"/>
              <a:gd name="connsiteX126" fmla="*/ 1075428 w 7577827"/>
              <a:gd name="connsiteY126" fmla="*/ 623 h 20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7577827" h="2061028">
                <a:moveTo>
                  <a:pt x="4037710" y="1905337"/>
                </a:moveTo>
                <a:lnTo>
                  <a:pt x="4067044" y="1910479"/>
                </a:lnTo>
                <a:cubicBezTo>
                  <a:pt x="4066922" y="1910470"/>
                  <a:pt x="4057781" y="1908882"/>
                  <a:pt x="4044536" y="1906552"/>
                </a:cubicBezTo>
                <a:close/>
                <a:moveTo>
                  <a:pt x="1117191" y="1812576"/>
                </a:moveTo>
                <a:cubicBezTo>
                  <a:pt x="1114812" y="1812210"/>
                  <a:pt x="1115125" y="1812178"/>
                  <a:pt x="1120599" y="1812990"/>
                </a:cubicBezTo>
                <a:lnTo>
                  <a:pt x="1120900" y="1813039"/>
                </a:lnTo>
                <a:close/>
                <a:moveTo>
                  <a:pt x="208270" y="768113"/>
                </a:moveTo>
                <a:cubicBezTo>
                  <a:pt x="170394" y="768113"/>
                  <a:pt x="139690" y="798817"/>
                  <a:pt x="139690" y="836693"/>
                </a:cubicBezTo>
                <a:cubicBezTo>
                  <a:pt x="139690" y="874569"/>
                  <a:pt x="170394" y="905273"/>
                  <a:pt x="208270" y="905273"/>
                </a:cubicBezTo>
                <a:cubicBezTo>
                  <a:pt x="246146" y="905273"/>
                  <a:pt x="276850" y="874569"/>
                  <a:pt x="276850" y="836693"/>
                </a:cubicBezTo>
                <a:cubicBezTo>
                  <a:pt x="276850" y="798817"/>
                  <a:pt x="246146" y="768113"/>
                  <a:pt x="208270" y="768113"/>
                </a:cubicBezTo>
                <a:close/>
                <a:moveTo>
                  <a:pt x="208271" y="576229"/>
                </a:moveTo>
                <a:cubicBezTo>
                  <a:pt x="170395" y="576229"/>
                  <a:pt x="139691" y="606933"/>
                  <a:pt x="139691" y="644809"/>
                </a:cubicBezTo>
                <a:cubicBezTo>
                  <a:pt x="139691" y="682685"/>
                  <a:pt x="170395" y="713389"/>
                  <a:pt x="208271" y="713389"/>
                </a:cubicBezTo>
                <a:cubicBezTo>
                  <a:pt x="246147" y="713389"/>
                  <a:pt x="276851" y="682685"/>
                  <a:pt x="276851" y="644809"/>
                </a:cubicBezTo>
                <a:cubicBezTo>
                  <a:pt x="276851" y="606933"/>
                  <a:pt x="246147" y="576229"/>
                  <a:pt x="208271" y="576229"/>
                </a:cubicBezTo>
                <a:close/>
                <a:moveTo>
                  <a:pt x="208272" y="384345"/>
                </a:moveTo>
                <a:cubicBezTo>
                  <a:pt x="170396" y="384345"/>
                  <a:pt x="139693" y="415049"/>
                  <a:pt x="139693" y="452925"/>
                </a:cubicBezTo>
                <a:cubicBezTo>
                  <a:pt x="139693" y="490801"/>
                  <a:pt x="170396" y="521505"/>
                  <a:pt x="208272" y="521505"/>
                </a:cubicBezTo>
                <a:cubicBezTo>
                  <a:pt x="246148" y="521505"/>
                  <a:pt x="276852" y="490801"/>
                  <a:pt x="276852" y="452925"/>
                </a:cubicBezTo>
                <a:cubicBezTo>
                  <a:pt x="276852" y="415049"/>
                  <a:pt x="246148" y="384345"/>
                  <a:pt x="208272" y="384345"/>
                </a:cubicBezTo>
                <a:close/>
                <a:moveTo>
                  <a:pt x="208274" y="192461"/>
                </a:moveTo>
                <a:cubicBezTo>
                  <a:pt x="170398" y="192461"/>
                  <a:pt x="139693" y="223165"/>
                  <a:pt x="139693" y="261041"/>
                </a:cubicBezTo>
                <a:cubicBezTo>
                  <a:pt x="139693" y="298917"/>
                  <a:pt x="170398" y="329621"/>
                  <a:pt x="208274" y="329621"/>
                </a:cubicBezTo>
                <a:cubicBezTo>
                  <a:pt x="246150" y="329621"/>
                  <a:pt x="276854" y="298917"/>
                  <a:pt x="276854" y="261041"/>
                </a:cubicBezTo>
                <a:cubicBezTo>
                  <a:pt x="276854" y="223165"/>
                  <a:pt x="246150" y="192461"/>
                  <a:pt x="208274" y="192461"/>
                </a:cubicBezTo>
                <a:close/>
                <a:moveTo>
                  <a:pt x="1075428" y="623"/>
                </a:moveTo>
                <a:cubicBezTo>
                  <a:pt x="1150911" y="-3448"/>
                  <a:pt x="1144351" y="11592"/>
                  <a:pt x="1177027" y="71064"/>
                </a:cubicBezTo>
                <a:cubicBezTo>
                  <a:pt x="1407073" y="257144"/>
                  <a:pt x="1188403" y="93442"/>
                  <a:pt x="1888227" y="141505"/>
                </a:cubicBezTo>
                <a:cubicBezTo>
                  <a:pt x="1922383" y="143850"/>
                  <a:pt x="1955960" y="153246"/>
                  <a:pt x="1989828" y="159116"/>
                </a:cubicBezTo>
                <a:cubicBezTo>
                  <a:pt x="2105941" y="164986"/>
                  <a:pt x="2222144" y="168682"/>
                  <a:pt x="2338170" y="176726"/>
                </a:cubicBezTo>
                <a:cubicBezTo>
                  <a:pt x="2391521" y="180425"/>
                  <a:pt x="2444389" y="194336"/>
                  <a:pt x="2497827" y="194336"/>
                </a:cubicBezTo>
                <a:cubicBezTo>
                  <a:pt x="2585047" y="194336"/>
                  <a:pt x="2671999" y="182596"/>
                  <a:pt x="2759085" y="176726"/>
                </a:cubicBezTo>
                <a:cubicBezTo>
                  <a:pt x="4081453" y="158698"/>
                  <a:pt x="3642335" y="-6101"/>
                  <a:pt x="4137942" y="194336"/>
                </a:cubicBezTo>
                <a:cubicBezTo>
                  <a:pt x="4137942" y="194336"/>
                  <a:pt x="4075046" y="282388"/>
                  <a:pt x="4108913" y="299998"/>
                </a:cubicBezTo>
                <a:cubicBezTo>
                  <a:pt x="4142780" y="317608"/>
                  <a:pt x="4232285" y="305868"/>
                  <a:pt x="4341142" y="299998"/>
                </a:cubicBezTo>
                <a:lnTo>
                  <a:pt x="4762056" y="264777"/>
                </a:lnTo>
                <a:cubicBezTo>
                  <a:pt x="4797468" y="279100"/>
                  <a:pt x="4821007" y="283472"/>
                  <a:pt x="4849142" y="317608"/>
                </a:cubicBezTo>
                <a:cubicBezTo>
                  <a:pt x="4861477" y="332574"/>
                  <a:pt x="4870369" y="351509"/>
                  <a:pt x="4878170" y="370439"/>
                </a:cubicBezTo>
                <a:cubicBezTo>
                  <a:pt x="4885012" y="387042"/>
                  <a:pt x="4881867" y="410145"/>
                  <a:pt x="4892685" y="423270"/>
                </a:cubicBezTo>
                <a:cubicBezTo>
                  <a:pt x="4903503" y="436396"/>
                  <a:pt x="4921713" y="435010"/>
                  <a:pt x="4936227" y="440880"/>
                </a:cubicBezTo>
                <a:cubicBezTo>
                  <a:pt x="5085670" y="459012"/>
                  <a:pt x="5122989" y="461037"/>
                  <a:pt x="5284570" y="493711"/>
                </a:cubicBezTo>
                <a:cubicBezTo>
                  <a:pt x="5304246" y="497690"/>
                  <a:pt x="5327481" y="495570"/>
                  <a:pt x="5342627" y="511321"/>
                </a:cubicBezTo>
                <a:cubicBezTo>
                  <a:pt x="5423999" y="595947"/>
                  <a:pt x="5357864" y="601125"/>
                  <a:pt x="5400685" y="705034"/>
                </a:cubicBezTo>
                <a:cubicBezTo>
                  <a:pt x="5408486" y="723964"/>
                  <a:pt x="5429713" y="728516"/>
                  <a:pt x="5444227" y="740256"/>
                </a:cubicBezTo>
                <a:cubicBezTo>
                  <a:pt x="5463580" y="699164"/>
                  <a:pt x="5486651" y="660342"/>
                  <a:pt x="5502285" y="616983"/>
                </a:cubicBezTo>
                <a:cubicBezTo>
                  <a:pt x="5570797" y="426980"/>
                  <a:pt x="5516755" y="511413"/>
                  <a:pt x="5574856" y="388049"/>
                </a:cubicBezTo>
                <a:cubicBezTo>
                  <a:pt x="5583511" y="369672"/>
                  <a:pt x="5589690" y="347520"/>
                  <a:pt x="5603885" y="335218"/>
                </a:cubicBezTo>
                <a:cubicBezTo>
                  <a:pt x="5625086" y="316845"/>
                  <a:pt x="5652266" y="311738"/>
                  <a:pt x="5676456" y="299998"/>
                </a:cubicBezTo>
                <a:cubicBezTo>
                  <a:pt x="5753866" y="294128"/>
                  <a:pt x="5831509" y="291752"/>
                  <a:pt x="5908685" y="282388"/>
                </a:cubicBezTo>
                <a:cubicBezTo>
                  <a:pt x="5928534" y="279980"/>
                  <a:pt x="5947269" y="270027"/>
                  <a:pt x="5966742" y="264777"/>
                </a:cubicBezTo>
                <a:cubicBezTo>
                  <a:pt x="5990824" y="258283"/>
                  <a:pt x="6015123" y="253037"/>
                  <a:pt x="6039313" y="247167"/>
                </a:cubicBezTo>
                <a:cubicBezTo>
                  <a:pt x="6252189" y="241297"/>
                  <a:pt x="6465142" y="238617"/>
                  <a:pt x="6677942" y="229557"/>
                </a:cubicBezTo>
                <a:cubicBezTo>
                  <a:pt x="6740984" y="226873"/>
                  <a:pt x="6803546" y="211946"/>
                  <a:pt x="6866627" y="211946"/>
                </a:cubicBezTo>
                <a:cubicBezTo>
                  <a:pt x="6901653" y="211946"/>
                  <a:pt x="6948384" y="233272"/>
                  <a:pt x="6982742" y="247167"/>
                </a:cubicBezTo>
                <a:cubicBezTo>
                  <a:pt x="7132723" y="253037"/>
                  <a:pt x="7282885" y="254085"/>
                  <a:pt x="7432685" y="264777"/>
                </a:cubicBezTo>
                <a:cubicBezTo>
                  <a:pt x="7447958" y="265866"/>
                  <a:pt x="7461516" y="277288"/>
                  <a:pt x="7476227" y="282388"/>
                </a:cubicBezTo>
                <a:cubicBezTo>
                  <a:pt x="7510203" y="294166"/>
                  <a:pt x="7559078" y="289448"/>
                  <a:pt x="7563313" y="352829"/>
                </a:cubicBezTo>
                <a:cubicBezTo>
                  <a:pt x="7576612" y="551846"/>
                  <a:pt x="7572989" y="751996"/>
                  <a:pt x="7577827" y="951579"/>
                </a:cubicBezTo>
                <a:cubicBezTo>
                  <a:pt x="7577827" y="951579"/>
                  <a:pt x="7552594" y="1020401"/>
                  <a:pt x="7548799" y="1057241"/>
                </a:cubicBezTo>
                <a:cubicBezTo>
                  <a:pt x="7537981" y="1162248"/>
                  <a:pt x="7530136" y="1268522"/>
                  <a:pt x="7534285" y="1374226"/>
                </a:cubicBezTo>
                <a:cubicBezTo>
                  <a:pt x="7535115" y="1395367"/>
                  <a:pt x="7555512" y="1408127"/>
                  <a:pt x="7563313" y="1427057"/>
                </a:cubicBezTo>
                <a:cubicBezTo>
                  <a:pt x="7570155" y="1443660"/>
                  <a:pt x="7572989" y="1462279"/>
                  <a:pt x="7577827" y="1479889"/>
                </a:cubicBezTo>
                <a:cubicBezTo>
                  <a:pt x="7489518" y="1640611"/>
                  <a:pt x="7580442" y="1455576"/>
                  <a:pt x="7534285" y="1884926"/>
                </a:cubicBezTo>
                <a:cubicBezTo>
                  <a:pt x="7532029" y="1905913"/>
                  <a:pt x="7514932" y="1920146"/>
                  <a:pt x="7505256" y="1937756"/>
                </a:cubicBezTo>
                <a:cubicBezTo>
                  <a:pt x="7292380" y="1949496"/>
                  <a:pt x="7078475" y="1945038"/>
                  <a:pt x="6866627" y="1972977"/>
                </a:cubicBezTo>
                <a:cubicBezTo>
                  <a:pt x="6849285" y="1975264"/>
                  <a:pt x="6854027" y="2018690"/>
                  <a:pt x="6837599" y="2025808"/>
                </a:cubicBezTo>
                <a:cubicBezTo>
                  <a:pt x="6782170" y="2049827"/>
                  <a:pt x="6721484" y="2049288"/>
                  <a:pt x="6663427" y="2061028"/>
                </a:cubicBezTo>
                <a:cubicBezTo>
                  <a:pt x="6586821" y="2053282"/>
                  <a:pt x="6425357" y="2038129"/>
                  <a:pt x="6344113" y="2025808"/>
                </a:cubicBezTo>
                <a:cubicBezTo>
                  <a:pt x="6314911" y="2021380"/>
                  <a:pt x="6286160" y="2013248"/>
                  <a:pt x="6257027" y="2008198"/>
                </a:cubicBezTo>
                <a:cubicBezTo>
                  <a:pt x="6098472" y="1980716"/>
                  <a:pt x="6190336" y="2005579"/>
                  <a:pt x="6082856" y="1972977"/>
                </a:cubicBezTo>
                <a:lnTo>
                  <a:pt x="4312113" y="1955367"/>
                </a:lnTo>
                <a:cubicBezTo>
                  <a:pt x="4287447" y="1954896"/>
                  <a:pt x="4263814" y="1943110"/>
                  <a:pt x="4239542" y="1937756"/>
                </a:cubicBezTo>
                <a:cubicBezTo>
                  <a:pt x="4210588" y="1931368"/>
                  <a:pt x="4181627" y="1924865"/>
                  <a:pt x="4152456" y="1920146"/>
                </a:cubicBezTo>
                <a:cubicBezTo>
                  <a:pt x="3878082" y="1875760"/>
                  <a:pt x="3931254" y="1886234"/>
                  <a:pt x="3997404" y="1898165"/>
                </a:cubicBezTo>
                <a:lnTo>
                  <a:pt x="4037710" y="1905337"/>
                </a:lnTo>
                <a:lnTo>
                  <a:pt x="4035438" y="1904939"/>
                </a:lnTo>
                <a:cubicBezTo>
                  <a:pt x="4012607" y="1900959"/>
                  <a:pt x="3975842" y="1894566"/>
                  <a:pt x="3920227" y="1884926"/>
                </a:cubicBezTo>
                <a:cubicBezTo>
                  <a:pt x="3759988" y="1872775"/>
                  <a:pt x="3732426" y="1813590"/>
                  <a:pt x="3644456" y="1902536"/>
                </a:cubicBezTo>
                <a:cubicBezTo>
                  <a:pt x="3628687" y="1918480"/>
                  <a:pt x="3615427" y="1937757"/>
                  <a:pt x="3600913" y="1955367"/>
                </a:cubicBezTo>
                <a:cubicBezTo>
                  <a:pt x="3586399" y="1943627"/>
                  <a:pt x="3572972" y="1929611"/>
                  <a:pt x="3557370" y="1920146"/>
                </a:cubicBezTo>
                <a:cubicBezTo>
                  <a:pt x="3543686" y="1911845"/>
                  <a:pt x="3527111" y="1911746"/>
                  <a:pt x="3513827" y="1902536"/>
                </a:cubicBezTo>
                <a:cubicBezTo>
                  <a:pt x="3492824" y="1887974"/>
                  <a:pt x="3475122" y="1867315"/>
                  <a:pt x="3455770" y="1849705"/>
                </a:cubicBezTo>
                <a:cubicBezTo>
                  <a:pt x="3402551" y="1843835"/>
                  <a:pt x="3349014" y="1841264"/>
                  <a:pt x="3296113" y="1832095"/>
                </a:cubicBezTo>
                <a:cubicBezTo>
                  <a:pt x="3278421" y="1829029"/>
                  <a:pt x="3180663" y="1779587"/>
                  <a:pt x="3179999" y="1779264"/>
                </a:cubicBezTo>
                <a:cubicBezTo>
                  <a:pt x="3155808" y="1773394"/>
                  <a:pt x="3132097" y="1761654"/>
                  <a:pt x="3107427" y="1761654"/>
                </a:cubicBezTo>
                <a:cubicBezTo>
                  <a:pt x="3087479" y="1761654"/>
                  <a:pt x="3069086" y="1775584"/>
                  <a:pt x="3049370" y="1779264"/>
                </a:cubicBezTo>
                <a:cubicBezTo>
                  <a:pt x="3006069" y="1787347"/>
                  <a:pt x="2962285" y="1791004"/>
                  <a:pt x="2918742" y="1796874"/>
                </a:cubicBezTo>
                <a:cubicBezTo>
                  <a:pt x="2884875" y="1791004"/>
                  <a:pt x="2851352" y="1779264"/>
                  <a:pt x="2817142" y="1779264"/>
                </a:cubicBezTo>
                <a:cubicBezTo>
                  <a:pt x="2701027" y="1779264"/>
                  <a:pt x="2846171" y="1826224"/>
                  <a:pt x="2730056" y="1779264"/>
                </a:cubicBezTo>
                <a:lnTo>
                  <a:pt x="2599427" y="1761654"/>
                </a:lnTo>
                <a:cubicBezTo>
                  <a:pt x="2584214" y="1759603"/>
                  <a:pt x="2482835" y="1708823"/>
                  <a:pt x="2454285" y="1708823"/>
                </a:cubicBezTo>
                <a:cubicBezTo>
                  <a:pt x="2438986" y="1708823"/>
                  <a:pt x="2422982" y="1737571"/>
                  <a:pt x="2410742" y="1726433"/>
                </a:cubicBezTo>
                <a:cubicBezTo>
                  <a:pt x="2394784" y="1711911"/>
                  <a:pt x="2401065" y="1679472"/>
                  <a:pt x="2396227" y="1655992"/>
                </a:cubicBezTo>
                <a:cubicBezTo>
                  <a:pt x="2381713" y="1667732"/>
                  <a:pt x="2366086" y="1677663"/>
                  <a:pt x="2352685" y="1691212"/>
                </a:cubicBezTo>
                <a:cubicBezTo>
                  <a:pt x="2336916" y="1707156"/>
                  <a:pt x="2325563" y="1729100"/>
                  <a:pt x="2309142" y="1744043"/>
                </a:cubicBezTo>
                <a:cubicBezTo>
                  <a:pt x="2286573" y="1764580"/>
                  <a:pt x="2260761" y="1779264"/>
                  <a:pt x="2236570" y="1796874"/>
                </a:cubicBezTo>
                <a:cubicBezTo>
                  <a:pt x="2163999" y="1808614"/>
                  <a:pt x="2091073" y="1817492"/>
                  <a:pt x="2018856" y="1832095"/>
                </a:cubicBezTo>
                <a:cubicBezTo>
                  <a:pt x="2003765" y="1835147"/>
                  <a:pt x="1990248" y="1845678"/>
                  <a:pt x="1975313" y="1849705"/>
                </a:cubicBezTo>
                <a:cubicBezTo>
                  <a:pt x="1857985" y="1881338"/>
                  <a:pt x="1920440" y="1841258"/>
                  <a:pt x="1844685" y="1902536"/>
                </a:cubicBezTo>
                <a:cubicBezTo>
                  <a:pt x="1825332" y="1896666"/>
                  <a:pt x="1806575" y="1884926"/>
                  <a:pt x="1786627" y="1884926"/>
                </a:cubicBezTo>
                <a:cubicBezTo>
                  <a:pt x="1659053" y="1884926"/>
                  <a:pt x="1789428" y="1927149"/>
                  <a:pt x="1685027" y="1884926"/>
                </a:cubicBezTo>
                <a:cubicBezTo>
                  <a:pt x="1626970" y="1879056"/>
                  <a:pt x="1567983" y="1881177"/>
                  <a:pt x="1510856" y="1867315"/>
                </a:cubicBezTo>
                <a:cubicBezTo>
                  <a:pt x="1443991" y="1851089"/>
                  <a:pt x="1491925" y="1800155"/>
                  <a:pt x="1409257" y="1814484"/>
                </a:cubicBezTo>
                <a:cubicBezTo>
                  <a:pt x="1391987" y="1817477"/>
                  <a:pt x="1380227" y="1837965"/>
                  <a:pt x="1365713" y="1849705"/>
                </a:cubicBezTo>
                <a:cubicBezTo>
                  <a:pt x="1293142" y="1879055"/>
                  <a:pt x="1336685" y="1873185"/>
                  <a:pt x="1235085" y="1832095"/>
                </a:cubicBezTo>
                <a:cubicBezTo>
                  <a:pt x="1199107" y="1825859"/>
                  <a:pt x="1173221" y="1821489"/>
                  <a:pt x="1154962" y="1818475"/>
                </a:cubicBezTo>
                <a:lnTo>
                  <a:pt x="1120900" y="1813039"/>
                </a:lnTo>
                <a:lnTo>
                  <a:pt x="1129938" y="1814166"/>
                </a:lnTo>
                <a:cubicBezTo>
                  <a:pt x="1151123" y="1816260"/>
                  <a:pt x="1175910" y="1815526"/>
                  <a:pt x="1046399" y="1779264"/>
                </a:cubicBezTo>
                <a:cubicBezTo>
                  <a:pt x="1013066" y="1769931"/>
                  <a:pt x="978666" y="1767524"/>
                  <a:pt x="944800" y="1761654"/>
                </a:cubicBezTo>
                <a:cubicBezTo>
                  <a:pt x="849797" y="1800076"/>
                  <a:pt x="943040" y="1746712"/>
                  <a:pt x="886743" y="1832095"/>
                </a:cubicBezTo>
                <a:cubicBezTo>
                  <a:pt x="875846" y="1848622"/>
                  <a:pt x="857713" y="1855575"/>
                  <a:pt x="843199" y="1867315"/>
                </a:cubicBezTo>
                <a:cubicBezTo>
                  <a:pt x="688381" y="1861445"/>
                  <a:pt x="533638" y="1849705"/>
                  <a:pt x="378743" y="1849705"/>
                </a:cubicBezTo>
                <a:cubicBezTo>
                  <a:pt x="277028" y="1849705"/>
                  <a:pt x="142673" y="1958289"/>
                  <a:pt x="73943" y="1867315"/>
                </a:cubicBezTo>
                <a:cubicBezTo>
                  <a:pt x="-7854" y="1759049"/>
                  <a:pt x="64266" y="1573810"/>
                  <a:pt x="59427" y="1427057"/>
                </a:cubicBezTo>
                <a:cubicBezTo>
                  <a:pt x="59427" y="1427057"/>
                  <a:pt x="34183" y="1310642"/>
                  <a:pt x="30399" y="1250954"/>
                </a:cubicBezTo>
                <a:cubicBezTo>
                  <a:pt x="29226" y="1232446"/>
                  <a:pt x="42749" y="1216500"/>
                  <a:pt x="44913" y="1198123"/>
                </a:cubicBezTo>
                <a:cubicBezTo>
                  <a:pt x="52471" y="1133938"/>
                  <a:pt x="54590" y="1068981"/>
                  <a:pt x="59427" y="1004410"/>
                </a:cubicBezTo>
                <a:cubicBezTo>
                  <a:pt x="54590" y="928099"/>
                  <a:pt x="48729" y="851873"/>
                  <a:pt x="44913" y="775477"/>
                </a:cubicBezTo>
                <a:cubicBezTo>
                  <a:pt x="39052" y="658144"/>
                  <a:pt x="35629" y="540648"/>
                  <a:pt x="30399" y="423270"/>
                </a:cubicBezTo>
                <a:cubicBezTo>
                  <a:pt x="25952" y="323451"/>
                  <a:pt x="-25239" y="176726"/>
                  <a:pt x="15886" y="123895"/>
                </a:cubicBezTo>
                <a:cubicBezTo>
                  <a:pt x="57010" y="71064"/>
                  <a:pt x="190156" y="111310"/>
                  <a:pt x="277143" y="106285"/>
                </a:cubicBezTo>
                <a:cubicBezTo>
                  <a:pt x="292425" y="105401"/>
                  <a:pt x="305683" y="92315"/>
                  <a:pt x="320686" y="88674"/>
                </a:cubicBezTo>
                <a:cubicBezTo>
                  <a:pt x="354232" y="80533"/>
                  <a:pt x="388541" y="77887"/>
                  <a:pt x="422286" y="71064"/>
                </a:cubicBezTo>
                <a:cubicBezTo>
                  <a:pt x="446620" y="66142"/>
                  <a:pt x="470667" y="59324"/>
                  <a:pt x="494857" y="53454"/>
                </a:cubicBezTo>
                <a:cubicBezTo>
                  <a:pt x="688381" y="35844"/>
                  <a:pt x="881552" y="11078"/>
                  <a:pt x="1075428" y="623"/>
                </a:cubicBezTo>
                <a:close/>
              </a:path>
            </a:pathLst>
          </a:custGeom>
          <a:pattFill prst="dot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Box 26"/>
          <p:cNvSpPr txBox="1"/>
          <p:nvPr/>
        </p:nvSpPr>
        <p:spPr>
          <a:xfrm>
            <a:off x="6574627" y="1272757"/>
            <a:ext cx="3596774" cy="461665"/>
          </a:xfrm>
          <a:prstGeom prst="rect">
            <a:avLst/>
          </a:prstGeom>
          <a:noFill/>
        </p:spPr>
        <p:txBody>
          <a:bodyPr wrap="square" rtlCol="0">
            <a:spAutoFit/>
          </a:bodyPr>
          <a:lstStyle/>
          <a:p>
            <a:endParaRPr lang="en-US" sz="1200" kern="0" dirty="0">
              <a:solidFill>
                <a:sysClr val="windowText" lastClr="000000"/>
              </a:solidFill>
              <a:latin typeface="Corbel" panose="020B0503020204020204" pitchFamily="34" charset="0"/>
            </a:endParaRPr>
          </a:p>
          <a:p>
            <a:endParaRPr lang="en-US" sz="1200" kern="0" dirty="0">
              <a:solidFill>
                <a:sysClr val="windowText" lastClr="000000"/>
              </a:solidFill>
              <a:latin typeface="Corbel" panose="020B0503020204020204" pitchFamily="34" charset="0"/>
            </a:endParaRPr>
          </a:p>
        </p:txBody>
      </p:sp>
      <p:sp>
        <p:nvSpPr>
          <p:cNvPr id="15" name="TextBox 26"/>
          <p:cNvSpPr txBox="1"/>
          <p:nvPr/>
        </p:nvSpPr>
        <p:spPr>
          <a:xfrm>
            <a:off x="6816347" y="3976205"/>
            <a:ext cx="4575936" cy="353943"/>
          </a:xfrm>
          <a:prstGeom prst="rect">
            <a:avLst/>
          </a:prstGeom>
          <a:noFill/>
        </p:spPr>
        <p:txBody>
          <a:bodyPr wrap="square" rtlCol="0">
            <a:spAutoFit/>
          </a:bodyPr>
          <a:lstStyle/>
          <a:p>
            <a:pPr algn="just">
              <a:defRPr/>
            </a:pPr>
            <a:endParaRPr lang="fr-FR" sz="400" dirty="0">
              <a:latin typeface="Corbel" panose="020B0503020204020204" pitchFamily="34" charset="0"/>
            </a:endParaRPr>
          </a:p>
          <a:p>
            <a:pPr algn="just">
              <a:defRPr/>
            </a:pPr>
            <a:endParaRPr lang="fr-FR" sz="1300" dirty="0">
              <a:latin typeface="Corbel" panose="020B0503020204020204" pitchFamily="34" charset="0"/>
            </a:endParaRPr>
          </a:p>
        </p:txBody>
      </p:sp>
      <p:pic>
        <p:nvPicPr>
          <p:cNvPr id="16" name="Graphic 30" descr="Lightbulb"/>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8671" y="2740031"/>
            <a:ext cx="370614" cy="649775"/>
          </a:xfrm>
          <a:prstGeom prst="rect">
            <a:avLst/>
          </a:prstGeom>
        </p:spPr>
      </p:pic>
      <p:sp>
        <p:nvSpPr>
          <p:cNvPr id="28" name="TextBox 26"/>
          <p:cNvSpPr txBox="1"/>
          <p:nvPr/>
        </p:nvSpPr>
        <p:spPr>
          <a:xfrm>
            <a:off x="10192753" y="1124825"/>
            <a:ext cx="2000353" cy="276999"/>
          </a:xfrm>
          <a:prstGeom prst="rect">
            <a:avLst/>
          </a:prstGeom>
          <a:noFill/>
        </p:spPr>
        <p:txBody>
          <a:bodyPr wrap="square" rtlCol="0">
            <a:spAutoFit/>
          </a:bodyPr>
          <a:lstStyle/>
          <a:p>
            <a:pPr algn="just"/>
            <a:r>
              <a:rPr lang="fr-FR" sz="1200" kern="0" dirty="0">
                <a:latin typeface="Corbel" panose="020B0503020204020204" pitchFamily="34" charset="0"/>
              </a:rPr>
              <a:t>.</a:t>
            </a:r>
            <a:endParaRPr lang="fr-FR" sz="1200" b="1" kern="0" dirty="0">
              <a:latin typeface="Corbel" panose="020B0503020204020204" pitchFamily="34" charset="0"/>
            </a:endParaRPr>
          </a:p>
        </p:txBody>
      </p:sp>
      <p:sp>
        <p:nvSpPr>
          <p:cNvPr id="29" name="ZoneTexte 28"/>
          <p:cNvSpPr txBox="1"/>
          <p:nvPr/>
        </p:nvSpPr>
        <p:spPr>
          <a:xfrm>
            <a:off x="483332" y="220251"/>
            <a:ext cx="5309796"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I- Introduction</a:t>
            </a:r>
          </a:p>
        </p:txBody>
      </p:sp>
      <p:sp>
        <p:nvSpPr>
          <p:cNvPr id="30" name="Rectangle 29"/>
          <p:cNvSpPr/>
          <p:nvPr/>
        </p:nvSpPr>
        <p:spPr>
          <a:xfrm>
            <a:off x="483332" y="751344"/>
            <a:ext cx="5612668" cy="5078313"/>
          </a:xfrm>
          <a:prstGeom prst="rect">
            <a:avLst/>
          </a:prstGeom>
        </p:spPr>
        <p:txBody>
          <a:bodyPr wrap="square">
            <a:spAutoFit/>
          </a:bodyPr>
          <a:lstStyle/>
          <a:p>
            <a:pPr algn="just"/>
            <a:r>
              <a:rPr lang="fr-FR" dirty="0">
                <a:latin typeface="Garamond" panose="02020404030301010803" pitchFamily="18" charset="0"/>
              </a:rPr>
              <a:t>MEDIA CONTACT conscient de l’importance de son rôle dans la stratégie de gestion de la relation avec le client </a:t>
            </a:r>
            <a:r>
              <a:rPr lang="fr-FR" dirty="0" err="1">
                <a:latin typeface="Garamond" panose="02020404030301010803" pitchFamily="18" charset="0"/>
              </a:rPr>
              <a:t>celtiis</a:t>
            </a:r>
            <a:r>
              <a:rPr lang="fr-FR" dirty="0">
                <a:latin typeface="Garamond" panose="02020404030301010803" pitchFamily="18" charset="0"/>
              </a:rPr>
              <a:t> se propose d’assurer une disponibilité constante de ses services afin de répondre ainsi aux besoins des clients finaux et les accompagner efficacement dans la construction d’une expérience client réussie. </a:t>
            </a:r>
          </a:p>
          <a:p>
            <a:pPr algn="just"/>
            <a:r>
              <a:rPr lang="fr-FR" dirty="0">
                <a:latin typeface="Garamond" panose="02020404030301010803" pitchFamily="18" charset="0"/>
              </a:rPr>
              <a:t>Dans ce sens, MEDIA CONTACT BENIN met en place un </a:t>
            </a:r>
            <a:r>
              <a:rPr lang="fr-FR" b="1" dirty="0">
                <a:latin typeface="Garamond" panose="02020404030301010803" pitchFamily="18" charset="0"/>
              </a:rPr>
              <a:t>Plan de Continuité d‘Activité (PCA)</a:t>
            </a:r>
            <a:r>
              <a:rPr lang="fr-FR" dirty="0">
                <a:latin typeface="Garamond" panose="02020404030301010803" pitchFamily="18" charset="0"/>
              </a:rPr>
              <a:t> visant à garantir sans discontinuer l’opérationnalité de ses services en cas de survenance d’incident de diverses natures. Ainsi au travers de ce plan nous souhaitons: </a:t>
            </a:r>
          </a:p>
          <a:p>
            <a:pPr algn="just"/>
            <a:r>
              <a:rPr lang="fr-FR" dirty="0">
                <a:latin typeface="Garamond" panose="02020404030301010803" pitchFamily="18" charset="0"/>
              </a:rPr>
              <a:t>Respecter nos engagements contractuels avec CELTIIS BENIN</a:t>
            </a:r>
          </a:p>
          <a:p>
            <a:pPr algn="just"/>
            <a:r>
              <a:rPr lang="fr-FR" dirty="0">
                <a:latin typeface="Garamond" panose="02020404030301010803" pitchFamily="18" charset="0"/>
              </a:rPr>
              <a:t>Assurer la continuité du service en cas de survenance d’incident</a:t>
            </a:r>
          </a:p>
          <a:p>
            <a:pPr algn="just"/>
            <a:r>
              <a:rPr lang="fr-FR" dirty="0">
                <a:latin typeface="Garamond" panose="02020404030301010803" pitchFamily="18" charset="0"/>
              </a:rPr>
              <a:t>Préserver l'image de marque de CELTIIS BENIN</a:t>
            </a:r>
          </a:p>
          <a:p>
            <a:pPr algn="just"/>
            <a:r>
              <a:rPr lang="fr-FR" dirty="0">
                <a:latin typeface="Garamond" panose="02020404030301010803" pitchFamily="18" charset="0"/>
              </a:rPr>
              <a:t>Améliorer la résilience organisationnelle au sein de Media Contact BENIN</a:t>
            </a:r>
            <a:endParaRPr lang="en-ZA" altLang="en-US" sz="1400" dirty="0">
              <a:latin typeface="Garamond" panose="02020404030301010803" pitchFamily="18" charset="0"/>
            </a:endParaRPr>
          </a:p>
        </p:txBody>
      </p:sp>
      <p:pic>
        <p:nvPicPr>
          <p:cNvPr id="31" name="Image 30"/>
          <p:cNvPicPr>
            <a:picLocks noChangeAspect="1"/>
          </p:cNvPicPr>
          <p:nvPr/>
        </p:nvPicPr>
        <p:blipFill rotWithShape="1">
          <a:blip r:embed="rId6" cstate="print">
            <a:extLst>
              <a:ext uri="{28A0092B-C50C-407E-A947-70E740481C1C}">
                <a14:useLocalDpi xmlns:a14="http://schemas.microsoft.com/office/drawing/2010/main" val="0"/>
              </a:ext>
            </a:extLst>
          </a:blip>
          <a:srcRect l="23350" t="-722" r="33350" b="722"/>
          <a:stretch/>
        </p:blipFill>
        <p:spPr>
          <a:xfrm>
            <a:off x="6724651" y="857251"/>
            <a:ext cx="4905374" cy="49053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 y="857"/>
            <a:ext cx="12188950" cy="6856284"/>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656" y="396708"/>
            <a:ext cx="2217589" cy="576830"/>
          </a:xfrm>
          <a:prstGeom prst="rect">
            <a:avLst/>
          </a:prstGeom>
        </p:spPr>
      </p:pic>
      <p:sp>
        <p:nvSpPr>
          <p:cNvPr id="5" name="ZoneTexte 4"/>
          <p:cNvSpPr txBox="1"/>
          <p:nvPr/>
        </p:nvSpPr>
        <p:spPr>
          <a:xfrm>
            <a:off x="1656450" y="5174452"/>
            <a:ext cx="9829800" cy="523220"/>
          </a:xfrm>
          <a:prstGeom prst="rect">
            <a:avLst/>
          </a:prstGeom>
          <a:noFill/>
        </p:spPr>
        <p:txBody>
          <a:bodyPr wrap="square" rtlCol="0">
            <a:spAutoFit/>
          </a:bodyPr>
          <a:lstStyle/>
          <a:p>
            <a:r>
              <a:rPr lang="fr-FR" sz="2800" b="1" dirty="0">
                <a:latin typeface="Garamond" panose="02020404030301010803" pitchFamily="18" charset="0"/>
                <a:cs typeface="Arial" panose="020B0604020202020204" pitchFamily="34" charset="0"/>
              </a:rPr>
              <a:t>Objectifs du Plan de Continuité d’Activité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p:cNvSpPr txBox="1"/>
          <p:nvPr/>
        </p:nvSpPr>
        <p:spPr>
          <a:xfrm>
            <a:off x="483332" y="220251"/>
            <a:ext cx="5309796"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II- Objectif du Plan de Continuité d’Activité</a:t>
            </a:r>
          </a:p>
        </p:txBody>
      </p:sp>
      <p:sp>
        <p:nvSpPr>
          <p:cNvPr id="26" name="Rectangle 25"/>
          <p:cNvSpPr/>
          <p:nvPr/>
        </p:nvSpPr>
        <p:spPr>
          <a:xfrm>
            <a:off x="394320" y="1050687"/>
            <a:ext cx="5612668" cy="2862322"/>
          </a:xfrm>
          <a:prstGeom prst="rect">
            <a:avLst/>
          </a:prstGeom>
        </p:spPr>
        <p:txBody>
          <a:bodyPr wrap="square">
            <a:spAutoFit/>
          </a:bodyPr>
          <a:lstStyle/>
          <a:p>
            <a:pPr algn="just"/>
            <a:r>
              <a:rPr lang="fr-FR" dirty="0">
                <a:latin typeface="Garamond" panose="02020404030301010803" pitchFamily="18" charset="0"/>
              </a:rPr>
              <a:t>L’objectif visé par </a:t>
            </a:r>
            <a:r>
              <a:rPr lang="fr-FR" b="1" dirty="0">
                <a:latin typeface="Garamond" panose="02020404030301010803" pitchFamily="18" charset="0"/>
              </a:rPr>
              <a:t>Media Contact BENIN</a:t>
            </a:r>
            <a:r>
              <a:rPr lang="fr-FR" dirty="0">
                <a:latin typeface="Garamond" panose="02020404030301010803" pitchFamily="18" charset="0"/>
              </a:rPr>
              <a:t> est de coordonner la reprise des fonctions support en cas de perturbation de sa production pour quelque motif ou en cas de survenance de sinistre.</a:t>
            </a:r>
          </a:p>
          <a:p>
            <a:pPr algn="just"/>
            <a:r>
              <a:rPr lang="fr-FR" dirty="0">
                <a:latin typeface="Garamond" panose="02020404030301010803" pitchFamily="18" charset="0"/>
              </a:rPr>
              <a:t>Cela peut inclure des catastrophes ou d'autres perturbations, telles que des incendies, des inondations, des tremblements de terre, des explosions, du terrorisme, des tornades, des interruptions de courant prolongées, des pannes techniques, des déversements de produits chimiques dangereux et d'autres catastrophes naturelles ou causées par l'homme.</a:t>
            </a:r>
          </a:p>
        </p:txBody>
      </p:sp>
      <p:pic>
        <p:nvPicPr>
          <p:cNvPr id="28" name="Image 27"/>
          <p:cNvPicPr>
            <a:picLocks noChangeAspect="1"/>
          </p:cNvPicPr>
          <p:nvPr/>
        </p:nvPicPr>
        <p:blipFill rotWithShape="1">
          <a:blip r:embed="rId3" cstate="print">
            <a:extLst>
              <a:ext uri="{28A0092B-C50C-407E-A947-70E740481C1C}">
                <a14:useLocalDpi xmlns:a14="http://schemas.microsoft.com/office/drawing/2010/main" val="0"/>
              </a:ext>
            </a:extLst>
          </a:blip>
          <a:srcRect l="23850" r="23850"/>
          <a:stretch/>
        </p:blipFill>
        <p:spPr>
          <a:xfrm>
            <a:off x="6800850" y="1050687"/>
            <a:ext cx="4756626" cy="4756626"/>
          </a:xfrm>
          <a:prstGeom prst="rect">
            <a:avLst/>
          </a:prstGeom>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ZoneTexte 2"/>
          <p:cNvSpPr txBox="1"/>
          <p:nvPr/>
        </p:nvSpPr>
        <p:spPr>
          <a:xfrm>
            <a:off x="483332" y="220251"/>
            <a:ext cx="5309796"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II- Objectif du Plan de Continuité d’Activité</a:t>
            </a:r>
          </a:p>
        </p:txBody>
      </p:sp>
      <p:sp>
        <p:nvSpPr>
          <p:cNvPr id="4" name="Rectangle 3"/>
          <p:cNvSpPr/>
          <p:nvPr/>
        </p:nvSpPr>
        <p:spPr>
          <a:xfrm>
            <a:off x="483332" y="838647"/>
            <a:ext cx="11114308" cy="400110"/>
          </a:xfrm>
          <a:prstGeom prst="rect">
            <a:avLst/>
          </a:prstGeom>
        </p:spPr>
        <p:txBody>
          <a:bodyPr wrap="square">
            <a:spAutoFit/>
          </a:bodyPr>
          <a:lstStyle/>
          <a:p>
            <a:pPr algn="just"/>
            <a:r>
              <a:rPr lang="fr-FR" sz="2000" b="1" dirty="0">
                <a:latin typeface="Garamond" panose="02020404030301010803" pitchFamily="18" charset="0"/>
              </a:rPr>
              <a:t>Nos priorités en cas d’incident sont les suivantes :</a:t>
            </a:r>
          </a:p>
        </p:txBody>
      </p:sp>
      <p:grpSp>
        <p:nvGrpSpPr>
          <p:cNvPr id="5" name="Groupe 4"/>
          <p:cNvGrpSpPr/>
          <p:nvPr/>
        </p:nvGrpSpPr>
        <p:grpSpPr>
          <a:xfrm>
            <a:off x="1153892" y="1464310"/>
            <a:ext cx="11434348" cy="400588"/>
            <a:chOff x="1153892" y="2854960"/>
            <a:chExt cx="11434348" cy="400588"/>
          </a:xfrm>
        </p:grpSpPr>
        <p:sp>
          <p:nvSpPr>
            <p:cNvPr id="6" name="Ellipse 5"/>
            <p:cNvSpPr/>
            <p:nvPr/>
          </p:nvSpPr>
          <p:spPr>
            <a:xfrm>
              <a:off x="1153892" y="2854960"/>
              <a:ext cx="400588" cy="400588"/>
            </a:xfrm>
            <a:prstGeom prst="ellipse">
              <a:avLst/>
            </a:prstGeom>
            <a:solidFill>
              <a:srgbClr val="FFCB0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153892" y="2885977"/>
              <a:ext cx="400588" cy="338554"/>
            </a:xfrm>
            <a:prstGeom prst="rect">
              <a:avLst/>
            </a:prstGeom>
            <a:noFill/>
          </p:spPr>
          <p:txBody>
            <a:bodyPr wrap="square" rtlCol="0">
              <a:spAutoFit/>
            </a:bodyPr>
            <a:lstStyle/>
            <a:p>
              <a:pPr algn="ctr"/>
              <a:r>
                <a:rPr lang="fr-FR" sz="1600" b="1" dirty="0"/>
                <a:t>1</a:t>
              </a:r>
            </a:p>
          </p:txBody>
        </p:sp>
        <p:sp>
          <p:nvSpPr>
            <p:cNvPr id="8" name="ZoneTexte 7"/>
            <p:cNvSpPr txBox="1"/>
            <p:nvPr/>
          </p:nvSpPr>
          <p:spPr>
            <a:xfrm>
              <a:off x="1574516" y="2885977"/>
              <a:ext cx="11013724" cy="338554"/>
            </a:xfrm>
            <a:prstGeom prst="rect">
              <a:avLst/>
            </a:prstGeom>
            <a:noFill/>
          </p:spPr>
          <p:txBody>
            <a:bodyPr wrap="square" rtlCol="0">
              <a:spAutoFit/>
            </a:bodyPr>
            <a:lstStyle/>
            <a:p>
              <a:r>
                <a:rPr lang="fr-FR" sz="1600" dirty="0">
                  <a:latin typeface="Garamond" panose="02020404030301010803" pitchFamily="18" charset="0"/>
                </a:rPr>
                <a:t>Assurer la sécurité des employés et des visiteurs dans nos bureaux.</a:t>
              </a:r>
            </a:p>
          </p:txBody>
        </p:sp>
      </p:grpSp>
      <p:grpSp>
        <p:nvGrpSpPr>
          <p:cNvPr id="9" name="Groupe 8"/>
          <p:cNvGrpSpPr/>
          <p:nvPr/>
        </p:nvGrpSpPr>
        <p:grpSpPr>
          <a:xfrm>
            <a:off x="1153892" y="2212941"/>
            <a:ext cx="11434348" cy="400588"/>
            <a:chOff x="1153892" y="2854960"/>
            <a:chExt cx="11434348" cy="400588"/>
          </a:xfrm>
        </p:grpSpPr>
        <p:sp>
          <p:nvSpPr>
            <p:cNvPr id="10" name="Ellipse 9"/>
            <p:cNvSpPr/>
            <p:nvPr/>
          </p:nvSpPr>
          <p:spPr>
            <a:xfrm>
              <a:off x="1153892" y="2854960"/>
              <a:ext cx="400588" cy="400588"/>
            </a:xfrm>
            <a:prstGeom prst="ellipse">
              <a:avLst/>
            </a:prstGeom>
            <a:solidFill>
              <a:srgbClr val="FFCB0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1153892" y="2885977"/>
              <a:ext cx="400588" cy="338554"/>
            </a:xfrm>
            <a:prstGeom prst="rect">
              <a:avLst/>
            </a:prstGeom>
            <a:noFill/>
          </p:spPr>
          <p:txBody>
            <a:bodyPr wrap="square" rtlCol="0">
              <a:spAutoFit/>
            </a:bodyPr>
            <a:lstStyle/>
            <a:p>
              <a:pPr algn="ctr"/>
              <a:r>
                <a:rPr lang="fr-FR" sz="1600" b="1" dirty="0"/>
                <a:t>2</a:t>
              </a:r>
            </a:p>
          </p:txBody>
        </p:sp>
        <p:sp>
          <p:nvSpPr>
            <p:cNvPr id="12" name="ZoneTexte 11"/>
            <p:cNvSpPr txBox="1"/>
            <p:nvPr/>
          </p:nvSpPr>
          <p:spPr>
            <a:xfrm>
              <a:off x="1574516" y="2885977"/>
              <a:ext cx="11013724" cy="338554"/>
            </a:xfrm>
            <a:prstGeom prst="rect">
              <a:avLst/>
            </a:prstGeom>
            <a:noFill/>
          </p:spPr>
          <p:txBody>
            <a:bodyPr wrap="square" rtlCol="0">
              <a:spAutoFit/>
            </a:bodyPr>
            <a:lstStyle/>
            <a:p>
              <a:r>
                <a:rPr lang="fr-FR" sz="1600" dirty="0">
                  <a:latin typeface="Garamond" panose="02020404030301010803" pitchFamily="18" charset="0"/>
                </a:rPr>
                <a:t>Assurer la continuité des opérations du Centre de Contact.</a:t>
              </a:r>
            </a:p>
          </p:txBody>
        </p:sp>
      </p:grpSp>
      <p:grpSp>
        <p:nvGrpSpPr>
          <p:cNvPr id="13" name="Groupe 12"/>
          <p:cNvGrpSpPr/>
          <p:nvPr/>
        </p:nvGrpSpPr>
        <p:grpSpPr>
          <a:xfrm>
            <a:off x="1153892" y="2961572"/>
            <a:ext cx="11434348" cy="400588"/>
            <a:chOff x="1153892" y="2854960"/>
            <a:chExt cx="11434348" cy="400588"/>
          </a:xfrm>
        </p:grpSpPr>
        <p:sp>
          <p:nvSpPr>
            <p:cNvPr id="14" name="Ellipse 13"/>
            <p:cNvSpPr/>
            <p:nvPr/>
          </p:nvSpPr>
          <p:spPr>
            <a:xfrm>
              <a:off x="1153892" y="2854960"/>
              <a:ext cx="400588" cy="400588"/>
            </a:xfrm>
            <a:prstGeom prst="ellipse">
              <a:avLst/>
            </a:prstGeom>
            <a:solidFill>
              <a:srgbClr val="FFCB0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1153892" y="2885977"/>
              <a:ext cx="400588" cy="338554"/>
            </a:xfrm>
            <a:prstGeom prst="rect">
              <a:avLst/>
            </a:prstGeom>
            <a:noFill/>
          </p:spPr>
          <p:txBody>
            <a:bodyPr wrap="square" rtlCol="0">
              <a:spAutoFit/>
            </a:bodyPr>
            <a:lstStyle/>
            <a:p>
              <a:pPr algn="ctr"/>
              <a:r>
                <a:rPr lang="fr-FR" sz="1600" b="1" dirty="0"/>
                <a:t>3</a:t>
              </a:r>
            </a:p>
          </p:txBody>
        </p:sp>
        <p:sp>
          <p:nvSpPr>
            <p:cNvPr id="16" name="ZoneTexte 15"/>
            <p:cNvSpPr txBox="1"/>
            <p:nvPr/>
          </p:nvSpPr>
          <p:spPr>
            <a:xfrm>
              <a:off x="1574516" y="2885977"/>
              <a:ext cx="11013724" cy="338554"/>
            </a:xfrm>
            <a:prstGeom prst="rect">
              <a:avLst/>
            </a:prstGeom>
            <a:noFill/>
          </p:spPr>
          <p:txBody>
            <a:bodyPr wrap="square" rtlCol="0">
              <a:spAutoFit/>
            </a:bodyPr>
            <a:lstStyle/>
            <a:p>
              <a:r>
                <a:rPr lang="fr-FR" sz="1600" dirty="0">
                  <a:latin typeface="Garamond" panose="02020404030301010803" pitchFamily="18" charset="0"/>
                </a:rPr>
                <a:t>Protéger les données sensibles et garantir la sécurité des informations.</a:t>
              </a:r>
            </a:p>
          </p:txBody>
        </p:sp>
      </p:grpSp>
      <p:grpSp>
        <p:nvGrpSpPr>
          <p:cNvPr id="17" name="Groupe 16"/>
          <p:cNvGrpSpPr/>
          <p:nvPr/>
        </p:nvGrpSpPr>
        <p:grpSpPr>
          <a:xfrm>
            <a:off x="1153892" y="3710203"/>
            <a:ext cx="11434348" cy="400588"/>
            <a:chOff x="1153892" y="2854960"/>
            <a:chExt cx="11434348" cy="400588"/>
          </a:xfrm>
        </p:grpSpPr>
        <p:sp>
          <p:nvSpPr>
            <p:cNvPr id="18" name="Ellipse 17"/>
            <p:cNvSpPr/>
            <p:nvPr/>
          </p:nvSpPr>
          <p:spPr>
            <a:xfrm>
              <a:off x="1153892" y="2854960"/>
              <a:ext cx="400588" cy="400588"/>
            </a:xfrm>
            <a:prstGeom prst="ellipse">
              <a:avLst/>
            </a:prstGeom>
            <a:solidFill>
              <a:srgbClr val="FFCB0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p:cNvSpPr txBox="1"/>
            <p:nvPr/>
          </p:nvSpPr>
          <p:spPr>
            <a:xfrm>
              <a:off x="1153892" y="2885977"/>
              <a:ext cx="400588" cy="338554"/>
            </a:xfrm>
            <a:prstGeom prst="rect">
              <a:avLst/>
            </a:prstGeom>
            <a:noFill/>
          </p:spPr>
          <p:txBody>
            <a:bodyPr wrap="square" rtlCol="0">
              <a:spAutoFit/>
            </a:bodyPr>
            <a:lstStyle/>
            <a:p>
              <a:pPr algn="ctr"/>
              <a:r>
                <a:rPr lang="fr-FR" sz="1600" b="1" dirty="0"/>
                <a:t>4</a:t>
              </a:r>
            </a:p>
          </p:txBody>
        </p:sp>
        <p:sp>
          <p:nvSpPr>
            <p:cNvPr id="20" name="ZoneTexte 19"/>
            <p:cNvSpPr txBox="1"/>
            <p:nvPr/>
          </p:nvSpPr>
          <p:spPr>
            <a:xfrm>
              <a:off x="1574516" y="2885977"/>
              <a:ext cx="11013724" cy="338554"/>
            </a:xfrm>
            <a:prstGeom prst="rect">
              <a:avLst/>
            </a:prstGeom>
            <a:noFill/>
          </p:spPr>
          <p:txBody>
            <a:bodyPr wrap="square" rtlCol="0">
              <a:spAutoFit/>
            </a:bodyPr>
            <a:lstStyle/>
            <a:p>
              <a:r>
                <a:rPr lang="fr-FR" sz="1600" dirty="0">
                  <a:latin typeface="Garamond" panose="02020404030301010803" pitchFamily="18" charset="0"/>
                </a:rPr>
                <a:t>Minimiser l’impact sur les clients et réduire lés délais d’indisponibilité du Service Client.</a:t>
              </a:r>
            </a:p>
          </p:txBody>
        </p:sp>
      </p:grpSp>
      <p:grpSp>
        <p:nvGrpSpPr>
          <p:cNvPr id="21" name="Groupe 20"/>
          <p:cNvGrpSpPr/>
          <p:nvPr/>
        </p:nvGrpSpPr>
        <p:grpSpPr>
          <a:xfrm>
            <a:off x="1153892" y="4458834"/>
            <a:ext cx="11434348" cy="400588"/>
            <a:chOff x="1153892" y="2854960"/>
            <a:chExt cx="11434348" cy="400588"/>
          </a:xfrm>
        </p:grpSpPr>
        <p:sp>
          <p:nvSpPr>
            <p:cNvPr id="22" name="Ellipse 21"/>
            <p:cNvSpPr/>
            <p:nvPr/>
          </p:nvSpPr>
          <p:spPr>
            <a:xfrm>
              <a:off x="1153892" y="2854960"/>
              <a:ext cx="400588" cy="400588"/>
            </a:xfrm>
            <a:prstGeom prst="ellipse">
              <a:avLst/>
            </a:prstGeom>
            <a:solidFill>
              <a:srgbClr val="FFCB0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1153892" y="2885977"/>
              <a:ext cx="400588" cy="338554"/>
            </a:xfrm>
            <a:prstGeom prst="rect">
              <a:avLst/>
            </a:prstGeom>
            <a:noFill/>
          </p:spPr>
          <p:txBody>
            <a:bodyPr wrap="square" rtlCol="0">
              <a:spAutoFit/>
            </a:bodyPr>
            <a:lstStyle/>
            <a:p>
              <a:pPr algn="ctr"/>
              <a:r>
                <a:rPr lang="fr-FR" sz="1600" b="1" dirty="0"/>
                <a:t>5</a:t>
              </a:r>
            </a:p>
          </p:txBody>
        </p:sp>
        <p:sp>
          <p:nvSpPr>
            <p:cNvPr id="24" name="ZoneTexte 23"/>
            <p:cNvSpPr txBox="1"/>
            <p:nvPr/>
          </p:nvSpPr>
          <p:spPr>
            <a:xfrm>
              <a:off x="1574516" y="2885977"/>
              <a:ext cx="11013724" cy="338554"/>
            </a:xfrm>
            <a:prstGeom prst="rect">
              <a:avLst/>
            </a:prstGeom>
            <a:noFill/>
          </p:spPr>
          <p:txBody>
            <a:bodyPr wrap="square" rtlCol="0">
              <a:spAutoFit/>
            </a:bodyPr>
            <a:lstStyle/>
            <a:p>
              <a:r>
                <a:rPr lang="fr-FR" sz="1600" dirty="0">
                  <a:latin typeface="Garamond" panose="02020404030301010803" pitchFamily="18" charset="0"/>
                </a:rPr>
                <a:t>Maintenir la communication entre les collaborateurs , les clients et le Partenaire.</a:t>
              </a:r>
            </a:p>
          </p:txBody>
        </p:sp>
      </p:grpSp>
      <p:sp>
        <p:nvSpPr>
          <p:cNvPr id="25" name="ZoneTexte 24"/>
          <p:cNvSpPr txBox="1"/>
          <p:nvPr/>
        </p:nvSpPr>
        <p:spPr>
          <a:xfrm>
            <a:off x="1574517" y="5238482"/>
            <a:ext cx="7074184" cy="338554"/>
          </a:xfrm>
          <a:prstGeom prst="rect">
            <a:avLst/>
          </a:prstGeom>
          <a:noFill/>
        </p:spPr>
        <p:txBody>
          <a:bodyPr wrap="square" rtlCol="0">
            <a:spAutoFit/>
          </a:bodyPr>
          <a:lstStyle/>
          <a:p>
            <a:endParaRPr lang="fr-FR" sz="1600" dirty="0"/>
          </a:p>
        </p:txBody>
      </p:sp>
    </p:spTree>
    <p:extLst>
      <p:ext uri="{BB962C8B-B14F-4D97-AF65-F5344CB8AC3E}">
        <p14:creationId xmlns:p14="http://schemas.microsoft.com/office/powerpoint/2010/main" val="19856938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 y="857"/>
            <a:ext cx="12188950" cy="6856284"/>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656" y="396708"/>
            <a:ext cx="2217589" cy="576830"/>
          </a:xfrm>
          <a:prstGeom prst="rect">
            <a:avLst/>
          </a:prstGeom>
        </p:spPr>
      </p:pic>
      <p:sp>
        <p:nvSpPr>
          <p:cNvPr id="6" name="ZoneTexte 5"/>
          <p:cNvSpPr txBox="1"/>
          <p:nvPr/>
        </p:nvSpPr>
        <p:spPr>
          <a:xfrm>
            <a:off x="1187112" y="5166360"/>
            <a:ext cx="9829800" cy="523220"/>
          </a:xfrm>
          <a:prstGeom prst="rect">
            <a:avLst/>
          </a:prstGeom>
          <a:noFill/>
        </p:spPr>
        <p:txBody>
          <a:bodyPr wrap="square" rtlCol="0">
            <a:spAutoFit/>
          </a:bodyPr>
          <a:lstStyle/>
          <a:p>
            <a:r>
              <a:rPr lang="fr-FR" sz="2800" b="1" dirty="0">
                <a:latin typeface="Garamond" panose="02020404030301010803" pitchFamily="18" charset="0"/>
                <a:cs typeface="Arial" panose="020B0604020202020204" pitchFamily="34" charset="0"/>
              </a:rPr>
              <a:t>Mode d’activation du Plan de Continuité d’Activité</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85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sp>
        <p:nvSpPr>
          <p:cNvPr id="3" name="ZoneTexte 2"/>
          <p:cNvSpPr txBox="1"/>
          <p:nvPr/>
        </p:nvSpPr>
        <p:spPr>
          <a:xfrm>
            <a:off x="483331" y="220251"/>
            <a:ext cx="6613383" cy="369332"/>
          </a:xfrm>
          <a:prstGeom prst="rect">
            <a:avLst/>
          </a:prstGeom>
          <a:noFill/>
        </p:spPr>
        <p:txBody>
          <a:bodyPr wrap="square" rtlCol="0">
            <a:spAutoFit/>
          </a:bodyPr>
          <a:lstStyle/>
          <a:p>
            <a:r>
              <a:rPr lang="fr-FR" b="1" dirty="0">
                <a:latin typeface="Garamond" panose="02020404030301010803" pitchFamily="18" charset="0"/>
                <a:cs typeface="Arial" panose="020B0604020202020204" pitchFamily="34" charset="0"/>
              </a:rPr>
              <a:t>III- Mode d’activation du Plan de Continuité d’Activité</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088" y="801807"/>
            <a:ext cx="4867718" cy="4186238"/>
          </a:xfrm>
          <a:prstGeom prst="rect">
            <a:avLst/>
          </a:prstGeom>
        </p:spPr>
      </p:pic>
      <p:sp>
        <p:nvSpPr>
          <p:cNvPr id="5" name="Rectangle 4"/>
          <p:cNvSpPr/>
          <p:nvPr/>
        </p:nvSpPr>
        <p:spPr>
          <a:xfrm>
            <a:off x="143465" y="951121"/>
            <a:ext cx="6231793" cy="3693319"/>
          </a:xfrm>
          <a:prstGeom prst="rect">
            <a:avLst/>
          </a:prstGeom>
        </p:spPr>
        <p:txBody>
          <a:bodyPr wrap="square">
            <a:spAutoFit/>
          </a:bodyPr>
          <a:lstStyle/>
          <a:p>
            <a:pPr marL="285750" indent="-285750">
              <a:buClr>
                <a:srgbClr val="FFCB05"/>
              </a:buClr>
              <a:buFont typeface="Wingdings" panose="05000000000000000000" pitchFamily="2" charset="2"/>
              <a:buChar char="v"/>
            </a:pPr>
            <a:r>
              <a:rPr lang="fr-FR" b="1" dirty="0">
                <a:latin typeface="Garamond" panose="02020404030301010803" pitchFamily="18" charset="0"/>
              </a:rPr>
              <a:t>PANNE TECHNIQUE MAJEURE</a:t>
            </a:r>
            <a:r>
              <a:rPr lang="fr-FR" dirty="0">
                <a:latin typeface="Garamond" panose="02020404030301010803" pitchFamily="18" charset="0"/>
              </a:rPr>
              <a:t> : Panne des serveurs, coupure d'électricité ou d‘internet.</a:t>
            </a:r>
          </a:p>
          <a:p>
            <a:pPr marL="285750" indent="-285750">
              <a:buClr>
                <a:srgbClr val="FFCB05"/>
              </a:buClr>
              <a:buFont typeface="Wingdings" panose="05000000000000000000" pitchFamily="2" charset="2"/>
              <a:buChar char="v"/>
            </a:pPr>
            <a:r>
              <a:rPr lang="fr-FR" b="1" dirty="0">
                <a:latin typeface="Garamond" panose="02020404030301010803" pitchFamily="18" charset="0"/>
              </a:rPr>
              <a:t>CYBERATTAQUE</a:t>
            </a:r>
            <a:r>
              <a:rPr lang="fr-FR" dirty="0">
                <a:latin typeface="Garamond" panose="02020404030301010803" pitchFamily="18" charset="0"/>
              </a:rPr>
              <a:t> : Ransomware ou piratage compromettant les systèmes.</a:t>
            </a:r>
          </a:p>
          <a:p>
            <a:pPr marL="285750" indent="-285750">
              <a:buClr>
                <a:srgbClr val="FFCB05"/>
              </a:buClr>
              <a:buFont typeface="Wingdings" panose="05000000000000000000" pitchFamily="2" charset="2"/>
              <a:buChar char="v"/>
            </a:pPr>
            <a:r>
              <a:rPr lang="fr-FR" b="1" dirty="0">
                <a:latin typeface="Garamond" panose="02020404030301010803" pitchFamily="18" charset="0"/>
              </a:rPr>
              <a:t>CATASTROPHE NATURELLE</a:t>
            </a:r>
            <a:r>
              <a:rPr lang="fr-FR" dirty="0">
                <a:latin typeface="Garamond" panose="02020404030301010803" pitchFamily="18" charset="0"/>
              </a:rPr>
              <a:t>: Inondation, incendie, tremblement de terre.</a:t>
            </a:r>
          </a:p>
          <a:p>
            <a:pPr marL="285750" indent="-285750">
              <a:buClr>
                <a:srgbClr val="FFCB05"/>
              </a:buClr>
              <a:buFont typeface="Wingdings" panose="05000000000000000000" pitchFamily="2" charset="2"/>
              <a:buChar char="v"/>
            </a:pPr>
            <a:r>
              <a:rPr lang="fr-FR" b="1" dirty="0">
                <a:latin typeface="Garamond" panose="02020404030301010803" pitchFamily="18" charset="0"/>
              </a:rPr>
              <a:t>PANDÉMIE</a:t>
            </a:r>
            <a:r>
              <a:rPr lang="fr-FR" dirty="0">
                <a:latin typeface="Garamond" panose="02020404030301010803" pitchFamily="18" charset="0"/>
              </a:rPr>
              <a:t> : comme la COVID-19, empêchant les employés de se rendre sur site.</a:t>
            </a:r>
          </a:p>
          <a:p>
            <a:pPr marL="285750" indent="-285750">
              <a:buClr>
                <a:srgbClr val="FFCB05"/>
              </a:buClr>
              <a:buFont typeface="Wingdings" panose="05000000000000000000" pitchFamily="2" charset="2"/>
              <a:buChar char="v"/>
            </a:pPr>
            <a:r>
              <a:rPr lang="fr-FR" b="1" dirty="0">
                <a:latin typeface="Garamond" panose="02020404030301010803" pitchFamily="18" charset="0"/>
              </a:rPr>
              <a:t>CONFLIT SOCIAL </a:t>
            </a:r>
            <a:r>
              <a:rPr lang="fr-FR" dirty="0">
                <a:latin typeface="Garamond" panose="02020404030301010803" pitchFamily="18" charset="0"/>
              </a:rPr>
              <a:t>: Grève ou blocage du centre d'appel.</a:t>
            </a:r>
          </a:p>
          <a:p>
            <a:pPr marL="285750" indent="-285750">
              <a:buClr>
                <a:srgbClr val="FFCB05"/>
              </a:buClr>
              <a:buFont typeface="Wingdings" panose="05000000000000000000" pitchFamily="2" charset="2"/>
              <a:buChar char="v"/>
            </a:pPr>
            <a:r>
              <a:rPr lang="fr-FR" b="1" dirty="0">
                <a:latin typeface="Garamond" panose="02020404030301010803" pitchFamily="18" charset="0"/>
              </a:rPr>
              <a:t>INDISPONIBILITÉ DU SITE </a:t>
            </a:r>
            <a:r>
              <a:rPr lang="fr-FR" dirty="0">
                <a:latin typeface="Garamond" panose="02020404030301010803" pitchFamily="18" charset="0"/>
              </a:rPr>
              <a:t>: Incendie ou explosion le rendant inutilisable.</a:t>
            </a:r>
          </a:p>
          <a:p>
            <a:pPr marL="285750" indent="-285750">
              <a:buClr>
                <a:srgbClr val="FFCB05"/>
              </a:buClr>
              <a:buFont typeface="Wingdings" panose="05000000000000000000" pitchFamily="2" charset="2"/>
              <a:buChar char="v"/>
            </a:pPr>
            <a:r>
              <a:rPr lang="fr-FR" b="1" dirty="0">
                <a:latin typeface="Garamond" panose="02020404030301010803" pitchFamily="18" charset="0"/>
              </a:rPr>
              <a:t>INTERRUPTION DES SERVICES TIERS </a:t>
            </a:r>
            <a:r>
              <a:rPr lang="fr-FR" dirty="0">
                <a:latin typeface="Garamond" panose="02020404030301010803" pitchFamily="18" charset="0"/>
              </a:rPr>
              <a:t>: Fournisseur de téléphonie ou logiciel hors service.</a:t>
            </a:r>
          </a:p>
        </p:txBody>
      </p:sp>
    </p:spTree>
    <p:extLst>
      <p:ext uri="{BB962C8B-B14F-4D97-AF65-F5344CB8AC3E}">
        <p14:creationId xmlns:p14="http://schemas.microsoft.com/office/powerpoint/2010/main" val="419567890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508" y="220251"/>
            <a:ext cx="1629768" cy="42392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 y="857"/>
            <a:ext cx="12188950" cy="6856284"/>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656" y="396708"/>
            <a:ext cx="2217589" cy="576830"/>
          </a:xfrm>
          <a:prstGeom prst="rect">
            <a:avLst/>
          </a:prstGeom>
        </p:spPr>
      </p:pic>
      <p:sp>
        <p:nvSpPr>
          <p:cNvPr id="7" name="ZoneTexte 6"/>
          <p:cNvSpPr txBox="1"/>
          <p:nvPr/>
        </p:nvSpPr>
        <p:spPr>
          <a:xfrm>
            <a:off x="1187112" y="5166360"/>
            <a:ext cx="9829800" cy="523220"/>
          </a:xfrm>
          <a:prstGeom prst="rect">
            <a:avLst/>
          </a:prstGeom>
          <a:noFill/>
        </p:spPr>
        <p:txBody>
          <a:bodyPr wrap="square" rtlCol="0">
            <a:spAutoFit/>
          </a:bodyPr>
          <a:lstStyle/>
          <a:p>
            <a:pPr algn="ctr"/>
            <a:r>
              <a:rPr lang="fr-FR" sz="2800" b="1" dirty="0">
                <a:latin typeface="Garamond" panose="02020404030301010803" pitchFamily="18" charset="0"/>
                <a:cs typeface="Arial" panose="020B0604020202020204" pitchFamily="34" charset="0"/>
              </a:rPr>
              <a:t>Structure du Plan de Continuité d’Activité</a:t>
            </a:r>
          </a:p>
        </p:txBody>
      </p:sp>
    </p:spTree>
    <p:extLst>
      <p:ext uri="{BB962C8B-B14F-4D97-AF65-F5344CB8AC3E}">
        <p14:creationId xmlns:p14="http://schemas.microsoft.com/office/powerpoint/2010/main" val="18550866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5762</TotalTime>
  <Words>1934</Words>
  <Application>Microsoft Office PowerPoint</Application>
  <PresentationFormat>Grand écran</PresentationFormat>
  <Paragraphs>253</Paragraphs>
  <Slides>24</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Arial</vt:lpstr>
      <vt:lpstr>Arial Black</vt:lpstr>
      <vt:lpstr>Aril</vt:lpstr>
      <vt:lpstr>Calibri</vt:lpstr>
      <vt:lpstr>Calibri Light</vt:lpstr>
      <vt:lpstr>Corbel</vt:lpstr>
      <vt:lpstr>Garamond</vt:lpstr>
      <vt:lpstr>Wingdings</vt:lpstr>
      <vt:lpstr>Thème Office</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Steve HODEHOU</dc:creator>
  <cp:lastModifiedBy>Babarinde Pierre IDOHOU</cp:lastModifiedBy>
  <cp:revision>2530</cp:revision>
  <dcterms:created xsi:type="dcterms:W3CDTF">2015-10-14T16:42:00Z</dcterms:created>
  <dcterms:modified xsi:type="dcterms:W3CDTF">2025-05-15T17:19:28Z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F6726D0B8CCA41E681735201BA0FAB31_13</vt:lpwstr>
  </property>
  <property fmtid="{D5CDD505-2E9C-101B-9397-08002B2CF9AE}" pid="3" name="KSOProductBuildVer">
    <vt:lpwstr>1036-12.2.0.17119</vt:lpwstr>
  </property>
</Properties>
</file>