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116" r:id="rId2"/>
    <p:sldId id="1088" r:id="rId3"/>
  </p:sldIdLst>
  <p:sldSz cx="12192000" cy="6858000"/>
  <p:notesSz cx="6858000" cy="9144000"/>
  <p:custDataLst>
    <p:tags r:id="rId6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28" autoAdjust="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>
        <p:guide orient="horz" pos="2160"/>
        <p:guide pos="379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2A9A1-B686-4A60-AC6B-B1485A2D1FD0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AA01C-9793-4B6C-881C-C1F4362F4D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784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22C7D-7A4D-4E64-8D8F-579A17140231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Modify the styles of the mask text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F308E-1E8B-4971-BED4-FA8D26237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441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Change the style of the title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Modify the styles of the mask text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C6747-D400-4AB4-B1AD-3CE8D4610A2E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98E6C-35DE-4299-9817-4A72F0EAE66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B631D5E-D99A-1EB4-ECBE-5A3546A896F6}"/>
              </a:ext>
            </a:extLst>
          </p:cNvPr>
          <p:cNvSpPr/>
          <p:nvPr/>
        </p:nvSpPr>
        <p:spPr>
          <a:xfrm>
            <a:off x="96890" y="264335"/>
            <a:ext cx="318562" cy="64352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rtl="0"/>
            <a:r>
              <a:rPr lang="fr-FR" sz="1200" b="1" dirty="0">
                <a:solidFill>
                  <a:prstClr val="black"/>
                </a:solidFill>
              </a:rPr>
              <a:t>Superviseur- Planificateur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094CF57-F1F5-849C-9CC1-B017D168CCE2}"/>
              </a:ext>
            </a:extLst>
          </p:cNvPr>
          <p:cNvSpPr/>
          <p:nvPr/>
        </p:nvSpPr>
        <p:spPr>
          <a:xfrm>
            <a:off x="583417" y="640359"/>
            <a:ext cx="380853" cy="284559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CAS 1 Accessibilité au site de production</a:t>
            </a:r>
          </a:p>
          <a:p>
            <a:pPr algn="ctr" rtl="0"/>
            <a:endParaRPr lang="fr-FR" b="1" dirty="0">
              <a:solidFill>
                <a:prstClr val="black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4F201CF-9E8C-C64E-9603-9B0401285331}"/>
              </a:ext>
            </a:extLst>
          </p:cNvPr>
          <p:cNvSpPr/>
          <p:nvPr/>
        </p:nvSpPr>
        <p:spPr>
          <a:xfrm>
            <a:off x="495038" y="3918996"/>
            <a:ext cx="557612" cy="265120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CAS 2 Inaccessibilité ou accessibilité restreinte au site de production</a:t>
            </a:r>
          </a:p>
          <a:p>
            <a:pPr algn="ctr" rtl="0"/>
            <a:endParaRPr lang="fr-FR" b="1" dirty="0">
              <a:solidFill>
                <a:prstClr val="black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5B0445A2-BCD4-A9DE-8556-B3AC8133B118}"/>
              </a:ext>
            </a:extLst>
          </p:cNvPr>
          <p:cNvSpPr/>
          <p:nvPr/>
        </p:nvSpPr>
        <p:spPr>
          <a:xfrm>
            <a:off x="1291537" y="4435713"/>
            <a:ext cx="1802299" cy="4863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Internet KO et  liaisons téléphoniques OK</a:t>
            </a:r>
          </a:p>
          <a:p>
            <a:r>
              <a:rPr lang="fr-FR" sz="1100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B7527B9E-EB4C-E6E4-984C-41AE2B3086C7}"/>
              </a:ext>
            </a:extLst>
          </p:cNvPr>
          <p:cNvSpPr/>
          <p:nvPr/>
        </p:nvSpPr>
        <p:spPr>
          <a:xfrm>
            <a:off x="1303770" y="5666280"/>
            <a:ext cx="1802299" cy="5847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Problème de connexion internet et interruption des liaisons de l'interconnexion </a:t>
            </a:r>
            <a:endParaRPr lang="fr-FR" sz="300" b="1" dirty="0">
              <a:solidFill>
                <a:schemeClr val="tx1"/>
              </a:solidFill>
            </a:endParaRP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xmlns="" id="{CF1DC7C4-5B57-F761-06F8-D1AD3E8564D2}"/>
              </a:ext>
            </a:extLst>
          </p:cNvPr>
          <p:cNvCxnSpPr>
            <a:cxnSpLocks/>
          </p:cNvCxnSpPr>
          <p:nvPr/>
        </p:nvCxnSpPr>
        <p:spPr>
          <a:xfrm>
            <a:off x="1054150" y="4714654"/>
            <a:ext cx="24704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845CF6A1-D5C7-F8E4-5CEC-EEA22066B4D0}"/>
              </a:ext>
            </a:extLst>
          </p:cNvPr>
          <p:cNvSpPr/>
          <p:nvPr/>
        </p:nvSpPr>
        <p:spPr>
          <a:xfrm>
            <a:off x="3593222" y="5038578"/>
            <a:ext cx="2315153" cy="6353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dirty="0">
                <a:solidFill>
                  <a:schemeClr val="tx1"/>
                </a:solidFill>
              </a:rPr>
              <a:t>Informer la direction, la DSI et les programmes Identifier, impacté programmes et informer opérateur</a:t>
            </a:r>
          </a:p>
          <a:p>
            <a:pPr rtl="0"/>
            <a:endParaRPr lang="fr-FR" sz="1000" b="1" dirty="0">
              <a:solidFill>
                <a:prstClr val="black"/>
              </a:solidFill>
            </a:endParaRP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xmlns="" id="{82350443-45DB-8791-CEEF-051CD6152C4B}"/>
              </a:ext>
            </a:extLst>
          </p:cNvPr>
          <p:cNvCxnSpPr>
            <a:cxnSpLocks/>
            <a:stCxn id="41" idx="2"/>
          </p:cNvCxnSpPr>
          <p:nvPr/>
        </p:nvCxnSpPr>
        <p:spPr>
          <a:xfrm flipH="1">
            <a:off x="11262452" y="3749998"/>
            <a:ext cx="1286" cy="75910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0681544C-12A3-A177-FC93-B1C5391C5169}"/>
              </a:ext>
            </a:extLst>
          </p:cNvPr>
          <p:cNvSpPr/>
          <p:nvPr/>
        </p:nvSpPr>
        <p:spPr>
          <a:xfrm>
            <a:off x="7998581" y="4046513"/>
            <a:ext cx="1815106" cy="5155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1100" dirty="0">
                <a:solidFill>
                  <a:schemeClr val="tx1"/>
                </a:solidFill>
              </a:rPr>
              <a:t>Affecter les ressources d'une autre filiale aux programmes concernés</a:t>
            </a:r>
          </a:p>
        </p:txBody>
      </p:sp>
      <p:sp>
        <p:nvSpPr>
          <p:cNvPr id="44" name="Organigramme : Décision 43">
            <a:extLst>
              <a:ext uri="{FF2B5EF4-FFF2-40B4-BE49-F238E27FC236}">
                <a16:creationId xmlns:a16="http://schemas.microsoft.com/office/drawing/2014/main" xmlns="" id="{71BEB25E-DA34-86E5-E992-E67A920D9FAB}"/>
              </a:ext>
            </a:extLst>
          </p:cNvPr>
          <p:cNvSpPr/>
          <p:nvPr/>
        </p:nvSpPr>
        <p:spPr>
          <a:xfrm rot="5400000">
            <a:off x="6392439" y="2970705"/>
            <a:ext cx="1041221" cy="1305369"/>
          </a:xfrm>
          <a:prstGeom prst="flowChartDecision">
            <a:avLst/>
          </a:prstGeom>
          <a:solidFill>
            <a:schemeClr val="accent5">
              <a:alpha val="5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0"/>
            <a:endParaRPr lang="fr-FR" sz="1900" dirty="0">
              <a:solidFill>
                <a:prstClr val="white"/>
              </a:solidFill>
            </a:endParaRPr>
          </a:p>
        </p:txBody>
      </p:sp>
      <p:cxnSp>
        <p:nvCxnSpPr>
          <p:cNvPr id="45" name="Connecteur en angle 97">
            <a:extLst>
              <a:ext uri="{FF2B5EF4-FFF2-40B4-BE49-F238E27FC236}">
                <a16:creationId xmlns:a16="http://schemas.microsoft.com/office/drawing/2014/main" xmlns="" id="{63B6359D-90EE-6020-B8DE-EC4ADF500691}"/>
              </a:ext>
            </a:extLst>
          </p:cNvPr>
          <p:cNvCxnSpPr>
            <a:cxnSpLocks/>
            <a:stCxn id="44" idx="3"/>
            <a:endCxn id="43" idx="1"/>
          </p:cNvCxnSpPr>
          <p:nvPr/>
        </p:nvCxnSpPr>
        <p:spPr>
          <a:xfrm rot="16200000" flipH="1">
            <a:off x="7375667" y="3681382"/>
            <a:ext cx="160296" cy="1085532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en angle 103">
            <a:extLst>
              <a:ext uri="{FF2B5EF4-FFF2-40B4-BE49-F238E27FC236}">
                <a16:creationId xmlns:a16="http://schemas.microsoft.com/office/drawing/2014/main" xmlns="" id="{29CED192-F141-72D7-E58E-217B6B846AB9}"/>
              </a:ext>
            </a:extLst>
          </p:cNvPr>
          <p:cNvCxnSpPr>
            <a:cxnSpLocks/>
            <a:stCxn id="44" idx="1"/>
            <a:endCxn id="34" idx="1"/>
          </p:cNvCxnSpPr>
          <p:nvPr/>
        </p:nvCxnSpPr>
        <p:spPr>
          <a:xfrm rot="5400000" flipH="1" flipV="1">
            <a:off x="7477161" y="2184201"/>
            <a:ext cx="354467" cy="1482690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E2E30ED4-E4BE-9016-75DA-B3B51A27C992}"/>
              </a:ext>
            </a:extLst>
          </p:cNvPr>
          <p:cNvSpPr/>
          <p:nvPr/>
        </p:nvSpPr>
        <p:spPr>
          <a:xfrm>
            <a:off x="6347758" y="4239739"/>
            <a:ext cx="1200497" cy="3615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fr-FR" sz="1200" dirty="0">
                <a:solidFill>
                  <a:schemeClr val="tx1"/>
                </a:solidFill>
              </a:rPr>
              <a:t>Informer les directeurs 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xmlns="" id="{DC57955D-C257-EFCD-E75A-0554A3F3EF55}"/>
              </a:ext>
            </a:extLst>
          </p:cNvPr>
          <p:cNvSpPr txBox="1"/>
          <p:nvPr/>
        </p:nvSpPr>
        <p:spPr>
          <a:xfrm>
            <a:off x="6508905" y="3246841"/>
            <a:ext cx="8204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rtl="0"/>
            <a:r>
              <a:rPr lang="fr-FR" sz="1100" dirty="0"/>
              <a:t>Télétravail </a:t>
            </a:r>
          </a:p>
          <a:p>
            <a:pPr algn="ctr" defTabSz="914400" rtl="0"/>
            <a:r>
              <a:rPr lang="fr-FR" sz="1100" dirty="0"/>
              <a:t>Ou  Gestion à l'étranger</a:t>
            </a:r>
          </a:p>
        </p:txBody>
      </p:sp>
      <p:cxnSp>
        <p:nvCxnSpPr>
          <p:cNvPr id="50" name="Connecteur en angle 144">
            <a:extLst>
              <a:ext uri="{FF2B5EF4-FFF2-40B4-BE49-F238E27FC236}">
                <a16:creationId xmlns:a16="http://schemas.microsoft.com/office/drawing/2014/main" xmlns="" id="{6582EA62-AFAB-6323-E1A4-B4715691EF52}"/>
              </a:ext>
            </a:extLst>
          </p:cNvPr>
          <p:cNvCxnSpPr>
            <a:cxnSpLocks/>
            <a:stCxn id="43" idx="3"/>
          </p:cNvCxnSpPr>
          <p:nvPr/>
        </p:nvCxnSpPr>
        <p:spPr>
          <a:xfrm flipV="1">
            <a:off x="9813687" y="3536955"/>
            <a:ext cx="791223" cy="76734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en angle 152">
            <a:extLst>
              <a:ext uri="{FF2B5EF4-FFF2-40B4-BE49-F238E27FC236}">
                <a16:creationId xmlns:a16="http://schemas.microsoft.com/office/drawing/2014/main" xmlns="" id="{66853419-1F28-35EC-09BC-79AF91BD38BD}"/>
              </a:ext>
            </a:extLst>
          </p:cNvPr>
          <p:cNvCxnSpPr>
            <a:cxnSpLocks/>
          </p:cNvCxnSpPr>
          <p:nvPr/>
        </p:nvCxnSpPr>
        <p:spPr>
          <a:xfrm>
            <a:off x="9342901" y="2797976"/>
            <a:ext cx="1465762" cy="730728"/>
          </a:xfrm>
          <a:prstGeom prst="bentConnector3">
            <a:avLst>
              <a:gd name="adj1" fmla="val 57798"/>
            </a:avLst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DE37EB59-0FFE-53C7-AF1E-18D92E44A778}"/>
              </a:ext>
            </a:extLst>
          </p:cNvPr>
          <p:cNvSpPr/>
          <p:nvPr/>
        </p:nvSpPr>
        <p:spPr>
          <a:xfrm>
            <a:off x="10604910" y="3323911"/>
            <a:ext cx="1317655" cy="426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1100" dirty="0">
                <a:solidFill>
                  <a:schemeClr val="tx1"/>
                </a:solidFill>
              </a:rPr>
              <a:t>Surveiller la disponibilité du site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xmlns="" id="{2BCE9840-E79F-4647-9302-AF3C2F32AC14}"/>
              </a:ext>
            </a:extLst>
          </p:cNvPr>
          <p:cNvSpPr/>
          <p:nvPr/>
        </p:nvSpPr>
        <p:spPr>
          <a:xfrm>
            <a:off x="10361800" y="4502941"/>
            <a:ext cx="1778781" cy="6408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fr-FR" sz="1100" b="1" dirty="0">
                <a:solidFill>
                  <a:schemeClr val="tx1"/>
                </a:solidFill>
              </a:rPr>
              <a:t>Informer les acteurs entrants et réaffecter les équipes aux sites d'origine</a:t>
            </a:r>
          </a:p>
        </p:txBody>
      </p:sp>
      <p:cxnSp>
        <p:nvCxnSpPr>
          <p:cNvPr id="88" name="Connecteur droit avec flèche 87">
            <a:extLst>
              <a:ext uri="{FF2B5EF4-FFF2-40B4-BE49-F238E27FC236}">
                <a16:creationId xmlns:a16="http://schemas.microsoft.com/office/drawing/2014/main" xmlns="" id="{CB499FB3-CB59-1F71-9421-03B34040EF4A}"/>
              </a:ext>
            </a:extLst>
          </p:cNvPr>
          <p:cNvCxnSpPr>
            <a:stCxn id="87" idx="1"/>
            <a:endCxn id="91" idx="3"/>
          </p:cNvCxnSpPr>
          <p:nvPr/>
        </p:nvCxnSpPr>
        <p:spPr>
          <a:xfrm flipH="1" flipV="1">
            <a:off x="9888327" y="4823377"/>
            <a:ext cx="473473" cy="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e 88">
            <a:extLst>
              <a:ext uri="{FF2B5EF4-FFF2-40B4-BE49-F238E27FC236}">
                <a16:creationId xmlns:a16="http://schemas.microsoft.com/office/drawing/2014/main" xmlns="" id="{3FA9CE22-39D2-60CD-16C0-2BD7913CA1FA}"/>
              </a:ext>
            </a:extLst>
          </p:cNvPr>
          <p:cNvGrpSpPr/>
          <p:nvPr/>
        </p:nvGrpSpPr>
        <p:grpSpPr>
          <a:xfrm>
            <a:off x="9489493" y="4686687"/>
            <a:ext cx="398834" cy="273381"/>
            <a:chOff x="6999051" y="4337848"/>
            <a:chExt cx="398834" cy="273381"/>
          </a:xfrm>
        </p:grpSpPr>
        <p:sp>
          <p:nvSpPr>
            <p:cNvPr id="90" name="Hexagone 89">
              <a:extLst>
                <a:ext uri="{FF2B5EF4-FFF2-40B4-BE49-F238E27FC236}">
                  <a16:creationId xmlns:a16="http://schemas.microsoft.com/office/drawing/2014/main" xmlns="" id="{70964D26-7FAF-B5CF-5239-C5A5375AF847}"/>
                </a:ext>
              </a:extLst>
            </p:cNvPr>
            <p:cNvSpPr/>
            <p:nvPr/>
          </p:nvSpPr>
          <p:spPr>
            <a:xfrm>
              <a:off x="7028746" y="4337848"/>
              <a:ext cx="339444" cy="273381"/>
            </a:xfrm>
            <a:prstGeom prst="hexag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xmlns="" id="{65B8E035-0952-17F4-301B-709D90811BAD}"/>
                </a:ext>
              </a:extLst>
            </p:cNvPr>
            <p:cNvSpPr txBox="1"/>
            <p:nvPr/>
          </p:nvSpPr>
          <p:spPr>
            <a:xfrm>
              <a:off x="6999051" y="4343733"/>
              <a:ext cx="39883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fr-FR" sz="1100" b="1">
                  <a:solidFill>
                    <a:prstClr val="white"/>
                  </a:solidFill>
                </a:rPr>
                <a:t>Fin</a:t>
              </a:r>
            </a:p>
          </p:txBody>
        </p:sp>
      </p:grpSp>
      <p:cxnSp>
        <p:nvCxnSpPr>
          <p:cNvPr id="94" name="Connecteur droit avec flèche 93">
            <a:extLst>
              <a:ext uri="{FF2B5EF4-FFF2-40B4-BE49-F238E27FC236}">
                <a16:creationId xmlns:a16="http://schemas.microsoft.com/office/drawing/2014/main" xmlns="" id="{33A3944D-4F2C-95AC-9E1D-929945406F25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1055230" y="5958667"/>
            <a:ext cx="248540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 : en angle 101">
            <a:extLst>
              <a:ext uri="{FF2B5EF4-FFF2-40B4-BE49-F238E27FC236}">
                <a16:creationId xmlns:a16="http://schemas.microsoft.com/office/drawing/2014/main" xmlns="" id="{AD004BFB-7CC6-F5FF-47D6-CE8E4F591A9F}"/>
              </a:ext>
            </a:extLst>
          </p:cNvPr>
          <p:cNvCxnSpPr>
            <a:stCxn id="26" idx="3"/>
            <a:endCxn id="32" idx="2"/>
          </p:cNvCxnSpPr>
          <p:nvPr/>
        </p:nvCxnSpPr>
        <p:spPr>
          <a:xfrm flipV="1">
            <a:off x="3106069" y="5673881"/>
            <a:ext cx="1644730" cy="284787"/>
          </a:xfrm>
          <a:prstGeom prst="bentConnector2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 : en angle 107">
            <a:extLst>
              <a:ext uri="{FF2B5EF4-FFF2-40B4-BE49-F238E27FC236}">
                <a16:creationId xmlns:a16="http://schemas.microsoft.com/office/drawing/2014/main" xmlns="" id="{E6210A68-361F-FFF9-C92C-E0759834C131}"/>
              </a:ext>
            </a:extLst>
          </p:cNvPr>
          <p:cNvCxnSpPr>
            <a:cxnSpLocks/>
            <a:stCxn id="25" idx="3"/>
            <a:endCxn id="32" idx="0"/>
          </p:cNvCxnSpPr>
          <p:nvPr/>
        </p:nvCxnSpPr>
        <p:spPr>
          <a:xfrm>
            <a:off x="3093836" y="4678883"/>
            <a:ext cx="1656963" cy="359695"/>
          </a:xfrm>
          <a:prstGeom prst="bentConnector2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>
            <a:extLst>
              <a:ext uri="{FF2B5EF4-FFF2-40B4-BE49-F238E27FC236}">
                <a16:creationId xmlns:a16="http://schemas.microsoft.com/office/drawing/2014/main" xmlns="" id="{69E6BB76-ADAB-E965-48BA-E7D00D72CA4F}"/>
              </a:ext>
            </a:extLst>
          </p:cNvPr>
          <p:cNvSpPr/>
          <p:nvPr/>
        </p:nvSpPr>
        <p:spPr>
          <a:xfrm>
            <a:off x="1226487" y="785517"/>
            <a:ext cx="1802299" cy="5501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Internet KO et  liaisons téléphoniques OK 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xmlns="" id="{E0D12D0C-F317-C681-A631-E543C30FBAA8}"/>
              </a:ext>
            </a:extLst>
          </p:cNvPr>
          <p:cNvSpPr/>
          <p:nvPr/>
        </p:nvSpPr>
        <p:spPr>
          <a:xfrm>
            <a:off x="1218045" y="2513505"/>
            <a:ext cx="1802299" cy="5847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Problème de connexion internet et interruption des liaisons de l'interconnexion </a:t>
            </a:r>
            <a:endParaRPr lang="fr-FR" sz="300" b="1" dirty="0">
              <a:solidFill>
                <a:schemeClr val="tx1"/>
              </a:solidFill>
            </a:endParaRPr>
          </a:p>
        </p:txBody>
      </p:sp>
      <p:cxnSp>
        <p:nvCxnSpPr>
          <p:cNvPr id="114" name="Connecteur droit avec flèche 113">
            <a:extLst>
              <a:ext uri="{FF2B5EF4-FFF2-40B4-BE49-F238E27FC236}">
                <a16:creationId xmlns:a16="http://schemas.microsoft.com/office/drawing/2014/main" xmlns="" id="{59D4628A-D93A-11BC-8B4D-446A285D6D00}"/>
              </a:ext>
            </a:extLst>
          </p:cNvPr>
          <p:cNvCxnSpPr>
            <a:cxnSpLocks/>
          </p:cNvCxnSpPr>
          <p:nvPr/>
        </p:nvCxnSpPr>
        <p:spPr>
          <a:xfrm>
            <a:off x="971005" y="1066579"/>
            <a:ext cx="24704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avec flèche 114">
            <a:extLst>
              <a:ext uri="{FF2B5EF4-FFF2-40B4-BE49-F238E27FC236}">
                <a16:creationId xmlns:a16="http://schemas.microsoft.com/office/drawing/2014/main" xmlns="" id="{E6BCDE63-5994-DA31-7D7C-67E7D270FEC1}"/>
              </a:ext>
            </a:extLst>
          </p:cNvPr>
          <p:cNvCxnSpPr>
            <a:cxnSpLocks/>
            <a:endCxn id="113" idx="1"/>
          </p:cNvCxnSpPr>
          <p:nvPr/>
        </p:nvCxnSpPr>
        <p:spPr>
          <a:xfrm>
            <a:off x="969505" y="2805892"/>
            <a:ext cx="248540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xmlns="" id="{9A94D9C0-4C4F-34C5-8B75-ABD380DEEFAE}"/>
              </a:ext>
            </a:extLst>
          </p:cNvPr>
          <p:cNvSpPr/>
          <p:nvPr/>
        </p:nvSpPr>
        <p:spPr>
          <a:xfrm>
            <a:off x="3402465" y="804965"/>
            <a:ext cx="1449421" cy="426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1100" dirty="0">
                <a:solidFill>
                  <a:schemeClr val="tx1"/>
                </a:solidFill>
              </a:rPr>
              <a:t>Informer le Client et planifier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xmlns="" id="{F939B9E0-9B0E-A338-6B18-D50EC8E883E3}"/>
              </a:ext>
            </a:extLst>
          </p:cNvPr>
          <p:cNvSpPr/>
          <p:nvPr/>
        </p:nvSpPr>
        <p:spPr>
          <a:xfrm>
            <a:off x="5278944" y="700358"/>
            <a:ext cx="1803389" cy="6353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1100" dirty="0">
                <a:solidFill>
                  <a:schemeClr val="tx1"/>
                </a:solidFill>
              </a:rPr>
              <a:t>Inviter les CC à effectuer des enregistrements manuels avec les outils disponibles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xmlns="" id="{DFB0EC36-E547-AFD8-30E8-9EB48D8BB109}"/>
              </a:ext>
            </a:extLst>
          </p:cNvPr>
          <p:cNvSpPr/>
          <p:nvPr/>
        </p:nvSpPr>
        <p:spPr>
          <a:xfrm>
            <a:off x="7421907" y="823409"/>
            <a:ext cx="1449421" cy="426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1100" dirty="0">
                <a:solidFill>
                  <a:schemeClr val="tx1"/>
                </a:solidFill>
              </a:rPr>
              <a:t>Surveille la reprise des Services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xmlns="" id="{BEC62D06-CEE4-5AB7-D95B-A2ADFCD810DB}"/>
              </a:ext>
            </a:extLst>
          </p:cNvPr>
          <p:cNvSpPr/>
          <p:nvPr/>
        </p:nvSpPr>
        <p:spPr>
          <a:xfrm>
            <a:off x="9342901" y="682349"/>
            <a:ext cx="1730477" cy="67714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fr-FR" sz="1100" dirty="0">
                <a:solidFill>
                  <a:schemeClr val="tx1"/>
                </a:solidFill>
              </a:rPr>
              <a:t>Identifier un ou plusieurs CC pour déporter les données clients dans le SI</a:t>
            </a:r>
          </a:p>
        </p:txBody>
      </p:sp>
      <p:cxnSp>
        <p:nvCxnSpPr>
          <p:cNvPr id="124" name="Connecteur droit avec flèche 123">
            <a:extLst>
              <a:ext uri="{FF2B5EF4-FFF2-40B4-BE49-F238E27FC236}">
                <a16:creationId xmlns:a16="http://schemas.microsoft.com/office/drawing/2014/main" xmlns="" id="{DFBE822C-41FC-D962-A617-D5725CFD9AB5}"/>
              </a:ext>
            </a:extLst>
          </p:cNvPr>
          <p:cNvCxnSpPr>
            <a:cxnSpLocks/>
          </p:cNvCxnSpPr>
          <p:nvPr/>
        </p:nvCxnSpPr>
        <p:spPr>
          <a:xfrm>
            <a:off x="8871328" y="1008251"/>
            <a:ext cx="450353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" name="Groupe 124">
            <a:extLst>
              <a:ext uri="{FF2B5EF4-FFF2-40B4-BE49-F238E27FC236}">
                <a16:creationId xmlns:a16="http://schemas.microsoft.com/office/drawing/2014/main" xmlns="" id="{0E86B18E-514F-8116-E162-CD40E532D029}"/>
              </a:ext>
            </a:extLst>
          </p:cNvPr>
          <p:cNvGrpSpPr/>
          <p:nvPr/>
        </p:nvGrpSpPr>
        <p:grpSpPr>
          <a:xfrm>
            <a:off x="11523731" y="881319"/>
            <a:ext cx="398834" cy="273381"/>
            <a:chOff x="6999051" y="4337848"/>
            <a:chExt cx="398834" cy="273381"/>
          </a:xfrm>
        </p:grpSpPr>
        <p:sp>
          <p:nvSpPr>
            <p:cNvPr id="126" name="Hexagone 125">
              <a:extLst>
                <a:ext uri="{FF2B5EF4-FFF2-40B4-BE49-F238E27FC236}">
                  <a16:creationId xmlns:a16="http://schemas.microsoft.com/office/drawing/2014/main" xmlns="" id="{B5FFCF33-A42C-CB33-4C34-8E45D52FFDCB}"/>
                </a:ext>
              </a:extLst>
            </p:cNvPr>
            <p:cNvSpPr/>
            <p:nvPr/>
          </p:nvSpPr>
          <p:spPr>
            <a:xfrm>
              <a:off x="7028746" y="4337848"/>
              <a:ext cx="339444" cy="273381"/>
            </a:xfrm>
            <a:prstGeom prst="hexag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127" name="ZoneTexte 126">
              <a:extLst>
                <a:ext uri="{FF2B5EF4-FFF2-40B4-BE49-F238E27FC236}">
                  <a16:creationId xmlns:a16="http://schemas.microsoft.com/office/drawing/2014/main" xmlns="" id="{8D93456F-D95F-87BF-B377-EB289F40BC0E}"/>
                </a:ext>
              </a:extLst>
            </p:cNvPr>
            <p:cNvSpPr txBox="1"/>
            <p:nvPr/>
          </p:nvSpPr>
          <p:spPr>
            <a:xfrm>
              <a:off x="6999051" y="4343733"/>
              <a:ext cx="39883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fr-FR" sz="1100" b="1" dirty="0">
                  <a:solidFill>
                    <a:prstClr val="white"/>
                  </a:solidFill>
                </a:rPr>
                <a:t>Fin</a:t>
              </a:r>
            </a:p>
          </p:txBody>
        </p:sp>
      </p:grpSp>
      <p:cxnSp>
        <p:nvCxnSpPr>
          <p:cNvPr id="128" name="Connecteur droit avec flèche 127">
            <a:extLst>
              <a:ext uri="{FF2B5EF4-FFF2-40B4-BE49-F238E27FC236}">
                <a16:creationId xmlns:a16="http://schemas.microsoft.com/office/drawing/2014/main" xmlns="" id="{80C32F6D-A405-0572-E625-D24DDFFBAE52}"/>
              </a:ext>
            </a:extLst>
          </p:cNvPr>
          <p:cNvCxnSpPr>
            <a:cxnSpLocks/>
            <a:stCxn id="119" idx="3"/>
            <a:endCxn id="127" idx="1"/>
          </p:cNvCxnSpPr>
          <p:nvPr/>
        </p:nvCxnSpPr>
        <p:spPr>
          <a:xfrm flipV="1">
            <a:off x="11073378" y="1018009"/>
            <a:ext cx="450353" cy="29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avec flèche 141">
            <a:extLst>
              <a:ext uri="{FF2B5EF4-FFF2-40B4-BE49-F238E27FC236}">
                <a16:creationId xmlns:a16="http://schemas.microsoft.com/office/drawing/2014/main" xmlns="" id="{18CD35D4-C3F9-D147-F5C9-9C3CEC877AB4}"/>
              </a:ext>
            </a:extLst>
          </p:cNvPr>
          <p:cNvCxnSpPr>
            <a:cxnSpLocks/>
          </p:cNvCxnSpPr>
          <p:nvPr/>
        </p:nvCxnSpPr>
        <p:spPr>
          <a:xfrm>
            <a:off x="3028786" y="1028686"/>
            <a:ext cx="373679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avec flèche 146">
            <a:extLst>
              <a:ext uri="{FF2B5EF4-FFF2-40B4-BE49-F238E27FC236}">
                <a16:creationId xmlns:a16="http://schemas.microsoft.com/office/drawing/2014/main" xmlns="" id="{F68D9F58-443C-8508-055C-FECE1E57C8EB}"/>
              </a:ext>
            </a:extLst>
          </p:cNvPr>
          <p:cNvCxnSpPr>
            <a:cxnSpLocks/>
            <a:endCxn id="117" idx="1"/>
          </p:cNvCxnSpPr>
          <p:nvPr/>
        </p:nvCxnSpPr>
        <p:spPr>
          <a:xfrm>
            <a:off x="4851886" y="1013238"/>
            <a:ext cx="427058" cy="477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avec flèche 149">
            <a:extLst>
              <a:ext uri="{FF2B5EF4-FFF2-40B4-BE49-F238E27FC236}">
                <a16:creationId xmlns:a16="http://schemas.microsoft.com/office/drawing/2014/main" xmlns="" id="{689EED16-3E87-DEEE-F8C6-D09E72F866D9}"/>
              </a:ext>
            </a:extLst>
          </p:cNvPr>
          <p:cNvCxnSpPr>
            <a:cxnSpLocks/>
          </p:cNvCxnSpPr>
          <p:nvPr/>
        </p:nvCxnSpPr>
        <p:spPr>
          <a:xfrm>
            <a:off x="7124486" y="1053394"/>
            <a:ext cx="29742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53">
            <a:extLst>
              <a:ext uri="{FF2B5EF4-FFF2-40B4-BE49-F238E27FC236}">
                <a16:creationId xmlns:a16="http://schemas.microsoft.com/office/drawing/2014/main" xmlns="" id="{65A4063E-012C-F33F-F0E3-0935D6E88F62}"/>
              </a:ext>
            </a:extLst>
          </p:cNvPr>
          <p:cNvSpPr/>
          <p:nvPr/>
        </p:nvSpPr>
        <p:spPr>
          <a:xfrm>
            <a:off x="4281767" y="1846527"/>
            <a:ext cx="1140237" cy="305496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fr-FR" sz="1200" dirty="0">
                <a:solidFill>
                  <a:schemeClr val="tx1"/>
                </a:solidFill>
              </a:rPr>
              <a:t>Activer Cloud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xmlns="" id="{619769D4-8F2D-4CD0-DA6D-585E25C2D062}"/>
              </a:ext>
            </a:extLst>
          </p:cNvPr>
          <p:cNvSpPr/>
          <p:nvPr/>
        </p:nvSpPr>
        <p:spPr>
          <a:xfrm>
            <a:off x="3210891" y="2491943"/>
            <a:ext cx="2315153" cy="6353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dirty="0">
                <a:solidFill>
                  <a:schemeClr val="tx1"/>
                </a:solidFill>
              </a:rPr>
              <a:t>Informer la direction, la DSI et les programmes Identifier, impacté programmes et informer opérateur</a:t>
            </a:r>
          </a:p>
          <a:p>
            <a:pPr rtl="0"/>
            <a:endParaRPr lang="fr-FR" sz="1000" b="1" dirty="0">
              <a:solidFill>
                <a:prstClr val="black"/>
              </a:solidFill>
            </a:endParaRPr>
          </a:p>
        </p:txBody>
      </p:sp>
      <p:cxnSp>
        <p:nvCxnSpPr>
          <p:cNvPr id="157" name="Connecteur : en angle 156">
            <a:extLst>
              <a:ext uri="{FF2B5EF4-FFF2-40B4-BE49-F238E27FC236}">
                <a16:creationId xmlns:a16="http://schemas.microsoft.com/office/drawing/2014/main" xmlns="" id="{E4256599-CB53-8711-8199-BCE2DB999A63}"/>
              </a:ext>
            </a:extLst>
          </p:cNvPr>
          <p:cNvCxnSpPr>
            <a:cxnSpLocks/>
            <a:stCxn id="32" idx="3"/>
            <a:endCxn id="44" idx="2"/>
          </p:cNvCxnSpPr>
          <p:nvPr/>
        </p:nvCxnSpPr>
        <p:spPr>
          <a:xfrm flipV="1">
            <a:off x="5908375" y="3623390"/>
            <a:ext cx="351990" cy="1732840"/>
          </a:xfrm>
          <a:prstGeom prst="bentConnector3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 : en angle 158">
            <a:extLst>
              <a:ext uri="{FF2B5EF4-FFF2-40B4-BE49-F238E27FC236}">
                <a16:creationId xmlns:a16="http://schemas.microsoft.com/office/drawing/2014/main" xmlns="" id="{768C7CFB-EB05-9F10-9E4A-EFD36995F53E}"/>
              </a:ext>
            </a:extLst>
          </p:cNvPr>
          <p:cNvCxnSpPr>
            <a:cxnSpLocks/>
            <a:stCxn id="155" idx="3"/>
            <a:endCxn id="44" idx="2"/>
          </p:cNvCxnSpPr>
          <p:nvPr/>
        </p:nvCxnSpPr>
        <p:spPr>
          <a:xfrm>
            <a:off x="5526044" y="2809595"/>
            <a:ext cx="734321" cy="813795"/>
          </a:xfrm>
          <a:prstGeom prst="bentConnector3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avec flèche 160">
            <a:extLst>
              <a:ext uri="{FF2B5EF4-FFF2-40B4-BE49-F238E27FC236}">
                <a16:creationId xmlns:a16="http://schemas.microsoft.com/office/drawing/2014/main" xmlns="" id="{B645C3F5-3E4C-D793-DE35-C8222351BE1D}"/>
              </a:ext>
            </a:extLst>
          </p:cNvPr>
          <p:cNvCxnSpPr>
            <a:stCxn id="113" idx="3"/>
            <a:endCxn id="155" idx="1"/>
          </p:cNvCxnSpPr>
          <p:nvPr/>
        </p:nvCxnSpPr>
        <p:spPr>
          <a:xfrm>
            <a:off x="3020344" y="2805893"/>
            <a:ext cx="190547" cy="370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>
            <a:extLst>
              <a:ext uri="{FF2B5EF4-FFF2-40B4-BE49-F238E27FC236}">
                <a16:creationId xmlns:a16="http://schemas.microsoft.com/office/drawing/2014/main" xmlns="" id="{043D59DF-1B1B-67BE-A16E-31E1D1B0E729}"/>
              </a:ext>
            </a:extLst>
          </p:cNvPr>
          <p:cNvCxnSpPr>
            <a:endCxn id="154" idx="2"/>
          </p:cNvCxnSpPr>
          <p:nvPr/>
        </p:nvCxnSpPr>
        <p:spPr>
          <a:xfrm flipV="1">
            <a:off x="4851885" y="2152023"/>
            <a:ext cx="1" cy="33992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 : en angle 166">
            <a:extLst>
              <a:ext uri="{FF2B5EF4-FFF2-40B4-BE49-F238E27FC236}">
                <a16:creationId xmlns:a16="http://schemas.microsoft.com/office/drawing/2014/main" xmlns="" id="{1CAADB97-1A2D-DF30-6015-AA60119D480E}"/>
              </a:ext>
            </a:extLst>
          </p:cNvPr>
          <p:cNvCxnSpPr>
            <a:cxnSpLocks/>
            <a:stCxn id="154" idx="3"/>
            <a:endCxn id="44" idx="2"/>
          </p:cNvCxnSpPr>
          <p:nvPr/>
        </p:nvCxnSpPr>
        <p:spPr>
          <a:xfrm>
            <a:off x="5422004" y="1999275"/>
            <a:ext cx="838361" cy="1624115"/>
          </a:xfrm>
          <a:prstGeom prst="bentConnector3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Connecteur en angle 103">
            <a:extLst>
              <a:ext uri="{FF2B5EF4-FFF2-40B4-BE49-F238E27FC236}">
                <a16:creationId xmlns:a16="http://schemas.microsoft.com/office/drawing/2014/main" xmlns="" id="{4CC2D6D6-BB6D-2F64-F48C-550A107B8E0C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514978" y="2095935"/>
            <a:ext cx="278832" cy="1482690"/>
          </a:xfrm>
          <a:prstGeom prst="bentConnector2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151138DD-EB76-340A-0F93-601B19F815D6}"/>
              </a:ext>
            </a:extLst>
          </p:cNvPr>
          <p:cNvSpPr/>
          <p:nvPr/>
        </p:nvSpPr>
        <p:spPr>
          <a:xfrm>
            <a:off x="6195630" y="2521340"/>
            <a:ext cx="1310131" cy="4211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fr-FR" sz="1200" dirty="0">
                <a:solidFill>
                  <a:schemeClr val="tx1"/>
                </a:solidFill>
              </a:rPr>
              <a:t>Informer les cc de se connecter</a:t>
            </a:r>
          </a:p>
        </p:txBody>
      </p:sp>
      <p:cxnSp>
        <p:nvCxnSpPr>
          <p:cNvPr id="183" name="Connecteur : en angle 182">
            <a:extLst>
              <a:ext uri="{FF2B5EF4-FFF2-40B4-BE49-F238E27FC236}">
                <a16:creationId xmlns:a16="http://schemas.microsoft.com/office/drawing/2014/main" xmlns="" id="{9153F5DD-96C1-3CD6-52C2-3C8227270BEE}"/>
              </a:ext>
            </a:extLst>
          </p:cNvPr>
          <p:cNvCxnSpPr>
            <a:cxnSpLocks/>
            <a:stCxn id="32" idx="3"/>
          </p:cNvCxnSpPr>
          <p:nvPr/>
        </p:nvCxnSpPr>
        <p:spPr>
          <a:xfrm flipV="1">
            <a:off x="5908375" y="3686694"/>
            <a:ext cx="345847" cy="1669536"/>
          </a:xfrm>
          <a:prstGeom prst="bentConnector2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C4D0576-628A-F7C5-2953-62D36BBA5920}"/>
              </a:ext>
            </a:extLst>
          </p:cNvPr>
          <p:cNvSpPr/>
          <p:nvPr/>
        </p:nvSpPr>
        <p:spPr>
          <a:xfrm>
            <a:off x="8395739" y="2567371"/>
            <a:ext cx="1093754" cy="3618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1200" dirty="0">
                <a:solidFill>
                  <a:schemeClr val="tx1"/>
                </a:solidFill>
              </a:rPr>
              <a:t>Télétravail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72F51DD-E319-96AB-C8B8-5DB50E2955F3}"/>
              </a:ext>
            </a:extLst>
          </p:cNvPr>
          <p:cNvSpPr/>
          <p:nvPr/>
        </p:nvSpPr>
        <p:spPr>
          <a:xfrm>
            <a:off x="96891" y="170507"/>
            <a:ext cx="12069472" cy="305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prstClr val="white"/>
                </a:solidFill>
              </a:rPr>
              <a:t>Plan de continuité d'activité : Cas liés aux troubles post-électoraux Octobre 2025</a:t>
            </a:r>
            <a:endParaRPr lang="fr-FR" sz="2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771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32" grpId="0" animBg="1"/>
      <p:bldP spid="43" grpId="0" animBg="1"/>
      <p:bldP spid="44" grpId="0" animBg="1"/>
      <p:bldP spid="48" grpId="0" animBg="1"/>
      <p:bldP spid="49" grpId="0"/>
      <p:bldP spid="41" grpId="0" animBg="1"/>
      <p:bldP spid="87" grpId="0" animBg="1"/>
      <p:bldP spid="112" grpId="0" animBg="1"/>
      <p:bldP spid="113" grpId="0" animBg="1"/>
      <p:bldP spid="116" grpId="0" animBg="1"/>
      <p:bldP spid="117" grpId="0" animBg="1"/>
      <p:bldP spid="118" grpId="0" animBg="1"/>
      <p:bldP spid="119" grpId="0" animBg="1"/>
      <p:bldP spid="154" grpId="0" animBg="1"/>
      <p:bldP spid="155" grpId="0" animBg="1"/>
      <p:bldP spid="47" grpId="0" animBg="1"/>
      <p:bldP spid="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0"/>
            <a:ext cx="12190476" cy="685885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36340" y="2533393"/>
            <a:ext cx="106828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fr-FR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 DU DOCUMENT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6.0.8"/>
  <p:tag name="AS_OS" val="Unix 5.13.0.1022"/>
  <p:tag name="AS_RELEASE_DATE" val="2022.08.14"/>
  <p:tag name="AS_TITLE" val="Aspose.Slides for .NET5"/>
  <p:tag name="AS_VERSION" val="22.8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</TotalTime>
  <Words>167</Words>
  <Application>Microsoft Office PowerPoint</Application>
  <PresentationFormat>Grand écran</PresentationFormat>
  <Paragraphs>27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SOMMAIRE</dc:title>
  <dc:creator>Theophile AMANI</dc:creator>
  <cp:keywords>, docId:8BDB2E4934158EF8C70266BC88ECA631</cp:keywords>
  <cp:lastModifiedBy>MARIE HELENE GNANGNE AYOU</cp:lastModifiedBy>
  <cp:revision>2269</cp:revision>
  <dcterms:created xsi:type="dcterms:W3CDTF">2015-10-14T16:42:00Z</dcterms:created>
  <dcterms:modified xsi:type="dcterms:W3CDTF">2025-05-26T14:21:03Z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AAD2AC6EFF6A403FA2A888BB25A24561</vt:lpwstr>
  </property>
  <property fmtid="{D5CDD505-2E9C-101B-9397-08002B2CF9AE}" pid="3" name="KSOProductBuildVer">
    <vt:lpwstr>1036-11.2.0.11537</vt:lpwstr>
  </property>
</Properties>
</file>