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5.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15" r:id="rId5"/>
    <p:sldId id="784" r:id="rId6"/>
    <p:sldId id="816" r:id="rId7"/>
    <p:sldId id="822" r:id="rId8"/>
    <p:sldId id="825" r:id="rId9"/>
    <p:sldId id="834" r:id="rId10"/>
    <p:sldId id="827" r:id="rId11"/>
    <p:sldId id="828" r:id="rId12"/>
    <p:sldId id="829" r:id="rId13"/>
    <p:sldId id="830" r:id="rId14"/>
    <p:sldId id="831" r:id="rId15"/>
    <p:sldId id="832" r:id="rId16"/>
    <p:sldId id="833"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80" d="100"/>
          <a:sy n="80" d="100"/>
        </p:scale>
        <p:origin x="294" y="78"/>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lmetotondji.mcgn\Downloads\template%20rapport%20copi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Feuille_de_calcul_Microsoft_Excel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Feuille_de_calcul_Microsoft_Excel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4</c:v>
                </c:pt>
                <c:pt idx="1">
                  <c:v>0</c:v>
                </c:pt>
                <c:pt idx="2">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92</c:v>
                </c:pt>
              </c:numCache>
            </c:numRef>
          </c:val>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5</c:v>
                </c:pt>
              </c:numCache>
            </c:numRef>
          </c:val>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1</c:v>
                </c:pt>
              </c:numCache>
            </c:numRef>
          </c:val>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ser>
        <c:dLbls>
          <c:dLblPos val="outEnd"/>
          <c:showLegendKey val="0"/>
          <c:showVal val="1"/>
          <c:showCatName val="0"/>
          <c:showSerName val="0"/>
          <c:showPercent val="0"/>
          <c:showBubbleSize val="0"/>
        </c:dLbls>
        <c:gapWidth val="219"/>
        <c:overlap val="-27"/>
        <c:axId val="-1129124864"/>
        <c:axId val="-1129136832"/>
      </c:barChart>
      <c:catAx>
        <c:axId val="-11291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36832"/>
        <c:crosses val="autoZero"/>
        <c:auto val="1"/>
        <c:lblAlgn val="ctr"/>
        <c:lblOffset val="100"/>
        <c:noMultiLvlLbl val="0"/>
      </c:catAx>
      <c:valAx>
        <c:axId val="-1129136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248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1</c:v>
                </c:pt>
              </c:numCache>
            </c:numRef>
          </c:val>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1</c:v>
                </c:pt>
              </c:numCache>
            </c:numRef>
          </c:val>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ser>
        <c:dLbls>
          <c:dLblPos val="outEnd"/>
          <c:showLegendKey val="0"/>
          <c:showVal val="1"/>
          <c:showCatName val="0"/>
          <c:showSerName val="0"/>
          <c:showPercent val="0"/>
          <c:showBubbleSize val="0"/>
        </c:dLbls>
        <c:gapWidth val="219"/>
        <c:overlap val="-27"/>
        <c:axId val="-1129127584"/>
        <c:axId val="-1129127040"/>
      </c:barChart>
      <c:catAx>
        <c:axId val="-112912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27040"/>
        <c:crosses val="autoZero"/>
        <c:auto val="1"/>
        <c:lblAlgn val="ctr"/>
        <c:lblOffset val="100"/>
        <c:noMultiLvlLbl val="0"/>
      </c:catAx>
      <c:valAx>
        <c:axId val="-1129127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275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1129126496"/>
        <c:axId val="-1129125408"/>
      </c:barChart>
      <c:catAx>
        <c:axId val="-112912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25408"/>
        <c:crosses val="autoZero"/>
        <c:auto val="1"/>
        <c:lblAlgn val="ctr"/>
        <c:lblOffset val="100"/>
        <c:noMultiLvlLbl val="0"/>
      </c:catAx>
      <c:valAx>
        <c:axId val="-112912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264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CONGO</a:t>
            </a:r>
            <a:endParaRPr lang="fr-FR" b="1"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235044992"/>
        <c:axId val="-1235043360"/>
      </c:barChart>
      <c:catAx>
        <c:axId val="-123504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3360"/>
        <c:crosses val="autoZero"/>
        <c:auto val="1"/>
        <c:lblAlgn val="ctr"/>
        <c:lblOffset val="100"/>
        <c:noMultiLvlLbl val="0"/>
      </c:catAx>
      <c:valAx>
        <c:axId val="-1235043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49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fr-FR"/>
              <a:t>POINT DES POSITIONS CONAKRY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fr-FR"/>
        </a:p>
      </c:txPr>
    </c:title>
    <c:autoTitleDeleted val="0"/>
    <c:plotArea>
      <c:layout/>
      <c:barChart>
        <c:barDir val="col"/>
        <c:grouping val="clustered"/>
        <c:varyColors val="0"/>
        <c:ser>
          <c:idx val="0"/>
          <c:order val="0"/>
          <c:tx>
            <c:strRef>
              <c:f>'[template rapport copil.xlsx]positions'!$G$8</c:f>
              <c:strCache>
                <c:ptCount val="1"/>
                <c:pt idx="0">
                  <c:v>operationelle </c:v>
                </c:pt>
              </c:strCache>
            </c:strRef>
          </c:tx>
          <c:spPr>
            <a:solidFill>
              <a:schemeClr val="accent1"/>
            </a:solidFill>
            <a:ln>
              <a:noFill/>
            </a:ln>
            <a:effectLst/>
          </c:spPr>
          <c:invertIfNegative val="0"/>
          <c:val>
            <c:numRef>
              <c:f>'[template rapport copil.xlsx]positions'!$H$8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0-F0A6-4E13-A960-E0A1CC6A8D7A}"/>
            </c:ext>
          </c:extLst>
        </c:ser>
        <c:ser>
          <c:idx val="1"/>
          <c:order val="1"/>
          <c:tx>
            <c:strRef>
              <c:f>'[template rapport copil.xlsx]positions'!$G$9</c:f>
              <c:strCache>
                <c:ptCount val="1"/>
                <c:pt idx="0">
                  <c:v>fonctionnelle</c:v>
                </c:pt>
              </c:strCache>
            </c:strRef>
          </c:tx>
          <c:spPr>
            <a:solidFill>
              <a:schemeClr val="accent2"/>
            </a:solidFill>
            <a:ln>
              <a:noFill/>
            </a:ln>
            <a:effectLst/>
          </c:spPr>
          <c:invertIfNegative val="0"/>
          <c:val>
            <c:numRef>
              <c:f>'[template rapport copil.xlsx]positions'!$H$9</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1-F0A6-4E13-A960-E0A1CC6A8D7A}"/>
            </c:ext>
          </c:extLst>
        </c:ser>
        <c:ser>
          <c:idx val="2"/>
          <c:order val="2"/>
          <c:tx>
            <c:strRef>
              <c:f>'[template rapport copil.xlsx]positions'!$G$10</c:f>
              <c:strCache>
                <c:ptCount val="1"/>
                <c:pt idx="0">
                  <c:v>defectueux</c:v>
                </c:pt>
              </c:strCache>
            </c:strRef>
          </c:tx>
          <c:spPr>
            <a:solidFill>
              <a:schemeClr val="accent3"/>
            </a:solidFill>
            <a:ln>
              <a:noFill/>
            </a:ln>
            <a:effectLst/>
          </c:spPr>
          <c:invertIfNegative val="0"/>
          <c:val>
            <c:numRef>
              <c:f>'[template rapport copil.xlsx]positions'!$H$10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0A6-4E13-A960-E0A1CC6A8D7A}"/>
            </c:ext>
          </c:extLst>
        </c:ser>
        <c:ser>
          <c:idx val="3"/>
          <c:order val="3"/>
          <c:tx>
            <c:strRef>
              <c:f>'[template rapport copil.xlsx]positions'!$G$11</c:f>
              <c:strCache>
                <c:ptCount val="1"/>
                <c:pt idx="0">
                  <c:v>TOTAL</c:v>
                </c:pt>
              </c:strCache>
            </c:strRef>
          </c:tx>
          <c:spPr>
            <a:solidFill>
              <a:schemeClr val="accent4"/>
            </a:solidFill>
            <a:ln>
              <a:noFill/>
            </a:ln>
            <a:effectLst/>
          </c:spPr>
          <c:invertIfNegative val="0"/>
          <c:val>
            <c:numRef>
              <c:f>'[template rapport copil.xlsx]positions'!$H$11</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3-F0A6-4E13-A960-E0A1CC6A8D7A}"/>
            </c:ext>
          </c:extLst>
        </c:ser>
        <c:dLbls>
          <c:showLegendKey val="0"/>
          <c:showVal val="0"/>
          <c:showCatName val="0"/>
          <c:showSerName val="0"/>
          <c:showPercent val="0"/>
          <c:showBubbleSize val="0"/>
        </c:dLbls>
        <c:gapWidth val="219"/>
        <c:overlap val="-27"/>
        <c:axId val="-1235042272"/>
        <c:axId val="-1235046080"/>
      </c:barChart>
      <c:catAx>
        <c:axId val="-123504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235046080"/>
        <c:crosses val="autoZero"/>
        <c:auto val="1"/>
        <c:lblAlgn val="ctr"/>
        <c:lblOffset val="100"/>
        <c:noMultiLvlLbl val="0"/>
      </c:catAx>
      <c:valAx>
        <c:axId val="-1235046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2350422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BISSEAU</a:t>
            </a:r>
            <a:endParaRPr lang="fr-FR" b="1"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235054784"/>
        <c:axId val="-1235049344"/>
      </c:barChart>
      <c:catAx>
        <c:axId val="-123505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9344"/>
        <c:crosses val="autoZero"/>
        <c:auto val="1"/>
        <c:lblAlgn val="ctr"/>
        <c:lblOffset val="100"/>
        <c:noMultiLvlLbl val="0"/>
      </c:catAx>
      <c:valAx>
        <c:axId val="-1235049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547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CAMEROUN</a:t>
            </a:r>
            <a:endParaRPr lang="fr-FR" b="1"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116</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116</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235042816"/>
        <c:axId val="-1235053152"/>
      </c:barChart>
      <c:catAx>
        <c:axId val="-123504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53152"/>
        <c:crosses val="autoZero"/>
        <c:auto val="1"/>
        <c:lblAlgn val="ctr"/>
        <c:lblOffset val="100"/>
        <c:noMultiLvlLbl val="0"/>
      </c:catAx>
      <c:valAx>
        <c:axId val="-123505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28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COTE</a:t>
            </a:r>
            <a:r>
              <a:rPr lang="fr-FR" b="1" u="sng" baseline="0" dirty="0" smtClean="0"/>
              <a:t> D’IVOIRE</a:t>
            </a:r>
            <a:endParaRPr lang="fr-FR" b="1"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235047168"/>
        <c:axId val="-1235050432"/>
      </c:barChart>
      <c:catAx>
        <c:axId val="-123504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50432"/>
        <c:crosses val="autoZero"/>
        <c:auto val="1"/>
        <c:lblAlgn val="ctr"/>
        <c:lblOffset val="100"/>
        <c:noMultiLvlLbl val="0"/>
      </c:catAx>
      <c:valAx>
        <c:axId val="-123505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7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1235054240"/>
        <c:axId val="-1235052608"/>
      </c:barChart>
      <c:catAx>
        <c:axId val="-123505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52608"/>
        <c:crosses val="autoZero"/>
        <c:auto val="1"/>
        <c:lblAlgn val="ctr"/>
        <c:lblOffset val="100"/>
        <c:noMultiLvlLbl val="0"/>
      </c:catAx>
      <c:valAx>
        <c:axId val="-1235052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542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smtClean="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0</c:v>
                </c:pt>
                <c:pt idx="1">
                  <c:v>0</c:v>
                </c:pt>
                <c:pt idx="2">
                  <c:v>127</c:v>
                </c:pt>
              </c:numCache>
            </c:numRef>
          </c:val>
        </c:ser>
        <c:ser>
          <c:idx val="1"/>
          <c:order val="1"/>
          <c:tx>
            <c:strRef>
              <c:f>Feuil1!$C$1</c:f>
              <c:strCache>
                <c:ptCount val="1"/>
                <c:pt idx="0">
                  <c:v>Fev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133</c:v>
                </c:pt>
                <c:pt idx="1">
                  <c:v>250</c:v>
                </c:pt>
                <c:pt idx="2">
                  <c:v>117</c:v>
                </c:pt>
              </c:numCache>
            </c:numRef>
          </c:val>
        </c:ser>
        <c:ser>
          <c:idx val="2"/>
          <c:order val="2"/>
          <c:tx>
            <c:strRef>
              <c:f>Feuil1!$D$1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0</c:v>
                </c:pt>
                <c:pt idx="1">
                  <c:v>0</c:v>
                </c:pt>
                <c:pt idx="2">
                  <c:v>0</c:v>
                </c:pt>
              </c:numCache>
            </c:numRef>
          </c:val>
        </c:ser>
        <c:dLbls>
          <c:dLblPos val="inEnd"/>
          <c:showLegendKey val="0"/>
          <c:showVal val="1"/>
          <c:showCatName val="0"/>
          <c:showSerName val="0"/>
          <c:showPercent val="0"/>
          <c:showBubbleSize val="0"/>
        </c:dLbls>
        <c:gapWidth val="219"/>
        <c:overlap val="-27"/>
        <c:axId val="-1129125952"/>
        <c:axId val="-1129135744"/>
      </c:barChart>
      <c:catAx>
        <c:axId val="-112912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129135744"/>
        <c:crosses val="autoZero"/>
        <c:auto val="1"/>
        <c:lblAlgn val="ctr"/>
        <c:lblOffset val="100"/>
        <c:noMultiLvlLbl val="0"/>
      </c:catAx>
      <c:valAx>
        <c:axId val="-1129135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129125952"/>
        <c:crosses val="autoZero"/>
        <c:crossBetween val="between"/>
      </c:valAx>
      <c:spPr>
        <a:noFill/>
        <a:ln>
          <a:noFill/>
        </a:ln>
        <a:effectLst/>
      </c:spPr>
    </c:plotArea>
    <c:legend>
      <c:legendPos val="b"/>
      <c:layout>
        <c:manualLayout>
          <c:xMode val="edge"/>
          <c:yMode val="edge"/>
          <c:x val="0.7008123568392135"/>
          <c:y val="0.77090668575949683"/>
          <c:w val="0.24273131927006097"/>
          <c:h val="0.19163518733856322"/>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1</c:v>
                </c:pt>
                <c:pt idx="1">
                  <c:v>0</c:v>
                </c:pt>
                <c:pt idx="2">
                  <c:v>2</c:v>
                </c:pt>
                <c:pt idx="3">
                  <c:v>0</c:v>
                </c:pt>
                <c:pt idx="4">
                  <c:v>0</c:v>
                </c:pt>
                <c:pt idx="5">
                  <c:v>0</c:v>
                </c:pt>
                <c:pt idx="6">
                  <c:v>0</c:v>
                </c:pt>
                <c:pt idx="7">
                  <c:v>0</c:v>
                </c:pt>
                <c:pt idx="8">
                  <c:v>0</c:v>
                </c:pt>
                <c:pt idx="9">
                  <c:v>2</c:v>
                </c:pt>
                <c:pt idx="10">
                  <c:v>5</c:v>
                </c:pt>
              </c:numCache>
            </c:numRef>
          </c:val>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1</c:v>
                </c:pt>
                <c:pt idx="1">
                  <c:v>0</c:v>
                </c:pt>
                <c:pt idx="2">
                  <c:v>2</c:v>
                </c:pt>
                <c:pt idx="3">
                  <c:v>0</c:v>
                </c:pt>
                <c:pt idx="4">
                  <c:v>0</c:v>
                </c:pt>
                <c:pt idx="5">
                  <c:v>0</c:v>
                </c:pt>
                <c:pt idx="6">
                  <c:v>0</c:v>
                </c:pt>
                <c:pt idx="7">
                  <c:v>0</c:v>
                </c:pt>
                <c:pt idx="8">
                  <c:v>0</c:v>
                </c:pt>
                <c:pt idx="9">
                  <c:v>2</c:v>
                </c:pt>
                <c:pt idx="10">
                  <c:v>5</c:v>
                </c:pt>
              </c:numCache>
            </c:numRef>
          </c:val>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ser>
        <c:dLbls>
          <c:dLblPos val="outEnd"/>
          <c:showLegendKey val="0"/>
          <c:showVal val="1"/>
          <c:showCatName val="0"/>
          <c:showSerName val="0"/>
          <c:showPercent val="0"/>
          <c:showBubbleSize val="0"/>
        </c:dLbls>
        <c:gapWidth val="219"/>
        <c:overlap val="-27"/>
        <c:axId val="-1235040640"/>
        <c:axId val="-1235045536"/>
      </c:barChart>
      <c:catAx>
        <c:axId val="-123504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5536"/>
        <c:crosses val="autoZero"/>
        <c:auto val="1"/>
        <c:lblAlgn val="ctr"/>
        <c:lblOffset val="100"/>
        <c:noMultiLvlLbl val="0"/>
      </c:catAx>
      <c:valAx>
        <c:axId val="-1235045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06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smtClean="0">
                <a:solidFill>
                  <a:schemeClr val="accent1">
                    <a:lumMod val="50000"/>
                  </a:schemeClr>
                </a:solidFill>
              </a:rPr>
              <a:t>Evolution</a:t>
            </a:r>
            <a:r>
              <a:rPr lang="fr-FR" sz="1100" b="1" baseline="0" dirty="0" smtClean="0">
                <a:solidFill>
                  <a:schemeClr val="accent1">
                    <a:lumMod val="50000"/>
                  </a:schemeClr>
                </a:solidFill>
              </a:rPr>
              <a:t> conformité</a:t>
            </a:r>
            <a:endParaRPr lang="fr-FR" sz="1100" b="1" dirty="0">
              <a:solidFill>
                <a:schemeClr val="accent1">
                  <a:lumMod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1</c:v>
                </c:pt>
              </c:numCache>
            </c:numRef>
          </c:val>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4</c:v>
                </c:pt>
              </c:numCache>
            </c:numRef>
          </c:val>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ser>
        <c:dLbls>
          <c:dLblPos val="outEnd"/>
          <c:showLegendKey val="0"/>
          <c:showVal val="1"/>
          <c:showCatName val="0"/>
          <c:showSerName val="0"/>
          <c:showPercent val="0"/>
          <c:showBubbleSize val="0"/>
        </c:dLbls>
        <c:gapWidth val="182"/>
        <c:axId val="-1129138464"/>
        <c:axId val="-1129140096"/>
      </c:barChart>
      <c:catAx>
        <c:axId val="-1129138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1129140096"/>
        <c:crosses val="autoZero"/>
        <c:auto val="1"/>
        <c:lblAlgn val="ctr"/>
        <c:lblOffset val="100"/>
        <c:noMultiLvlLbl val="0"/>
      </c:catAx>
      <c:valAx>
        <c:axId val="-1129140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9138464"/>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ser>
        <c:dLbls>
          <c:showLegendKey val="0"/>
          <c:showVal val="0"/>
          <c:showCatName val="0"/>
          <c:showSerName val="0"/>
          <c:showPercent val="0"/>
          <c:showBubbleSize val="0"/>
        </c:dLbls>
        <c:gapWidth val="219"/>
        <c:overlap val="-27"/>
        <c:axId val="-1129131936"/>
        <c:axId val="-1129139008"/>
      </c:barChart>
      <c:catAx>
        <c:axId val="-112913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9139008"/>
        <c:crosses val="autoZero"/>
        <c:auto val="1"/>
        <c:lblAlgn val="ctr"/>
        <c:lblOffset val="100"/>
        <c:noMultiLvlLbl val="0"/>
      </c:catAx>
      <c:valAx>
        <c:axId val="-1129139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2913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Materiel informatique</c:v>
                </c:pt>
                <c:pt idx="1">
                  <c:v>ACCES SYSTÈME</c:v>
                </c:pt>
                <c:pt idx="2">
                  <c:v>BYTEL indisponibilité application </c:v>
                </c:pt>
              </c:strCache>
            </c:strRef>
          </c:cat>
          <c:val>
            <c:numRef>
              <c:f>ticket!$J$11:$J$13</c:f>
              <c:numCache>
                <c:formatCode>General</c:formatCode>
                <c:ptCount val="3"/>
                <c:pt idx="0">
                  <c:v>2</c:v>
                </c:pt>
                <c:pt idx="1">
                  <c:v>1</c:v>
                </c:pt>
                <c:pt idx="2">
                  <c:v>2</c:v>
                </c:pt>
              </c:numCache>
            </c:numRef>
          </c:val>
        </c:ser>
        <c:dLbls>
          <c:dLblPos val="outEnd"/>
          <c:showLegendKey val="0"/>
          <c:showVal val="1"/>
          <c:showCatName val="0"/>
          <c:showSerName val="0"/>
          <c:showPercent val="0"/>
          <c:showBubbleSize val="0"/>
        </c:dLbls>
        <c:gapWidth val="182"/>
        <c:axId val="-1235046624"/>
        <c:axId val="-1235587344"/>
      </c:barChart>
      <c:catAx>
        <c:axId val="-1235046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1235587344"/>
        <c:crosses val="autoZero"/>
        <c:auto val="1"/>
        <c:lblAlgn val="ctr"/>
        <c:lblOffset val="100"/>
        <c:noMultiLvlLbl val="0"/>
      </c:catAx>
      <c:valAx>
        <c:axId val="-1235587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046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49</c:v>
                </c:pt>
              </c:numCache>
            </c:numRef>
          </c:val>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7</c:v>
                </c:pt>
              </c:numCache>
            </c:numRef>
          </c:val>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ser>
        <c:dLbls>
          <c:dLblPos val="outEnd"/>
          <c:showLegendKey val="0"/>
          <c:showVal val="1"/>
          <c:showCatName val="0"/>
          <c:showSerName val="0"/>
          <c:showPercent val="0"/>
          <c:showBubbleSize val="0"/>
        </c:dLbls>
        <c:gapWidth val="219"/>
        <c:overlap val="-27"/>
        <c:axId val="-1235585712"/>
        <c:axId val="-1235585168"/>
      </c:barChart>
      <c:catAx>
        <c:axId val="-123558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585168"/>
        <c:crosses val="autoZero"/>
        <c:auto val="1"/>
        <c:lblAlgn val="ctr"/>
        <c:lblOffset val="100"/>
        <c:noMultiLvlLbl val="0"/>
      </c:catAx>
      <c:valAx>
        <c:axId val="-123558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355857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193</c:v>
                </c:pt>
              </c:numCache>
            </c:numRef>
          </c:val>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7</c:v>
                </c:pt>
              </c:numCache>
            </c:numRef>
          </c:val>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2</c:v>
                </c:pt>
              </c:numCache>
            </c:numRef>
          </c:val>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17</c:v>
                </c:pt>
              </c:numCache>
            </c:numRef>
          </c:val>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ser>
        <c:dLbls>
          <c:dLblPos val="outEnd"/>
          <c:showLegendKey val="0"/>
          <c:showVal val="1"/>
          <c:showCatName val="0"/>
          <c:showSerName val="0"/>
          <c:showPercent val="0"/>
          <c:showBubbleSize val="0"/>
        </c:dLbls>
        <c:gapWidth val="219"/>
        <c:overlap val="-27"/>
        <c:axId val="-1275778032"/>
        <c:axId val="-1275776944"/>
      </c:barChart>
      <c:catAx>
        <c:axId val="-127577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75776944"/>
        <c:crosses val="autoZero"/>
        <c:auto val="1"/>
        <c:lblAlgn val="ctr"/>
        <c:lblOffset val="100"/>
        <c:noMultiLvlLbl val="0"/>
      </c:catAx>
      <c:valAx>
        <c:axId val="-127577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757780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ticket!$K$20:$K$22</c:f>
              <c:strCache>
                <c:ptCount val="3"/>
                <c:pt idx="0">
                  <c:v>deconnexion hermes</c:v>
                </c:pt>
                <c:pt idx="1">
                  <c:v>coupure internet</c:v>
                </c:pt>
                <c:pt idx="2">
                  <c:v>coupure electricité</c:v>
                </c:pt>
              </c:strCache>
            </c:strRef>
          </c:cat>
          <c:val>
            <c:numRef>
              <c:f>ticket!$L$20:$L$22</c:f>
              <c:numCache>
                <c:formatCode>General</c:formatCode>
                <c:ptCount val="3"/>
                <c:pt idx="0">
                  <c:v>45</c:v>
                </c:pt>
                <c:pt idx="1">
                  <c:v>0</c:v>
                </c:pt>
                <c:pt idx="2">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a:t>
            </a:r>
            <a:r>
              <a:rPr lang="fr-FR" dirty="0" smtClean="0"/>
              <a:t>étage</a:t>
            </a:r>
          </a:p>
          <a:p>
            <a:pPr>
              <a:defRPr/>
            </a:pPr>
            <a:r>
              <a:rPr lang="fr-FR" dirty="0" smtClean="0"/>
              <a:t>PROG+RH+AD</a:t>
            </a:r>
            <a:endParaRPr lang="fr-FR" dirty="0"/>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20</c:v>
                </c:pt>
              </c:numCache>
            </c:numRef>
          </c:val>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5</c:v>
                </c:pt>
              </c:numCache>
            </c:numRef>
          </c:val>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ser>
        <c:dLbls>
          <c:dLblPos val="outEnd"/>
          <c:showLegendKey val="0"/>
          <c:showVal val="1"/>
          <c:showCatName val="0"/>
          <c:showSerName val="0"/>
          <c:showPercent val="0"/>
          <c:showBubbleSize val="0"/>
        </c:dLbls>
        <c:gapWidth val="219"/>
        <c:overlap val="-27"/>
        <c:axId val="-1275775856"/>
        <c:axId val="-1275774224"/>
      </c:barChart>
      <c:catAx>
        <c:axId val="-127577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75774224"/>
        <c:crosses val="autoZero"/>
        <c:auto val="1"/>
        <c:lblAlgn val="ctr"/>
        <c:lblOffset val="100"/>
        <c:noMultiLvlLbl val="0"/>
      </c:catAx>
      <c:valAx>
        <c:axId val="-1275774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2757758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a:t>
            </a:r>
            <a:r>
              <a:rPr lang="fr-FR" dirty="0" smtClean="0"/>
              <a:t>étage</a:t>
            </a:r>
          </a:p>
          <a:p>
            <a:pPr>
              <a:defRPr/>
            </a:pPr>
            <a:r>
              <a:rPr lang="fr-FR" dirty="0" smtClean="0"/>
              <a:t>COM+AI+DFC+DSI</a:t>
            </a:r>
            <a:endParaRPr lang="fr-FR" dirty="0"/>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ser>
        <c:dLbls>
          <c:dLblPos val="outEnd"/>
          <c:showLegendKey val="0"/>
          <c:showVal val="1"/>
          <c:showCatName val="0"/>
          <c:showSerName val="0"/>
          <c:showPercent val="0"/>
          <c:showBubbleSize val="0"/>
        </c:dLbls>
        <c:gapWidth val="219"/>
        <c:overlap val="-27"/>
        <c:axId val="-1540144176"/>
        <c:axId val="-1540147984"/>
      </c:barChart>
      <c:catAx>
        <c:axId val="-154014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40147984"/>
        <c:crosses val="autoZero"/>
        <c:auto val="1"/>
        <c:lblAlgn val="ctr"/>
        <c:lblOffset val="100"/>
        <c:noMultiLvlLbl val="0"/>
      </c:catAx>
      <c:valAx>
        <c:axId val="-1540147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5401441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66</c:v>
                </c:pt>
              </c:numCache>
            </c:numRef>
          </c:val>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1</c:v>
                </c:pt>
              </c:numCache>
            </c:numRef>
          </c:val>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17</c:v>
                </c:pt>
              </c:numCache>
            </c:numRef>
          </c:val>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ser>
        <c:dLbls>
          <c:dLblPos val="outEnd"/>
          <c:showLegendKey val="0"/>
          <c:showVal val="1"/>
          <c:showCatName val="0"/>
          <c:showSerName val="0"/>
          <c:showPercent val="0"/>
          <c:showBubbleSize val="0"/>
        </c:dLbls>
        <c:gapWidth val="219"/>
        <c:overlap val="-27"/>
        <c:axId val="-1129130304"/>
        <c:axId val="-1129136288"/>
      </c:barChart>
      <c:catAx>
        <c:axId val="-11291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36288"/>
        <c:crosses val="autoZero"/>
        <c:auto val="1"/>
        <c:lblAlgn val="ctr"/>
        <c:lblOffset val="100"/>
        <c:noMultiLvlLbl val="0"/>
      </c:catAx>
      <c:valAx>
        <c:axId val="-1129136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291303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Nombre</a:t>
          </a:r>
          <a:endParaRPr lang="fr-FR" sz="14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Obj IT</a:t>
          </a:r>
          <a:endParaRPr lang="fr-FR" sz="14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smtClean="0">
              <a:solidFill>
                <a:schemeClr val="accent1">
                  <a:lumMod val="50000"/>
                </a:schemeClr>
              </a:solidFill>
              <a:latin typeface="Baskerville Old Face" panose="02020602080505020303" pitchFamily="18" charset="0"/>
            </a:rPr>
            <a:t>5</a:t>
          </a:r>
          <a:endParaRPr lang="fr-FR" sz="24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Clôturé</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smtClean="0">
              <a:solidFill>
                <a:schemeClr val="accent1">
                  <a:lumMod val="50000"/>
                </a:schemeClr>
              </a:solidFill>
              <a:latin typeface="Baskerville Old Face" panose="02020602080505020303" pitchFamily="18" charset="0"/>
            </a:rPr>
            <a:t>31</a:t>
          </a:r>
          <a:endParaRPr lang="fr-FR" sz="24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smtClean="0">
              <a:solidFill>
                <a:schemeClr val="accent1">
                  <a:lumMod val="50000"/>
                </a:schemeClr>
              </a:solidFill>
              <a:latin typeface="Baskerville Old Face" panose="02020602080505020303" pitchFamily="18" charset="0"/>
            </a:rPr>
            <a:t>1</a:t>
          </a:r>
          <a:endParaRPr lang="fr-FR" sz="24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74D2B5F0-2A1F-4CAF-A635-D4D3260BBE34}" type="presOf" srcId="{F286479C-EA5C-4960-AFAB-47E52DE43E4A}" destId="{A65A5ABE-6440-48A1-875B-132A644BF634}" srcOrd="0"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B4AE10B7-E225-4693-89EB-DA5CABB2AB64}" type="presOf" srcId="{3E240924-2A29-4893-BE36-81037C47A986}" destId="{2033E58C-2548-4821-94DF-80E0CE5961C5}" srcOrd="0" destOrd="0" presId="urn:microsoft.com/office/officeart/2005/8/layout/lProcess2"/>
    <dgm:cxn modelId="{7DAACC5C-72F5-43D0-AF5C-38D96CC72198}" type="presOf" srcId="{BA59C191-EAC9-400C-91DF-08672997E212}" destId="{642412D6-6F80-415A-B834-12799691EF68}" srcOrd="1"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D90D9B1B-1BFE-4833-9F8B-9CB5C99535C3}" type="presOf" srcId="{56220AFA-1D07-4104-8067-6AE8EF7D4204}" destId="{D0B9C7D0-BAFD-415C-A801-C49A63BA0F78}" srcOrd="0"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EA20DEE2-4C2B-4906-95E0-D9AF08FDAE5C}" srcId="{A4119696-336E-4F9C-912C-1790ECFD5B61}" destId="{9A840BA3-0E52-44E5-B558-9EB157A1D326}" srcOrd="0" destOrd="0" parTransId="{6E6F76C6-8F97-41B2-898B-C8C4DEAF2767}" sibTransId="{20720E18-387C-460E-B434-2371401C95DE}"/>
    <dgm:cxn modelId="{4781A2E4-7497-4905-B9BC-2EA62AEDBFF9}" type="presOf" srcId="{BA59C191-EAC9-400C-91DF-08672997E212}" destId="{6AEE3AF1-326D-40BF-8A4B-3A2D8A05D40A}" srcOrd="0" destOrd="0" presId="urn:microsoft.com/office/officeart/2005/8/layout/lProcess2"/>
    <dgm:cxn modelId="{0D570105-D5E5-4039-85D4-2C04F8872C56}" type="presOf" srcId="{9A840BA3-0E52-44E5-B558-9EB157A1D326}" destId="{89909B9A-036C-44E2-A66B-6D43D82776BA}" srcOrd="0" destOrd="0" presId="urn:microsoft.com/office/officeart/2005/8/layout/lProcess2"/>
    <dgm:cxn modelId="{58B6D505-6354-4C66-9625-6BD49DC11E5E}" type="presOf" srcId="{56220AFA-1D07-4104-8067-6AE8EF7D4204}" destId="{1FDDD4D9-5CAA-4162-8A82-CAE6559C3AAF}" srcOrd="1" destOrd="0" presId="urn:microsoft.com/office/officeart/2005/8/layout/lProcess2"/>
    <dgm:cxn modelId="{E2D49402-C6FE-4DC3-AD33-834613F9F6CB}" type="presOf" srcId="{A4119696-336E-4F9C-912C-1790ECFD5B61}" destId="{1F6FB372-DE18-4B3E-A418-92F1D5682705}" srcOrd="0" destOrd="0" presId="urn:microsoft.com/office/officeart/2005/8/layout/lProcess2"/>
    <dgm:cxn modelId="{11ECF8C7-D56B-45CC-968E-CC705E5AA31B}" type="presOf" srcId="{27A110B4-891D-4285-922C-B71A1172C5D5}" destId="{55F7BFAE-8E74-4CCD-8F23-8EC903398DE8}" srcOrd="0"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30520ED2-0A67-4D0B-B415-83FB8CF97D6E}" type="presOf" srcId="{A4119696-336E-4F9C-912C-1790ECFD5B61}" destId="{0CAF9E1F-90EB-4870-812E-3FB379059817}" srcOrd="1" destOrd="0" presId="urn:microsoft.com/office/officeart/2005/8/layout/lProcess2"/>
    <dgm:cxn modelId="{C3142D2A-CC0A-44DC-AE7B-2D046E23363C}" type="presParOf" srcId="{A65A5ABE-6440-48A1-875B-132A644BF634}" destId="{49C662BB-F694-4331-87B2-06C348060916}" srcOrd="0" destOrd="0" presId="urn:microsoft.com/office/officeart/2005/8/layout/lProcess2"/>
    <dgm:cxn modelId="{CCD02EDE-D9AB-4984-AA9A-3707033872EE}" type="presParOf" srcId="{49C662BB-F694-4331-87B2-06C348060916}" destId="{6AEE3AF1-326D-40BF-8A4B-3A2D8A05D40A}" srcOrd="0" destOrd="0" presId="urn:microsoft.com/office/officeart/2005/8/layout/lProcess2"/>
    <dgm:cxn modelId="{12F7EEC0-937B-4B21-B7F8-B71A565AE861}" type="presParOf" srcId="{49C662BB-F694-4331-87B2-06C348060916}" destId="{642412D6-6F80-415A-B834-12799691EF68}" srcOrd="1" destOrd="0" presId="urn:microsoft.com/office/officeart/2005/8/layout/lProcess2"/>
    <dgm:cxn modelId="{BFD83A5B-47C0-4346-A6FB-15F948CFA505}" type="presParOf" srcId="{49C662BB-F694-4331-87B2-06C348060916}" destId="{6B15119B-1DAC-4161-AA10-E5C64088E437}" srcOrd="2" destOrd="0" presId="urn:microsoft.com/office/officeart/2005/8/layout/lProcess2"/>
    <dgm:cxn modelId="{85B4B5D3-D43A-443E-9F3E-C02115C23E31}" type="presParOf" srcId="{6B15119B-1DAC-4161-AA10-E5C64088E437}" destId="{6A3DBDE8-72C1-46E4-8CB1-E917EC493FF7}" srcOrd="0" destOrd="0" presId="urn:microsoft.com/office/officeart/2005/8/layout/lProcess2"/>
    <dgm:cxn modelId="{C559A616-5AB4-415E-B5C1-69EF2D04B093}" type="presParOf" srcId="{6A3DBDE8-72C1-46E4-8CB1-E917EC493FF7}" destId="{55F7BFAE-8E74-4CCD-8F23-8EC903398DE8}" srcOrd="0" destOrd="0" presId="urn:microsoft.com/office/officeart/2005/8/layout/lProcess2"/>
    <dgm:cxn modelId="{C6A2BB8D-7ED7-4EDE-A673-89128650A0A9}" type="presParOf" srcId="{A65A5ABE-6440-48A1-875B-132A644BF634}" destId="{7312F7D5-D988-45ED-95B8-6FF4991EA181}" srcOrd="1" destOrd="0" presId="urn:microsoft.com/office/officeart/2005/8/layout/lProcess2"/>
    <dgm:cxn modelId="{F257E680-5593-43D2-92A4-97844F8151F5}" type="presParOf" srcId="{A65A5ABE-6440-48A1-875B-132A644BF634}" destId="{8D11F31B-0CFE-47FC-AB2A-1B4C3ECFC4D5}" srcOrd="2" destOrd="0" presId="urn:microsoft.com/office/officeart/2005/8/layout/lProcess2"/>
    <dgm:cxn modelId="{393AF1D7-C475-4C67-85DD-E0F9E8AD53A5}" type="presParOf" srcId="{8D11F31B-0CFE-47FC-AB2A-1B4C3ECFC4D5}" destId="{1F6FB372-DE18-4B3E-A418-92F1D5682705}" srcOrd="0" destOrd="0" presId="urn:microsoft.com/office/officeart/2005/8/layout/lProcess2"/>
    <dgm:cxn modelId="{AED614FE-786D-4A23-BB13-D1B1B33F6F2F}" type="presParOf" srcId="{8D11F31B-0CFE-47FC-AB2A-1B4C3ECFC4D5}" destId="{0CAF9E1F-90EB-4870-812E-3FB379059817}" srcOrd="1" destOrd="0" presId="urn:microsoft.com/office/officeart/2005/8/layout/lProcess2"/>
    <dgm:cxn modelId="{6F71DDF3-91AE-4737-9A95-502E5AF5A13A}" type="presParOf" srcId="{8D11F31B-0CFE-47FC-AB2A-1B4C3ECFC4D5}" destId="{835A5EF0-0E8C-4EFA-9044-C556FB3BA5FF}" srcOrd="2" destOrd="0" presId="urn:microsoft.com/office/officeart/2005/8/layout/lProcess2"/>
    <dgm:cxn modelId="{0AA5A579-424E-4686-A526-031916078A5A}" type="presParOf" srcId="{835A5EF0-0E8C-4EFA-9044-C556FB3BA5FF}" destId="{7248E901-72B0-4949-B3EE-A7CC031E7CEA}" srcOrd="0" destOrd="0" presId="urn:microsoft.com/office/officeart/2005/8/layout/lProcess2"/>
    <dgm:cxn modelId="{3E5E1CE0-6943-4CB4-887C-E31B0583E5A8}" type="presParOf" srcId="{7248E901-72B0-4949-B3EE-A7CC031E7CEA}" destId="{89909B9A-036C-44E2-A66B-6D43D82776BA}" srcOrd="0" destOrd="0" presId="urn:microsoft.com/office/officeart/2005/8/layout/lProcess2"/>
    <dgm:cxn modelId="{B64D4ACA-B229-4B4A-B18C-D01014FC6216}" type="presParOf" srcId="{A65A5ABE-6440-48A1-875B-132A644BF634}" destId="{DC0F060C-5CE4-4A45-A83A-0285CAE9E371}" srcOrd="3" destOrd="0" presId="urn:microsoft.com/office/officeart/2005/8/layout/lProcess2"/>
    <dgm:cxn modelId="{7D327BCE-4AE8-4955-9D86-36E30898DF34}" type="presParOf" srcId="{A65A5ABE-6440-48A1-875B-132A644BF634}" destId="{9ED3DA30-790C-4E02-8B40-0A1334228463}" srcOrd="4" destOrd="0" presId="urn:microsoft.com/office/officeart/2005/8/layout/lProcess2"/>
    <dgm:cxn modelId="{AF48FED9-420D-4B44-A74B-6969BE7FC0BB}" type="presParOf" srcId="{9ED3DA30-790C-4E02-8B40-0A1334228463}" destId="{D0B9C7D0-BAFD-415C-A801-C49A63BA0F78}" srcOrd="0" destOrd="0" presId="urn:microsoft.com/office/officeart/2005/8/layout/lProcess2"/>
    <dgm:cxn modelId="{37491F88-AFA3-4A3D-97CC-4196F3E7E178}" type="presParOf" srcId="{9ED3DA30-790C-4E02-8B40-0A1334228463}" destId="{1FDDD4D9-5CAA-4162-8A82-CAE6559C3AAF}" srcOrd="1" destOrd="0" presId="urn:microsoft.com/office/officeart/2005/8/layout/lProcess2"/>
    <dgm:cxn modelId="{580A5E91-9D97-4330-AA8E-F6953FFE2EA6}" type="presParOf" srcId="{9ED3DA30-790C-4E02-8B40-0A1334228463}" destId="{92008570-A2A5-4973-99A2-9D63A6E7EDF1}" srcOrd="2" destOrd="0" presId="urn:microsoft.com/office/officeart/2005/8/layout/lProcess2"/>
    <dgm:cxn modelId="{409FE4ED-9978-4112-B809-6D2D7308437C}" type="presParOf" srcId="{92008570-A2A5-4973-99A2-9D63A6E7EDF1}" destId="{780EBB67-667F-4E26-B31E-608877246C89}" srcOrd="0" destOrd="0" presId="urn:microsoft.com/office/officeart/2005/8/layout/lProcess2"/>
    <dgm:cxn modelId="{856A8189-6DB3-4E31-8DC5-F671755DCC82}"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%AVC</a:t>
          </a:r>
          <a:endParaRPr lang="fr-FR" sz="12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smtClean="0">
            <a:latin typeface="Bell MT" panose="02020503060305020303" pitchFamily="18" charset="0"/>
          </a:endParaRPr>
        </a:p>
        <a:p>
          <a:r>
            <a:rPr lang="fr-FR" sz="1200" b="1" dirty="0" smtClean="0">
              <a:latin typeface="Bell MT" panose="02020503060305020303" pitchFamily="18" charset="0"/>
            </a:rPr>
            <a:t>O</a:t>
          </a:r>
          <a:r>
            <a:rPr lang="fr-FR" sz="1200" b="0" dirty="0" smtClean="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smtClean="0">
              <a:solidFill>
                <a:schemeClr val="accent1">
                  <a:lumMod val="50000"/>
                </a:schemeClr>
              </a:solidFill>
              <a:latin typeface="Baskerville Old Face" panose="02020602080505020303" pitchFamily="18" charset="0"/>
            </a:rPr>
            <a:t>7</a:t>
          </a:r>
          <a:endParaRPr lang="fr-FR" sz="18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smtClean="0">
              <a:solidFill>
                <a:schemeClr val="accent1">
                  <a:lumMod val="50000"/>
                </a:schemeClr>
              </a:solidFill>
              <a:latin typeface="Baskerville Old Face" panose="02020602080505020303" pitchFamily="18" charset="0"/>
            </a:rPr>
            <a:t>72</a:t>
          </a:r>
          <a:endParaRPr lang="fr-FR" sz="18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smtClean="0">
              <a:solidFill>
                <a:schemeClr val="accent1">
                  <a:lumMod val="50000"/>
                </a:schemeClr>
              </a:solidFill>
              <a:latin typeface="Baskerville Old Face" panose="02020602080505020303" pitchFamily="18" charset="0"/>
            </a:rPr>
            <a:t>5/2</a:t>
          </a:r>
          <a:endParaRPr lang="fr-FR" sz="18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08E246FB-4765-4EE3-B5D0-FD92CEFB7A18}" type="presOf" srcId="{7BA9F00E-A40F-414F-9F4C-A5792DE3CC3D}" destId="{5A3488A0-718C-41B9-9A52-B93151005421}" srcOrd="0" destOrd="0" presId="urn:microsoft.com/office/officeart/2005/8/layout/lProcess2"/>
    <dgm:cxn modelId="{5FC4743E-6905-42A3-B891-2EB7B367A454}" type="presOf" srcId="{27A110B4-891D-4285-922C-B71A1172C5D5}" destId="{55F7BFAE-8E74-4CCD-8F23-8EC903398DE8}" srcOrd="0" destOrd="0" presId="urn:microsoft.com/office/officeart/2005/8/layout/lProcess2"/>
    <dgm:cxn modelId="{9D178484-4C90-4681-9459-A2C585E1FAAB}" type="presOf" srcId="{7BA9F00E-A40F-414F-9F4C-A5792DE3CC3D}" destId="{2C39E7D0-DF85-4CEB-A106-6DDE3E6AF46D}" srcOrd="1" destOrd="0" presId="urn:microsoft.com/office/officeart/2005/8/layout/lProcess2"/>
    <dgm:cxn modelId="{B098DD4C-5C39-4D1F-AAAC-610DB9478364}" type="presOf" srcId="{A4119696-336E-4F9C-912C-1790ECFD5B61}" destId="{0CAF9E1F-90EB-4870-812E-3FB379059817}" srcOrd="1"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1486748A-6B6A-4DAE-B8DD-3A8588C4268A}" type="presOf" srcId="{F286479C-EA5C-4960-AFAB-47E52DE43E4A}" destId="{A65A5ABE-6440-48A1-875B-132A644BF634}" srcOrd="0" destOrd="0" presId="urn:microsoft.com/office/officeart/2005/8/layout/lProcess2"/>
    <dgm:cxn modelId="{E0ECFE65-7836-4601-B082-D507CDFDDF5B}" type="presOf" srcId="{56220AFA-1D07-4104-8067-6AE8EF7D4204}" destId="{D0B9C7D0-BAFD-415C-A801-C49A63BA0F78}"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58696E65-0E82-413F-AE27-DD886C441E4F}" type="presOf" srcId="{9A840BA3-0E52-44E5-B558-9EB157A1D326}" destId="{89909B9A-036C-44E2-A66B-6D43D82776BA}"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89359F05-2866-4544-862D-5153D3AA389E}" srcId="{BA59C191-EAC9-400C-91DF-08672997E212}" destId="{27A110B4-891D-4285-922C-B71A1172C5D5}" srcOrd="0" destOrd="0" parTransId="{026A844A-4895-4AB3-8A10-703293D5FEF1}" sibTransId="{1D6FEC01-CEF9-41E5-BD96-293168AB425B}"/>
    <dgm:cxn modelId="{C7FD1A29-B1DB-4EBE-9694-98F3A050B562}" type="presOf" srcId="{56220AFA-1D07-4104-8067-6AE8EF7D4204}" destId="{1FDDD4D9-5CAA-4162-8A82-CAE6559C3AAF}" srcOrd="1" destOrd="0" presId="urn:microsoft.com/office/officeart/2005/8/layout/lProcess2"/>
    <dgm:cxn modelId="{48FD2110-5993-427F-894A-3808E59E042E}" type="presOf" srcId="{3E240924-2A29-4893-BE36-81037C47A986}" destId="{2033E58C-2548-4821-94DF-80E0CE5961C5}" srcOrd="0" destOrd="0" presId="urn:microsoft.com/office/officeart/2005/8/layout/lProcess2"/>
    <dgm:cxn modelId="{281EF13D-20CF-4FAC-92AE-C647B8A7D166}" type="presOf" srcId="{BA59C191-EAC9-400C-91DF-08672997E212}" destId="{642412D6-6F80-415A-B834-12799691EF68}" srcOrd="1" destOrd="0" presId="urn:microsoft.com/office/officeart/2005/8/layout/lProcess2"/>
    <dgm:cxn modelId="{42EF147B-28FF-4AD2-997D-1B051D183EAD}" type="presOf" srcId="{BA59C191-EAC9-400C-91DF-08672997E212}" destId="{6AEE3AF1-326D-40BF-8A4B-3A2D8A05D40A}" srcOrd="0" destOrd="0" presId="urn:microsoft.com/office/officeart/2005/8/layout/lProcess2"/>
    <dgm:cxn modelId="{7A4E7287-F88F-417F-8982-806C7E73FE0F}" type="presOf" srcId="{A4119696-336E-4F9C-912C-1790ECFD5B61}" destId="{1F6FB372-DE18-4B3E-A418-92F1D5682705}" srcOrd="0"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FB0E7E42-C342-46AC-AA37-7A2BE316FE3C}" type="presParOf" srcId="{A65A5ABE-6440-48A1-875B-132A644BF634}" destId="{49C662BB-F694-4331-87B2-06C348060916}" srcOrd="0" destOrd="0" presId="urn:microsoft.com/office/officeart/2005/8/layout/lProcess2"/>
    <dgm:cxn modelId="{844382E4-2DE1-49E0-B78A-30CF41900278}" type="presParOf" srcId="{49C662BB-F694-4331-87B2-06C348060916}" destId="{6AEE3AF1-326D-40BF-8A4B-3A2D8A05D40A}" srcOrd="0" destOrd="0" presId="urn:microsoft.com/office/officeart/2005/8/layout/lProcess2"/>
    <dgm:cxn modelId="{99FF0DE9-9F7F-4219-9A1C-12CB149FB186}" type="presParOf" srcId="{49C662BB-F694-4331-87B2-06C348060916}" destId="{642412D6-6F80-415A-B834-12799691EF68}" srcOrd="1" destOrd="0" presId="urn:microsoft.com/office/officeart/2005/8/layout/lProcess2"/>
    <dgm:cxn modelId="{7483A7F9-D118-4F05-87AA-A3DBD10DAEB6}" type="presParOf" srcId="{49C662BB-F694-4331-87B2-06C348060916}" destId="{6B15119B-1DAC-4161-AA10-E5C64088E437}" srcOrd="2" destOrd="0" presId="urn:microsoft.com/office/officeart/2005/8/layout/lProcess2"/>
    <dgm:cxn modelId="{03E37C17-23D1-4870-A812-D6592227C62E}" type="presParOf" srcId="{6B15119B-1DAC-4161-AA10-E5C64088E437}" destId="{6A3DBDE8-72C1-46E4-8CB1-E917EC493FF7}" srcOrd="0" destOrd="0" presId="urn:microsoft.com/office/officeart/2005/8/layout/lProcess2"/>
    <dgm:cxn modelId="{E211D136-6FBC-4639-88EE-D195BE1133B9}" type="presParOf" srcId="{6A3DBDE8-72C1-46E4-8CB1-E917EC493FF7}" destId="{55F7BFAE-8E74-4CCD-8F23-8EC903398DE8}" srcOrd="0" destOrd="0" presId="urn:microsoft.com/office/officeart/2005/8/layout/lProcess2"/>
    <dgm:cxn modelId="{717EA850-A619-4FF9-AC77-7885C321D6D0}" type="presParOf" srcId="{A65A5ABE-6440-48A1-875B-132A644BF634}" destId="{7312F7D5-D988-45ED-95B8-6FF4991EA181}" srcOrd="1" destOrd="0" presId="urn:microsoft.com/office/officeart/2005/8/layout/lProcess2"/>
    <dgm:cxn modelId="{FB458288-CFE6-4C79-A394-18DB5ABE1177}" type="presParOf" srcId="{A65A5ABE-6440-48A1-875B-132A644BF634}" destId="{8D11F31B-0CFE-47FC-AB2A-1B4C3ECFC4D5}" srcOrd="2" destOrd="0" presId="urn:microsoft.com/office/officeart/2005/8/layout/lProcess2"/>
    <dgm:cxn modelId="{6421ADE9-BFC4-4C2A-8629-A6282760395F}" type="presParOf" srcId="{8D11F31B-0CFE-47FC-AB2A-1B4C3ECFC4D5}" destId="{1F6FB372-DE18-4B3E-A418-92F1D5682705}" srcOrd="0" destOrd="0" presId="urn:microsoft.com/office/officeart/2005/8/layout/lProcess2"/>
    <dgm:cxn modelId="{AC2B4CAB-25AA-46F9-82FD-5B677B6D0EC1}" type="presParOf" srcId="{8D11F31B-0CFE-47FC-AB2A-1B4C3ECFC4D5}" destId="{0CAF9E1F-90EB-4870-812E-3FB379059817}" srcOrd="1" destOrd="0" presId="urn:microsoft.com/office/officeart/2005/8/layout/lProcess2"/>
    <dgm:cxn modelId="{E420EB00-1FE6-42AC-AA80-E002A68DD1B6}" type="presParOf" srcId="{8D11F31B-0CFE-47FC-AB2A-1B4C3ECFC4D5}" destId="{835A5EF0-0E8C-4EFA-9044-C556FB3BA5FF}" srcOrd="2" destOrd="0" presId="urn:microsoft.com/office/officeart/2005/8/layout/lProcess2"/>
    <dgm:cxn modelId="{9824CB4A-7732-4B0F-AF20-EC65F12DA64E}" type="presParOf" srcId="{835A5EF0-0E8C-4EFA-9044-C556FB3BA5FF}" destId="{7248E901-72B0-4949-B3EE-A7CC031E7CEA}" srcOrd="0" destOrd="0" presId="urn:microsoft.com/office/officeart/2005/8/layout/lProcess2"/>
    <dgm:cxn modelId="{66ED5C31-EDD8-41AC-84E6-E37E1B92F3AE}" type="presParOf" srcId="{7248E901-72B0-4949-B3EE-A7CC031E7CEA}" destId="{89909B9A-036C-44E2-A66B-6D43D82776BA}" srcOrd="0" destOrd="0" presId="urn:microsoft.com/office/officeart/2005/8/layout/lProcess2"/>
    <dgm:cxn modelId="{8E0C711C-616E-44A5-8537-2BC97A2DBE06}" type="presParOf" srcId="{A65A5ABE-6440-48A1-875B-132A644BF634}" destId="{DC0F060C-5CE4-4A45-A83A-0285CAE9E371}" srcOrd="3" destOrd="0" presId="urn:microsoft.com/office/officeart/2005/8/layout/lProcess2"/>
    <dgm:cxn modelId="{42CC4824-DCFC-4831-A509-43F33FCBF903}" type="presParOf" srcId="{A65A5ABE-6440-48A1-875B-132A644BF634}" destId="{BD89447E-B516-4E39-A416-7ADC34E710E7}" srcOrd="4" destOrd="0" presId="urn:microsoft.com/office/officeart/2005/8/layout/lProcess2"/>
    <dgm:cxn modelId="{C837743E-6916-461C-B59E-1F53A4A215A5}" type="presParOf" srcId="{BD89447E-B516-4E39-A416-7ADC34E710E7}" destId="{5A3488A0-718C-41B9-9A52-B93151005421}" srcOrd="0" destOrd="0" presId="urn:microsoft.com/office/officeart/2005/8/layout/lProcess2"/>
    <dgm:cxn modelId="{75D1AA99-3045-40A2-9CC3-698F05244AAA}" type="presParOf" srcId="{BD89447E-B516-4E39-A416-7ADC34E710E7}" destId="{2C39E7D0-DF85-4CEB-A106-6DDE3E6AF46D}" srcOrd="1" destOrd="0" presId="urn:microsoft.com/office/officeart/2005/8/layout/lProcess2"/>
    <dgm:cxn modelId="{CBE2D09B-67BC-4B14-8345-28740A8ED84B}" type="presParOf" srcId="{BD89447E-B516-4E39-A416-7ADC34E710E7}" destId="{35D9BDE1-41B5-437C-8A37-AA0348A3F918}" srcOrd="2" destOrd="0" presId="urn:microsoft.com/office/officeart/2005/8/layout/lProcess2"/>
    <dgm:cxn modelId="{46EFA441-53AD-452F-88C4-B1171E229650}" type="presParOf" srcId="{35D9BDE1-41B5-437C-8A37-AA0348A3F918}" destId="{4827A769-52A8-411E-B934-F5B9FECA0EB6}" srcOrd="0" destOrd="0" presId="urn:microsoft.com/office/officeart/2005/8/layout/lProcess2"/>
    <dgm:cxn modelId="{C00E3892-F228-4543-A73A-F2A1C89588B7}" type="presParOf" srcId="{A65A5ABE-6440-48A1-875B-132A644BF634}" destId="{2C3D62E5-4115-42DC-9160-919C3EF771FD}" srcOrd="5" destOrd="0" presId="urn:microsoft.com/office/officeart/2005/8/layout/lProcess2"/>
    <dgm:cxn modelId="{349912D7-E7A8-4C56-8D4F-9F57CDD7F023}" type="presParOf" srcId="{A65A5ABE-6440-48A1-875B-132A644BF634}" destId="{9ED3DA30-790C-4E02-8B40-0A1334228463}" srcOrd="6" destOrd="0" presId="urn:microsoft.com/office/officeart/2005/8/layout/lProcess2"/>
    <dgm:cxn modelId="{B411BBF2-FB96-428A-A94B-87C0EDB5814B}" type="presParOf" srcId="{9ED3DA30-790C-4E02-8B40-0A1334228463}" destId="{D0B9C7D0-BAFD-415C-A801-C49A63BA0F78}" srcOrd="0" destOrd="0" presId="urn:microsoft.com/office/officeart/2005/8/layout/lProcess2"/>
    <dgm:cxn modelId="{999CC68F-7F10-4809-83B6-6A077FDA07BA}" type="presParOf" srcId="{9ED3DA30-790C-4E02-8B40-0A1334228463}" destId="{1FDDD4D9-5CAA-4162-8A82-CAE6559C3AAF}" srcOrd="1" destOrd="0" presId="urn:microsoft.com/office/officeart/2005/8/layout/lProcess2"/>
    <dgm:cxn modelId="{74356F81-0FFB-4694-B106-17963D505193}" type="presParOf" srcId="{9ED3DA30-790C-4E02-8B40-0A1334228463}" destId="{92008570-A2A5-4973-99A2-9D63A6E7EDF1}" srcOrd="2" destOrd="0" presId="urn:microsoft.com/office/officeart/2005/8/layout/lProcess2"/>
    <dgm:cxn modelId="{823029E6-6BDB-4468-9CBB-242884169038}" type="presParOf" srcId="{92008570-A2A5-4973-99A2-9D63A6E7EDF1}" destId="{780EBB67-667F-4E26-B31E-608877246C89}" srcOrd="0" destOrd="0" presId="urn:microsoft.com/office/officeart/2005/8/layout/lProcess2"/>
    <dgm:cxn modelId="{275FB18F-CB17-426F-AFD3-9222BB3BE187}"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07/03/2022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07/03/2022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07/03/2022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07/03/2022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1.xml"/><Relationship Id="rId3" Type="http://schemas.openxmlformats.org/officeDocument/2006/relationships/image" Target="../media/image8.jpeg"/><Relationship Id="rId7" Type="http://schemas.openxmlformats.org/officeDocument/2006/relationships/chart" Target="../charts/chart20.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9.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Bell MT" panose="02020503060305020303" pitchFamily="18" charset="0"/>
              </a:rPr>
              <a:t>TABLEAU DE BORD DSI MENSUEL</a:t>
            </a:r>
          </a:p>
          <a:p>
            <a:pPr algn="ctr"/>
            <a:endParaRPr lang="fr-FR" dirty="0"/>
          </a:p>
        </p:txBody>
      </p:sp>
      <p:sp>
        <p:nvSpPr>
          <p:cNvPr id="6" name="Rectangle 5"/>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accent1">
                    <a:lumMod val="75000"/>
                  </a:schemeClr>
                </a:solidFill>
                <a:latin typeface="Baskerville Old Face" panose="02020602080505020303" pitchFamily="18" charset="0"/>
              </a:rPr>
              <a:t>03 / Mars/ 2022</a:t>
            </a:r>
            <a:endParaRPr lang="fr-FR" dirty="0">
              <a:solidFill>
                <a:schemeClr val="accent1">
                  <a:lumMod val="75000"/>
                </a:schemeClr>
              </a:solidFill>
              <a:latin typeface="Baskerville Old Face" panose="02020602080505020303" pitchFamily="18" charset="0"/>
            </a:endParaRPr>
          </a:p>
        </p:txBody>
      </p:sp>
      <p:sp>
        <p:nvSpPr>
          <p:cNvPr id="8" name="Rectangle 7"/>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smtClean="0">
                <a:solidFill>
                  <a:schemeClr val="accent1">
                    <a:lumMod val="50000"/>
                  </a:schemeClr>
                </a:solidFill>
                <a:latin typeface="Bell MT" panose="02020503060305020303" pitchFamily="18" charset="0"/>
              </a:rPr>
              <a:t>Cartographie des Points de Conformités</a:t>
            </a:r>
            <a:endParaRPr lang="fr-FR" sz="1200" dirty="0">
              <a:solidFill>
                <a:schemeClr val="accent1">
                  <a:lumMod val="50000"/>
                </a:schemeClr>
              </a:solidFill>
              <a:latin typeface="Bell MT" panose="02020503060305020303" pitchFamily="18" charset="0"/>
            </a:endParaRPr>
          </a:p>
        </p:txBody>
      </p:sp>
      <p:sp>
        <p:nvSpPr>
          <p:cNvPr id="9" name="Rectangle 8"/>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Avancements des Projets DSI</a:t>
            </a:r>
            <a:endParaRPr lang="fr-FR" sz="1300" dirty="0">
              <a:solidFill>
                <a:schemeClr val="accent1">
                  <a:lumMod val="50000"/>
                </a:schemeClr>
              </a:solidFill>
              <a:latin typeface="Bell MT" panose="02020503060305020303" pitchFamily="18" charset="0"/>
            </a:endParaRPr>
          </a:p>
        </p:txBody>
      </p:sp>
      <p:sp>
        <p:nvSpPr>
          <p:cNvPr id="10" name="Rectangle 9"/>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Accès Badgeuse</a:t>
            </a:r>
            <a:endParaRPr lang="fr-FR" sz="1300" dirty="0">
              <a:solidFill>
                <a:schemeClr val="accent1">
                  <a:lumMod val="50000"/>
                </a:schemeClr>
              </a:solidFill>
              <a:latin typeface="Bell MT" panose="02020503060305020303" pitchFamily="18" charset="0"/>
            </a:endParaRPr>
          </a:p>
        </p:txBody>
      </p:sp>
      <p:sp>
        <p:nvSpPr>
          <p:cNvPr id="11" name="Rectangle 10"/>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Incidents de sécurité</a:t>
            </a:r>
            <a:endParaRPr lang="fr-FR" sz="1300" dirty="0">
              <a:solidFill>
                <a:schemeClr val="accent1">
                  <a:lumMod val="50000"/>
                </a:schemeClr>
              </a:solidFill>
              <a:latin typeface="Bell MT" panose="02020503060305020303" pitchFamily="18" charset="0"/>
            </a:endParaRPr>
          </a:p>
        </p:txBody>
      </p:sp>
      <p:sp>
        <p:nvSpPr>
          <p:cNvPr id="12" name="Rectangle 11"/>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smtClean="0">
              <a:solidFill>
                <a:schemeClr val="accent1">
                  <a:lumMod val="50000"/>
                </a:schemeClr>
              </a:solidFill>
            </a:endParaRPr>
          </a:p>
          <a:p>
            <a:pPr algn="ctr"/>
            <a:r>
              <a:rPr lang="fr-FR" sz="1100" b="1" dirty="0" smtClean="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17" name="Rectangle 16"/>
          <p:cNvSpPr/>
          <p:nvPr/>
        </p:nvSpPr>
        <p:spPr>
          <a:xfrm>
            <a:off x="5705581" y="2502082"/>
            <a:ext cx="347722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r>
              <a:rPr lang="fr-FR" b="1" u="sng" dirty="0" smtClean="0">
                <a:solidFill>
                  <a:schemeClr val="accent1">
                    <a:lumMod val="50000"/>
                  </a:schemeClr>
                </a:solidFill>
                <a:latin typeface="Bell MT" panose="02020503060305020303" pitchFamily="18" charset="0"/>
              </a:rPr>
              <a:t>Clôturé</a:t>
            </a:r>
            <a:endParaRPr lang="fr-FR" sz="1100" b="1" dirty="0" smtClean="0">
              <a:solidFill>
                <a:schemeClr val="accent1">
                  <a:lumMod val="50000"/>
                </a:schemeClr>
              </a:solidFill>
            </a:endParaRPr>
          </a:p>
          <a:p>
            <a:pPr marL="171450" indent="-171450">
              <a:buFont typeface="Wingdings" panose="05000000000000000000" pitchFamily="2" charset="2"/>
              <a:buChar char="ü"/>
            </a:pPr>
            <a:r>
              <a:rPr lang="fr-FR" sz="1100" b="1" dirty="0">
                <a:solidFill>
                  <a:schemeClr val="accent1">
                    <a:lumMod val="50000"/>
                  </a:schemeClr>
                </a:solidFill>
              </a:rPr>
              <a:t>Mise à jour sortie d’effectif</a:t>
            </a:r>
          </a:p>
          <a:p>
            <a:pPr marL="171450" indent="-171450">
              <a:buFont typeface="Wingdings" panose="05000000000000000000" pitchFamily="2" charset="2"/>
              <a:buChar char="ü"/>
            </a:pPr>
            <a:r>
              <a:rPr lang="fr-FR" sz="1100" b="1" dirty="0">
                <a:solidFill>
                  <a:schemeClr val="accent1">
                    <a:lumMod val="50000"/>
                  </a:schemeClr>
                </a:solidFill>
              </a:rPr>
              <a:t>Mise à jour Process de création d'accès</a:t>
            </a:r>
          </a:p>
          <a:p>
            <a:pPr marL="171450" indent="-171450">
              <a:buFont typeface="Wingdings" panose="05000000000000000000" pitchFamily="2" charset="2"/>
              <a:buChar char="ü"/>
            </a:pPr>
            <a:r>
              <a:rPr lang="fr-FR" sz="1100" b="1" dirty="0" smtClean="0">
                <a:solidFill>
                  <a:schemeClr val="accent1">
                    <a:lumMod val="50000"/>
                  </a:schemeClr>
                </a:solidFill>
              </a:rPr>
              <a:t>Mise en conformité des recommandations issues de l’audit IT </a:t>
            </a:r>
          </a:p>
          <a:p>
            <a:pPr marL="171450" indent="-171450">
              <a:buFont typeface="Wingdings" panose="05000000000000000000" pitchFamily="2" charset="2"/>
              <a:buChar char="ü"/>
            </a:pPr>
            <a:r>
              <a:rPr lang="fr-FR" sz="1100" b="1" dirty="0" smtClean="0">
                <a:solidFill>
                  <a:schemeClr val="accent1">
                    <a:lumMod val="50000"/>
                  </a:schemeClr>
                </a:solidFill>
              </a:rPr>
              <a:t>Tableau de bord de suivi de la sécurité des équipements (permanente)</a:t>
            </a:r>
            <a:endParaRPr lang="fr-FR" sz="1100" b="1" dirty="0">
              <a:solidFill>
                <a:schemeClr val="accent1">
                  <a:lumMod val="50000"/>
                </a:schemeClr>
              </a:solidFill>
            </a:endParaRPr>
          </a:p>
          <a:p>
            <a:pPr marL="171450" indent="-171450">
              <a:buFont typeface="Wingdings" panose="05000000000000000000" pitchFamily="2" charset="2"/>
              <a:buChar char="ü"/>
            </a:pPr>
            <a:r>
              <a:rPr lang="fr-FR" sz="1100" b="1" dirty="0">
                <a:solidFill>
                  <a:schemeClr val="accent1">
                    <a:lumMod val="50000"/>
                  </a:schemeClr>
                </a:solidFill>
              </a:rPr>
              <a:t>Support IT </a:t>
            </a:r>
            <a:r>
              <a:rPr lang="fr-FR" sz="1100" b="1" dirty="0" smtClean="0">
                <a:solidFill>
                  <a:schemeClr val="accent1">
                    <a:lumMod val="50000"/>
                  </a:schemeClr>
                </a:solidFill>
              </a:rPr>
              <a:t>(permanente)</a:t>
            </a:r>
          </a:p>
          <a:p>
            <a:pPr marL="171450" indent="-171450">
              <a:buFont typeface="Wingdings" panose="05000000000000000000" pitchFamily="2" charset="2"/>
              <a:buChar char="ü"/>
            </a:pPr>
            <a:endParaRPr lang="fr-FR" sz="1100" b="1" dirty="0">
              <a:solidFill>
                <a:schemeClr val="accent1">
                  <a:lumMod val="50000"/>
                </a:schemeClr>
              </a:solidFill>
            </a:endParaRPr>
          </a:p>
          <a:p>
            <a:pPr algn="ctr"/>
            <a:endParaRPr lang="fr-FR" dirty="0"/>
          </a:p>
          <a:p>
            <a:pPr algn="ctr"/>
            <a:endParaRPr lang="fr-FR" dirty="0" smtClean="0"/>
          </a:p>
          <a:p>
            <a:pPr algn="ctr"/>
            <a:endParaRPr lang="fr-FR" dirty="0"/>
          </a:p>
          <a:p>
            <a:pPr algn="ctr"/>
            <a:endParaRPr lang="fr-FR" dirty="0"/>
          </a:p>
        </p:txBody>
      </p:sp>
      <p:sp>
        <p:nvSpPr>
          <p:cNvPr id="18" name="Rectangle 17"/>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pPr marL="171450" indent="-171450">
              <a:buFont typeface="Wingdings" panose="05000000000000000000" pitchFamily="2" charset="2"/>
              <a:buChar char="ü"/>
            </a:pPr>
            <a:r>
              <a:rPr lang="fr-FR" sz="1200" b="1" dirty="0" smtClean="0">
                <a:solidFill>
                  <a:schemeClr val="accent1">
                    <a:lumMod val="50000"/>
                  </a:schemeClr>
                </a:solidFill>
              </a:rPr>
              <a:t>Mise à jour des correctifs apportés sur le process de contrôle des activités IT et du process de reçue récurrentes sur l’accès à la vidéo surveillance</a:t>
            </a:r>
          </a:p>
          <a:p>
            <a:pPr marL="171450" indent="-171450">
              <a:buFont typeface="Wingdings" panose="05000000000000000000" pitchFamily="2" charset="2"/>
              <a:buChar char="ü"/>
            </a:pPr>
            <a:endParaRPr lang="fr-FR" sz="1200" b="1" dirty="0" smtClean="0">
              <a:solidFill>
                <a:schemeClr val="accent1">
                  <a:lumMod val="50000"/>
                </a:schemeClr>
              </a:solidFill>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dirty="0"/>
          </a:p>
        </p:txBody>
      </p:sp>
      <p:sp>
        <p:nvSpPr>
          <p:cNvPr id="19" name="Rectangle 18"/>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Non clôturé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b="1" dirty="0">
                <a:solidFill>
                  <a:schemeClr val="accent1">
                    <a:lumMod val="50000"/>
                  </a:schemeClr>
                </a:solidFill>
              </a:rPr>
              <a:t>Mise </a:t>
            </a:r>
            <a:r>
              <a:rPr lang="fr-FR" sz="1100" b="1" dirty="0" smtClean="0">
                <a:solidFill>
                  <a:schemeClr val="accent1">
                    <a:lumMod val="50000"/>
                  </a:schemeClr>
                </a:solidFill>
              </a:rPr>
              <a:t>en place Process de Gestion des visiteurs sur le site</a:t>
            </a:r>
          </a:p>
          <a:p>
            <a:pPr marL="171450" indent="-171450">
              <a:buFontTx/>
              <a:buChar char="-"/>
            </a:pPr>
            <a:r>
              <a:rPr lang="fr-FR" sz="1100" b="1" dirty="0" smtClean="0">
                <a:solidFill>
                  <a:schemeClr val="accent1">
                    <a:lumMod val="50000"/>
                  </a:schemeClr>
                </a:solidFill>
              </a:rPr>
              <a:t>Mise à jour de la base d’emprunte sur les différentes badgeuses</a:t>
            </a:r>
          </a:p>
          <a:p>
            <a:endParaRPr lang="fr-FR" sz="1100" b="1" dirty="0">
              <a:solidFill>
                <a:schemeClr val="accent1">
                  <a:lumMod val="50000"/>
                </a:schemeClr>
              </a:solidFill>
            </a:endParaRPr>
          </a:p>
          <a:p>
            <a:pPr marL="171450" indent="-171450">
              <a:buFontTx/>
              <a:buChar char="-"/>
            </a:pPr>
            <a:endParaRPr lang="fr-FR" sz="1100" b="1" dirty="0" smtClean="0">
              <a:solidFill>
                <a:schemeClr val="accent1">
                  <a:lumMod val="50000"/>
                </a:schemeClr>
              </a:solidFill>
            </a:endParaRPr>
          </a:p>
        </p:txBody>
      </p:sp>
      <p:sp>
        <p:nvSpPr>
          <p:cNvPr id="20" name="Rectangle 19"/>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rPr>
              <a:t>Attente des sorties d’effectifs pour la mise à jour du mois de Mars</a:t>
            </a:r>
          </a:p>
          <a:p>
            <a:pPr marL="171450" indent="-171450">
              <a:buFont typeface="Wingdings" panose="05000000000000000000" pitchFamily="2" charset="2"/>
              <a:buChar char="ü"/>
            </a:pPr>
            <a:r>
              <a:rPr lang="fr-FR" sz="1100" b="1" dirty="0" smtClean="0">
                <a:solidFill>
                  <a:schemeClr val="accent1">
                    <a:lumMod val="50000"/>
                  </a:schemeClr>
                </a:solidFill>
              </a:rPr>
              <a:t>Mise à jour du niveau 2 en cours </a:t>
            </a:r>
          </a:p>
          <a:p>
            <a:pPr marL="171450" indent="-171450">
              <a:buFont typeface="Wingdings" panose="05000000000000000000" pitchFamily="2" charset="2"/>
              <a:buChar char="ü"/>
            </a:pP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endParaRPr lang="fr-FR" b="1" u="sng" dirty="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p:txBody>
      </p:sp>
      <p:sp>
        <p:nvSpPr>
          <p:cNvPr id="21" name="Rectangle 20"/>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Commentaire</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latin typeface="Bell MT" panose="02020503060305020303" pitchFamily="18" charset="0"/>
              </a:rPr>
              <a:t>A ce jour tous les postes sont OK </a:t>
            </a:r>
          </a:p>
          <a:p>
            <a:pPr algn="ctr"/>
            <a:endParaRPr lang="fr-FR" b="1" u="sng" dirty="0" smtClean="0">
              <a:solidFill>
                <a:schemeClr val="accent1">
                  <a:lumMod val="50000"/>
                </a:schemeClr>
              </a:solidFill>
              <a:latin typeface="Bell MT" panose="02020503060305020303" pitchFamily="18" charset="0"/>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26" name="Rectangle 25"/>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endParaRPr lang="fr-FR" sz="4000" b="1" dirty="0" smtClean="0">
              <a:solidFill>
                <a:schemeClr val="accent1">
                  <a:lumMod val="50000"/>
                </a:schemeClr>
              </a:solidFill>
            </a:endParaRPr>
          </a:p>
        </p:txBody>
      </p:sp>
      <p:graphicFrame>
        <p:nvGraphicFramePr>
          <p:cNvPr id="33" name="Graphique 32"/>
          <p:cNvGraphicFramePr/>
          <p:nvPr>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55" name="Graphique 54"/>
          <p:cNvGraphicFramePr/>
          <p:nvPr>
            <p:extLst/>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Diagramme 82"/>
          <p:cNvGraphicFramePr/>
          <p:nvPr>
            <p:extLst/>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7" name="Diagramme 86"/>
          <p:cNvGraphicFramePr/>
          <p:nvPr>
            <p:extLst/>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8" name="Flèche droite 87"/>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32" name="Graphique 31"/>
          <p:cNvGraphicFramePr/>
          <p:nvPr>
            <p:extLst/>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800233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91601" y="179797"/>
            <a:ext cx="2559121" cy="297951"/>
          </a:xfrm>
        </p:spPr>
        <p:txBody>
          <a:bodyPr>
            <a:normAutofit/>
          </a:bodyPr>
          <a:lstStyle/>
          <a:p>
            <a:pPr algn="ctr"/>
            <a:r>
              <a:rPr lang="fr-FR" sz="1050" u="sng" dirty="0" smtClean="0">
                <a:latin typeface="Baskerville Old Face" panose="02020602080505020303" pitchFamily="18" charset="0"/>
              </a:rPr>
              <a:t>COMMENTAIRES</a:t>
            </a:r>
            <a:endParaRPr lang="fr-FR" sz="1050" u="sng" dirty="0">
              <a:latin typeface="Baskerville Old Face" panose="02020602080505020303" pitchFamily="18"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980633215"/>
              </p:ext>
            </p:extLst>
          </p:nvPr>
        </p:nvGraphicFramePr>
        <p:xfrm>
          <a:off x="558800" y="1715784"/>
          <a:ext cx="10658653" cy="3529465"/>
        </p:xfrm>
        <a:graphic>
          <a:graphicData uri="http://schemas.openxmlformats.org/drawingml/2006/table">
            <a:tbl>
              <a:tblPr>
                <a:tableStyleId>{5C22544A-7EE6-4342-B048-85BDC9FD1C3A}</a:tableStyleId>
              </a:tblPr>
              <a:tblGrid>
                <a:gridCol w="712722"/>
                <a:gridCol w="1009689"/>
                <a:gridCol w="2276749"/>
                <a:gridCol w="4328299"/>
                <a:gridCol w="972568"/>
                <a:gridCol w="645904"/>
                <a:gridCol w="712722"/>
              </a:tblGrid>
              <a:tr h="630413">
                <a:tc>
                  <a:txBody>
                    <a:bodyPr/>
                    <a:lstStyle/>
                    <a:p>
                      <a:pPr algn="l" fontAlgn="ctr"/>
                      <a:r>
                        <a:rPr lang="fr-FR" sz="1000" u="none" strike="noStrike" dirty="0">
                          <a:effectLst/>
                        </a:rPr>
                        <a:t>3-High</a:t>
                      </a:r>
                      <a:endParaRPr lang="fr-FR" sz="1000" b="0" i="0" u="none" strike="noStrike" dirty="0">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Contrôles</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dirty="0">
                          <a:effectLst/>
                        </a:rPr>
                        <a:t>Contrôles IT et </a:t>
                      </a:r>
                      <a:r>
                        <a:rPr lang="fr-FR" sz="1000" u="none" strike="noStrike" dirty="0" err="1">
                          <a:effectLst/>
                        </a:rPr>
                        <a:t>prod</a:t>
                      </a:r>
                      <a:r>
                        <a:rPr lang="fr-FR" sz="1000" u="none" strike="noStrike" dirty="0">
                          <a:effectLst/>
                        </a:rPr>
                        <a:t> à définir et mettre en place</a:t>
                      </a:r>
                      <a:endParaRPr lang="fr-FR" sz="1000" b="0" i="0" u="none" strike="noStrike" dirty="0">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dirty="0">
                          <a:effectLst/>
                        </a:rPr>
                        <a:t>Mettre en place un processus de contrôle des activités IT (sur le modèle de ce qui est fait sur </a:t>
                      </a:r>
                      <a:r>
                        <a:rPr lang="fr-FR" sz="1000" u="none" strike="noStrike" dirty="0" err="1">
                          <a:effectLst/>
                        </a:rPr>
                        <a:t>ByTel</a:t>
                      </a:r>
                      <a:r>
                        <a:rPr lang="fr-FR" sz="1000" u="none" strike="noStrike" dirty="0">
                          <a:effectLst/>
                        </a:rPr>
                        <a:t>) pour gagner en maturité</a:t>
                      </a:r>
                      <a:endParaRPr lang="fr-FR" sz="1000" b="0" i="0" u="none" strike="noStrike" dirty="0">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Equipe IT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r" fontAlgn="ctr"/>
                      <a:r>
                        <a:rPr lang="fr-FR" sz="1000" u="none" strike="noStrike">
                          <a:effectLst/>
                        </a:rPr>
                        <a:t>13/01/2022</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en cours</a:t>
                      </a:r>
                      <a:endParaRPr lang="fr-FR" sz="1000" b="0" i="0" u="none" strike="noStrike">
                        <a:solidFill>
                          <a:srgbClr val="000000"/>
                        </a:solidFill>
                        <a:effectLst/>
                        <a:latin typeface="Calibri" panose="020F0502020204030204" pitchFamily="34" charset="0"/>
                      </a:endParaRPr>
                    </a:p>
                  </a:txBody>
                  <a:tcPr marL="7330" marR="7330" marT="7330" marB="0" anchor="ctr"/>
                </a:tc>
              </a:tr>
              <a:tr h="516152">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Contrôles</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Pas de chiffrement des postes généralisés</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dirty="0">
                          <a:effectLst/>
                        </a:rPr>
                        <a:t>Chiffrer l'intégralité des postes de travail pour sécuriser les opérations et se prémunir en cas de vol d'une fuite de données</a:t>
                      </a:r>
                      <a:endParaRPr lang="fr-FR" sz="1000" b="0" i="0" u="none" strike="noStrike" dirty="0">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Equipe IT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r" fontAlgn="ctr"/>
                      <a:r>
                        <a:rPr lang="fr-FR" sz="1000" u="none" strike="noStrike">
                          <a:effectLst/>
                        </a:rPr>
                        <a:t>04/02/2022</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CLOTURE</a:t>
                      </a:r>
                      <a:endParaRPr lang="fr-FR" sz="1000" b="0" i="0" u="none" strike="noStrike">
                        <a:solidFill>
                          <a:srgbClr val="000000"/>
                        </a:solidFill>
                        <a:effectLst/>
                        <a:latin typeface="Calibri" panose="020F0502020204030204" pitchFamily="34" charset="0"/>
                      </a:endParaRPr>
                    </a:p>
                  </a:txBody>
                  <a:tcPr marL="7330" marR="7330" marT="7330" marB="0" anchor="ctr"/>
                </a:tc>
              </a:tr>
              <a:tr h="344101">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Formation</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Pas de personnel formé à l'évacuation</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Former à l'évacuation des personnes (guide file / serre file) + définir le point de rassemblement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Equipe IT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r" fontAlgn="ctr"/>
                      <a:r>
                        <a:rPr lang="fr-FR" sz="1000" u="none" strike="noStrike">
                          <a:effectLst/>
                        </a:rPr>
                        <a:t>13/01/2022</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1ere action initié</a:t>
                      </a:r>
                      <a:endParaRPr lang="fr-FR" sz="1000" b="0" i="0" u="none" strike="noStrike">
                        <a:solidFill>
                          <a:srgbClr val="000000"/>
                        </a:solidFill>
                        <a:effectLst/>
                        <a:latin typeface="Calibri" panose="020F0502020204030204" pitchFamily="34" charset="0"/>
                      </a:endParaRPr>
                    </a:p>
                  </a:txBody>
                  <a:tcPr marL="7330" marR="7330" marT="7330" marB="0" anchor="ctr"/>
                </a:tc>
              </a:tr>
              <a:tr h="516152">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Formation</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Pas d'exercice d'évacuation réalisé</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Réaliser un exercice d'évacuation</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Equipe IT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r" fontAlgn="ctr"/>
                      <a:r>
                        <a:rPr lang="fr-FR" sz="1000" u="none" strike="noStrike">
                          <a:effectLst/>
                        </a:rPr>
                        <a:t>31/01/2022</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1ere action initié</a:t>
                      </a:r>
                      <a:endParaRPr lang="fr-FR" sz="1000" b="0" i="0" u="none" strike="noStrike">
                        <a:solidFill>
                          <a:srgbClr val="000000"/>
                        </a:solidFill>
                        <a:effectLst/>
                        <a:latin typeface="Calibri" panose="020F0502020204030204" pitchFamily="34" charset="0"/>
                      </a:endParaRPr>
                    </a:p>
                  </a:txBody>
                  <a:tcPr marL="7330" marR="7330" marT="7330" marB="0" anchor="ctr"/>
                </a:tc>
              </a:tr>
              <a:tr h="378511">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Gestion des badges</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Gestion des visiteurs</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Mettre en place une gestion des visiteurs sur le site</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Equipe IT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r" fontAlgn="ctr"/>
                      <a:r>
                        <a:rPr lang="fr-FR" sz="1000" u="none" strike="noStrike">
                          <a:effectLst/>
                        </a:rPr>
                        <a:t>19/01/2022</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en cours</a:t>
                      </a:r>
                      <a:endParaRPr lang="fr-FR" sz="1000" b="0" i="0" u="none" strike="noStrike">
                        <a:solidFill>
                          <a:srgbClr val="000000"/>
                        </a:solidFill>
                        <a:effectLst/>
                        <a:latin typeface="Calibri" panose="020F0502020204030204" pitchFamily="34" charset="0"/>
                      </a:endParaRPr>
                    </a:p>
                  </a:txBody>
                  <a:tcPr marL="7330" marR="7330" marT="7330" marB="0" anchor="ctr"/>
                </a:tc>
              </a:tr>
              <a:tr h="335498">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Contrôles</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Pas de plan de contrôle mis en place</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Définir et dérouler un plan de contrôle IT permettant de limiter les écarts de configuration dans le temps.</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Equipe IT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en continue </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endParaRPr lang="fr-FR" sz="1000" b="0" i="0" u="none" strike="noStrike">
                        <a:solidFill>
                          <a:srgbClr val="000000"/>
                        </a:solidFill>
                        <a:effectLst/>
                        <a:latin typeface="Calibri" panose="020F0502020204030204" pitchFamily="34" charset="0"/>
                      </a:endParaRPr>
                    </a:p>
                  </a:txBody>
                  <a:tcPr marL="7330" marR="7330" marT="7330" marB="0" anchor="ctr"/>
                </a:tc>
              </a:tr>
              <a:tr h="387114">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Présence de bois en salle machine</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Présence de coffrages en bois dans la salle machine : les retirer et s'assurer que les câbles sont rangés dans des passe câbles ou goulottes ignifugées </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Equipe IT</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à definir</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endParaRPr lang="fr-FR" sz="1000" b="0" i="0" u="none" strike="noStrike">
                        <a:solidFill>
                          <a:srgbClr val="000000"/>
                        </a:solidFill>
                        <a:effectLst/>
                        <a:latin typeface="Calibri" panose="020F0502020204030204" pitchFamily="34" charset="0"/>
                      </a:endParaRPr>
                    </a:p>
                  </a:txBody>
                  <a:tcPr marL="7330" marR="7330" marT="7330" marB="0" anchor="ctr"/>
                </a:tc>
              </a:tr>
              <a:tr h="421524">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dirty="0">
                          <a:effectLst/>
                        </a:rPr>
                        <a:t>Limitation des accès au contrôle d'accès et à la </a:t>
                      </a:r>
                      <a:r>
                        <a:rPr lang="fr-FR" sz="1000" u="none" strike="noStrike" dirty="0" err="1">
                          <a:effectLst/>
                        </a:rPr>
                        <a:t>video</a:t>
                      </a:r>
                      <a:r>
                        <a:rPr lang="fr-FR" sz="1000" u="none" strike="noStrike" dirty="0">
                          <a:effectLst/>
                        </a:rPr>
                        <a:t> surveillance</a:t>
                      </a:r>
                      <a:endParaRPr lang="fr-FR" sz="1000" b="0" i="0" u="none" strike="noStrike" dirty="0">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dirty="0">
                          <a:effectLst/>
                        </a:rPr>
                        <a:t>Mettre en place des revues récurrentes sur les personnes ayant accès à la </a:t>
                      </a:r>
                      <a:r>
                        <a:rPr lang="fr-FR" sz="1000" u="none" strike="noStrike" dirty="0" err="1">
                          <a:effectLst/>
                        </a:rPr>
                        <a:t>video</a:t>
                      </a:r>
                      <a:r>
                        <a:rPr lang="fr-FR" sz="1000" u="none" strike="noStrike" dirty="0">
                          <a:effectLst/>
                        </a:rPr>
                        <a:t> surveillance</a:t>
                      </a:r>
                      <a:endParaRPr lang="fr-FR" sz="1000" b="0" i="0" u="none" strike="noStrike" dirty="0">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dirty="0">
                          <a:effectLst/>
                        </a:rPr>
                        <a:t>Equipe IT </a:t>
                      </a:r>
                      <a:endParaRPr lang="fr-FR" sz="1000" b="0" i="0" u="none" strike="noStrike" dirty="0">
                        <a:solidFill>
                          <a:srgbClr val="000000"/>
                        </a:solidFill>
                        <a:effectLst/>
                        <a:latin typeface="Calibri" panose="020F0502020204030204" pitchFamily="34" charset="0"/>
                      </a:endParaRPr>
                    </a:p>
                  </a:txBody>
                  <a:tcPr marL="7330" marR="7330" marT="7330" marB="0" anchor="ctr"/>
                </a:tc>
                <a:tc>
                  <a:txBody>
                    <a:bodyPr/>
                    <a:lstStyle/>
                    <a:p>
                      <a:pPr algn="r" fontAlgn="ctr"/>
                      <a:r>
                        <a:rPr lang="fr-FR" sz="1000" u="none" strike="noStrike">
                          <a:effectLst/>
                        </a:rPr>
                        <a:t>05/02/2022</a:t>
                      </a:r>
                      <a:endParaRPr lang="fr-FR" sz="1000" b="0" i="0" u="none" strike="noStrike">
                        <a:solidFill>
                          <a:srgbClr val="000000"/>
                        </a:solidFill>
                        <a:effectLst/>
                        <a:latin typeface="Calibri" panose="020F0502020204030204" pitchFamily="34" charset="0"/>
                      </a:endParaRPr>
                    </a:p>
                  </a:txBody>
                  <a:tcPr marL="7330" marR="7330" marT="7330" marB="0" anchor="ctr"/>
                </a:tc>
                <a:tc>
                  <a:txBody>
                    <a:bodyPr/>
                    <a:lstStyle/>
                    <a:p>
                      <a:pPr algn="l" fontAlgn="ctr"/>
                      <a:r>
                        <a:rPr lang="fr-FR" sz="1000" u="none" strike="noStrike" dirty="0">
                          <a:effectLst/>
                        </a:rPr>
                        <a:t>en cours</a:t>
                      </a:r>
                      <a:endParaRPr lang="fr-FR" sz="1000" b="0" i="0" u="none" strike="noStrike" dirty="0">
                        <a:solidFill>
                          <a:srgbClr val="000000"/>
                        </a:solidFill>
                        <a:effectLst/>
                        <a:latin typeface="Calibri" panose="020F0502020204030204" pitchFamily="34" charset="0"/>
                      </a:endParaRPr>
                    </a:p>
                  </a:txBody>
                  <a:tcPr marL="7330" marR="7330" marT="7330" marB="0" anchor="ctr"/>
                </a:tc>
              </a:tr>
            </a:tbl>
          </a:graphicData>
        </a:graphic>
      </p:graphicFrame>
      <p:sp>
        <p:nvSpPr>
          <p:cNvPr id="7" name="Rectangle 6"/>
          <p:cNvSpPr/>
          <p:nvPr/>
        </p:nvSpPr>
        <p:spPr>
          <a:xfrm>
            <a:off x="3452117" y="811658"/>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Equipe IT</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15111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1204048751"/>
              </p:ext>
            </p:extLst>
          </p:nvPr>
        </p:nvGraphicFramePr>
        <p:xfrm>
          <a:off x="712485" y="332873"/>
          <a:ext cx="10515602" cy="6144128"/>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481172"/>
                <a:gridCol w="1154811"/>
                <a:gridCol w="481172"/>
                <a:gridCol w="481172"/>
              </a:tblGrid>
              <a:tr h="421105">
                <a:tc>
                  <a:txBody>
                    <a:bodyPr/>
                    <a:lstStyle/>
                    <a:p>
                      <a:pPr algn="l" fontAlgn="ctr"/>
                      <a:r>
                        <a:rPr lang="fr-FR" sz="1000" u="none" strike="noStrike" dirty="0" err="1">
                          <a:effectLst/>
                        </a:rPr>
                        <a:t>Risk</a:t>
                      </a:r>
                      <a:r>
                        <a:rPr lang="fr-FR" sz="1000" u="none" strike="noStrike" dirty="0">
                          <a:effectLst/>
                        </a:rPr>
                        <a:t> </a:t>
                      </a:r>
                      <a:r>
                        <a:rPr lang="fr-FR" sz="1000" u="none" strike="noStrike" dirty="0" err="1">
                          <a:effectLst/>
                        </a:rPr>
                        <a:t>Family</a:t>
                      </a:r>
                      <a:endParaRPr lang="fr-FR" sz="10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Risk level</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Risk Type</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dirty="0" err="1">
                          <a:effectLst/>
                        </a:rPr>
                        <a:t>Finding</a:t>
                      </a:r>
                      <a:endParaRPr lang="fr-FR" sz="10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Action Plan</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Porteurs</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Deadline </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Staut</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Commenatire </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Preuves de réalisation </a:t>
                      </a:r>
                      <a:endParaRPr lang="fr-FR" sz="10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OWNER</a:t>
                      </a:r>
                      <a:endParaRPr lang="fr-FR" sz="1000" b="1" i="0" u="none" strike="noStrike">
                        <a:solidFill>
                          <a:srgbClr val="FFFFFF"/>
                        </a:solidFill>
                        <a:effectLst/>
                        <a:latin typeface="Calibri" panose="020F0502020204030204" pitchFamily="34" charset="0"/>
                      </a:endParaRPr>
                    </a:p>
                  </a:txBody>
                  <a:tcPr marL="6016" marR="6016" marT="6016" marB="0" anchor="ctr"/>
                </a:tc>
              </a:tr>
              <a:tr h="3729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Contrôles IT et prod à définir et mettre en place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Mettre en place un processus de contrôle des activités production (sur le modèle de ce qui est fait sur ByTel) pour gagner en maturité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Prod / Services Qualité /Colombe /Elias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Gestion des badges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Portes d'accès au plateau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Mettre en place des grooms sur les portes d'accès au plateau qui permettent de les refermer efficacement</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Issues de secours verrouillées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Remettre en fonction l'ensemble des issues de secours du site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1082842">
                <a:tc>
                  <a:txBody>
                    <a:bodyPr/>
                    <a:lstStyle/>
                    <a:p>
                      <a:pPr algn="l" fontAlgn="ctr"/>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Pas de validation des autorités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Toujours en discussion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Manque de ressources Sécurité</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Renforcer l'équipe Sécurité par un profil en charge de la conformité et du suivi de cette dernière dans le temps.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RH/Dir Gen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en cours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L'auditeur interne se charge de la conformité</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Formation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Pas de personnel formé à l'évacuation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Former à l'évacuation des personnes (guide file / serre file) + définir le point de rassemblement</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fin Mars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1ere action initié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 agréé pour la formation de bout en bout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Formation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dirty="0">
                          <a:effectLst/>
                        </a:rPr>
                        <a:t>Pas d'exercice d'évacuation réalisé</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Réaliser un exercice d'évacuation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fin Mars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1ere action initié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Recherche de guide le formation à l"evacuation sur youtube ou pdf</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Plannifier avec Jean-Francois/Service Generaux</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
        <p:nvSpPr>
          <p:cNvPr id="6" name="Rectangle 5"/>
          <p:cNvSpPr/>
          <p:nvPr/>
        </p:nvSpPr>
        <p:spPr>
          <a:xfrm>
            <a:off x="3185417" y="-56147"/>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Autres</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394024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2224920111"/>
              </p:ext>
            </p:extLst>
          </p:nvPr>
        </p:nvGraphicFramePr>
        <p:xfrm>
          <a:off x="262274" y="96253"/>
          <a:ext cx="11465960" cy="7369595"/>
        </p:xfrm>
        <a:graphic>
          <a:graphicData uri="http://schemas.openxmlformats.org/drawingml/2006/table">
            <a:tbl>
              <a:tblPr>
                <a:tableStyleId>{5C22544A-7EE6-4342-B048-85BDC9FD1C3A}</a:tableStyleId>
              </a:tblPr>
              <a:tblGrid>
                <a:gridCol w="1530253"/>
                <a:gridCol w="524658"/>
                <a:gridCol w="1381598"/>
                <a:gridCol w="1600206"/>
                <a:gridCol w="2039607"/>
                <a:gridCol w="1031827"/>
                <a:gridCol w="524658"/>
                <a:gridCol w="524658"/>
                <a:gridCol w="1553061"/>
                <a:gridCol w="230776"/>
                <a:gridCol w="524658"/>
              </a:tblGrid>
              <a:tr h="398591">
                <a:tc>
                  <a:txBody>
                    <a:bodyPr/>
                    <a:lstStyle/>
                    <a:p>
                      <a:pPr algn="l" fontAlgn="ctr"/>
                      <a:r>
                        <a:rPr lang="fr-FR" sz="1000" u="none" strike="noStrike" dirty="0">
                          <a:effectLst/>
                        </a:rPr>
                        <a:t>Physical </a:t>
                      </a:r>
                      <a:r>
                        <a:rPr lang="fr-FR" sz="1000" u="none" strike="noStrike" dirty="0" err="1">
                          <a:effectLst/>
                        </a:rPr>
                        <a:t>security</a:t>
                      </a:r>
                      <a:endParaRPr lang="fr-FR" sz="10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Gestion des badges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Gestion des visiteurs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Mettre en place une gestion des visiteurs sur le site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Dir Admin/AI/</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fin Mars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en cours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Premiere version elaboré par la DSI a finaliser par le service de ladministration</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Présence de bois en salle machine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Présence de coffrages en bois dans la salle machine : les retirer et s'assurer que les câbles sont rangés dans des passe câbles ou goulottes ignifugées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Equipe IT &amp; Direction Generale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à definir</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Discussion en cours par rapport au budget</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IT/Direction General</a:t>
                      </a:r>
                      <a:endParaRPr lang="fr-FR" sz="10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Sensibilisation</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Affichage sur les plateaux des consignes de sécurité</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Sur le plateau Bytel comme sur tous les autrces plateaux, sensibiliser par l'affichage autour des règles et principes de sécurité de l'information</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Equipe IT/AI/ Comm</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1000" u="none" strike="noStrike">
                          <a:effectLst/>
                        </a:rPr>
                        <a:t>13/01/2022</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Envoie de mail</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26572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Contrôles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Pas de capteur d'hygrométrie et de chaleur</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Mettre en place un capteur d'hygrométrie et de chaleur dans la salle machine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Equipe IT / Dir Gle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1000" u="none" strike="noStrike">
                          <a:effectLst/>
                        </a:rPr>
                        <a:t>05/02/2022</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Commande passée en attente de livraison sur site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930044">
                <a:tc>
                  <a:txBody>
                    <a:bodyPr/>
                    <a:lstStyle/>
                    <a:p>
                      <a:pPr algn="l" fontAlgn="b"/>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1000" u="none" strike="noStrike">
                          <a:effectLst/>
                        </a:rPr>
                        <a:t>Plans et Signalétique</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1000" u="none" strike="noStrike">
                          <a:effectLst/>
                        </a:rPr>
                        <a:t>Plans non mis à jour</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1000" u="none" strike="noStrike">
                          <a:effectLst/>
                        </a:rPr>
                        <a:t>S'assurer que dans tous les étages il y a des plans d'évacuation à jour</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1000" u="none" strike="noStrike">
                          <a:effectLst/>
                        </a:rPr>
                        <a:t>Dir Admin/AI/Dir Gen</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1000" u="none" strike="noStrike">
                          <a:effectLst/>
                        </a:rPr>
                        <a:t>11/03/2022</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CLOTURE</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1000" u="none" strike="noStrike">
                          <a:effectLst/>
                        </a:rPr>
                        <a:t>le plan dévacuation a été mise à jour en prenons en compte l'architecture actuel ce faisant une autre  mise à jour est précue une fois les issues de secours seront fonctionnelle </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Formation</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Formations des collaborateurs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Mettre en place des modules de formation des agents sur les sujets de sécurité / fraude / conformité réglementaire ; par la suite s'assurer de l'assiduité du suivi des modules et de refreshs annuels.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Equipe IT / Equipe Comm</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permanente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Le processus a démarré pour les nouveaux en formation et un plan d'action sera mise en place pour tous les anciens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Protection des effets personnels des employés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Les casiers étant dans les parties communes, s'assurer qu'on a une caméra qui couvre les casiers permet de faire une levée de doute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SG/AI/Equipe IT</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CLOTURE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Une caméra a été installer afin de monitorer l'espace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Extincteurs salle machine à tester</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S'assurer que les exctincteurs sont testés et déplacer l'extincteur qui se trouve entre les deux baies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SG/AI/Equipe IT</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1000" u="none" strike="noStrike">
                          <a:effectLst/>
                        </a:rPr>
                        <a:t>31/03/2022</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En cours de validation et expire fin de Mars mais le deplacement n'est pas encore fait par les SG</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Extincteurs non testés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En dehors du plateau Bytel, s'assurer que l'ensemble des extincteurs sont testés (y compris ceux dans les parties communes de l'immeuble)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SG/AI/</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1000" u="none" strike="noStrike">
                          <a:effectLst/>
                        </a:rPr>
                        <a:t>31/03/2022</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Envoie de mail encours d'execution</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Valider le débrayage des portes en cas d'alarme incendie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S'assurer que les portes d'accès sont bien déverrouillées en cas d'alarme.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Equipe IT / SG</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1000" u="none" strike="noStrike">
                          <a:effectLst/>
                        </a:rPr>
                        <a:t>13/01/2022</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CLOTURE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Des quil y a coupure les portes sont automatiquement deverouillé testé et confirmé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1000" u="none" strike="noStrike">
                          <a:effectLst/>
                        </a:rPr>
                        <a:t>Safety of personnel</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dirty="0">
                          <a:effectLst/>
                        </a:rPr>
                        <a:t>Manque de moyens de détection</a:t>
                      </a:r>
                      <a:endParaRPr lang="fr-FR" sz="10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Disposer plus de détecteurs incendie sur le site (nous partager les plans pour aider à la disposition de ces derniers</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SG/AI/</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S'asurer que les detecteurs d'incendie sont dans les bureaux. Point à prendre en compte entre Mr Padonou et le Bailleur</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4945" marR="4945" marT="4945" marB="0" anchor="b"/>
                </a:tc>
              </a:tr>
            </a:tbl>
          </a:graphicData>
        </a:graphic>
      </p:graphicFrame>
    </p:spTree>
    <p:extLst>
      <p:ext uri="{BB962C8B-B14F-4D97-AF65-F5344CB8AC3E}">
        <p14:creationId xmlns:p14="http://schemas.microsoft.com/office/powerpoint/2010/main" val="277169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212243512"/>
              </p:ext>
            </p:extLst>
          </p:nvPr>
        </p:nvGraphicFramePr>
        <p:xfrm>
          <a:off x="838199" y="96253"/>
          <a:ext cx="10515602" cy="6747712"/>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655226"/>
                <a:gridCol w="980757"/>
                <a:gridCol w="481172"/>
                <a:gridCol w="481172"/>
              </a:tblGrid>
              <a:tr h="1500461">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1052093">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3724">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454268">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1201549">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53180">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105209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Tree>
    <p:extLst>
      <p:ext uri="{BB962C8B-B14F-4D97-AF65-F5344CB8AC3E}">
        <p14:creationId xmlns:p14="http://schemas.microsoft.com/office/powerpoint/2010/main" val="2487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 xmlns:a16="http://schemas.microsoft.com/office/drawing/2014/main" id="{408F15A9-98B1-4779-BE35-A48C498635F1}"/>
              </a:ext>
            </a:extLst>
          </p:cNvPr>
          <p:cNvSpPr txBox="1"/>
          <p:nvPr/>
        </p:nvSpPr>
        <p:spPr>
          <a:xfrm rot="5400000">
            <a:off x="1049027" y="1988645"/>
            <a:ext cx="376413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 xmlns:a16="http://schemas.microsoft.com/office/drawing/2014/main" id="{408F15A9-98B1-4779-BE35-A48C498635F1}"/>
              </a:ext>
            </a:extLst>
          </p:cNvPr>
          <p:cNvSpPr txBox="1"/>
          <p:nvPr/>
        </p:nvSpPr>
        <p:spPr>
          <a:xfrm rot="5400000">
            <a:off x="6811730" y="1304881"/>
            <a:ext cx="4744423"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 xmlns:a16="http://schemas.microsoft.com/office/drawing/2014/main"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a16="http://schemas.microsoft.com/office/drawing/2014/main" xmlns=""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a16="http://schemas.microsoft.com/office/drawing/2014/main" xmlns=""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a16="http://schemas.microsoft.com/office/drawing/2014/main" xmlns=""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a16="http://schemas.microsoft.com/office/drawing/2014/main" xmlns=""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a16="http://schemas.microsoft.com/office/drawing/2014/main" xmlns=""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a16="http://schemas.microsoft.com/office/drawing/2014/main" xmlns=""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a16="http://schemas.microsoft.com/office/drawing/2014/main" xmlns=""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a16="http://schemas.microsoft.com/office/drawing/2014/main" xmlns=""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a16="http://schemas.microsoft.com/office/drawing/2014/main" xmlns=""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a16="http://schemas.microsoft.com/office/drawing/2014/main" xmlns=""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a16="http://schemas.microsoft.com/office/drawing/2014/main" xmlns=""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a16="http://schemas.microsoft.com/office/drawing/2014/main" xmlns=""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114602" y="3079990"/>
                  <a:ext cx="457200" cy="457200"/>
                </a:xfrm>
                <a:prstGeom prst="rect">
                  <a:avLst/>
                </a:prstGeom>
              </p:spPr>
            </p:pic>
            <p:sp>
              <p:nvSpPr>
                <p:cNvPr id="22" name="TextBox 74">
                  <a:extLst>
                    <a:ext uri="{FF2B5EF4-FFF2-40B4-BE49-F238E27FC236}">
                      <a16:creationId xmlns:a16="http://schemas.microsoft.com/office/drawing/2014/main" xmlns=""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smtClean="0">
                      <a:ln>
                        <a:noFill/>
                      </a:ln>
                      <a:solidFill>
                        <a:prstClr val="black"/>
                      </a:solidFill>
                      <a:effectLst/>
                      <a:uLnTx/>
                      <a:uFillTx/>
                    </a:rPr>
                    <a:t>Une</a:t>
                  </a:r>
                  <a:r>
                    <a:rPr kumimoji="0" lang="en-US" sz="1000" b="0" i="0" u="none" strike="noStrike" kern="0" cap="none" spc="0" normalizeH="0" baseline="0" noProof="0" dirty="0" smtClean="0">
                      <a:ln>
                        <a:noFill/>
                      </a:ln>
                      <a:solidFill>
                        <a:prstClr val="black"/>
                      </a:solidFill>
                      <a:effectLst/>
                      <a:uLnTx/>
                      <a:uFillTx/>
                    </a:rPr>
                    <a:t> </a:t>
                  </a:r>
                  <a:r>
                    <a:rPr kumimoji="0" lang="en-US" sz="1000" b="0" i="0" u="none" strike="noStrike" kern="0" cap="none" spc="0" normalizeH="0" baseline="0" noProof="0" dirty="0" err="1" smtClean="0">
                      <a:ln>
                        <a:noFill/>
                      </a:ln>
                      <a:solidFill>
                        <a:prstClr val="black"/>
                      </a:solidFill>
                      <a:effectLst/>
                      <a:uLnTx/>
                      <a:uFillTx/>
                    </a:rPr>
                    <a:t>semaine</a:t>
                  </a:r>
                  <a:r>
                    <a:rPr kumimoji="0" lang="en-US" sz="1000" b="0" i="0" u="none" strike="noStrike" kern="0" cap="none" spc="0" normalizeH="0" baseline="0" noProof="0" dirty="0" smtClean="0">
                      <a:ln>
                        <a:noFill/>
                      </a:ln>
                      <a:solidFill>
                        <a:prstClr val="black"/>
                      </a:solidFill>
                      <a:effectLst/>
                      <a:uLnTx/>
                      <a:uFillTx/>
                    </a:rPr>
                    <a:t> avec</a:t>
                  </a:r>
                  <a:r>
                    <a:rPr kumimoji="0" lang="en-US" sz="1000" b="0" i="0" u="none" strike="noStrike" kern="0" cap="none" spc="0" normalizeH="0" noProof="0" dirty="0" smtClean="0">
                      <a:ln>
                        <a:noFill/>
                      </a:ln>
                      <a:solidFill>
                        <a:prstClr val="black"/>
                      </a:solidFill>
                      <a:effectLst/>
                      <a:uLnTx/>
                      <a:uFillTx/>
                    </a:rPr>
                    <a:t> des </a:t>
                  </a:r>
                  <a:r>
                    <a:rPr kumimoji="0" lang="en-US" sz="1000" b="0" i="0" u="none" strike="noStrike" kern="0" cap="none" spc="0" normalizeH="0" noProof="0" dirty="0" err="1" smtClean="0">
                      <a:ln>
                        <a:noFill/>
                      </a:ln>
                      <a:solidFill>
                        <a:prstClr val="black"/>
                      </a:solidFill>
                      <a:effectLst/>
                      <a:uLnTx/>
                      <a:uFillTx/>
                    </a:rPr>
                    <a:t>écarts</a:t>
                  </a:r>
                  <a:r>
                    <a:rPr kumimoji="0" lang="en-US" sz="1000" b="0" i="0" u="none" strike="noStrike" kern="0" cap="none" spc="0" normalizeH="0" noProof="0" dirty="0" smtClean="0">
                      <a:ln>
                        <a:noFill/>
                      </a:ln>
                      <a:solidFill>
                        <a:prstClr val="black"/>
                      </a:solidFill>
                      <a:effectLst/>
                      <a:uLnTx/>
                      <a:uFillTx/>
                    </a:rPr>
                    <a:t>,,,,,,,,,,,,,</a:t>
                  </a:r>
                  <a:endParaRPr kumimoji="0" lang="en-US" sz="1000" b="0" i="0" u="none" strike="noStrike" kern="0" cap="none" spc="0" normalizeH="0" baseline="0" noProof="0" dirty="0" smtClean="0">
                    <a:ln>
                      <a:noFill/>
                    </a:ln>
                    <a:solidFill>
                      <a:prstClr val="black"/>
                    </a:solidFill>
                    <a:effectLst/>
                    <a:uLnTx/>
                    <a:uFillTx/>
                  </a:endParaRPr>
                </a:p>
              </p:txBody>
            </p:sp>
          </p:grpSp>
        </p:grpSp>
        <p:sp>
          <p:nvSpPr>
            <p:cNvPr id="12" name="Rectangle: Top Corners Rounded 89">
              <a:extLst>
                <a:ext uri="{FF2B5EF4-FFF2-40B4-BE49-F238E27FC236}">
                  <a16:creationId xmlns:a16="http://schemas.microsoft.com/office/drawing/2014/main" xmlns=""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a16="http://schemas.microsoft.com/office/drawing/2014/main" xmlns=""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a16="http://schemas.microsoft.com/office/drawing/2014/main" xmlns=""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a16="http://schemas.microsoft.com/office/drawing/2014/main" xmlns=""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a16="http://schemas.microsoft.com/office/drawing/2014/main" xmlns=""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a16="http://schemas.microsoft.com/office/drawing/2014/main" xmlns=""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a16="http://schemas.microsoft.com/office/drawing/2014/main" xmlns=""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a16="http://schemas.microsoft.com/office/drawing/2014/main" xmlns=""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a16="http://schemas.microsoft.com/office/drawing/2014/main" xmlns=""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a16="http://schemas.microsoft.com/office/drawing/2014/main" xmlns=""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542123" y="4284505"/>
                <a:ext cx="457200" cy="457200"/>
              </a:xfrm>
              <a:prstGeom prst="rect">
                <a:avLst/>
              </a:prstGeom>
            </p:spPr>
          </p:pic>
          <p:sp>
            <p:nvSpPr>
              <p:cNvPr id="36" name="TextBox 70">
                <a:extLst>
                  <a:ext uri="{FF2B5EF4-FFF2-40B4-BE49-F238E27FC236}">
                    <a16:creationId xmlns:a16="http://schemas.microsoft.com/office/drawing/2014/main" xmlns=""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err="1" smtClean="0">
                    <a:solidFill>
                      <a:prstClr val="black"/>
                    </a:solidFill>
                  </a:rPr>
                  <a:t>Une</a:t>
                </a:r>
                <a:r>
                  <a:rPr lang="en-US" sz="1000" kern="0" dirty="0" smtClean="0">
                    <a:solidFill>
                      <a:prstClr val="black"/>
                    </a:solidFill>
                  </a:rPr>
                  <a:t> </a:t>
                </a:r>
                <a:r>
                  <a:rPr lang="en-US" sz="1000" kern="0" dirty="0" err="1" smtClean="0">
                    <a:solidFill>
                      <a:prstClr val="black"/>
                    </a:solidFill>
                  </a:rPr>
                  <a:t>semaine</a:t>
                </a:r>
                <a:r>
                  <a:rPr lang="en-US" sz="1000" kern="0" dirty="0" smtClean="0">
                    <a:solidFill>
                      <a:prstClr val="black"/>
                    </a:solidFill>
                  </a:rPr>
                  <a:t> </a:t>
                </a:r>
                <a:r>
                  <a:rPr lang="en-US" sz="1000" kern="0" dirty="0" err="1" smtClean="0">
                    <a:solidFill>
                      <a:prstClr val="black"/>
                    </a:solidFill>
                  </a:rPr>
                  <a:t>ponctuéee</a:t>
                </a:r>
                <a:r>
                  <a:rPr lang="en-US" sz="1000" kern="0" dirty="0" smtClean="0">
                    <a:solidFill>
                      <a:prstClr val="black"/>
                    </a:solidFill>
                  </a:rPr>
                  <a:t> par,,,,,</a:t>
                </a:r>
                <a:endParaRPr kumimoji="0" lang="en-US" sz="1000" b="0" i="0" u="none" strike="noStrike" kern="0" cap="none" spc="0" normalizeH="0" baseline="0" noProof="0" dirty="0" smtClean="0">
                  <a:ln>
                    <a:noFill/>
                  </a:ln>
                  <a:solidFill>
                    <a:prstClr val="black"/>
                  </a:solidFill>
                  <a:effectLst/>
                  <a:uLnTx/>
                  <a:uFillTx/>
                </a:endParaRPr>
              </a:p>
            </p:txBody>
          </p:sp>
        </p:grpSp>
        <p:sp>
          <p:nvSpPr>
            <p:cNvPr id="27" name="Rectangle: Top Corners Rounded 90">
              <a:extLst>
                <a:ext uri="{FF2B5EF4-FFF2-40B4-BE49-F238E27FC236}">
                  <a16:creationId xmlns:a16="http://schemas.microsoft.com/office/drawing/2014/main" xmlns=""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 xmlns:a16="http://schemas.microsoft.com/office/drawing/2014/main"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 xmlns:a16="http://schemas.microsoft.com/office/drawing/2014/main"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 xmlns:a16="http://schemas.microsoft.com/office/drawing/2014/main"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 xmlns:a16="http://schemas.microsoft.com/office/drawing/2014/main"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 xmlns:a16="http://schemas.microsoft.com/office/drawing/2014/main"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 xmlns:a16="http://schemas.microsoft.com/office/drawing/2014/main"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 xmlns:a16="http://schemas.microsoft.com/office/drawing/2014/main"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 xmlns:a16="http://schemas.microsoft.com/office/drawing/2014/main"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 xmlns:a16="http://schemas.microsoft.com/office/drawing/2014/main"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 xmlns:a16="http://schemas.microsoft.com/office/drawing/2014/main"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 xmlns:a16="http://schemas.microsoft.com/office/drawing/2014/main"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 xmlns:a16="http://schemas.microsoft.com/office/drawing/2014/main"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 xmlns:a16="http://schemas.microsoft.com/office/drawing/2014/main"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 xmlns:a16="http://schemas.microsoft.com/office/drawing/2014/main"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 xmlns:a16="http://schemas.microsoft.com/office/drawing/2014/main"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 xmlns:a16="http://schemas.microsoft.com/office/drawing/2014/main"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5" name="Rectangle 54"/>
          <p:cNvSpPr/>
          <p:nvPr/>
        </p:nvSpPr>
        <p:spPr>
          <a:xfrm>
            <a:off x="1949346" y="5722706"/>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smtClean="0">
                <a:solidFill>
                  <a:schemeClr val="tx1"/>
                </a:solidFill>
                <a:latin typeface="Baskerville Old Face" panose="02020602080505020303" pitchFamily="18" charset="0"/>
              </a:rPr>
              <a:t>- Réunion </a:t>
            </a:r>
            <a:r>
              <a:rPr lang="fr-FR" sz="1050" dirty="0" err="1" smtClean="0">
                <a:solidFill>
                  <a:schemeClr val="tx1"/>
                </a:solidFill>
                <a:latin typeface="Baskerville Old Face" panose="02020602080505020303" pitchFamily="18" charset="0"/>
              </a:rPr>
              <a:t>Trunk</a:t>
            </a:r>
            <a:r>
              <a:rPr lang="fr-FR" sz="1050" dirty="0" smtClean="0">
                <a:solidFill>
                  <a:schemeClr val="tx1"/>
                </a:solidFill>
                <a:latin typeface="Baskerville Old Face" panose="02020602080505020303" pitchFamily="18" charset="0"/>
              </a:rPr>
              <a:t> SIP </a:t>
            </a:r>
            <a:r>
              <a:rPr lang="fr-FR" sz="1050" dirty="0" err="1" smtClean="0">
                <a:solidFill>
                  <a:schemeClr val="tx1"/>
                </a:solidFill>
                <a:latin typeface="Baskerville Old Face" panose="02020602080505020303" pitchFamily="18" charset="0"/>
              </a:rPr>
              <a:t>Moov</a:t>
            </a:r>
            <a:endParaRPr lang="fr-FR" sz="1050" dirty="0" smtClean="0">
              <a:solidFill>
                <a:schemeClr val="tx1"/>
              </a:solidFill>
              <a:latin typeface="Baskerville Old Face" panose="02020602080505020303" pitchFamily="18" charset="0"/>
            </a:endParaRPr>
          </a:p>
          <a:p>
            <a:r>
              <a:rPr lang="fr-FR" sz="1050" dirty="0" smtClean="0">
                <a:solidFill>
                  <a:schemeClr val="tx1"/>
                </a:solidFill>
                <a:latin typeface="Baskerville Old Face" panose="02020602080505020303" pitchFamily="18" charset="0"/>
              </a:rPr>
              <a:t>- Réunion d’audit BYTEL</a:t>
            </a:r>
          </a:p>
          <a:p>
            <a:r>
              <a:rPr lang="fr-FR" sz="1050" dirty="0" smtClean="0">
                <a:solidFill>
                  <a:schemeClr val="tx1"/>
                </a:solidFill>
                <a:latin typeface="Baskerville Old Face" panose="02020602080505020303" pitchFamily="18" charset="0"/>
              </a:rPr>
              <a:t>- Mise a jour des plate forme </a:t>
            </a:r>
            <a:r>
              <a:rPr lang="fr-FR" sz="1050" dirty="0" err="1" smtClean="0">
                <a:solidFill>
                  <a:schemeClr val="tx1"/>
                </a:solidFill>
                <a:latin typeface="Baskerville Old Face" panose="02020602080505020303" pitchFamily="18" charset="0"/>
              </a:rPr>
              <a:t>hermes</a:t>
            </a:r>
            <a:r>
              <a:rPr lang="fr-FR" sz="1050" dirty="0" smtClean="0">
                <a:solidFill>
                  <a:schemeClr val="tx1"/>
                </a:solidFill>
                <a:latin typeface="Baskerville Old Face" panose="02020602080505020303" pitchFamily="18" charset="0"/>
              </a:rPr>
              <a:t> ( </a:t>
            </a:r>
            <a:r>
              <a:rPr lang="fr-FR" sz="1050" dirty="0" err="1" smtClean="0">
                <a:solidFill>
                  <a:schemeClr val="tx1"/>
                </a:solidFill>
                <a:latin typeface="Baskerville Old Face" panose="02020602080505020303" pitchFamily="18" charset="0"/>
              </a:rPr>
              <a:t>congo</a:t>
            </a:r>
            <a:r>
              <a:rPr lang="fr-FR" sz="1050" dirty="0" smtClean="0">
                <a:solidFill>
                  <a:schemeClr val="tx1"/>
                </a:solidFill>
                <a:latin typeface="Baskerville Old Face" panose="02020602080505020303" pitchFamily="18" charset="0"/>
              </a:rPr>
              <a:t> finalisé et CI en cours)</a:t>
            </a:r>
            <a:endParaRPr lang="fr-FR" sz="1050" dirty="0">
              <a:solidFill>
                <a:schemeClr val="tx1"/>
              </a:solidFill>
              <a:latin typeface="Baskerville Old Face" panose="02020602080505020303" pitchFamily="18" charset="0"/>
            </a:endParaRPr>
          </a:p>
        </p:txBody>
      </p:sp>
      <p:sp>
        <p:nvSpPr>
          <p:cNvPr id="56" name="Rectangle 55"/>
          <p:cNvSpPr/>
          <p:nvPr/>
        </p:nvSpPr>
        <p:spPr>
          <a:xfrm>
            <a:off x="8031311" y="5700589"/>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smtClean="0">
                <a:solidFill>
                  <a:schemeClr val="tx1"/>
                </a:solidFill>
                <a:latin typeface="Baskerville Old Face" panose="02020602080505020303" pitchFamily="18" charset="0"/>
              </a:rPr>
              <a:t>- Indisponibilité des ressources utilisateurs</a:t>
            </a:r>
          </a:p>
          <a:p>
            <a:r>
              <a:rPr lang="fr-FR" sz="1050" dirty="0" smtClean="0">
                <a:solidFill>
                  <a:schemeClr val="tx1"/>
                </a:solidFill>
                <a:latin typeface="Baskerville Old Face" panose="02020602080505020303" pitchFamily="18" charset="0"/>
              </a:rPr>
              <a:t>- Manque de périphérique (souris clavier) en stock </a:t>
            </a:r>
            <a:endParaRPr lang="fr-FR" sz="105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155749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 xmlns:a16="http://schemas.microsoft.com/office/drawing/2014/main"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 xmlns:a16="http://schemas.microsoft.com/office/drawing/2014/main"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 xmlns:a16="http://schemas.microsoft.com/office/drawing/2014/main"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 xmlns:a16="http://schemas.microsoft.com/office/drawing/2014/main"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 xmlns:a16="http://schemas.microsoft.com/office/drawing/2014/main"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 xmlns:a16="http://schemas.microsoft.com/office/drawing/2014/main"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 xmlns:a16="http://schemas.microsoft.com/office/drawing/2014/main"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 xmlns:a16="http://schemas.microsoft.com/office/drawing/2014/main"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 xmlns:a16="http://schemas.microsoft.com/office/drawing/2014/main"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sp>
          <p:nvSpPr>
            <p:cNvPr id="14" name="TextBox 14">
              <a:extLst>
                <a:ext uri="{FF2B5EF4-FFF2-40B4-BE49-F238E27FC236}">
                  <a16:creationId xmlns="" xmlns:a16="http://schemas.microsoft.com/office/drawing/2014/main"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a:t>
              </a:r>
              <a:endParaRPr lang="en-US" sz="1100" dirty="0">
                <a:solidFill>
                  <a:schemeClr val="bg1">
                    <a:lumMod val="50000"/>
                  </a:schemeClr>
                </a:solidFill>
              </a:endParaRPr>
            </a:p>
          </p:txBody>
        </p:sp>
      </p:grpSp>
      <p:grpSp>
        <p:nvGrpSpPr>
          <p:cNvPr id="15" name="Group 1">
            <a:extLst>
              <a:ext uri="{FF2B5EF4-FFF2-40B4-BE49-F238E27FC236}">
                <a16:creationId xmlns="" xmlns:a16="http://schemas.microsoft.com/office/drawing/2014/main"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 xmlns:a16="http://schemas.microsoft.com/office/drawing/2014/main"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 xmlns:a16="http://schemas.microsoft.com/office/drawing/2014/main"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 xmlns:a16="http://schemas.microsoft.com/office/drawing/2014/main"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 xmlns:a16="http://schemas.microsoft.com/office/drawing/2014/main"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 xmlns:a16="http://schemas.microsoft.com/office/drawing/2014/main"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 xmlns:a16="http://schemas.microsoft.com/office/drawing/2014/main"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 xmlns:a16="http://schemas.microsoft.com/office/drawing/2014/main"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 xmlns:a16="http://schemas.microsoft.com/office/drawing/2014/main"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DDDDDDDDDDDDDDDDDDDDDDDDDDDDDDDDD</a:t>
              </a:r>
              <a:endParaRPr lang="en-US" sz="1100" dirty="0">
                <a:solidFill>
                  <a:schemeClr val="bg1">
                    <a:lumMod val="50000"/>
                  </a:schemeClr>
                </a:solidFill>
              </a:endParaRPr>
            </a:p>
          </p:txBody>
        </p:sp>
      </p:grpSp>
      <p:grpSp>
        <p:nvGrpSpPr>
          <p:cNvPr id="25" name="Group 2">
            <a:extLst>
              <a:ext uri="{FF2B5EF4-FFF2-40B4-BE49-F238E27FC236}">
                <a16:creationId xmlns="" xmlns:a16="http://schemas.microsoft.com/office/drawing/2014/main"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 xmlns:a16="http://schemas.microsoft.com/office/drawing/2014/main"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 xmlns:a16="http://schemas.microsoft.com/office/drawing/2014/main"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 xmlns:a16="http://schemas.microsoft.com/office/drawing/2014/main"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 xmlns:a16="http://schemas.microsoft.com/office/drawing/2014/main"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 xmlns:a16="http://schemas.microsoft.com/office/drawing/2014/main"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 xmlns:a16="http://schemas.microsoft.com/office/drawing/2014/main"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 xmlns:a16="http://schemas.microsoft.com/office/drawing/2014/main"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 xmlns:a16="http://schemas.microsoft.com/office/drawing/2014/main"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 </a:t>
              </a:r>
              <a:endParaRPr lang="en-US" sz="1100" dirty="0">
                <a:solidFill>
                  <a:schemeClr val="bg1">
                    <a:lumMod val="50000"/>
                  </a:schemeClr>
                </a:solidFill>
              </a:endParaRPr>
            </a:p>
          </p:txBody>
        </p:sp>
      </p:grpSp>
      <p:grpSp>
        <p:nvGrpSpPr>
          <p:cNvPr id="35" name="Group 3">
            <a:extLst>
              <a:ext uri="{FF2B5EF4-FFF2-40B4-BE49-F238E27FC236}">
                <a16:creationId xmlns="" xmlns:a16="http://schemas.microsoft.com/office/drawing/2014/main"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 xmlns:a16="http://schemas.microsoft.com/office/drawing/2014/main"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 xmlns:a16="http://schemas.microsoft.com/office/drawing/2014/main"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 xmlns:a16="http://schemas.microsoft.com/office/drawing/2014/main"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 xmlns:a16="http://schemas.microsoft.com/office/drawing/2014/main"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 xmlns:a16="http://schemas.microsoft.com/office/drawing/2014/main"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 xmlns:a16="http://schemas.microsoft.com/office/drawing/2014/main"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 xmlns:a16="http://schemas.microsoft.com/office/drawing/2014/main"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44" name="TextBox 45">
              <a:extLst>
                <a:ext uri="{FF2B5EF4-FFF2-40B4-BE49-F238E27FC236}">
                  <a16:creationId xmlns="" xmlns:a16="http://schemas.microsoft.com/office/drawing/2014/main"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a:t>
              </a:r>
              <a:endParaRPr lang="en-US" sz="1100" dirty="0">
                <a:solidFill>
                  <a:schemeClr val="bg1">
                    <a:lumMod val="50000"/>
                  </a:schemeClr>
                </a:solidFill>
              </a:endParaRPr>
            </a:p>
          </p:txBody>
        </p:sp>
      </p:grpSp>
      <p:grpSp>
        <p:nvGrpSpPr>
          <p:cNvPr id="45" name="Group 12">
            <a:extLst>
              <a:ext uri="{FF2B5EF4-FFF2-40B4-BE49-F238E27FC236}">
                <a16:creationId xmlns="" xmlns:a16="http://schemas.microsoft.com/office/drawing/2014/main"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 xmlns:a16="http://schemas.microsoft.com/office/drawing/2014/main"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 xmlns:a16="http://schemas.microsoft.com/office/drawing/2014/main"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 xmlns:a16="http://schemas.microsoft.com/office/drawing/2014/main"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 xmlns:a16="http://schemas.microsoft.com/office/drawing/2014/main"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 xmlns:a16="http://schemas.microsoft.com/office/drawing/2014/main"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 xmlns:a16="http://schemas.microsoft.com/office/drawing/2014/main"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 xmlns:a16="http://schemas.microsoft.com/office/drawing/2014/main"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sp>
          <p:nvSpPr>
            <p:cNvPr id="54" name="TextBox 55">
              <a:extLst>
                <a:ext uri="{FF2B5EF4-FFF2-40B4-BE49-F238E27FC236}">
                  <a16:creationId xmlns="" xmlns:a16="http://schemas.microsoft.com/office/drawing/2014/main"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a:t>
              </a:r>
              <a:endParaRPr lang="en-US" sz="1100" dirty="0">
                <a:solidFill>
                  <a:schemeClr val="bg1">
                    <a:lumMod val="50000"/>
                  </a:schemeClr>
                </a:solidFill>
              </a:endParaRPr>
            </a:p>
          </p:txBody>
        </p:sp>
      </p:grpSp>
      <p:grpSp>
        <p:nvGrpSpPr>
          <p:cNvPr id="55" name="Group 66">
            <a:extLst>
              <a:ext uri="{FF2B5EF4-FFF2-40B4-BE49-F238E27FC236}">
                <a16:creationId xmlns="" xmlns:a16="http://schemas.microsoft.com/office/drawing/2014/main"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 xmlns:a16="http://schemas.microsoft.com/office/drawing/2014/main"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 xmlns:a16="http://schemas.microsoft.com/office/drawing/2014/main"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 xmlns:a16="http://schemas.microsoft.com/office/drawing/2014/main"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 xmlns:a16="http://schemas.microsoft.com/office/drawing/2014/main"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 xmlns:a16="http://schemas.microsoft.com/office/drawing/2014/main"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 xmlns:a16="http://schemas.microsoft.com/office/drawing/2014/main"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 xmlns:a16="http://schemas.microsoft.com/office/drawing/2014/main" id="{47EDCD8E-DFCF-45DC-AABF-028A1B8DED7C}"/>
                </a:ext>
              </a:extLst>
            </p:cNvPr>
            <p:cNvSpPr txBox="1"/>
            <p:nvPr/>
          </p:nvSpPr>
          <p:spPr>
            <a:xfrm>
              <a:off x="10286275" y="212714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sp>
          <p:nvSpPr>
            <p:cNvPr id="64" name="TextBox 65">
              <a:extLst>
                <a:ext uri="{FF2B5EF4-FFF2-40B4-BE49-F238E27FC236}">
                  <a16:creationId xmlns="" xmlns:a16="http://schemas.microsoft.com/office/drawing/2014/main" id="{B928F7F6-6AF5-411D-83AD-9E394911A394}"/>
                </a:ext>
              </a:extLst>
            </p:cNvPr>
            <p:cNvSpPr txBox="1"/>
            <p:nvPr/>
          </p:nvSpPr>
          <p:spPr>
            <a:xfrm>
              <a:off x="10376978" y="2301776"/>
              <a:ext cx="1254498" cy="2462213"/>
            </a:xfrm>
            <a:prstGeom prst="rect">
              <a:avLst/>
            </a:prstGeom>
            <a:noFill/>
          </p:spPr>
          <p:txBody>
            <a:bodyPr wrap="square" rtlCol="0">
              <a:spAutoFit/>
            </a:bodyPr>
            <a:lstStyle/>
            <a:p>
              <a:pPr algn="ctr"/>
              <a:r>
                <a:rPr lang="en-US" sz="1100" dirty="0" smtClean="0">
                  <a:solidFill>
                    <a:schemeClr val="bg1">
                      <a:lumMod val="50000"/>
                    </a:schemeClr>
                  </a:solidFill>
                </a:rPr>
                <a:t>- Augmentation du personnel pour la disponilité</a:t>
              </a:r>
            </a:p>
            <a:p>
              <a:pPr marL="171450" indent="-171450" algn="ctr">
                <a:buFontTx/>
                <a:buChar char="-"/>
              </a:pPr>
              <a:r>
                <a:rPr lang="en-US" sz="1100" dirty="0" smtClean="0">
                  <a:solidFill>
                    <a:schemeClr val="bg1">
                      <a:lumMod val="50000"/>
                    </a:schemeClr>
                  </a:solidFill>
                </a:rPr>
                <a:t>Pilotage des points de conformité avec les autres departments –AI &amp; Dir Admin</a:t>
              </a:r>
            </a:p>
            <a:p>
              <a:pPr marL="171450" indent="-171450" algn="ctr">
                <a:buFontTx/>
                <a:buChar char="-"/>
              </a:pPr>
              <a:r>
                <a:rPr lang="en-US" sz="1100" dirty="0" err="1" smtClean="0">
                  <a:solidFill>
                    <a:schemeClr val="bg1">
                      <a:lumMod val="50000"/>
                    </a:schemeClr>
                  </a:solidFill>
                </a:rPr>
                <a:t>Mise</a:t>
              </a:r>
              <a:r>
                <a:rPr lang="en-US" sz="1100" dirty="0" smtClean="0">
                  <a:solidFill>
                    <a:schemeClr val="bg1">
                      <a:lumMod val="50000"/>
                    </a:schemeClr>
                  </a:solidFill>
                </a:rPr>
                <a:t> a jour des </a:t>
              </a:r>
              <a:r>
                <a:rPr lang="en-US" sz="1100" dirty="0" err="1" smtClean="0">
                  <a:solidFill>
                    <a:schemeClr val="bg1">
                      <a:lumMod val="50000"/>
                    </a:schemeClr>
                  </a:solidFill>
                </a:rPr>
                <a:t>platesforme</a:t>
              </a:r>
              <a:r>
                <a:rPr lang="en-US" sz="1100" dirty="0" smtClean="0">
                  <a:solidFill>
                    <a:schemeClr val="bg1">
                      <a:lumMod val="50000"/>
                    </a:schemeClr>
                  </a:solidFill>
                </a:rPr>
                <a:t> </a:t>
              </a:r>
              <a:r>
                <a:rPr lang="en-US" sz="1100" dirty="0" err="1" smtClean="0">
                  <a:solidFill>
                    <a:schemeClr val="bg1">
                      <a:lumMod val="50000"/>
                    </a:schemeClr>
                  </a:solidFill>
                </a:rPr>
                <a:t>hemes</a:t>
              </a:r>
              <a:r>
                <a:rPr lang="en-US" sz="1100" dirty="0" smtClean="0">
                  <a:solidFill>
                    <a:schemeClr val="bg1">
                      <a:lumMod val="50000"/>
                    </a:schemeClr>
                  </a:solidFill>
                </a:rPr>
                <a:t> </a:t>
              </a:r>
              <a:r>
                <a:rPr lang="en-US" sz="1100" dirty="0" err="1" smtClean="0">
                  <a:solidFill>
                    <a:schemeClr val="bg1">
                      <a:lumMod val="50000"/>
                    </a:schemeClr>
                  </a:solidFill>
                </a:rPr>
                <a:t>dans</a:t>
              </a:r>
              <a:r>
                <a:rPr lang="en-US" sz="1100" dirty="0" smtClean="0">
                  <a:solidFill>
                    <a:schemeClr val="bg1">
                      <a:lumMod val="50000"/>
                    </a:schemeClr>
                  </a:solidFill>
                </a:rPr>
                <a:t> les </a:t>
              </a:r>
              <a:r>
                <a:rPr lang="en-US" sz="1100" dirty="0" err="1" smtClean="0">
                  <a:solidFill>
                    <a:schemeClr val="bg1">
                      <a:lumMod val="50000"/>
                    </a:schemeClr>
                  </a:solidFill>
                </a:rPr>
                <a:t>filiales</a:t>
              </a:r>
              <a:r>
                <a:rPr lang="en-US" sz="1100" dirty="0" smtClean="0">
                  <a:solidFill>
                    <a:schemeClr val="bg1">
                      <a:lumMod val="50000"/>
                    </a:schemeClr>
                  </a:solidFill>
                </a:rPr>
                <a:t> </a:t>
              </a:r>
            </a:p>
            <a:p>
              <a:pPr algn="ctr"/>
              <a:endParaRPr lang="en-US" sz="1100" dirty="0">
                <a:solidFill>
                  <a:schemeClr val="bg1">
                    <a:lumMod val="50000"/>
                  </a:schemeClr>
                </a:solidFill>
              </a:endParaRPr>
            </a:p>
          </p:txBody>
        </p:sp>
      </p:grpSp>
      <p:sp>
        <p:nvSpPr>
          <p:cNvPr id="65" name="Oval 16">
            <a:extLst>
              <a:ext uri="{FF2B5EF4-FFF2-40B4-BE49-F238E27FC236}">
                <a16:creationId xmlns="" xmlns:a16="http://schemas.microsoft.com/office/drawing/2014/main"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 xmlns:a16="http://schemas.microsoft.com/office/drawing/2014/main"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 xmlns:a16="http://schemas.microsoft.com/office/drawing/2014/main"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 xmlns:a16="http://schemas.microsoft.com/office/drawing/2014/main"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 xmlns:a16="http://schemas.microsoft.com/office/drawing/2014/main"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 xmlns:a16="http://schemas.microsoft.com/office/drawing/2014/main"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 xmlns:a16="http://schemas.microsoft.com/office/drawing/2014/main"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29794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1565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437"/>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10467" y="3335128"/>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16157" y="258974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016" y="1728942"/>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0" y="1011038"/>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415409681"/>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627279244"/>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321888342"/>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2307223675"/>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83434" y="1094874"/>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5</a:t>
            </a:r>
            <a:endParaRPr lang="fr-FR" sz="1200" dirty="0">
              <a:solidFill>
                <a:schemeClr val="accent1"/>
              </a:solidFill>
            </a:endParaRPr>
          </a:p>
        </p:txBody>
      </p:sp>
      <p:sp>
        <p:nvSpPr>
          <p:cNvPr id="9" name="Rectangle à coins arrondis 8"/>
          <p:cNvSpPr/>
          <p:nvPr/>
        </p:nvSpPr>
        <p:spPr>
          <a:xfrm>
            <a:off x="83434" y="1769019"/>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193/7</a:t>
            </a:r>
            <a:endParaRPr lang="fr-FR" sz="1200" dirty="0">
              <a:solidFill>
                <a:schemeClr val="accent1"/>
              </a:solidFill>
            </a:endParaRPr>
          </a:p>
        </p:txBody>
      </p:sp>
      <p:sp>
        <p:nvSpPr>
          <p:cNvPr id="10" name="Rectangle à coins arrondis 9"/>
          <p:cNvSpPr/>
          <p:nvPr/>
        </p:nvSpPr>
        <p:spPr>
          <a:xfrm>
            <a:off x="96238" y="2634661"/>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3</a:t>
            </a:r>
          </a:p>
        </p:txBody>
      </p:sp>
      <p:sp>
        <p:nvSpPr>
          <p:cNvPr id="11" name="Rectangle à coins arrondis 10"/>
          <p:cNvSpPr/>
          <p:nvPr/>
        </p:nvSpPr>
        <p:spPr>
          <a:xfrm>
            <a:off x="108274" y="3382932"/>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01:37:59</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4</a:t>
            </a: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ln w="0"/>
                <a:solidFill>
                  <a:schemeClr val="accent1"/>
                </a:solidFill>
                <a:effectLst>
                  <a:outerShdw blurRad="38100" dist="25400" dir="5400000" algn="ctr" rotWithShape="0">
                    <a:srgbClr val="6E747A">
                      <a:alpha val="43000"/>
                    </a:srgbClr>
                  </a:outerShdw>
                </a:effectLst>
              </a:rPr>
              <a:t>0</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14" name="ZoneTexte 13"/>
          <p:cNvSpPr txBox="1"/>
          <p:nvPr/>
        </p:nvSpPr>
        <p:spPr>
          <a:xfrm>
            <a:off x="636886" y="1094874"/>
            <a:ext cx="1472770" cy="400110"/>
          </a:xfrm>
          <a:prstGeom prst="rect">
            <a:avLst/>
          </a:prstGeom>
          <a:noFill/>
        </p:spPr>
        <p:txBody>
          <a:bodyPr wrap="square" rtlCol="0">
            <a:spAutoFit/>
          </a:bodyPr>
          <a:lstStyle/>
          <a:p>
            <a:r>
              <a:rPr lang="fr-FR" sz="1000" b="1" dirty="0" smtClean="0"/>
              <a:t>Nombre de tickets d’incidents</a:t>
            </a:r>
            <a:endParaRPr lang="fr-FR" sz="1000" b="1" dirty="0"/>
          </a:p>
        </p:txBody>
      </p:sp>
      <p:sp>
        <p:nvSpPr>
          <p:cNvPr id="15" name="ZoneTexte 14"/>
          <p:cNvSpPr txBox="1"/>
          <p:nvPr/>
        </p:nvSpPr>
        <p:spPr>
          <a:xfrm>
            <a:off x="668965" y="1740575"/>
            <a:ext cx="1572542" cy="553445"/>
          </a:xfrm>
          <a:prstGeom prst="rect">
            <a:avLst/>
          </a:prstGeom>
          <a:noFill/>
        </p:spPr>
        <p:txBody>
          <a:bodyPr wrap="square" rtlCol="0">
            <a:spAutoFit/>
          </a:bodyPr>
          <a:lstStyle/>
          <a:p>
            <a:r>
              <a:rPr lang="fr-FR" sz="1000" b="1" dirty="0" smtClean="0"/>
              <a:t>Nombre de postes opérationnels VS fonctionnels</a:t>
            </a:r>
            <a:endParaRPr lang="fr-FR" sz="1000" b="1" dirty="0"/>
          </a:p>
        </p:txBody>
      </p:sp>
      <p:sp>
        <p:nvSpPr>
          <p:cNvPr id="16" name="ZoneTexte 15"/>
          <p:cNvSpPr txBox="1"/>
          <p:nvPr/>
        </p:nvSpPr>
        <p:spPr>
          <a:xfrm>
            <a:off x="675622" y="2668509"/>
            <a:ext cx="1395297" cy="400110"/>
          </a:xfrm>
          <a:prstGeom prst="rect">
            <a:avLst/>
          </a:prstGeom>
          <a:noFill/>
        </p:spPr>
        <p:txBody>
          <a:bodyPr wrap="square" rtlCol="0">
            <a:spAutoFit/>
          </a:bodyPr>
          <a:lstStyle/>
          <a:p>
            <a:r>
              <a:rPr lang="fr-FR" sz="1000" b="1" dirty="0" smtClean="0"/>
              <a:t>tickets d’incidents ouverts</a:t>
            </a:r>
            <a:endParaRPr lang="fr-FR" sz="1000" b="1" dirty="0"/>
          </a:p>
        </p:txBody>
      </p:sp>
      <p:sp>
        <p:nvSpPr>
          <p:cNvPr id="17" name="ZoneTexte 16"/>
          <p:cNvSpPr txBox="1"/>
          <p:nvPr/>
        </p:nvSpPr>
        <p:spPr>
          <a:xfrm>
            <a:off x="732725" y="3383151"/>
            <a:ext cx="1395297" cy="400110"/>
          </a:xfrm>
          <a:prstGeom prst="rect">
            <a:avLst/>
          </a:prstGeom>
          <a:noFill/>
        </p:spPr>
        <p:txBody>
          <a:bodyPr wrap="square" rtlCol="0">
            <a:spAutoFit/>
          </a:bodyPr>
          <a:lstStyle/>
          <a:p>
            <a:r>
              <a:rPr lang="fr-FR" sz="1000" b="1" dirty="0" smtClean="0"/>
              <a:t>Temps moyen de traitement (en min)</a:t>
            </a:r>
            <a:endParaRPr lang="fr-FR" sz="1000" b="1" dirty="0"/>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smtClean="0"/>
              <a:t>Projet en cours</a:t>
            </a:r>
            <a:endParaRPr lang="fr-FR" sz="1000" b="1" dirty="0"/>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smtClean="0"/>
              <a:t>Projet en retard</a:t>
            </a:r>
            <a:endParaRPr lang="fr-FR" sz="1000" b="1" dirty="0"/>
          </a:p>
        </p:txBody>
      </p:sp>
      <p:graphicFrame>
        <p:nvGraphicFramePr>
          <p:cNvPr id="20" name="Graphique 19"/>
          <p:cNvGraphicFramePr>
            <a:graphicFrameLocks/>
          </p:cNvGraphicFramePr>
          <p:nvPr>
            <p:extLst>
              <p:ext uri="{D42A27DB-BD31-4B8C-83A1-F6EECF244321}">
                <p14:modId xmlns:p14="http://schemas.microsoft.com/office/powerpoint/2010/main" val="309857800"/>
              </p:ext>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1</a:t>
            </a:r>
            <a:endParaRPr lang="fr-FR" b="1" u="sng" dirty="0"/>
          </a:p>
          <a:p>
            <a:endParaRPr lang="fr-FR" dirty="0"/>
          </a:p>
        </p:txBody>
      </p:sp>
    </p:spTree>
    <p:extLst>
      <p:ext uri="{BB962C8B-B14F-4D97-AF65-F5344CB8AC3E}">
        <p14:creationId xmlns:p14="http://schemas.microsoft.com/office/powerpoint/2010/main" val="46646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445181707"/>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3228304124"/>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622369416"/>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1459063451"/>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111893210"/>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2</a:t>
            </a:r>
            <a:endParaRPr lang="fr-FR" b="1" u="sng" dirty="0"/>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Administration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Production ;</a:t>
            </a:r>
            <a:endParaRPr lang="fr-FR" sz="1400" b="1" u="sng" dirty="0">
              <a:latin typeface="Agency FB" panose="020B0503020202020204" pitchFamily="34" charset="0"/>
            </a:endParaRP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temps d’</a:t>
            </a:r>
            <a:r>
              <a:rPr lang="fr-FR" sz="1400" b="1" u="sng" dirty="0" err="1" smtClean="0">
                <a:latin typeface="Agency FB" panose="020B0503020202020204" pitchFamily="34" charset="0"/>
              </a:rPr>
              <a:t>innactiviter</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584810"/>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projets;</a:t>
            </a:r>
            <a:endParaRPr lang="fr-FR" sz="1400" b="1" u="sng" dirty="0">
              <a:latin typeface="Agency FB" panose="020B0503020202020204" pitchFamily="34" charset="0"/>
            </a:endParaRPr>
          </a:p>
        </p:txBody>
      </p:sp>
      <p:sp>
        <p:nvSpPr>
          <p:cNvPr id="15" name="ZoneTexte 14"/>
          <p:cNvSpPr txBox="1"/>
          <p:nvPr/>
        </p:nvSpPr>
        <p:spPr>
          <a:xfrm>
            <a:off x="9199667" y="3595533"/>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tickets;</a:t>
            </a:r>
            <a:endParaRPr lang="fr-FR" sz="1400" b="1" u="sng" dirty="0">
              <a:latin typeface="Agency FB" panose="020B0503020202020204" pitchFamily="34" charset="0"/>
            </a:endParaRPr>
          </a:p>
        </p:txBody>
      </p:sp>
      <p:sp>
        <p:nvSpPr>
          <p:cNvPr id="16" name="ZoneTexte 15"/>
          <p:cNvSpPr txBox="1"/>
          <p:nvPr/>
        </p:nvSpPr>
        <p:spPr>
          <a:xfrm>
            <a:off x="5013318" y="1015950"/>
            <a:ext cx="3249008" cy="203132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Pour les 2 postes de la DP besoin d’un clavier et 2 souris</a:t>
            </a:r>
          </a:p>
          <a:p>
            <a:pPr marL="285750" indent="-285750">
              <a:buFontTx/>
              <a:buChar char="-"/>
            </a:pPr>
            <a:r>
              <a:rPr lang="fr-FR" sz="1400" dirty="0" smtClean="0">
                <a:latin typeface="Agency FB" panose="020B0503020202020204" pitchFamily="34" charset="0"/>
              </a:rPr>
              <a:t>Pour un  postes de la DRH besoin d’un switch pour le connecter au réseau et d’une sourie ( poste réservé a un stagiaire éventuel)</a:t>
            </a:r>
          </a:p>
          <a:p>
            <a:pPr marL="285750" indent="-285750">
              <a:buFontTx/>
              <a:buChar char="-"/>
            </a:pPr>
            <a:r>
              <a:rPr lang="fr-FR" sz="1400" dirty="0" smtClean="0">
                <a:latin typeface="Agency FB" panose="020B0503020202020204" pitchFamily="34" charset="0"/>
              </a:rPr>
              <a:t>Pour le poste de la DQ besoin d’une souris ( prévoir changer les souris qui ne sont plus très confortables)</a:t>
            </a:r>
          </a:p>
          <a:p>
            <a:pPr marL="285750" indent="-285750">
              <a:buFontTx/>
              <a:buChar char="-"/>
            </a:pPr>
            <a:r>
              <a:rPr lang="fr-FR" sz="1400" dirty="0" smtClean="0">
                <a:latin typeface="Agency FB" panose="020B0503020202020204" pitchFamily="34" charset="0"/>
              </a:rPr>
              <a:t>Pour le poste de la DA besoin d’un switch</a:t>
            </a:r>
            <a:endParaRPr lang="fr-FR" sz="1400" dirty="0">
              <a:latin typeface="Agency FB" panose="020B0503020202020204" pitchFamily="34" charset="0"/>
            </a:endParaRPr>
          </a:p>
        </p:txBody>
      </p:sp>
      <p:sp>
        <p:nvSpPr>
          <p:cNvPr id="17" name="ZoneTexte 16"/>
          <p:cNvSpPr txBox="1"/>
          <p:nvPr/>
        </p:nvSpPr>
        <p:spPr>
          <a:xfrm>
            <a:off x="8643807" y="1031602"/>
            <a:ext cx="3249008" cy="2246769"/>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MOOV: P11 l’eau de la climatisation endommage le clavier de cette position; P23 l’</a:t>
            </a:r>
            <a:r>
              <a:rPr lang="fr-FR" sz="1400" dirty="0" err="1" smtClean="0">
                <a:latin typeface="Agency FB" panose="020B0503020202020204" pitchFamily="34" charset="0"/>
              </a:rPr>
              <a:t>uc</a:t>
            </a:r>
            <a:r>
              <a:rPr lang="fr-FR" sz="1400" dirty="0" smtClean="0">
                <a:latin typeface="Agency FB" panose="020B0503020202020204" pitchFamily="34" charset="0"/>
              </a:rPr>
              <a:t> est défectueuse</a:t>
            </a:r>
          </a:p>
          <a:p>
            <a:pPr marL="285750" indent="-285750">
              <a:buFontTx/>
              <a:buChar char="-"/>
            </a:pPr>
            <a:r>
              <a:rPr lang="fr-FR" sz="1400" dirty="0" smtClean="0">
                <a:latin typeface="Agency FB" panose="020B0503020202020204" pitchFamily="34" charset="0"/>
              </a:rPr>
              <a:t>MTN: besoin D ’une UC P34 et une souris; p54 </a:t>
            </a:r>
            <a:r>
              <a:rPr lang="fr-FR" sz="1400" dirty="0" err="1" smtClean="0">
                <a:latin typeface="Agency FB" panose="020B0503020202020204" pitchFamily="34" charset="0"/>
              </a:rPr>
              <a:t>ip</a:t>
            </a:r>
            <a:r>
              <a:rPr lang="fr-FR" sz="1400" dirty="0" smtClean="0">
                <a:latin typeface="Agency FB" panose="020B0503020202020204" pitchFamily="34" charset="0"/>
              </a:rPr>
              <a:t> phone HS P53 souris HS, P58 clavier  </a:t>
            </a:r>
          </a:p>
          <a:p>
            <a:r>
              <a:rPr lang="fr-FR" sz="1400" dirty="0" smtClean="0">
                <a:latin typeface="Agency FB" panose="020B0503020202020204" pitchFamily="34" charset="0"/>
              </a:rPr>
              <a:t>NB: les souris P83 P84, P85; P96, P95 sont  remplacer car pénible a utiliser </a:t>
            </a:r>
          </a:p>
          <a:p>
            <a:pPr marL="285750" indent="-285750">
              <a:buFontTx/>
              <a:buChar char="-"/>
            </a:pPr>
            <a:r>
              <a:rPr lang="fr-FR" sz="1400" dirty="0" smtClean="0">
                <a:latin typeface="Agency FB" panose="020B0503020202020204" pitchFamily="34" charset="0"/>
              </a:rPr>
              <a:t>FTY: un disque dure a remplacer sur une position FTY 4 souris a </a:t>
            </a:r>
            <a:r>
              <a:rPr lang="fr-FR" sz="1400" dirty="0">
                <a:latin typeface="Agency FB" panose="020B0503020202020204" pitchFamily="34" charset="0"/>
              </a:rPr>
              <a:t>remplacer car pénible a utiliser </a:t>
            </a:r>
            <a:endParaRPr lang="fr-FR" sz="1400" dirty="0" smtClean="0">
              <a:latin typeface="Agency FB" panose="020B0503020202020204" pitchFamily="34" charset="0"/>
            </a:endParaRPr>
          </a:p>
          <a:p>
            <a:pPr marL="285750" indent="-285750">
              <a:buFontTx/>
              <a:buChar char="-"/>
            </a:pPr>
            <a:r>
              <a:rPr lang="fr-FR" sz="1400" dirty="0" err="1" smtClean="0">
                <a:latin typeface="Agency FB" panose="020B0503020202020204" pitchFamily="34" charset="0"/>
              </a:rPr>
              <a:t>Bytel</a:t>
            </a:r>
            <a:r>
              <a:rPr lang="fr-FR" sz="1400" dirty="0" smtClean="0">
                <a:latin typeface="Agency FB" panose="020B0503020202020204" pitchFamily="34" charset="0"/>
              </a:rPr>
              <a:t> un câble réseau a </a:t>
            </a:r>
            <a:r>
              <a:rPr lang="fr-FR" sz="1400" dirty="0" err="1" smtClean="0">
                <a:latin typeface="Agency FB" panose="020B0503020202020204" pitchFamily="34" charset="0"/>
              </a:rPr>
              <a:t>ressertir</a:t>
            </a:r>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8" name="ZoneTexte 17"/>
          <p:cNvSpPr txBox="1"/>
          <p:nvPr/>
        </p:nvSpPr>
        <p:spPr>
          <a:xfrm>
            <a:off x="4763113" y="3985077"/>
            <a:ext cx="3249008" cy="1600438"/>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BCP Cameroun :  le serveur a déjà été installé nous attendons </a:t>
            </a:r>
          </a:p>
          <a:p>
            <a:pPr marL="285750" indent="-285750">
              <a:buFontTx/>
              <a:buChar char="-"/>
            </a:pPr>
            <a:r>
              <a:rPr lang="fr-FR" sz="1400" dirty="0" smtClean="0">
                <a:latin typeface="Agency FB" panose="020B0503020202020204" pitchFamily="34" charset="0"/>
              </a:rPr>
              <a:t>IVR GUINEE BISEAU : le ticket est déjà escaladé chez le support </a:t>
            </a:r>
            <a:r>
              <a:rPr lang="fr-FR" sz="1400" dirty="0" err="1" smtClean="0">
                <a:latin typeface="Agency FB" panose="020B0503020202020204" pitchFamily="34" charset="0"/>
              </a:rPr>
              <a:t>Nobelbiz</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MTN Brazza: stand by</a:t>
            </a:r>
          </a:p>
          <a:p>
            <a:pPr marL="285750" indent="-285750">
              <a:buFontTx/>
              <a:buChar char="-"/>
            </a:pPr>
            <a:r>
              <a:rPr lang="fr-FR" sz="1400" dirty="0" err="1" smtClean="0">
                <a:latin typeface="Agency FB" panose="020B0503020202020204" pitchFamily="34" charset="0"/>
              </a:rPr>
              <a:t>Trunk</a:t>
            </a:r>
            <a:r>
              <a:rPr lang="fr-FR" sz="1400" dirty="0" smtClean="0">
                <a:latin typeface="Agency FB" panose="020B0503020202020204" pitchFamily="34" charset="0"/>
              </a:rPr>
              <a:t> </a:t>
            </a:r>
            <a:r>
              <a:rPr lang="fr-FR" sz="1400" dirty="0" err="1" smtClean="0">
                <a:latin typeface="Agency FB" panose="020B0503020202020204" pitchFamily="34" charset="0"/>
              </a:rPr>
              <a:t>sip</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 en cours</a:t>
            </a: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9" name="ZoneTexte 18"/>
          <p:cNvSpPr txBox="1"/>
          <p:nvPr/>
        </p:nvSpPr>
        <p:spPr>
          <a:xfrm>
            <a:off x="8643807" y="3926816"/>
            <a:ext cx="3249008" cy="203132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Le ticket est lier au </a:t>
            </a:r>
            <a:r>
              <a:rPr lang="fr-FR" sz="1400" dirty="0" err="1" smtClean="0">
                <a:latin typeface="Agency FB" panose="020B0503020202020204" pitchFamily="34" charset="0"/>
              </a:rPr>
              <a:t>crn</a:t>
            </a:r>
            <a:r>
              <a:rPr lang="fr-FR" sz="1400" dirty="0" smtClean="0">
                <a:latin typeface="Agency FB" panose="020B0503020202020204" pitchFamily="34" charset="0"/>
              </a:rPr>
              <a:t> est au niveau de la qualité qui n’arrive pas a faire les écoutes en live sur 10/12</a:t>
            </a:r>
          </a:p>
          <a:p>
            <a:pPr marL="285750" indent="-285750">
              <a:buFontTx/>
              <a:buChar char="-"/>
            </a:pPr>
            <a:r>
              <a:rPr lang="fr-FR" sz="1400" dirty="0" smtClean="0">
                <a:latin typeface="Agency FB" panose="020B0503020202020204" pitchFamily="34" charset="0"/>
              </a:rPr>
              <a:t>Le ticket matériel informatique nous ne disposons pas de souris pour ni </a:t>
            </a:r>
            <a:r>
              <a:rPr lang="fr-FR" sz="1400" dirty="0" err="1" smtClean="0">
                <a:latin typeface="Agency FB" panose="020B0503020202020204" pitchFamily="34" charset="0"/>
              </a:rPr>
              <a:t>d’ip</a:t>
            </a:r>
            <a:r>
              <a:rPr lang="fr-FR" sz="1400" dirty="0" smtClean="0">
                <a:latin typeface="Agency FB" panose="020B0503020202020204" pitchFamily="34" charset="0"/>
              </a:rPr>
              <a:t> phone pour procéder au remplacement nous sommes en attende du service logistique</a:t>
            </a:r>
            <a:endParaRPr lang="fr-FR" sz="1400" dirty="0">
              <a:latin typeface="Agency FB" panose="020B0503020202020204" pitchFamily="34" charset="0"/>
            </a:endParaRP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23087" y="3985077"/>
            <a:ext cx="3249008" cy="738664"/>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Nous avons  connu 45 min d’</a:t>
            </a:r>
            <a:r>
              <a:rPr lang="fr-FR" sz="1400" dirty="0" err="1" smtClean="0">
                <a:latin typeface="Agency FB" panose="020B0503020202020204" pitchFamily="34" charset="0"/>
              </a:rPr>
              <a:t>arret</a:t>
            </a:r>
            <a:r>
              <a:rPr lang="fr-FR" sz="1400" dirty="0" smtClean="0">
                <a:latin typeface="Agency FB" panose="020B0503020202020204" pitchFamily="34" charset="0"/>
              </a:rPr>
              <a:t>  </a:t>
            </a:r>
            <a:r>
              <a:rPr lang="fr-FR" sz="1400" dirty="0" err="1" smtClean="0">
                <a:latin typeface="Agency FB" panose="020B0503020202020204" pitchFamily="34" charset="0"/>
              </a:rPr>
              <a:t>hermes</a:t>
            </a:r>
            <a:r>
              <a:rPr lang="fr-FR" sz="1400" dirty="0" smtClean="0">
                <a:latin typeface="Agency FB" panose="020B0503020202020204" pitchFamily="34" charset="0"/>
              </a:rPr>
              <a:t> sur MOOV repartie comme suis </a:t>
            </a:r>
          </a:p>
          <a:p>
            <a:pPr marL="285750" indent="-285750">
              <a:buFontTx/>
              <a:buChar char="-"/>
            </a:pPr>
            <a:r>
              <a:rPr lang="fr-FR" sz="1400" dirty="0" smtClean="0">
                <a:latin typeface="Agency FB" panose="020B0503020202020204" pitchFamily="34" charset="0"/>
              </a:rPr>
              <a:t>Vendredi 5 min et samedi après midi 40 min</a:t>
            </a: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3</a:t>
            </a:r>
            <a:endParaRPr lang="fr-FR" b="1" u="sng" dirty="0"/>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Graphique 5"/>
          <p:cNvGraphicFramePr>
            <a:graphicFrameLocks/>
          </p:cNvGraphicFramePr>
          <p:nvPr>
            <p:extLst>
              <p:ext uri="{D42A27DB-BD31-4B8C-83A1-F6EECF244321}">
                <p14:modId xmlns:p14="http://schemas.microsoft.com/office/powerpoint/2010/main" val="2553223231"/>
              </p:ext>
            </p:extLst>
          </p:nvPr>
        </p:nvGraphicFramePr>
        <p:xfrm>
          <a:off x="8162322" y="829056"/>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73276766"/>
              </p:ext>
            </p:extLst>
          </p:nvPr>
        </p:nvGraphicFramePr>
        <p:xfrm>
          <a:off x="4497706" y="829056"/>
          <a:ext cx="3491261" cy="2487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a:graphicFrameLocks/>
          </p:cNvGraphicFramePr>
          <p:nvPr>
            <p:extLst>
              <p:ext uri="{D42A27DB-BD31-4B8C-83A1-F6EECF244321}">
                <p14:modId xmlns:p14="http://schemas.microsoft.com/office/powerpoint/2010/main" val="1309377871"/>
              </p:ext>
            </p:extLst>
          </p:nvPr>
        </p:nvGraphicFramePr>
        <p:xfrm>
          <a:off x="440335" y="829056"/>
          <a:ext cx="3884016"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a:graphicFrameLocks/>
          </p:cNvGraphicFramePr>
          <p:nvPr>
            <p:extLst>
              <p:ext uri="{D42A27DB-BD31-4B8C-83A1-F6EECF244321}">
                <p14:modId xmlns:p14="http://schemas.microsoft.com/office/powerpoint/2010/main" val="4051898975"/>
              </p:ext>
            </p:extLst>
          </p:nvPr>
        </p:nvGraphicFramePr>
        <p:xfrm>
          <a:off x="440334" y="3535680"/>
          <a:ext cx="5693766" cy="2487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7"/>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FILIALE 1</a:t>
            </a:r>
            <a:endParaRPr lang="fr-FR" b="1" u="sng" dirty="0"/>
          </a:p>
          <a:p>
            <a:endParaRPr lang="fr-FR" dirty="0"/>
          </a:p>
        </p:txBody>
      </p:sp>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CONGO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CAMEROUN ;</a:t>
            </a:r>
            <a:endParaRPr lang="fr-FR" sz="1400" b="1" u="sng" dirty="0">
              <a:latin typeface="Agency FB" panose="020B0503020202020204" pitchFamily="34" charset="0"/>
            </a:endParaRPr>
          </a:p>
        </p:txBody>
      </p:sp>
      <p:sp>
        <p:nvSpPr>
          <p:cNvPr id="10" name="Rectangle à coins arrondis 9"/>
          <p:cNvSpPr/>
          <p:nvPr/>
        </p:nvSpPr>
        <p:spPr>
          <a:xfrm>
            <a:off x="108283" y="35075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81696" y="3554190"/>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cote d’ivoire;</a:t>
            </a:r>
            <a:endParaRPr lang="fr-FR" sz="1400" b="1" u="sng" dirty="0">
              <a:latin typeface="Agency FB" panose="020B0503020202020204" pitchFamily="34" charset="0"/>
            </a:endParaRPr>
          </a:p>
        </p:txBody>
      </p:sp>
      <p:sp>
        <p:nvSpPr>
          <p:cNvPr id="12" name="Rectangle à coins arrondis 11"/>
          <p:cNvSpPr/>
          <p:nvPr/>
        </p:nvSpPr>
        <p:spPr>
          <a:xfrm>
            <a:off x="4733544" y="34694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54190" y="34567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496158"/>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Conakry</a:t>
            </a:r>
            <a:endParaRPr lang="fr-FR" sz="1400" b="1" u="sng" dirty="0">
              <a:latin typeface="Agency FB" panose="020B0503020202020204" pitchFamily="34" charset="0"/>
            </a:endParaRPr>
          </a:p>
        </p:txBody>
      </p:sp>
      <p:sp>
        <p:nvSpPr>
          <p:cNvPr id="15" name="ZoneTexte 14"/>
          <p:cNvSpPr txBox="1"/>
          <p:nvPr/>
        </p:nvSpPr>
        <p:spPr>
          <a:xfrm>
            <a:off x="9199667" y="3538434"/>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BISSEAU</a:t>
            </a:r>
            <a:endParaRPr lang="fr-FR" sz="1400" b="1" u="sng" dirty="0">
              <a:latin typeface="Agency FB" panose="020B0503020202020204" pitchFamily="34" charset="0"/>
            </a:endParaRPr>
          </a:p>
        </p:txBody>
      </p:sp>
      <p:sp>
        <p:nvSpPr>
          <p:cNvPr id="16" name="ZoneTexte 15"/>
          <p:cNvSpPr txBox="1"/>
          <p:nvPr/>
        </p:nvSpPr>
        <p:spPr>
          <a:xfrm>
            <a:off x="4980111" y="994542"/>
            <a:ext cx="3249008" cy="2400657"/>
          </a:xfrm>
          <a:prstGeom prst="rect">
            <a:avLst/>
          </a:prstGeom>
          <a:noFill/>
        </p:spPr>
        <p:txBody>
          <a:bodyPr wrap="square" rtlCol="0">
            <a:spAutoFit/>
          </a:bodyPr>
          <a:lstStyle/>
          <a:p>
            <a:pPr marL="285750" indent="-285750">
              <a:buFontTx/>
              <a:buChar char="-"/>
            </a:pPr>
            <a:r>
              <a:rPr lang="fr-FR" sz="1200" dirty="0" smtClean="0"/>
              <a:t>Cette </a:t>
            </a:r>
            <a:r>
              <a:rPr lang="fr-FR" sz="1200" dirty="0"/>
              <a:t>semaine, nous avons enregistré beaucoup de tickets notamment ceux qui sont liés au plantage des machines de la qualité qui ne sont pas assez puissant pour répondre au mieux aux attentes qui sont assignés par l’entreprise</a:t>
            </a:r>
            <a:r>
              <a:rPr lang="fr-FR" sz="1200" dirty="0" smtClean="0"/>
              <a:t>.</a:t>
            </a:r>
          </a:p>
          <a:p>
            <a:pPr marL="285750" indent="-285750">
              <a:buFontTx/>
              <a:buChar char="-"/>
            </a:pPr>
            <a:r>
              <a:rPr lang="fr-FR" sz="1200" dirty="0"/>
              <a:t>Au cours de la semaine écoulée, les souris on été renforcer afin de permettre une certaine disponibilité des postes de travail.</a:t>
            </a:r>
          </a:p>
          <a:p>
            <a:pPr marL="285750" indent="-285750">
              <a:buFontTx/>
              <a:buChar char="-"/>
            </a:pPr>
            <a:endParaRPr lang="fr-FR" sz="1400" dirty="0"/>
          </a:p>
          <a:p>
            <a:pPr marL="285750" indent="-285750">
              <a:buFontTx/>
              <a:buChar char="-"/>
            </a:pPr>
            <a:endParaRPr lang="fr-FR" sz="1400" dirty="0"/>
          </a:p>
          <a:p>
            <a:endParaRPr lang="fr-FR" sz="1400" dirty="0" smtClean="0">
              <a:latin typeface="Agency FB" panose="020B0503020202020204" pitchFamily="34" charset="0"/>
            </a:endParaRPr>
          </a:p>
        </p:txBody>
      </p:sp>
      <p:sp>
        <p:nvSpPr>
          <p:cNvPr id="17" name="ZoneTexte 16"/>
          <p:cNvSpPr txBox="1"/>
          <p:nvPr/>
        </p:nvSpPr>
        <p:spPr>
          <a:xfrm>
            <a:off x="8643807" y="1031602"/>
            <a:ext cx="3249008" cy="95410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Installation du serveur terminé pour le plan de continuité </a:t>
            </a:r>
          </a:p>
          <a:p>
            <a:pPr marL="285750" indent="-285750">
              <a:buFontTx/>
              <a:buChar char="-"/>
            </a:pPr>
            <a:r>
              <a:rPr lang="fr-FR" sz="1400" dirty="0" smtClean="0">
                <a:latin typeface="Agency FB" panose="020B0503020202020204" pitchFamily="34" charset="0"/>
              </a:rPr>
              <a:t>Un mail a déjà été envoyé au client pour l’en informé</a:t>
            </a:r>
          </a:p>
        </p:txBody>
      </p:sp>
      <p:sp>
        <p:nvSpPr>
          <p:cNvPr id="18" name="ZoneTexte 17"/>
          <p:cNvSpPr txBox="1"/>
          <p:nvPr/>
        </p:nvSpPr>
        <p:spPr>
          <a:xfrm>
            <a:off x="4765093" y="3878492"/>
            <a:ext cx="3249008" cy="1600438"/>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Dysfonctionnement </a:t>
            </a:r>
            <a:r>
              <a:rPr lang="fr-FR" sz="1400" dirty="0" err="1" smtClean="0">
                <a:latin typeface="Agency FB" panose="020B0503020202020204" pitchFamily="34" charset="0"/>
              </a:rPr>
              <a:t>clm</a:t>
            </a:r>
            <a:r>
              <a:rPr lang="fr-FR" sz="1400" dirty="0" smtClean="0">
                <a:latin typeface="Agency FB" panose="020B0503020202020204" pitchFamily="34" charset="0"/>
              </a:rPr>
              <a:t> sur certaine position mais le souci a été résolu après avoir passé le navigateur a une version </a:t>
            </a:r>
            <a:r>
              <a:rPr lang="fr-FR" sz="1400" dirty="0" smtClean="0">
                <a:latin typeface="Agency FB" panose="020B0503020202020204" pitchFamily="34" charset="0"/>
              </a:rPr>
              <a:t>antérieur</a:t>
            </a:r>
          </a:p>
          <a:p>
            <a:pPr marL="285750" indent="-285750">
              <a:buFontTx/>
              <a:buChar char="-"/>
            </a:pPr>
            <a:r>
              <a:rPr lang="fr-FR" sz="1400" dirty="0"/>
              <a:t>Maintenance des postes se trouvant sur le site redondant de l’agence MTN de </a:t>
            </a:r>
            <a:r>
              <a:rPr lang="fr-FR" sz="1400" dirty="0" err="1"/>
              <a:t>Kaloum</a:t>
            </a:r>
            <a:endParaRPr lang="fr-FR" sz="1400" dirty="0"/>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8643807" y="3899802"/>
            <a:ext cx="3249008" cy="738664"/>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Création de log de nouveau agent</a:t>
            </a:r>
          </a:p>
          <a:p>
            <a:pPr marL="285750" indent="-285750">
              <a:buFontTx/>
              <a:buChar char="-"/>
            </a:pPr>
            <a:r>
              <a:rPr lang="fr-FR" sz="1400" dirty="0" smtClean="0">
                <a:latin typeface="Agency FB" panose="020B0503020202020204" pitchFamily="34" charset="0"/>
              </a:rPr>
              <a:t>Ajout et suppression de statut</a:t>
            </a: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280816" y="3823499"/>
            <a:ext cx="3249008" cy="2246769"/>
          </a:xfrm>
          <a:prstGeom prst="rect">
            <a:avLst/>
          </a:prstGeom>
          <a:noFill/>
        </p:spPr>
        <p:txBody>
          <a:bodyPr wrap="square" rtlCol="0">
            <a:spAutoFit/>
          </a:bodyPr>
          <a:lstStyle/>
          <a:p>
            <a:pPr marL="285750" indent="-285750">
              <a:buFont typeface="Arial" panose="020B0604020202020204" pitchFamily="34" charset="0"/>
              <a:buChar char="•"/>
            </a:pPr>
            <a:r>
              <a:rPr lang="fr-FR" sz="14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400" dirty="0"/>
              <a:t>Le nombre élevé de postes opérationnels est également du au fait que certaines de nos campagnes ont été close.</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smtClean="0"/>
              <a:t>TABLEAU DE BORD SUIVI PARC INFORMATIQUE ET SUPPORT FILIALE 2</a:t>
            </a:r>
            <a:endParaRPr lang="fr-FR" b="1" u="sng" dirty="0"/>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6392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35837</TotalTime>
  <Words>2365</Words>
  <Application>Microsoft Office PowerPoint</Application>
  <PresentationFormat>Grand écran</PresentationFormat>
  <Paragraphs>569</Paragraphs>
  <Slides>17</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1924</cp:revision>
  <dcterms:created xsi:type="dcterms:W3CDTF">2015-10-14T16:42:27Z</dcterms:created>
  <dcterms:modified xsi:type="dcterms:W3CDTF">2022-03-07T21:39:49Z</dcterms:modified>
</cp:coreProperties>
</file>