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42" r:id="rId2"/>
    <p:sldId id="715" r:id="rId3"/>
    <p:sldId id="817" r:id="rId4"/>
    <p:sldId id="815" r:id="rId5"/>
    <p:sldId id="784" r:id="rId6"/>
    <p:sldId id="816" r:id="rId7"/>
    <p:sldId id="822" r:id="rId8"/>
    <p:sldId id="825" r:id="rId9"/>
    <p:sldId id="785" r:id="rId10"/>
    <p:sldId id="819" r:id="rId11"/>
    <p:sldId id="820" r:id="rId12"/>
    <p:sldId id="741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3C0C"/>
    <a:srgbClr val="CCECFF"/>
    <a:srgbClr val="E2001A"/>
    <a:srgbClr val="A80014"/>
    <a:srgbClr val="FFFFFF"/>
    <a:srgbClr val="FF0000"/>
    <a:srgbClr val="CC6600"/>
    <a:srgbClr val="693021"/>
    <a:srgbClr val="E85127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9" autoAdjust="0"/>
    <p:restoredTop sz="94728" autoAdjust="0"/>
  </p:normalViewPr>
  <p:slideViewPr>
    <p:cSldViewPr snapToGrid="0">
      <p:cViewPr varScale="1">
        <p:scale>
          <a:sx n="80" d="100"/>
          <a:sy n="80" d="100"/>
        </p:scale>
        <p:origin x="2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Feuille_de_calcul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Feuille_de_calcul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Feuille_de_calcul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Feuille_de_calcul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metotondji.mcgn\Downloads\template%20rapport%20copil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Feuille_de_calcul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Feuille_de_calcul_Microsoft_Excel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Feuille_de_calcul_Microsoft_Excel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Feuille_de_calcul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Feuille_de_calcul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euille_de_calcul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Feuille_de_calcul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Feuille_de_calcul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Feuille_de_calcul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Feuille_de_calcul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sz="1200" dirty="0" smtClean="0"/>
              <a:t>cartographie </a:t>
            </a:r>
            <a:r>
              <a:rPr lang="fr-FR" sz="1200" dirty="0"/>
              <a:t>des </a:t>
            </a:r>
            <a:r>
              <a:rPr lang="fr-FR" sz="1200" dirty="0" smtClean="0"/>
              <a:t>statuts  </a:t>
            </a:r>
            <a:r>
              <a:rPr lang="fr-FR" sz="1200" dirty="0"/>
              <a:t>des projets</a:t>
            </a:r>
          </a:p>
        </c:rich>
      </c:tx>
      <c:layout>
        <c:manualLayout>
          <c:xMode val="edge"/>
          <c:yMode val="edge"/>
          <c:x val="0.11323977510202181"/>
          <c:y val="1.6731867213558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projet!$D$12:$D$14</c:f>
              <c:strCache>
                <c:ptCount val="3"/>
                <c:pt idx="0">
                  <c:v>projet en cours </c:v>
                </c:pt>
                <c:pt idx="1">
                  <c:v>projet cloturé</c:v>
                </c:pt>
                <c:pt idx="2">
                  <c:v>projet en retard</c:v>
                </c:pt>
              </c:strCache>
            </c:strRef>
          </c:cat>
          <c:val>
            <c:numRef>
              <c:f>projet!$E$12:$E$14</c:f>
              <c:numCache>
                <c:formatCode>General</c:formatCode>
                <c:ptCount val="3"/>
                <c:pt idx="0">
                  <c:v>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2ieme ETAGE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'!$G$17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'!$H$17</c:f>
              <c:numCache>
                <c:formatCode>General</c:formatCode>
                <c:ptCount val="1"/>
                <c:pt idx="0">
                  <c:v>92</c:v>
                </c:pt>
              </c:numCache>
            </c:numRef>
          </c:val>
        </c:ser>
        <c:ser>
          <c:idx val="1"/>
          <c:order val="1"/>
          <c:tx>
            <c:strRef>
              <c:f>'detail '!$G$18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'!$H$18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'detail '!$G$19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'!$H$19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'detail '!$G$20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'detail '!$G$21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'!$H$21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25917232"/>
        <c:axId val="-225916688"/>
      </c:barChart>
      <c:catAx>
        <c:axId val="-22591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5916688"/>
        <c:crosses val="autoZero"/>
        <c:auto val="1"/>
        <c:lblAlgn val="ctr"/>
        <c:lblOffset val="100"/>
        <c:noMultiLvlLbl val="0"/>
      </c:catAx>
      <c:valAx>
        <c:axId val="-22591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5917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1er ETAGE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'detail '!$G$5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'detail '!$G$6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'detail '!$G$7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'detail '!$G$8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'!$H$8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25913424"/>
        <c:axId val="-225915600"/>
      </c:barChart>
      <c:catAx>
        <c:axId val="-2259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5915600"/>
        <c:crosses val="autoZero"/>
        <c:auto val="1"/>
        <c:lblAlgn val="ctr"/>
        <c:lblOffset val="100"/>
        <c:noMultiLvlLbl val="0"/>
      </c:catAx>
      <c:valAx>
        <c:axId val="-22591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59134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3ieme </a:t>
            </a:r>
            <a:r>
              <a:rPr lang="fr-FR" dirty="0" smtClean="0"/>
              <a:t>étage</a:t>
            </a:r>
            <a:endParaRPr lang="fr-FR" dirty="0"/>
          </a:p>
          <a:p>
            <a:pPr>
              <a:defRPr/>
            </a:pPr>
            <a:r>
              <a:rPr lang="fr-FR" dirty="0" smtClean="0"/>
              <a:t>ABFPA+ Infirmerie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'!$G$67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'!$H$67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'detail '!$G$68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'detail '!$H$68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'detail '!$G$69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'detail '!$H$69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'detail '!$G$70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'detail '!$H$70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'detail '!$G$71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'detail '!$H$71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9426336"/>
        <c:axId val="-239425792"/>
      </c:barChart>
      <c:catAx>
        <c:axId val="-23942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39425792"/>
        <c:crosses val="autoZero"/>
        <c:auto val="1"/>
        <c:lblAlgn val="ctr"/>
        <c:lblOffset val="100"/>
        <c:noMultiLvlLbl val="0"/>
      </c:catAx>
      <c:valAx>
        <c:axId val="-23942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394263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</a:t>
            </a:r>
            <a:r>
              <a:rPr lang="fr-FR" b="1" u="sng" dirty="0" smtClean="0"/>
              <a:t>POSITIONS CONGO</a:t>
            </a:r>
            <a:endParaRPr lang="fr-FR" b="1" u="sng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460983296"/>
        <c:axId val="-460983840"/>
      </c:barChart>
      <c:catAx>
        <c:axId val="-46098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460983840"/>
        <c:crosses val="autoZero"/>
        <c:auto val="1"/>
        <c:lblAlgn val="ctr"/>
        <c:lblOffset val="100"/>
        <c:noMultiLvlLbl val="0"/>
      </c:catAx>
      <c:valAx>
        <c:axId val="-46098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4609832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POINT DES POSITIONS CONAKRY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'[template rapport copil.xlsx]positions'!$G$8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'[template rapport copil.xlsx]positions'!$H$8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A6-4E13-A960-E0A1CC6A8D7A}"/>
            </c:ext>
          </c:extLst>
        </c:ser>
        <c:ser>
          <c:idx val="1"/>
          <c:order val="1"/>
          <c:tx>
            <c:strRef>
              <c:f>'[template rapport copil.xlsx]positions'!$G$9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'[template rapport copil.xlsx]positions'!$H$9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0A6-4E13-A960-E0A1CC6A8D7A}"/>
            </c:ext>
          </c:extLst>
        </c:ser>
        <c:ser>
          <c:idx val="2"/>
          <c:order val="2"/>
          <c:tx>
            <c:strRef>
              <c:f>'[template rapport copil.xlsx]positions'!$G$10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'[template rapport copil.xlsx]positions'!$H$10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0A6-4E13-A960-E0A1CC6A8D7A}"/>
            </c:ext>
          </c:extLst>
        </c:ser>
        <c:ser>
          <c:idx val="3"/>
          <c:order val="3"/>
          <c:tx>
            <c:strRef>
              <c:f>'[template rapport copil.xlsx]positions'!$G$11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'[template rapport copil.xlsx]positions'!$H$11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0A6-4E13-A960-E0A1CC6A8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71944768"/>
        <c:axId val="-271949120"/>
      </c:barChart>
      <c:catAx>
        <c:axId val="-27194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71949120"/>
        <c:crosses val="autoZero"/>
        <c:auto val="1"/>
        <c:lblAlgn val="ctr"/>
        <c:lblOffset val="100"/>
        <c:noMultiLvlLbl val="0"/>
      </c:catAx>
      <c:valAx>
        <c:axId val="-27194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719447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</a:t>
            </a:r>
            <a:r>
              <a:rPr lang="fr-FR" b="1" u="sng" dirty="0" smtClean="0"/>
              <a:t>POSITIONS </a:t>
            </a:r>
            <a:r>
              <a:rPr lang="fr-FR" b="1" u="sng" dirty="0" smtClean="0"/>
              <a:t>BISSEAU</a:t>
            </a:r>
            <a:endParaRPr lang="fr-FR" b="1" u="sng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25185568"/>
        <c:axId val="-225184480"/>
      </c:barChart>
      <c:catAx>
        <c:axId val="-22518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5184480"/>
        <c:crosses val="autoZero"/>
        <c:auto val="1"/>
        <c:lblAlgn val="ctr"/>
        <c:lblOffset val="100"/>
        <c:noMultiLvlLbl val="0"/>
      </c:catAx>
      <c:valAx>
        <c:axId val="-22518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51855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</a:t>
            </a:r>
            <a:r>
              <a:rPr lang="fr-FR" b="1" u="sng" dirty="0" smtClean="0"/>
              <a:t>POSITIONS </a:t>
            </a:r>
            <a:r>
              <a:rPr lang="fr-FR" b="1" u="sng" dirty="0" smtClean="0"/>
              <a:t>CAMEROUN</a:t>
            </a:r>
            <a:endParaRPr lang="fr-FR" b="1" u="sng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25182304"/>
        <c:axId val="-225180672"/>
      </c:barChart>
      <c:catAx>
        <c:axId val="-22518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5180672"/>
        <c:crosses val="autoZero"/>
        <c:auto val="1"/>
        <c:lblAlgn val="ctr"/>
        <c:lblOffset val="100"/>
        <c:noMultiLvlLbl val="0"/>
      </c:catAx>
      <c:valAx>
        <c:axId val="-22518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5182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</a:t>
            </a:r>
            <a:r>
              <a:rPr lang="fr-FR" b="1" u="sng" dirty="0" smtClean="0"/>
              <a:t>POSITIONS </a:t>
            </a:r>
            <a:r>
              <a:rPr lang="fr-FR" b="1" u="sng" dirty="0" smtClean="0"/>
              <a:t>COTE</a:t>
            </a:r>
            <a:r>
              <a:rPr lang="fr-FR" b="1" u="sng" baseline="0" dirty="0" smtClean="0"/>
              <a:t> D’IVOIRE</a:t>
            </a:r>
            <a:endParaRPr lang="fr-FR" b="1" u="sng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42807760"/>
        <c:axId val="-242812656"/>
      </c:barChart>
      <c:catAx>
        <c:axId val="-24280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42812656"/>
        <c:crosses val="autoZero"/>
        <c:auto val="1"/>
        <c:lblAlgn val="ctr"/>
        <c:lblOffset val="100"/>
        <c:noMultiLvlLbl val="0"/>
      </c:catAx>
      <c:valAx>
        <c:axId val="-24281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428077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3ieme </a:t>
            </a:r>
            <a:r>
              <a:rPr lang="fr-FR" dirty="0" smtClean="0"/>
              <a:t>étage</a:t>
            </a:r>
            <a:endParaRPr lang="fr-FR" dirty="0"/>
          </a:p>
          <a:p>
            <a:pPr>
              <a:defRPr/>
            </a:pPr>
            <a:r>
              <a:rPr lang="fr-FR" dirty="0" smtClean="0"/>
              <a:t>ABFPA+ Infirmerie</a:t>
            </a:r>
            <a:endParaRPr lang="fr-F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'!$G$67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'!$H$67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'detail '!$G$68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'detail '!$H$68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'detail '!$G$69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'detail '!$H$69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'detail '!$G$70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'detail '!$H$70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'detail '!$G$71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'detail '!$H$71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507053408"/>
        <c:axId val="-507045792"/>
      </c:barChart>
      <c:catAx>
        <c:axId val="-50705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507045792"/>
        <c:crosses val="autoZero"/>
        <c:auto val="1"/>
        <c:lblAlgn val="ctr"/>
        <c:lblOffset val="100"/>
        <c:noMultiLvlLbl val="0"/>
      </c:catAx>
      <c:valAx>
        <c:axId val="-507045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507053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FR" sz="8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defRPr>
            </a:pPr>
            <a:r>
              <a:rPr lang="fr-FR" sz="1000" b="1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rPr>
              <a:t>ACCES BADGEUSE</a:t>
            </a:r>
          </a:p>
        </c:rich>
      </c:tx>
      <c:layout>
        <c:manualLayout>
          <c:xMode val="edge"/>
          <c:yMode val="edge"/>
          <c:x val="0.19356365153130808"/>
          <c:y val="7.49162538038801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800" b="0" i="0" u="none" strike="noStrike" kern="1200" spc="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1247662401574801E-2"/>
          <c:y val="0.22063349108361538"/>
          <c:w val="0.52218983759842519"/>
          <c:h val="0.467247641085902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Jan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127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Fev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133</c:v>
                </c:pt>
                <c:pt idx="1">
                  <c:v>250</c:v>
                </c:pt>
                <c:pt idx="2">
                  <c:v>117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39420352"/>
        <c:axId val="-239425248"/>
      </c:barChart>
      <c:catAx>
        <c:axId val="-23942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39425248"/>
        <c:crosses val="autoZero"/>
        <c:auto val="1"/>
        <c:lblAlgn val="ctr"/>
        <c:lblOffset val="100"/>
        <c:noMultiLvlLbl val="0"/>
      </c:catAx>
      <c:valAx>
        <c:axId val="-23942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3942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08123568392135"/>
          <c:y val="0.77090668575949683"/>
          <c:w val="0.24273131927006097"/>
          <c:h val="0.191635187338563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10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GESTION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8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15</c:v>
                </c:pt>
              </c:numCache>
            </c:numRef>
          </c:val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11</c:v>
                </c:pt>
              </c:numCache>
            </c:numRef>
          </c:val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71600800"/>
        <c:axId val="-271600256"/>
      </c:barChart>
      <c:catAx>
        <c:axId val="-27160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71600256"/>
        <c:crosses val="autoZero"/>
        <c:auto val="1"/>
        <c:lblAlgn val="ctr"/>
        <c:lblOffset val="100"/>
        <c:noMultiLvlLbl val="0"/>
      </c:catAx>
      <c:valAx>
        <c:axId val="-27160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7160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Evolution</a:t>
            </a:r>
            <a:r>
              <a:rPr lang="fr-FR" sz="1100" b="1" baseline="0" dirty="0" smtClean="0">
                <a:solidFill>
                  <a:schemeClr val="accent1">
                    <a:lumMod val="50000"/>
                  </a:schemeClr>
                </a:solidFill>
              </a:rPr>
              <a:t> conformité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Obj IT</c:v>
                </c:pt>
                <c:pt idx="1">
                  <c:v>Obj IT &amp; AUT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NOK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Obj IT</c:v>
                </c:pt>
                <c:pt idx="1">
                  <c:v>Obj IT &amp; AUT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7</c:v>
                </c:pt>
                <c:pt idx="1">
                  <c:v>11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Obj IT</c:v>
                </c:pt>
                <c:pt idx="1">
                  <c:v>Obj IT &amp; AUT</c:v>
                </c:pt>
              </c:strCache>
            </c:strRef>
          </c:cat>
          <c:val>
            <c:numRef>
              <c:f>Feuil1!$D$2:$D$3</c:f>
              <c:numCache>
                <c:formatCode>General</c:formatCode>
                <c:ptCount val="2"/>
                <c:pt idx="0">
                  <c:v>8</c:v>
                </c:pt>
                <c:pt idx="1">
                  <c:v>13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239424160"/>
        <c:axId val="-239427424"/>
      </c:barChart>
      <c:catAx>
        <c:axId val="-239424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  <a:ea typeface="+mn-ea"/>
                <a:cs typeface="+mn-cs"/>
              </a:defRPr>
            </a:pPr>
            <a:endParaRPr lang="fr-FR"/>
          </a:p>
        </c:txPr>
        <c:crossAx val="-239427424"/>
        <c:crosses val="autoZero"/>
        <c:auto val="1"/>
        <c:lblAlgn val="ctr"/>
        <c:lblOffset val="100"/>
        <c:noMultiLvlLbl val="0"/>
      </c:catAx>
      <c:valAx>
        <c:axId val="-239427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3942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45533808357919"/>
          <c:y val="0.7628455057261333"/>
          <c:w val="0.52708932383284168"/>
          <c:h val="0.145025214182440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Nb Positions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Acces 2</c:v>
                </c:pt>
                <c:pt idx="2">
                  <c:v>Acces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NAV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Acces 2</c:v>
                </c:pt>
                <c:pt idx="2">
                  <c:v>Acces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Acces 2</c:v>
                </c:pt>
                <c:pt idx="2">
                  <c:v>Acces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Feuil1!$D$2:$D$6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SYS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Acces 2</c:v>
                </c:pt>
                <c:pt idx="2">
                  <c:v>Acces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Feuil1!$E$2:$E$6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39422528"/>
        <c:axId val="-239426880"/>
      </c:barChart>
      <c:catAx>
        <c:axId val="-23942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39426880"/>
        <c:crosses val="autoZero"/>
        <c:auto val="1"/>
        <c:lblAlgn val="ctr"/>
        <c:lblOffset val="100"/>
        <c:noMultiLvlLbl val="0"/>
      </c:catAx>
      <c:valAx>
        <c:axId val="-23942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3942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Top 3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0">
                  <c:v>CRM ET APPLICATION DES CLIENTS</c:v>
                </c:pt>
                <c:pt idx="1">
                  <c:v>ACCES SYSTÈME</c:v>
                </c:pt>
                <c:pt idx="2">
                  <c:v>Materiel  informatique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5</c:v>
                </c:pt>
                <c:pt idx="1">
                  <c:v>8</c:v>
                </c:pt>
                <c:pt idx="2">
                  <c:v>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271606240"/>
        <c:axId val="-271613856"/>
      </c:barChart>
      <c:catAx>
        <c:axId val="-271606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71613856"/>
        <c:crosses val="autoZero"/>
        <c:auto val="1"/>
        <c:lblAlgn val="ctr"/>
        <c:lblOffset val="100"/>
        <c:noMultiLvlLbl val="0"/>
      </c:catAx>
      <c:valAx>
        <c:axId val="-271613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716062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Administration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positions!$G$23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positions!$H$23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</c:ser>
        <c:ser>
          <c:idx val="1"/>
          <c:order val="1"/>
          <c:tx>
            <c:strRef>
              <c:f>positions!$G$24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positions!$H$24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2"/>
          <c:order val="2"/>
          <c:tx>
            <c:strRef>
              <c:f>positions!$G$25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positions!$G$27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positions!$H$27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71604608"/>
        <c:axId val="-271604064"/>
      </c:barChart>
      <c:catAx>
        <c:axId val="-27160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71604064"/>
        <c:crosses val="autoZero"/>
        <c:auto val="1"/>
        <c:lblAlgn val="ctr"/>
        <c:lblOffset val="100"/>
        <c:noMultiLvlLbl val="0"/>
      </c:catAx>
      <c:valAx>
        <c:axId val="-271604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716046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POINT DES POSITIONS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193</c:v>
                </c:pt>
              </c:numCache>
            </c:numRef>
          </c:val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vide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4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219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71599168"/>
        <c:axId val="-271613312"/>
      </c:barChart>
      <c:catAx>
        <c:axId val="-27159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71613312"/>
        <c:crosses val="autoZero"/>
        <c:auto val="1"/>
        <c:lblAlgn val="ctr"/>
        <c:lblOffset val="100"/>
        <c:noMultiLvlLbl val="0"/>
      </c:catAx>
      <c:valAx>
        <c:axId val="-27161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715991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ticket!$K$20:$K$22</c:f>
              <c:strCache>
                <c:ptCount val="3"/>
                <c:pt idx="0">
                  <c:v>deconnexion hermes</c:v>
                </c:pt>
                <c:pt idx="1">
                  <c:v>coupure internet</c:v>
                </c:pt>
                <c:pt idx="2">
                  <c:v>coupure electricité</c:v>
                </c:pt>
              </c:strCache>
            </c:strRef>
          </c:cat>
          <c:val>
            <c:numRef>
              <c:f>ticket!$L$20:$L$22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1er </a:t>
            </a:r>
            <a:r>
              <a:rPr lang="fr-FR" dirty="0" smtClean="0"/>
              <a:t>étage</a:t>
            </a:r>
          </a:p>
          <a:p>
            <a:pPr>
              <a:defRPr/>
            </a:pPr>
            <a:r>
              <a:rPr lang="fr-FR" dirty="0" smtClean="0"/>
              <a:t>PROG+RH+AD</a:t>
            </a:r>
            <a:endParaRPr lang="fr-FR" dirty="0"/>
          </a:p>
        </c:rich>
      </c:tx>
      <c:layout>
        <c:manualLayout>
          <c:xMode val="edge"/>
          <c:yMode val="edge"/>
          <c:x val="0.233445262786857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'!$G$40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'!$H$40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'detail '!$G$41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'!$H$41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'detail '!$G$42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'detail '!$G$43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'detail '!$G$44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'!$H$44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60206480"/>
        <c:axId val="-260210832"/>
      </c:barChart>
      <c:catAx>
        <c:axId val="-26020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60210832"/>
        <c:crosses val="autoZero"/>
        <c:auto val="1"/>
        <c:lblAlgn val="ctr"/>
        <c:lblOffset val="100"/>
        <c:noMultiLvlLbl val="0"/>
      </c:catAx>
      <c:valAx>
        <c:axId val="-26021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602064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2ieme </a:t>
            </a:r>
            <a:r>
              <a:rPr lang="fr-FR" dirty="0" smtClean="0"/>
              <a:t>étage</a:t>
            </a:r>
          </a:p>
          <a:p>
            <a:pPr>
              <a:defRPr/>
            </a:pPr>
            <a:r>
              <a:rPr lang="fr-FR" dirty="0" smtClean="0"/>
              <a:t>COM+AI+DFC+DSI</a:t>
            </a:r>
            <a:endParaRPr lang="fr-FR" dirty="0"/>
          </a:p>
        </c:rich>
      </c:tx>
      <c:layout>
        <c:manualLayout>
          <c:xMode val="edge"/>
          <c:yMode val="edge"/>
          <c:x val="0.2167791435468230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'!$G$53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'!$H$53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1"/>
          <c:order val="1"/>
          <c:tx>
            <c:strRef>
              <c:f>'detail '!$G$54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2"/>
          <c:order val="2"/>
          <c:tx>
            <c:strRef>
              <c:f>'detail '!$G$55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'detail '!$G$56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4"/>
          <c:order val="4"/>
          <c:tx>
            <c:strRef>
              <c:f>'detail '!$G$57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'!$H$57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60208112"/>
        <c:axId val="-260207568"/>
      </c:barChart>
      <c:catAx>
        <c:axId val="-26020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60207568"/>
        <c:crosses val="autoZero"/>
        <c:auto val="1"/>
        <c:lblAlgn val="ctr"/>
        <c:lblOffset val="100"/>
        <c:noMultiLvlLbl val="0"/>
      </c:catAx>
      <c:valAx>
        <c:axId val="-26020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602081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66</c:v>
                </c:pt>
              </c:numCache>
            </c:numRef>
          </c:val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84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60210288"/>
        <c:axId val="-225912336"/>
      </c:barChart>
      <c:catAx>
        <c:axId val="-26021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5912336"/>
        <c:crosses val="autoZero"/>
        <c:auto val="1"/>
        <c:lblAlgn val="ctr"/>
        <c:lblOffset val="100"/>
        <c:noMultiLvlLbl val="0"/>
      </c:catAx>
      <c:valAx>
        <c:axId val="-22591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602102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 smtClean="0">
            <a:latin typeface="Bell MT" panose="02020503060305020303" pitchFamily="18" charset="0"/>
          </a:endParaRPr>
        </a:p>
        <a:p>
          <a:r>
            <a:rPr lang="fr-FR" sz="1400" b="1" dirty="0" smtClean="0">
              <a:latin typeface="Bell MT" panose="02020503060305020303" pitchFamily="18" charset="0"/>
            </a:rPr>
            <a:t>Nombre</a:t>
          </a:r>
          <a:endParaRPr lang="fr-FR" sz="1400" b="1" dirty="0">
            <a:latin typeface="Bell MT" panose="02020503060305020303" pitchFamily="18" charset="0"/>
          </a:endParaRP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400" b="1" dirty="0" smtClean="0">
            <a:latin typeface="Bell MT" panose="02020503060305020303" pitchFamily="18" charset="0"/>
          </a:endParaRPr>
        </a:p>
        <a:p>
          <a:r>
            <a:rPr lang="fr-FR" sz="1400" b="1" dirty="0" smtClean="0">
              <a:latin typeface="Bell MT" panose="02020503060305020303" pitchFamily="18" charset="0"/>
            </a:rPr>
            <a:t>Obj IT</a:t>
          </a:r>
          <a:endParaRPr lang="fr-FR" sz="1400" b="1" dirty="0">
            <a:latin typeface="Bell MT" panose="02020503060305020303" pitchFamily="18" charset="0"/>
          </a:endParaRP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2400" b="1" dirty="0" smtClean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8</a:t>
          </a:r>
          <a:endParaRPr lang="fr-FR" sz="2400" b="1" dirty="0">
            <a:solidFill>
              <a:schemeClr val="accent1">
                <a:lumMod val="50000"/>
              </a:schemeClr>
            </a:solidFill>
            <a:latin typeface="Baskerville Old Face" panose="02020602080505020303" pitchFamily="18" charset="0"/>
          </a:endParaRP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 smtClean="0">
            <a:latin typeface="Bell MT" panose="02020503060305020303" pitchFamily="18" charset="0"/>
          </a:endParaRPr>
        </a:p>
        <a:p>
          <a:r>
            <a:rPr lang="fr-FR" sz="1400" b="1" dirty="0" smtClean="0">
              <a:latin typeface="Bell MT" panose="02020503060305020303" pitchFamily="18" charset="0"/>
            </a:rPr>
            <a:t>Clôturé</a:t>
          </a:r>
          <a:endParaRPr lang="fr-FR" sz="1400" b="1" dirty="0">
            <a:latin typeface="Bell MT" panose="02020503060305020303" pitchFamily="18" charset="0"/>
          </a:endParaRP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673AED-E0F4-40B9-852E-A06E54352B9A}">
      <dgm:prSet phldrT="[Texte]" custT="1"/>
      <dgm:spPr/>
      <dgm:t>
        <a:bodyPr/>
        <a:lstStyle/>
        <a:p>
          <a:r>
            <a:rPr lang="fr-FR" sz="2400" b="1" dirty="0" smtClean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13</a:t>
          </a:r>
          <a:endParaRPr lang="fr-FR" sz="2400" b="1" dirty="0">
            <a:solidFill>
              <a:schemeClr val="accent1">
                <a:lumMod val="50000"/>
              </a:schemeClr>
            </a:solidFill>
            <a:latin typeface="Baskerville Old Face" panose="02020602080505020303" pitchFamily="18" charset="0"/>
          </a:endParaRPr>
        </a:p>
      </dgm:t>
    </dgm:pt>
    <dgm:pt modelId="{4588C33C-AB9C-4F9E-8807-3A850E33C30B}" type="parTrans" cxnId="{AFF42D57-5C2A-4905-81E9-A1354579EBF0}">
      <dgm:prSet/>
      <dgm:spPr/>
      <dgm:t>
        <a:bodyPr/>
        <a:lstStyle/>
        <a:p>
          <a:endParaRPr lang="fr-FR"/>
        </a:p>
      </dgm:t>
    </dgm:pt>
    <dgm:pt modelId="{124E41F1-E57D-464F-9CCD-BDA58608647B}" type="sibTrans" cxnId="{AFF42D57-5C2A-4905-81E9-A1354579EBF0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2400" b="1" dirty="0" smtClean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21</a:t>
          </a:r>
          <a:endParaRPr lang="fr-FR" sz="2400" b="1" dirty="0">
            <a:solidFill>
              <a:schemeClr val="accent1">
                <a:lumMod val="50000"/>
              </a:schemeClr>
            </a:solidFill>
            <a:latin typeface="Baskerville Old Face" panose="02020602080505020303" pitchFamily="18" charset="0"/>
          </a:endParaRP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7BA9F00E-A40F-414F-9F4C-A5792DE3CC3D}">
      <dgm:prSet phldrT="[Texte]" custT="1"/>
      <dgm:spPr/>
      <dgm:t>
        <a:bodyPr/>
        <a:lstStyle/>
        <a:p>
          <a:endParaRPr lang="fr-FR" sz="1400" b="1" dirty="0" smtClean="0">
            <a:latin typeface="Bell MT" panose="02020503060305020303" pitchFamily="18" charset="0"/>
          </a:endParaRPr>
        </a:p>
        <a:p>
          <a:r>
            <a:rPr lang="fr-FR" sz="1400" b="1" dirty="0" smtClean="0">
              <a:latin typeface="Bell MT" panose="02020503060305020303" pitchFamily="18" charset="0"/>
            </a:rPr>
            <a:t>Obj AUT</a:t>
          </a:r>
          <a:endParaRPr lang="fr-FR" sz="1400" b="1" dirty="0">
            <a:latin typeface="Bell MT" panose="02020503060305020303" pitchFamily="18" charset="0"/>
          </a:endParaRPr>
        </a:p>
      </dgm:t>
    </dgm:pt>
    <dgm:pt modelId="{7912A249-C5BB-421B-BE33-398AE3018F79}" type="parTrans" cxnId="{57D869F8-ADC5-4980-92C5-C8DCBEFB420D}">
      <dgm:prSet/>
      <dgm:spPr/>
      <dgm:t>
        <a:bodyPr/>
        <a:lstStyle/>
        <a:p>
          <a:endParaRPr lang="fr-FR"/>
        </a:p>
      </dgm:t>
    </dgm:pt>
    <dgm:pt modelId="{B8454C05-3218-45A9-8A37-8A502A2F3120}" type="sibTrans" cxnId="{57D869F8-ADC5-4980-92C5-C8DCBEFB420D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2400" b="1" dirty="0" smtClean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1</a:t>
          </a:r>
          <a:endParaRPr lang="fr-FR" sz="2400" b="1" dirty="0">
            <a:solidFill>
              <a:schemeClr val="accent1">
                <a:lumMod val="50000"/>
              </a:schemeClr>
            </a:solidFill>
            <a:latin typeface="Baskerville Old Face" panose="02020602080505020303" pitchFamily="18" charset="0"/>
          </a:endParaRP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4"/>
      <dgm:spPr/>
      <dgm:t>
        <a:bodyPr/>
        <a:lstStyle/>
        <a:p>
          <a:endParaRPr lang="fr-FR"/>
        </a:p>
      </dgm:t>
    </dgm:pt>
    <dgm:pt modelId="{642412D6-6F80-415A-B834-12799691EF68}" type="pres">
      <dgm:prSet presAssocID="{BA59C191-EAC9-400C-91DF-08672997E212}" presName="textNode" presStyleLbl="bgShp" presStyleIdx="0" presStyleCnt="4"/>
      <dgm:spPr/>
      <dgm:t>
        <a:bodyPr/>
        <a:lstStyle/>
        <a:p>
          <a:endParaRPr lang="fr-FR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4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4"/>
      <dgm:spPr/>
      <dgm:t>
        <a:bodyPr/>
        <a:lstStyle/>
        <a:p>
          <a:endParaRPr lang="fr-FR"/>
        </a:p>
      </dgm:t>
    </dgm:pt>
    <dgm:pt modelId="{0CAF9E1F-90EB-4870-812E-3FB379059817}" type="pres">
      <dgm:prSet presAssocID="{A4119696-336E-4F9C-912C-1790ECFD5B61}" presName="textNode" presStyleLbl="bgShp" presStyleIdx="1" presStyleCnt="4"/>
      <dgm:spPr/>
      <dgm:t>
        <a:bodyPr/>
        <a:lstStyle/>
        <a:p>
          <a:endParaRPr lang="fr-FR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4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BD89447E-B516-4E39-A416-7ADC34E710E7}" type="pres">
      <dgm:prSet presAssocID="{7BA9F00E-A40F-414F-9F4C-A5792DE3CC3D}" presName="compNode" presStyleCnt="0"/>
      <dgm:spPr/>
    </dgm:pt>
    <dgm:pt modelId="{5A3488A0-718C-41B9-9A52-B93151005421}" type="pres">
      <dgm:prSet presAssocID="{7BA9F00E-A40F-414F-9F4C-A5792DE3CC3D}" presName="aNode" presStyleLbl="bgShp" presStyleIdx="2" presStyleCnt="4"/>
      <dgm:spPr/>
      <dgm:t>
        <a:bodyPr/>
        <a:lstStyle/>
        <a:p>
          <a:endParaRPr lang="fr-FR"/>
        </a:p>
      </dgm:t>
    </dgm:pt>
    <dgm:pt modelId="{2C39E7D0-DF85-4CEB-A106-6DDE3E6AF46D}" type="pres">
      <dgm:prSet presAssocID="{7BA9F00E-A40F-414F-9F4C-A5792DE3CC3D}" presName="textNode" presStyleLbl="bgShp" presStyleIdx="2" presStyleCnt="4"/>
      <dgm:spPr/>
      <dgm:t>
        <a:bodyPr/>
        <a:lstStyle/>
        <a:p>
          <a:endParaRPr lang="fr-FR"/>
        </a:p>
      </dgm:t>
    </dgm:pt>
    <dgm:pt modelId="{35D9BDE1-41B5-437C-8A37-AA0348A3F918}" type="pres">
      <dgm:prSet presAssocID="{7BA9F00E-A40F-414F-9F4C-A5792DE3CC3D}" presName="compChildNode" presStyleCnt="0"/>
      <dgm:spPr/>
    </dgm:pt>
    <dgm:pt modelId="{4827A769-52A8-411E-B934-F5B9FECA0EB6}" type="pres">
      <dgm:prSet presAssocID="{7BA9F00E-A40F-414F-9F4C-A5792DE3CC3D}" presName="theInnerList" presStyleCnt="0"/>
      <dgm:spPr/>
    </dgm:pt>
    <dgm:pt modelId="{2929CA24-47D3-4A7B-98D9-2A13DD8FC905}" type="pres">
      <dgm:prSet presAssocID="{27673AED-E0F4-40B9-852E-A06E54352B9A}" presName="childNode" presStyleLbl="node1" presStyleIdx="2" presStyleCnt="4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3D62E5-4115-42DC-9160-919C3EF771FD}" type="pres">
      <dgm:prSet presAssocID="{7BA9F00E-A40F-414F-9F4C-A5792DE3CC3D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3" presStyleCnt="4"/>
      <dgm:spPr/>
      <dgm:t>
        <a:bodyPr/>
        <a:lstStyle/>
        <a:p>
          <a:endParaRPr lang="fr-FR"/>
        </a:p>
      </dgm:t>
    </dgm:pt>
    <dgm:pt modelId="{1FDDD4D9-5CAA-4162-8A82-CAE6559C3AAF}" type="pres">
      <dgm:prSet presAssocID="{56220AFA-1D07-4104-8067-6AE8EF7D4204}" presName="textNode" presStyleLbl="bgShp" presStyleIdx="3" presStyleCnt="4"/>
      <dgm:spPr/>
      <dgm:t>
        <a:bodyPr/>
        <a:lstStyle/>
        <a:p>
          <a:endParaRPr lang="fr-FR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3" presStyleCnt="4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7EDA8D5-6D8A-48E6-A5F1-2CEE94B0A3CE}" type="presOf" srcId="{56220AFA-1D07-4104-8067-6AE8EF7D4204}" destId="{1FDDD4D9-5CAA-4162-8A82-CAE6559C3AAF}" srcOrd="1" destOrd="0" presId="urn:microsoft.com/office/officeart/2005/8/layout/lProcess2"/>
    <dgm:cxn modelId="{3E87CD6E-68C6-4659-9733-0E77A0DE9332}" type="presOf" srcId="{BA59C191-EAC9-400C-91DF-08672997E212}" destId="{642412D6-6F80-415A-B834-12799691EF68}" srcOrd="1" destOrd="0" presId="urn:microsoft.com/office/officeart/2005/8/layout/lProcess2"/>
    <dgm:cxn modelId="{A9F1B364-EBDF-4B3C-9DD6-973F3B8DCDE9}" type="presOf" srcId="{F286479C-EA5C-4960-AFAB-47E52DE43E4A}" destId="{A65A5ABE-6440-48A1-875B-132A644BF634}" srcOrd="0" destOrd="0" presId="urn:microsoft.com/office/officeart/2005/8/layout/lProcess2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3AED7A00-51E9-4294-B0B3-20135ECA5A55}" type="presOf" srcId="{27A110B4-891D-4285-922C-B71A1172C5D5}" destId="{55F7BFAE-8E74-4CCD-8F23-8EC903398DE8}" srcOrd="0" destOrd="0" presId="urn:microsoft.com/office/officeart/2005/8/layout/lProcess2"/>
    <dgm:cxn modelId="{57D869F8-ADC5-4980-92C5-C8DCBEFB420D}" srcId="{F286479C-EA5C-4960-AFAB-47E52DE43E4A}" destId="{7BA9F00E-A40F-414F-9F4C-A5792DE3CC3D}" srcOrd="2" destOrd="0" parTransId="{7912A249-C5BB-421B-BE33-398AE3018F79}" sibTransId="{B8454C05-3218-45A9-8A37-8A502A2F3120}"/>
    <dgm:cxn modelId="{F3837375-D193-432C-833C-402A63DAECF6}" type="presOf" srcId="{A4119696-336E-4F9C-912C-1790ECFD5B61}" destId="{0CAF9E1F-90EB-4870-812E-3FB379059817}" srcOrd="1" destOrd="0" presId="urn:microsoft.com/office/officeart/2005/8/layout/lProcess2"/>
    <dgm:cxn modelId="{E29E0EFD-E0D0-4C2B-8D23-E5D15378D621}" type="presOf" srcId="{7BA9F00E-A40F-414F-9F4C-A5792DE3CC3D}" destId="{2C39E7D0-DF85-4CEB-A106-6DDE3E6AF46D}" srcOrd="1" destOrd="0" presId="urn:microsoft.com/office/officeart/2005/8/layout/lProcess2"/>
    <dgm:cxn modelId="{CF36BE8B-813D-481A-975C-217806C12E68}" srcId="{F286479C-EA5C-4960-AFAB-47E52DE43E4A}" destId="{56220AFA-1D07-4104-8067-6AE8EF7D4204}" srcOrd="3" destOrd="0" parTransId="{E90E5469-2EA0-40A8-A745-A1126D89E2E7}" sibTransId="{82C3377B-FF54-49DC-8332-CE188D44717E}"/>
    <dgm:cxn modelId="{4D555B83-6A59-4C5A-849C-1C0B3CD20447}" type="presOf" srcId="{BA59C191-EAC9-400C-91DF-08672997E212}" destId="{6AEE3AF1-326D-40BF-8A4B-3A2D8A05D40A}" srcOrd="0" destOrd="0" presId="urn:microsoft.com/office/officeart/2005/8/layout/lProcess2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EE9076BB-6AAC-44F7-9519-E8EF35055867}" type="presOf" srcId="{7BA9F00E-A40F-414F-9F4C-A5792DE3CC3D}" destId="{5A3488A0-718C-41B9-9A52-B93151005421}" srcOrd="0" destOrd="0" presId="urn:microsoft.com/office/officeart/2005/8/layout/lProcess2"/>
    <dgm:cxn modelId="{C36D68C8-958D-41D2-B14C-F0D639F262C3}" type="presOf" srcId="{9A840BA3-0E52-44E5-B558-9EB157A1D326}" destId="{89909B9A-036C-44E2-A66B-6D43D82776BA}" srcOrd="0" destOrd="0" presId="urn:microsoft.com/office/officeart/2005/8/layout/lProcess2"/>
    <dgm:cxn modelId="{AFF42D57-5C2A-4905-81E9-A1354579EBF0}" srcId="{7BA9F00E-A40F-414F-9F4C-A5792DE3CC3D}" destId="{27673AED-E0F4-40B9-852E-A06E54352B9A}" srcOrd="0" destOrd="0" parTransId="{4588C33C-AB9C-4F9E-8807-3A850E33C30B}" sibTransId="{124E41F1-E57D-464F-9CCD-BDA58608647B}"/>
    <dgm:cxn modelId="{84604AD9-6CA4-4BBD-BBDC-03201AED70EE}" type="presOf" srcId="{56220AFA-1D07-4104-8067-6AE8EF7D4204}" destId="{D0B9C7D0-BAFD-415C-A801-C49A63BA0F78}" srcOrd="0" destOrd="0" presId="urn:microsoft.com/office/officeart/2005/8/layout/lProcess2"/>
    <dgm:cxn modelId="{5D4FCD17-E8A9-4A9E-A8FA-3B2678EB759F}" type="presOf" srcId="{3E240924-2A29-4893-BE36-81037C47A986}" destId="{2033E58C-2548-4821-94DF-80E0CE5961C5}" srcOrd="0" destOrd="0" presId="urn:microsoft.com/office/officeart/2005/8/layout/lProcess2"/>
    <dgm:cxn modelId="{0CCD6A0C-0318-4E91-A2C2-730FB4DAD7E5}" type="presOf" srcId="{A4119696-336E-4F9C-912C-1790ECFD5B61}" destId="{1F6FB372-DE18-4B3E-A418-92F1D5682705}" srcOrd="0" destOrd="0" presId="urn:microsoft.com/office/officeart/2005/8/layout/lProcess2"/>
    <dgm:cxn modelId="{BA8434CE-10E9-4243-8283-0DF075FF6FD7}" type="presOf" srcId="{27673AED-E0F4-40B9-852E-A06E54352B9A}" destId="{2929CA24-47D3-4A7B-98D9-2A13DD8FC905}" srcOrd="0" destOrd="0" presId="urn:microsoft.com/office/officeart/2005/8/layout/lProcess2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89260A6F-38CC-4F17-921C-D15B1B174C22}" type="presParOf" srcId="{A65A5ABE-6440-48A1-875B-132A644BF634}" destId="{49C662BB-F694-4331-87B2-06C348060916}" srcOrd="0" destOrd="0" presId="urn:microsoft.com/office/officeart/2005/8/layout/lProcess2"/>
    <dgm:cxn modelId="{A2C1B8DC-F599-45FC-8B4D-A88DDD621645}" type="presParOf" srcId="{49C662BB-F694-4331-87B2-06C348060916}" destId="{6AEE3AF1-326D-40BF-8A4B-3A2D8A05D40A}" srcOrd="0" destOrd="0" presId="urn:microsoft.com/office/officeart/2005/8/layout/lProcess2"/>
    <dgm:cxn modelId="{8F2D7366-04E5-47E8-AF80-F14C8CFABDBF}" type="presParOf" srcId="{49C662BB-F694-4331-87B2-06C348060916}" destId="{642412D6-6F80-415A-B834-12799691EF68}" srcOrd="1" destOrd="0" presId="urn:microsoft.com/office/officeart/2005/8/layout/lProcess2"/>
    <dgm:cxn modelId="{3C5DBA0A-4F37-44CF-AC87-383ECE637778}" type="presParOf" srcId="{49C662BB-F694-4331-87B2-06C348060916}" destId="{6B15119B-1DAC-4161-AA10-E5C64088E437}" srcOrd="2" destOrd="0" presId="urn:microsoft.com/office/officeart/2005/8/layout/lProcess2"/>
    <dgm:cxn modelId="{F84AC906-EFCF-47D2-B0C2-FD7B29EE8A13}" type="presParOf" srcId="{6B15119B-1DAC-4161-AA10-E5C64088E437}" destId="{6A3DBDE8-72C1-46E4-8CB1-E917EC493FF7}" srcOrd="0" destOrd="0" presId="urn:microsoft.com/office/officeart/2005/8/layout/lProcess2"/>
    <dgm:cxn modelId="{5C8CC97A-B1BF-4C70-AC05-7AB12D5270C5}" type="presParOf" srcId="{6A3DBDE8-72C1-46E4-8CB1-E917EC493FF7}" destId="{55F7BFAE-8E74-4CCD-8F23-8EC903398DE8}" srcOrd="0" destOrd="0" presId="urn:microsoft.com/office/officeart/2005/8/layout/lProcess2"/>
    <dgm:cxn modelId="{4D65DF0B-1A88-48C1-A181-01D612F85759}" type="presParOf" srcId="{A65A5ABE-6440-48A1-875B-132A644BF634}" destId="{7312F7D5-D988-45ED-95B8-6FF4991EA181}" srcOrd="1" destOrd="0" presId="urn:microsoft.com/office/officeart/2005/8/layout/lProcess2"/>
    <dgm:cxn modelId="{5A7CF8C8-C5C0-444A-B26B-F52138C9C4F6}" type="presParOf" srcId="{A65A5ABE-6440-48A1-875B-132A644BF634}" destId="{8D11F31B-0CFE-47FC-AB2A-1B4C3ECFC4D5}" srcOrd="2" destOrd="0" presId="urn:microsoft.com/office/officeart/2005/8/layout/lProcess2"/>
    <dgm:cxn modelId="{C04C6698-1B98-4251-93C6-2C33D7F36278}" type="presParOf" srcId="{8D11F31B-0CFE-47FC-AB2A-1B4C3ECFC4D5}" destId="{1F6FB372-DE18-4B3E-A418-92F1D5682705}" srcOrd="0" destOrd="0" presId="urn:microsoft.com/office/officeart/2005/8/layout/lProcess2"/>
    <dgm:cxn modelId="{9BF78D8A-26B3-4B43-9722-32ED60C91DF1}" type="presParOf" srcId="{8D11F31B-0CFE-47FC-AB2A-1B4C3ECFC4D5}" destId="{0CAF9E1F-90EB-4870-812E-3FB379059817}" srcOrd="1" destOrd="0" presId="urn:microsoft.com/office/officeart/2005/8/layout/lProcess2"/>
    <dgm:cxn modelId="{007AF032-A137-47D9-87DF-0F875AFE154D}" type="presParOf" srcId="{8D11F31B-0CFE-47FC-AB2A-1B4C3ECFC4D5}" destId="{835A5EF0-0E8C-4EFA-9044-C556FB3BA5FF}" srcOrd="2" destOrd="0" presId="urn:microsoft.com/office/officeart/2005/8/layout/lProcess2"/>
    <dgm:cxn modelId="{46A12D0A-903E-4019-8E84-432785A7AEC9}" type="presParOf" srcId="{835A5EF0-0E8C-4EFA-9044-C556FB3BA5FF}" destId="{7248E901-72B0-4949-B3EE-A7CC031E7CEA}" srcOrd="0" destOrd="0" presId="urn:microsoft.com/office/officeart/2005/8/layout/lProcess2"/>
    <dgm:cxn modelId="{4612415D-1DB7-4B60-95D8-ADAEA2F8537C}" type="presParOf" srcId="{7248E901-72B0-4949-B3EE-A7CC031E7CEA}" destId="{89909B9A-036C-44E2-A66B-6D43D82776BA}" srcOrd="0" destOrd="0" presId="urn:microsoft.com/office/officeart/2005/8/layout/lProcess2"/>
    <dgm:cxn modelId="{CF2D00BB-84A8-4F15-883B-7E103E6AFCE0}" type="presParOf" srcId="{A65A5ABE-6440-48A1-875B-132A644BF634}" destId="{DC0F060C-5CE4-4A45-A83A-0285CAE9E371}" srcOrd="3" destOrd="0" presId="urn:microsoft.com/office/officeart/2005/8/layout/lProcess2"/>
    <dgm:cxn modelId="{699F50D2-8A82-4115-965D-EEF90DD6A5FB}" type="presParOf" srcId="{A65A5ABE-6440-48A1-875B-132A644BF634}" destId="{BD89447E-B516-4E39-A416-7ADC34E710E7}" srcOrd="4" destOrd="0" presId="urn:microsoft.com/office/officeart/2005/8/layout/lProcess2"/>
    <dgm:cxn modelId="{D02CCDCA-B854-43B5-B861-15E2BD5066FF}" type="presParOf" srcId="{BD89447E-B516-4E39-A416-7ADC34E710E7}" destId="{5A3488A0-718C-41B9-9A52-B93151005421}" srcOrd="0" destOrd="0" presId="urn:microsoft.com/office/officeart/2005/8/layout/lProcess2"/>
    <dgm:cxn modelId="{CAADF994-28D2-4F9D-A08F-C29A5E9B285C}" type="presParOf" srcId="{BD89447E-B516-4E39-A416-7ADC34E710E7}" destId="{2C39E7D0-DF85-4CEB-A106-6DDE3E6AF46D}" srcOrd="1" destOrd="0" presId="urn:microsoft.com/office/officeart/2005/8/layout/lProcess2"/>
    <dgm:cxn modelId="{25A1F3B9-3367-4047-9E34-31432B1C5AF3}" type="presParOf" srcId="{BD89447E-B516-4E39-A416-7ADC34E710E7}" destId="{35D9BDE1-41B5-437C-8A37-AA0348A3F918}" srcOrd="2" destOrd="0" presId="urn:microsoft.com/office/officeart/2005/8/layout/lProcess2"/>
    <dgm:cxn modelId="{03040846-607E-406A-91CF-CC7FC8AB0FF5}" type="presParOf" srcId="{35D9BDE1-41B5-437C-8A37-AA0348A3F918}" destId="{4827A769-52A8-411E-B934-F5B9FECA0EB6}" srcOrd="0" destOrd="0" presId="urn:microsoft.com/office/officeart/2005/8/layout/lProcess2"/>
    <dgm:cxn modelId="{1AA7314D-1432-4D1F-A7D1-75D73BDF0A40}" type="presParOf" srcId="{4827A769-52A8-411E-B934-F5B9FECA0EB6}" destId="{2929CA24-47D3-4A7B-98D9-2A13DD8FC905}" srcOrd="0" destOrd="0" presId="urn:microsoft.com/office/officeart/2005/8/layout/lProcess2"/>
    <dgm:cxn modelId="{AC9CE0D9-EDEA-47DE-9985-6443C4C296F0}" type="presParOf" srcId="{A65A5ABE-6440-48A1-875B-132A644BF634}" destId="{2C3D62E5-4115-42DC-9160-919C3EF771FD}" srcOrd="5" destOrd="0" presId="urn:microsoft.com/office/officeart/2005/8/layout/lProcess2"/>
    <dgm:cxn modelId="{0514F62F-E2E8-44AC-8CA2-E6EB26088461}" type="presParOf" srcId="{A65A5ABE-6440-48A1-875B-132A644BF634}" destId="{9ED3DA30-790C-4E02-8B40-0A1334228463}" srcOrd="6" destOrd="0" presId="urn:microsoft.com/office/officeart/2005/8/layout/lProcess2"/>
    <dgm:cxn modelId="{1FE8FA9B-6880-4437-8225-DCE291881FC0}" type="presParOf" srcId="{9ED3DA30-790C-4E02-8B40-0A1334228463}" destId="{D0B9C7D0-BAFD-415C-A801-C49A63BA0F78}" srcOrd="0" destOrd="0" presId="urn:microsoft.com/office/officeart/2005/8/layout/lProcess2"/>
    <dgm:cxn modelId="{45A9A394-32FE-441C-9984-20EDFE66D13C}" type="presParOf" srcId="{9ED3DA30-790C-4E02-8B40-0A1334228463}" destId="{1FDDD4D9-5CAA-4162-8A82-CAE6559C3AAF}" srcOrd="1" destOrd="0" presId="urn:microsoft.com/office/officeart/2005/8/layout/lProcess2"/>
    <dgm:cxn modelId="{1ECDC111-79EF-404C-A484-43A58A9BD373}" type="presParOf" srcId="{9ED3DA30-790C-4E02-8B40-0A1334228463}" destId="{92008570-A2A5-4973-99A2-9D63A6E7EDF1}" srcOrd="2" destOrd="0" presId="urn:microsoft.com/office/officeart/2005/8/layout/lProcess2"/>
    <dgm:cxn modelId="{E000A8E6-6437-4010-9920-E2591813EC97}" type="presParOf" srcId="{92008570-A2A5-4973-99A2-9D63A6E7EDF1}" destId="{780EBB67-667F-4E26-B31E-608877246C89}" srcOrd="0" destOrd="0" presId="urn:microsoft.com/office/officeart/2005/8/layout/lProcess2"/>
    <dgm:cxn modelId="{5FBFE20B-9B7C-45D5-963E-D7B59580E5D1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 smtClean="0">
            <a:latin typeface="Bell MT" panose="02020503060305020303" pitchFamily="18" charset="0"/>
          </a:endParaRPr>
        </a:p>
        <a:p>
          <a:r>
            <a:rPr lang="fr-FR" sz="1200" b="1" dirty="0" smtClean="0">
              <a:latin typeface="Bell MT" panose="02020503060305020303" pitchFamily="18" charset="0"/>
            </a:rPr>
            <a:t>%AVC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200" b="1" dirty="0" smtClean="0">
            <a:latin typeface="Bell MT" panose="02020503060305020303" pitchFamily="18" charset="0"/>
          </a:endParaRPr>
        </a:p>
        <a:p>
          <a:r>
            <a:rPr lang="fr-FR" sz="1200" b="1" dirty="0" smtClean="0">
              <a:latin typeface="Bell MT" panose="02020503060305020303" pitchFamily="18" charset="0"/>
            </a:rPr>
            <a:t>O</a:t>
          </a:r>
          <a:r>
            <a:rPr lang="fr-FR" sz="1200" b="0" dirty="0" smtClean="0">
              <a:latin typeface="Bell MT" panose="02020503060305020303" pitchFamily="18" charset="0"/>
            </a:rPr>
            <a:t>BJEC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1800" b="1" dirty="0" smtClean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7</a:t>
          </a:r>
          <a:endParaRPr lang="fr-FR" sz="1800" b="1" dirty="0">
            <a:solidFill>
              <a:schemeClr val="accent1">
                <a:lumMod val="50000"/>
              </a:schemeClr>
            </a:solidFill>
            <a:latin typeface="Baskerville Old Face" panose="02020602080505020303" pitchFamily="18" charset="0"/>
          </a:endParaRP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 smtClean="0">
            <a:latin typeface="Bell MT" panose="02020503060305020303" pitchFamily="18" charset="0"/>
          </a:endParaRPr>
        </a:p>
        <a:p>
          <a:r>
            <a:rPr lang="fr-FR" sz="1200" b="1" dirty="0" smtClean="0">
              <a:latin typeface="Bell MT" panose="02020503060305020303" pitchFamily="18" charset="0"/>
            </a:rPr>
            <a:t>NOK/OK</a:t>
          </a:r>
          <a:endParaRPr lang="fr-FR" sz="1400" b="1" dirty="0">
            <a:latin typeface="Bell MT" panose="02020503060305020303" pitchFamily="18" charset="0"/>
          </a:endParaRP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1800" b="1" dirty="0" smtClean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72</a:t>
          </a:r>
          <a:endParaRPr lang="fr-FR" sz="1800" b="1" dirty="0">
            <a:solidFill>
              <a:schemeClr val="accent1">
                <a:lumMod val="50000"/>
              </a:schemeClr>
            </a:solidFill>
            <a:latin typeface="Baskerville Old Face" panose="02020602080505020303" pitchFamily="18" charset="0"/>
          </a:endParaRP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7BA9F00E-A40F-414F-9F4C-A5792DE3CC3D}">
      <dgm:prSet phldrT="[Texte]" custT="1"/>
      <dgm:spPr/>
      <dgm:t>
        <a:bodyPr/>
        <a:lstStyle/>
        <a:p>
          <a:endParaRPr lang="fr-FR" sz="1400" b="1" dirty="0" smtClean="0">
            <a:latin typeface="Bell MT" panose="02020503060305020303" pitchFamily="18" charset="0"/>
          </a:endParaRPr>
        </a:p>
        <a:p>
          <a:r>
            <a:rPr lang="fr-FR" sz="1200" b="1" dirty="0" smtClean="0">
              <a:latin typeface="Bell MT" panose="02020503060305020303" pitchFamily="18" charset="0"/>
            </a:rPr>
            <a:t>TDANC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7912A249-C5BB-421B-BE33-398AE3018F79}" type="parTrans" cxnId="{57D869F8-ADC5-4980-92C5-C8DCBEFB420D}">
      <dgm:prSet/>
      <dgm:spPr/>
      <dgm:t>
        <a:bodyPr/>
        <a:lstStyle/>
        <a:p>
          <a:endParaRPr lang="fr-FR"/>
        </a:p>
      </dgm:t>
    </dgm:pt>
    <dgm:pt modelId="{B8454C05-3218-45A9-8A37-8A502A2F3120}" type="sibTrans" cxnId="{57D869F8-ADC5-4980-92C5-C8DCBEFB420D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1800" b="1" dirty="0" smtClean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5/2</a:t>
          </a:r>
          <a:endParaRPr lang="fr-FR" sz="1800" b="1" dirty="0">
            <a:solidFill>
              <a:schemeClr val="accent1">
                <a:lumMod val="50000"/>
              </a:schemeClr>
            </a:solidFill>
            <a:latin typeface="Baskerville Old Face" panose="02020602080505020303" pitchFamily="18" charset="0"/>
          </a:endParaRP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4"/>
      <dgm:spPr/>
      <dgm:t>
        <a:bodyPr/>
        <a:lstStyle/>
        <a:p>
          <a:endParaRPr lang="fr-FR"/>
        </a:p>
      </dgm:t>
    </dgm:pt>
    <dgm:pt modelId="{642412D6-6F80-415A-B834-12799691EF68}" type="pres">
      <dgm:prSet presAssocID="{BA59C191-EAC9-400C-91DF-08672997E212}" presName="textNode" presStyleLbl="bgShp" presStyleIdx="0" presStyleCnt="4"/>
      <dgm:spPr/>
      <dgm:t>
        <a:bodyPr/>
        <a:lstStyle/>
        <a:p>
          <a:endParaRPr lang="fr-FR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4"/>
      <dgm:spPr/>
      <dgm:t>
        <a:bodyPr/>
        <a:lstStyle/>
        <a:p>
          <a:endParaRPr lang="fr-FR"/>
        </a:p>
      </dgm:t>
    </dgm:pt>
    <dgm:pt modelId="{0CAF9E1F-90EB-4870-812E-3FB379059817}" type="pres">
      <dgm:prSet presAssocID="{A4119696-336E-4F9C-912C-1790ECFD5B61}" presName="textNode" presStyleLbl="bgShp" presStyleIdx="1" presStyleCnt="4"/>
      <dgm:spPr/>
      <dgm:t>
        <a:bodyPr/>
        <a:lstStyle/>
        <a:p>
          <a:endParaRPr lang="fr-FR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BD89447E-B516-4E39-A416-7ADC34E710E7}" type="pres">
      <dgm:prSet presAssocID="{7BA9F00E-A40F-414F-9F4C-A5792DE3CC3D}" presName="compNode" presStyleCnt="0"/>
      <dgm:spPr/>
    </dgm:pt>
    <dgm:pt modelId="{5A3488A0-718C-41B9-9A52-B93151005421}" type="pres">
      <dgm:prSet presAssocID="{7BA9F00E-A40F-414F-9F4C-A5792DE3CC3D}" presName="aNode" presStyleLbl="bgShp" presStyleIdx="2" presStyleCnt="4"/>
      <dgm:spPr/>
      <dgm:t>
        <a:bodyPr/>
        <a:lstStyle/>
        <a:p>
          <a:endParaRPr lang="fr-FR"/>
        </a:p>
      </dgm:t>
    </dgm:pt>
    <dgm:pt modelId="{2C39E7D0-DF85-4CEB-A106-6DDE3E6AF46D}" type="pres">
      <dgm:prSet presAssocID="{7BA9F00E-A40F-414F-9F4C-A5792DE3CC3D}" presName="textNode" presStyleLbl="bgShp" presStyleIdx="2" presStyleCnt="4"/>
      <dgm:spPr/>
      <dgm:t>
        <a:bodyPr/>
        <a:lstStyle/>
        <a:p>
          <a:endParaRPr lang="fr-FR"/>
        </a:p>
      </dgm:t>
    </dgm:pt>
    <dgm:pt modelId="{35D9BDE1-41B5-437C-8A37-AA0348A3F918}" type="pres">
      <dgm:prSet presAssocID="{7BA9F00E-A40F-414F-9F4C-A5792DE3CC3D}" presName="compChildNode" presStyleCnt="0"/>
      <dgm:spPr/>
    </dgm:pt>
    <dgm:pt modelId="{4827A769-52A8-411E-B934-F5B9FECA0EB6}" type="pres">
      <dgm:prSet presAssocID="{7BA9F00E-A40F-414F-9F4C-A5792DE3CC3D}" presName="theInnerList" presStyleCnt="0"/>
      <dgm:spPr/>
    </dgm:pt>
    <dgm:pt modelId="{2C3D62E5-4115-42DC-9160-919C3EF771FD}" type="pres">
      <dgm:prSet presAssocID="{7BA9F00E-A40F-414F-9F4C-A5792DE3CC3D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3" presStyleCnt="4"/>
      <dgm:spPr/>
      <dgm:t>
        <a:bodyPr/>
        <a:lstStyle/>
        <a:p>
          <a:endParaRPr lang="fr-FR"/>
        </a:p>
      </dgm:t>
    </dgm:pt>
    <dgm:pt modelId="{1FDDD4D9-5CAA-4162-8A82-CAE6559C3AAF}" type="pres">
      <dgm:prSet presAssocID="{56220AFA-1D07-4104-8067-6AE8EF7D4204}" presName="textNode" presStyleLbl="bgShp" presStyleIdx="3" presStyleCnt="4"/>
      <dgm:spPr/>
      <dgm:t>
        <a:bodyPr/>
        <a:lstStyle/>
        <a:p>
          <a:endParaRPr lang="fr-FR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C54E305-B30B-4199-A074-735C2E495DD9}" type="presOf" srcId="{56220AFA-1D07-4104-8067-6AE8EF7D4204}" destId="{D0B9C7D0-BAFD-415C-A801-C49A63BA0F78}" srcOrd="0" destOrd="0" presId="urn:microsoft.com/office/officeart/2005/8/layout/lProcess2"/>
    <dgm:cxn modelId="{3799E928-3966-4CA6-9CB1-88AC7F4058E7}" type="presOf" srcId="{9A840BA3-0E52-44E5-B558-9EB157A1D326}" destId="{89909B9A-036C-44E2-A66B-6D43D82776BA}" srcOrd="0" destOrd="0" presId="urn:microsoft.com/office/officeart/2005/8/layout/lProcess2"/>
    <dgm:cxn modelId="{39F240B3-DFF8-44AD-AF3E-60D38F4EA354}" type="presOf" srcId="{BA59C191-EAC9-400C-91DF-08672997E212}" destId="{6AEE3AF1-326D-40BF-8A4B-3A2D8A05D40A}" srcOrd="0" destOrd="0" presId="urn:microsoft.com/office/officeart/2005/8/layout/lProcess2"/>
    <dgm:cxn modelId="{28719756-E20B-47CA-BE95-F0FEBD8B2B4D}" type="presOf" srcId="{F286479C-EA5C-4960-AFAB-47E52DE43E4A}" destId="{A65A5ABE-6440-48A1-875B-132A644BF634}" srcOrd="0" destOrd="0" presId="urn:microsoft.com/office/officeart/2005/8/layout/lProcess2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31C8A039-233C-4DC7-B43A-D6DF6EDAA557}" type="presOf" srcId="{7BA9F00E-A40F-414F-9F4C-A5792DE3CC3D}" destId="{5A3488A0-718C-41B9-9A52-B93151005421}" srcOrd="0" destOrd="0" presId="urn:microsoft.com/office/officeart/2005/8/layout/lProcess2"/>
    <dgm:cxn modelId="{C2B1E56F-2A33-4050-9005-331CD7AE2DF8}" type="presOf" srcId="{27A110B4-891D-4285-922C-B71A1172C5D5}" destId="{55F7BFAE-8E74-4CCD-8F23-8EC903398DE8}" srcOrd="0" destOrd="0" presId="urn:microsoft.com/office/officeart/2005/8/layout/lProcess2"/>
    <dgm:cxn modelId="{3A28B450-FE87-442D-A9DE-6D686A45C6BC}" type="presOf" srcId="{BA59C191-EAC9-400C-91DF-08672997E212}" destId="{642412D6-6F80-415A-B834-12799691EF68}" srcOrd="1" destOrd="0" presId="urn:microsoft.com/office/officeart/2005/8/layout/lProcess2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57D869F8-ADC5-4980-92C5-C8DCBEFB420D}" srcId="{F286479C-EA5C-4960-AFAB-47E52DE43E4A}" destId="{7BA9F00E-A40F-414F-9F4C-A5792DE3CC3D}" srcOrd="2" destOrd="0" parTransId="{7912A249-C5BB-421B-BE33-398AE3018F79}" sibTransId="{B8454C05-3218-45A9-8A37-8A502A2F3120}"/>
    <dgm:cxn modelId="{CF36BE8B-813D-481A-975C-217806C12E68}" srcId="{F286479C-EA5C-4960-AFAB-47E52DE43E4A}" destId="{56220AFA-1D07-4104-8067-6AE8EF7D4204}" srcOrd="3" destOrd="0" parTransId="{E90E5469-2EA0-40A8-A745-A1126D89E2E7}" sibTransId="{82C3377B-FF54-49DC-8332-CE188D44717E}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19F0C0C5-9778-4841-8132-1A86BCF7E6C9}" type="presOf" srcId="{3E240924-2A29-4893-BE36-81037C47A986}" destId="{2033E58C-2548-4821-94DF-80E0CE5961C5}" srcOrd="0" destOrd="0" presId="urn:microsoft.com/office/officeart/2005/8/layout/lProcess2"/>
    <dgm:cxn modelId="{05D1B240-DF81-415A-8047-0242A8F9DD30}" type="presOf" srcId="{A4119696-336E-4F9C-912C-1790ECFD5B61}" destId="{1F6FB372-DE18-4B3E-A418-92F1D5682705}" srcOrd="0" destOrd="0" presId="urn:microsoft.com/office/officeart/2005/8/layout/lProcess2"/>
    <dgm:cxn modelId="{77805410-C55E-452B-963F-7C2665D9466A}" type="presOf" srcId="{7BA9F00E-A40F-414F-9F4C-A5792DE3CC3D}" destId="{2C39E7D0-DF85-4CEB-A106-6DDE3E6AF46D}" srcOrd="1" destOrd="0" presId="urn:microsoft.com/office/officeart/2005/8/layout/lProcess2"/>
    <dgm:cxn modelId="{B11A380C-18C0-4F98-9A7E-F4C575AA03DB}" type="presOf" srcId="{56220AFA-1D07-4104-8067-6AE8EF7D4204}" destId="{1FDDD4D9-5CAA-4162-8A82-CAE6559C3AAF}" srcOrd="1" destOrd="0" presId="urn:microsoft.com/office/officeart/2005/8/layout/lProcess2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DBD2D480-CA59-4EBA-84F3-B02DBD55E14D}" type="presOf" srcId="{A4119696-336E-4F9C-912C-1790ECFD5B61}" destId="{0CAF9E1F-90EB-4870-812E-3FB379059817}" srcOrd="1" destOrd="0" presId="urn:microsoft.com/office/officeart/2005/8/layout/lProcess2"/>
    <dgm:cxn modelId="{EE4CE96B-9DE3-4C2A-B673-6AEC40BE5D15}" type="presParOf" srcId="{A65A5ABE-6440-48A1-875B-132A644BF634}" destId="{49C662BB-F694-4331-87B2-06C348060916}" srcOrd="0" destOrd="0" presId="urn:microsoft.com/office/officeart/2005/8/layout/lProcess2"/>
    <dgm:cxn modelId="{69B964D0-B1FF-4F12-94EA-6485DA8AD3DE}" type="presParOf" srcId="{49C662BB-F694-4331-87B2-06C348060916}" destId="{6AEE3AF1-326D-40BF-8A4B-3A2D8A05D40A}" srcOrd="0" destOrd="0" presId="urn:microsoft.com/office/officeart/2005/8/layout/lProcess2"/>
    <dgm:cxn modelId="{B214DC91-ED19-43B8-82A6-6447D9BB082B}" type="presParOf" srcId="{49C662BB-F694-4331-87B2-06C348060916}" destId="{642412D6-6F80-415A-B834-12799691EF68}" srcOrd="1" destOrd="0" presId="urn:microsoft.com/office/officeart/2005/8/layout/lProcess2"/>
    <dgm:cxn modelId="{6FDC54F4-B4B1-41AE-9779-57C0CD8E87F1}" type="presParOf" srcId="{49C662BB-F694-4331-87B2-06C348060916}" destId="{6B15119B-1DAC-4161-AA10-E5C64088E437}" srcOrd="2" destOrd="0" presId="urn:microsoft.com/office/officeart/2005/8/layout/lProcess2"/>
    <dgm:cxn modelId="{2EC81135-79C8-405A-80C2-11C52E3ED7F2}" type="presParOf" srcId="{6B15119B-1DAC-4161-AA10-E5C64088E437}" destId="{6A3DBDE8-72C1-46E4-8CB1-E917EC493FF7}" srcOrd="0" destOrd="0" presId="urn:microsoft.com/office/officeart/2005/8/layout/lProcess2"/>
    <dgm:cxn modelId="{D0DC02D9-A2FB-4583-A592-C3BE8714977D}" type="presParOf" srcId="{6A3DBDE8-72C1-46E4-8CB1-E917EC493FF7}" destId="{55F7BFAE-8E74-4CCD-8F23-8EC903398DE8}" srcOrd="0" destOrd="0" presId="urn:microsoft.com/office/officeart/2005/8/layout/lProcess2"/>
    <dgm:cxn modelId="{35E1912B-2500-458E-8AEB-87F2D77D424D}" type="presParOf" srcId="{A65A5ABE-6440-48A1-875B-132A644BF634}" destId="{7312F7D5-D988-45ED-95B8-6FF4991EA181}" srcOrd="1" destOrd="0" presId="urn:microsoft.com/office/officeart/2005/8/layout/lProcess2"/>
    <dgm:cxn modelId="{24F22A16-5D14-48F4-A119-B3E8122C4E30}" type="presParOf" srcId="{A65A5ABE-6440-48A1-875B-132A644BF634}" destId="{8D11F31B-0CFE-47FC-AB2A-1B4C3ECFC4D5}" srcOrd="2" destOrd="0" presId="urn:microsoft.com/office/officeart/2005/8/layout/lProcess2"/>
    <dgm:cxn modelId="{D995E25B-8E36-4970-81E3-B34B98EB680D}" type="presParOf" srcId="{8D11F31B-0CFE-47FC-AB2A-1B4C3ECFC4D5}" destId="{1F6FB372-DE18-4B3E-A418-92F1D5682705}" srcOrd="0" destOrd="0" presId="urn:microsoft.com/office/officeart/2005/8/layout/lProcess2"/>
    <dgm:cxn modelId="{FD39011C-1CB4-479A-B457-2348F949F73A}" type="presParOf" srcId="{8D11F31B-0CFE-47FC-AB2A-1B4C3ECFC4D5}" destId="{0CAF9E1F-90EB-4870-812E-3FB379059817}" srcOrd="1" destOrd="0" presId="urn:microsoft.com/office/officeart/2005/8/layout/lProcess2"/>
    <dgm:cxn modelId="{EA794DAA-F1B0-47D1-9938-F66C3339D422}" type="presParOf" srcId="{8D11F31B-0CFE-47FC-AB2A-1B4C3ECFC4D5}" destId="{835A5EF0-0E8C-4EFA-9044-C556FB3BA5FF}" srcOrd="2" destOrd="0" presId="urn:microsoft.com/office/officeart/2005/8/layout/lProcess2"/>
    <dgm:cxn modelId="{18932746-02CC-4B1B-AAF5-570C9B27C9A9}" type="presParOf" srcId="{835A5EF0-0E8C-4EFA-9044-C556FB3BA5FF}" destId="{7248E901-72B0-4949-B3EE-A7CC031E7CEA}" srcOrd="0" destOrd="0" presId="urn:microsoft.com/office/officeart/2005/8/layout/lProcess2"/>
    <dgm:cxn modelId="{60B2F62B-0D9F-47A6-86D4-56F153CAA52B}" type="presParOf" srcId="{7248E901-72B0-4949-B3EE-A7CC031E7CEA}" destId="{89909B9A-036C-44E2-A66B-6D43D82776BA}" srcOrd="0" destOrd="0" presId="urn:microsoft.com/office/officeart/2005/8/layout/lProcess2"/>
    <dgm:cxn modelId="{3AE52FF9-ABF5-4A48-BB85-D6455AD6CEF9}" type="presParOf" srcId="{A65A5ABE-6440-48A1-875B-132A644BF634}" destId="{DC0F060C-5CE4-4A45-A83A-0285CAE9E371}" srcOrd="3" destOrd="0" presId="urn:microsoft.com/office/officeart/2005/8/layout/lProcess2"/>
    <dgm:cxn modelId="{088059C5-C273-4A90-BDDC-2EDDB12ADCCA}" type="presParOf" srcId="{A65A5ABE-6440-48A1-875B-132A644BF634}" destId="{BD89447E-B516-4E39-A416-7ADC34E710E7}" srcOrd="4" destOrd="0" presId="urn:microsoft.com/office/officeart/2005/8/layout/lProcess2"/>
    <dgm:cxn modelId="{1550F08E-4144-49F9-8B50-12025F1F54AA}" type="presParOf" srcId="{BD89447E-B516-4E39-A416-7ADC34E710E7}" destId="{5A3488A0-718C-41B9-9A52-B93151005421}" srcOrd="0" destOrd="0" presId="urn:microsoft.com/office/officeart/2005/8/layout/lProcess2"/>
    <dgm:cxn modelId="{38F62012-F081-47EF-9F23-962AA46DFFA8}" type="presParOf" srcId="{BD89447E-B516-4E39-A416-7ADC34E710E7}" destId="{2C39E7D0-DF85-4CEB-A106-6DDE3E6AF46D}" srcOrd="1" destOrd="0" presId="urn:microsoft.com/office/officeart/2005/8/layout/lProcess2"/>
    <dgm:cxn modelId="{1A644034-979A-496F-BC14-1FEFD44FFCBF}" type="presParOf" srcId="{BD89447E-B516-4E39-A416-7ADC34E710E7}" destId="{35D9BDE1-41B5-437C-8A37-AA0348A3F918}" srcOrd="2" destOrd="0" presId="urn:microsoft.com/office/officeart/2005/8/layout/lProcess2"/>
    <dgm:cxn modelId="{4AF5D53D-D783-4EF6-A5EA-ADA58EB7431E}" type="presParOf" srcId="{35D9BDE1-41B5-437C-8A37-AA0348A3F918}" destId="{4827A769-52A8-411E-B934-F5B9FECA0EB6}" srcOrd="0" destOrd="0" presId="urn:microsoft.com/office/officeart/2005/8/layout/lProcess2"/>
    <dgm:cxn modelId="{474E4F80-CAC7-469D-AEC1-76D6BB5B3B8C}" type="presParOf" srcId="{A65A5ABE-6440-48A1-875B-132A644BF634}" destId="{2C3D62E5-4115-42DC-9160-919C3EF771FD}" srcOrd="5" destOrd="0" presId="urn:microsoft.com/office/officeart/2005/8/layout/lProcess2"/>
    <dgm:cxn modelId="{708AA956-78E6-48FD-865E-877F4E75ED2C}" type="presParOf" srcId="{A65A5ABE-6440-48A1-875B-132A644BF634}" destId="{9ED3DA30-790C-4E02-8B40-0A1334228463}" srcOrd="6" destOrd="0" presId="urn:microsoft.com/office/officeart/2005/8/layout/lProcess2"/>
    <dgm:cxn modelId="{EEA796DB-1581-4118-9D24-E8CB7F37CB10}" type="presParOf" srcId="{9ED3DA30-790C-4E02-8B40-0A1334228463}" destId="{D0B9C7D0-BAFD-415C-A801-C49A63BA0F78}" srcOrd="0" destOrd="0" presId="urn:microsoft.com/office/officeart/2005/8/layout/lProcess2"/>
    <dgm:cxn modelId="{6A28EC63-D8C9-4474-A6E4-0A7BE9E4C48F}" type="presParOf" srcId="{9ED3DA30-790C-4E02-8B40-0A1334228463}" destId="{1FDDD4D9-5CAA-4162-8A82-CAE6559C3AAF}" srcOrd="1" destOrd="0" presId="urn:microsoft.com/office/officeart/2005/8/layout/lProcess2"/>
    <dgm:cxn modelId="{9FFF5427-2254-4F35-8883-F054FE436D01}" type="presParOf" srcId="{9ED3DA30-790C-4E02-8B40-0A1334228463}" destId="{92008570-A2A5-4973-99A2-9D63A6E7EDF1}" srcOrd="2" destOrd="0" presId="urn:microsoft.com/office/officeart/2005/8/layout/lProcess2"/>
    <dgm:cxn modelId="{C84D6FBE-C2E8-476C-8D21-DE2331CF194A}" type="presParOf" srcId="{92008570-A2A5-4973-99A2-9D63A6E7EDF1}" destId="{780EBB67-667F-4E26-B31E-608877246C89}" srcOrd="0" destOrd="0" presId="urn:microsoft.com/office/officeart/2005/8/layout/lProcess2"/>
    <dgm:cxn modelId="{BA595A10-B969-4B11-A219-6E36113E4F28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2A9A1-B686-4A60-AC6B-B1485A2D1FD0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AA01C-9793-4B6C-881C-C1F4362F4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1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chart" Target="../charts/chart21.xml"/><Relationship Id="rId3" Type="http://schemas.openxmlformats.org/officeDocument/2006/relationships/image" Target="../media/image10.jpeg"/><Relationship Id="rId7" Type="http://schemas.openxmlformats.org/officeDocument/2006/relationships/chart" Target="../charts/chart20.xml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image" Target="../media/image9.jpe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1.jpe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chart" Target="../charts/chart19.xml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2117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126768" y="102742"/>
            <a:ext cx="6185043" cy="539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Bell MT" panose="02020503060305020303" pitchFamily="18" charset="0"/>
              </a:rPr>
              <a:t>TABLEAU DE BORD DSI MENSUEL</a:t>
            </a:r>
          </a:p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792648" y="417654"/>
            <a:ext cx="2279151" cy="241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Fevrier-24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3280" y="765423"/>
            <a:ext cx="1613042" cy="16113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200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Cartographie des Points de Conformités</a:t>
            </a:r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770" y="2502896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Avancements des Projets DSI</a:t>
            </a:r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770" y="3958715"/>
            <a:ext cx="1613042" cy="1538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Accès Badgeuse</a:t>
            </a:r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770" y="5628631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Incidents de sécurité</a:t>
            </a:r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2096" y="779938"/>
            <a:ext cx="3676080" cy="1612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972097" y="2502896"/>
            <a:ext cx="3661564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990882" y="3958716"/>
            <a:ext cx="7191927" cy="1545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705581" y="769699"/>
            <a:ext cx="3464402" cy="1643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05581" y="2502082"/>
            <a:ext cx="3477228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1100" b="1" u="sng" dirty="0" smtClean="0">
                <a:solidFill>
                  <a:schemeClr val="accent1">
                    <a:lumMod val="50000"/>
                  </a:schemeClr>
                </a:solidFill>
              </a:rPr>
              <a:t>Principaux chantiers</a:t>
            </a:r>
          </a:p>
          <a:p>
            <a:pPr algn="ctr"/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Tx/>
              <a:buChar char="-"/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Mise en œuvre d’un outil omnicanal</a:t>
            </a:r>
          </a:p>
          <a:p>
            <a:pPr marL="171450" indent="-171450">
              <a:buFontTx/>
              <a:buChar char="-"/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Poursuivre le déploiement de la politique de sécurité</a:t>
            </a:r>
          </a:p>
          <a:p>
            <a:pPr marL="171450" indent="-171450">
              <a:buFontTx/>
              <a:buChar char="-"/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Renforcer les pratiques DSI et assurer le support Users</a:t>
            </a:r>
          </a:p>
          <a:p>
            <a:pPr marL="171450" indent="-171450">
              <a:buFontTx/>
              <a:buChar char="-"/>
            </a:pP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9248753" y="765423"/>
            <a:ext cx="2864477" cy="1622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b="1" u="sng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retenir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2points en continue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3points en cours de validation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200" b="1" dirty="0" smtClean="0">
                <a:solidFill>
                  <a:schemeClr val="accent1">
                    <a:lumMod val="50000"/>
                  </a:schemeClr>
                </a:solidFill>
              </a:rPr>
              <a:t>2points d’où la première action a été mené la seconde action nécessite la mise en place d’un planning de formation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200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9261581" y="2501309"/>
            <a:ext cx="2851647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retenir</a:t>
            </a:r>
          </a:p>
          <a:p>
            <a:pPr marL="171450" indent="-171450">
              <a:buFontTx/>
              <a:buChar char="-"/>
            </a:pPr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Mise à jour sortie d’effectif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Mise à jour Process de création d'accès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Mise à jour de la base d’emprunte 1</a:t>
            </a:r>
            <a:r>
              <a:rPr lang="fr-FR" sz="1100" b="1" baseline="30000" dirty="0" smtClean="0">
                <a:solidFill>
                  <a:schemeClr val="accent1">
                    <a:lumMod val="50000"/>
                  </a:schemeClr>
                </a:solidFill>
              </a:rPr>
              <a:t>er</a:t>
            </a: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 et 3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Support IT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61581" y="3980045"/>
            <a:ext cx="2851647" cy="1524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b="1" u="sng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retenir</a:t>
            </a:r>
          </a:p>
          <a:p>
            <a:pPr algn="ctr"/>
            <a:endParaRPr lang="fr-FR" sz="1100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Mise à jour du niveau 1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Mise à jour du niveau 3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1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61581" y="5627707"/>
            <a:ext cx="2851647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retenir</a:t>
            </a:r>
          </a:p>
          <a:p>
            <a:pPr algn="ctr"/>
            <a:endParaRPr lang="fr-FR" sz="1100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RAS</a:t>
            </a:r>
          </a:p>
          <a:p>
            <a:pPr algn="ctr"/>
            <a:endParaRPr lang="fr-FR" b="1" u="sng" dirty="0" smtClean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7" t="25099" r="23742" b="27416"/>
          <a:stretch/>
        </p:blipFill>
        <p:spPr>
          <a:xfrm>
            <a:off x="780753" y="882930"/>
            <a:ext cx="843761" cy="80072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12781" r="19413" b="9503"/>
          <a:stretch/>
        </p:blipFill>
        <p:spPr>
          <a:xfrm>
            <a:off x="738254" y="5754492"/>
            <a:ext cx="657546" cy="85275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989753" y="5628631"/>
            <a:ext cx="1677420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3744235" y="5620461"/>
            <a:ext cx="5425748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2067690" y="5682693"/>
            <a:ext cx="1599482" cy="1175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 smtClean="0">
                <a:solidFill>
                  <a:schemeClr val="accent1">
                    <a:lumMod val="50000"/>
                  </a:schemeClr>
                </a:solidFill>
              </a:rPr>
              <a:t>Nb d’incidents critiques</a:t>
            </a:r>
          </a:p>
          <a:p>
            <a:pPr algn="ctr"/>
            <a:endParaRPr lang="fr-FR" sz="105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endParaRPr lang="fr-FR" sz="4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3" name="Graphique 32"/>
          <p:cNvGraphicFramePr/>
          <p:nvPr>
            <p:extLst/>
          </p:nvPr>
        </p:nvGraphicFramePr>
        <p:xfrm>
          <a:off x="2067690" y="4009000"/>
          <a:ext cx="5977607" cy="143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4530" r="25961" b="36551"/>
          <a:stretch/>
        </p:blipFill>
        <p:spPr>
          <a:xfrm>
            <a:off x="734176" y="2778872"/>
            <a:ext cx="638630" cy="493486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0" y="4193036"/>
            <a:ext cx="614441" cy="614441"/>
          </a:xfrm>
          <a:prstGeom prst="rect">
            <a:avLst/>
          </a:prstGeom>
        </p:spPr>
      </p:pic>
      <p:graphicFrame>
        <p:nvGraphicFramePr>
          <p:cNvPr id="55" name="Graphique 54"/>
          <p:cNvGraphicFramePr/>
          <p:nvPr>
            <p:extLst/>
          </p:nvPr>
        </p:nvGraphicFramePr>
        <p:xfrm>
          <a:off x="5997112" y="739062"/>
          <a:ext cx="2894166" cy="179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3" name="Diagramme 82"/>
          <p:cNvGraphicFramePr/>
          <p:nvPr>
            <p:extLst/>
          </p:nvPr>
        </p:nvGraphicFramePr>
        <p:xfrm>
          <a:off x="2036352" y="1003898"/>
          <a:ext cx="3590458" cy="111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7" name="Diagramme 86"/>
          <p:cNvGraphicFramePr/>
          <p:nvPr>
            <p:extLst/>
          </p:nvPr>
        </p:nvGraphicFramePr>
        <p:xfrm>
          <a:off x="2036353" y="2778872"/>
          <a:ext cx="3546088" cy="74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88" name="Flèche droite 87"/>
          <p:cNvSpPr/>
          <p:nvPr/>
        </p:nvSpPr>
        <p:spPr>
          <a:xfrm>
            <a:off x="3995535" y="3115340"/>
            <a:ext cx="594536" cy="2612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2" name="Graphique 31"/>
          <p:cNvGraphicFramePr/>
          <p:nvPr>
            <p:extLst/>
          </p:nvPr>
        </p:nvGraphicFramePr>
        <p:xfrm>
          <a:off x="3712390" y="5164371"/>
          <a:ext cx="5470419" cy="195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25851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0161"/>
            <a:ext cx="12199491" cy="643070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53501" y="60160"/>
            <a:ext cx="2559121" cy="297951"/>
          </a:xfrm>
        </p:spPr>
        <p:txBody>
          <a:bodyPr>
            <a:normAutofit/>
          </a:bodyPr>
          <a:lstStyle/>
          <a:p>
            <a:pPr algn="ctr"/>
            <a:r>
              <a:rPr lang="fr-FR" sz="1050" u="sng" dirty="0" smtClean="0">
                <a:latin typeface="Baskerville Old Face" panose="02020602080505020303" pitchFamily="18" charset="0"/>
              </a:rPr>
              <a:t>COMMENTAIRES</a:t>
            </a:r>
            <a:endParaRPr lang="fr-FR" sz="1050" u="sng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845691" y="297951"/>
          <a:ext cx="10515600" cy="352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156"/>
                <a:gridCol w="996138"/>
                <a:gridCol w="2246192"/>
                <a:gridCol w="4270208"/>
                <a:gridCol w="959515"/>
                <a:gridCol w="637235"/>
                <a:gridCol w="703156"/>
              </a:tblGrid>
              <a:tr h="630413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 dirty="0">
                          <a:effectLst/>
                        </a:rPr>
                        <a:t>3-High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Contrôles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 dirty="0">
                          <a:effectLst/>
                        </a:rPr>
                        <a:t>Contrôles IT et </a:t>
                      </a:r>
                      <a:r>
                        <a:rPr lang="fr-FR" sz="800" u="none" strike="noStrike" dirty="0" err="1">
                          <a:effectLst/>
                        </a:rPr>
                        <a:t>prod</a:t>
                      </a:r>
                      <a:r>
                        <a:rPr lang="fr-FR" sz="800" u="none" strike="noStrike" dirty="0">
                          <a:effectLst/>
                        </a:rPr>
                        <a:t> à définir et mettre en place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 dirty="0">
                          <a:effectLst/>
                        </a:rPr>
                        <a:t>Mettre en place un processus de contrôle des activités IT (sur le modèle de ce qui est fait sur </a:t>
                      </a:r>
                      <a:r>
                        <a:rPr lang="fr-FR" sz="800" u="none" strike="noStrike" dirty="0" err="1">
                          <a:effectLst/>
                        </a:rPr>
                        <a:t>ByTel</a:t>
                      </a:r>
                      <a:r>
                        <a:rPr lang="fr-FR" sz="800" u="none" strike="noStrike" dirty="0">
                          <a:effectLst/>
                        </a:rPr>
                        <a:t>) pour gagner en maturité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Equipe IT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effectLst/>
                        </a:rPr>
                        <a:t>13/01/2022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en cours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</a:tr>
              <a:tr h="5161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3-High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Contrôles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Pas de chiffrement des postes généralisés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Chiffrer l'intégralité des postes de travail pour sécuriser les opérations et se prémunir en cas de vol d'une fuite de données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Equipe IT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effectLst/>
                        </a:rPr>
                        <a:t>04/02/2022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CLOTURE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</a:tr>
              <a:tr h="34410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3-High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Formation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Pas de personnel formé à l'évacuation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Former à l'évacuation des personnes (guide file / serre file) + définir le point de rassemblement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Equipe IT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effectLst/>
                        </a:rPr>
                        <a:t>13/01/2022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1ere action initié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</a:tr>
              <a:tr h="5161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3-High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Formation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Pas d'exercice d'évacuation réalisé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Réaliser un exercice d'évacuation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Equipe IT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effectLst/>
                        </a:rPr>
                        <a:t>31/01/2022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1ere action initié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</a:tr>
              <a:tr h="378511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3-High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Gestion des badges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Gestion des visiteurs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Mettre en place une gestion des visiteurs sur le site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Equipe IT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effectLst/>
                        </a:rPr>
                        <a:t>19/01/2022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en cours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</a:tr>
              <a:tr h="335498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2-Medium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Contrôles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Pas de plan de contrôle mis en place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Définir et dérouler un plan de contrôle IT permettant de limiter les écarts de configuration dans le temps.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Equipe IT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en continue 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</a:tr>
              <a:tr h="387114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3-High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Prévention Incendie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Présence de bois en salle machine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Présence de coffrages en bois dans la salle machine : les retirer et s'assurer que les câbles sont rangés dans des passe câbles ou goulottes ignifugées 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Equipe IT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à definir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</a:tr>
              <a:tr h="421524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2-Medium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Video Surveillance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 dirty="0">
                          <a:effectLst/>
                        </a:rPr>
                        <a:t>Limitation des accès au contrôle d'accès et à la </a:t>
                      </a:r>
                      <a:r>
                        <a:rPr lang="fr-FR" sz="800" u="none" strike="noStrike" dirty="0" err="1">
                          <a:effectLst/>
                        </a:rPr>
                        <a:t>video</a:t>
                      </a:r>
                      <a:r>
                        <a:rPr lang="fr-FR" sz="800" u="none" strike="noStrike" dirty="0">
                          <a:effectLst/>
                        </a:rPr>
                        <a:t> surveillance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 dirty="0">
                          <a:effectLst/>
                        </a:rPr>
                        <a:t>Mettre en place des revues récurrentes sur les personnes ayant accès à la </a:t>
                      </a:r>
                      <a:r>
                        <a:rPr lang="fr-FR" sz="800" u="none" strike="noStrike" dirty="0" err="1">
                          <a:effectLst/>
                        </a:rPr>
                        <a:t>video</a:t>
                      </a:r>
                      <a:r>
                        <a:rPr lang="fr-FR" sz="800" u="none" strike="noStrike" dirty="0">
                          <a:effectLst/>
                        </a:rPr>
                        <a:t> surveillance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Equipe IT 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u="none" strike="noStrike">
                          <a:effectLst/>
                        </a:rPr>
                        <a:t>05/02/2022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 dirty="0">
                          <a:effectLst/>
                        </a:rPr>
                        <a:t>en cours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0" marR="7330" marT="733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69416" y="3941703"/>
            <a:ext cx="11868150" cy="2549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u="sng" dirty="0" smtClean="0">
                <a:latin typeface="Baskerville Old Face" panose="02020602080505020303" pitchFamily="18" charset="0"/>
              </a:rPr>
              <a:t>Point de conformité</a:t>
            </a:r>
          </a:p>
          <a:p>
            <a:endParaRPr lang="fr-FR" dirty="0" smtClean="0">
              <a:latin typeface="Baskerville Old Face" panose="020206020805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latin typeface="Baskerville Old Face" panose="02020602080505020303" pitchFamily="18" charset="0"/>
              </a:rPr>
              <a:t>Mise à disposition des badges à tous les agents du 3eme </a:t>
            </a:r>
            <a:endParaRPr lang="fr-FR" dirty="0" smtClean="0">
              <a:latin typeface="Baskerville Old Face" panose="020206020805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skerville Old Face" panose="02020602080505020303" pitchFamily="18" charset="0"/>
              </a:rPr>
              <a:t>Non-conformité 3</a:t>
            </a:r>
            <a:r>
              <a:rPr lang="fr-FR" baseline="30000" dirty="0" smtClean="0">
                <a:latin typeface="Baskerville Old Face" panose="02020602080505020303" pitchFamily="18" charset="0"/>
              </a:rPr>
              <a:t>ème</a:t>
            </a:r>
            <a:r>
              <a:rPr lang="fr-FR" dirty="0" smtClean="0">
                <a:latin typeface="Baskerville Old Face" panose="02020602080505020303" pitchFamily="18" charset="0"/>
              </a:rPr>
              <a:t> étage pris en compte du gon automatique à changer pour la fermeture automatique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Baskerville Old Face" panose="02020602080505020303" pitchFamily="18" charset="0"/>
              </a:rPr>
              <a:t>Relance sur la signature des clauses de confidentialités des données à caractères personnel des clients aux agents</a:t>
            </a:r>
          </a:p>
        </p:txBody>
      </p:sp>
    </p:spTree>
    <p:extLst>
      <p:ext uri="{BB962C8B-B14F-4D97-AF65-F5344CB8AC3E}">
        <p14:creationId xmlns:p14="http://schemas.microsoft.com/office/powerpoint/2010/main" val="1673951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6340" y="2533393"/>
            <a:ext cx="10682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FIN DU DOCUMENT</a:t>
            </a:r>
          </a:p>
        </p:txBody>
      </p:sp>
    </p:spTree>
    <p:extLst>
      <p:ext uri="{BB962C8B-B14F-4D97-AF65-F5344CB8AC3E}">
        <p14:creationId xmlns:p14="http://schemas.microsoft.com/office/powerpoint/2010/main" val="11049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9719" y="3920197"/>
            <a:ext cx="6953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dirty="0" smtClean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COPIL</a:t>
            </a:r>
            <a:endParaRPr lang="fr-FR" sz="2400" b="1" dirty="0">
              <a:solidFill>
                <a:schemeClr val="accent2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</a:t>
            </a:r>
            <a:r>
              <a:rPr lang="fr-FR" sz="2400" b="1" dirty="0" smtClean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BUSINESS</a:t>
            </a:r>
            <a:endParaRPr lang="fr-FR" sz="2400" b="1" dirty="0">
              <a:solidFill>
                <a:schemeClr val="accent2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 smtClean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  <a:endParaRPr lang="fr-FR" sz="2800" dirty="0">
              <a:solidFill>
                <a:srgbClr val="E7E6E6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69E83A57-0F2D-4CE3-ABEE-772F30DD38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3738"/>
            <a:ext cx="12192000" cy="68607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69E83A57-0F2D-4CE3-ABEE-772F30DD38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4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8" y="-243738"/>
            <a:ext cx="12192000" cy="68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5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61738"/>
            <a:ext cx="12192000" cy="54984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275159" y="4857187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263106" y="4023373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275159" y="3335128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256793" y="2589746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-4016" y="1728942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0" y="1011038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14981"/>
              </p:ext>
            </p:extLst>
          </p:nvPr>
        </p:nvGraphicFramePr>
        <p:xfrm>
          <a:off x="2241507" y="757767"/>
          <a:ext cx="2300243" cy="236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244495"/>
              </p:ext>
            </p:extLst>
          </p:nvPr>
        </p:nvGraphicFramePr>
        <p:xfrm>
          <a:off x="4673600" y="757767"/>
          <a:ext cx="3514725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944682"/>
              </p:ext>
            </p:extLst>
          </p:nvPr>
        </p:nvGraphicFramePr>
        <p:xfrm>
          <a:off x="2241507" y="3232856"/>
          <a:ext cx="5946818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318733"/>
              </p:ext>
            </p:extLst>
          </p:nvPr>
        </p:nvGraphicFramePr>
        <p:xfrm>
          <a:off x="8320176" y="3232856"/>
          <a:ext cx="3629026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83434" y="1094874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15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83434" y="1769019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190/10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324846" y="2634661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4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24846" y="3382932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accent1"/>
                </a:solidFill>
              </a:rPr>
              <a:t>03:41:15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24846" y="407225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26662" y="491383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endParaRPr lang="fr-FR" sz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36886" y="1094874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Nombre de tickets d’incidents</a:t>
            </a:r>
            <a:endParaRPr lang="fr-FR" sz="10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668965" y="1740575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Nombre de postes opérationnels VS fonctionnels</a:t>
            </a:r>
            <a:endParaRPr lang="fr-FR" sz="1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878300" y="2715125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tickets d’incidents ouverts</a:t>
            </a:r>
            <a:endParaRPr lang="fr-FR" sz="10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910380" y="3384880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Temps moyen de traitement (en min)</a:t>
            </a:r>
            <a:endParaRPr lang="fr-FR" sz="10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942460" y="4066670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Projet en cours</a:t>
            </a:r>
            <a:endParaRPr lang="fr-FR" sz="10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878284" y="5013158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Projet en retard</a:t>
            </a:r>
            <a:endParaRPr lang="fr-FR" sz="1000" b="1" dirty="0"/>
          </a:p>
        </p:txBody>
      </p:sp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253109"/>
              </p:ext>
            </p:extLst>
          </p:nvPr>
        </p:nvGraphicFramePr>
        <p:xfrm>
          <a:off x="8320176" y="757767"/>
          <a:ext cx="3629026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GESTION </a:t>
            </a:r>
            <a:r>
              <a:rPr lang="fr-FR" b="1" u="sng" dirty="0"/>
              <a:t>DES TICKETS D’incidents et disponibilité des postes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646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541421"/>
            <a:ext cx="12192000" cy="563077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235706"/>
              </p:ext>
            </p:extLst>
          </p:nvPr>
        </p:nvGraphicFramePr>
        <p:xfrm>
          <a:off x="96252" y="3477127"/>
          <a:ext cx="4547937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304124"/>
              </p:ext>
            </p:extLst>
          </p:nvPr>
        </p:nvGraphicFramePr>
        <p:xfrm>
          <a:off x="4776538" y="3477127"/>
          <a:ext cx="3605461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279495"/>
              </p:ext>
            </p:extLst>
          </p:nvPr>
        </p:nvGraphicFramePr>
        <p:xfrm>
          <a:off x="8524876" y="3477127"/>
          <a:ext cx="3667124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369416"/>
              </p:ext>
            </p:extLst>
          </p:nvPr>
        </p:nvGraphicFramePr>
        <p:xfrm>
          <a:off x="8514348" y="637673"/>
          <a:ext cx="366712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063451"/>
              </p:ext>
            </p:extLst>
          </p:nvPr>
        </p:nvGraphicFramePr>
        <p:xfrm>
          <a:off x="4776538" y="649706"/>
          <a:ext cx="3605461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93210"/>
              </p:ext>
            </p:extLst>
          </p:nvPr>
        </p:nvGraphicFramePr>
        <p:xfrm>
          <a:off x="96252" y="649705"/>
          <a:ext cx="4547937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2697961" y="87158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GESTION </a:t>
            </a:r>
            <a:r>
              <a:rPr lang="fr-FR" b="1" u="sng" dirty="0"/>
              <a:t>DES TICKETS D’incidents et disponibilité des postes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7108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9705"/>
            <a:ext cx="12192000" cy="52818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Graphique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890928"/>
              </p:ext>
            </p:extLst>
          </p:nvPr>
        </p:nvGraphicFramePr>
        <p:xfrm>
          <a:off x="108283" y="727904"/>
          <a:ext cx="4379496" cy="256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97961" y="87158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GESTION </a:t>
            </a:r>
            <a:r>
              <a:rPr lang="fr-FR" b="1" u="sng" dirty="0"/>
              <a:t>DES TICKETS D’incidents et disponibilité des postes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Agency FB" panose="020B0503020202020204" pitchFamily="34" charset="0"/>
              </a:rPr>
              <a:t>Commentaire poste Administration ;</a:t>
            </a:r>
            <a:endParaRPr lang="fr-FR" sz="1400" b="1" u="sng" dirty="0"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Agency FB" panose="020B0503020202020204" pitchFamily="34" charset="0"/>
              </a:rPr>
              <a:t>Commentaire poste </a:t>
            </a:r>
            <a:r>
              <a:rPr lang="fr-FR" sz="1400" b="1" u="sng" dirty="0" smtClean="0">
                <a:latin typeface="Agency FB" panose="020B0503020202020204" pitchFamily="34" charset="0"/>
              </a:rPr>
              <a:t>Production</a:t>
            </a:r>
            <a:r>
              <a:rPr lang="fr-FR" sz="1400" b="1" u="sng" dirty="0" smtClean="0">
                <a:latin typeface="Agency FB" panose="020B0503020202020204" pitchFamily="34" charset="0"/>
              </a:rPr>
              <a:t> </a:t>
            </a:r>
            <a:r>
              <a:rPr lang="fr-FR" sz="1400" b="1" u="sng" dirty="0" smtClean="0">
                <a:latin typeface="Agency FB" panose="020B0503020202020204" pitchFamily="34" charset="0"/>
              </a:rPr>
              <a:t>;</a:t>
            </a:r>
            <a:endParaRPr lang="fr-FR" sz="1400" b="1" u="sng" dirty="0">
              <a:latin typeface="Agency FB" panose="020B050302020202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08283" y="33297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23967" y="3290636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Agency FB" panose="020B0503020202020204" pitchFamily="34" charset="0"/>
              </a:rPr>
              <a:t>Commentaire </a:t>
            </a:r>
            <a:r>
              <a:rPr lang="fr-FR" sz="1400" b="1" u="sng" dirty="0" smtClean="0">
                <a:latin typeface="Agency FB" panose="020B0503020202020204" pitchFamily="34" charset="0"/>
              </a:rPr>
              <a:t>temps d’</a:t>
            </a:r>
            <a:r>
              <a:rPr lang="fr-FR" sz="1400" b="1" u="sng" dirty="0" err="1" smtClean="0">
                <a:latin typeface="Agency FB" panose="020B0503020202020204" pitchFamily="34" charset="0"/>
              </a:rPr>
              <a:t>innactiviter</a:t>
            </a:r>
            <a:r>
              <a:rPr lang="fr-FR" sz="1400" b="1" u="sng" dirty="0" smtClean="0">
                <a:latin typeface="Agency FB" panose="020B0503020202020204" pitchFamily="34" charset="0"/>
              </a:rPr>
              <a:t>;</a:t>
            </a:r>
            <a:endParaRPr lang="fr-FR" sz="1400" b="1" u="sng" dirty="0">
              <a:latin typeface="Agency FB" panose="020B050302020202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733544" y="33297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530390" y="33297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11541" y="3329736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Agency FB" panose="020B0503020202020204" pitchFamily="34" charset="0"/>
              </a:rPr>
              <a:t>Commentaire sur les projets;</a:t>
            </a:r>
            <a:endParaRPr lang="fr-FR" sz="1400" b="1" u="sng" dirty="0">
              <a:latin typeface="Agency FB" panose="020B0503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283566" y="3329735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Agency FB" panose="020B0503020202020204" pitchFamily="34" charset="0"/>
              </a:rPr>
              <a:t>Commentaire sur les tickets;</a:t>
            </a:r>
            <a:endParaRPr lang="fr-FR" sz="1400" b="1" u="sng" dirty="0">
              <a:latin typeface="Agency FB" panose="020B0503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992624" y="1113880"/>
            <a:ext cx="3249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Pour les 2 postes de la DP besoin d’un clavier et 2 souris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Pour un  postes de la DRH besoin d’un switch pour le connecter au réseau et d’une sourie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Pour le poste de la DQ besoin d’une souris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Pour les postes de la DA besoin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643807" y="1031602"/>
            <a:ext cx="3249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MOOV: P11 l’eau de la climatisation endommage le clavier de cette position; P23 l’</a:t>
            </a:r>
            <a:r>
              <a:rPr lang="fr-FR" sz="1400" dirty="0" err="1" smtClean="0">
                <a:latin typeface="Agency FB" panose="020B0503020202020204" pitchFamily="34" charset="0"/>
              </a:rPr>
              <a:t>uc</a:t>
            </a:r>
            <a:r>
              <a:rPr lang="fr-FR" sz="1400" dirty="0" smtClean="0">
                <a:latin typeface="Agency FB" panose="020B0503020202020204" pitchFamily="34" charset="0"/>
              </a:rPr>
              <a:t> est défectueuse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MTN: besoin D ’une UC P34 et une souris; p54 </a:t>
            </a:r>
            <a:r>
              <a:rPr lang="fr-FR" sz="1400" dirty="0" err="1" smtClean="0">
                <a:latin typeface="Agency FB" panose="020B0503020202020204" pitchFamily="34" charset="0"/>
              </a:rPr>
              <a:t>ip</a:t>
            </a:r>
            <a:r>
              <a:rPr lang="fr-FR" sz="1400" dirty="0" smtClean="0">
                <a:latin typeface="Agency FB" panose="020B0503020202020204" pitchFamily="34" charset="0"/>
              </a:rPr>
              <a:t> phone HS P53 souris HS, P58 clavier  </a:t>
            </a:r>
          </a:p>
          <a:p>
            <a:r>
              <a:rPr lang="fr-FR" sz="1400" dirty="0" smtClean="0">
                <a:latin typeface="Agency FB" panose="020B0503020202020204" pitchFamily="34" charset="0"/>
              </a:rPr>
              <a:t>NB: les souris P83 P84, P85; P96, P95 sont  remplacer car pénible 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FTY: un disque dure a remplacer sur une position FTY 4 souris a remplacer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err="1" smtClean="0">
                <a:latin typeface="Agency FB" panose="020B0503020202020204" pitchFamily="34" charset="0"/>
              </a:rPr>
              <a:t>Bytel</a:t>
            </a:r>
            <a:r>
              <a:rPr lang="fr-FR" sz="1400" dirty="0" smtClean="0">
                <a:latin typeface="Agency FB" panose="020B0503020202020204" pitchFamily="34" charset="0"/>
              </a:rPr>
              <a:t>: besoin D’une souris et un casque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743650" y="3598413"/>
            <a:ext cx="32490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BCP Cameroun :  le 01/03/2022 un serveur dois être livrer a MTN Cameroun dans le cadre de ce projet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IVR GUINEE BISEAU : le ticket est déjà escaladé chez le support </a:t>
            </a:r>
            <a:r>
              <a:rPr lang="fr-FR" sz="1400" dirty="0" err="1" smtClean="0">
                <a:latin typeface="Agency FB" panose="020B0503020202020204" pitchFamily="34" charset="0"/>
              </a:rPr>
              <a:t>Nobelbiz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BCP MTN Brazza: stand by</a:t>
            </a:r>
          </a:p>
          <a:p>
            <a:r>
              <a:rPr lang="fr-FR" sz="1400" dirty="0" smtClean="0">
                <a:latin typeface="Agency FB" panose="020B0503020202020204" pitchFamily="34" charset="0"/>
              </a:rPr>
              <a:t>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633539" y="3708079"/>
            <a:ext cx="3249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Le ticket est lier au </a:t>
            </a:r>
            <a:r>
              <a:rPr lang="fr-FR" sz="1400" dirty="0" err="1" smtClean="0">
                <a:latin typeface="Agency FB" panose="020B0503020202020204" pitchFamily="34" charset="0"/>
              </a:rPr>
              <a:t>crn</a:t>
            </a:r>
            <a:r>
              <a:rPr lang="fr-FR" sz="1400" dirty="0" smtClean="0">
                <a:latin typeface="Agency FB" panose="020B0503020202020204" pitchFamily="34" charset="0"/>
              </a:rPr>
              <a:t> est au niveau de la qualité qui n’arrive pas a faire les écoutes</a:t>
            </a:r>
            <a:r>
              <a:rPr lang="fr-FR" sz="1400" dirty="0" smtClean="0">
                <a:latin typeface="Agency FB" panose="020B0503020202020204" pitchFamily="34" charset="0"/>
              </a:rPr>
              <a:t> en live sur 11/12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Le ticket matériel informatique nous ne disposons pas de souris pour ni </a:t>
            </a:r>
            <a:r>
              <a:rPr lang="fr-FR" sz="1400" dirty="0" err="1" smtClean="0">
                <a:latin typeface="Agency FB" panose="020B0503020202020204" pitchFamily="34" charset="0"/>
              </a:rPr>
              <a:t>d’ip</a:t>
            </a:r>
            <a:r>
              <a:rPr lang="fr-FR" sz="1400" dirty="0" smtClean="0">
                <a:latin typeface="Agency FB" panose="020B0503020202020204" pitchFamily="34" charset="0"/>
              </a:rPr>
              <a:t> phone pour procéder au remplacement nous sommes en attende du service logistique</a:t>
            </a: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70733" y="3647748"/>
            <a:ext cx="3249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Nous n’avons pas connu d’incident qui a </a:t>
            </a:r>
            <a:r>
              <a:rPr lang="fr-FR" sz="1400" dirty="0" smtClean="0">
                <a:latin typeface="Agency FB" panose="020B0503020202020204" pitchFamily="34" charset="0"/>
              </a:rPr>
              <a:t>occasionné un arrêt de production sur nos opération 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 </a:t>
            </a:r>
            <a:endParaRPr lang="fr-FR" sz="1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65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89548"/>
            <a:ext cx="12192000" cy="552137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3223231"/>
              </p:ext>
            </p:extLst>
          </p:nvPr>
        </p:nvGraphicFramePr>
        <p:xfrm>
          <a:off x="8162322" y="829056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76766"/>
              </p:ext>
            </p:extLst>
          </p:nvPr>
        </p:nvGraphicFramePr>
        <p:xfrm>
          <a:off x="4497706" y="829056"/>
          <a:ext cx="3491261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9377871"/>
              </p:ext>
            </p:extLst>
          </p:nvPr>
        </p:nvGraphicFramePr>
        <p:xfrm>
          <a:off x="440335" y="829056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868743"/>
              </p:ext>
            </p:extLst>
          </p:nvPr>
        </p:nvGraphicFramePr>
        <p:xfrm>
          <a:off x="440335" y="3535680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48285"/>
              </p:ext>
            </p:extLst>
          </p:nvPr>
        </p:nvGraphicFramePr>
        <p:xfrm>
          <a:off x="8162322" y="3535680"/>
          <a:ext cx="3971995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2734056" y="182725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GESTION </a:t>
            </a:r>
            <a:r>
              <a:rPr lang="fr-FR" b="1" u="sng" dirty="0"/>
              <a:t>DES TICKETS D’incidents et disponibilité des </a:t>
            </a:r>
            <a:r>
              <a:rPr lang="fr-FR" b="1" u="sng" dirty="0" smtClean="0"/>
              <a:t>postes DANS LES FILIALES</a:t>
            </a:r>
            <a:endParaRPr lang="fr-FR" b="1" u="sng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9968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9705"/>
            <a:ext cx="12192000" cy="528186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Graphique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890928"/>
              </p:ext>
            </p:extLst>
          </p:nvPr>
        </p:nvGraphicFramePr>
        <p:xfrm>
          <a:off x="108283" y="727904"/>
          <a:ext cx="4379496" cy="256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Agency FB" panose="020B0503020202020204" pitchFamily="34" charset="0"/>
              </a:rPr>
              <a:t>Commentaire </a:t>
            </a:r>
            <a:r>
              <a:rPr lang="fr-FR" sz="1400" b="1" u="sng" dirty="0" smtClean="0">
                <a:latin typeface="Agency FB" panose="020B0503020202020204" pitchFamily="34" charset="0"/>
              </a:rPr>
              <a:t>CONGO</a:t>
            </a:r>
            <a:r>
              <a:rPr lang="fr-FR" sz="1400" b="1" u="sng" dirty="0" smtClean="0">
                <a:latin typeface="Agency FB" panose="020B0503020202020204" pitchFamily="34" charset="0"/>
              </a:rPr>
              <a:t> </a:t>
            </a:r>
            <a:r>
              <a:rPr lang="fr-FR" sz="1400" b="1" u="sng" dirty="0" smtClean="0">
                <a:latin typeface="Agency FB" panose="020B0503020202020204" pitchFamily="34" charset="0"/>
              </a:rPr>
              <a:t>;</a:t>
            </a:r>
            <a:endParaRPr lang="fr-FR" sz="1400" b="1" u="sng" dirty="0">
              <a:latin typeface="Agency FB" panose="020B05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Agency FB" panose="020B0503020202020204" pitchFamily="34" charset="0"/>
              </a:rPr>
              <a:t>Commentaire </a:t>
            </a:r>
            <a:r>
              <a:rPr lang="fr-FR" sz="1400" b="1" u="sng" dirty="0" smtClean="0">
                <a:latin typeface="Agency FB" panose="020B0503020202020204" pitchFamily="34" charset="0"/>
              </a:rPr>
              <a:t>CAMEROUN</a:t>
            </a:r>
            <a:r>
              <a:rPr lang="fr-FR" sz="1400" b="1" u="sng" dirty="0" smtClean="0">
                <a:latin typeface="Agency FB" panose="020B0503020202020204" pitchFamily="34" charset="0"/>
              </a:rPr>
              <a:t> </a:t>
            </a:r>
            <a:r>
              <a:rPr lang="fr-FR" sz="1400" b="1" u="sng" dirty="0" smtClean="0">
                <a:latin typeface="Agency FB" panose="020B0503020202020204" pitchFamily="34" charset="0"/>
              </a:rPr>
              <a:t>;</a:t>
            </a:r>
            <a:endParaRPr lang="fr-FR" sz="1400" b="1" u="sng" dirty="0">
              <a:latin typeface="Agency FB" panose="020B050302020202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08283" y="33297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23967" y="3290636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Agency FB" panose="020B0503020202020204" pitchFamily="34" charset="0"/>
              </a:rPr>
              <a:t>Commentaire </a:t>
            </a:r>
            <a:r>
              <a:rPr lang="fr-FR" sz="1400" b="1" u="sng" dirty="0" smtClean="0">
                <a:latin typeface="Agency FB" panose="020B0503020202020204" pitchFamily="34" charset="0"/>
              </a:rPr>
              <a:t>cote d’ivoire</a:t>
            </a:r>
            <a:r>
              <a:rPr lang="fr-FR" sz="1400" b="1" u="sng" dirty="0" smtClean="0">
                <a:latin typeface="Agency FB" panose="020B0503020202020204" pitchFamily="34" charset="0"/>
              </a:rPr>
              <a:t>;</a:t>
            </a:r>
            <a:endParaRPr lang="fr-FR" sz="1400" b="1" u="sng" dirty="0">
              <a:latin typeface="Agency FB" panose="020B050302020202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733544" y="33297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530390" y="33297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11541" y="3329736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Agency FB" panose="020B0503020202020204" pitchFamily="34" charset="0"/>
              </a:rPr>
              <a:t>Commentaire </a:t>
            </a:r>
            <a:r>
              <a:rPr lang="fr-FR" sz="1400" b="1" u="sng" dirty="0" smtClean="0">
                <a:latin typeface="Agency FB" panose="020B0503020202020204" pitchFamily="34" charset="0"/>
              </a:rPr>
              <a:t>Conakry</a:t>
            </a:r>
            <a:endParaRPr lang="fr-FR" sz="1400" b="1" u="sng" dirty="0">
              <a:latin typeface="Agency FB" panose="020B0503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283566" y="3329735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latin typeface="Agency FB" panose="020B0503020202020204" pitchFamily="34" charset="0"/>
              </a:rPr>
              <a:t>Commentaire </a:t>
            </a:r>
            <a:r>
              <a:rPr lang="fr-FR" sz="1400" b="1" u="sng" dirty="0" smtClean="0">
                <a:latin typeface="Agency FB" panose="020B0503020202020204" pitchFamily="34" charset="0"/>
              </a:rPr>
              <a:t>BISSEAU</a:t>
            </a:r>
            <a:endParaRPr lang="fr-FR" sz="1400" b="1" u="sng" dirty="0">
              <a:latin typeface="Agency FB" panose="020B0503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992624" y="1113880"/>
            <a:ext cx="32490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/>
              <a:t>Comme </a:t>
            </a:r>
            <a:r>
              <a:rPr lang="fr-FR" sz="1400" dirty="0"/>
              <a:t>le montre le graphique, la majorité des positions de travail sont disponible prêtes a être utilisées, les autres en attente de remplacement des composants</a:t>
            </a:r>
            <a:r>
              <a:rPr lang="fr-FR" sz="1400" dirty="0" smtClean="0"/>
              <a:t>,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endParaRPr lang="fr-FR" sz="1400" dirty="0" smtClean="0">
              <a:latin typeface="Agency FB" panose="020B0503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643807" y="1031602"/>
            <a:ext cx="3249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Installation du serveur en cours pour le plan ce continuité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43650" y="3598413"/>
            <a:ext cx="3249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Prise en fonction du nouveau stagiaire  DSI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633539" y="3708079"/>
            <a:ext cx="3249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L’instabilité de la connexion internet est le souci le plus </a:t>
            </a:r>
            <a:r>
              <a:rPr lang="fr-FR" sz="1400" dirty="0" err="1" smtClean="0">
                <a:latin typeface="Agency FB" panose="020B0503020202020204" pitchFamily="34" charset="0"/>
              </a:rPr>
              <a:t>recurent</a:t>
            </a:r>
            <a:r>
              <a:rPr lang="fr-FR" sz="1400" dirty="0" smtClean="0">
                <a:latin typeface="Agency FB" panose="020B0503020202020204" pitchFamily="34" charset="0"/>
              </a:rPr>
              <a:t> et cela cause des down time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70733" y="3647748"/>
            <a:ext cx="3249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RAS</a:t>
            </a:r>
          </a:p>
          <a:p>
            <a:r>
              <a:rPr lang="fr-FR" sz="1400" dirty="0" smtClean="0">
                <a:latin typeface="Agency FB" panose="020B0503020202020204" pitchFamily="34" charset="0"/>
              </a:rPr>
              <a:t>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34056" y="182725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GESTION </a:t>
            </a:r>
            <a:r>
              <a:rPr lang="fr-FR" b="1" u="sng" dirty="0"/>
              <a:t>DES TICKETS D’incidents et disponibilité des </a:t>
            </a:r>
            <a:r>
              <a:rPr lang="fr-FR" b="1" u="sng" dirty="0" smtClean="0"/>
              <a:t>postes DANS LES FILIALES</a:t>
            </a:r>
            <a:endParaRPr lang="fr-FR" b="1" u="sng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741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46787" y="2797541"/>
            <a:ext cx="5234263" cy="500198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400" dirty="0" smtClean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Progiciel de gestion intégré</a:t>
            </a:r>
            <a:endParaRPr lang="fr-FR" sz="2400" dirty="0">
              <a:solidFill>
                <a:srgbClr val="E7E6E6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D3161FB8-6D35-4193-84F0-40C16DE47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836"/>
            <a:ext cx="12193412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D3161FB8-6D35-4193-84F0-40C16DE47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2" y="-285836"/>
            <a:ext cx="12193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5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34812</TotalTime>
  <Words>867</Words>
  <Application>Microsoft Office PowerPoint</Application>
  <PresentationFormat>Grand écran</PresentationFormat>
  <Paragraphs>246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2" baseType="lpstr">
      <vt:lpstr>Agency FB</vt:lpstr>
      <vt:lpstr>Arial</vt:lpstr>
      <vt:lpstr>Arial Black</vt:lpstr>
      <vt:lpstr>Baskerville Old Face</vt:lpstr>
      <vt:lpstr>Bell MT</vt:lpstr>
      <vt:lpstr>Bodoni MT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COMMENTAIRES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LJ</cp:lastModifiedBy>
  <cp:revision>1885</cp:revision>
  <dcterms:created xsi:type="dcterms:W3CDTF">2015-10-14T16:42:27Z</dcterms:created>
  <dcterms:modified xsi:type="dcterms:W3CDTF">2022-02-24T22:45:42Z</dcterms:modified>
</cp:coreProperties>
</file>