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715" r:id="rId3"/>
    <p:sldId id="868" r:id="rId4"/>
    <p:sldId id="817" r:id="rId5"/>
    <p:sldId id="875" r:id="rId6"/>
    <p:sldId id="876" r:id="rId7"/>
    <p:sldId id="877" r:id="rId8"/>
    <p:sldId id="878" r:id="rId9"/>
    <p:sldId id="879" r:id="rId10"/>
    <p:sldId id="880" r:id="rId11"/>
    <p:sldId id="881" r:id="rId12"/>
    <p:sldId id="834" r:id="rId13"/>
    <p:sldId id="852" r:id="rId14"/>
    <p:sldId id="882" r:id="rId15"/>
    <p:sldId id="874" r:id="rId16"/>
    <p:sldId id="74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43C0C"/>
    <a:srgbClr val="CCECFF"/>
    <a:srgbClr val="E2001A"/>
    <a:srgbClr val="A80014"/>
    <a:srgbClr val="FFFFFF"/>
    <a:srgbClr val="FF00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728" autoAdjust="0"/>
  </p:normalViewPr>
  <p:slideViewPr>
    <p:cSldViewPr snapToGrid="0">
      <p:cViewPr varScale="1">
        <p:scale>
          <a:sx n="80" d="100"/>
          <a:sy n="80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euille_de_calcul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euille_de_calcul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Feuille_de_calcul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Feuille_de_calcul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Feuille_de_calcul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\Downloads\Rpt_MCGN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1-40B7-BE40-542326140D8C}"/>
            </c:ext>
          </c:extLst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1-40B7-BE40-542326140D8C}"/>
            </c:ext>
          </c:extLst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B1-40B7-BE40-542326140D8C}"/>
            </c:ext>
          </c:extLst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B1-40B7-BE40-542326140D8C}"/>
            </c:ext>
          </c:extLst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B1-40B7-BE40-542326140D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9149552"/>
        <c:axId val="1929147920"/>
      </c:barChart>
      <c:catAx>
        <c:axId val="192914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47920"/>
        <c:crosses val="autoZero"/>
        <c:auto val="1"/>
        <c:lblAlgn val="ctr"/>
        <c:lblOffset val="100"/>
        <c:noMultiLvlLbl val="0"/>
      </c:catAx>
      <c:valAx>
        <c:axId val="192914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495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E2-4459-8EA5-D9D5FEFF61F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E2-4459-8EA5-D9D5FEFF61F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E2-4459-8EA5-D9D5FEFF61F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E2-4459-8EA5-D9D5FEFF61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20</c:v>
                </c:pt>
                <c:pt idx="1">
                  <c:v>15</c:v>
                </c:pt>
                <c:pt idx="2">
                  <c:v>20</c:v>
                </c:pt>
                <c:pt idx="3">
                  <c:v>320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E2-4459-8EA5-D9D5FEFF61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étage</a:t>
            </a:r>
          </a:p>
          <a:p>
            <a:pPr>
              <a:defRPr/>
            </a:pPr>
            <a:r>
              <a:rPr lang="fr-FR" dirty="0"/>
              <a:t>ABFPA+ Infirmerie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D-4555-8234-3DF43368A829}"/>
            </c:ext>
          </c:extLst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D-4555-8234-3DF43368A829}"/>
            </c:ext>
          </c:extLst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D-4555-8234-3DF43368A829}"/>
            </c:ext>
          </c:extLst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D-4555-8234-3DF43368A829}"/>
            </c:ext>
          </c:extLst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D-4555-8234-3DF43368A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152272"/>
        <c:axId val="1929150096"/>
      </c:barChart>
      <c:catAx>
        <c:axId val="192915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0096"/>
        <c:crosses val="autoZero"/>
        <c:auto val="1"/>
        <c:lblAlgn val="ctr"/>
        <c:lblOffset val="100"/>
        <c:noMultiLvlLbl val="0"/>
      </c:catAx>
      <c:valAx>
        <c:axId val="192915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2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2</c:v>
                </c:pt>
                <c:pt idx="1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9159888"/>
        <c:axId val="1929157168"/>
      </c:barChart>
      <c:catAx>
        <c:axId val="192915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7168"/>
        <c:crosses val="autoZero"/>
        <c:auto val="1"/>
        <c:lblAlgn val="ctr"/>
        <c:lblOffset val="100"/>
        <c:noMultiLvlLbl val="0"/>
      </c:catAx>
      <c:valAx>
        <c:axId val="192915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system</c:v>
                </c:pt>
                <c:pt idx="1">
                  <c:v>bytel acces application</c:v>
                </c:pt>
                <c:pt idx="2">
                  <c:v>bytel souci Poste de travail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29157712"/>
        <c:axId val="1929158800"/>
      </c:barChart>
      <c:catAx>
        <c:axId val="1929157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8800"/>
        <c:crosses val="autoZero"/>
        <c:auto val="1"/>
        <c:lblAlgn val="ctr"/>
        <c:lblOffset val="100"/>
        <c:noMultiLvlLbl val="0"/>
      </c:catAx>
      <c:valAx>
        <c:axId val="1929158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7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9153360"/>
        <c:axId val="1929160976"/>
      </c:barChart>
      <c:catAx>
        <c:axId val="192915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60976"/>
        <c:crosses val="autoZero"/>
        <c:auto val="1"/>
        <c:lblAlgn val="ctr"/>
        <c:lblOffset val="100"/>
        <c:noMultiLvlLbl val="0"/>
      </c:catAx>
      <c:valAx>
        <c:axId val="192916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33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>
        <c:manualLayout>
          <c:xMode val="edge"/>
          <c:yMode val="edge"/>
          <c:x val="0.2092265130321726"/>
          <c:y val="2.7912548009033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9D-4923-BF82-10AE959212F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9D-4923-BF82-10AE959212F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9D-4923-BF82-10AE959212F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9D-4923-BF82-10AE959212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9D-4923-BF82-10AE959212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BISSEAU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9151728"/>
        <c:axId val="1880733056"/>
      </c:barChart>
      <c:catAx>
        <c:axId val="192915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733056"/>
        <c:crosses val="autoZero"/>
        <c:auto val="1"/>
        <c:lblAlgn val="ctr"/>
        <c:lblOffset val="100"/>
        <c:noMultiLvlLbl val="0"/>
      </c:catAx>
      <c:valAx>
        <c:axId val="188073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1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COTE</a:t>
            </a:r>
            <a:r>
              <a:rPr lang="fr-FR" b="1" u="sng" baseline="0" dirty="0"/>
              <a:t> D’IVOIRE</a:t>
            </a:r>
            <a:endParaRPr lang="fr-FR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80736320"/>
        <c:axId val="1880742304"/>
      </c:barChart>
      <c:catAx>
        <c:axId val="188073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742304"/>
        <c:crosses val="autoZero"/>
        <c:auto val="1"/>
        <c:lblAlgn val="ctr"/>
        <c:lblOffset val="100"/>
        <c:noMultiLvlLbl val="0"/>
      </c:catAx>
      <c:valAx>
        <c:axId val="188074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80736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CAMEROUN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3930144"/>
        <c:axId val="2030008816"/>
      </c:barChart>
      <c:catAx>
        <c:axId val="18739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08816"/>
        <c:crosses val="autoZero"/>
        <c:auto val="1"/>
        <c:lblAlgn val="ctr"/>
        <c:lblOffset val="100"/>
        <c:noMultiLvlLbl val="0"/>
      </c:catAx>
      <c:valAx>
        <c:axId val="203000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739301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Materiel informatique</c:v>
                </c:pt>
                <c:pt idx="2">
                  <c:v>autre probleme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15</c:v>
                </c:pt>
                <c:pt idx="1">
                  <c:v>6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30343088"/>
        <c:axId val="1930347984"/>
      </c:barChart>
      <c:catAx>
        <c:axId val="1930343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7984"/>
        <c:crosses val="autoZero"/>
        <c:auto val="1"/>
        <c:lblAlgn val="ctr"/>
        <c:lblOffset val="100"/>
        <c:noMultiLvlLbl val="0"/>
      </c:catAx>
      <c:valAx>
        <c:axId val="193034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30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 CONGO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positions!$G$11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4"/>
          <c:order val="3"/>
          <c:tx>
            <c:strRef>
              <c:f>positions!$G$10</c:f>
              <c:strCache>
                <c:ptCount val="1"/>
                <c:pt idx="0">
                  <c:v>Vides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2-4D72-AD77-296D25DA313F}"/>
            </c:ext>
          </c:extLst>
        </c:ser>
        <c:ser>
          <c:idx val="3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30014256"/>
        <c:axId val="2030009904"/>
      </c:barChart>
      <c:catAx>
        <c:axId val="203001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09904"/>
        <c:crosses val="autoZero"/>
        <c:auto val="1"/>
        <c:lblAlgn val="ctr"/>
        <c:lblOffset val="100"/>
        <c:noMultiLvlLbl val="0"/>
      </c:catAx>
      <c:valAx>
        <c:axId val="203000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42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POINT</a:t>
            </a:r>
            <a:r>
              <a:rPr lang="fr-FR" baseline="0" dirty="0"/>
              <a:t> DES POSITIONS CONAKRY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3-4642-904B-35D7C44D3A66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3-4642-904B-35D7C44D3A66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3-4642-904B-35D7C44D3A66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3-4642-904B-35D7C44D3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0014800"/>
        <c:axId val="2030016432"/>
      </c:barChart>
      <c:catAx>
        <c:axId val="203001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6432"/>
        <c:crosses val="autoZero"/>
        <c:auto val="1"/>
        <c:lblAlgn val="ctr"/>
        <c:lblOffset val="100"/>
        <c:noMultiLvlLbl val="0"/>
      </c:catAx>
      <c:valAx>
        <c:axId val="203001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4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163</c:v>
                </c:pt>
                <c:pt idx="1">
                  <c:v>316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F-40A0-9832-0EC60D7508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5A-4AD9-A4F3-9EA1FFDD401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164</c:v>
                </c:pt>
                <c:pt idx="1">
                  <c:v>318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F-40A0-9832-0EC60D7508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EC-4D96-BD18-39E183D83B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164</c:v>
                </c:pt>
                <c:pt idx="1">
                  <c:v>323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F-40A0-9832-0EC60D7508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30016976"/>
        <c:axId val="2030017520"/>
      </c:barChart>
      <c:catAx>
        <c:axId val="203001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7520"/>
        <c:crosses val="autoZero"/>
        <c:auto val="1"/>
        <c:lblAlgn val="ctr"/>
        <c:lblOffset val="100"/>
        <c:noMultiLvlLbl val="0"/>
      </c:catAx>
      <c:valAx>
        <c:axId val="203001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6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1857709949817711"/>
          <c:h val="0.1577965538387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82-401E-89D1-12739A6C06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82-401E-89D1-12739A6C06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82-401E-89D1-12739A6C0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30015888"/>
        <c:axId val="2030005008"/>
      </c:barChart>
      <c:catAx>
        <c:axId val="2030015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2030005008"/>
        <c:crosses val="autoZero"/>
        <c:auto val="1"/>
        <c:lblAlgn val="ctr"/>
        <c:lblOffset val="100"/>
        <c:noMultiLvlLbl val="0"/>
      </c:catAx>
      <c:valAx>
        <c:axId val="2030005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15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9-4A12-9D05-F107D73CD94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F9-4A12-9D05-F107D73CD94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F9-4A12-9D05-F107D73CD94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F9-4A12-9D05-F107D73C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0002288"/>
        <c:axId val="2030003920"/>
      </c:barChart>
      <c:catAx>
        <c:axId val="203000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03920"/>
        <c:crosses val="autoZero"/>
        <c:auto val="1"/>
        <c:lblAlgn val="ctr"/>
        <c:lblOffset val="100"/>
        <c:noMultiLvlLbl val="0"/>
      </c:catAx>
      <c:valAx>
        <c:axId val="2030003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3000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Administration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8-47CD-B59E-E9FD6DDED6E7}"/>
            </c:ext>
          </c:extLst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8-47CD-B59E-E9FD6DDED6E7}"/>
            </c:ext>
          </c:extLst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D8-47CD-B59E-E9FD6DDED6E7}"/>
            </c:ext>
          </c:extLst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D8-47CD-B59E-E9FD6DDED6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48528"/>
        <c:axId val="1930356144"/>
      </c:barChart>
      <c:catAx>
        <c:axId val="193034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6144"/>
        <c:crosses val="autoZero"/>
        <c:auto val="1"/>
        <c:lblAlgn val="ctr"/>
        <c:lblOffset val="100"/>
        <c:noMultiLvlLbl val="0"/>
      </c:catAx>
      <c:valAx>
        <c:axId val="193035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8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POINT DES POSITIONS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B0-41D8-A3F4-FAB6261DEF8B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B0-41D8-A3F4-FAB6261DEF8B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B0-41D8-A3F4-FAB6261DEF8B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0-41D8-A3F4-FAB6261DEF8B}"/>
            </c:ext>
          </c:extLst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B0-41D8-A3F4-FAB6261DEF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43632"/>
        <c:axId val="1930351248"/>
      </c:barChart>
      <c:catAx>
        <c:axId val="193034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1248"/>
        <c:crosses val="autoZero"/>
        <c:auto val="1"/>
        <c:lblAlgn val="ctr"/>
        <c:lblOffset val="100"/>
        <c:noMultiLvlLbl val="0"/>
      </c:catAx>
      <c:valAx>
        <c:axId val="193035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36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15</c:v>
                </c:pt>
                <c:pt idx="1">
                  <c:v>1</c:v>
                </c:pt>
                <c:pt idx="2">
                  <c:v>6</c:v>
                </c:pt>
                <c:pt idx="3">
                  <c:v>9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15</c:v>
                </c:pt>
                <c:pt idx="1">
                  <c:v>1</c:v>
                </c:pt>
                <c:pt idx="2">
                  <c:v>6</c:v>
                </c:pt>
                <c:pt idx="3">
                  <c:v>9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51792"/>
        <c:axId val="1930353424"/>
      </c:barChart>
      <c:catAx>
        <c:axId val="193035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3424"/>
        <c:crosses val="autoZero"/>
        <c:auto val="1"/>
        <c:lblAlgn val="ctr"/>
        <c:lblOffset val="100"/>
        <c:noMultiLvlLbl val="0"/>
      </c:catAx>
      <c:valAx>
        <c:axId val="193035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étage</a:t>
            </a:r>
          </a:p>
          <a:p>
            <a:pPr>
              <a:defRPr/>
            </a:pPr>
            <a:r>
              <a:rPr lang="fr-FR" dirty="0"/>
              <a:t>PROG+RH+AD</a:t>
            </a:r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D-4DB9-B619-F699B5493041}"/>
            </c:ext>
          </c:extLst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D-4DB9-B619-F699B5493041}"/>
            </c:ext>
          </c:extLst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9D-4DB9-B619-F699B5493041}"/>
            </c:ext>
          </c:extLst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9D-4DB9-B619-F699B5493041}"/>
            </c:ext>
          </c:extLst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9D-4DB9-B619-F699B5493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56688"/>
        <c:axId val="1930345808"/>
      </c:barChart>
      <c:catAx>
        <c:axId val="193035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5808"/>
        <c:crosses val="autoZero"/>
        <c:auto val="1"/>
        <c:lblAlgn val="ctr"/>
        <c:lblOffset val="100"/>
        <c:noMultiLvlLbl val="0"/>
      </c:catAx>
      <c:valAx>
        <c:axId val="193034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66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étage</a:t>
            </a:r>
          </a:p>
          <a:p>
            <a:pPr>
              <a:defRPr/>
            </a:pPr>
            <a:r>
              <a:rPr lang="fr-FR" dirty="0"/>
              <a:t>COM+AI+DFC+DSI</a:t>
            </a:r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51-490C-9316-082EDD080DD1}"/>
            </c:ext>
          </c:extLst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51-490C-9316-082EDD080DD1}"/>
            </c:ext>
          </c:extLst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51-490C-9316-082EDD080DD1}"/>
            </c:ext>
          </c:extLst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51-490C-9316-082EDD080DD1}"/>
            </c:ext>
          </c:extLst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51-490C-9316-082EDD080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57776"/>
        <c:axId val="1930342544"/>
      </c:barChart>
      <c:catAx>
        <c:axId val="193035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2544"/>
        <c:crosses val="autoZero"/>
        <c:auto val="1"/>
        <c:lblAlgn val="ctr"/>
        <c:lblOffset val="100"/>
        <c:noMultiLvlLbl val="0"/>
      </c:catAx>
      <c:valAx>
        <c:axId val="193034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577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0344176"/>
        <c:axId val="1930344720"/>
      </c:barChart>
      <c:catAx>
        <c:axId val="193034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4720"/>
        <c:crosses val="autoZero"/>
        <c:auto val="1"/>
        <c:lblAlgn val="ctr"/>
        <c:lblOffset val="100"/>
        <c:noMultiLvlLbl val="0"/>
      </c:catAx>
      <c:valAx>
        <c:axId val="193034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30344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0-4EA3-AC19-30659C5B16DB}"/>
            </c:ext>
          </c:extLst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0-4EA3-AC19-30659C5B16DB}"/>
            </c:ext>
          </c:extLst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0-4EA3-AC19-30659C5B16DB}"/>
            </c:ext>
          </c:extLst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0-4EA3-AC19-30659C5B16DB}"/>
            </c:ext>
          </c:extLst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F0-4EA3-AC19-30659C5B16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9154992"/>
        <c:axId val="1929146832"/>
      </c:barChart>
      <c:catAx>
        <c:axId val="192915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46832"/>
        <c:crosses val="autoZero"/>
        <c:auto val="1"/>
        <c:lblAlgn val="ctr"/>
        <c:lblOffset val="100"/>
        <c:noMultiLvlLbl val="0"/>
      </c:catAx>
      <c:valAx>
        <c:axId val="192914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91549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Nombre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Obj IT</a:t>
          </a: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Clôturé</a:t>
          </a: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3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3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3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3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2" presStyleCnt="3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2" presStyleCnt="3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363568A-DA91-456C-BD2B-15958D6FF9A0}" type="presOf" srcId="{56220AFA-1D07-4104-8067-6AE8EF7D4204}" destId="{D0B9C7D0-BAFD-415C-A801-C49A63BA0F78}" srcOrd="0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9C06A51-C4B1-4570-A532-8DD2007727ED}" type="presOf" srcId="{A4119696-336E-4F9C-912C-1790ECFD5B61}" destId="{1F6FB372-DE18-4B3E-A418-92F1D5682705}" srcOrd="0" destOrd="0" presId="urn:microsoft.com/office/officeart/2005/8/layout/lProcess2"/>
    <dgm:cxn modelId="{1C021B22-B6C9-4023-98A4-1C2106532894}" type="presOf" srcId="{56220AFA-1D07-4104-8067-6AE8EF7D4204}" destId="{1FDDD4D9-5CAA-4162-8A82-CAE6559C3AAF}" srcOrd="1" destOrd="0" presId="urn:microsoft.com/office/officeart/2005/8/layout/lProcess2"/>
    <dgm:cxn modelId="{B7A08071-2087-494F-A9C8-5A6603584C43}" type="presOf" srcId="{A4119696-336E-4F9C-912C-1790ECFD5B61}" destId="{0CAF9E1F-90EB-4870-812E-3FB379059817}" srcOrd="1" destOrd="0" presId="urn:microsoft.com/office/officeart/2005/8/layout/lProcess2"/>
    <dgm:cxn modelId="{624D7051-AD8B-4518-9B9D-D22A1F0BF865}" type="presOf" srcId="{F286479C-EA5C-4960-AFAB-47E52DE43E4A}" destId="{A65A5ABE-6440-48A1-875B-132A644BF634}" srcOrd="0" destOrd="0" presId="urn:microsoft.com/office/officeart/2005/8/layout/lProcess2"/>
    <dgm:cxn modelId="{E65F0B33-4AE8-434D-A127-95A877C23641}" type="presOf" srcId="{27A110B4-891D-4285-922C-B71A1172C5D5}" destId="{55F7BFAE-8E74-4CCD-8F23-8EC903398DE8}" srcOrd="0" destOrd="0" presId="urn:microsoft.com/office/officeart/2005/8/layout/lProcess2"/>
    <dgm:cxn modelId="{FD9EDE3D-68D4-45BF-B678-D653309DAC5C}" type="presOf" srcId="{BA59C191-EAC9-400C-91DF-08672997E212}" destId="{6AEE3AF1-326D-40BF-8A4B-3A2D8A05D40A}" srcOrd="0" destOrd="0" presId="urn:microsoft.com/office/officeart/2005/8/layout/lProcess2"/>
    <dgm:cxn modelId="{172C3716-EF62-4459-9254-B20DFD674C27}" type="presOf" srcId="{3E240924-2A29-4893-BE36-81037C47A986}" destId="{2033E58C-2548-4821-94DF-80E0CE5961C5}" srcOrd="0" destOrd="0" presId="urn:microsoft.com/office/officeart/2005/8/layout/lProcess2"/>
    <dgm:cxn modelId="{F12C913A-DC14-4C8D-9034-FDA1F40E0C98}" type="presOf" srcId="{BA59C191-EAC9-400C-91DF-08672997E212}" destId="{642412D6-6F80-415A-B834-12799691EF68}" srcOrd="1" destOrd="0" presId="urn:microsoft.com/office/officeart/2005/8/layout/lProcess2"/>
    <dgm:cxn modelId="{CF36BE8B-813D-481A-975C-217806C12E68}" srcId="{F286479C-EA5C-4960-AFAB-47E52DE43E4A}" destId="{56220AFA-1D07-4104-8067-6AE8EF7D4204}" srcOrd="2" destOrd="0" parTransId="{E90E5469-2EA0-40A8-A745-A1126D89E2E7}" sibTransId="{82C3377B-FF54-49DC-8332-CE188D44717E}"/>
    <dgm:cxn modelId="{CBE06E29-8390-4872-84A3-48A9840177C7}" type="presOf" srcId="{9A840BA3-0E52-44E5-B558-9EB157A1D326}" destId="{89909B9A-036C-44E2-A66B-6D43D82776BA}" srcOrd="0" destOrd="0" presId="urn:microsoft.com/office/officeart/2005/8/layout/lProcess2"/>
    <dgm:cxn modelId="{7F3BB478-D895-4A21-967E-4C0A7BF14CD2}" type="presParOf" srcId="{A65A5ABE-6440-48A1-875B-132A644BF634}" destId="{49C662BB-F694-4331-87B2-06C348060916}" srcOrd="0" destOrd="0" presId="urn:microsoft.com/office/officeart/2005/8/layout/lProcess2"/>
    <dgm:cxn modelId="{15234ADF-4AD6-4289-9262-207421AB28F5}" type="presParOf" srcId="{49C662BB-F694-4331-87B2-06C348060916}" destId="{6AEE3AF1-326D-40BF-8A4B-3A2D8A05D40A}" srcOrd="0" destOrd="0" presId="urn:microsoft.com/office/officeart/2005/8/layout/lProcess2"/>
    <dgm:cxn modelId="{778F902B-7041-4676-87B1-733A871D31F4}" type="presParOf" srcId="{49C662BB-F694-4331-87B2-06C348060916}" destId="{642412D6-6F80-415A-B834-12799691EF68}" srcOrd="1" destOrd="0" presId="urn:microsoft.com/office/officeart/2005/8/layout/lProcess2"/>
    <dgm:cxn modelId="{ACECC09F-52AF-46B7-A7A9-896815EAE4AC}" type="presParOf" srcId="{49C662BB-F694-4331-87B2-06C348060916}" destId="{6B15119B-1DAC-4161-AA10-E5C64088E437}" srcOrd="2" destOrd="0" presId="urn:microsoft.com/office/officeart/2005/8/layout/lProcess2"/>
    <dgm:cxn modelId="{060E237C-A6E5-4FE2-8BEB-6F603AAF9D3D}" type="presParOf" srcId="{6B15119B-1DAC-4161-AA10-E5C64088E437}" destId="{6A3DBDE8-72C1-46E4-8CB1-E917EC493FF7}" srcOrd="0" destOrd="0" presId="urn:microsoft.com/office/officeart/2005/8/layout/lProcess2"/>
    <dgm:cxn modelId="{3C25F1E6-EF1E-497F-8A49-3AABAB83DCC8}" type="presParOf" srcId="{6A3DBDE8-72C1-46E4-8CB1-E917EC493FF7}" destId="{55F7BFAE-8E74-4CCD-8F23-8EC903398DE8}" srcOrd="0" destOrd="0" presId="urn:microsoft.com/office/officeart/2005/8/layout/lProcess2"/>
    <dgm:cxn modelId="{91975F93-5539-4DE3-BE11-B78C7E4944BB}" type="presParOf" srcId="{A65A5ABE-6440-48A1-875B-132A644BF634}" destId="{7312F7D5-D988-45ED-95B8-6FF4991EA181}" srcOrd="1" destOrd="0" presId="urn:microsoft.com/office/officeart/2005/8/layout/lProcess2"/>
    <dgm:cxn modelId="{5DCCD104-6D8F-4589-ADAA-00BEB93DA649}" type="presParOf" srcId="{A65A5ABE-6440-48A1-875B-132A644BF634}" destId="{8D11F31B-0CFE-47FC-AB2A-1B4C3ECFC4D5}" srcOrd="2" destOrd="0" presId="urn:microsoft.com/office/officeart/2005/8/layout/lProcess2"/>
    <dgm:cxn modelId="{BFC44DB3-565B-4F6B-909D-93F60F653A5D}" type="presParOf" srcId="{8D11F31B-0CFE-47FC-AB2A-1B4C3ECFC4D5}" destId="{1F6FB372-DE18-4B3E-A418-92F1D5682705}" srcOrd="0" destOrd="0" presId="urn:microsoft.com/office/officeart/2005/8/layout/lProcess2"/>
    <dgm:cxn modelId="{5B8405DF-CF26-4C94-B4A9-C1C09E8FFD7B}" type="presParOf" srcId="{8D11F31B-0CFE-47FC-AB2A-1B4C3ECFC4D5}" destId="{0CAF9E1F-90EB-4870-812E-3FB379059817}" srcOrd="1" destOrd="0" presId="urn:microsoft.com/office/officeart/2005/8/layout/lProcess2"/>
    <dgm:cxn modelId="{465744DF-C555-455F-AA87-37D85ADE5E5B}" type="presParOf" srcId="{8D11F31B-0CFE-47FC-AB2A-1B4C3ECFC4D5}" destId="{835A5EF0-0E8C-4EFA-9044-C556FB3BA5FF}" srcOrd="2" destOrd="0" presId="urn:microsoft.com/office/officeart/2005/8/layout/lProcess2"/>
    <dgm:cxn modelId="{F3E9ADDF-B23A-4BDB-8F5D-0CF4DE3B6699}" type="presParOf" srcId="{835A5EF0-0E8C-4EFA-9044-C556FB3BA5FF}" destId="{7248E901-72B0-4949-B3EE-A7CC031E7CEA}" srcOrd="0" destOrd="0" presId="urn:microsoft.com/office/officeart/2005/8/layout/lProcess2"/>
    <dgm:cxn modelId="{44CBEF72-D54B-4902-9CEE-5A48D294BF46}" type="presParOf" srcId="{7248E901-72B0-4949-B3EE-A7CC031E7CEA}" destId="{89909B9A-036C-44E2-A66B-6D43D82776BA}" srcOrd="0" destOrd="0" presId="urn:microsoft.com/office/officeart/2005/8/layout/lProcess2"/>
    <dgm:cxn modelId="{D24B5748-46D7-4977-A67C-E93E87EA48A9}" type="presParOf" srcId="{A65A5ABE-6440-48A1-875B-132A644BF634}" destId="{DC0F060C-5CE4-4A45-A83A-0285CAE9E371}" srcOrd="3" destOrd="0" presId="urn:microsoft.com/office/officeart/2005/8/layout/lProcess2"/>
    <dgm:cxn modelId="{1991492E-8FB4-4321-927C-2F6C146399C6}" type="presParOf" srcId="{A65A5ABE-6440-48A1-875B-132A644BF634}" destId="{9ED3DA30-790C-4E02-8B40-0A1334228463}" srcOrd="4" destOrd="0" presId="urn:microsoft.com/office/officeart/2005/8/layout/lProcess2"/>
    <dgm:cxn modelId="{AB3A4803-D1CC-44B3-9280-6C3ADB2F5311}" type="presParOf" srcId="{9ED3DA30-790C-4E02-8B40-0A1334228463}" destId="{D0B9C7D0-BAFD-415C-A801-C49A63BA0F78}" srcOrd="0" destOrd="0" presId="urn:microsoft.com/office/officeart/2005/8/layout/lProcess2"/>
    <dgm:cxn modelId="{6B7ABE8A-77B1-4A51-96FA-F865BADF8ADC}" type="presParOf" srcId="{9ED3DA30-790C-4E02-8B40-0A1334228463}" destId="{1FDDD4D9-5CAA-4162-8A82-CAE6559C3AAF}" srcOrd="1" destOrd="0" presId="urn:microsoft.com/office/officeart/2005/8/layout/lProcess2"/>
    <dgm:cxn modelId="{C31FE3BF-E2A0-4A22-9665-7F06E348523E}" type="presParOf" srcId="{9ED3DA30-790C-4E02-8B40-0A1334228463}" destId="{92008570-A2A5-4973-99A2-9D63A6E7EDF1}" srcOrd="2" destOrd="0" presId="urn:microsoft.com/office/officeart/2005/8/layout/lProcess2"/>
    <dgm:cxn modelId="{972AC8BD-0C93-4AD2-8748-E4563DC218F6}" type="presParOf" srcId="{92008570-A2A5-4973-99A2-9D63A6E7EDF1}" destId="{780EBB67-667F-4E26-B31E-608877246C89}" srcOrd="0" destOrd="0" presId="urn:microsoft.com/office/officeart/2005/8/layout/lProcess2"/>
    <dgm:cxn modelId="{AD07F7A8-9BBB-4888-9A7C-8858A12CCEEC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%AVC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</a:t>
          </a:r>
          <a:r>
            <a:rPr lang="fr-FR" sz="1200" b="0" dirty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OK/NOK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>
            <a:latin typeface="Bell MT" panose="02020503060305020303" pitchFamily="18" charset="0"/>
          </a:endParaRPr>
        </a:p>
        <a:p>
          <a:r>
            <a:rPr lang="fr-FR" sz="1200" b="1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524E0ECC-843D-4FF1-967D-A16AAC778C7F}" type="presOf" srcId="{9A840BA3-0E52-44E5-B558-9EB157A1D326}" destId="{89909B9A-036C-44E2-A66B-6D43D82776BA}" srcOrd="0" destOrd="0" presId="urn:microsoft.com/office/officeart/2005/8/layout/lProcess2"/>
    <dgm:cxn modelId="{ED68673B-A42B-41FB-8776-7EE607B9EA20}" type="presOf" srcId="{56220AFA-1D07-4104-8067-6AE8EF7D4204}" destId="{1FDDD4D9-5CAA-4162-8A82-CAE6559C3AAF}" srcOrd="1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B2900763-3486-47E7-BFC3-B8E93B81C46C}" type="presOf" srcId="{7BA9F00E-A40F-414F-9F4C-A5792DE3CC3D}" destId="{2C39E7D0-DF85-4CEB-A106-6DDE3E6AF46D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7AC50A06-B830-473E-A412-C41312727CC5}" type="presOf" srcId="{A4119696-336E-4F9C-912C-1790ECFD5B61}" destId="{1F6FB372-DE18-4B3E-A418-92F1D5682705}" srcOrd="0" destOrd="0" presId="urn:microsoft.com/office/officeart/2005/8/layout/lProcess2"/>
    <dgm:cxn modelId="{B3DCA958-44C5-425B-A0E7-237D1EB65AD4}" type="presOf" srcId="{A4119696-336E-4F9C-912C-1790ECFD5B61}" destId="{0CAF9E1F-90EB-4870-812E-3FB379059817}" srcOrd="1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2E669A9-2DB0-4A59-8E5E-C8C928C9BAE7}" type="presOf" srcId="{BA59C191-EAC9-400C-91DF-08672997E212}" destId="{642412D6-6F80-415A-B834-12799691EF68}" srcOrd="1" destOrd="0" presId="urn:microsoft.com/office/officeart/2005/8/layout/lProcess2"/>
    <dgm:cxn modelId="{E2FA183D-62D5-46A4-94D1-718A3083959A}" type="presOf" srcId="{F286479C-EA5C-4960-AFAB-47E52DE43E4A}" destId="{A65A5ABE-6440-48A1-875B-132A644BF634}" srcOrd="0" destOrd="0" presId="urn:microsoft.com/office/officeart/2005/8/layout/lProcess2"/>
    <dgm:cxn modelId="{9929CBF7-0969-4635-A540-9793D697006F}" type="presOf" srcId="{56220AFA-1D07-4104-8067-6AE8EF7D4204}" destId="{D0B9C7D0-BAFD-415C-A801-C49A63BA0F78}" srcOrd="0" destOrd="0" presId="urn:microsoft.com/office/officeart/2005/8/layout/lProcess2"/>
    <dgm:cxn modelId="{5410CF97-4CFB-417B-96CD-5C5F3BB3267C}" type="presOf" srcId="{7BA9F00E-A40F-414F-9F4C-A5792DE3CC3D}" destId="{5A3488A0-718C-41B9-9A52-B93151005421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B4C1F56-F54C-4136-B3BA-D38700873F3F}" type="presOf" srcId="{BA59C191-EAC9-400C-91DF-08672997E212}" destId="{6AEE3AF1-326D-40BF-8A4B-3A2D8A05D40A}" srcOrd="0" destOrd="0" presId="urn:microsoft.com/office/officeart/2005/8/layout/lProcess2"/>
    <dgm:cxn modelId="{F4CE2625-CC10-40FD-A4C8-B517201F4109}" type="presOf" srcId="{27A110B4-891D-4285-922C-B71A1172C5D5}" destId="{55F7BFAE-8E74-4CCD-8F23-8EC903398DE8}" srcOrd="0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3ACBFE1-2CFD-4F45-A28B-A218DBE5A037}" type="presOf" srcId="{3E240924-2A29-4893-BE36-81037C47A986}" destId="{2033E58C-2548-4821-94DF-80E0CE5961C5}" srcOrd="0" destOrd="0" presId="urn:microsoft.com/office/officeart/2005/8/layout/lProcess2"/>
    <dgm:cxn modelId="{F9DFDF8A-2460-4DCB-811B-D0C9C00A35A2}" type="presParOf" srcId="{A65A5ABE-6440-48A1-875B-132A644BF634}" destId="{49C662BB-F694-4331-87B2-06C348060916}" srcOrd="0" destOrd="0" presId="urn:microsoft.com/office/officeart/2005/8/layout/lProcess2"/>
    <dgm:cxn modelId="{EB862CBA-E9B7-40AB-89CB-825F34BCD1B3}" type="presParOf" srcId="{49C662BB-F694-4331-87B2-06C348060916}" destId="{6AEE3AF1-326D-40BF-8A4B-3A2D8A05D40A}" srcOrd="0" destOrd="0" presId="urn:microsoft.com/office/officeart/2005/8/layout/lProcess2"/>
    <dgm:cxn modelId="{84702A9C-8DB2-46CF-8BC8-CC59D9699A98}" type="presParOf" srcId="{49C662BB-F694-4331-87B2-06C348060916}" destId="{642412D6-6F80-415A-B834-12799691EF68}" srcOrd="1" destOrd="0" presId="urn:microsoft.com/office/officeart/2005/8/layout/lProcess2"/>
    <dgm:cxn modelId="{404003E2-6516-4716-8B9F-B64528953F69}" type="presParOf" srcId="{49C662BB-F694-4331-87B2-06C348060916}" destId="{6B15119B-1DAC-4161-AA10-E5C64088E437}" srcOrd="2" destOrd="0" presId="urn:microsoft.com/office/officeart/2005/8/layout/lProcess2"/>
    <dgm:cxn modelId="{441BC261-568A-4EDF-9989-6AC10767FC30}" type="presParOf" srcId="{6B15119B-1DAC-4161-AA10-E5C64088E437}" destId="{6A3DBDE8-72C1-46E4-8CB1-E917EC493FF7}" srcOrd="0" destOrd="0" presId="urn:microsoft.com/office/officeart/2005/8/layout/lProcess2"/>
    <dgm:cxn modelId="{E457C1CA-3994-4F54-9173-CDA1B276B54B}" type="presParOf" srcId="{6A3DBDE8-72C1-46E4-8CB1-E917EC493FF7}" destId="{55F7BFAE-8E74-4CCD-8F23-8EC903398DE8}" srcOrd="0" destOrd="0" presId="urn:microsoft.com/office/officeart/2005/8/layout/lProcess2"/>
    <dgm:cxn modelId="{BAF10E99-17D9-42BA-B1ED-5FDA566C52FF}" type="presParOf" srcId="{A65A5ABE-6440-48A1-875B-132A644BF634}" destId="{7312F7D5-D988-45ED-95B8-6FF4991EA181}" srcOrd="1" destOrd="0" presId="urn:microsoft.com/office/officeart/2005/8/layout/lProcess2"/>
    <dgm:cxn modelId="{CDCCA057-9071-4DE4-BAF8-CD9D2476A653}" type="presParOf" srcId="{A65A5ABE-6440-48A1-875B-132A644BF634}" destId="{8D11F31B-0CFE-47FC-AB2A-1B4C3ECFC4D5}" srcOrd="2" destOrd="0" presId="urn:microsoft.com/office/officeart/2005/8/layout/lProcess2"/>
    <dgm:cxn modelId="{BC969D78-0055-4613-AAEE-9B473C46B783}" type="presParOf" srcId="{8D11F31B-0CFE-47FC-AB2A-1B4C3ECFC4D5}" destId="{1F6FB372-DE18-4B3E-A418-92F1D5682705}" srcOrd="0" destOrd="0" presId="urn:microsoft.com/office/officeart/2005/8/layout/lProcess2"/>
    <dgm:cxn modelId="{B1128C75-26C1-42A1-BFB4-EDE05AF4BF01}" type="presParOf" srcId="{8D11F31B-0CFE-47FC-AB2A-1B4C3ECFC4D5}" destId="{0CAF9E1F-90EB-4870-812E-3FB379059817}" srcOrd="1" destOrd="0" presId="urn:microsoft.com/office/officeart/2005/8/layout/lProcess2"/>
    <dgm:cxn modelId="{DB79B523-0317-48FA-B9C8-640F4957F5D6}" type="presParOf" srcId="{8D11F31B-0CFE-47FC-AB2A-1B4C3ECFC4D5}" destId="{835A5EF0-0E8C-4EFA-9044-C556FB3BA5FF}" srcOrd="2" destOrd="0" presId="urn:microsoft.com/office/officeart/2005/8/layout/lProcess2"/>
    <dgm:cxn modelId="{8FF36FF1-BD26-4264-A835-493588D6411B}" type="presParOf" srcId="{835A5EF0-0E8C-4EFA-9044-C556FB3BA5FF}" destId="{7248E901-72B0-4949-B3EE-A7CC031E7CEA}" srcOrd="0" destOrd="0" presId="urn:microsoft.com/office/officeart/2005/8/layout/lProcess2"/>
    <dgm:cxn modelId="{118BDD8F-6FCB-4FF2-8433-34478AE627F6}" type="presParOf" srcId="{7248E901-72B0-4949-B3EE-A7CC031E7CEA}" destId="{89909B9A-036C-44E2-A66B-6D43D82776BA}" srcOrd="0" destOrd="0" presId="urn:microsoft.com/office/officeart/2005/8/layout/lProcess2"/>
    <dgm:cxn modelId="{1660CC43-E05B-4AD8-AADA-2A5B13D74F84}" type="presParOf" srcId="{A65A5ABE-6440-48A1-875B-132A644BF634}" destId="{DC0F060C-5CE4-4A45-A83A-0285CAE9E371}" srcOrd="3" destOrd="0" presId="urn:microsoft.com/office/officeart/2005/8/layout/lProcess2"/>
    <dgm:cxn modelId="{0004FFD8-767E-4567-AD73-A3636FCA3EE3}" type="presParOf" srcId="{A65A5ABE-6440-48A1-875B-132A644BF634}" destId="{BD89447E-B516-4E39-A416-7ADC34E710E7}" srcOrd="4" destOrd="0" presId="urn:microsoft.com/office/officeart/2005/8/layout/lProcess2"/>
    <dgm:cxn modelId="{E1140CCC-4258-4C47-8ED5-14B8BF366B71}" type="presParOf" srcId="{BD89447E-B516-4E39-A416-7ADC34E710E7}" destId="{5A3488A0-718C-41B9-9A52-B93151005421}" srcOrd="0" destOrd="0" presId="urn:microsoft.com/office/officeart/2005/8/layout/lProcess2"/>
    <dgm:cxn modelId="{265149A7-4E4E-46A8-9EE3-A1FC12581842}" type="presParOf" srcId="{BD89447E-B516-4E39-A416-7ADC34E710E7}" destId="{2C39E7D0-DF85-4CEB-A106-6DDE3E6AF46D}" srcOrd="1" destOrd="0" presId="urn:microsoft.com/office/officeart/2005/8/layout/lProcess2"/>
    <dgm:cxn modelId="{58BE86F2-F8BF-430E-B3C4-0213ACB08E3E}" type="presParOf" srcId="{BD89447E-B516-4E39-A416-7ADC34E710E7}" destId="{35D9BDE1-41B5-437C-8A37-AA0348A3F918}" srcOrd="2" destOrd="0" presId="urn:microsoft.com/office/officeart/2005/8/layout/lProcess2"/>
    <dgm:cxn modelId="{5141500E-8924-405F-9B62-A944A95C0334}" type="presParOf" srcId="{35D9BDE1-41B5-437C-8A37-AA0348A3F918}" destId="{4827A769-52A8-411E-B934-F5B9FECA0EB6}" srcOrd="0" destOrd="0" presId="urn:microsoft.com/office/officeart/2005/8/layout/lProcess2"/>
    <dgm:cxn modelId="{639BBE17-BB22-4A4D-9DF9-75ADA359A6A3}" type="presParOf" srcId="{A65A5ABE-6440-48A1-875B-132A644BF634}" destId="{2C3D62E5-4115-42DC-9160-919C3EF771FD}" srcOrd="5" destOrd="0" presId="urn:microsoft.com/office/officeart/2005/8/layout/lProcess2"/>
    <dgm:cxn modelId="{39157019-B927-47A4-8E0E-D071F144D5CA}" type="presParOf" srcId="{A65A5ABE-6440-48A1-875B-132A644BF634}" destId="{9ED3DA30-790C-4E02-8B40-0A1334228463}" srcOrd="6" destOrd="0" presId="urn:microsoft.com/office/officeart/2005/8/layout/lProcess2"/>
    <dgm:cxn modelId="{254164BE-5771-4DBC-928D-A948AD2BC449}" type="presParOf" srcId="{9ED3DA30-790C-4E02-8B40-0A1334228463}" destId="{D0B9C7D0-BAFD-415C-A801-C49A63BA0F78}" srcOrd="0" destOrd="0" presId="urn:microsoft.com/office/officeart/2005/8/layout/lProcess2"/>
    <dgm:cxn modelId="{460E4628-701C-4660-9637-985DFE5E9B7C}" type="presParOf" srcId="{9ED3DA30-790C-4E02-8B40-0A1334228463}" destId="{1FDDD4D9-5CAA-4162-8A82-CAE6559C3AAF}" srcOrd="1" destOrd="0" presId="urn:microsoft.com/office/officeart/2005/8/layout/lProcess2"/>
    <dgm:cxn modelId="{11F311B3-DC69-4879-B4EF-8C7B088BD1F6}" type="presParOf" srcId="{9ED3DA30-790C-4E02-8B40-0A1334228463}" destId="{92008570-A2A5-4973-99A2-9D63A6E7EDF1}" srcOrd="2" destOrd="0" presId="urn:microsoft.com/office/officeart/2005/8/layout/lProcess2"/>
    <dgm:cxn modelId="{18F9540E-D9F0-4E60-871B-811BCCE53B15}" type="presParOf" srcId="{92008570-A2A5-4973-99A2-9D63A6E7EDF1}" destId="{780EBB67-667F-4E26-B31E-608877246C89}" srcOrd="0" destOrd="0" presId="urn:microsoft.com/office/officeart/2005/8/layout/lProcess2"/>
    <dgm:cxn modelId="{EF9C1144-23A6-4047-89AD-B1D0F3E602D2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xmlns="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17/06/2022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17/06/2022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4.xml"/><Relationship Id="rId3" Type="http://schemas.openxmlformats.org/officeDocument/2006/relationships/image" Target="../media/image10.jpeg"/><Relationship Id="rId7" Type="http://schemas.openxmlformats.org/officeDocument/2006/relationships/chart" Target="../charts/chart23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22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82725"/>
            <a:ext cx="12192000" cy="65068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440334" y="813622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6275158" y="3535680"/>
          <a:ext cx="5775784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1</a:t>
            </a:r>
          </a:p>
          <a:p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/>
        </p:nvGraphicFramePr>
        <p:xfrm>
          <a:off x="440334" y="3535680"/>
          <a:ext cx="569376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8088528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4370596" y="788506"/>
          <a:ext cx="3671687" cy="252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5611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CONGO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CAMEROUN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1708" y="719732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9774" y="674299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cote d’ivoire;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1708" y="3630200"/>
            <a:ext cx="5761691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86644" y="3632162"/>
            <a:ext cx="5898362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1045" y="3617238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Conakry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93113" y="3692451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BISSEAU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80109" y="919490"/>
            <a:ext cx="324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projets en instance sont :</a:t>
            </a:r>
            <a:br>
              <a:rPr lang="fr-FR" sz="1100" dirty="0"/>
            </a:br>
            <a:r>
              <a:rPr lang="fr-FR" sz="1100" dirty="0"/>
              <a:t>-La finalisation du plan de continuité des activités : PCA</a:t>
            </a:r>
            <a:r>
              <a:rPr lang="fr-FR" sz="1100" dirty="0">
                <a:solidFill>
                  <a:srgbClr val="FF0000"/>
                </a:solidFill>
              </a:rPr>
              <a:t>. </a:t>
            </a:r>
            <a:r>
              <a:rPr lang="fr-FR" sz="1100" dirty="0" err="1">
                <a:solidFill>
                  <a:srgbClr val="FF0000"/>
                </a:solidFill>
              </a:rPr>
              <a:t>stanby</a:t>
            </a:r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fr-FR" sz="11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sz="1100" dirty="0"/>
          </a:p>
          <a:p>
            <a:endParaRPr lang="fr-FR" sz="1100" dirty="0"/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976151"/>
            <a:ext cx="3431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 smtClean="0"/>
              <a:t>Investigation sur le souci de baisse de flux</a:t>
            </a:r>
          </a:p>
          <a:p>
            <a:pPr marL="171450" indent="-171450">
              <a:buFontTx/>
              <a:buChar char="-"/>
            </a:pPr>
            <a:r>
              <a:rPr lang="fr-FR" sz="1000" dirty="0" smtClean="0"/>
              <a:t>Assistance et passage de </a:t>
            </a:r>
            <a:r>
              <a:rPr lang="fr-FR" sz="1000" dirty="0" err="1" smtClean="0"/>
              <a:t>competence</a:t>
            </a:r>
            <a:r>
              <a:rPr lang="fr-FR" sz="1000" dirty="0" smtClean="0"/>
              <a:t> pour une campagne d’</a:t>
            </a:r>
            <a:r>
              <a:rPr lang="fr-FR" sz="1000" dirty="0" err="1" smtClean="0"/>
              <a:t>emission</a:t>
            </a:r>
            <a:r>
              <a:rPr lang="fr-FR" sz="1000" dirty="0" smtClean="0"/>
              <a:t> 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l’</a:t>
            </a:r>
            <a:r>
              <a:rPr lang="fr-FR" sz="1000" dirty="0" err="1" smtClean="0"/>
              <a:t>ivr</a:t>
            </a:r>
            <a:r>
              <a:rPr lang="fr-FR" sz="1000" dirty="0" smtClean="0"/>
              <a:t> dysfonctionnement est finalisé </a:t>
            </a:r>
            <a:r>
              <a:rPr lang="fr-FR" sz="1000" dirty="0"/>
              <a:t> </a:t>
            </a:r>
            <a:r>
              <a:rPr lang="fr-FR" sz="1000" dirty="0" smtClean="0"/>
              <a:t>mais </a:t>
            </a:r>
            <a:r>
              <a:rPr lang="fr-FR" sz="1000" dirty="0"/>
              <a:t>pas encore </a:t>
            </a:r>
            <a:r>
              <a:rPr lang="fr-FR" sz="1000" dirty="0" smtClean="0"/>
              <a:t>testé</a:t>
            </a:r>
            <a:endParaRPr lang="fr-FR" sz="1000" dirty="0"/>
          </a:p>
          <a:p>
            <a:r>
              <a:rPr lang="fr-FR" sz="1000" dirty="0"/>
              <a:t>- BCP Cameroun </a:t>
            </a:r>
            <a:r>
              <a:rPr lang="fr-FR" sz="1000" dirty="0">
                <a:solidFill>
                  <a:srgbClr val="FFC000"/>
                </a:solidFill>
              </a:rPr>
              <a:t>en cours</a:t>
            </a:r>
          </a:p>
          <a:p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8506" y="3971414"/>
            <a:ext cx="5556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Inaccessibilité </a:t>
            </a:r>
            <a:r>
              <a:rPr lang="fr-FR" sz="1400" b="1" dirty="0"/>
              <a:t>du contrôleur de domaine suite a une coupure de </a:t>
            </a:r>
            <a:r>
              <a:rPr lang="fr-FR" sz="1400" b="1" dirty="0" smtClean="0"/>
              <a:t>courant le souci n’est toujours pas réglé: réinstallation du serveur prévu</a:t>
            </a:r>
            <a:endParaRPr lang="fr-FR" sz="1400" b="1" dirty="0"/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71985" y="4060517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du nombre de licence  toujours d’actualité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Projet mise en place de l’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stanby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Impossible d’</a:t>
            </a:r>
            <a:r>
              <a:rPr lang="fr-FR" sz="1400" dirty="0" err="1" smtClean="0">
                <a:latin typeface="Agency FB" panose="020B0503020202020204" pitchFamily="34" charset="0"/>
              </a:rPr>
              <a:t>accedé</a:t>
            </a:r>
            <a:r>
              <a:rPr lang="fr-FR" sz="1400" dirty="0" smtClean="0">
                <a:latin typeface="Agency FB" panose="020B0503020202020204" pitchFamily="34" charset="0"/>
              </a:rPr>
              <a:t> a la plateforme pour créer les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 stand by; les accès ont été enfin </a:t>
            </a:r>
            <a:r>
              <a:rPr lang="fr-FR" sz="1400" dirty="0" err="1" smtClean="0">
                <a:latin typeface="Agency FB" panose="020B0503020202020204" pitchFamily="34" charset="0"/>
              </a:rPr>
              <a:t>cree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8505" y="881792"/>
            <a:ext cx="44665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Difficulté de remonter les appels sur la plateforme  après la réinstallation des serveurs. </a:t>
            </a:r>
            <a:r>
              <a:rPr lang="fr-FR" sz="1200" dirty="0">
                <a:solidFill>
                  <a:schemeClr val="accent4"/>
                </a:solidFill>
              </a:rPr>
              <a:t>En cours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 Déménagement en cours : </a:t>
            </a:r>
            <a:r>
              <a:rPr lang="fr-FR" sz="1200" dirty="0" smtClean="0"/>
              <a:t>tout est dans les nouveaux locaux en attente de </a:t>
            </a:r>
            <a:r>
              <a:rPr lang="fr-FR" sz="1200" dirty="0" err="1" smtClean="0"/>
              <a:t>deploiement</a:t>
            </a:r>
            <a:r>
              <a:rPr lang="fr-FR" sz="1200" dirty="0" smtClean="0"/>
              <a:t> le </a:t>
            </a:r>
            <a:r>
              <a:rPr lang="fr-FR" sz="1200" dirty="0" err="1" smtClean="0"/>
              <a:t>cablage</a:t>
            </a:r>
            <a:r>
              <a:rPr lang="fr-FR" sz="1200" dirty="0" smtClean="0"/>
              <a:t> n’est pas </a:t>
            </a:r>
            <a:r>
              <a:rPr lang="fr-FR" sz="1200" dirty="0" err="1" smtClean="0"/>
              <a:t>ebcore</a:t>
            </a:r>
            <a:r>
              <a:rPr lang="fr-FR" sz="1200" dirty="0" smtClean="0"/>
              <a:t> effectué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00176" y="112624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1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xmlns="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63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500A92C-F2BA-4106-840F-210D1B2374A7}"/>
              </a:ext>
            </a:extLst>
          </p:cNvPr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922D76-84C4-4C23-B902-1CEC24834DA4}"/>
              </a:ext>
            </a:extLst>
          </p:cNvPr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D8927C-BB3D-4A6A-A1C7-FE995FE5FBD7}"/>
              </a:ext>
            </a:extLst>
          </p:cNvPr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20/Mai/ 2022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7FB2782-B9F0-4448-B376-5B66F8CB958A}"/>
              </a:ext>
            </a:extLst>
          </p:cNvPr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Points de Conformités Audits externes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8EB31B0-EE0A-4844-BCE6-3395BA060010}"/>
              </a:ext>
            </a:extLst>
          </p:cNvPr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0454BC2-17AC-4DD5-A43D-ABB0AFB33B09}"/>
              </a:ext>
            </a:extLst>
          </p:cNvPr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35FFF9F-1977-47DC-9107-9343D36FC8D0}"/>
              </a:ext>
            </a:extLst>
          </p:cNvPr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E3DD9E3-11D0-4918-A294-3A7A46A4BE0A}"/>
              </a:ext>
            </a:extLst>
          </p:cNvPr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CC96730-A8DD-41A6-B391-9B3EC93517DC}"/>
              </a:ext>
            </a:extLst>
          </p:cNvPr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3E1DA48-0B76-45ED-AFD3-ECE65C5709F3}"/>
              </a:ext>
            </a:extLst>
          </p:cNvPr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D1B08DD-4935-48F0-A352-4FE057E00221}"/>
              </a:ext>
            </a:extLst>
          </p:cNvPr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DEE141F-4806-465C-9CE7-62CED38021A3}"/>
              </a:ext>
            </a:extLst>
          </p:cNvPr>
          <p:cNvSpPr/>
          <p:nvPr/>
        </p:nvSpPr>
        <p:spPr>
          <a:xfrm>
            <a:off x="5705581" y="2525832"/>
            <a:ext cx="3477228" cy="12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Clôturé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contrôle des activités 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Gestion d’habilitation sur l’</a:t>
            </a: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acces</a:t>
            </a:r>
            <a:endParaRPr lang="fr-FR" sz="9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suppression des Utilisateurs sur la badgeuse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Tableau de bord de suivi de la sécurité des équipements (permanente)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Identification des solutions Cloud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Support IT (permanente)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23CF0FE-33AA-4721-9F41-CEB262ED8FA5}"/>
              </a:ext>
            </a:extLst>
          </p:cNvPr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Procédure de continuité  à élaborer </a:t>
            </a: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830FD7D-9399-42BD-8A98-31483DDB4F50}"/>
              </a:ext>
            </a:extLst>
          </p:cNvPr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Non Clôturé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Audit interne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Planning de formation </a:t>
            </a:r>
            <a:r>
              <a:rPr lang="fr-FR" sz="1100" b="1" dirty="0" err="1">
                <a:solidFill>
                  <a:schemeClr val="accent1">
                    <a:lumMod val="50000"/>
                  </a:schemeClr>
                </a:solidFill>
              </a:rPr>
              <a:t>securité</a:t>
            </a: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 IT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Politique de continuité d’activité groupe( en cours)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Finalisation la faisabilité de la solution (en cours)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C252E90-EB56-4F83-978B-941AD9E6EF88}"/>
              </a:ext>
            </a:extLst>
          </p:cNvPr>
          <p:cNvSpPr/>
          <p:nvPr/>
        </p:nvSpPr>
        <p:spPr>
          <a:xfrm>
            <a:off x="9255167" y="3907911"/>
            <a:ext cx="2851647" cy="171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</a:rPr>
              <a:t>Mise à jour de la badgeuse du Troisième (suppression de tous les accès et création à nouveau)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9 agents sur </a:t>
            </a:r>
            <a:r>
              <a:rPr lang="fr-FR" sz="1100" dirty="0" err="1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Bytel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 (sortie d’effectif) et la désactivation de leur session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toutes les ressources de BYTEL à l’entrée 1 et l’entrée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AE1E962A-AB2E-421F-9D04-B31B8C8EDB12}"/>
              </a:ext>
            </a:extLst>
          </p:cNvPr>
          <p:cNvSpPr/>
          <p:nvPr/>
        </p:nvSpPr>
        <p:spPr>
          <a:xfrm>
            <a:off x="9261581" y="5682693"/>
            <a:ext cx="2851647" cy="129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ce jour tous les postes sont OK </a:t>
            </a: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359ABE54-A380-4C0F-84A3-72A08E4F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E9A38883-0227-4BCD-8D62-A19EAAFD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2DE1ED5-B389-4720-A0D8-77524C6E76DC}"/>
              </a:ext>
            </a:extLst>
          </p:cNvPr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8E8813C-8C8A-4F75-B2E9-909AC2AFA8AE}"/>
              </a:ext>
            </a:extLst>
          </p:cNvPr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871531C-AAC5-4848-ACCE-336FF9ECA6F5}"/>
              </a:ext>
            </a:extLst>
          </p:cNvPr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graphicFrame>
        <p:nvGraphicFramePr>
          <p:cNvPr id="58" name="Graphique 57">
            <a:extLst>
              <a:ext uri="{FF2B5EF4-FFF2-40B4-BE49-F238E27FC236}">
                <a16:creationId xmlns:a16="http://schemas.microsoft.com/office/drawing/2014/main" xmlns="" id="{4D9614D7-CC59-4D42-9181-F3E99237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951392"/>
              </p:ext>
            </p:extLst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50A76F29-57C9-4CD6-ACE8-297ADBDF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B88BBA99-5E3B-436E-9E16-8B22CC167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61" name="Graphique 60">
            <a:extLst>
              <a:ext uri="{FF2B5EF4-FFF2-40B4-BE49-F238E27FC236}">
                <a16:creationId xmlns:a16="http://schemas.microsoft.com/office/drawing/2014/main" xmlns="" id="{0DBFAE69-53E1-495B-A752-B8C8A798C1AD}"/>
              </a:ext>
            </a:extLst>
          </p:cNvPr>
          <p:cNvGraphicFramePr/>
          <p:nvPr/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Diagramme 61">
            <a:extLst>
              <a:ext uri="{FF2B5EF4-FFF2-40B4-BE49-F238E27FC236}">
                <a16:creationId xmlns:a16="http://schemas.microsoft.com/office/drawing/2014/main" xmlns="" id="{A6CCBBF7-9DE6-4AD4-B0EC-7294FF8241C0}"/>
              </a:ext>
            </a:extLst>
          </p:cNvPr>
          <p:cNvGraphicFramePr/>
          <p:nvPr/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:a16="http://schemas.microsoft.com/office/drawing/2014/main" xmlns="" id="{4C6D3B8F-71E1-4207-AA1A-BCB55C5CC614}"/>
              </a:ext>
            </a:extLst>
          </p:cNvPr>
          <p:cNvGraphicFramePr/>
          <p:nvPr/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Flèche droite 87">
            <a:extLst>
              <a:ext uri="{FF2B5EF4-FFF2-40B4-BE49-F238E27FC236}">
                <a16:creationId xmlns:a16="http://schemas.microsoft.com/office/drawing/2014/main" xmlns="" id="{6BE23F74-18B6-4C47-8337-145B283B34DD}"/>
              </a:ext>
            </a:extLst>
          </p:cNvPr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:a16="http://schemas.microsoft.com/office/drawing/2014/main" xmlns="" id="{EE7D57A7-3C3A-4FB2-BB61-E48A07B3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575455"/>
              </p:ext>
            </p:extLst>
          </p:nvPr>
        </p:nvGraphicFramePr>
        <p:xfrm>
          <a:off x="3743980" y="5147226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95588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0947"/>
              </p:ext>
            </p:extLst>
          </p:nvPr>
        </p:nvGraphicFramePr>
        <p:xfrm>
          <a:off x="93518" y="176651"/>
          <a:ext cx="11980717" cy="5756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00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0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4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35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641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1er </a:t>
                      </a:r>
                      <a:r>
                        <a:rPr lang="fr-CA" sz="1800" u="none" strike="noStrike" dirty="0" err="1">
                          <a:effectLst/>
                        </a:rPr>
                        <a:t>Etage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2eme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Effectif2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3eme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Effectif3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AUDIT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Agent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BO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178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Superviseur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MOOV Rec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98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SBIN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QUAL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RBU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SBIN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TOTAL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153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 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309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 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109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5FBFE6-7FFA-4CA7-BD1C-8460BC45853F}"/>
              </a:ext>
            </a:extLst>
          </p:cNvPr>
          <p:cNvSpPr/>
          <p:nvPr/>
        </p:nvSpPr>
        <p:spPr>
          <a:xfrm>
            <a:off x="0" y="1311965"/>
            <a:ext cx="12192000" cy="245478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xmlns="" id="{D52095CE-82AC-49FC-A106-529747151CA1}"/>
              </a:ext>
            </a:extLst>
          </p:cNvPr>
          <p:cNvGrpSpPr/>
          <p:nvPr/>
        </p:nvGrpSpPr>
        <p:grpSpPr>
          <a:xfrm>
            <a:off x="415731" y="1198275"/>
            <a:ext cx="1671101" cy="3718704"/>
            <a:chOff x="5260449" y="310380"/>
            <a:chExt cx="1671101" cy="3718704"/>
          </a:xfrm>
          <a:effectLst/>
        </p:grpSpPr>
        <p:sp>
          <p:nvSpPr>
            <p:cNvPr id="6" name="Rectangle: Top Corners Rounded 10">
              <a:extLst>
                <a:ext uri="{FF2B5EF4-FFF2-40B4-BE49-F238E27FC236}">
                  <a16:creationId xmlns:a16="http://schemas.microsoft.com/office/drawing/2014/main" xmlns="" id="{E140B89A-4B56-473D-A4CF-DC7DE57050A9}"/>
                </a:ext>
              </a:extLst>
            </p:cNvPr>
            <p:cNvSpPr/>
            <p:nvPr/>
          </p:nvSpPr>
          <p:spPr>
            <a:xfrm>
              <a:off x="6295824" y="312241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9">
              <a:extLst>
                <a:ext uri="{FF2B5EF4-FFF2-40B4-BE49-F238E27FC236}">
                  <a16:creationId xmlns:a16="http://schemas.microsoft.com/office/drawing/2014/main" xmlns="" id="{7A2F9464-BE5D-4280-8C7A-EEA25E7555B4}"/>
                </a:ext>
              </a:extLst>
            </p:cNvPr>
            <p:cNvSpPr/>
            <p:nvPr/>
          </p:nvSpPr>
          <p:spPr>
            <a:xfrm>
              <a:off x="5693318" y="311908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419C51A-45B4-4FD0-9C58-BBF4AAB4A23A}"/>
                </a:ext>
              </a:extLst>
            </p:cNvPr>
            <p:cNvSpPr/>
            <p:nvPr/>
          </p:nvSpPr>
          <p:spPr>
            <a:xfrm rot="5400000">
              <a:off x="5728869" y="712564"/>
              <a:ext cx="734260" cy="448821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Arrow: Pentagon 6">
              <a:extLst>
                <a:ext uri="{FF2B5EF4-FFF2-40B4-BE49-F238E27FC236}">
                  <a16:creationId xmlns:a16="http://schemas.microsoft.com/office/drawing/2014/main" xmlns="" id="{C1CFFB9C-8327-4399-A0CB-A13D58D378B0}"/>
                </a:ext>
              </a:extLst>
            </p:cNvPr>
            <p:cNvSpPr/>
            <p:nvPr/>
          </p:nvSpPr>
          <p:spPr>
            <a:xfrm rot="5400000">
              <a:off x="4630971" y="1728504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Pentagon 5">
              <a:extLst>
                <a:ext uri="{FF2B5EF4-FFF2-40B4-BE49-F238E27FC236}">
                  <a16:creationId xmlns:a16="http://schemas.microsoft.com/office/drawing/2014/main" xmlns="" id="{206FFE3F-1D82-4F13-AF61-8E076D6C0CCF}"/>
                </a:ext>
              </a:extLst>
            </p:cNvPr>
            <p:cNvSpPr/>
            <p:nvPr/>
          </p:nvSpPr>
          <p:spPr>
            <a:xfrm rot="5400000">
              <a:off x="4761000" y="1757209"/>
              <a:ext cx="2663687" cy="1531288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7">
              <a:extLst>
                <a:ext uri="{FF2B5EF4-FFF2-40B4-BE49-F238E27FC236}">
                  <a16:creationId xmlns:a16="http://schemas.microsoft.com/office/drawing/2014/main" xmlns="" id="{BD4C5A5E-EF1E-45EC-BE03-29E2B56264A2}"/>
                </a:ext>
              </a:extLst>
            </p:cNvPr>
            <p:cNvSpPr/>
            <p:nvPr/>
          </p:nvSpPr>
          <p:spPr>
            <a:xfrm rot="5400000">
              <a:off x="5764870" y="293841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A96D889-D914-431C-8C32-5297A7AA59F6}"/>
                </a:ext>
              </a:extLst>
            </p:cNvPr>
            <p:cNvSpPr txBox="1"/>
            <p:nvPr/>
          </p:nvSpPr>
          <p:spPr>
            <a:xfrm>
              <a:off x="5704609" y="310380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C7A603A-E20F-4435-BE64-43996E6C46A5}"/>
                </a:ext>
              </a:extLst>
            </p:cNvPr>
            <p:cNvSpPr txBox="1"/>
            <p:nvPr/>
          </p:nvSpPr>
          <p:spPr>
            <a:xfrm>
              <a:off x="5376808" y="1178294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EFFECTIF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xmlns="" id="{CEEEE4A0-AB99-4A42-9754-C78F62C1EF34}"/>
                </a:ext>
              </a:extLst>
            </p:cNvPr>
            <p:cNvSpPr txBox="1"/>
            <p:nvPr/>
          </p:nvSpPr>
          <p:spPr>
            <a:xfrm>
              <a:off x="5556738" y="1969477"/>
              <a:ext cx="1083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</a:t>
              </a: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xmlns="" id="{15031C7F-00D1-4A09-8C2E-11806600740E}"/>
              </a:ext>
            </a:extLst>
          </p:cNvPr>
          <p:cNvGrpSpPr/>
          <p:nvPr/>
        </p:nvGrpSpPr>
        <p:grpSpPr>
          <a:xfrm>
            <a:off x="2316372" y="1198275"/>
            <a:ext cx="1719569" cy="3718705"/>
            <a:chOff x="2316372" y="1198275"/>
            <a:chExt cx="1719569" cy="3718705"/>
          </a:xfrm>
          <a:effectLst/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F76ADAC5-E4BD-4D9B-9FF6-2ECD52D6CAA6}"/>
                </a:ext>
              </a:extLst>
            </p:cNvPr>
            <p:cNvSpPr/>
            <p:nvPr/>
          </p:nvSpPr>
          <p:spPr>
            <a:xfrm>
              <a:off x="3400214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3800D314-C332-4C1E-BB90-F8E5BF89392A}"/>
                </a:ext>
              </a:extLst>
            </p:cNvPr>
            <p:cNvSpPr/>
            <p:nvPr/>
          </p:nvSpPr>
          <p:spPr>
            <a:xfrm>
              <a:off x="2797708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0DCDFF2-CE1A-40C4-A1B4-831F956564A5}"/>
                </a:ext>
              </a:extLst>
            </p:cNvPr>
            <p:cNvSpPr/>
            <p:nvPr/>
          </p:nvSpPr>
          <p:spPr>
            <a:xfrm rot="5400000">
              <a:off x="2833259" y="1600459"/>
              <a:ext cx="734260" cy="44882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Arrow: Pentagon 20">
              <a:extLst>
                <a:ext uri="{FF2B5EF4-FFF2-40B4-BE49-F238E27FC236}">
                  <a16:creationId xmlns:a16="http://schemas.microsoft.com/office/drawing/2014/main" xmlns="" id="{F81E39E0-57C8-4662-89AF-A693990DF95D}"/>
                </a:ext>
              </a:extLst>
            </p:cNvPr>
            <p:cNvSpPr/>
            <p:nvPr/>
          </p:nvSpPr>
          <p:spPr>
            <a:xfrm rot="5400000">
              <a:off x="1735361" y="2616400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21">
              <a:extLst>
                <a:ext uri="{FF2B5EF4-FFF2-40B4-BE49-F238E27FC236}">
                  <a16:creationId xmlns:a16="http://schemas.microsoft.com/office/drawing/2014/main" xmlns="" id="{A92117CC-DD25-457F-A712-43CF14AF7DAE}"/>
                </a:ext>
              </a:extLst>
            </p:cNvPr>
            <p:cNvSpPr/>
            <p:nvPr/>
          </p:nvSpPr>
          <p:spPr>
            <a:xfrm rot="5400000">
              <a:off x="1884939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2">
              <a:extLst>
                <a:ext uri="{FF2B5EF4-FFF2-40B4-BE49-F238E27FC236}">
                  <a16:creationId xmlns:a16="http://schemas.microsoft.com/office/drawing/2014/main" xmlns="" id="{D462B00C-2DDC-47EB-B513-2CE646E760E6}"/>
                </a:ext>
              </a:extLst>
            </p:cNvPr>
            <p:cNvSpPr/>
            <p:nvPr/>
          </p:nvSpPr>
          <p:spPr>
            <a:xfrm rot="5400000">
              <a:off x="2869260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xmlns="" id="{1205A22E-5894-47BF-91E1-1903AF4F85AC}"/>
                </a:ext>
              </a:extLst>
            </p:cNvPr>
            <p:cNvSpPr txBox="1"/>
            <p:nvPr/>
          </p:nvSpPr>
          <p:spPr>
            <a:xfrm>
              <a:off x="2808999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xmlns="" id="{3D3DB8B6-20A5-4225-9A3A-6F97A370CA2F}"/>
                </a:ext>
              </a:extLst>
            </p:cNvPr>
            <p:cNvSpPr txBox="1"/>
            <p:nvPr/>
          </p:nvSpPr>
          <p:spPr>
            <a:xfrm>
              <a:off x="2531471" y="2102607"/>
              <a:ext cx="1391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1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INDICATEURS CONTRACTUELS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xmlns="" id="{CBF1DB60-8EAB-4198-8B98-9369F37D2921}"/>
                </a:ext>
              </a:extLst>
            </p:cNvPr>
            <p:cNvSpPr txBox="1"/>
            <p:nvPr/>
          </p:nvSpPr>
          <p:spPr>
            <a:xfrm>
              <a:off x="2316372" y="2518818"/>
              <a:ext cx="1719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DDDDDDDDDDDDDDDDDDDDDDDDDDDDDDDDD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:a16="http://schemas.microsoft.com/office/drawing/2014/main" xmlns="" id="{8186FC58-FEB3-4C88-B816-4D1DEAB5D71B}"/>
              </a:ext>
            </a:extLst>
          </p:cNvPr>
          <p:cNvGrpSpPr/>
          <p:nvPr/>
        </p:nvGrpSpPr>
        <p:grpSpPr>
          <a:xfrm>
            <a:off x="4313947" y="1198275"/>
            <a:ext cx="1671101" cy="3718704"/>
            <a:chOff x="4313947" y="1198275"/>
            <a:chExt cx="1671101" cy="3718704"/>
          </a:xfrm>
          <a:effectLst/>
        </p:grpSpPr>
        <p:sp>
          <p:nvSpPr>
            <p:cNvPr id="26" name="Rectangle: Top Corners Rounded 27">
              <a:extLst>
                <a:ext uri="{FF2B5EF4-FFF2-40B4-BE49-F238E27FC236}">
                  <a16:creationId xmlns:a16="http://schemas.microsoft.com/office/drawing/2014/main" xmlns="" id="{8F4F6020-80E4-46D5-AC9E-087987BCEBAE}"/>
                </a:ext>
              </a:extLst>
            </p:cNvPr>
            <p:cNvSpPr/>
            <p:nvPr/>
          </p:nvSpPr>
          <p:spPr>
            <a:xfrm>
              <a:off x="5349322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8">
              <a:extLst>
                <a:ext uri="{FF2B5EF4-FFF2-40B4-BE49-F238E27FC236}">
                  <a16:creationId xmlns:a16="http://schemas.microsoft.com/office/drawing/2014/main" xmlns="" id="{71F040EC-DAA8-4BB6-BD3F-CD5A0B112629}"/>
                </a:ext>
              </a:extLst>
            </p:cNvPr>
            <p:cNvSpPr/>
            <p:nvPr/>
          </p:nvSpPr>
          <p:spPr>
            <a:xfrm>
              <a:off x="4746816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CE82FF95-AF23-4AA3-8F93-5CAC05A2BA35}"/>
                </a:ext>
              </a:extLst>
            </p:cNvPr>
            <p:cNvSpPr/>
            <p:nvPr/>
          </p:nvSpPr>
          <p:spPr>
            <a:xfrm rot="5400000">
              <a:off x="4782367" y="1600459"/>
              <a:ext cx="734260" cy="4488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rrow: Pentagon 30">
              <a:extLst>
                <a:ext uri="{FF2B5EF4-FFF2-40B4-BE49-F238E27FC236}">
                  <a16:creationId xmlns:a16="http://schemas.microsoft.com/office/drawing/2014/main" xmlns="" id="{27EA1AAE-9ACF-479B-BD6C-AD5F06DE468B}"/>
                </a:ext>
              </a:extLst>
            </p:cNvPr>
            <p:cNvSpPr/>
            <p:nvPr/>
          </p:nvSpPr>
          <p:spPr>
            <a:xfrm rot="5400000">
              <a:off x="3684469" y="2616399"/>
              <a:ext cx="2930058" cy="1671101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Pentagon 31">
              <a:extLst>
                <a:ext uri="{FF2B5EF4-FFF2-40B4-BE49-F238E27FC236}">
                  <a16:creationId xmlns:a16="http://schemas.microsoft.com/office/drawing/2014/main" xmlns="" id="{BBB3EFD2-AE9F-45BC-9EE1-96A3C7235109}"/>
                </a:ext>
              </a:extLst>
            </p:cNvPr>
            <p:cNvSpPr/>
            <p:nvPr/>
          </p:nvSpPr>
          <p:spPr>
            <a:xfrm rot="5400000">
              <a:off x="3810261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Pentagon 32">
              <a:extLst>
                <a:ext uri="{FF2B5EF4-FFF2-40B4-BE49-F238E27FC236}">
                  <a16:creationId xmlns:a16="http://schemas.microsoft.com/office/drawing/2014/main" xmlns="" id="{FFC46002-54F3-4E52-B986-7DB0A659ACB9}"/>
                </a:ext>
              </a:extLst>
            </p:cNvPr>
            <p:cNvSpPr/>
            <p:nvPr/>
          </p:nvSpPr>
          <p:spPr>
            <a:xfrm rot="5400000">
              <a:off x="4818368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xmlns="" id="{5A5E014D-3C02-409D-9BB9-AE515C013AA6}"/>
                </a:ext>
              </a:extLst>
            </p:cNvPr>
            <p:cNvSpPr txBox="1"/>
            <p:nvPr/>
          </p:nvSpPr>
          <p:spPr>
            <a:xfrm>
              <a:off x="4758107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xmlns="" id="{447205E3-E6B4-4994-989B-898F7424950F}"/>
                </a:ext>
              </a:extLst>
            </p:cNvPr>
            <p:cNvSpPr txBox="1"/>
            <p:nvPr/>
          </p:nvSpPr>
          <p:spPr>
            <a:xfrm>
              <a:off x="4439004" y="213715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xmlns="" id="{B50B6B15-5436-4B62-AC8F-A6E024D2246C}"/>
                </a:ext>
              </a:extLst>
            </p:cNvPr>
            <p:cNvSpPr txBox="1"/>
            <p:nvPr/>
          </p:nvSpPr>
          <p:spPr>
            <a:xfrm>
              <a:off x="4610236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DDDDDDDDDDDDDDDDDDDDDDDDD. 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xmlns="" id="{DFFD7C4E-9210-4DAF-8D60-5C528992284A}"/>
              </a:ext>
            </a:extLst>
          </p:cNvPr>
          <p:cNvGrpSpPr/>
          <p:nvPr/>
        </p:nvGrpSpPr>
        <p:grpSpPr>
          <a:xfrm>
            <a:off x="6263055" y="1198275"/>
            <a:ext cx="1671101" cy="3986788"/>
            <a:chOff x="6263055" y="1198275"/>
            <a:chExt cx="1671101" cy="3718704"/>
          </a:xfrm>
          <a:effectLst/>
        </p:grpSpPr>
        <p:sp>
          <p:nvSpPr>
            <p:cNvPr id="36" name="Rectangle: Top Corners Rounded 37">
              <a:extLst>
                <a:ext uri="{FF2B5EF4-FFF2-40B4-BE49-F238E27FC236}">
                  <a16:creationId xmlns:a16="http://schemas.microsoft.com/office/drawing/2014/main" xmlns="" id="{66E38BD2-5042-4616-9379-CA9361332CE2}"/>
                </a:ext>
              </a:extLst>
            </p:cNvPr>
            <p:cNvSpPr/>
            <p:nvPr/>
          </p:nvSpPr>
          <p:spPr>
            <a:xfrm>
              <a:off x="7298430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Top Corners Rounded 38">
              <a:extLst>
                <a:ext uri="{FF2B5EF4-FFF2-40B4-BE49-F238E27FC236}">
                  <a16:creationId xmlns:a16="http://schemas.microsoft.com/office/drawing/2014/main" xmlns="" id="{615A7297-D1EF-4E27-952E-D8E6EEF5E095}"/>
                </a:ext>
              </a:extLst>
            </p:cNvPr>
            <p:cNvSpPr/>
            <p:nvPr/>
          </p:nvSpPr>
          <p:spPr>
            <a:xfrm>
              <a:off x="6695924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832344B-E0B2-41BE-8C73-904C4DEEAE23}"/>
                </a:ext>
              </a:extLst>
            </p:cNvPr>
            <p:cNvSpPr/>
            <p:nvPr/>
          </p:nvSpPr>
          <p:spPr>
            <a:xfrm rot="5400000">
              <a:off x="6731475" y="1600459"/>
              <a:ext cx="734260" cy="448821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Arrow: Pentagon 40">
              <a:extLst>
                <a:ext uri="{FF2B5EF4-FFF2-40B4-BE49-F238E27FC236}">
                  <a16:creationId xmlns:a16="http://schemas.microsoft.com/office/drawing/2014/main" xmlns="" id="{D08B20D6-8EAC-469B-9AC3-EC6391D6D2B1}"/>
                </a:ext>
              </a:extLst>
            </p:cNvPr>
            <p:cNvSpPr/>
            <p:nvPr/>
          </p:nvSpPr>
          <p:spPr>
            <a:xfrm rot="5400000">
              <a:off x="5633577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Pentagon 41">
              <a:extLst>
                <a:ext uri="{FF2B5EF4-FFF2-40B4-BE49-F238E27FC236}">
                  <a16:creationId xmlns:a16="http://schemas.microsoft.com/office/drawing/2014/main" xmlns="" id="{C04D3C31-11D5-4322-8203-C2F496493A0C}"/>
                </a:ext>
              </a:extLst>
            </p:cNvPr>
            <p:cNvSpPr/>
            <p:nvPr/>
          </p:nvSpPr>
          <p:spPr>
            <a:xfrm rot="5400000">
              <a:off x="5770288" y="2660803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Pentagon 42">
              <a:extLst>
                <a:ext uri="{FF2B5EF4-FFF2-40B4-BE49-F238E27FC236}">
                  <a16:creationId xmlns:a16="http://schemas.microsoft.com/office/drawing/2014/main" xmlns="" id="{6D399962-D6C5-4C68-A9AE-EF8B66E3F9A7}"/>
                </a:ext>
              </a:extLst>
            </p:cNvPr>
            <p:cNvSpPr/>
            <p:nvPr/>
          </p:nvSpPr>
          <p:spPr>
            <a:xfrm rot="5400000">
              <a:off x="6767476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xmlns="" id="{60AB3964-C6BB-4C52-836C-C49E59FA461D}"/>
                </a:ext>
              </a:extLst>
            </p:cNvPr>
            <p:cNvSpPr txBox="1"/>
            <p:nvPr/>
          </p:nvSpPr>
          <p:spPr>
            <a:xfrm>
              <a:off x="6707215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43" name="TextBox 44">
              <a:extLst>
                <a:ext uri="{FF2B5EF4-FFF2-40B4-BE49-F238E27FC236}">
                  <a16:creationId xmlns:a16="http://schemas.microsoft.com/office/drawing/2014/main" xmlns="" id="{9800CB8D-4F7E-46FD-938F-71FFC109427C}"/>
                </a:ext>
              </a:extLst>
            </p:cNvPr>
            <p:cNvSpPr txBox="1"/>
            <p:nvPr/>
          </p:nvSpPr>
          <p:spPr>
            <a:xfrm>
              <a:off x="6344294" y="2111409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PRODUCTIVITE</a:t>
              </a:r>
            </a:p>
          </p:txBody>
        </p:sp>
        <p:sp>
          <p:nvSpPr>
            <p:cNvPr id="44" name="TextBox 45">
              <a:extLst>
                <a:ext uri="{FF2B5EF4-FFF2-40B4-BE49-F238E27FC236}">
                  <a16:creationId xmlns:a16="http://schemas.microsoft.com/office/drawing/2014/main" xmlns="" id="{8AD46C59-CB53-43AC-A45F-93AB98C3E6D2}"/>
                </a:ext>
              </a:extLst>
            </p:cNvPr>
            <p:cNvSpPr txBox="1"/>
            <p:nvPr/>
          </p:nvSpPr>
          <p:spPr>
            <a:xfrm>
              <a:off x="6559344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</a:t>
              </a:r>
            </a:p>
          </p:txBody>
        </p:sp>
      </p:grpSp>
      <p:grpSp>
        <p:nvGrpSpPr>
          <p:cNvPr id="45" name="Group 12">
            <a:extLst>
              <a:ext uri="{FF2B5EF4-FFF2-40B4-BE49-F238E27FC236}">
                <a16:creationId xmlns:a16="http://schemas.microsoft.com/office/drawing/2014/main" xmlns="" id="{100EE0F4-9E19-4097-9929-CA7480FBE28F}"/>
              </a:ext>
            </a:extLst>
          </p:cNvPr>
          <p:cNvGrpSpPr/>
          <p:nvPr/>
        </p:nvGrpSpPr>
        <p:grpSpPr>
          <a:xfrm>
            <a:off x="8212163" y="1198274"/>
            <a:ext cx="1671101" cy="3986789"/>
            <a:chOff x="8212163" y="1198275"/>
            <a:chExt cx="1671101" cy="3718704"/>
          </a:xfrm>
          <a:effectLst/>
        </p:grpSpPr>
        <p:sp>
          <p:nvSpPr>
            <p:cNvPr id="46" name="Rectangle: Top Corners Rounded 47">
              <a:extLst>
                <a:ext uri="{FF2B5EF4-FFF2-40B4-BE49-F238E27FC236}">
                  <a16:creationId xmlns:a16="http://schemas.microsoft.com/office/drawing/2014/main" xmlns="" id="{2223E9A6-9DC8-4E16-80FD-73133CBE338D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8">
              <a:extLst>
                <a:ext uri="{FF2B5EF4-FFF2-40B4-BE49-F238E27FC236}">
                  <a16:creationId xmlns:a16="http://schemas.microsoft.com/office/drawing/2014/main" xmlns="" id="{10972DAE-71E8-4B65-8C4C-A98C1C53D386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F9C82F61-77FC-4F7A-A7DC-C872EE549F8C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Arrow: Pentagon 50">
              <a:extLst>
                <a:ext uri="{FF2B5EF4-FFF2-40B4-BE49-F238E27FC236}">
                  <a16:creationId xmlns:a16="http://schemas.microsoft.com/office/drawing/2014/main" xmlns="" id="{B6B13E48-F50F-40EB-A6C3-A61EA5A5C1F8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Pentagon 51">
              <a:extLst>
                <a:ext uri="{FF2B5EF4-FFF2-40B4-BE49-F238E27FC236}">
                  <a16:creationId xmlns:a16="http://schemas.microsoft.com/office/drawing/2014/main" xmlns="" id="{B6202EAC-A41F-4A4F-84CB-12D6BADA34D5}"/>
                </a:ext>
              </a:extLst>
            </p:cNvPr>
            <p:cNvSpPr/>
            <p:nvPr/>
          </p:nvSpPr>
          <p:spPr>
            <a:xfrm rot="5400000">
              <a:off x="7711078" y="263238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2">
              <a:extLst>
                <a:ext uri="{FF2B5EF4-FFF2-40B4-BE49-F238E27FC236}">
                  <a16:creationId xmlns:a16="http://schemas.microsoft.com/office/drawing/2014/main" xmlns="" id="{D2BB27BE-95F5-4E3C-9E96-EC8DE6ED49C0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CC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3">
              <a:extLst>
                <a:ext uri="{FF2B5EF4-FFF2-40B4-BE49-F238E27FC236}">
                  <a16:creationId xmlns:a16="http://schemas.microsoft.com/office/drawing/2014/main" xmlns="" id="{97B51917-A9FA-41BB-90C2-1CEA4E99482B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53" name="TextBox 54">
              <a:extLst>
                <a:ext uri="{FF2B5EF4-FFF2-40B4-BE49-F238E27FC236}">
                  <a16:creationId xmlns:a16="http://schemas.microsoft.com/office/drawing/2014/main" xmlns="" id="{3B19A3F5-0DF0-4E7E-9DA8-75EB1BC629ED}"/>
                </a:ext>
              </a:extLst>
            </p:cNvPr>
            <p:cNvSpPr txBox="1"/>
            <p:nvPr/>
          </p:nvSpPr>
          <p:spPr>
            <a:xfrm>
              <a:off x="8346912" y="211308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QUALITE</a:t>
              </a:r>
            </a:p>
          </p:txBody>
        </p:sp>
        <p:sp>
          <p:nvSpPr>
            <p:cNvPr id="54" name="TextBox 55">
              <a:extLst>
                <a:ext uri="{FF2B5EF4-FFF2-40B4-BE49-F238E27FC236}">
                  <a16:creationId xmlns:a16="http://schemas.microsoft.com/office/drawing/2014/main" xmlns="" id="{23484671-82E5-4FDA-9A56-3C93AAA42BC6}"/>
                </a:ext>
              </a:extLst>
            </p:cNvPr>
            <p:cNvSpPr txBox="1"/>
            <p:nvPr/>
          </p:nvSpPr>
          <p:spPr>
            <a:xfrm>
              <a:off x="8508452" y="2857372"/>
              <a:ext cx="1083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</a:t>
              </a:r>
            </a:p>
          </p:txBody>
        </p:sp>
      </p:grpSp>
      <p:grpSp>
        <p:nvGrpSpPr>
          <p:cNvPr id="55" name="Group 66">
            <a:extLst>
              <a:ext uri="{FF2B5EF4-FFF2-40B4-BE49-F238E27FC236}">
                <a16:creationId xmlns:a16="http://schemas.microsoft.com/office/drawing/2014/main" xmlns="" id="{BA713FED-C5FB-4175-9BB9-32B95F445263}"/>
              </a:ext>
            </a:extLst>
          </p:cNvPr>
          <p:cNvGrpSpPr/>
          <p:nvPr/>
        </p:nvGrpSpPr>
        <p:grpSpPr>
          <a:xfrm>
            <a:off x="10161271" y="1198275"/>
            <a:ext cx="1671101" cy="3986788"/>
            <a:chOff x="10161271" y="1198275"/>
            <a:chExt cx="1671101" cy="3718704"/>
          </a:xfrm>
          <a:effectLst/>
        </p:grpSpPr>
        <p:sp>
          <p:nvSpPr>
            <p:cNvPr id="56" name="Rectangle: Top Corners Rounded 57">
              <a:extLst>
                <a:ext uri="{FF2B5EF4-FFF2-40B4-BE49-F238E27FC236}">
                  <a16:creationId xmlns:a16="http://schemas.microsoft.com/office/drawing/2014/main" xmlns="" id="{4F05FD65-A26F-429C-ACC0-5D0CDECE0324}"/>
                </a:ext>
              </a:extLst>
            </p:cNvPr>
            <p:cNvSpPr/>
            <p:nvPr/>
          </p:nvSpPr>
          <p:spPr>
            <a:xfrm>
              <a:off x="11196646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Top Corners Rounded 58">
              <a:extLst>
                <a:ext uri="{FF2B5EF4-FFF2-40B4-BE49-F238E27FC236}">
                  <a16:creationId xmlns:a16="http://schemas.microsoft.com/office/drawing/2014/main" xmlns="" id="{4C9D4162-64D1-466F-B18C-73F03B47E948}"/>
                </a:ext>
              </a:extLst>
            </p:cNvPr>
            <p:cNvSpPr/>
            <p:nvPr/>
          </p:nvSpPr>
          <p:spPr>
            <a:xfrm>
              <a:off x="10594140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4F94FA4E-C290-4982-B3DB-2FB3DE579224}"/>
                </a:ext>
              </a:extLst>
            </p:cNvPr>
            <p:cNvSpPr/>
            <p:nvPr/>
          </p:nvSpPr>
          <p:spPr>
            <a:xfrm rot="5400000">
              <a:off x="10629691" y="1600459"/>
              <a:ext cx="734260" cy="44882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Arrow: Pentagon 60">
              <a:extLst>
                <a:ext uri="{FF2B5EF4-FFF2-40B4-BE49-F238E27FC236}">
                  <a16:creationId xmlns:a16="http://schemas.microsoft.com/office/drawing/2014/main" xmlns="" id="{910A3C52-26C3-4E2D-90DF-8139EDE559F6}"/>
                </a:ext>
              </a:extLst>
            </p:cNvPr>
            <p:cNvSpPr/>
            <p:nvPr/>
          </p:nvSpPr>
          <p:spPr>
            <a:xfrm rot="5400000">
              <a:off x="9531793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Pentagon 61">
              <a:extLst>
                <a:ext uri="{FF2B5EF4-FFF2-40B4-BE49-F238E27FC236}">
                  <a16:creationId xmlns:a16="http://schemas.microsoft.com/office/drawing/2014/main" xmlns="" id="{1C935F6B-05B8-4020-8A51-4F5EACD8F721}"/>
                </a:ext>
              </a:extLst>
            </p:cNvPr>
            <p:cNvSpPr/>
            <p:nvPr/>
          </p:nvSpPr>
          <p:spPr>
            <a:xfrm rot="5400000">
              <a:off x="9665244" y="2656931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Pentagon 62">
              <a:extLst>
                <a:ext uri="{FF2B5EF4-FFF2-40B4-BE49-F238E27FC236}">
                  <a16:creationId xmlns:a16="http://schemas.microsoft.com/office/drawing/2014/main" xmlns="" id="{3BD2911A-2A72-4015-9E22-DF4000E004DF}"/>
                </a:ext>
              </a:extLst>
            </p:cNvPr>
            <p:cNvSpPr/>
            <p:nvPr/>
          </p:nvSpPr>
          <p:spPr>
            <a:xfrm rot="5400000">
              <a:off x="10665692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996633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3">
              <a:extLst>
                <a:ext uri="{FF2B5EF4-FFF2-40B4-BE49-F238E27FC236}">
                  <a16:creationId xmlns:a16="http://schemas.microsoft.com/office/drawing/2014/main" xmlns="" id="{68943599-9751-48F9-8BC4-B3DBB11BB75D}"/>
                </a:ext>
              </a:extLst>
            </p:cNvPr>
            <p:cNvSpPr txBox="1"/>
            <p:nvPr/>
          </p:nvSpPr>
          <p:spPr>
            <a:xfrm>
              <a:off x="10605431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3" name="TextBox 64">
              <a:extLst>
                <a:ext uri="{FF2B5EF4-FFF2-40B4-BE49-F238E27FC236}">
                  <a16:creationId xmlns:a16="http://schemas.microsoft.com/office/drawing/2014/main" xmlns="" id="{47EDCD8E-DFCF-45DC-AABF-028A1B8DED7C}"/>
                </a:ext>
              </a:extLst>
            </p:cNvPr>
            <p:cNvSpPr txBox="1"/>
            <p:nvPr/>
          </p:nvSpPr>
          <p:spPr>
            <a:xfrm>
              <a:off x="10284418" y="2090733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DSI</a:t>
              </a:r>
            </a:p>
          </p:txBody>
        </p:sp>
        <p:sp>
          <p:nvSpPr>
            <p:cNvPr id="64" name="TextBox 65">
              <a:extLst>
                <a:ext uri="{FF2B5EF4-FFF2-40B4-BE49-F238E27FC236}">
                  <a16:creationId xmlns:a16="http://schemas.microsoft.com/office/drawing/2014/main" xmlns="" id="{B928F7F6-6AF5-411D-83AD-9E394911A394}"/>
                </a:ext>
              </a:extLst>
            </p:cNvPr>
            <p:cNvSpPr txBox="1"/>
            <p:nvPr/>
          </p:nvSpPr>
          <p:spPr>
            <a:xfrm>
              <a:off x="10231441" y="2301776"/>
              <a:ext cx="1531293" cy="137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000" b="1" dirty="0"/>
                <a:t>Augmentation des position sur </a:t>
              </a:r>
              <a:r>
                <a:rPr lang="fr-FR" sz="1000" b="1" dirty="0" err="1"/>
                <a:t>bytel</a:t>
              </a:r>
              <a:endParaRPr lang="fr-FR" sz="1000" b="1" dirty="0"/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Déplacement des positions de FTY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La DSI est en sous effectif donc ne peut assurer l’astreinte de nuit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Disjoncteur à réparer </a:t>
              </a:r>
            </a:p>
          </p:txBody>
        </p:sp>
      </p:grpSp>
      <p:sp>
        <p:nvSpPr>
          <p:cNvPr id="65" name="Oval 16">
            <a:extLst>
              <a:ext uri="{FF2B5EF4-FFF2-40B4-BE49-F238E27FC236}">
                <a16:creationId xmlns:a16="http://schemas.microsoft.com/office/drawing/2014/main" xmlns="" id="{BE6EE991-C4E6-438B-A9AD-DDEBF6D54888}"/>
              </a:ext>
            </a:extLst>
          </p:cNvPr>
          <p:cNvSpPr/>
          <p:nvPr/>
        </p:nvSpPr>
        <p:spPr>
          <a:xfrm>
            <a:off x="276727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7">
            <a:extLst>
              <a:ext uri="{FF2B5EF4-FFF2-40B4-BE49-F238E27FC236}">
                <a16:creationId xmlns:a16="http://schemas.microsoft.com/office/drawing/2014/main" xmlns="" id="{D87127C6-75B2-4C79-9162-C6AEA4D49606}"/>
              </a:ext>
            </a:extLst>
          </p:cNvPr>
          <p:cNvSpPr/>
          <p:nvPr/>
        </p:nvSpPr>
        <p:spPr>
          <a:xfrm>
            <a:off x="2207284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8">
            <a:extLst>
              <a:ext uri="{FF2B5EF4-FFF2-40B4-BE49-F238E27FC236}">
                <a16:creationId xmlns:a16="http://schemas.microsoft.com/office/drawing/2014/main" xmlns="" id="{50E38495-0202-4A00-9C31-D750211A8150}"/>
              </a:ext>
            </a:extLst>
          </p:cNvPr>
          <p:cNvSpPr/>
          <p:nvPr/>
        </p:nvSpPr>
        <p:spPr>
          <a:xfrm>
            <a:off x="4137841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9">
            <a:extLst>
              <a:ext uri="{FF2B5EF4-FFF2-40B4-BE49-F238E27FC236}">
                <a16:creationId xmlns:a16="http://schemas.microsoft.com/office/drawing/2014/main" xmlns="" id="{A12AE342-9958-497F-9D94-A221A9D46ABA}"/>
              </a:ext>
            </a:extLst>
          </p:cNvPr>
          <p:cNvSpPr/>
          <p:nvPr/>
        </p:nvSpPr>
        <p:spPr>
          <a:xfrm>
            <a:off x="6068398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70">
            <a:extLst>
              <a:ext uri="{FF2B5EF4-FFF2-40B4-BE49-F238E27FC236}">
                <a16:creationId xmlns:a16="http://schemas.microsoft.com/office/drawing/2014/main" xmlns="" id="{8EB08C1D-F03F-48F9-AAC8-7F32B6810453}"/>
              </a:ext>
            </a:extLst>
          </p:cNvPr>
          <p:cNvSpPr/>
          <p:nvPr/>
        </p:nvSpPr>
        <p:spPr>
          <a:xfrm>
            <a:off x="7998955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71">
            <a:extLst>
              <a:ext uri="{FF2B5EF4-FFF2-40B4-BE49-F238E27FC236}">
                <a16:creationId xmlns:a16="http://schemas.microsoft.com/office/drawing/2014/main" xmlns="" id="{6A82B879-D7EE-4677-8C3B-A481A11F6252}"/>
              </a:ext>
            </a:extLst>
          </p:cNvPr>
          <p:cNvSpPr/>
          <p:nvPr/>
        </p:nvSpPr>
        <p:spPr>
          <a:xfrm>
            <a:off x="9929512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32">
            <a:extLst>
              <a:ext uri="{FF2B5EF4-FFF2-40B4-BE49-F238E27FC236}">
                <a16:creationId xmlns:a16="http://schemas.microsoft.com/office/drawing/2014/main" xmlns="" id="{C76991F2-8A0B-4B36-94A2-B625979C8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8" y="197984"/>
            <a:ext cx="1049165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900" b="1" spc="-70" dirty="0">
                <a:latin typeface="Verdana" panose="020B0604030504040204" pitchFamily="34" charset="0"/>
                <a:ea typeface="Verdana" panose="020B0604030504040204" pitchFamily="34" charset="0"/>
              </a:rPr>
              <a:t>SYNTHESE : </a:t>
            </a:r>
            <a:r>
              <a:rPr lang="fr-FR" sz="1900" b="1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QUOI RETENIR?</a:t>
            </a:r>
            <a:endParaRPr sz="1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BUSINESS</a:t>
            </a: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1226617" y="1811055"/>
            <a:ext cx="3408956" cy="568581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08F15A9-98B1-4779-BE35-A48C498635F1}"/>
              </a:ext>
            </a:extLst>
          </p:cNvPr>
          <p:cNvSpPr txBox="1"/>
          <p:nvPr/>
        </p:nvSpPr>
        <p:spPr>
          <a:xfrm rot="5400000">
            <a:off x="6364456" y="1209478"/>
            <a:ext cx="4633247" cy="581414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247FA544-D2F6-4EAD-920A-EC2F8CE1C316}"/>
              </a:ext>
            </a:extLst>
          </p:cNvPr>
          <p:cNvSpPr txBox="1">
            <a:spLocks/>
          </p:cNvSpPr>
          <p:nvPr/>
        </p:nvSpPr>
        <p:spPr>
          <a:xfrm>
            <a:off x="88185" y="145478"/>
            <a:ext cx="11887201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cap="all" dirty="0">
                <a:solidFill>
                  <a:srgbClr val="A80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Faits marquants de la période</a:t>
            </a:r>
          </a:p>
          <a:p>
            <a:pPr lvl="0">
              <a:defRPr/>
            </a:pPr>
            <a:r>
              <a:rPr lang="fr-FR" sz="2000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des sujets/moments clés de la semaine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D3B6FC-A7DF-4B87-BE8D-11C1B4F29A97}"/>
              </a:ext>
            </a:extLst>
          </p:cNvPr>
          <p:cNvSpPr/>
          <p:nvPr/>
        </p:nvSpPr>
        <p:spPr>
          <a:xfrm>
            <a:off x="5630500" y="853509"/>
            <a:ext cx="661181" cy="549404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E43BF3-D2A8-4B23-B8A4-104A919C6896}"/>
              </a:ext>
            </a:extLst>
          </p:cNvPr>
          <p:cNvSpPr/>
          <p:nvPr/>
        </p:nvSpPr>
        <p:spPr>
          <a:xfrm>
            <a:off x="5834561" y="85350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4F48F7C-83A0-457B-BB5C-BF33A986C326}"/>
              </a:ext>
            </a:extLst>
          </p:cNvPr>
          <p:cNvSpPr/>
          <p:nvPr/>
        </p:nvSpPr>
        <p:spPr>
          <a:xfrm>
            <a:off x="6031786" y="85725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xmlns="" id="{01505FC9-3DB7-4A17-9423-A88476AECC19}"/>
              </a:ext>
            </a:extLst>
          </p:cNvPr>
          <p:cNvGrpSpPr/>
          <p:nvPr/>
        </p:nvGrpSpPr>
        <p:grpSpPr>
          <a:xfrm>
            <a:off x="5633249" y="912476"/>
            <a:ext cx="5123239" cy="1461490"/>
            <a:chOff x="5773848" y="2724341"/>
            <a:chExt cx="5123239" cy="1824312"/>
          </a:xfrm>
        </p:grpSpPr>
        <p:grpSp>
          <p:nvGrpSpPr>
            <p:cNvPr id="11" name="Group 85">
              <a:extLst>
                <a:ext uri="{FF2B5EF4-FFF2-40B4-BE49-F238E27FC236}">
                  <a16:creationId xmlns:a16="http://schemas.microsoft.com/office/drawing/2014/main" xmlns="" id="{34AB73BC-0A6D-445F-8435-8845ECF7C5F3}"/>
                </a:ext>
              </a:extLst>
            </p:cNvPr>
            <p:cNvGrpSpPr/>
            <p:nvPr/>
          </p:nvGrpSpPr>
          <p:grpSpPr>
            <a:xfrm>
              <a:off x="5773848" y="2724341"/>
              <a:ext cx="5123239" cy="1824312"/>
              <a:chOff x="5773848" y="2724341"/>
              <a:chExt cx="5123239" cy="1824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44C793B-2DE9-457F-9DFD-B34864DDFC28}"/>
                  </a:ext>
                </a:extLst>
              </p:cNvPr>
              <p:cNvSpPr/>
              <p:nvPr/>
            </p:nvSpPr>
            <p:spPr>
              <a:xfrm>
                <a:off x="6000965" y="3585738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80">
                <a:extLst>
                  <a:ext uri="{FF2B5EF4-FFF2-40B4-BE49-F238E27FC236}">
                    <a16:creationId xmlns:a16="http://schemas.microsoft.com/office/drawing/2014/main" xmlns="" id="{32EE0FD2-B744-418B-8F99-2A84BCB3A734}"/>
                  </a:ext>
                </a:extLst>
              </p:cNvPr>
              <p:cNvGrpSpPr/>
              <p:nvPr/>
            </p:nvGrpSpPr>
            <p:grpSpPr>
              <a:xfrm>
                <a:off x="5773848" y="2724341"/>
                <a:ext cx="5123239" cy="1824312"/>
                <a:chOff x="5773848" y="2724341"/>
                <a:chExt cx="5123239" cy="182431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ACAFCAD9-6692-4C27-B876-86427EA02C5B}"/>
                    </a:ext>
                  </a:extLst>
                </p:cNvPr>
                <p:cNvSpPr/>
                <p:nvPr/>
              </p:nvSpPr>
              <p:spPr>
                <a:xfrm rot="555716">
                  <a:off x="7429954" y="3206747"/>
                  <a:ext cx="2848823" cy="986972"/>
                </a:xfrm>
                <a:prstGeom prst="rect">
                  <a:avLst/>
                </a:prstGeom>
                <a:solidFill>
                  <a:sysClr val="windowText" lastClr="000000">
                    <a:alpha val="28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2667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0663693F-8DD5-4C62-AC49-B5DA76BFB03C}"/>
                    </a:ext>
                  </a:extLst>
                </p:cNvPr>
                <p:cNvSpPr/>
                <p:nvPr/>
              </p:nvSpPr>
              <p:spPr>
                <a:xfrm>
                  <a:off x="5781822" y="3253049"/>
                  <a:ext cx="661181" cy="927069"/>
                </a:xfrm>
                <a:prstGeom prst="rect">
                  <a:avLst/>
                </a:prstGeom>
                <a:solidFill>
                  <a:srgbClr val="FF5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arallelogram 14">
                  <a:extLst>
                    <a:ext uri="{FF2B5EF4-FFF2-40B4-BE49-F238E27FC236}">
                      <a16:creationId xmlns:a16="http://schemas.microsoft.com/office/drawing/2014/main" xmlns="" id="{2DBE5B82-0EA0-4A05-9D20-603390DB2757}"/>
                    </a:ext>
                  </a:extLst>
                </p:cNvPr>
                <p:cNvSpPr/>
                <p:nvPr/>
              </p:nvSpPr>
              <p:spPr>
                <a:xfrm rot="5400000" flipV="1">
                  <a:off x="6256326" y="2990611"/>
                  <a:ext cx="1390698" cy="1017344"/>
                </a:xfrm>
                <a:prstGeom prst="parallelogram">
                  <a:avLst>
                    <a:gd name="adj" fmla="val 42432"/>
                  </a:avLst>
                </a:prstGeom>
                <a:solidFill>
                  <a:srgbClr val="FF3B3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CF769C7B-B6B4-41F6-ADD1-FDB610B40FAD}"/>
                    </a:ext>
                  </a:extLst>
                </p:cNvPr>
                <p:cNvSpPr/>
                <p:nvPr/>
              </p:nvSpPr>
              <p:spPr>
                <a:xfrm>
                  <a:off x="7460346" y="2786077"/>
                  <a:ext cx="2848823" cy="9842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30">
                  <a:extLst>
                    <a:ext uri="{FF2B5EF4-FFF2-40B4-BE49-F238E27FC236}">
                      <a16:creationId xmlns:a16="http://schemas.microsoft.com/office/drawing/2014/main" xmlns="" id="{0D9A811E-6531-4F17-BC63-F877BAEEF213}"/>
                    </a:ext>
                  </a:extLst>
                </p:cNvPr>
                <p:cNvGrpSpPr/>
                <p:nvPr/>
              </p:nvGrpSpPr>
              <p:grpSpPr>
                <a:xfrm>
                  <a:off x="9789320" y="2724341"/>
                  <a:ext cx="1107767" cy="1107768"/>
                  <a:chOff x="10420368" y="388718"/>
                  <a:chExt cx="1107767" cy="1107768"/>
                </a:xfrm>
              </p:grpSpPr>
              <p:sp>
                <p:nvSpPr>
                  <p:cNvPr id="23" name="Oval 31">
                    <a:extLst>
                      <a:ext uri="{FF2B5EF4-FFF2-40B4-BE49-F238E27FC236}">
                        <a16:creationId xmlns:a16="http://schemas.microsoft.com/office/drawing/2014/main" xmlns="" id="{A9468BF7-8802-4B30-B734-B573C1A25525}"/>
                      </a:ext>
                    </a:extLst>
                  </p:cNvPr>
                  <p:cNvSpPr/>
                  <p:nvPr/>
                </p:nvSpPr>
                <p:spPr>
                  <a:xfrm>
                    <a:off x="10420368" y="388718"/>
                    <a:ext cx="1107767" cy="1107768"/>
                  </a:xfrm>
                  <a:prstGeom prst="ellipse">
                    <a:avLst/>
                  </a:prstGeom>
                  <a:solidFill>
                    <a:srgbClr val="FF5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32">
                    <a:extLst>
                      <a:ext uri="{FF2B5EF4-FFF2-40B4-BE49-F238E27FC236}">
                        <a16:creationId xmlns:a16="http://schemas.microsoft.com/office/drawing/2014/main" xmlns="" id="{807C51C6-F7CF-4482-9A47-C3DBA2F45B50}"/>
                      </a:ext>
                    </a:extLst>
                  </p:cNvPr>
                  <p:cNvSpPr/>
                  <p:nvPr/>
                </p:nvSpPr>
                <p:spPr>
                  <a:xfrm>
                    <a:off x="10531565" y="499915"/>
                    <a:ext cx="885371" cy="885371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TextBox 49">
                  <a:extLst>
                    <a:ext uri="{FF2B5EF4-FFF2-40B4-BE49-F238E27FC236}">
                      <a16:creationId xmlns:a16="http://schemas.microsoft.com/office/drawing/2014/main" xmlns="" id="{179B00A0-469B-450B-B61E-008E1D60FFF4}"/>
                    </a:ext>
                  </a:extLst>
                </p:cNvPr>
                <p:cNvSpPr txBox="1"/>
                <p:nvPr/>
              </p:nvSpPr>
              <p:spPr>
                <a:xfrm>
                  <a:off x="5773848" y="2742987"/>
                  <a:ext cx="623674" cy="1805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rPr>
                    <a:t>-</a:t>
                  </a:r>
                </a:p>
              </p:txBody>
            </p:sp>
            <p:pic>
              <p:nvPicPr>
                <p:cNvPr id="21" name="Graphic 55" descr="Pie chart">
                  <a:extLst>
                    <a:ext uri="{FF2B5EF4-FFF2-40B4-BE49-F238E27FC236}">
                      <a16:creationId xmlns:a16="http://schemas.microsoft.com/office/drawing/2014/main" xmlns="" id="{D0872CEF-D1C4-42B8-ADED-A96970ED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4602" y="3079990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2" name="TextBox 74">
                  <a:extLst>
                    <a:ext uri="{FF2B5EF4-FFF2-40B4-BE49-F238E27FC236}">
                      <a16:creationId xmlns:a16="http://schemas.microsoft.com/office/drawing/2014/main" xmlns="" id="{BB8E3764-A264-419D-8106-7232E090B667}"/>
                    </a:ext>
                  </a:extLst>
                </p:cNvPr>
                <p:cNvSpPr txBox="1"/>
                <p:nvPr/>
              </p:nvSpPr>
              <p:spPr>
                <a:xfrm>
                  <a:off x="7446760" y="3153691"/>
                  <a:ext cx="2370532" cy="307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Une </a:t>
                  </a:r>
                  <a:r>
                    <a:rPr kumimoji="0" lang="en-US" sz="1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semaine</a:t>
                  </a: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avec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des </a:t>
                  </a:r>
                  <a:r>
                    <a:rPr kumimoji="0" lang="en-US" sz="1000" b="0" i="0" u="none" strike="noStrike" kern="0" cap="none" spc="0" normalizeH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écarts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,,,,,,,,,,,,,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Rectangle: Top Corners Rounded 89">
              <a:extLst>
                <a:ext uri="{FF2B5EF4-FFF2-40B4-BE49-F238E27FC236}">
                  <a16:creationId xmlns:a16="http://schemas.microsoft.com/office/drawing/2014/main" xmlns="" id="{5B354328-28CC-44F0-AEF3-662AE02EBBCA}"/>
                </a:ext>
              </a:extLst>
            </p:cNvPr>
            <p:cNvSpPr/>
            <p:nvPr/>
          </p:nvSpPr>
          <p:spPr>
            <a:xfrm>
              <a:off x="5884648" y="3194850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xmlns="" id="{84689265-7553-42E2-B257-ACDBCA1759A1}"/>
              </a:ext>
            </a:extLst>
          </p:cNvPr>
          <p:cNvGrpSpPr/>
          <p:nvPr/>
        </p:nvGrpSpPr>
        <p:grpSpPr>
          <a:xfrm>
            <a:off x="841579" y="1994044"/>
            <a:ext cx="5231523" cy="1446550"/>
            <a:chOff x="1216841" y="3906048"/>
            <a:chExt cx="5231523" cy="1805671"/>
          </a:xfrm>
        </p:grpSpPr>
        <p:grpSp>
          <p:nvGrpSpPr>
            <p:cNvPr id="26" name="Group 81">
              <a:extLst>
                <a:ext uri="{FF2B5EF4-FFF2-40B4-BE49-F238E27FC236}">
                  <a16:creationId xmlns:a16="http://schemas.microsoft.com/office/drawing/2014/main" xmlns="" id="{DDA9B295-CBDD-41DA-9BCB-88D44304CDDB}"/>
                </a:ext>
              </a:extLst>
            </p:cNvPr>
            <p:cNvGrpSpPr/>
            <p:nvPr/>
          </p:nvGrpSpPr>
          <p:grpSpPr>
            <a:xfrm>
              <a:off x="1216841" y="3906048"/>
              <a:ext cx="5231523" cy="1805671"/>
              <a:chOff x="1216841" y="3906048"/>
              <a:chExt cx="5231523" cy="18056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33CC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18">
                <a:extLst>
                  <a:ext uri="{FF2B5EF4-FFF2-40B4-BE49-F238E27FC236}">
                    <a16:creationId xmlns:a16="http://schemas.microsoft.com/office/drawing/2014/main" xmlns="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03713" y="3976913"/>
                <a:ext cx="2852928" cy="990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6">
                <a:extLst>
                  <a:ext uri="{FF2B5EF4-FFF2-40B4-BE49-F238E27FC236}">
                    <a16:creationId xmlns:a16="http://schemas.microsoft.com/office/drawing/2014/main" xmlns="" id="{6FA79DB0-7B7E-4203-8C9F-8A886208DFDD}"/>
                  </a:ext>
                </a:extLst>
              </p:cNvPr>
              <p:cNvGrpSpPr/>
              <p:nvPr/>
            </p:nvGrpSpPr>
            <p:grpSpPr>
              <a:xfrm>
                <a:off x="1216841" y="3918137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:a16="http://schemas.microsoft.com/office/drawing/2014/main" xmlns="" id="{B5907DA2-B2EB-4359-8076-2BAD54DC6F43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33CC33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8">
                  <a:extLst>
                    <a:ext uri="{FF2B5EF4-FFF2-40B4-BE49-F238E27FC236}">
                      <a16:creationId xmlns:a16="http://schemas.microsoft.com/office/drawing/2014/main" xmlns="" id="{2AA474C4-5E8A-4119-BB51-4E5BC570F814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50">
                <a:extLst>
                  <a:ext uri="{FF2B5EF4-FFF2-40B4-BE49-F238E27FC236}">
                    <a16:creationId xmlns:a16="http://schemas.microsoft.com/office/drawing/2014/main" xmlns="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01044" y="3906048"/>
                <a:ext cx="747320" cy="1805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+</a:t>
                </a:r>
              </a:p>
            </p:txBody>
          </p:sp>
          <p:pic>
            <p:nvPicPr>
              <p:cNvPr id="35" name="Graphic 53" descr="Presentation with bar chart RTL">
                <a:extLst>
                  <a:ext uri="{FF2B5EF4-FFF2-40B4-BE49-F238E27FC236}">
                    <a16:creationId xmlns:a16="http://schemas.microsoft.com/office/drawing/2014/main" xmlns="" id="{53860641-FEAC-428D-85CA-07DCD4AC8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123" y="428450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36" name="TextBox 70">
                <a:extLst>
                  <a:ext uri="{FF2B5EF4-FFF2-40B4-BE49-F238E27FC236}">
                    <a16:creationId xmlns:a16="http://schemas.microsoft.com/office/drawing/2014/main" xmlns="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30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>
                    <a:solidFill>
                      <a:prstClr val="black"/>
                    </a:solidFill>
                  </a:rPr>
                  <a:t>Une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semaine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ponctuéee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par,,,,,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Rectangle: Top Corners Rounded 90">
              <a:extLst>
                <a:ext uri="{FF2B5EF4-FFF2-40B4-BE49-F238E27FC236}">
                  <a16:creationId xmlns:a16="http://schemas.microsoft.com/office/drawing/2014/main" xmlns="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293827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5822" y="300607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390073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395074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476802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4" name="Triangle isocèle 4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43352" y="4824719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34323" y="589144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6" name="Triangle isocèle 45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1271948" y="596078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286862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8" name="Triangle isocèle 47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09439" y="2913257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383108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0" name="Triangle isocèle 49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385792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469837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489326" y="473190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 Single Corner Rectangle 20">
            <a:extLst>
              <a:ext uri="{FF2B5EF4-FFF2-40B4-BE49-F238E27FC236}">
                <a16:creationId xmlns:a16="http://schemas.microsoft.com/office/drawing/2014/main" xmlns="" id="{224068B4-AED2-4966-B421-85EAE42F62B7}"/>
              </a:ext>
            </a:extLst>
          </p:cNvPr>
          <p:cNvSpPr/>
          <p:nvPr/>
        </p:nvSpPr>
        <p:spPr>
          <a:xfrm>
            <a:off x="6278983" y="582179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:a16="http://schemas.microsoft.com/office/drawing/2014/main" xmlns="" id="{71E6A19D-8A47-4F21-AD17-29D39CA52BE6}"/>
              </a:ext>
            </a:extLst>
          </p:cNvPr>
          <p:cNvSpPr/>
          <p:nvPr/>
        </p:nvSpPr>
        <p:spPr>
          <a:xfrm rot="5400000">
            <a:off x="7517922" y="586796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8488" y="5398532"/>
            <a:ext cx="3457213" cy="88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Configuration v5 et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microsip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fonctionel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 sur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35936" y="5136222"/>
            <a:ext cx="3457213" cy="12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5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6101" y="5176488"/>
            <a:ext cx="3457213" cy="118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Dysfoctionnement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alarme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Coupure de courant ayant provoqué un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arret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de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prod</a:t>
            </a:r>
            <a:endParaRPr lang="fr-FR" sz="1100" dirty="0" smtClean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Dysjoncteur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toujours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defaillant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xmlns="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056913"/>
              </p:ext>
            </p:extLst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32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144/1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25min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832022"/>
              </p:ext>
            </p:extLst>
          </p:nvPr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1</a:t>
            </a:r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631516"/>
              </p:ext>
            </p:extLst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261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7159"/>
            <a:ext cx="12192000" cy="6614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049575"/>
              </p:ext>
            </p:extLst>
          </p:nvPr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03545" y="7512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2</a:t>
            </a:r>
          </a:p>
          <a:p>
            <a:endParaRPr lang="fr-FR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12736"/>
              </p:ext>
            </p:extLst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489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/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4324" y="35583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5456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48710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les 2 postes de la DP besoin d’un clavier et 2 souris poste prévu pour les futur stagiaires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 poste de la DQ besoin de 2 souris ( prévoir changer les souris qui ne sont plus très confortables)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MOOV: P11 l’eau de la climatisation endommage le clavier de cette position , 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FTY</a:t>
            </a:r>
            <a:r>
              <a:rPr lang="fr-FR" sz="1400" dirty="0">
                <a:latin typeface="Agency FB" panose="020B0503020202020204" pitchFamily="34" charset="0"/>
              </a:rPr>
              <a:t>:  </a:t>
            </a:r>
            <a:r>
              <a:rPr lang="fr-FR" sz="1400" dirty="0" smtClean="0">
                <a:latin typeface="Agency FB" panose="020B0503020202020204" pitchFamily="34" charset="0"/>
              </a:rPr>
              <a:t>3 </a:t>
            </a:r>
            <a:r>
              <a:rPr lang="fr-FR" sz="1400" dirty="0">
                <a:latin typeface="Agency FB" panose="020B0503020202020204" pitchFamily="34" charset="0"/>
              </a:rPr>
              <a:t>souris a remplacer car pénible a </a:t>
            </a:r>
            <a:r>
              <a:rPr lang="fr-FR" sz="1400" dirty="0" smtClean="0">
                <a:latin typeface="Agency FB" panose="020B0503020202020204" pitchFamily="34" charset="0"/>
              </a:rPr>
              <a:t>utiliser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33543" y="3616343"/>
            <a:ext cx="3584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Cameroun le serveur est déjà déployé dans le data center du client nous devrons y retourné pour paramétrer les adresses </a:t>
            </a:r>
            <a:r>
              <a:rPr lang="fr-FR" sz="1400" dirty="0" err="1">
                <a:latin typeface="Agency FB" panose="020B0503020202020204" pitchFamily="34" charset="0"/>
              </a:rPr>
              <a:t>ip</a:t>
            </a:r>
            <a:r>
              <a:rPr lang="fr-FR" sz="1400" dirty="0">
                <a:latin typeface="Agency FB" panose="020B0503020202020204" pitchFamily="34" charset="0"/>
              </a:rPr>
              <a:t> et tester le VPN quand ils seront ok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 IVR GUINEE BISEAU : le ticket est déjà escaladé chez le support </a:t>
            </a:r>
            <a:r>
              <a:rPr lang="fr-FR" sz="1400" dirty="0" err="1">
                <a:latin typeface="Agency FB" panose="020B0503020202020204" pitchFamily="34" charset="0"/>
              </a:rPr>
              <a:t>Nobelbiz</a:t>
            </a:r>
            <a:r>
              <a:rPr lang="fr-FR" sz="1400" dirty="0">
                <a:latin typeface="Agency FB" panose="020B0503020202020204" pitchFamily="34" charset="0"/>
              </a:rPr>
              <a:t>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MTN Brazza: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stand by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Redynamisation 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Moov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 </a:t>
            </a:r>
            <a:r>
              <a:rPr lang="fr-FR" sz="1400" dirty="0">
                <a:latin typeface="Agency FB" panose="020B0503020202020204" pitchFamily="34" charset="0"/>
              </a:rPr>
              <a:t>du </a:t>
            </a:r>
            <a:r>
              <a:rPr lang="fr-FR" sz="1400" dirty="0" err="1">
                <a:latin typeface="Agency FB" panose="020B0503020202020204" pitchFamily="34" charset="0"/>
              </a:rPr>
              <a:t>sda</a:t>
            </a:r>
            <a:r>
              <a:rPr lang="fr-FR" sz="1400" dirty="0">
                <a:latin typeface="Agency FB" panose="020B0503020202020204" pitchFamily="34" charset="0"/>
              </a:rPr>
              <a:t> pour les test des modification ont été demandé par le client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Installation serveur </a:t>
            </a:r>
            <a:r>
              <a:rPr lang="fr-FR" sz="1400" dirty="0" smtClean="0">
                <a:latin typeface="Agency FB" panose="020B0503020202020204" pitchFamily="34" charset="0"/>
              </a:rPr>
              <a:t>le </a:t>
            </a:r>
            <a:r>
              <a:rPr lang="fr-FR" sz="1400" dirty="0" err="1" smtClean="0">
                <a:latin typeface="Agency FB" panose="020B0503020202020204" pitchFamily="34" charset="0"/>
              </a:rPr>
              <a:t>poc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demarré</a:t>
            </a:r>
            <a:r>
              <a:rPr lang="fr-FR" sz="1400" dirty="0" smtClean="0">
                <a:latin typeface="Agency FB" panose="020B0503020202020204" pitchFamily="34" charset="0"/>
              </a:rPr>
              <a:t> mais nous rencontrons un souci avec le </a:t>
            </a:r>
            <a:r>
              <a:rPr lang="fr-FR" sz="1400" dirty="0" err="1" smtClean="0">
                <a:latin typeface="Agency FB" panose="020B0503020202020204" pitchFamily="34" charset="0"/>
              </a:rPr>
              <a:t>whatsapp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en </a:t>
            </a:r>
            <a:r>
              <a:rPr lang="fr-FR" sz="1400" dirty="0">
                <a:solidFill>
                  <a:srgbClr val="FF0000"/>
                </a:solidFill>
                <a:latin typeface="Agency FB" panose="020B0503020202020204" pitchFamily="34" charset="0"/>
              </a:rPr>
              <a:t>cours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43784" y="3683280"/>
            <a:ext cx="353191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De nombreuses </a:t>
            </a:r>
            <a:r>
              <a:rPr lang="fr-FR" sz="1400" dirty="0" smtClean="0">
                <a:latin typeface="Agency FB" panose="020B0503020202020204" pitchFamily="34" charset="0"/>
              </a:rPr>
              <a:t>maintenances </a:t>
            </a:r>
            <a:r>
              <a:rPr lang="fr-FR" sz="1400" dirty="0">
                <a:latin typeface="Agency FB" panose="020B0503020202020204" pitchFamily="34" charset="0"/>
              </a:rPr>
              <a:t>ont été effectué </a:t>
            </a:r>
            <a:r>
              <a:rPr lang="fr-FR" sz="1400" dirty="0" smtClean="0">
                <a:latin typeface="Agency FB" panose="020B0503020202020204" pitchFamily="34" charset="0"/>
              </a:rPr>
              <a:t> suite a la coupure de courant qui a causé un arrêt brusque de tout le matériel informatique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Support au utilisateur d’où le taux </a:t>
            </a:r>
            <a:r>
              <a:rPr lang="fr-FR" sz="1400" dirty="0" err="1" smtClean="0">
                <a:latin typeface="Agency FB" panose="020B0503020202020204" pitchFamily="34" charset="0"/>
              </a:rPr>
              <a:t>elevé</a:t>
            </a:r>
            <a:r>
              <a:rPr lang="fr-FR" sz="1400" dirty="0" smtClean="0">
                <a:latin typeface="Agency FB" panose="020B0503020202020204" pitchFamily="34" charset="0"/>
              </a:rPr>
              <a:t> au niveau de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système suite aux coupures de courant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Le souci du </a:t>
            </a:r>
            <a:r>
              <a:rPr lang="fr-FR" sz="1400" dirty="0" err="1" smtClean="0">
                <a:latin typeface="Agency FB" panose="020B0503020202020204" pitchFamily="34" charset="0"/>
              </a:rPr>
              <a:t>dysjonteur</a:t>
            </a:r>
            <a:r>
              <a:rPr lang="fr-FR" sz="1400" dirty="0" smtClean="0">
                <a:latin typeface="Agency FB" panose="020B0503020202020204" pitchFamily="34" charset="0"/>
              </a:rPr>
              <a:t> provoque  l’</a:t>
            </a:r>
            <a:r>
              <a:rPr lang="fr-FR" sz="1400" dirty="0" err="1" smtClean="0">
                <a:latin typeface="Agency FB" panose="020B0503020202020204" pitchFamily="34" charset="0"/>
              </a:rPr>
              <a:t>extiinction</a:t>
            </a:r>
            <a:r>
              <a:rPr lang="fr-FR" sz="1400" dirty="0" smtClean="0">
                <a:latin typeface="Agency FB" panose="020B0503020202020204" pitchFamily="34" charset="0"/>
              </a:rPr>
              <a:t> de deux piste sur </a:t>
            </a:r>
            <a:r>
              <a:rPr lang="fr-FR" sz="1400" dirty="0" err="1" smtClean="0">
                <a:latin typeface="Agency FB" panose="020B0503020202020204" pitchFamily="34" charset="0"/>
              </a:rPr>
              <a:t>moov</a:t>
            </a:r>
            <a:r>
              <a:rPr lang="fr-FR" sz="1400" dirty="0" smtClean="0">
                <a:latin typeface="Agency FB" panose="020B0503020202020204" pitchFamily="34" charset="0"/>
              </a:rPr>
              <a:t> et l’</a:t>
            </a:r>
            <a:r>
              <a:rPr lang="fr-FR" sz="1400" dirty="0" err="1" smtClean="0">
                <a:latin typeface="Agency FB" panose="020B0503020202020204" pitchFamily="34" charset="0"/>
              </a:rPr>
              <a:t>arret</a:t>
            </a:r>
            <a:r>
              <a:rPr lang="fr-FR" sz="1400" dirty="0" smtClean="0">
                <a:latin typeface="Agency FB" panose="020B0503020202020204" pitchFamily="34" charset="0"/>
              </a:rPr>
              <a:t> de nombreux serveurs et </a:t>
            </a:r>
            <a:r>
              <a:rPr lang="fr-FR" sz="1400" dirty="0" err="1" smtClean="0">
                <a:latin typeface="Agency FB" panose="020B0503020202020204" pitchFamily="34" charset="0"/>
              </a:rPr>
              <a:t>equipement</a:t>
            </a:r>
            <a:r>
              <a:rPr lang="fr-FR" sz="1400" dirty="0" smtClean="0">
                <a:latin typeface="Agency FB" panose="020B0503020202020204" pitchFamily="34" charset="0"/>
              </a:rPr>
              <a:t> de routage qui perturbe l’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aux ressource et a l’internet sur </a:t>
            </a:r>
            <a:r>
              <a:rPr lang="fr-FR" sz="1400" dirty="0" err="1" smtClean="0">
                <a:latin typeface="Agency FB" panose="020B0503020202020204" pitchFamily="34" charset="0"/>
              </a:rPr>
              <a:t>bytel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Recommandation: </a:t>
            </a:r>
            <a:r>
              <a:rPr lang="fr-FR" sz="1400" dirty="0" smtClean="0">
                <a:latin typeface="Agency FB" panose="020B0503020202020204" pitchFamily="34" charset="0"/>
              </a:rPr>
              <a:t>mise a disposition d’un souffleur pour permettre la maintenance des postes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86" y="3985077"/>
            <a:ext cx="4051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Sur cette semaine  nous avons été impacté sur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Non </a:t>
            </a:r>
            <a:r>
              <a:rPr lang="fr-FR" sz="1400" dirty="0">
                <a:latin typeface="Agency FB" panose="020B0503020202020204" pitchFamily="34" charset="0"/>
              </a:rPr>
              <a:t>réception d’appels </a:t>
            </a:r>
            <a:r>
              <a:rPr lang="fr-FR" sz="1400" dirty="0" smtClean="0">
                <a:latin typeface="Agency FB" panose="020B0503020202020204" pitchFamily="34" charset="0"/>
              </a:rPr>
              <a:t>sur MTN souci </a:t>
            </a:r>
            <a:r>
              <a:rPr lang="fr-FR" sz="1400" dirty="0">
                <a:latin typeface="Agency FB" panose="020B0503020202020204" pitchFamily="34" charset="0"/>
              </a:rPr>
              <a:t>coté </a:t>
            </a:r>
            <a:r>
              <a:rPr lang="fr-FR" sz="1400" dirty="0" smtClean="0">
                <a:latin typeface="Agency FB" panose="020B0503020202020204" pitchFamily="34" charset="0"/>
              </a:rPr>
              <a:t>client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48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075123"/>
              </p:ext>
            </p:extLst>
          </p:nvPr>
        </p:nvGraphicFramePr>
        <p:xfrm>
          <a:off x="2241507" y="546882"/>
          <a:ext cx="5254167" cy="256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544601"/>
              </p:ext>
            </p:extLst>
          </p:nvPr>
        </p:nvGraphicFramePr>
        <p:xfrm>
          <a:off x="2241507" y="3232856"/>
          <a:ext cx="525416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82/2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01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20</a:t>
            </a:r>
            <a:r>
              <a:rPr lang="fr-FR" sz="1200" b="1" dirty="0" smtClean="0">
                <a:solidFill>
                  <a:schemeClr val="accent1"/>
                </a:solidFill>
              </a:rPr>
              <a:t>min30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323443" y="122884"/>
            <a:ext cx="32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BYTEL</a:t>
            </a:r>
          </a:p>
          <a:p>
            <a:endParaRPr lang="fr-FR" dirty="0"/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083855"/>
              </p:ext>
            </p:extLst>
          </p:nvPr>
        </p:nvGraphicFramePr>
        <p:xfrm>
          <a:off x="7634393" y="546882"/>
          <a:ext cx="446264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004644"/>
              </p:ext>
            </p:extLst>
          </p:nvPr>
        </p:nvGraphicFramePr>
        <p:xfrm>
          <a:off x="7549100" y="3232856"/>
          <a:ext cx="454793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482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47940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8967" y="3546751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64407" y="686765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99505" y="685293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7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positions fonctionnelles ( </a:t>
            </a:r>
            <a:r>
              <a:rPr lang="fr-FR" sz="1400" dirty="0" smtClean="0">
                <a:latin typeface="Agency FB" panose="020B0503020202020204" pitchFamily="34" charset="0"/>
              </a:rPr>
              <a:t>1 vides ,, </a:t>
            </a:r>
            <a:r>
              <a:rPr lang="fr-FR" sz="1400" dirty="0">
                <a:latin typeface="Agency FB" panose="020B0503020202020204" pitchFamily="34" charset="0"/>
              </a:rPr>
              <a:t>6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manque de </a:t>
            </a:r>
            <a:r>
              <a:rPr lang="fr-FR" sz="1400" dirty="0" smtClean="0">
                <a:latin typeface="Agency FB" panose="020B0503020202020204" pitchFamily="34" charset="0"/>
              </a:rPr>
              <a:t>câble réseau)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0684" y="1333096"/>
            <a:ext cx="3584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Tirage de câble sur les position en bout de piste soit 5 </a:t>
            </a:r>
            <a:r>
              <a:rPr lang="fr-FR" sz="1400" dirty="0" smtClean="0">
                <a:latin typeface="Agency FB" panose="020B0503020202020204" pitchFamily="34" charset="0"/>
              </a:rPr>
              <a:t>câbles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Assistance pour la Migration vers la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V5 En cours </a:t>
            </a:r>
            <a:r>
              <a:rPr lang="fr-FR" sz="1400" dirty="0" smtClean="0">
                <a:latin typeface="Agency FB" panose="020B0503020202020204" pitchFamily="34" charset="0"/>
              </a:rPr>
              <a:t>( </a:t>
            </a:r>
            <a:r>
              <a:rPr lang="fr-FR" sz="1400" dirty="0" err="1" smtClean="0">
                <a:latin typeface="Agency FB" panose="020B0503020202020204" pitchFamily="34" charset="0"/>
              </a:rPr>
              <a:t>cloturé</a:t>
            </a:r>
            <a:r>
              <a:rPr lang="fr-FR" sz="1400" dirty="0" smtClean="0">
                <a:latin typeface="Agency FB" panose="020B0503020202020204" pitchFamily="34" charset="0"/>
              </a:rPr>
              <a:t>)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configuration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V5 et </a:t>
            </a:r>
            <a:r>
              <a:rPr lang="fr-FR" sz="1400" dirty="0" err="1" smtClean="0">
                <a:latin typeface="Agency FB" panose="020B0503020202020204" pitchFamily="34" charset="0"/>
              </a:rPr>
              <a:t>microsip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</a:t>
            </a:r>
            <a:r>
              <a:rPr lang="fr-FR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: </a:t>
            </a:r>
            <a:r>
              <a:rPr lang="fr-FR" sz="1400" b="1" dirty="0" smtClean="0">
                <a:latin typeface="Agency FB" panose="020B0503020202020204" pitchFamily="34" charset="0"/>
              </a:rPr>
              <a:t>éviter les liquides de tous genre sur les positions de travail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4407" y="3936967"/>
            <a:ext cx="4051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Coupure internet du au souci du </a:t>
            </a:r>
            <a:r>
              <a:rPr lang="fr-FR" sz="1400" dirty="0" err="1" smtClean="0">
                <a:latin typeface="Agency FB" panose="020B0503020202020204" pitchFamily="34" charset="0"/>
              </a:rPr>
              <a:t>dysjonteur</a:t>
            </a:r>
            <a:r>
              <a:rPr lang="fr-FR" sz="1400" dirty="0" smtClean="0">
                <a:latin typeface="Agency FB" panose="020B0503020202020204" pitchFamily="34" charset="0"/>
              </a:rPr>
              <a:t> du local technique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latin typeface="Agency FB" panose="020B0503020202020204" pitchFamily="34" charset="0"/>
              </a:rPr>
              <a:t>Arret</a:t>
            </a:r>
            <a:r>
              <a:rPr lang="fr-FR" sz="1400" dirty="0" smtClean="0">
                <a:latin typeface="Agency FB" panose="020B0503020202020204" pitchFamily="34" charset="0"/>
              </a:rPr>
              <a:t> de </a:t>
            </a:r>
            <a:r>
              <a:rPr lang="fr-FR" sz="1400" dirty="0" err="1" smtClean="0">
                <a:latin typeface="Agency FB" panose="020B0503020202020204" pitchFamily="34" charset="0"/>
              </a:rPr>
              <a:t>prod</a:t>
            </a:r>
            <a:r>
              <a:rPr lang="fr-FR" sz="1400" dirty="0" smtClean="0">
                <a:latin typeface="Agency FB" panose="020B0503020202020204" pitchFamily="34" charset="0"/>
              </a:rPr>
              <a:t> suis a un souci d’</a:t>
            </a:r>
            <a:r>
              <a:rPr lang="fr-FR" sz="1400" dirty="0" err="1" smtClean="0">
                <a:latin typeface="Agency FB" panose="020B0503020202020204" pitchFamily="34" charset="0"/>
              </a:rPr>
              <a:t>energie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general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err="1">
                <a:latin typeface="Agency FB" panose="020B0503020202020204" pitchFamily="34" charset="0"/>
              </a:rPr>
              <a:t>Arret</a:t>
            </a:r>
            <a:r>
              <a:rPr lang="fr-FR" sz="1400" dirty="0">
                <a:latin typeface="Agency FB" panose="020B0503020202020204" pitchFamily="34" charset="0"/>
              </a:rPr>
              <a:t> de </a:t>
            </a:r>
            <a:r>
              <a:rPr lang="fr-FR" sz="1400" dirty="0" err="1">
                <a:latin typeface="Agency FB" panose="020B0503020202020204" pitchFamily="34" charset="0"/>
              </a:rPr>
              <a:t>prod</a:t>
            </a:r>
            <a:r>
              <a:rPr lang="fr-FR" sz="1400" dirty="0">
                <a:latin typeface="Agency FB" panose="020B0503020202020204" pitchFamily="34" charset="0"/>
              </a:rPr>
              <a:t> du a la migration de </a:t>
            </a:r>
            <a:r>
              <a:rPr lang="fr-FR" sz="1400" dirty="0" err="1">
                <a:latin typeface="Agency FB" panose="020B0503020202020204" pitchFamily="34" charset="0"/>
              </a:rPr>
              <a:t>hermes</a:t>
            </a:r>
            <a:r>
              <a:rPr lang="fr-FR" sz="1400" dirty="0">
                <a:latin typeface="Agency FB" panose="020B0503020202020204" pitchFamily="34" charset="0"/>
              </a:rPr>
              <a:t> de la V4 vers la </a:t>
            </a:r>
            <a:r>
              <a:rPr lang="fr-FR" sz="1400" dirty="0" smtClean="0">
                <a:latin typeface="Agency FB" panose="020B0503020202020204" pitchFamily="34" charset="0"/>
              </a:rPr>
              <a:t>V5 le mercredi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83997" y="143532"/>
            <a:ext cx="32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</a:t>
            </a:r>
            <a:r>
              <a:rPr lang="fr-FR" b="1" u="sng" dirty="0" err="1"/>
              <a:t>Bytel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14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43266</TotalTime>
  <Words>1167</Words>
  <Application>Microsoft Office PowerPoint</Application>
  <PresentationFormat>Grand écran</PresentationFormat>
  <Paragraphs>376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Agency FB</vt:lpstr>
      <vt:lpstr>Arial</vt:lpstr>
      <vt:lpstr>Arial Black</vt:lpstr>
      <vt:lpstr>Arial Narrow</vt:lpstr>
      <vt:lpstr>Baskerville Old Face</vt:lpstr>
      <vt:lpstr>Bell MT</vt:lpstr>
      <vt:lpstr>Bodoni MT</vt:lpstr>
      <vt:lpstr>Calibri</vt:lpstr>
      <vt:lpstr>Calibri Light</vt:lpstr>
      <vt:lpstr>Century Gothic</vt:lpstr>
      <vt:lpstr>Maiandra GD</vt:lpstr>
      <vt:lpstr>Roboto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SYNTHESE : QUOI RETENIR?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LJ</cp:lastModifiedBy>
  <cp:revision>2103</cp:revision>
  <dcterms:created xsi:type="dcterms:W3CDTF">2015-10-14T16:42:27Z</dcterms:created>
  <dcterms:modified xsi:type="dcterms:W3CDTF">2022-06-17T08:06:53Z</dcterms:modified>
</cp:coreProperties>
</file>