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3.xml" ContentType="application/vnd.openxmlformats-officedocument.themeOverride+xml"/>
  <Override PartName="/ppt/drawings/drawing2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4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5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6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7.xml" ContentType="application/vnd.openxmlformats-officedocument.themeOverr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42" r:id="rId2"/>
    <p:sldId id="715" r:id="rId3"/>
    <p:sldId id="868" r:id="rId4"/>
    <p:sldId id="817" r:id="rId5"/>
    <p:sldId id="875" r:id="rId6"/>
    <p:sldId id="876" r:id="rId7"/>
    <p:sldId id="877" r:id="rId8"/>
    <p:sldId id="878" r:id="rId9"/>
    <p:sldId id="879" r:id="rId10"/>
    <p:sldId id="880" r:id="rId11"/>
    <p:sldId id="881" r:id="rId12"/>
    <p:sldId id="834" r:id="rId13"/>
    <p:sldId id="852" r:id="rId14"/>
    <p:sldId id="882" r:id="rId15"/>
    <p:sldId id="874" r:id="rId16"/>
    <p:sldId id="74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843C0C"/>
    <a:srgbClr val="CCECFF"/>
    <a:srgbClr val="E2001A"/>
    <a:srgbClr val="A80014"/>
    <a:srgbClr val="FFFFFF"/>
    <a:srgbClr val="FF0000"/>
    <a:srgbClr val="693021"/>
    <a:srgbClr val="E85127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9" autoAdjust="0"/>
    <p:restoredTop sz="94728" autoAdjust="0"/>
  </p:normalViewPr>
  <p:slideViewPr>
    <p:cSldViewPr snapToGrid="0">
      <p:cViewPr varScale="1">
        <p:scale>
          <a:sx n="92" d="100"/>
          <a:sy n="92" d="100"/>
        </p:scale>
        <p:origin x="39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Feuille_de_calcul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Feuille_de_calcul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Feuille_de_calcul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Feuille_de_calcul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Feuille_de_calcul_Microsoft_Excel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Feuille_de_calcul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Feuille_de_calcul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Feuille_de_calcul_Microsoft_Excel20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Feuille_de_calcul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\Downloads\Rpt_MCGN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Feuille_de_calcul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Feuille_de_calcul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Feuille_de_calcul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Feuille_de_calcul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Feuille_de_calcul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Feuille_de_calcul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 sz="1400"/>
              <a:t>cartographie des statuts  des projets</a:t>
            </a:r>
          </a:p>
        </c:rich>
      </c:tx>
      <c:layout>
        <c:manualLayout>
          <c:xMode val="edge"/>
          <c:yMode val="edge"/>
          <c:x val="0.11323977510202181"/>
          <c:y val="1.6731867213558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7E-45A9-961C-D5554F47411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7E-45A9-961C-D5554F474111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7E-45A9-961C-D5554F4741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projet!$D$12:$D$14</c:f>
              <c:strCache>
                <c:ptCount val="3"/>
                <c:pt idx="0">
                  <c:v>projet en cours </c:v>
                </c:pt>
                <c:pt idx="1">
                  <c:v>projet cloturé</c:v>
                </c:pt>
                <c:pt idx="2">
                  <c:v>projet en retard</c:v>
                </c:pt>
              </c:strCache>
            </c:strRef>
          </c:cat>
          <c:val>
            <c:numRef>
              <c:f>projet!$E$12:$E$14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17E-45A9-961C-D5554F4741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697655421622843"/>
          <c:y val="0.4276053795637032"/>
          <c:w val="0.34989651093384483"/>
          <c:h val="0.4938483167590876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Production 1er ETAGE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'!$G$4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B1-40B7-BE40-542326140D8C}"/>
            </c:ext>
          </c:extLst>
        </c:ser>
        <c:ser>
          <c:idx val="1"/>
          <c:order val="1"/>
          <c:tx>
            <c:strRef>
              <c:f>'detail '!$G$5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B1-40B7-BE40-542326140D8C}"/>
            </c:ext>
          </c:extLst>
        </c:ser>
        <c:ser>
          <c:idx val="2"/>
          <c:order val="2"/>
          <c:tx>
            <c:strRef>
              <c:f>'detail '!$G$6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4B1-40B7-BE40-542326140D8C}"/>
            </c:ext>
          </c:extLst>
        </c:ser>
        <c:ser>
          <c:idx val="3"/>
          <c:order val="3"/>
          <c:tx>
            <c:strRef>
              <c:f>'detail '!$G$7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4B1-40B7-BE40-542326140D8C}"/>
            </c:ext>
          </c:extLst>
        </c:ser>
        <c:ser>
          <c:idx val="4"/>
          <c:order val="4"/>
          <c:tx>
            <c:strRef>
              <c:f>'detail '!$G$8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'!$H$8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4B1-40B7-BE40-542326140D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46688"/>
        <c:axId val="1568324928"/>
      </c:barChart>
      <c:catAx>
        <c:axId val="156834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24928"/>
        <c:crosses val="autoZero"/>
        <c:auto val="1"/>
        <c:lblAlgn val="ctr"/>
        <c:lblOffset val="100"/>
        <c:noMultiLvlLbl val="0"/>
      </c:catAx>
      <c:valAx>
        <c:axId val="156832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466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Nombre et tx d’heure d’inactivité en min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ticket!$K$20:$K$23</c:f>
              <c:strCache>
                <c:ptCount val="4"/>
                <c:pt idx="0">
                  <c:v>deconnexion hermes</c:v>
                </c:pt>
                <c:pt idx="1">
                  <c:v>non reception d'appels</c:v>
                </c:pt>
                <c:pt idx="2">
                  <c:v>coupure internet</c:v>
                </c:pt>
                <c:pt idx="3">
                  <c:v>coupure electricité</c:v>
                </c:pt>
              </c:strCache>
            </c:strRef>
          </c:cat>
          <c:val>
            <c:numRef>
              <c:f>ticket!$L$20:$L$23</c:f>
              <c:numCache>
                <c:formatCode>General</c:formatCode>
                <c:ptCount val="4"/>
                <c:pt idx="0">
                  <c:v>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3ieme étage</a:t>
            </a:r>
          </a:p>
          <a:p>
            <a:pPr>
              <a:defRPr/>
            </a:pPr>
            <a:r>
              <a:rPr lang="fr-FR" dirty="0"/>
              <a:t>ABFPA+ Infirmerie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'!$G$67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'!$H$67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DD-4555-8234-3DF43368A829}"/>
            </c:ext>
          </c:extLst>
        </c:ser>
        <c:ser>
          <c:idx val="1"/>
          <c:order val="1"/>
          <c:tx>
            <c:strRef>
              <c:f>'detail '!$G$68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'detail '!$H$68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DD-4555-8234-3DF43368A829}"/>
            </c:ext>
          </c:extLst>
        </c:ser>
        <c:ser>
          <c:idx val="2"/>
          <c:order val="2"/>
          <c:tx>
            <c:strRef>
              <c:f>'detail '!$G$69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'detail '!$H$69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DD-4555-8234-3DF43368A829}"/>
            </c:ext>
          </c:extLst>
        </c:ser>
        <c:ser>
          <c:idx val="3"/>
          <c:order val="3"/>
          <c:tx>
            <c:strRef>
              <c:f>'detail '!$G$70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'detail '!$H$70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DD-4555-8234-3DF43368A829}"/>
            </c:ext>
          </c:extLst>
        </c:ser>
        <c:ser>
          <c:idx val="4"/>
          <c:order val="4"/>
          <c:tx>
            <c:strRef>
              <c:f>'detail '!$G$71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'detail '!$H$71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DD-4555-8234-3DF43368A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8332000"/>
        <c:axId val="1568327104"/>
      </c:barChart>
      <c:catAx>
        <c:axId val="156833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27104"/>
        <c:crosses val="autoZero"/>
        <c:auto val="1"/>
        <c:lblAlgn val="ctr"/>
        <c:lblOffset val="100"/>
        <c:noMultiLvlLbl val="0"/>
      </c:catAx>
      <c:valAx>
        <c:axId val="156832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320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 sz="1400"/>
              <a:t>cartographie des statuts  des projets</a:t>
            </a:r>
          </a:p>
        </c:rich>
      </c:tx>
      <c:layout>
        <c:manualLayout>
          <c:xMode val="edge"/>
          <c:yMode val="edge"/>
          <c:x val="0.11323977510202181"/>
          <c:y val="1.6731867213558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7E-45A9-961C-D5554F47411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7E-45A9-961C-D5554F474111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7E-45A9-961C-D5554F4741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projet!$D$12:$D$14</c:f>
              <c:strCache>
                <c:ptCount val="3"/>
                <c:pt idx="0">
                  <c:v>projet en cours </c:v>
                </c:pt>
                <c:pt idx="1">
                  <c:v>projet cloturé</c:v>
                </c:pt>
                <c:pt idx="2">
                  <c:v>projet en retard</c:v>
                </c:pt>
              </c:strCache>
            </c:strRef>
          </c:cat>
          <c:val>
            <c:numRef>
              <c:f>projet!$E$12:$E$14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17E-45A9-961C-D5554F4741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697655421622843"/>
          <c:y val="0.4276053795637032"/>
          <c:w val="0.34989651093384483"/>
          <c:h val="0.4938483167590876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GESTION DES TICKETS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ticket!$D$5</c:f>
              <c:strCache>
                <c:ptCount val="1"/>
                <c:pt idx="0">
                  <c:v>TICKET RECU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ticket!$D$6:$D$16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56-47AC-B8F1-F27A9E0528CE}"/>
            </c:ext>
          </c:extLst>
        </c:ser>
        <c:ser>
          <c:idx val="1"/>
          <c:order val="1"/>
          <c:tx>
            <c:strRef>
              <c:f>ticket!$E$5</c:f>
              <c:strCache>
                <c:ptCount val="1"/>
                <c:pt idx="0">
                  <c:v>RESOLU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ticket!$E$6:$E$16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56-47AC-B8F1-F27A9E0528CE}"/>
            </c:ext>
          </c:extLst>
        </c:ser>
        <c:ser>
          <c:idx val="2"/>
          <c:order val="2"/>
          <c:tx>
            <c:strRef>
              <c:f>ticket!$F$5</c:f>
              <c:strCache>
                <c:ptCount val="1"/>
                <c:pt idx="0">
                  <c:v>EN COURS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ticket!$F$6:$F$16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56-47AC-B8F1-F27A9E0528CE}"/>
            </c:ext>
          </c:extLst>
        </c:ser>
        <c:ser>
          <c:idx val="3"/>
          <c:order val="3"/>
          <c:tx>
            <c:strRef>
              <c:f>ticket!$G$5</c:f>
              <c:strCache>
                <c:ptCount val="1"/>
                <c:pt idx="0">
                  <c:v>EN ATTENTE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ticket!$G$6:$G$16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56-47AC-B8F1-F27A9E0528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27648"/>
        <c:axId val="1568349408"/>
      </c:barChart>
      <c:catAx>
        <c:axId val="156832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49408"/>
        <c:crosses val="autoZero"/>
        <c:auto val="1"/>
        <c:lblAlgn val="ctr"/>
        <c:lblOffset val="100"/>
        <c:noMultiLvlLbl val="0"/>
      </c:catAx>
      <c:valAx>
        <c:axId val="156834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2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Top 3 des tickets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ticket!$I$11:$I$13</c:f>
              <c:strCache>
                <c:ptCount val="3"/>
                <c:pt idx="0">
                  <c:v>acces système</c:v>
                </c:pt>
                <c:pt idx="1">
                  <c:v>connexion internet</c:v>
                </c:pt>
                <c:pt idx="2">
                  <c:v>Reporting </c:v>
                </c:pt>
              </c:strCache>
            </c:strRef>
          </c:cat>
          <c:val>
            <c:numRef>
              <c:f>ticket!$J$11:$J$13</c:f>
              <c:numCache>
                <c:formatCode>General</c:formatCode>
                <c:ptCount val="3"/>
                <c:pt idx="0">
                  <c:v>18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4E-4EF9-9D82-56611A38AC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68332544"/>
        <c:axId val="1568334176"/>
      </c:barChart>
      <c:catAx>
        <c:axId val="1568332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34176"/>
        <c:crosses val="autoZero"/>
        <c:auto val="1"/>
        <c:lblAlgn val="ctr"/>
        <c:lblOffset val="100"/>
        <c:noMultiLvlLbl val="0"/>
      </c:catAx>
      <c:valAx>
        <c:axId val="1568334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325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'!$G$33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'!$H$33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7C-47CE-A317-839A43276A7E}"/>
            </c:ext>
          </c:extLst>
        </c:ser>
        <c:ser>
          <c:idx val="1"/>
          <c:order val="1"/>
          <c:tx>
            <c:strRef>
              <c:f>'detail '!$G$34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'!$H$34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7C-47CE-A317-839A43276A7E}"/>
            </c:ext>
          </c:extLst>
        </c:ser>
        <c:ser>
          <c:idx val="2"/>
          <c:order val="2"/>
          <c:tx>
            <c:strRef>
              <c:f>'detail '!$G$35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7C-47CE-A317-839A43276A7E}"/>
            </c:ext>
          </c:extLst>
        </c:ser>
        <c:ser>
          <c:idx val="3"/>
          <c:order val="3"/>
          <c:tx>
            <c:strRef>
              <c:f>'detail '!$G$36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'!$H$36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7C-47CE-A317-839A43276A7E}"/>
            </c:ext>
          </c:extLst>
        </c:ser>
        <c:ser>
          <c:idx val="4"/>
          <c:order val="4"/>
          <c:tx>
            <c:strRef>
              <c:f>'detail '!$G$37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'!$H$37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7C-47CE-A317-839A43276A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52672"/>
        <c:axId val="1568334720"/>
      </c:barChart>
      <c:catAx>
        <c:axId val="156835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34720"/>
        <c:crosses val="autoZero"/>
        <c:auto val="1"/>
        <c:lblAlgn val="ctr"/>
        <c:lblOffset val="100"/>
        <c:noMultiLvlLbl val="0"/>
      </c:catAx>
      <c:valAx>
        <c:axId val="156833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526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Nombre et tx d’heure d’inactivité en min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ticket!$K$20:$K$23</c:f>
              <c:strCache>
                <c:ptCount val="4"/>
                <c:pt idx="0">
                  <c:v>deconnexion hermes</c:v>
                </c:pt>
                <c:pt idx="1">
                  <c:v>non reception d'appels</c:v>
                </c:pt>
                <c:pt idx="2">
                  <c:v>coupure internet</c:v>
                </c:pt>
                <c:pt idx="3">
                  <c:v>coupure electricité</c:v>
                </c:pt>
              </c:strCache>
            </c:strRef>
          </c:cat>
          <c:val>
            <c:numRef>
              <c:f>ticket!$L$20:$L$23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BISSEAU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48320"/>
        <c:axId val="1568340160"/>
      </c:barChart>
      <c:catAx>
        <c:axId val="156834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40160"/>
        <c:crosses val="autoZero"/>
        <c:auto val="1"/>
        <c:lblAlgn val="ctr"/>
        <c:lblOffset val="100"/>
        <c:noMultiLvlLbl val="0"/>
      </c:catAx>
      <c:valAx>
        <c:axId val="156834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483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COTE</a:t>
            </a:r>
            <a:r>
              <a:rPr lang="fr-FR" b="1" u="sng" baseline="0" dirty="0"/>
              <a:t> D’IVOIRE</a:t>
            </a:r>
            <a:endParaRPr lang="fr-FR" b="1" u="sng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36896"/>
        <c:axId val="1568352128"/>
      </c:barChart>
      <c:catAx>
        <c:axId val="156833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52128"/>
        <c:crosses val="autoZero"/>
        <c:auto val="1"/>
        <c:lblAlgn val="ctr"/>
        <c:lblOffset val="100"/>
        <c:noMultiLvlLbl val="0"/>
      </c:catAx>
      <c:valAx>
        <c:axId val="156835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368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Top 3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ticket!$I$11:$I$13</c:f>
              <c:strCache>
                <c:ptCount val="3"/>
                <c:pt idx="0">
                  <c:v>acces système</c:v>
                </c:pt>
                <c:pt idx="1">
                  <c:v>Demande de materiel</c:v>
                </c:pt>
                <c:pt idx="2">
                  <c:v>Reporting </c:v>
                </c:pt>
              </c:strCache>
            </c:strRef>
          </c:cat>
          <c:val>
            <c:numRef>
              <c:f>ticket!$J$11:$J$13</c:f>
              <c:numCache>
                <c:formatCode>General</c:formatCode>
                <c:ptCount val="3"/>
                <c:pt idx="0">
                  <c:v>18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4E-4EF9-9D82-56611A38AC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68326016"/>
        <c:axId val="1568329280"/>
      </c:barChart>
      <c:catAx>
        <c:axId val="1568326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29280"/>
        <c:crosses val="autoZero"/>
        <c:auto val="1"/>
        <c:lblAlgn val="ctr"/>
        <c:lblOffset val="100"/>
        <c:noMultiLvlLbl val="0"/>
      </c:catAx>
      <c:valAx>
        <c:axId val="1568329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260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CAMEROUN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positions!$H$8</c:f>
              <c:numCache>
                <c:formatCode>General</c:formatCode>
                <c:ptCount val="1"/>
                <c:pt idx="0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positions!$H$9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positions!$H$10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positions!$H$11</c:f>
              <c:numCache>
                <c:formatCode>General</c:formatCode>
                <c:ptCount val="1"/>
                <c:pt idx="0">
                  <c:v>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8341248"/>
        <c:axId val="1568339616"/>
      </c:barChart>
      <c:catAx>
        <c:axId val="156834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39616"/>
        <c:crosses val="autoZero"/>
        <c:auto val="1"/>
        <c:lblAlgn val="ctr"/>
        <c:lblOffset val="100"/>
        <c:noMultiLvlLbl val="0"/>
      </c:catAx>
      <c:valAx>
        <c:axId val="156833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412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 CONGO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positions!$G$11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4"/>
          <c:order val="3"/>
          <c:tx>
            <c:strRef>
              <c:f>positions!$G$10</c:f>
              <c:strCache>
                <c:ptCount val="1"/>
                <c:pt idx="0">
                  <c:v>Vides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F2-4D72-AD77-296D25DA313F}"/>
            </c:ext>
          </c:extLst>
        </c:ser>
        <c:ser>
          <c:idx val="3"/>
          <c:order val="4"/>
          <c:tx>
            <c:strRef>
              <c:f>positions!$G$12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22752"/>
        <c:axId val="1567731520"/>
      </c:barChart>
      <c:catAx>
        <c:axId val="156832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7731520"/>
        <c:crosses val="autoZero"/>
        <c:auto val="1"/>
        <c:lblAlgn val="ctr"/>
        <c:lblOffset val="100"/>
        <c:noMultiLvlLbl val="0"/>
      </c:catAx>
      <c:valAx>
        <c:axId val="156773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227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POINT</a:t>
            </a:r>
            <a:r>
              <a:rPr lang="fr-FR" baseline="0" dirty="0"/>
              <a:t> DES POSITIONS CONAKRY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positions!$H$8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C3-4642-904B-35D7C44D3A66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positions!$H$9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C3-4642-904B-35D7C44D3A66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positions!$H$10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EC3-4642-904B-35D7C44D3A66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positions!$H$11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EC3-4642-904B-35D7C44D3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7720096"/>
        <c:axId val="1567745120"/>
      </c:barChart>
      <c:catAx>
        <c:axId val="156772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7745120"/>
        <c:crosses val="autoZero"/>
        <c:auto val="1"/>
        <c:lblAlgn val="ctr"/>
        <c:lblOffset val="100"/>
        <c:noMultiLvlLbl val="0"/>
      </c:catAx>
      <c:valAx>
        <c:axId val="156774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77200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fr-FR" sz="800" b="0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Bodoni MT" panose="02070603080606020203" pitchFamily="18" charset="0"/>
                <a:ea typeface="+mn-ea"/>
                <a:cs typeface="+mn-cs"/>
              </a:defRPr>
            </a:pPr>
            <a:r>
              <a:rPr lang="fr-FR" sz="10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Bodoni MT" panose="02070603080606020203" pitchFamily="18" charset="0"/>
                <a:ea typeface="+mn-ea"/>
                <a:cs typeface="+mn-cs"/>
              </a:rPr>
              <a:t>ACCES BADGEUSE</a:t>
            </a:r>
          </a:p>
        </c:rich>
      </c:tx>
      <c:layout>
        <c:manualLayout>
          <c:xMode val="edge"/>
          <c:yMode val="edge"/>
          <c:x val="0.19356365153130808"/>
          <c:y val="7.49162538038801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800" b="0" i="0" u="none" strike="noStrike" kern="1200" spc="0" baseline="0" dirty="0" smtClean="0">
              <a:solidFill>
                <a:prstClr val="black">
                  <a:lumMod val="65000"/>
                  <a:lumOff val="35000"/>
                </a:prstClr>
              </a:solidFill>
              <a:latin typeface="Bodoni MT" panose="02070603080606020203" pitchFamily="18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1247662401574801E-2"/>
          <c:y val="0.22063349108361538"/>
          <c:w val="0.52218983759842519"/>
          <c:h val="0.467247641085902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163</c:v>
                </c:pt>
                <c:pt idx="1">
                  <c:v>316</c:v>
                </c:pt>
                <c:pt idx="2">
                  <c:v>117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0F-40A0-9832-0EC60D75089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Avril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323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C5A-4AD9-A4F3-9EA1FFDD401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164</c:v>
                </c:pt>
                <c:pt idx="1">
                  <c:v>318</c:v>
                </c:pt>
                <c:pt idx="2">
                  <c:v>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0F-40A0-9832-0EC60D75089C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Mai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153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309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109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  <c:pt idx="0">
                  <c:v>164</c:v>
                </c:pt>
                <c:pt idx="1">
                  <c:v>323</c:v>
                </c:pt>
                <c:pt idx="2">
                  <c:v>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0F-40A0-9832-0EC60D75089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21393440"/>
        <c:axId val="1321398336"/>
      </c:barChart>
      <c:catAx>
        <c:axId val="132139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fr-FR"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21398336"/>
        <c:crosses val="autoZero"/>
        <c:auto val="1"/>
        <c:lblAlgn val="ctr"/>
        <c:lblOffset val="100"/>
        <c:noMultiLvlLbl val="0"/>
      </c:catAx>
      <c:valAx>
        <c:axId val="132139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fr-FR"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2139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08123568392135"/>
          <c:y val="0.77090668575949683"/>
          <c:w val="0.21857709949817711"/>
          <c:h val="0.15779655383879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10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Bodoni MT" panose="020706030806060202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Evolution</a:t>
            </a:r>
            <a:r>
              <a:rPr lang="fr-FR" sz="1100" b="1" baseline="0" dirty="0">
                <a:solidFill>
                  <a:schemeClr val="accent1">
                    <a:lumMod val="50000"/>
                  </a:schemeClr>
                </a:solidFill>
              </a:rPr>
              <a:t> conformité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OK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82-401E-89D1-12739A6C060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NOK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82-401E-89D1-12739A6C0605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982-401E-89D1-12739A6C06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21401056"/>
        <c:axId val="1321402688"/>
      </c:barChart>
      <c:catAx>
        <c:axId val="1321401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  <a:ea typeface="+mn-ea"/>
                <a:cs typeface="+mn-cs"/>
              </a:defRPr>
            </a:pPr>
            <a:endParaRPr lang="fr-FR"/>
          </a:p>
        </c:txPr>
        <c:crossAx val="1321402688"/>
        <c:crosses val="autoZero"/>
        <c:auto val="1"/>
        <c:lblAlgn val="ctr"/>
        <c:lblOffset val="100"/>
        <c:noMultiLvlLbl val="0"/>
      </c:catAx>
      <c:valAx>
        <c:axId val="1321402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2140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45533808357919"/>
          <c:y val="0.7628455057261333"/>
          <c:w val="0.52708932383284168"/>
          <c:h val="0.145025214182440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Nb Positions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F9-4A12-9D05-F107D73CD948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NAV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5F9-4A12-9D05-F107D73CD948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Feuil1!$D$2:$D$6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5F9-4A12-9D05-F107D73CD948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SYS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Feuil1!$E$2:$E$6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5F9-4A12-9D05-F107D73CD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0900848"/>
        <c:axId val="1410902480"/>
      </c:barChart>
      <c:catAx>
        <c:axId val="141090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10902480"/>
        <c:crosses val="autoZero"/>
        <c:auto val="1"/>
        <c:lblAlgn val="ctr"/>
        <c:lblOffset val="100"/>
        <c:noMultiLvlLbl val="0"/>
      </c:catAx>
      <c:valAx>
        <c:axId val="141090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1090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Administration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positions!$G$23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positions!$H$23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D8-47CD-B59E-E9FD6DDED6E7}"/>
            </c:ext>
          </c:extLst>
        </c:ser>
        <c:ser>
          <c:idx val="1"/>
          <c:order val="1"/>
          <c:tx>
            <c:strRef>
              <c:f>positions!$G$24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positions!$H$24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D8-47CD-B59E-E9FD6DDED6E7}"/>
            </c:ext>
          </c:extLst>
        </c:ser>
        <c:ser>
          <c:idx val="2"/>
          <c:order val="2"/>
          <c:tx>
            <c:strRef>
              <c:f>positions!$G$25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D8-47CD-B59E-E9FD6DDED6E7}"/>
            </c:ext>
          </c:extLst>
        </c:ser>
        <c:ser>
          <c:idx val="3"/>
          <c:order val="3"/>
          <c:tx>
            <c:strRef>
              <c:f>positions!$G$27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positions!$H$27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2D8-47CD-B59E-E9FD6DDED6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21664"/>
        <c:axId val="1568337984"/>
      </c:barChart>
      <c:catAx>
        <c:axId val="156832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37984"/>
        <c:crosses val="autoZero"/>
        <c:auto val="1"/>
        <c:lblAlgn val="ctr"/>
        <c:lblOffset val="100"/>
        <c:noMultiLvlLbl val="0"/>
      </c:catAx>
      <c:valAx>
        <c:axId val="156833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216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POINT DES POSITIONS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B0-41D8-A3F4-FAB6261DEF8B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FB0-41D8-A3F4-FAB6261DEF8B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B0-41D8-A3F4-FAB6261DEF8B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vide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FB0-41D8-A3F4-FAB6261DEF8B}"/>
            </c:ext>
          </c:extLst>
        </c:ser>
        <c:ser>
          <c:idx val="4"/>
          <c:order val="4"/>
          <c:tx>
            <c:strRef>
              <c:f>positions!$G$12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positions!$H$12</c:f>
              <c:numCache>
                <c:formatCode>General</c:formatCode>
                <c:ptCount val="1"/>
                <c:pt idx="0">
                  <c:v>145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FB0-41D8-A3F4-FAB6261DEF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29824"/>
        <c:axId val="1568342880"/>
      </c:barChart>
      <c:catAx>
        <c:axId val="156832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42880"/>
        <c:crosses val="autoZero"/>
        <c:auto val="1"/>
        <c:lblAlgn val="ctr"/>
        <c:lblOffset val="100"/>
        <c:noMultiLvlLbl val="0"/>
      </c:catAx>
      <c:valAx>
        <c:axId val="1568342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298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GESTION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ticket!$D$5</c:f>
              <c:strCache>
                <c:ptCount val="1"/>
                <c:pt idx="0">
                  <c:v>TICKET RECU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ticket!$D$6:$D$16</c:f>
              <c:numCache>
                <c:formatCode>General</c:formatCode>
                <c:ptCount val="11"/>
                <c:pt idx="0">
                  <c:v>18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56-47AC-B8F1-F27A9E0528CE}"/>
            </c:ext>
          </c:extLst>
        </c:ser>
        <c:ser>
          <c:idx val="1"/>
          <c:order val="1"/>
          <c:tx>
            <c:strRef>
              <c:f>ticket!$E$5</c:f>
              <c:strCache>
                <c:ptCount val="1"/>
                <c:pt idx="0">
                  <c:v>RESOLU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ticket!$E$6:$E$16</c:f>
              <c:numCache>
                <c:formatCode>General</c:formatCode>
                <c:ptCount val="11"/>
                <c:pt idx="0">
                  <c:v>16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56-47AC-B8F1-F27A9E0528CE}"/>
            </c:ext>
          </c:extLst>
        </c:ser>
        <c:ser>
          <c:idx val="2"/>
          <c:order val="2"/>
          <c:tx>
            <c:strRef>
              <c:f>ticket!$F$5</c:f>
              <c:strCache>
                <c:ptCount val="1"/>
                <c:pt idx="0">
                  <c:v>EN COURS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ticket!$F$6:$F$16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56-47AC-B8F1-F27A9E0528CE}"/>
            </c:ext>
          </c:extLst>
        </c:ser>
        <c:ser>
          <c:idx val="3"/>
          <c:order val="3"/>
          <c:tx>
            <c:strRef>
              <c:f>ticket!$G$5</c:f>
              <c:strCache>
                <c:ptCount val="1"/>
                <c:pt idx="0">
                  <c:v>EN ATTENTE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ticket!$G$6:$G$16</c:f>
              <c:numCache>
                <c:formatCode>General</c:formatCode>
                <c:ptCount val="11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56-47AC-B8F1-F27A9E0528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28736"/>
        <c:axId val="1568330368"/>
      </c:barChart>
      <c:catAx>
        <c:axId val="156832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30368"/>
        <c:crosses val="autoZero"/>
        <c:auto val="1"/>
        <c:lblAlgn val="ctr"/>
        <c:lblOffset val="100"/>
        <c:noMultiLvlLbl val="0"/>
      </c:catAx>
      <c:valAx>
        <c:axId val="156833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28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1er étage</a:t>
            </a:r>
          </a:p>
          <a:p>
            <a:pPr>
              <a:defRPr/>
            </a:pPr>
            <a:r>
              <a:rPr lang="fr-FR" dirty="0"/>
              <a:t>PROG+RH+AD</a:t>
            </a:r>
          </a:p>
        </c:rich>
      </c:tx>
      <c:layout>
        <c:manualLayout>
          <c:xMode val="edge"/>
          <c:yMode val="edge"/>
          <c:x val="0.233445262786857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'!$G$40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'!$H$40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9D-4DB9-B619-F699B5493041}"/>
            </c:ext>
          </c:extLst>
        </c:ser>
        <c:ser>
          <c:idx val="1"/>
          <c:order val="1"/>
          <c:tx>
            <c:strRef>
              <c:f>'detail '!$G$41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9D-4DB9-B619-F699B5493041}"/>
            </c:ext>
          </c:extLst>
        </c:ser>
        <c:ser>
          <c:idx val="2"/>
          <c:order val="2"/>
          <c:tx>
            <c:strRef>
              <c:f>'detail '!$G$42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C9D-4DB9-B619-F699B5493041}"/>
            </c:ext>
          </c:extLst>
        </c:ser>
        <c:ser>
          <c:idx val="3"/>
          <c:order val="3"/>
          <c:tx>
            <c:strRef>
              <c:f>'detail '!$G$43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C9D-4DB9-B619-F699B5493041}"/>
            </c:ext>
          </c:extLst>
        </c:ser>
        <c:ser>
          <c:idx val="4"/>
          <c:order val="4"/>
          <c:tx>
            <c:strRef>
              <c:f>'detail '!$G$44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'!$H$44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C9D-4DB9-B619-F699B54930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31456"/>
        <c:axId val="1568324384"/>
      </c:barChart>
      <c:catAx>
        <c:axId val="156833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24384"/>
        <c:crosses val="autoZero"/>
        <c:auto val="1"/>
        <c:lblAlgn val="ctr"/>
        <c:lblOffset val="100"/>
        <c:noMultiLvlLbl val="0"/>
      </c:catAx>
      <c:valAx>
        <c:axId val="156832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314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2ieme étage</a:t>
            </a:r>
          </a:p>
          <a:p>
            <a:pPr>
              <a:defRPr/>
            </a:pPr>
            <a:r>
              <a:rPr lang="fr-FR" dirty="0"/>
              <a:t>COM+AI+DFC+DSI</a:t>
            </a:r>
          </a:p>
        </c:rich>
      </c:tx>
      <c:layout>
        <c:manualLayout>
          <c:xMode val="edge"/>
          <c:yMode val="edge"/>
          <c:x val="0.2167791435468230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'!$G$53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'!$H$53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51-490C-9316-082EDD080DD1}"/>
            </c:ext>
          </c:extLst>
        </c:ser>
        <c:ser>
          <c:idx val="1"/>
          <c:order val="1"/>
          <c:tx>
            <c:strRef>
              <c:f>'detail '!$G$54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51-490C-9316-082EDD080DD1}"/>
            </c:ext>
          </c:extLst>
        </c:ser>
        <c:ser>
          <c:idx val="2"/>
          <c:order val="2"/>
          <c:tx>
            <c:strRef>
              <c:f>'detail '!$G$55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51-490C-9316-082EDD080DD1}"/>
            </c:ext>
          </c:extLst>
        </c:ser>
        <c:ser>
          <c:idx val="3"/>
          <c:order val="3"/>
          <c:tx>
            <c:strRef>
              <c:f>'detail '!$G$56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'!$H$56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F51-490C-9316-082EDD080DD1}"/>
            </c:ext>
          </c:extLst>
        </c:ser>
        <c:ser>
          <c:idx val="4"/>
          <c:order val="4"/>
          <c:tx>
            <c:strRef>
              <c:f>'detail '!$G$57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'!$H$57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F51-490C-9316-082EDD080D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48864"/>
        <c:axId val="1568339072"/>
      </c:barChart>
      <c:catAx>
        <c:axId val="156834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39072"/>
        <c:crosses val="autoZero"/>
        <c:auto val="1"/>
        <c:lblAlgn val="ctr"/>
        <c:lblOffset val="100"/>
        <c:noMultiLvlLbl val="0"/>
      </c:catAx>
      <c:valAx>
        <c:axId val="1568339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488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'!$G$33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'!$H$33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7C-47CE-A317-839A43276A7E}"/>
            </c:ext>
          </c:extLst>
        </c:ser>
        <c:ser>
          <c:idx val="1"/>
          <c:order val="1"/>
          <c:tx>
            <c:strRef>
              <c:f>'detail '!$G$34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'!$H$34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7C-47CE-A317-839A43276A7E}"/>
            </c:ext>
          </c:extLst>
        </c:ser>
        <c:ser>
          <c:idx val="2"/>
          <c:order val="2"/>
          <c:tx>
            <c:strRef>
              <c:f>'detail '!$G$35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7C-47CE-A317-839A43276A7E}"/>
            </c:ext>
          </c:extLst>
        </c:ser>
        <c:ser>
          <c:idx val="3"/>
          <c:order val="3"/>
          <c:tx>
            <c:strRef>
              <c:f>'detail '!$G$36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7C-47CE-A317-839A43276A7E}"/>
            </c:ext>
          </c:extLst>
        </c:ser>
        <c:ser>
          <c:idx val="4"/>
          <c:order val="4"/>
          <c:tx>
            <c:strRef>
              <c:f>'detail '!$G$37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'!$H$37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7C-47CE-A317-839A43276A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43424"/>
        <c:axId val="1568350496"/>
      </c:barChart>
      <c:catAx>
        <c:axId val="156834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50496"/>
        <c:crosses val="autoZero"/>
        <c:auto val="1"/>
        <c:lblAlgn val="ctr"/>
        <c:lblOffset val="100"/>
        <c:noMultiLvlLbl val="0"/>
      </c:catAx>
      <c:valAx>
        <c:axId val="156835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434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Production 2ieme ETAGE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'!$G$17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'!$H$17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F0-4EA3-AC19-30659C5B16DB}"/>
            </c:ext>
          </c:extLst>
        </c:ser>
        <c:ser>
          <c:idx val="1"/>
          <c:order val="1"/>
          <c:tx>
            <c:strRef>
              <c:f>'detail '!$G$18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F0-4EA3-AC19-30659C5B16DB}"/>
            </c:ext>
          </c:extLst>
        </c:ser>
        <c:ser>
          <c:idx val="2"/>
          <c:order val="2"/>
          <c:tx>
            <c:strRef>
              <c:f>'detail '!$G$19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F0-4EA3-AC19-30659C5B16DB}"/>
            </c:ext>
          </c:extLst>
        </c:ser>
        <c:ser>
          <c:idx val="3"/>
          <c:order val="3"/>
          <c:tx>
            <c:strRef>
              <c:f>'detail '!$G$20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'!$H$20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0F0-4EA3-AC19-30659C5B16DB}"/>
            </c:ext>
          </c:extLst>
        </c:ser>
        <c:ser>
          <c:idx val="4"/>
          <c:order val="4"/>
          <c:tx>
            <c:strRef>
              <c:f>'detail '!$G$21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'!$H$21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0F0-4EA3-AC19-30659C5B16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330912"/>
        <c:axId val="1568338528"/>
      </c:barChart>
      <c:catAx>
        <c:axId val="156833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38528"/>
        <c:crosses val="autoZero"/>
        <c:auto val="1"/>
        <c:lblAlgn val="ctr"/>
        <c:lblOffset val="100"/>
        <c:noMultiLvlLbl val="0"/>
      </c:catAx>
      <c:valAx>
        <c:axId val="156833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309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86479C-EA5C-4960-AFAB-47E52DE43E4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C191-EAC9-400C-91DF-08672997E212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Nombre</a:t>
          </a:r>
        </a:p>
      </dgm:t>
    </dgm:pt>
    <dgm:pt modelId="{CEDD4079-CE79-4E17-8F66-5415392A7623}" type="parTrans" cxnId="{66D40A2B-BEEF-42B3-A1F0-4EE247536D8F}">
      <dgm:prSet/>
      <dgm:spPr/>
      <dgm:t>
        <a:bodyPr/>
        <a:lstStyle/>
        <a:p>
          <a:endParaRPr lang="fr-FR"/>
        </a:p>
      </dgm:t>
    </dgm:pt>
    <dgm:pt modelId="{A91A667D-679B-490C-A616-B05F30C5B35D}" type="sibTrans" cxnId="{66D40A2B-BEEF-42B3-A1F0-4EE247536D8F}">
      <dgm:prSet/>
      <dgm:spPr/>
      <dgm:t>
        <a:bodyPr/>
        <a:lstStyle/>
        <a:p>
          <a:endParaRPr lang="fr-FR"/>
        </a:p>
      </dgm:t>
    </dgm:pt>
    <dgm:pt modelId="{A4119696-336E-4F9C-912C-1790ECFD5B61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Obj IT</a:t>
          </a:r>
        </a:p>
      </dgm:t>
    </dgm:pt>
    <dgm:pt modelId="{B065685C-EAE6-443F-9024-F1F9D0B9BEB4}" type="parTrans" cxnId="{AA96D3A0-184D-49E5-883B-3E021390ED22}">
      <dgm:prSet/>
      <dgm:spPr/>
      <dgm:t>
        <a:bodyPr/>
        <a:lstStyle/>
        <a:p>
          <a:endParaRPr lang="fr-FR"/>
        </a:p>
      </dgm:t>
    </dgm:pt>
    <dgm:pt modelId="{8D6BB660-8882-49D5-9505-B88940FC9947}" type="sibTrans" cxnId="{AA96D3A0-184D-49E5-883B-3E021390ED22}">
      <dgm:prSet/>
      <dgm:spPr/>
      <dgm:t>
        <a:bodyPr/>
        <a:lstStyle/>
        <a:p>
          <a:endParaRPr lang="fr-FR"/>
        </a:p>
      </dgm:t>
    </dgm:pt>
    <dgm:pt modelId="{9A840BA3-0E52-44E5-B558-9EB157A1D326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5</a:t>
          </a:r>
        </a:p>
      </dgm:t>
    </dgm:pt>
    <dgm:pt modelId="{6E6F76C6-8F97-41B2-898B-C8C4DEAF2767}" type="parTrans" cxnId="{EA20DEE2-4C2B-4906-95E0-D9AF08FDAE5C}">
      <dgm:prSet/>
      <dgm:spPr/>
      <dgm:t>
        <a:bodyPr/>
        <a:lstStyle/>
        <a:p>
          <a:endParaRPr lang="fr-FR"/>
        </a:p>
      </dgm:t>
    </dgm:pt>
    <dgm:pt modelId="{20720E18-387C-460E-B434-2371401C95DE}" type="sibTrans" cxnId="{EA20DEE2-4C2B-4906-95E0-D9AF08FDAE5C}">
      <dgm:prSet/>
      <dgm:spPr/>
      <dgm:t>
        <a:bodyPr/>
        <a:lstStyle/>
        <a:p>
          <a:endParaRPr lang="fr-FR"/>
        </a:p>
      </dgm:t>
    </dgm:pt>
    <dgm:pt modelId="{56220AFA-1D07-4104-8067-6AE8EF7D4204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Clôturé</a:t>
          </a:r>
        </a:p>
      </dgm:t>
    </dgm:pt>
    <dgm:pt modelId="{E90E5469-2EA0-40A8-A745-A1126D89E2E7}" type="parTrans" cxnId="{CF36BE8B-813D-481A-975C-217806C12E68}">
      <dgm:prSet/>
      <dgm:spPr/>
      <dgm:t>
        <a:bodyPr/>
        <a:lstStyle/>
        <a:p>
          <a:endParaRPr lang="fr-FR"/>
        </a:p>
      </dgm:t>
    </dgm:pt>
    <dgm:pt modelId="{82C3377B-FF54-49DC-8332-CE188D44717E}" type="sibTrans" cxnId="{CF36BE8B-813D-481A-975C-217806C12E68}">
      <dgm:prSet/>
      <dgm:spPr/>
      <dgm:t>
        <a:bodyPr/>
        <a:lstStyle/>
        <a:p>
          <a:endParaRPr lang="fr-FR"/>
        </a:p>
      </dgm:t>
    </dgm:pt>
    <dgm:pt modelId="{27A110B4-891D-4285-922C-B71A1172C5D5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31</a:t>
          </a:r>
        </a:p>
      </dgm:t>
    </dgm:pt>
    <dgm:pt modelId="{1D6FEC01-CEF9-41E5-BD96-293168AB425B}" type="sibTrans" cxnId="{89359F05-2866-4544-862D-5153D3AA389E}">
      <dgm:prSet/>
      <dgm:spPr/>
      <dgm:t>
        <a:bodyPr/>
        <a:lstStyle/>
        <a:p>
          <a:endParaRPr lang="fr-FR"/>
        </a:p>
      </dgm:t>
    </dgm:pt>
    <dgm:pt modelId="{026A844A-4895-4AB3-8A10-703293D5FEF1}" type="parTrans" cxnId="{89359F05-2866-4544-862D-5153D3AA389E}">
      <dgm:prSet/>
      <dgm:spPr/>
      <dgm:t>
        <a:bodyPr/>
        <a:lstStyle/>
        <a:p>
          <a:endParaRPr lang="fr-FR"/>
        </a:p>
      </dgm:t>
    </dgm:pt>
    <dgm:pt modelId="{3E240924-2A29-4893-BE36-81037C47A986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4</a:t>
          </a:r>
        </a:p>
      </dgm:t>
    </dgm:pt>
    <dgm:pt modelId="{387F939E-80DB-4872-AA27-6D39474CC259}" type="sibTrans" cxnId="{5C20CDF8-35F8-4028-A093-466C39A08804}">
      <dgm:prSet/>
      <dgm:spPr/>
      <dgm:t>
        <a:bodyPr/>
        <a:lstStyle/>
        <a:p>
          <a:endParaRPr lang="fr-FR"/>
        </a:p>
      </dgm:t>
    </dgm:pt>
    <dgm:pt modelId="{D688D9A9-893F-4094-993B-1E841E22D837}" type="parTrans" cxnId="{5C20CDF8-35F8-4028-A093-466C39A08804}">
      <dgm:prSet/>
      <dgm:spPr/>
      <dgm:t>
        <a:bodyPr/>
        <a:lstStyle/>
        <a:p>
          <a:endParaRPr lang="fr-FR"/>
        </a:p>
      </dgm:t>
    </dgm:pt>
    <dgm:pt modelId="{A65A5ABE-6440-48A1-875B-132A644BF634}" type="pres">
      <dgm:prSet presAssocID="{F286479C-EA5C-4960-AFAB-47E52DE43E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49C662BB-F694-4331-87B2-06C348060916}" type="pres">
      <dgm:prSet presAssocID="{BA59C191-EAC9-400C-91DF-08672997E212}" presName="compNode" presStyleCnt="0"/>
      <dgm:spPr/>
    </dgm:pt>
    <dgm:pt modelId="{6AEE3AF1-326D-40BF-8A4B-3A2D8A05D40A}" type="pres">
      <dgm:prSet presAssocID="{BA59C191-EAC9-400C-91DF-08672997E212}" presName="aNode" presStyleLbl="bgShp" presStyleIdx="0" presStyleCnt="3"/>
      <dgm:spPr/>
      <dgm:t>
        <a:bodyPr/>
        <a:lstStyle/>
        <a:p>
          <a:endParaRPr lang="fr-CA"/>
        </a:p>
      </dgm:t>
    </dgm:pt>
    <dgm:pt modelId="{642412D6-6F80-415A-B834-12799691EF68}" type="pres">
      <dgm:prSet presAssocID="{BA59C191-EAC9-400C-91DF-08672997E212}" presName="textNode" presStyleLbl="bgShp" presStyleIdx="0" presStyleCnt="3"/>
      <dgm:spPr/>
      <dgm:t>
        <a:bodyPr/>
        <a:lstStyle/>
        <a:p>
          <a:endParaRPr lang="fr-CA"/>
        </a:p>
      </dgm:t>
    </dgm:pt>
    <dgm:pt modelId="{6B15119B-1DAC-4161-AA10-E5C64088E437}" type="pres">
      <dgm:prSet presAssocID="{BA59C191-EAC9-400C-91DF-08672997E212}" presName="compChildNode" presStyleCnt="0"/>
      <dgm:spPr/>
    </dgm:pt>
    <dgm:pt modelId="{6A3DBDE8-72C1-46E4-8CB1-E917EC493FF7}" type="pres">
      <dgm:prSet presAssocID="{BA59C191-EAC9-400C-91DF-08672997E212}" presName="theInnerList" presStyleCnt="0"/>
      <dgm:spPr/>
    </dgm:pt>
    <dgm:pt modelId="{55F7BFAE-8E74-4CCD-8F23-8EC903398DE8}" type="pres">
      <dgm:prSet presAssocID="{27A110B4-891D-4285-922C-B71A1172C5D5}" presName="childNode" presStyleLbl="node1" presStyleIdx="0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312F7D5-D988-45ED-95B8-6FF4991EA181}" type="pres">
      <dgm:prSet presAssocID="{BA59C191-EAC9-400C-91DF-08672997E212}" presName="aSpace" presStyleCnt="0"/>
      <dgm:spPr/>
    </dgm:pt>
    <dgm:pt modelId="{8D11F31B-0CFE-47FC-AB2A-1B4C3ECFC4D5}" type="pres">
      <dgm:prSet presAssocID="{A4119696-336E-4F9C-912C-1790ECFD5B61}" presName="compNode" presStyleCnt="0"/>
      <dgm:spPr/>
    </dgm:pt>
    <dgm:pt modelId="{1F6FB372-DE18-4B3E-A418-92F1D5682705}" type="pres">
      <dgm:prSet presAssocID="{A4119696-336E-4F9C-912C-1790ECFD5B61}" presName="aNode" presStyleLbl="bgShp" presStyleIdx="1" presStyleCnt="3"/>
      <dgm:spPr/>
      <dgm:t>
        <a:bodyPr/>
        <a:lstStyle/>
        <a:p>
          <a:endParaRPr lang="fr-CA"/>
        </a:p>
      </dgm:t>
    </dgm:pt>
    <dgm:pt modelId="{0CAF9E1F-90EB-4870-812E-3FB379059817}" type="pres">
      <dgm:prSet presAssocID="{A4119696-336E-4F9C-912C-1790ECFD5B61}" presName="textNode" presStyleLbl="bgShp" presStyleIdx="1" presStyleCnt="3"/>
      <dgm:spPr/>
      <dgm:t>
        <a:bodyPr/>
        <a:lstStyle/>
        <a:p>
          <a:endParaRPr lang="fr-CA"/>
        </a:p>
      </dgm:t>
    </dgm:pt>
    <dgm:pt modelId="{835A5EF0-0E8C-4EFA-9044-C556FB3BA5FF}" type="pres">
      <dgm:prSet presAssocID="{A4119696-336E-4F9C-912C-1790ECFD5B61}" presName="compChildNode" presStyleCnt="0"/>
      <dgm:spPr/>
    </dgm:pt>
    <dgm:pt modelId="{7248E901-72B0-4949-B3EE-A7CC031E7CEA}" type="pres">
      <dgm:prSet presAssocID="{A4119696-336E-4F9C-912C-1790ECFD5B61}" presName="theInnerList" presStyleCnt="0"/>
      <dgm:spPr/>
    </dgm:pt>
    <dgm:pt modelId="{89909B9A-036C-44E2-A66B-6D43D82776BA}" type="pres">
      <dgm:prSet presAssocID="{9A840BA3-0E52-44E5-B558-9EB157A1D326}" presName="childNode" presStyleLbl="node1" presStyleIdx="1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C0F060C-5CE4-4A45-A83A-0285CAE9E371}" type="pres">
      <dgm:prSet presAssocID="{A4119696-336E-4F9C-912C-1790ECFD5B61}" presName="aSpace" presStyleCnt="0"/>
      <dgm:spPr/>
    </dgm:pt>
    <dgm:pt modelId="{9ED3DA30-790C-4E02-8B40-0A1334228463}" type="pres">
      <dgm:prSet presAssocID="{56220AFA-1D07-4104-8067-6AE8EF7D4204}" presName="compNode" presStyleCnt="0"/>
      <dgm:spPr/>
    </dgm:pt>
    <dgm:pt modelId="{D0B9C7D0-BAFD-415C-A801-C49A63BA0F78}" type="pres">
      <dgm:prSet presAssocID="{56220AFA-1D07-4104-8067-6AE8EF7D4204}" presName="aNode" presStyleLbl="bgShp" presStyleIdx="2" presStyleCnt="3"/>
      <dgm:spPr/>
      <dgm:t>
        <a:bodyPr/>
        <a:lstStyle/>
        <a:p>
          <a:endParaRPr lang="fr-CA"/>
        </a:p>
      </dgm:t>
    </dgm:pt>
    <dgm:pt modelId="{1FDDD4D9-5CAA-4162-8A82-CAE6559C3AAF}" type="pres">
      <dgm:prSet presAssocID="{56220AFA-1D07-4104-8067-6AE8EF7D4204}" presName="textNode" presStyleLbl="bgShp" presStyleIdx="2" presStyleCnt="3"/>
      <dgm:spPr/>
      <dgm:t>
        <a:bodyPr/>
        <a:lstStyle/>
        <a:p>
          <a:endParaRPr lang="fr-CA"/>
        </a:p>
      </dgm:t>
    </dgm:pt>
    <dgm:pt modelId="{92008570-A2A5-4973-99A2-9D63A6E7EDF1}" type="pres">
      <dgm:prSet presAssocID="{56220AFA-1D07-4104-8067-6AE8EF7D4204}" presName="compChildNode" presStyleCnt="0"/>
      <dgm:spPr/>
    </dgm:pt>
    <dgm:pt modelId="{780EBB67-667F-4E26-B31E-608877246C89}" type="pres">
      <dgm:prSet presAssocID="{56220AFA-1D07-4104-8067-6AE8EF7D4204}" presName="theInnerList" presStyleCnt="0"/>
      <dgm:spPr/>
    </dgm:pt>
    <dgm:pt modelId="{2033E58C-2548-4821-94DF-80E0CE5961C5}" type="pres">
      <dgm:prSet presAssocID="{3E240924-2A29-4893-BE36-81037C47A986}" presName="childNode" presStyleLbl="node1" presStyleIdx="2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5C20CDF8-35F8-4028-A093-466C39A08804}" srcId="{56220AFA-1D07-4104-8067-6AE8EF7D4204}" destId="{3E240924-2A29-4893-BE36-81037C47A986}" srcOrd="0" destOrd="0" parTransId="{D688D9A9-893F-4094-993B-1E841E22D837}" sibTransId="{387F939E-80DB-4872-AA27-6D39474CC259}"/>
    <dgm:cxn modelId="{89359F05-2866-4544-862D-5153D3AA389E}" srcId="{BA59C191-EAC9-400C-91DF-08672997E212}" destId="{27A110B4-891D-4285-922C-B71A1172C5D5}" srcOrd="0" destOrd="0" parTransId="{026A844A-4895-4AB3-8A10-703293D5FEF1}" sibTransId="{1D6FEC01-CEF9-41E5-BD96-293168AB425B}"/>
    <dgm:cxn modelId="{E363568A-DA91-456C-BD2B-15958D6FF9A0}" type="presOf" srcId="{56220AFA-1D07-4104-8067-6AE8EF7D4204}" destId="{D0B9C7D0-BAFD-415C-A801-C49A63BA0F78}" srcOrd="0" destOrd="0" presId="urn:microsoft.com/office/officeart/2005/8/layout/lProcess2"/>
    <dgm:cxn modelId="{AA96D3A0-184D-49E5-883B-3E021390ED22}" srcId="{F286479C-EA5C-4960-AFAB-47E52DE43E4A}" destId="{A4119696-336E-4F9C-912C-1790ECFD5B61}" srcOrd="1" destOrd="0" parTransId="{B065685C-EAE6-443F-9024-F1F9D0B9BEB4}" sibTransId="{8D6BB660-8882-49D5-9505-B88940FC9947}"/>
    <dgm:cxn modelId="{66D40A2B-BEEF-42B3-A1F0-4EE247536D8F}" srcId="{F286479C-EA5C-4960-AFAB-47E52DE43E4A}" destId="{BA59C191-EAC9-400C-91DF-08672997E212}" srcOrd="0" destOrd="0" parTransId="{CEDD4079-CE79-4E17-8F66-5415392A7623}" sibTransId="{A91A667D-679B-490C-A616-B05F30C5B35D}"/>
    <dgm:cxn modelId="{EA20DEE2-4C2B-4906-95E0-D9AF08FDAE5C}" srcId="{A4119696-336E-4F9C-912C-1790ECFD5B61}" destId="{9A840BA3-0E52-44E5-B558-9EB157A1D326}" srcOrd="0" destOrd="0" parTransId="{6E6F76C6-8F97-41B2-898B-C8C4DEAF2767}" sibTransId="{20720E18-387C-460E-B434-2371401C95DE}"/>
    <dgm:cxn modelId="{D9C06A51-C4B1-4570-A532-8DD2007727ED}" type="presOf" srcId="{A4119696-336E-4F9C-912C-1790ECFD5B61}" destId="{1F6FB372-DE18-4B3E-A418-92F1D5682705}" srcOrd="0" destOrd="0" presId="urn:microsoft.com/office/officeart/2005/8/layout/lProcess2"/>
    <dgm:cxn modelId="{1C021B22-B6C9-4023-98A4-1C2106532894}" type="presOf" srcId="{56220AFA-1D07-4104-8067-6AE8EF7D4204}" destId="{1FDDD4D9-5CAA-4162-8A82-CAE6559C3AAF}" srcOrd="1" destOrd="0" presId="urn:microsoft.com/office/officeart/2005/8/layout/lProcess2"/>
    <dgm:cxn modelId="{B7A08071-2087-494F-A9C8-5A6603584C43}" type="presOf" srcId="{A4119696-336E-4F9C-912C-1790ECFD5B61}" destId="{0CAF9E1F-90EB-4870-812E-3FB379059817}" srcOrd="1" destOrd="0" presId="urn:microsoft.com/office/officeart/2005/8/layout/lProcess2"/>
    <dgm:cxn modelId="{624D7051-AD8B-4518-9B9D-D22A1F0BF865}" type="presOf" srcId="{F286479C-EA5C-4960-AFAB-47E52DE43E4A}" destId="{A65A5ABE-6440-48A1-875B-132A644BF634}" srcOrd="0" destOrd="0" presId="urn:microsoft.com/office/officeart/2005/8/layout/lProcess2"/>
    <dgm:cxn modelId="{E65F0B33-4AE8-434D-A127-95A877C23641}" type="presOf" srcId="{27A110B4-891D-4285-922C-B71A1172C5D5}" destId="{55F7BFAE-8E74-4CCD-8F23-8EC903398DE8}" srcOrd="0" destOrd="0" presId="urn:microsoft.com/office/officeart/2005/8/layout/lProcess2"/>
    <dgm:cxn modelId="{FD9EDE3D-68D4-45BF-B678-D653309DAC5C}" type="presOf" srcId="{BA59C191-EAC9-400C-91DF-08672997E212}" destId="{6AEE3AF1-326D-40BF-8A4B-3A2D8A05D40A}" srcOrd="0" destOrd="0" presId="urn:microsoft.com/office/officeart/2005/8/layout/lProcess2"/>
    <dgm:cxn modelId="{172C3716-EF62-4459-9254-B20DFD674C27}" type="presOf" srcId="{3E240924-2A29-4893-BE36-81037C47A986}" destId="{2033E58C-2548-4821-94DF-80E0CE5961C5}" srcOrd="0" destOrd="0" presId="urn:microsoft.com/office/officeart/2005/8/layout/lProcess2"/>
    <dgm:cxn modelId="{F12C913A-DC14-4C8D-9034-FDA1F40E0C98}" type="presOf" srcId="{BA59C191-EAC9-400C-91DF-08672997E212}" destId="{642412D6-6F80-415A-B834-12799691EF68}" srcOrd="1" destOrd="0" presId="urn:microsoft.com/office/officeart/2005/8/layout/lProcess2"/>
    <dgm:cxn modelId="{CF36BE8B-813D-481A-975C-217806C12E68}" srcId="{F286479C-EA5C-4960-AFAB-47E52DE43E4A}" destId="{56220AFA-1D07-4104-8067-6AE8EF7D4204}" srcOrd="2" destOrd="0" parTransId="{E90E5469-2EA0-40A8-A745-A1126D89E2E7}" sibTransId="{82C3377B-FF54-49DC-8332-CE188D44717E}"/>
    <dgm:cxn modelId="{CBE06E29-8390-4872-84A3-48A9840177C7}" type="presOf" srcId="{9A840BA3-0E52-44E5-B558-9EB157A1D326}" destId="{89909B9A-036C-44E2-A66B-6D43D82776BA}" srcOrd="0" destOrd="0" presId="urn:microsoft.com/office/officeart/2005/8/layout/lProcess2"/>
    <dgm:cxn modelId="{7F3BB478-D895-4A21-967E-4C0A7BF14CD2}" type="presParOf" srcId="{A65A5ABE-6440-48A1-875B-132A644BF634}" destId="{49C662BB-F694-4331-87B2-06C348060916}" srcOrd="0" destOrd="0" presId="urn:microsoft.com/office/officeart/2005/8/layout/lProcess2"/>
    <dgm:cxn modelId="{15234ADF-4AD6-4289-9262-207421AB28F5}" type="presParOf" srcId="{49C662BB-F694-4331-87B2-06C348060916}" destId="{6AEE3AF1-326D-40BF-8A4B-3A2D8A05D40A}" srcOrd="0" destOrd="0" presId="urn:microsoft.com/office/officeart/2005/8/layout/lProcess2"/>
    <dgm:cxn modelId="{778F902B-7041-4676-87B1-733A871D31F4}" type="presParOf" srcId="{49C662BB-F694-4331-87B2-06C348060916}" destId="{642412D6-6F80-415A-B834-12799691EF68}" srcOrd="1" destOrd="0" presId="urn:microsoft.com/office/officeart/2005/8/layout/lProcess2"/>
    <dgm:cxn modelId="{ACECC09F-52AF-46B7-A7A9-896815EAE4AC}" type="presParOf" srcId="{49C662BB-F694-4331-87B2-06C348060916}" destId="{6B15119B-1DAC-4161-AA10-E5C64088E437}" srcOrd="2" destOrd="0" presId="urn:microsoft.com/office/officeart/2005/8/layout/lProcess2"/>
    <dgm:cxn modelId="{060E237C-A6E5-4FE2-8BEB-6F603AAF9D3D}" type="presParOf" srcId="{6B15119B-1DAC-4161-AA10-E5C64088E437}" destId="{6A3DBDE8-72C1-46E4-8CB1-E917EC493FF7}" srcOrd="0" destOrd="0" presId="urn:microsoft.com/office/officeart/2005/8/layout/lProcess2"/>
    <dgm:cxn modelId="{3C25F1E6-EF1E-497F-8A49-3AABAB83DCC8}" type="presParOf" srcId="{6A3DBDE8-72C1-46E4-8CB1-E917EC493FF7}" destId="{55F7BFAE-8E74-4CCD-8F23-8EC903398DE8}" srcOrd="0" destOrd="0" presId="urn:microsoft.com/office/officeart/2005/8/layout/lProcess2"/>
    <dgm:cxn modelId="{91975F93-5539-4DE3-BE11-B78C7E4944BB}" type="presParOf" srcId="{A65A5ABE-6440-48A1-875B-132A644BF634}" destId="{7312F7D5-D988-45ED-95B8-6FF4991EA181}" srcOrd="1" destOrd="0" presId="urn:microsoft.com/office/officeart/2005/8/layout/lProcess2"/>
    <dgm:cxn modelId="{5DCCD104-6D8F-4589-ADAA-00BEB93DA649}" type="presParOf" srcId="{A65A5ABE-6440-48A1-875B-132A644BF634}" destId="{8D11F31B-0CFE-47FC-AB2A-1B4C3ECFC4D5}" srcOrd="2" destOrd="0" presId="urn:microsoft.com/office/officeart/2005/8/layout/lProcess2"/>
    <dgm:cxn modelId="{BFC44DB3-565B-4F6B-909D-93F60F653A5D}" type="presParOf" srcId="{8D11F31B-0CFE-47FC-AB2A-1B4C3ECFC4D5}" destId="{1F6FB372-DE18-4B3E-A418-92F1D5682705}" srcOrd="0" destOrd="0" presId="urn:microsoft.com/office/officeart/2005/8/layout/lProcess2"/>
    <dgm:cxn modelId="{5B8405DF-CF26-4C94-B4A9-C1C09E8FFD7B}" type="presParOf" srcId="{8D11F31B-0CFE-47FC-AB2A-1B4C3ECFC4D5}" destId="{0CAF9E1F-90EB-4870-812E-3FB379059817}" srcOrd="1" destOrd="0" presId="urn:microsoft.com/office/officeart/2005/8/layout/lProcess2"/>
    <dgm:cxn modelId="{465744DF-C555-455F-AA87-37D85ADE5E5B}" type="presParOf" srcId="{8D11F31B-0CFE-47FC-AB2A-1B4C3ECFC4D5}" destId="{835A5EF0-0E8C-4EFA-9044-C556FB3BA5FF}" srcOrd="2" destOrd="0" presId="urn:microsoft.com/office/officeart/2005/8/layout/lProcess2"/>
    <dgm:cxn modelId="{F3E9ADDF-B23A-4BDB-8F5D-0CF4DE3B6699}" type="presParOf" srcId="{835A5EF0-0E8C-4EFA-9044-C556FB3BA5FF}" destId="{7248E901-72B0-4949-B3EE-A7CC031E7CEA}" srcOrd="0" destOrd="0" presId="urn:microsoft.com/office/officeart/2005/8/layout/lProcess2"/>
    <dgm:cxn modelId="{44CBEF72-D54B-4902-9CEE-5A48D294BF46}" type="presParOf" srcId="{7248E901-72B0-4949-B3EE-A7CC031E7CEA}" destId="{89909B9A-036C-44E2-A66B-6D43D82776BA}" srcOrd="0" destOrd="0" presId="urn:microsoft.com/office/officeart/2005/8/layout/lProcess2"/>
    <dgm:cxn modelId="{D24B5748-46D7-4977-A67C-E93E87EA48A9}" type="presParOf" srcId="{A65A5ABE-6440-48A1-875B-132A644BF634}" destId="{DC0F060C-5CE4-4A45-A83A-0285CAE9E371}" srcOrd="3" destOrd="0" presId="urn:microsoft.com/office/officeart/2005/8/layout/lProcess2"/>
    <dgm:cxn modelId="{1991492E-8FB4-4321-927C-2F6C146399C6}" type="presParOf" srcId="{A65A5ABE-6440-48A1-875B-132A644BF634}" destId="{9ED3DA30-790C-4E02-8B40-0A1334228463}" srcOrd="4" destOrd="0" presId="urn:microsoft.com/office/officeart/2005/8/layout/lProcess2"/>
    <dgm:cxn modelId="{AB3A4803-D1CC-44B3-9280-6C3ADB2F5311}" type="presParOf" srcId="{9ED3DA30-790C-4E02-8B40-0A1334228463}" destId="{D0B9C7D0-BAFD-415C-A801-C49A63BA0F78}" srcOrd="0" destOrd="0" presId="urn:microsoft.com/office/officeart/2005/8/layout/lProcess2"/>
    <dgm:cxn modelId="{6B7ABE8A-77B1-4A51-96FA-F865BADF8ADC}" type="presParOf" srcId="{9ED3DA30-790C-4E02-8B40-0A1334228463}" destId="{1FDDD4D9-5CAA-4162-8A82-CAE6559C3AAF}" srcOrd="1" destOrd="0" presId="urn:microsoft.com/office/officeart/2005/8/layout/lProcess2"/>
    <dgm:cxn modelId="{C31FE3BF-E2A0-4A22-9665-7F06E348523E}" type="presParOf" srcId="{9ED3DA30-790C-4E02-8B40-0A1334228463}" destId="{92008570-A2A5-4973-99A2-9D63A6E7EDF1}" srcOrd="2" destOrd="0" presId="urn:microsoft.com/office/officeart/2005/8/layout/lProcess2"/>
    <dgm:cxn modelId="{972AC8BD-0C93-4AD2-8748-E4563DC218F6}" type="presParOf" srcId="{92008570-A2A5-4973-99A2-9D63A6E7EDF1}" destId="{780EBB67-667F-4E26-B31E-608877246C89}" srcOrd="0" destOrd="0" presId="urn:microsoft.com/office/officeart/2005/8/layout/lProcess2"/>
    <dgm:cxn modelId="{AD07F7A8-9BBB-4888-9A7C-8858A12CCEEC}" type="presParOf" srcId="{780EBB67-667F-4E26-B31E-608877246C89}" destId="{2033E58C-2548-4821-94DF-80E0CE5961C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86479C-EA5C-4960-AFAB-47E52DE43E4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C191-EAC9-400C-91DF-08672997E212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%AVC</a:t>
          </a:r>
        </a:p>
      </dgm:t>
    </dgm:pt>
    <dgm:pt modelId="{CEDD4079-CE79-4E17-8F66-5415392A7623}" type="parTrans" cxnId="{66D40A2B-BEEF-42B3-A1F0-4EE247536D8F}">
      <dgm:prSet/>
      <dgm:spPr/>
      <dgm:t>
        <a:bodyPr/>
        <a:lstStyle/>
        <a:p>
          <a:endParaRPr lang="fr-FR"/>
        </a:p>
      </dgm:t>
    </dgm:pt>
    <dgm:pt modelId="{A91A667D-679B-490C-A616-B05F30C5B35D}" type="sibTrans" cxnId="{66D40A2B-BEEF-42B3-A1F0-4EE247536D8F}">
      <dgm:prSet/>
      <dgm:spPr/>
      <dgm:t>
        <a:bodyPr/>
        <a:lstStyle/>
        <a:p>
          <a:endParaRPr lang="fr-FR"/>
        </a:p>
      </dgm:t>
    </dgm:pt>
    <dgm:pt modelId="{A4119696-336E-4F9C-912C-1790ECFD5B61}">
      <dgm:prSet phldrT="[Texte]" custT="1"/>
      <dgm:spPr/>
      <dgm:t>
        <a:bodyPr/>
        <a:lstStyle/>
        <a:p>
          <a:endParaRPr lang="fr-FR" sz="12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O</a:t>
          </a:r>
          <a:r>
            <a:rPr lang="fr-FR" sz="1200" b="0" dirty="0">
              <a:latin typeface="Bell MT" panose="02020503060305020303" pitchFamily="18" charset="0"/>
            </a:rPr>
            <a:t>BJEC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B065685C-EAE6-443F-9024-F1F9D0B9BEB4}" type="parTrans" cxnId="{AA96D3A0-184D-49E5-883B-3E021390ED22}">
      <dgm:prSet/>
      <dgm:spPr/>
      <dgm:t>
        <a:bodyPr/>
        <a:lstStyle/>
        <a:p>
          <a:endParaRPr lang="fr-FR"/>
        </a:p>
      </dgm:t>
    </dgm:pt>
    <dgm:pt modelId="{8D6BB660-8882-49D5-9505-B88940FC9947}" type="sibTrans" cxnId="{AA96D3A0-184D-49E5-883B-3E021390ED22}">
      <dgm:prSet/>
      <dgm:spPr/>
      <dgm:t>
        <a:bodyPr/>
        <a:lstStyle/>
        <a:p>
          <a:endParaRPr lang="fr-FR"/>
        </a:p>
      </dgm:t>
    </dgm:pt>
    <dgm:pt modelId="{9A840BA3-0E52-44E5-B558-9EB157A1D326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10</a:t>
          </a:r>
        </a:p>
      </dgm:t>
    </dgm:pt>
    <dgm:pt modelId="{6E6F76C6-8F97-41B2-898B-C8C4DEAF2767}" type="parTrans" cxnId="{EA20DEE2-4C2B-4906-95E0-D9AF08FDAE5C}">
      <dgm:prSet/>
      <dgm:spPr/>
      <dgm:t>
        <a:bodyPr/>
        <a:lstStyle/>
        <a:p>
          <a:endParaRPr lang="fr-FR"/>
        </a:p>
      </dgm:t>
    </dgm:pt>
    <dgm:pt modelId="{20720E18-387C-460E-B434-2371401C95DE}" type="sibTrans" cxnId="{EA20DEE2-4C2B-4906-95E0-D9AF08FDAE5C}">
      <dgm:prSet/>
      <dgm:spPr/>
      <dgm:t>
        <a:bodyPr/>
        <a:lstStyle/>
        <a:p>
          <a:endParaRPr lang="fr-FR"/>
        </a:p>
      </dgm:t>
    </dgm:pt>
    <dgm:pt modelId="{56220AFA-1D07-4104-8067-6AE8EF7D4204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OK/NOK</a:t>
          </a:r>
          <a:endParaRPr lang="fr-FR" sz="1400" b="1" dirty="0">
            <a:latin typeface="Bell MT" panose="02020503060305020303" pitchFamily="18" charset="0"/>
          </a:endParaRPr>
        </a:p>
      </dgm:t>
    </dgm:pt>
    <dgm:pt modelId="{E90E5469-2EA0-40A8-A745-A1126D89E2E7}" type="parTrans" cxnId="{CF36BE8B-813D-481A-975C-217806C12E68}">
      <dgm:prSet/>
      <dgm:spPr/>
      <dgm:t>
        <a:bodyPr/>
        <a:lstStyle/>
        <a:p>
          <a:endParaRPr lang="fr-FR"/>
        </a:p>
      </dgm:t>
    </dgm:pt>
    <dgm:pt modelId="{82C3377B-FF54-49DC-8332-CE188D44717E}" type="sibTrans" cxnId="{CF36BE8B-813D-481A-975C-217806C12E68}">
      <dgm:prSet/>
      <dgm:spPr/>
      <dgm:t>
        <a:bodyPr/>
        <a:lstStyle/>
        <a:p>
          <a:endParaRPr lang="fr-FR"/>
        </a:p>
      </dgm:t>
    </dgm:pt>
    <dgm:pt modelId="{27A110B4-891D-4285-922C-B71A1172C5D5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60</a:t>
          </a:r>
        </a:p>
      </dgm:t>
    </dgm:pt>
    <dgm:pt modelId="{1D6FEC01-CEF9-41E5-BD96-293168AB425B}" type="sibTrans" cxnId="{89359F05-2866-4544-862D-5153D3AA389E}">
      <dgm:prSet/>
      <dgm:spPr/>
      <dgm:t>
        <a:bodyPr/>
        <a:lstStyle/>
        <a:p>
          <a:endParaRPr lang="fr-FR"/>
        </a:p>
      </dgm:t>
    </dgm:pt>
    <dgm:pt modelId="{026A844A-4895-4AB3-8A10-703293D5FEF1}" type="parTrans" cxnId="{89359F05-2866-4544-862D-5153D3AA389E}">
      <dgm:prSet/>
      <dgm:spPr/>
      <dgm:t>
        <a:bodyPr/>
        <a:lstStyle/>
        <a:p>
          <a:endParaRPr lang="fr-FR"/>
        </a:p>
      </dgm:t>
    </dgm:pt>
    <dgm:pt modelId="{7BA9F00E-A40F-414F-9F4C-A5792DE3CC3D}">
      <dgm:prSet phldrT="[Texte]" custT="1"/>
      <dgm:spPr/>
      <dgm:t>
        <a:bodyPr/>
        <a:lstStyle/>
        <a:p>
          <a:endParaRPr lang="fr-FR" sz="1400" b="1">
            <a:latin typeface="Bell MT" panose="02020503060305020303" pitchFamily="18" charset="0"/>
          </a:endParaRPr>
        </a:p>
        <a:p>
          <a:r>
            <a:rPr lang="fr-FR" sz="1200" b="1">
              <a:latin typeface="Bell MT" panose="02020503060305020303" pitchFamily="18" charset="0"/>
            </a:rPr>
            <a:t>TDANC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7912A249-C5BB-421B-BE33-398AE3018F79}" type="parTrans" cxnId="{57D869F8-ADC5-4980-92C5-C8DCBEFB420D}">
      <dgm:prSet/>
      <dgm:spPr/>
      <dgm:t>
        <a:bodyPr/>
        <a:lstStyle/>
        <a:p>
          <a:endParaRPr lang="fr-FR"/>
        </a:p>
      </dgm:t>
    </dgm:pt>
    <dgm:pt modelId="{B8454C05-3218-45A9-8A37-8A502A2F3120}" type="sibTrans" cxnId="{57D869F8-ADC5-4980-92C5-C8DCBEFB420D}">
      <dgm:prSet/>
      <dgm:spPr/>
      <dgm:t>
        <a:bodyPr/>
        <a:lstStyle/>
        <a:p>
          <a:endParaRPr lang="fr-FR"/>
        </a:p>
      </dgm:t>
    </dgm:pt>
    <dgm:pt modelId="{3E240924-2A29-4893-BE36-81037C47A986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6/4</a:t>
          </a:r>
        </a:p>
      </dgm:t>
    </dgm:pt>
    <dgm:pt modelId="{387F939E-80DB-4872-AA27-6D39474CC259}" type="sibTrans" cxnId="{5C20CDF8-35F8-4028-A093-466C39A08804}">
      <dgm:prSet/>
      <dgm:spPr/>
      <dgm:t>
        <a:bodyPr/>
        <a:lstStyle/>
        <a:p>
          <a:endParaRPr lang="fr-FR"/>
        </a:p>
      </dgm:t>
    </dgm:pt>
    <dgm:pt modelId="{D688D9A9-893F-4094-993B-1E841E22D837}" type="parTrans" cxnId="{5C20CDF8-35F8-4028-A093-466C39A08804}">
      <dgm:prSet/>
      <dgm:spPr/>
      <dgm:t>
        <a:bodyPr/>
        <a:lstStyle/>
        <a:p>
          <a:endParaRPr lang="fr-FR"/>
        </a:p>
      </dgm:t>
    </dgm:pt>
    <dgm:pt modelId="{A65A5ABE-6440-48A1-875B-132A644BF634}" type="pres">
      <dgm:prSet presAssocID="{F286479C-EA5C-4960-AFAB-47E52DE43E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49C662BB-F694-4331-87B2-06C348060916}" type="pres">
      <dgm:prSet presAssocID="{BA59C191-EAC9-400C-91DF-08672997E212}" presName="compNode" presStyleCnt="0"/>
      <dgm:spPr/>
    </dgm:pt>
    <dgm:pt modelId="{6AEE3AF1-326D-40BF-8A4B-3A2D8A05D40A}" type="pres">
      <dgm:prSet presAssocID="{BA59C191-EAC9-400C-91DF-08672997E212}" presName="aNode" presStyleLbl="bgShp" presStyleIdx="0" presStyleCnt="4"/>
      <dgm:spPr/>
      <dgm:t>
        <a:bodyPr/>
        <a:lstStyle/>
        <a:p>
          <a:endParaRPr lang="fr-CA"/>
        </a:p>
      </dgm:t>
    </dgm:pt>
    <dgm:pt modelId="{642412D6-6F80-415A-B834-12799691EF68}" type="pres">
      <dgm:prSet presAssocID="{BA59C191-EAC9-400C-91DF-08672997E212}" presName="textNode" presStyleLbl="bgShp" presStyleIdx="0" presStyleCnt="4"/>
      <dgm:spPr/>
      <dgm:t>
        <a:bodyPr/>
        <a:lstStyle/>
        <a:p>
          <a:endParaRPr lang="fr-CA"/>
        </a:p>
      </dgm:t>
    </dgm:pt>
    <dgm:pt modelId="{6B15119B-1DAC-4161-AA10-E5C64088E437}" type="pres">
      <dgm:prSet presAssocID="{BA59C191-EAC9-400C-91DF-08672997E212}" presName="compChildNode" presStyleCnt="0"/>
      <dgm:spPr/>
    </dgm:pt>
    <dgm:pt modelId="{6A3DBDE8-72C1-46E4-8CB1-E917EC493FF7}" type="pres">
      <dgm:prSet presAssocID="{BA59C191-EAC9-400C-91DF-08672997E212}" presName="theInnerList" presStyleCnt="0"/>
      <dgm:spPr/>
    </dgm:pt>
    <dgm:pt modelId="{55F7BFAE-8E74-4CCD-8F23-8EC903398DE8}" type="pres">
      <dgm:prSet presAssocID="{27A110B4-891D-4285-922C-B71A1172C5D5}" presName="childNode" presStyleLbl="node1" presStyleIdx="0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312F7D5-D988-45ED-95B8-6FF4991EA181}" type="pres">
      <dgm:prSet presAssocID="{BA59C191-EAC9-400C-91DF-08672997E212}" presName="aSpace" presStyleCnt="0"/>
      <dgm:spPr/>
    </dgm:pt>
    <dgm:pt modelId="{8D11F31B-0CFE-47FC-AB2A-1B4C3ECFC4D5}" type="pres">
      <dgm:prSet presAssocID="{A4119696-336E-4F9C-912C-1790ECFD5B61}" presName="compNode" presStyleCnt="0"/>
      <dgm:spPr/>
    </dgm:pt>
    <dgm:pt modelId="{1F6FB372-DE18-4B3E-A418-92F1D5682705}" type="pres">
      <dgm:prSet presAssocID="{A4119696-336E-4F9C-912C-1790ECFD5B61}" presName="aNode" presStyleLbl="bgShp" presStyleIdx="1" presStyleCnt="4"/>
      <dgm:spPr/>
      <dgm:t>
        <a:bodyPr/>
        <a:lstStyle/>
        <a:p>
          <a:endParaRPr lang="fr-CA"/>
        </a:p>
      </dgm:t>
    </dgm:pt>
    <dgm:pt modelId="{0CAF9E1F-90EB-4870-812E-3FB379059817}" type="pres">
      <dgm:prSet presAssocID="{A4119696-336E-4F9C-912C-1790ECFD5B61}" presName="textNode" presStyleLbl="bgShp" presStyleIdx="1" presStyleCnt="4"/>
      <dgm:spPr/>
      <dgm:t>
        <a:bodyPr/>
        <a:lstStyle/>
        <a:p>
          <a:endParaRPr lang="fr-CA"/>
        </a:p>
      </dgm:t>
    </dgm:pt>
    <dgm:pt modelId="{835A5EF0-0E8C-4EFA-9044-C556FB3BA5FF}" type="pres">
      <dgm:prSet presAssocID="{A4119696-336E-4F9C-912C-1790ECFD5B61}" presName="compChildNode" presStyleCnt="0"/>
      <dgm:spPr/>
    </dgm:pt>
    <dgm:pt modelId="{7248E901-72B0-4949-B3EE-A7CC031E7CEA}" type="pres">
      <dgm:prSet presAssocID="{A4119696-336E-4F9C-912C-1790ECFD5B61}" presName="theInnerList" presStyleCnt="0"/>
      <dgm:spPr/>
    </dgm:pt>
    <dgm:pt modelId="{89909B9A-036C-44E2-A66B-6D43D82776BA}" type="pres">
      <dgm:prSet presAssocID="{9A840BA3-0E52-44E5-B558-9EB157A1D326}" presName="childNode" presStyleLbl="node1" presStyleIdx="1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C0F060C-5CE4-4A45-A83A-0285CAE9E371}" type="pres">
      <dgm:prSet presAssocID="{A4119696-336E-4F9C-912C-1790ECFD5B61}" presName="aSpace" presStyleCnt="0"/>
      <dgm:spPr/>
    </dgm:pt>
    <dgm:pt modelId="{BD89447E-B516-4E39-A416-7ADC34E710E7}" type="pres">
      <dgm:prSet presAssocID="{7BA9F00E-A40F-414F-9F4C-A5792DE3CC3D}" presName="compNode" presStyleCnt="0"/>
      <dgm:spPr/>
    </dgm:pt>
    <dgm:pt modelId="{5A3488A0-718C-41B9-9A52-B93151005421}" type="pres">
      <dgm:prSet presAssocID="{7BA9F00E-A40F-414F-9F4C-A5792DE3CC3D}" presName="aNode" presStyleLbl="bgShp" presStyleIdx="2" presStyleCnt="4"/>
      <dgm:spPr/>
      <dgm:t>
        <a:bodyPr/>
        <a:lstStyle/>
        <a:p>
          <a:endParaRPr lang="fr-CA"/>
        </a:p>
      </dgm:t>
    </dgm:pt>
    <dgm:pt modelId="{2C39E7D0-DF85-4CEB-A106-6DDE3E6AF46D}" type="pres">
      <dgm:prSet presAssocID="{7BA9F00E-A40F-414F-9F4C-A5792DE3CC3D}" presName="textNode" presStyleLbl="bgShp" presStyleIdx="2" presStyleCnt="4"/>
      <dgm:spPr/>
      <dgm:t>
        <a:bodyPr/>
        <a:lstStyle/>
        <a:p>
          <a:endParaRPr lang="fr-CA"/>
        </a:p>
      </dgm:t>
    </dgm:pt>
    <dgm:pt modelId="{35D9BDE1-41B5-437C-8A37-AA0348A3F918}" type="pres">
      <dgm:prSet presAssocID="{7BA9F00E-A40F-414F-9F4C-A5792DE3CC3D}" presName="compChildNode" presStyleCnt="0"/>
      <dgm:spPr/>
    </dgm:pt>
    <dgm:pt modelId="{4827A769-52A8-411E-B934-F5B9FECA0EB6}" type="pres">
      <dgm:prSet presAssocID="{7BA9F00E-A40F-414F-9F4C-A5792DE3CC3D}" presName="theInnerList" presStyleCnt="0"/>
      <dgm:spPr/>
    </dgm:pt>
    <dgm:pt modelId="{2C3D62E5-4115-42DC-9160-919C3EF771FD}" type="pres">
      <dgm:prSet presAssocID="{7BA9F00E-A40F-414F-9F4C-A5792DE3CC3D}" presName="aSpace" presStyleCnt="0"/>
      <dgm:spPr/>
    </dgm:pt>
    <dgm:pt modelId="{9ED3DA30-790C-4E02-8B40-0A1334228463}" type="pres">
      <dgm:prSet presAssocID="{56220AFA-1D07-4104-8067-6AE8EF7D4204}" presName="compNode" presStyleCnt="0"/>
      <dgm:spPr/>
    </dgm:pt>
    <dgm:pt modelId="{D0B9C7D0-BAFD-415C-A801-C49A63BA0F78}" type="pres">
      <dgm:prSet presAssocID="{56220AFA-1D07-4104-8067-6AE8EF7D4204}" presName="aNode" presStyleLbl="bgShp" presStyleIdx="3" presStyleCnt="4"/>
      <dgm:spPr/>
      <dgm:t>
        <a:bodyPr/>
        <a:lstStyle/>
        <a:p>
          <a:endParaRPr lang="fr-CA"/>
        </a:p>
      </dgm:t>
    </dgm:pt>
    <dgm:pt modelId="{1FDDD4D9-5CAA-4162-8A82-CAE6559C3AAF}" type="pres">
      <dgm:prSet presAssocID="{56220AFA-1D07-4104-8067-6AE8EF7D4204}" presName="textNode" presStyleLbl="bgShp" presStyleIdx="3" presStyleCnt="4"/>
      <dgm:spPr/>
      <dgm:t>
        <a:bodyPr/>
        <a:lstStyle/>
        <a:p>
          <a:endParaRPr lang="fr-CA"/>
        </a:p>
      </dgm:t>
    </dgm:pt>
    <dgm:pt modelId="{92008570-A2A5-4973-99A2-9D63A6E7EDF1}" type="pres">
      <dgm:prSet presAssocID="{56220AFA-1D07-4104-8067-6AE8EF7D4204}" presName="compChildNode" presStyleCnt="0"/>
      <dgm:spPr/>
    </dgm:pt>
    <dgm:pt modelId="{780EBB67-667F-4E26-B31E-608877246C89}" type="pres">
      <dgm:prSet presAssocID="{56220AFA-1D07-4104-8067-6AE8EF7D4204}" presName="theInnerList" presStyleCnt="0"/>
      <dgm:spPr/>
    </dgm:pt>
    <dgm:pt modelId="{2033E58C-2548-4821-94DF-80E0CE5961C5}" type="pres">
      <dgm:prSet presAssocID="{3E240924-2A29-4893-BE36-81037C47A986}" presName="childNode" presStyleLbl="node1" presStyleIdx="2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5C20CDF8-35F8-4028-A093-466C39A08804}" srcId="{56220AFA-1D07-4104-8067-6AE8EF7D4204}" destId="{3E240924-2A29-4893-BE36-81037C47A986}" srcOrd="0" destOrd="0" parTransId="{D688D9A9-893F-4094-993B-1E841E22D837}" sibTransId="{387F939E-80DB-4872-AA27-6D39474CC259}"/>
    <dgm:cxn modelId="{524E0ECC-843D-4FF1-967D-A16AAC778C7F}" type="presOf" srcId="{9A840BA3-0E52-44E5-B558-9EB157A1D326}" destId="{89909B9A-036C-44E2-A66B-6D43D82776BA}" srcOrd="0" destOrd="0" presId="urn:microsoft.com/office/officeart/2005/8/layout/lProcess2"/>
    <dgm:cxn modelId="{ED68673B-A42B-41FB-8776-7EE607B9EA20}" type="presOf" srcId="{56220AFA-1D07-4104-8067-6AE8EF7D4204}" destId="{1FDDD4D9-5CAA-4162-8A82-CAE6559C3AAF}" srcOrd="1" destOrd="0" presId="urn:microsoft.com/office/officeart/2005/8/layout/lProcess2"/>
    <dgm:cxn modelId="{89359F05-2866-4544-862D-5153D3AA389E}" srcId="{BA59C191-EAC9-400C-91DF-08672997E212}" destId="{27A110B4-891D-4285-922C-B71A1172C5D5}" srcOrd="0" destOrd="0" parTransId="{026A844A-4895-4AB3-8A10-703293D5FEF1}" sibTransId="{1D6FEC01-CEF9-41E5-BD96-293168AB425B}"/>
    <dgm:cxn modelId="{AA96D3A0-184D-49E5-883B-3E021390ED22}" srcId="{F286479C-EA5C-4960-AFAB-47E52DE43E4A}" destId="{A4119696-336E-4F9C-912C-1790ECFD5B61}" srcOrd="1" destOrd="0" parTransId="{B065685C-EAE6-443F-9024-F1F9D0B9BEB4}" sibTransId="{8D6BB660-8882-49D5-9505-B88940FC9947}"/>
    <dgm:cxn modelId="{B2900763-3486-47E7-BFC3-B8E93B81C46C}" type="presOf" srcId="{7BA9F00E-A40F-414F-9F4C-A5792DE3CC3D}" destId="{2C39E7D0-DF85-4CEB-A106-6DDE3E6AF46D}" srcOrd="1" destOrd="0" presId="urn:microsoft.com/office/officeart/2005/8/layout/lProcess2"/>
    <dgm:cxn modelId="{66D40A2B-BEEF-42B3-A1F0-4EE247536D8F}" srcId="{F286479C-EA5C-4960-AFAB-47E52DE43E4A}" destId="{BA59C191-EAC9-400C-91DF-08672997E212}" srcOrd="0" destOrd="0" parTransId="{CEDD4079-CE79-4E17-8F66-5415392A7623}" sibTransId="{A91A667D-679B-490C-A616-B05F30C5B35D}"/>
    <dgm:cxn modelId="{7AC50A06-B830-473E-A412-C41312727CC5}" type="presOf" srcId="{A4119696-336E-4F9C-912C-1790ECFD5B61}" destId="{1F6FB372-DE18-4B3E-A418-92F1D5682705}" srcOrd="0" destOrd="0" presId="urn:microsoft.com/office/officeart/2005/8/layout/lProcess2"/>
    <dgm:cxn modelId="{B3DCA958-44C5-425B-A0E7-237D1EB65AD4}" type="presOf" srcId="{A4119696-336E-4F9C-912C-1790ECFD5B61}" destId="{0CAF9E1F-90EB-4870-812E-3FB379059817}" srcOrd="1" destOrd="0" presId="urn:microsoft.com/office/officeart/2005/8/layout/lProcess2"/>
    <dgm:cxn modelId="{EA20DEE2-4C2B-4906-95E0-D9AF08FDAE5C}" srcId="{A4119696-336E-4F9C-912C-1790ECFD5B61}" destId="{9A840BA3-0E52-44E5-B558-9EB157A1D326}" srcOrd="0" destOrd="0" parTransId="{6E6F76C6-8F97-41B2-898B-C8C4DEAF2767}" sibTransId="{20720E18-387C-460E-B434-2371401C95DE}"/>
    <dgm:cxn modelId="{D2E669A9-2DB0-4A59-8E5E-C8C928C9BAE7}" type="presOf" srcId="{BA59C191-EAC9-400C-91DF-08672997E212}" destId="{642412D6-6F80-415A-B834-12799691EF68}" srcOrd="1" destOrd="0" presId="urn:microsoft.com/office/officeart/2005/8/layout/lProcess2"/>
    <dgm:cxn modelId="{E2FA183D-62D5-46A4-94D1-718A3083959A}" type="presOf" srcId="{F286479C-EA5C-4960-AFAB-47E52DE43E4A}" destId="{A65A5ABE-6440-48A1-875B-132A644BF634}" srcOrd="0" destOrd="0" presId="urn:microsoft.com/office/officeart/2005/8/layout/lProcess2"/>
    <dgm:cxn modelId="{9929CBF7-0969-4635-A540-9793D697006F}" type="presOf" srcId="{56220AFA-1D07-4104-8067-6AE8EF7D4204}" destId="{D0B9C7D0-BAFD-415C-A801-C49A63BA0F78}" srcOrd="0" destOrd="0" presId="urn:microsoft.com/office/officeart/2005/8/layout/lProcess2"/>
    <dgm:cxn modelId="{5410CF97-4CFB-417B-96CD-5C5F3BB3267C}" type="presOf" srcId="{7BA9F00E-A40F-414F-9F4C-A5792DE3CC3D}" destId="{5A3488A0-718C-41B9-9A52-B93151005421}" srcOrd="0" destOrd="0" presId="urn:microsoft.com/office/officeart/2005/8/layout/lProcess2"/>
    <dgm:cxn modelId="{57D869F8-ADC5-4980-92C5-C8DCBEFB420D}" srcId="{F286479C-EA5C-4960-AFAB-47E52DE43E4A}" destId="{7BA9F00E-A40F-414F-9F4C-A5792DE3CC3D}" srcOrd="2" destOrd="0" parTransId="{7912A249-C5BB-421B-BE33-398AE3018F79}" sibTransId="{B8454C05-3218-45A9-8A37-8A502A2F3120}"/>
    <dgm:cxn modelId="{CB4C1F56-F54C-4136-B3BA-D38700873F3F}" type="presOf" srcId="{BA59C191-EAC9-400C-91DF-08672997E212}" destId="{6AEE3AF1-326D-40BF-8A4B-3A2D8A05D40A}" srcOrd="0" destOrd="0" presId="urn:microsoft.com/office/officeart/2005/8/layout/lProcess2"/>
    <dgm:cxn modelId="{F4CE2625-CC10-40FD-A4C8-B517201F4109}" type="presOf" srcId="{27A110B4-891D-4285-922C-B71A1172C5D5}" destId="{55F7BFAE-8E74-4CCD-8F23-8EC903398DE8}" srcOrd="0" destOrd="0" presId="urn:microsoft.com/office/officeart/2005/8/layout/lProcess2"/>
    <dgm:cxn modelId="{CF36BE8B-813D-481A-975C-217806C12E68}" srcId="{F286479C-EA5C-4960-AFAB-47E52DE43E4A}" destId="{56220AFA-1D07-4104-8067-6AE8EF7D4204}" srcOrd="3" destOrd="0" parTransId="{E90E5469-2EA0-40A8-A745-A1126D89E2E7}" sibTransId="{82C3377B-FF54-49DC-8332-CE188D44717E}"/>
    <dgm:cxn modelId="{83ACBFE1-2CFD-4F45-A28B-A218DBE5A037}" type="presOf" srcId="{3E240924-2A29-4893-BE36-81037C47A986}" destId="{2033E58C-2548-4821-94DF-80E0CE5961C5}" srcOrd="0" destOrd="0" presId="urn:microsoft.com/office/officeart/2005/8/layout/lProcess2"/>
    <dgm:cxn modelId="{F9DFDF8A-2460-4DCB-811B-D0C9C00A35A2}" type="presParOf" srcId="{A65A5ABE-6440-48A1-875B-132A644BF634}" destId="{49C662BB-F694-4331-87B2-06C348060916}" srcOrd="0" destOrd="0" presId="urn:microsoft.com/office/officeart/2005/8/layout/lProcess2"/>
    <dgm:cxn modelId="{EB862CBA-E9B7-40AB-89CB-825F34BCD1B3}" type="presParOf" srcId="{49C662BB-F694-4331-87B2-06C348060916}" destId="{6AEE3AF1-326D-40BF-8A4B-3A2D8A05D40A}" srcOrd="0" destOrd="0" presId="urn:microsoft.com/office/officeart/2005/8/layout/lProcess2"/>
    <dgm:cxn modelId="{84702A9C-8DB2-46CF-8BC8-CC59D9699A98}" type="presParOf" srcId="{49C662BB-F694-4331-87B2-06C348060916}" destId="{642412D6-6F80-415A-B834-12799691EF68}" srcOrd="1" destOrd="0" presId="urn:microsoft.com/office/officeart/2005/8/layout/lProcess2"/>
    <dgm:cxn modelId="{404003E2-6516-4716-8B9F-B64528953F69}" type="presParOf" srcId="{49C662BB-F694-4331-87B2-06C348060916}" destId="{6B15119B-1DAC-4161-AA10-E5C64088E437}" srcOrd="2" destOrd="0" presId="urn:microsoft.com/office/officeart/2005/8/layout/lProcess2"/>
    <dgm:cxn modelId="{441BC261-568A-4EDF-9989-6AC10767FC30}" type="presParOf" srcId="{6B15119B-1DAC-4161-AA10-E5C64088E437}" destId="{6A3DBDE8-72C1-46E4-8CB1-E917EC493FF7}" srcOrd="0" destOrd="0" presId="urn:microsoft.com/office/officeart/2005/8/layout/lProcess2"/>
    <dgm:cxn modelId="{E457C1CA-3994-4F54-9173-CDA1B276B54B}" type="presParOf" srcId="{6A3DBDE8-72C1-46E4-8CB1-E917EC493FF7}" destId="{55F7BFAE-8E74-4CCD-8F23-8EC903398DE8}" srcOrd="0" destOrd="0" presId="urn:microsoft.com/office/officeart/2005/8/layout/lProcess2"/>
    <dgm:cxn modelId="{BAF10E99-17D9-42BA-B1ED-5FDA566C52FF}" type="presParOf" srcId="{A65A5ABE-6440-48A1-875B-132A644BF634}" destId="{7312F7D5-D988-45ED-95B8-6FF4991EA181}" srcOrd="1" destOrd="0" presId="urn:microsoft.com/office/officeart/2005/8/layout/lProcess2"/>
    <dgm:cxn modelId="{CDCCA057-9071-4DE4-BAF8-CD9D2476A653}" type="presParOf" srcId="{A65A5ABE-6440-48A1-875B-132A644BF634}" destId="{8D11F31B-0CFE-47FC-AB2A-1B4C3ECFC4D5}" srcOrd="2" destOrd="0" presId="urn:microsoft.com/office/officeart/2005/8/layout/lProcess2"/>
    <dgm:cxn modelId="{BC969D78-0055-4613-AAEE-9B473C46B783}" type="presParOf" srcId="{8D11F31B-0CFE-47FC-AB2A-1B4C3ECFC4D5}" destId="{1F6FB372-DE18-4B3E-A418-92F1D5682705}" srcOrd="0" destOrd="0" presId="urn:microsoft.com/office/officeart/2005/8/layout/lProcess2"/>
    <dgm:cxn modelId="{B1128C75-26C1-42A1-BFB4-EDE05AF4BF01}" type="presParOf" srcId="{8D11F31B-0CFE-47FC-AB2A-1B4C3ECFC4D5}" destId="{0CAF9E1F-90EB-4870-812E-3FB379059817}" srcOrd="1" destOrd="0" presId="urn:microsoft.com/office/officeart/2005/8/layout/lProcess2"/>
    <dgm:cxn modelId="{DB79B523-0317-48FA-B9C8-640F4957F5D6}" type="presParOf" srcId="{8D11F31B-0CFE-47FC-AB2A-1B4C3ECFC4D5}" destId="{835A5EF0-0E8C-4EFA-9044-C556FB3BA5FF}" srcOrd="2" destOrd="0" presId="urn:microsoft.com/office/officeart/2005/8/layout/lProcess2"/>
    <dgm:cxn modelId="{8FF36FF1-BD26-4264-A835-493588D6411B}" type="presParOf" srcId="{835A5EF0-0E8C-4EFA-9044-C556FB3BA5FF}" destId="{7248E901-72B0-4949-B3EE-A7CC031E7CEA}" srcOrd="0" destOrd="0" presId="urn:microsoft.com/office/officeart/2005/8/layout/lProcess2"/>
    <dgm:cxn modelId="{118BDD8F-6FCB-4FF2-8433-34478AE627F6}" type="presParOf" srcId="{7248E901-72B0-4949-B3EE-A7CC031E7CEA}" destId="{89909B9A-036C-44E2-A66B-6D43D82776BA}" srcOrd="0" destOrd="0" presId="urn:microsoft.com/office/officeart/2005/8/layout/lProcess2"/>
    <dgm:cxn modelId="{1660CC43-E05B-4AD8-AADA-2A5B13D74F84}" type="presParOf" srcId="{A65A5ABE-6440-48A1-875B-132A644BF634}" destId="{DC0F060C-5CE4-4A45-A83A-0285CAE9E371}" srcOrd="3" destOrd="0" presId="urn:microsoft.com/office/officeart/2005/8/layout/lProcess2"/>
    <dgm:cxn modelId="{0004FFD8-767E-4567-AD73-A3636FCA3EE3}" type="presParOf" srcId="{A65A5ABE-6440-48A1-875B-132A644BF634}" destId="{BD89447E-B516-4E39-A416-7ADC34E710E7}" srcOrd="4" destOrd="0" presId="urn:microsoft.com/office/officeart/2005/8/layout/lProcess2"/>
    <dgm:cxn modelId="{E1140CCC-4258-4C47-8ED5-14B8BF366B71}" type="presParOf" srcId="{BD89447E-B516-4E39-A416-7ADC34E710E7}" destId="{5A3488A0-718C-41B9-9A52-B93151005421}" srcOrd="0" destOrd="0" presId="urn:microsoft.com/office/officeart/2005/8/layout/lProcess2"/>
    <dgm:cxn modelId="{265149A7-4E4E-46A8-9EE3-A1FC12581842}" type="presParOf" srcId="{BD89447E-B516-4E39-A416-7ADC34E710E7}" destId="{2C39E7D0-DF85-4CEB-A106-6DDE3E6AF46D}" srcOrd="1" destOrd="0" presId="urn:microsoft.com/office/officeart/2005/8/layout/lProcess2"/>
    <dgm:cxn modelId="{58BE86F2-F8BF-430E-B3C4-0213ACB08E3E}" type="presParOf" srcId="{BD89447E-B516-4E39-A416-7ADC34E710E7}" destId="{35D9BDE1-41B5-437C-8A37-AA0348A3F918}" srcOrd="2" destOrd="0" presId="urn:microsoft.com/office/officeart/2005/8/layout/lProcess2"/>
    <dgm:cxn modelId="{5141500E-8924-405F-9B62-A944A95C0334}" type="presParOf" srcId="{35D9BDE1-41B5-437C-8A37-AA0348A3F918}" destId="{4827A769-52A8-411E-B934-F5B9FECA0EB6}" srcOrd="0" destOrd="0" presId="urn:microsoft.com/office/officeart/2005/8/layout/lProcess2"/>
    <dgm:cxn modelId="{639BBE17-BB22-4A4D-9DF9-75ADA359A6A3}" type="presParOf" srcId="{A65A5ABE-6440-48A1-875B-132A644BF634}" destId="{2C3D62E5-4115-42DC-9160-919C3EF771FD}" srcOrd="5" destOrd="0" presId="urn:microsoft.com/office/officeart/2005/8/layout/lProcess2"/>
    <dgm:cxn modelId="{39157019-B927-47A4-8E0E-D071F144D5CA}" type="presParOf" srcId="{A65A5ABE-6440-48A1-875B-132A644BF634}" destId="{9ED3DA30-790C-4E02-8B40-0A1334228463}" srcOrd="6" destOrd="0" presId="urn:microsoft.com/office/officeart/2005/8/layout/lProcess2"/>
    <dgm:cxn modelId="{254164BE-5771-4DBC-928D-A948AD2BC449}" type="presParOf" srcId="{9ED3DA30-790C-4E02-8B40-0A1334228463}" destId="{D0B9C7D0-BAFD-415C-A801-C49A63BA0F78}" srcOrd="0" destOrd="0" presId="urn:microsoft.com/office/officeart/2005/8/layout/lProcess2"/>
    <dgm:cxn modelId="{460E4628-701C-4660-9637-985DFE5E9B7C}" type="presParOf" srcId="{9ED3DA30-790C-4E02-8B40-0A1334228463}" destId="{1FDDD4D9-5CAA-4162-8A82-CAE6559C3AAF}" srcOrd="1" destOrd="0" presId="urn:microsoft.com/office/officeart/2005/8/layout/lProcess2"/>
    <dgm:cxn modelId="{11F311B3-DC69-4879-B4EF-8C7B088BD1F6}" type="presParOf" srcId="{9ED3DA30-790C-4E02-8B40-0A1334228463}" destId="{92008570-A2A5-4973-99A2-9D63A6E7EDF1}" srcOrd="2" destOrd="0" presId="urn:microsoft.com/office/officeart/2005/8/layout/lProcess2"/>
    <dgm:cxn modelId="{18F9540E-D9F0-4E60-871B-811BCCE53B15}" type="presParOf" srcId="{92008570-A2A5-4973-99A2-9D63A6E7EDF1}" destId="{780EBB67-667F-4E26-B31E-608877246C89}" srcOrd="0" destOrd="0" presId="urn:microsoft.com/office/officeart/2005/8/layout/lProcess2"/>
    <dgm:cxn modelId="{EF9C1144-23A6-4047-89AD-B1D0F3E602D2}" type="presParOf" srcId="{780EBB67-667F-4E26-B31E-608877246C89}" destId="{2033E58C-2548-4821-94DF-80E0CE5961C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E3AF1-326D-40BF-8A4B-3A2D8A05D40A}">
      <dsp:nvSpPr>
        <dsp:cNvPr id="0" name=""/>
        <dsp:cNvSpPr/>
      </dsp:nvSpPr>
      <dsp:spPr>
        <a:xfrm>
          <a:off x="438" y="0"/>
          <a:ext cx="1139549" cy="11194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>
            <a:latin typeface="Bell MT" panose="0202050306030502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latin typeface="Bell MT" panose="02020503060305020303" pitchFamily="18" charset="0"/>
            </a:rPr>
            <a:t>Nombre</a:t>
          </a:r>
        </a:p>
      </dsp:txBody>
      <dsp:txXfrm>
        <a:off x="438" y="0"/>
        <a:ext cx="1139549" cy="335838"/>
      </dsp:txXfrm>
    </dsp:sp>
    <dsp:sp modelId="{55F7BFAE-8E74-4CCD-8F23-8EC903398DE8}">
      <dsp:nvSpPr>
        <dsp:cNvPr id="0" name=""/>
        <dsp:cNvSpPr/>
      </dsp:nvSpPr>
      <dsp:spPr>
        <a:xfrm>
          <a:off x="143515" y="455692"/>
          <a:ext cx="853395" cy="487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31</a:t>
          </a:r>
        </a:p>
      </dsp:txBody>
      <dsp:txXfrm>
        <a:off x="157806" y="469983"/>
        <a:ext cx="824813" cy="459357"/>
      </dsp:txXfrm>
    </dsp:sp>
    <dsp:sp modelId="{1F6FB372-DE18-4B3E-A418-92F1D5682705}">
      <dsp:nvSpPr>
        <dsp:cNvPr id="0" name=""/>
        <dsp:cNvSpPr/>
      </dsp:nvSpPr>
      <dsp:spPr>
        <a:xfrm>
          <a:off x="1225454" y="0"/>
          <a:ext cx="1139549" cy="11194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>
            <a:latin typeface="Bell MT" panose="0202050306030502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latin typeface="Bell MT" panose="02020503060305020303" pitchFamily="18" charset="0"/>
            </a:rPr>
            <a:t>Obj IT</a:t>
          </a:r>
        </a:p>
      </dsp:txBody>
      <dsp:txXfrm>
        <a:off x="1225454" y="0"/>
        <a:ext cx="1139549" cy="335838"/>
      </dsp:txXfrm>
    </dsp:sp>
    <dsp:sp modelId="{89909B9A-036C-44E2-A66B-6D43D82776BA}">
      <dsp:nvSpPr>
        <dsp:cNvPr id="0" name=""/>
        <dsp:cNvSpPr/>
      </dsp:nvSpPr>
      <dsp:spPr>
        <a:xfrm>
          <a:off x="1368531" y="455692"/>
          <a:ext cx="853395" cy="487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5</a:t>
          </a:r>
        </a:p>
      </dsp:txBody>
      <dsp:txXfrm>
        <a:off x="1382822" y="469983"/>
        <a:ext cx="824813" cy="459357"/>
      </dsp:txXfrm>
    </dsp:sp>
    <dsp:sp modelId="{D0B9C7D0-BAFD-415C-A801-C49A63BA0F78}">
      <dsp:nvSpPr>
        <dsp:cNvPr id="0" name=""/>
        <dsp:cNvSpPr/>
      </dsp:nvSpPr>
      <dsp:spPr>
        <a:xfrm>
          <a:off x="2450470" y="0"/>
          <a:ext cx="1139549" cy="11194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>
            <a:latin typeface="Bell MT" panose="0202050306030502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latin typeface="Bell MT" panose="02020503060305020303" pitchFamily="18" charset="0"/>
            </a:rPr>
            <a:t>Clôturé</a:t>
          </a:r>
        </a:p>
      </dsp:txBody>
      <dsp:txXfrm>
        <a:off x="2450470" y="0"/>
        <a:ext cx="1139549" cy="335838"/>
      </dsp:txXfrm>
    </dsp:sp>
    <dsp:sp modelId="{2033E58C-2548-4821-94DF-80E0CE5961C5}">
      <dsp:nvSpPr>
        <dsp:cNvPr id="0" name=""/>
        <dsp:cNvSpPr/>
      </dsp:nvSpPr>
      <dsp:spPr>
        <a:xfrm>
          <a:off x="2593547" y="455692"/>
          <a:ext cx="853395" cy="487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4</a:t>
          </a:r>
        </a:p>
      </dsp:txBody>
      <dsp:txXfrm>
        <a:off x="2607838" y="469983"/>
        <a:ext cx="824813" cy="4593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E3AF1-326D-40BF-8A4B-3A2D8A05D40A}">
      <dsp:nvSpPr>
        <dsp:cNvPr id="0" name=""/>
        <dsp:cNvSpPr/>
      </dsp:nvSpPr>
      <dsp:spPr>
        <a:xfrm>
          <a:off x="854" y="0"/>
          <a:ext cx="838906" cy="7481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>
            <a:latin typeface="Bell MT" panose="0202050306030502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latin typeface="Bell MT" panose="02020503060305020303" pitchFamily="18" charset="0"/>
            </a:rPr>
            <a:t>%AVC</a:t>
          </a:r>
        </a:p>
      </dsp:txBody>
      <dsp:txXfrm>
        <a:off x="854" y="0"/>
        <a:ext cx="838906" cy="224435"/>
      </dsp:txXfrm>
    </dsp:sp>
    <dsp:sp modelId="{55F7BFAE-8E74-4CCD-8F23-8EC903398DE8}">
      <dsp:nvSpPr>
        <dsp:cNvPr id="0" name=""/>
        <dsp:cNvSpPr/>
      </dsp:nvSpPr>
      <dsp:spPr>
        <a:xfrm>
          <a:off x="106184" y="304532"/>
          <a:ext cx="628246" cy="326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60</a:t>
          </a:r>
        </a:p>
      </dsp:txBody>
      <dsp:txXfrm>
        <a:off x="115735" y="314083"/>
        <a:ext cx="609144" cy="306980"/>
      </dsp:txXfrm>
    </dsp:sp>
    <dsp:sp modelId="{1F6FB372-DE18-4B3E-A418-92F1D5682705}">
      <dsp:nvSpPr>
        <dsp:cNvPr id="0" name=""/>
        <dsp:cNvSpPr/>
      </dsp:nvSpPr>
      <dsp:spPr>
        <a:xfrm>
          <a:off x="902678" y="0"/>
          <a:ext cx="838906" cy="7481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b="1" kern="1200" dirty="0">
            <a:latin typeface="Bell MT" panose="02020503060305020303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latin typeface="Bell MT" panose="02020503060305020303" pitchFamily="18" charset="0"/>
            </a:rPr>
            <a:t>O</a:t>
          </a:r>
          <a:r>
            <a:rPr lang="fr-FR" sz="1200" b="0" kern="1200" dirty="0">
              <a:latin typeface="Bell MT" panose="02020503060305020303" pitchFamily="18" charset="0"/>
            </a:rPr>
            <a:t>BJEC</a:t>
          </a:r>
          <a:endParaRPr lang="fr-FR" sz="1200" b="1" kern="1200" dirty="0">
            <a:latin typeface="Bell MT" panose="02020503060305020303" pitchFamily="18" charset="0"/>
          </a:endParaRPr>
        </a:p>
      </dsp:txBody>
      <dsp:txXfrm>
        <a:off x="902678" y="0"/>
        <a:ext cx="838906" cy="224435"/>
      </dsp:txXfrm>
    </dsp:sp>
    <dsp:sp modelId="{89909B9A-036C-44E2-A66B-6D43D82776BA}">
      <dsp:nvSpPr>
        <dsp:cNvPr id="0" name=""/>
        <dsp:cNvSpPr/>
      </dsp:nvSpPr>
      <dsp:spPr>
        <a:xfrm>
          <a:off x="1008008" y="304532"/>
          <a:ext cx="628246" cy="326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10</a:t>
          </a:r>
        </a:p>
      </dsp:txBody>
      <dsp:txXfrm>
        <a:off x="1017559" y="314083"/>
        <a:ext cx="609144" cy="306980"/>
      </dsp:txXfrm>
    </dsp:sp>
    <dsp:sp modelId="{5A3488A0-718C-41B9-9A52-B93151005421}">
      <dsp:nvSpPr>
        <dsp:cNvPr id="0" name=""/>
        <dsp:cNvSpPr/>
      </dsp:nvSpPr>
      <dsp:spPr>
        <a:xfrm>
          <a:off x="1804502" y="0"/>
          <a:ext cx="838906" cy="7481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>
            <a:latin typeface="Bell MT" panose="0202050306030502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>
              <a:latin typeface="Bell MT" panose="02020503060305020303" pitchFamily="18" charset="0"/>
            </a:rPr>
            <a:t>TDANC</a:t>
          </a:r>
          <a:endParaRPr lang="fr-FR" sz="1200" b="1" kern="1200" dirty="0">
            <a:latin typeface="Bell MT" panose="02020503060305020303" pitchFamily="18" charset="0"/>
          </a:endParaRPr>
        </a:p>
      </dsp:txBody>
      <dsp:txXfrm>
        <a:off x="1804502" y="0"/>
        <a:ext cx="838906" cy="224435"/>
      </dsp:txXfrm>
    </dsp:sp>
    <dsp:sp modelId="{D0B9C7D0-BAFD-415C-A801-C49A63BA0F78}">
      <dsp:nvSpPr>
        <dsp:cNvPr id="0" name=""/>
        <dsp:cNvSpPr/>
      </dsp:nvSpPr>
      <dsp:spPr>
        <a:xfrm>
          <a:off x="2706327" y="0"/>
          <a:ext cx="838906" cy="7481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>
            <a:latin typeface="Bell MT" panose="0202050306030502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latin typeface="Bell MT" panose="02020503060305020303" pitchFamily="18" charset="0"/>
            </a:rPr>
            <a:t>OK/NOK</a:t>
          </a:r>
          <a:endParaRPr lang="fr-FR" sz="1400" b="1" kern="1200" dirty="0">
            <a:latin typeface="Bell MT" panose="02020503060305020303" pitchFamily="18" charset="0"/>
          </a:endParaRPr>
        </a:p>
      </dsp:txBody>
      <dsp:txXfrm>
        <a:off x="2706327" y="0"/>
        <a:ext cx="838906" cy="224435"/>
      </dsp:txXfrm>
    </dsp:sp>
    <dsp:sp modelId="{2033E58C-2548-4821-94DF-80E0CE5961C5}">
      <dsp:nvSpPr>
        <dsp:cNvPr id="0" name=""/>
        <dsp:cNvSpPr/>
      </dsp:nvSpPr>
      <dsp:spPr>
        <a:xfrm>
          <a:off x="2811656" y="304532"/>
          <a:ext cx="628246" cy="326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6/4</a:t>
          </a:r>
        </a:p>
      </dsp:txBody>
      <dsp:txXfrm>
        <a:off x="2821207" y="314083"/>
        <a:ext cx="609144" cy="306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0.31458</cdr:x>
      <cdr:y>0.00347</cdr:y>
    </cdr:from>
    <cdr:to>
      <cdr:x>0.72529</cdr:x>
      <cdr:y>0.11904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xmlns="" id="{E2446081-8BA4-4F0B-88F0-7378DCFC69F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38275" y="9525"/>
          <a:ext cx="1877731" cy="31701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0.31458</cdr:x>
      <cdr:y>0.00347</cdr:y>
    </cdr:from>
    <cdr:to>
      <cdr:x>0.72529</cdr:x>
      <cdr:y>0.11904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xmlns="" id="{E2446081-8BA4-4F0B-88F0-7378DCFC69F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38275" y="9525"/>
          <a:ext cx="1877731" cy="31701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2A9A1-B686-4A60-AC6B-B1485A2D1FD0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AA01C-9793-4B6C-881C-C1F4362F4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21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7" Type="http://schemas.openxmlformats.org/officeDocument/2006/relationships/chart" Target="../charts/chart2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18" Type="http://schemas.openxmlformats.org/officeDocument/2006/relationships/chart" Target="../charts/chart25.xml"/><Relationship Id="rId3" Type="http://schemas.openxmlformats.org/officeDocument/2006/relationships/image" Target="../media/image10.jpeg"/><Relationship Id="rId7" Type="http://schemas.openxmlformats.org/officeDocument/2006/relationships/chart" Target="../charts/chart24.xml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image" Target="../media/image9.jpe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1.jpe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chart" Target="../charts/chart23.xml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8" y="-15082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Bienvenue au</a:t>
            </a:r>
          </a:p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GROUPE MEDIA CONTACT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82725"/>
            <a:ext cx="12192000" cy="650683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/>
          </p:nvPr>
        </p:nvGraphicFramePr>
        <p:xfrm>
          <a:off x="440334" y="813622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/>
          </p:nvPr>
        </p:nvGraphicFramePr>
        <p:xfrm>
          <a:off x="6275158" y="3535680"/>
          <a:ext cx="5775784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FILIALE 1</a:t>
            </a:r>
          </a:p>
          <a:p>
            <a:endParaRPr lang="fr-FR" dirty="0"/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/>
          </p:nvPr>
        </p:nvGraphicFramePr>
        <p:xfrm>
          <a:off x="440334" y="3535680"/>
          <a:ext cx="5693765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/>
          </p:nvPr>
        </p:nvGraphicFramePr>
        <p:xfrm>
          <a:off x="8088528" y="829056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phique 15"/>
          <p:cNvGraphicFramePr/>
          <p:nvPr>
            <p:extLst/>
          </p:nvPr>
        </p:nvGraphicFramePr>
        <p:xfrm>
          <a:off x="4370596" y="788506"/>
          <a:ext cx="3671687" cy="252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45611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6253"/>
            <a:ext cx="12192000" cy="66173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CONGO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CAMEROUN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71708" y="719732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49774" y="674299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cote d’ivoire;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71708" y="3630200"/>
            <a:ext cx="5761691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186644" y="3632162"/>
            <a:ext cx="5898362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51045" y="3617238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Conakry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893113" y="3692451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BISSEAU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980109" y="919490"/>
            <a:ext cx="324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Les projets en instance sont </a:t>
            </a:r>
            <a:r>
              <a:rPr lang="fr-FR" sz="1100" dirty="0" smtClean="0"/>
              <a:t>:</a:t>
            </a:r>
            <a:r>
              <a:rPr lang="fr-FR" sz="1100" dirty="0"/>
              <a:t/>
            </a:r>
            <a:br>
              <a:rPr lang="fr-FR" sz="1100" dirty="0"/>
            </a:br>
            <a:r>
              <a:rPr lang="fr-FR" sz="1100" dirty="0"/>
              <a:t>-La finalisation du plan de continuité des activités : PCA</a:t>
            </a:r>
            <a:r>
              <a:rPr lang="fr-FR" sz="1100" dirty="0" smtClean="0">
                <a:solidFill>
                  <a:srgbClr val="FF0000"/>
                </a:solidFill>
              </a:rPr>
              <a:t>. </a:t>
            </a:r>
            <a:r>
              <a:rPr lang="fr-FR" sz="1100" dirty="0" err="1" smtClean="0">
                <a:solidFill>
                  <a:srgbClr val="FF0000"/>
                </a:solidFill>
              </a:rPr>
              <a:t>stanby</a:t>
            </a:r>
            <a:endParaRPr lang="fr-FR" sz="1100" dirty="0">
              <a:solidFill>
                <a:srgbClr val="FF0000"/>
              </a:solidFill>
            </a:endParaRPr>
          </a:p>
          <a:p>
            <a:r>
              <a:rPr lang="fr-FR" sz="11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fr-FR" sz="11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fr-FR" sz="11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fr-FR" sz="1100" dirty="0"/>
          </a:p>
          <a:p>
            <a:endParaRPr lang="fr-FR" sz="1100" dirty="0"/>
          </a:p>
          <a:p>
            <a:pPr marL="171450" indent="-171450">
              <a:buFontTx/>
              <a:buChar char="-"/>
            </a:pPr>
            <a:endParaRPr lang="fr-FR" sz="11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643807" y="976151"/>
            <a:ext cx="3431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000" dirty="0" smtClean="0"/>
              <a:t>Remplacement du prompt SVI</a:t>
            </a:r>
            <a:endParaRPr lang="fr-FR" sz="1000" dirty="0"/>
          </a:p>
          <a:p>
            <a:pPr marL="171450" indent="-171450">
              <a:buFontTx/>
              <a:buChar char="-"/>
            </a:pPr>
            <a:r>
              <a:rPr lang="fr-FR" sz="1000" dirty="0" smtClean="0"/>
              <a:t>Finalisation de l’</a:t>
            </a:r>
            <a:r>
              <a:rPr lang="fr-FR" sz="1000" dirty="0" err="1" smtClean="0"/>
              <a:t>ivr</a:t>
            </a:r>
            <a:r>
              <a:rPr lang="fr-FR" sz="1000" dirty="0" smtClean="0"/>
              <a:t> dysfonctionnement ( pas encore testé)</a:t>
            </a:r>
            <a:endParaRPr lang="fr-FR" sz="1000" dirty="0"/>
          </a:p>
          <a:p>
            <a:r>
              <a:rPr lang="fr-FR" sz="1000" dirty="0" smtClean="0"/>
              <a:t>- BCP Cameroun </a:t>
            </a:r>
            <a:r>
              <a:rPr lang="fr-FR" sz="1000" dirty="0" smtClean="0">
                <a:solidFill>
                  <a:srgbClr val="FFC000"/>
                </a:solidFill>
              </a:rPr>
              <a:t>en cours</a:t>
            </a:r>
            <a:endParaRPr lang="fr-FR" sz="1000" dirty="0">
              <a:solidFill>
                <a:srgbClr val="FFC000"/>
              </a:solidFill>
            </a:endParaRPr>
          </a:p>
          <a:p>
            <a:endParaRPr lang="fr-FR" sz="1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8506" y="3971414"/>
            <a:ext cx="55564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/>
              <a:t>Arrêt de production suite a un souci réseau sur nos serveurs de production  au niveau du date center du client MTN 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/>
              <a:t>Inaccessibilité du contrôleur de domaine suite a une coupure de courant</a:t>
            </a:r>
            <a:endParaRPr lang="fr-FR" sz="1400" b="1" dirty="0"/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371985" y="4060517"/>
            <a:ext cx="3249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Souci du nombre de licence  toujours d’actualité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Projet </a:t>
            </a:r>
            <a:r>
              <a:rPr lang="fr-FR" sz="1400" dirty="0">
                <a:latin typeface="Agency FB" panose="020B0503020202020204" pitchFamily="34" charset="0"/>
              </a:rPr>
              <a:t>mise en place de </a:t>
            </a:r>
            <a:r>
              <a:rPr lang="fr-FR" sz="1400" dirty="0" smtClean="0">
                <a:latin typeface="Agency FB" panose="020B0503020202020204" pitchFamily="34" charset="0"/>
              </a:rPr>
              <a:t>l’</a:t>
            </a:r>
            <a:r>
              <a:rPr lang="fr-FR" sz="1400" dirty="0" err="1" smtClean="0">
                <a:latin typeface="Agency FB" panose="020B0503020202020204" pitchFamily="34" charset="0"/>
              </a:rPr>
              <a:t>ivr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  <a:latin typeface="Agency FB" panose="020B0503020202020204" pitchFamily="34" charset="0"/>
              </a:rPr>
              <a:t>stanby</a:t>
            </a:r>
            <a:endParaRPr lang="fr-FR" sz="1400" dirty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Création d’</a:t>
            </a:r>
            <a:r>
              <a:rPr lang="fr-FR" sz="1400" dirty="0" err="1" smtClean="0">
                <a:latin typeface="Agency FB" panose="020B0503020202020204" pitchFamily="34" charset="0"/>
              </a:rPr>
              <a:t>acces</a:t>
            </a:r>
            <a:r>
              <a:rPr lang="fr-FR" sz="1400" dirty="0" smtClean="0">
                <a:latin typeface="Agency FB" panose="020B0503020202020204" pitchFamily="34" charset="0"/>
              </a:rPr>
              <a:t> (</a:t>
            </a:r>
            <a:r>
              <a:rPr lang="fr-FR" sz="1400" dirty="0" err="1" smtClean="0">
                <a:latin typeface="Agency FB" panose="020B0503020202020204" pitchFamily="34" charset="0"/>
              </a:rPr>
              <a:t>mail+acces</a:t>
            </a:r>
            <a:r>
              <a:rPr lang="fr-FR" sz="1400" dirty="0" smtClean="0">
                <a:latin typeface="Agency FB" panose="020B0503020202020204" pitchFamily="34" charset="0"/>
              </a:rPr>
              <a:t> CRM) pour la ressource qualité sur place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 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58505" y="881792"/>
            <a:ext cx="44665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 Difficulté de remonter les appels sur la plateforme  après la réinstallation des serveurs. </a:t>
            </a:r>
            <a:r>
              <a:rPr lang="fr-FR" sz="1200" dirty="0" smtClean="0">
                <a:solidFill>
                  <a:schemeClr val="accent4"/>
                </a:solidFill>
              </a:rPr>
              <a:t>En cours </a:t>
            </a:r>
            <a:endParaRPr lang="fr-FR" sz="12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  </a:t>
            </a:r>
            <a:r>
              <a:rPr lang="fr-FR" sz="1200" dirty="0" smtClean="0"/>
              <a:t>Déménagement en cours : les positions sont entrain d’</a:t>
            </a:r>
            <a:r>
              <a:rPr lang="fr-FR" sz="1200" dirty="0" err="1" smtClean="0"/>
              <a:t>etre</a:t>
            </a:r>
            <a:r>
              <a:rPr lang="fr-FR" sz="1200" dirty="0" smtClean="0"/>
              <a:t> démontés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200176" y="112624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FILIALE 2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313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6783858" y="2754406"/>
            <a:ext cx="5234263" cy="561753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fr-FR" sz="2800" dirty="0">
                <a:solidFill>
                  <a:srgbClr val="E7E6E6">
                    <a:lumMod val="75000"/>
                  </a:srgbClr>
                </a:solidFill>
                <a:latin typeface="Arial Black" panose="020B0A04020102020204" pitchFamily="34" charset="0"/>
              </a:rPr>
              <a:t>Technique &amp; Sécurité</a:t>
            </a:r>
          </a:p>
        </p:txBody>
      </p:sp>
    </p:spTree>
    <p:extLst>
      <p:ext uri="{BB962C8B-B14F-4D97-AF65-F5344CB8AC3E}">
        <p14:creationId xmlns:p14="http://schemas.microsoft.com/office/powerpoint/2010/main" val="136392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E500A92C-F2BA-4106-840F-210D1B2374A7}"/>
              </a:ext>
            </a:extLst>
          </p:cNvPr>
          <p:cNvSpPr/>
          <p:nvPr/>
        </p:nvSpPr>
        <p:spPr>
          <a:xfrm>
            <a:off x="0" y="0"/>
            <a:ext cx="12192000" cy="72117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9922D76-84C4-4C23-B902-1CEC24834DA4}"/>
              </a:ext>
            </a:extLst>
          </p:cNvPr>
          <p:cNvSpPr/>
          <p:nvPr/>
        </p:nvSpPr>
        <p:spPr>
          <a:xfrm>
            <a:off x="3126768" y="102742"/>
            <a:ext cx="6185043" cy="539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Bell MT" panose="02020503060305020303" pitchFamily="18" charset="0"/>
              </a:rPr>
              <a:t>TABLEAU DE BORD DSI MENSUEL</a:t>
            </a:r>
          </a:p>
          <a:p>
            <a:pPr algn="ctr"/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0D8927C-BB3D-4A6A-A1C7-FE995FE5FBD7}"/>
              </a:ext>
            </a:extLst>
          </p:cNvPr>
          <p:cNvSpPr/>
          <p:nvPr/>
        </p:nvSpPr>
        <p:spPr>
          <a:xfrm>
            <a:off x="4792648" y="417654"/>
            <a:ext cx="2279151" cy="241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20/Mai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/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2022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77FB2782-B9F0-4448-B376-5B66F8CB958A}"/>
              </a:ext>
            </a:extLst>
          </p:cNvPr>
          <p:cNvSpPr/>
          <p:nvPr/>
        </p:nvSpPr>
        <p:spPr>
          <a:xfrm>
            <a:off x="313280" y="765423"/>
            <a:ext cx="1613042" cy="16113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Points de Conformités Audits externes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8EB31B0-EE0A-4844-BCE6-3395BA060010}"/>
              </a:ext>
            </a:extLst>
          </p:cNvPr>
          <p:cNvSpPr/>
          <p:nvPr/>
        </p:nvSpPr>
        <p:spPr>
          <a:xfrm>
            <a:off x="298770" y="2502896"/>
            <a:ext cx="1613042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Avancements des Projets DSI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0454BC2-17AC-4DD5-A43D-ABB0AFB33B09}"/>
              </a:ext>
            </a:extLst>
          </p:cNvPr>
          <p:cNvSpPr/>
          <p:nvPr/>
        </p:nvSpPr>
        <p:spPr>
          <a:xfrm>
            <a:off x="298770" y="3958715"/>
            <a:ext cx="1613042" cy="1538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Accès Badgeuse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035FFF9F-1977-47DC-9107-9343D36FC8D0}"/>
              </a:ext>
            </a:extLst>
          </p:cNvPr>
          <p:cNvSpPr/>
          <p:nvPr/>
        </p:nvSpPr>
        <p:spPr>
          <a:xfrm>
            <a:off x="298770" y="5628631"/>
            <a:ext cx="1613042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Incidents de sécurité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5E3DD9E3-11D0-4918-A294-3A7A46A4BE0A}"/>
              </a:ext>
            </a:extLst>
          </p:cNvPr>
          <p:cNvSpPr/>
          <p:nvPr/>
        </p:nvSpPr>
        <p:spPr>
          <a:xfrm>
            <a:off x="1972096" y="779938"/>
            <a:ext cx="3676080" cy="1612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FCC96730-A8DD-41A6-B391-9B3EC93517DC}"/>
              </a:ext>
            </a:extLst>
          </p:cNvPr>
          <p:cNvSpPr/>
          <p:nvPr/>
        </p:nvSpPr>
        <p:spPr>
          <a:xfrm>
            <a:off x="1972097" y="2502896"/>
            <a:ext cx="3661564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43E1DA48-0B76-45ED-AFD3-ECE65C5709F3}"/>
              </a:ext>
            </a:extLst>
          </p:cNvPr>
          <p:cNvSpPr/>
          <p:nvPr/>
        </p:nvSpPr>
        <p:spPr>
          <a:xfrm>
            <a:off x="1990882" y="3958716"/>
            <a:ext cx="7191927" cy="1545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AD1B08DD-4935-48F0-A352-4FE057E00221}"/>
              </a:ext>
            </a:extLst>
          </p:cNvPr>
          <p:cNvSpPr/>
          <p:nvPr/>
        </p:nvSpPr>
        <p:spPr>
          <a:xfrm>
            <a:off x="5705581" y="769699"/>
            <a:ext cx="3464402" cy="1643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5DEE141F-4806-465C-9CE7-62CED38021A3}"/>
              </a:ext>
            </a:extLst>
          </p:cNvPr>
          <p:cNvSpPr/>
          <p:nvPr/>
        </p:nvSpPr>
        <p:spPr>
          <a:xfrm>
            <a:off x="5705581" y="2525832"/>
            <a:ext cx="3477228" cy="12782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Clôturé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contrôle des activités IT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Gestion d’habilitation sur l’</a:t>
            </a: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acces</a:t>
            </a:r>
            <a:endParaRPr lang="fr-FR" sz="95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suppression des Utilisateurs sur la badgeuse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Tableau de bord de suivi de la sécurité des équipements (permanente)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Identification des solutions Cloud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Support IT (permanente)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323CF0FE-33AA-4721-9F41-CEB262ED8FA5}"/>
              </a:ext>
            </a:extLst>
          </p:cNvPr>
          <p:cNvSpPr/>
          <p:nvPr/>
        </p:nvSpPr>
        <p:spPr>
          <a:xfrm>
            <a:off x="9248753" y="765423"/>
            <a:ext cx="2864477" cy="1622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retenir</a:t>
            </a:r>
          </a:p>
          <a:p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Procédure de continuité  à élaborer </a:t>
            </a: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dirty="0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D830FD7D-9399-42BD-8A98-31483DDB4F50}"/>
              </a:ext>
            </a:extLst>
          </p:cNvPr>
          <p:cNvSpPr/>
          <p:nvPr/>
        </p:nvSpPr>
        <p:spPr>
          <a:xfrm>
            <a:off x="9261581" y="2501309"/>
            <a:ext cx="2851647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Non Clôturé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Audit interne 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Planning de formation </a:t>
            </a:r>
            <a:r>
              <a:rPr lang="fr-FR" sz="1100" b="1" dirty="0" err="1">
                <a:solidFill>
                  <a:schemeClr val="accent1">
                    <a:lumMod val="50000"/>
                  </a:schemeClr>
                </a:solidFill>
              </a:rPr>
              <a:t>securité</a:t>
            </a: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 IT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Politique de continuité d’activité groupe( en cours)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Finalisation la faisabilité de la solution (en cours)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EC252E90-EB56-4F83-978B-941AD9E6EF88}"/>
              </a:ext>
            </a:extLst>
          </p:cNvPr>
          <p:cNvSpPr/>
          <p:nvPr/>
        </p:nvSpPr>
        <p:spPr>
          <a:xfrm>
            <a:off x="9255167" y="3907911"/>
            <a:ext cx="2851647" cy="1712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Commentaire</a:t>
            </a:r>
          </a:p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accent1">
                    <a:lumMod val="50000"/>
                  </a:schemeClr>
                </a:solidFill>
              </a:rPr>
              <a:t>Mise à jour de la badgeuse du Troisième (suppression de tous les accès et création à nouveau)</a:t>
            </a:r>
          </a:p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Suppression des accès de 9 agents sur </a:t>
            </a:r>
            <a:r>
              <a:rPr lang="fr-FR" sz="1100" dirty="0" err="1" smtClean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Bytel</a:t>
            </a: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 </a:t>
            </a:r>
            <a:r>
              <a:rPr lang="fr-FR" sz="1100" dirty="0" smtClean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(sortie d’effectif) et la désactivation de leur session</a:t>
            </a:r>
          </a:p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Suppression des accès de toutes les ressources de BYTEL à l’entrée 1 et l’entrée 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E1E962A-AB2E-421F-9D04-B31B8C8EDB12}"/>
              </a:ext>
            </a:extLst>
          </p:cNvPr>
          <p:cNvSpPr/>
          <p:nvPr/>
        </p:nvSpPr>
        <p:spPr>
          <a:xfrm>
            <a:off x="9261581" y="5682693"/>
            <a:ext cx="2851647" cy="1296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Commentaire</a:t>
            </a:r>
          </a:p>
          <a:p>
            <a:pPr algn="ctr"/>
            <a:endParaRPr lang="fr-FR" sz="11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ce jour tous les postes sont OK </a:t>
            </a: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="" xmlns:a16="http://schemas.microsoft.com/office/drawing/2014/main" id="{359ABE54-A380-4C0F-84A3-72A08E4F9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7" t="25099" r="23742" b="27416"/>
          <a:stretch/>
        </p:blipFill>
        <p:spPr>
          <a:xfrm>
            <a:off x="780753" y="882930"/>
            <a:ext cx="843761" cy="800727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="" xmlns:a16="http://schemas.microsoft.com/office/drawing/2014/main" id="{E9A38883-0227-4BCD-8D62-A19EAAFD4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12781" r="19413" b="9503"/>
          <a:stretch/>
        </p:blipFill>
        <p:spPr>
          <a:xfrm>
            <a:off x="738254" y="5754492"/>
            <a:ext cx="657546" cy="85275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F2DE1ED5-B389-4720-A0D8-77524C6E76DC}"/>
              </a:ext>
            </a:extLst>
          </p:cNvPr>
          <p:cNvSpPr/>
          <p:nvPr/>
        </p:nvSpPr>
        <p:spPr>
          <a:xfrm>
            <a:off x="1989753" y="5628631"/>
            <a:ext cx="1677420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98E8813C-8C8A-4F75-B2E9-909AC2AFA8AE}"/>
              </a:ext>
            </a:extLst>
          </p:cNvPr>
          <p:cNvSpPr/>
          <p:nvPr/>
        </p:nvSpPr>
        <p:spPr>
          <a:xfrm>
            <a:off x="3744235" y="5620461"/>
            <a:ext cx="5425748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0871531C-AAC5-4848-ACCE-336FF9ECA6F5}"/>
              </a:ext>
            </a:extLst>
          </p:cNvPr>
          <p:cNvSpPr/>
          <p:nvPr/>
        </p:nvSpPr>
        <p:spPr>
          <a:xfrm>
            <a:off x="2067690" y="5682693"/>
            <a:ext cx="1599482" cy="1175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Nb d’incidents critiques</a:t>
            </a:r>
          </a:p>
          <a:p>
            <a:pPr algn="ctr"/>
            <a:endParaRPr lang="fr-FR" sz="105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4000" b="1" dirty="0">
                <a:solidFill>
                  <a:schemeClr val="accent1">
                    <a:lumMod val="50000"/>
                  </a:schemeClr>
                </a:solidFill>
              </a:rPr>
              <a:t>0</a:t>
            </a:r>
          </a:p>
        </p:txBody>
      </p:sp>
      <p:graphicFrame>
        <p:nvGraphicFramePr>
          <p:cNvPr id="58" name="Graphique 57">
            <a:extLst>
              <a:ext uri="{FF2B5EF4-FFF2-40B4-BE49-F238E27FC236}">
                <a16:creationId xmlns="" xmlns:a16="http://schemas.microsoft.com/office/drawing/2014/main" id="{4D9614D7-CC59-4D42-9181-F3E992373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951392"/>
              </p:ext>
            </p:extLst>
          </p:nvPr>
        </p:nvGraphicFramePr>
        <p:xfrm>
          <a:off x="2067690" y="4009000"/>
          <a:ext cx="5977607" cy="143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9" name="Image 58">
            <a:extLst>
              <a:ext uri="{FF2B5EF4-FFF2-40B4-BE49-F238E27FC236}">
                <a16:creationId xmlns="" xmlns:a16="http://schemas.microsoft.com/office/drawing/2014/main" id="{50A76F29-57C9-4CD6-ACE8-297ADBDFBF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4530" r="25961" b="36551"/>
          <a:stretch/>
        </p:blipFill>
        <p:spPr>
          <a:xfrm>
            <a:off x="734176" y="2778872"/>
            <a:ext cx="638630" cy="493486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="" xmlns:a16="http://schemas.microsoft.com/office/drawing/2014/main" id="{B88BBA99-5E3B-436E-9E16-8B22CC1674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0" y="4193036"/>
            <a:ext cx="614441" cy="614441"/>
          </a:xfrm>
          <a:prstGeom prst="rect">
            <a:avLst/>
          </a:prstGeom>
        </p:spPr>
      </p:pic>
      <p:graphicFrame>
        <p:nvGraphicFramePr>
          <p:cNvPr id="61" name="Graphique 60">
            <a:extLst>
              <a:ext uri="{FF2B5EF4-FFF2-40B4-BE49-F238E27FC236}">
                <a16:creationId xmlns="" xmlns:a16="http://schemas.microsoft.com/office/drawing/2014/main" id="{0DBFAE69-53E1-495B-A752-B8C8A798C1AD}"/>
              </a:ext>
            </a:extLst>
          </p:cNvPr>
          <p:cNvGraphicFramePr/>
          <p:nvPr/>
        </p:nvGraphicFramePr>
        <p:xfrm>
          <a:off x="5997112" y="739062"/>
          <a:ext cx="2894166" cy="1792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2" name="Diagramme 61">
            <a:extLst>
              <a:ext uri="{FF2B5EF4-FFF2-40B4-BE49-F238E27FC236}">
                <a16:creationId xmlns="" xmlns:a16="http://schemas.microsoft.com/office/drawing/2014/main" id="{A6CCBBF7-9DE6-4AD4-B0EC-7294FF8241C0}"/>
              </a:ext>
            </a:extLst>
          </p:cNvPr>
          <p:cNvGraphicFramePr/>
          <p:nvPr/>
        </p:nvGraphicFramePr>
        <p:xfrm>
          <a:off x="2036352" y="1003898"/>
          <a:ext cx="3590458" cy="1119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3" name="Diagramme 62">
            <a:extLst>
              <a:ext uri="{FF2B5EF4-FFF2-40B4-BE49-F238E27FC236}">
                <a16:creationId xmlns="" xmlns:a16="http://schemas.microsoft.com/office/drawing/2014/main" id="{4C6D3B8F-71E1-4207-AA1A-BCB55C5CC614}"/>
              </a:ext>
            </a:extLst>
          </p:cNvPr>
          <p:cNvGraphicFramePr/>
          <p:nvPr/>
        </p:nvGraphicFramePr>
        <p:xfrm>
          <a:off x="2036353" y="2778872"/>
          <a:ext cx="3546088" cy="748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4" name="Flèche droite 87">
            <a:extLst>
              <a:ext uri="{FF2B5EF4-FFF2-40B4-BE49-F238E27FC236}">
                <a16:creationId xmlns="" xmlns:a16="http://schemas.microsoft.com/office/drawing/2014/main" id="{6BE23F74-18B6-4C47-8337-145B283B34DD}"/>
              </a:ext>
            </a:extLst>
          </p:cNvPr>
          <p:cNvSpPr/>
          <p:nvPr/>
        </p:nvSpPr>
        <p:spPr>
          <a:xfrm>
            <a:off x="3995535" y="3115340"/>
            <a:ext cx="594536" cy="2612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5" name="Graphique 64">
            <a:extLst>
              <a:ext uri="{FF2B5EF4-FFF2-40B4-BE49-F238E27FC236}">
                <a16:creationId xmlns="" xmlns:a16="http://schemas.microsoft.com/office/drawing/2014/main" id="{EE7D57A7-3C3A-4FB2-BB61-E48A07B36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575455"/>
              </p:ext>
            </p:extLst>
          </p:nvPr>
        </p:nvGraphicFramePr>
        <p:xfrm>
          <a:off x="3743980" y="5147226"/>
          <a:ext cx="5470419" cy="195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195588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070947"/>
              </p:ext>
            </p:extLst>
          </p:nvPr>
        </p:nvGraphicFramePr>
        <p:xfrm>
          <a:off x="93518" y="176651"/>
          <a:ext cx="11980717" cy="5756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7923"/>
                <a:gridCol w="1900076"/>
                <a:gridCol w="1850772"/>
                <a:gridCol w="1714240"/>
                <a:gridCol w="1763543"/>
                <a:gridCol w="2264163"/>
              </a:tblGrid>
              <a:tr h="414046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 dirty="0">
                          <a:effectLst/>
                        </a:rPr>
                        <a:t>1er </a:t>
                      </a:r>
                      <a:r>
                        <a:rPr lang="fr-CA" sz="1800" u="none" strike="noStrike" dirty="0" err="1">
                          <a:effectLst/>
                        </a:rPr>
                        <a:t>Etage</a:t>
                      </a:r>
                      <a:endParaRPr lang="fr-CA" sz="1800" b="1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2eme Etage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Effectif2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3eme Etage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Effectif3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AUDIT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Agent 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BO MOOV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DFC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DFC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FTY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TL MOOV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FTY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MTN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178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Superviseur 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MOOV Rec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98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SBIN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QUAL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RBU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TL MTN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SBIN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TOTAL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153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 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309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 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109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793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5FBFE6-7FFA-4CA7-BD1C-8460BC45853F}"/>
              </a:ext>
            </a:extLst>
          </p:cNvPr>
          <p:cNvSpPr/>
          <p:nvPr/>
        </p:nvSpPr>
        <p:spPr>
          <a:xfrm>
            <a:off x="0" y="1311965"/>
            <a:ext cx="12192000" cy="245478"/>
          </a:xfrm>
          <a:prstGeom prst="rect">
            <a:avLst/>
          </a:prstGeom>
          <a:gradFill flip="none" rotWithShape="1">
            <a:gsLst>
              <a:gs pos="47800">
                <a:schemeClr val="bg1">
                  <a:lumMod val="95000"/>
                </a:schemeClr>
              </a:gs>
              <a:gs pos="7000">
                <a:schemeClr val="bg1">
                  <a:lumMod val="65000"/>
                </a:schemeClr>
              </a:gs>
              <a:gs pos="84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xmlns="" id="{D52095CE-82AC-49FC-A106-529747151CA1}"/>
              </a:ext>
            </a:extLst>
          </p:cNvPr>
          <p:cNvGrpSpPr/>
          <p:nvPr/>
        </p:nvGrpSpPr>
        <p:grpSpPr>
          <a:xfrm>
            <a:off x="415731" y="1198275"/>
            <a:ext cx="1671101" cy="3718704"/>
            <a:chOff x="5260449" y="310380"/>
            <a:chExt cx="1671101" cy="3718704"/>
          </a:xfrm>
          <a:effectLst/>
        </p:grpSpPr>
        <p:sp>
          <p:nvSpPr>
            <p:cNvPr id="6" name="Rectangle: Top Corners Rounded 10">
              <a:extLst>
                <a:ext uri="{FF2B5EF4-FFF2-40B4-BE49-F238E27FC236}">
                  <a16:creationId xmlns:a16="http://schemas.microsoft.com/office/drawing/2014/main" xmlns="" id="{E140B89A-4B56-473D-A4CF-DC7DE57050A9}"/>
                </a:ext>
              </a:extLst>
            </p:cNvPr>
            <p:cNvSpPr/>
            <p:nvPr/>
          </p:nvSpPr>
          <p:spPr>
            <a:xfrm>
              <a:off x="6295824" y="312241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9">
              <a:extLst>
                <a:ext uri="{FF2B5EF4-FFF2-40B4-BE49-F238E27FC236}">
                  <a16:creationId xmlns:a16="http://schemas.microsoft.com/office/drawing/2014/main" xmlns="" id="{7A2F9464-BE5D-4280-8C7A-EEA25E7555B4}"/>
                </a:ext>
              </a:extLst>
            </p:cNvPr>
            <p:cNvSpPr/>
            <p:nvPr/>
          </p:nvSpPr>
          <p:spPr>
            <a:xfrm>
              <a:off x="5693318" y="311908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419C51A-45B4-4FD0-9C58-BBF4AAB4A23A}"/>
                </a:ext>
              </a:extLst>
            </p:cNvPr>
            <p:cNvSpPr/>
            <p:nvPr/>
          </p:nvSpPr>
          <p:spPr>
            <a:xfrm rot="5400000">
              <a:off x="5728869" y="712564"/>
              <a:ext cx="734260" cy="448821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Arrow: Pentagon 6">
              <a:extLst>
                <a:ext uri="{FF2B5EF4-FFF2-40B4-BE49-F238E27FC236}">
                  <a16:creationId xmlns:a16="http://schemas.microsoft.com/office/drawing/2014/main" xmlns="" id="{C1CFFB9C-8327-4399-A0CB-A13D58D378B0}"/>
                </a:ext>
              </a:extLst>
            </p:cNvPr>
            <p:cNvSpPr/>
            <p:nvPr/>
          </p:nvSpPr>
          <p:spPr>
            <a:xfrm rot="5400000">
              <a:off x="4630971" y="1728504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Pentagon 5">
              <a:extLst>
                <a:ext uri="{FF2B5EF4-FFF2-40B4-BE49-F238E27FC236}">
                  <a16:creationId xmlns:a16="http://schemas.microsoft.com/office/drawing/2014/main" xmlns="" id="{206FFE3F-1D82-4F13-AF61-8E076D6C0CCF}"/>
                </a:ext>
              </a:extLst>
            </p:cNvPr>
            <p:cNvSpPr/>
            <p:nvPr/>
          </p:nvSpPr>
          <p:spPr>
            <a:xfrm rot="5400000">
              <a:off x="4761000" y="1757209"/>
              <a:ext cx="2663687" cy="1531288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Pentagon 7">
              <a:extLst>
                <a:ext uri="{FF2B5EF4-FFF2-40B4-BE49-F238E27FC236}">
                  <a16:creationId xmlns:a16="http://schemas.microsoft.com/office/drawing/2014/main" xmlns="" id="{BD4C5A5E-EF1E-45EC-BE03-29E2B56264A2}"/>
                </a:ext>
              </a:extLst>
            </p:cNvPr>
            <p:cNvSpPr/>
            <p:nvPr/>
          </p:nvSpPr>
          <p:spPr>
            <a:xfrm rot="5400000">
              <a:off x="5764870" y="293841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660066"/>
                </a:gs>
                <a:gs pos="100000">
                  <a:srgbClr val="FF00FF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A96D889-D914-431C-8C32-5297A7AA59F6}"/>
                </a:ext>
              </a:extLst>
            </p:cNvPr>
            <p:cNvSpPr txBox="1"/>
            <p:nvPr/>
          </p:nvSpPr>
          <p:spPr>
            <a:xfrm>
              <a:off x="5704609" y="310380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DC7A603A-E20F-4435-BE64-43996E6C46A5}"/>
                </a:ext>
              </a:extLst>
            </p:cNvPr>
            <p:cNvSpPr txBox="1"/>
            <p:nvPr/>
          </p:nvSpPr>
          <p:spPr>
            <a:xfrm>
              <a:off x="5376808" y="1178294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EFFECTIF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xmlns="" id="{CEEEE4A0-AB99-4A42-9754-C78F62C1EF34}"/>
                </a:ext>
              </a:extLst>
            </p:cNvPr>
            <p:cNvSpPr txBox="1"/>
            <p:nvPr/>
          </p:nvSpPr>
          <p:spPr>
            <a:xfrm>
              <a:off x="5556738" y="1969477"/>
              <a:ext cx="10832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</a:t>
              </a:r>
            </a:p>
          </p:txBody>
        </p:sp>
      </p:grpSp>
      <p:grpSp>
        <p:nvGrpSpPr>
          <p:cNvPr id="15" name="Group 1">
            <a:extLst>
              <a:ext uri="{FF2B5EF4-FFF2-40B4-BE49-F238E27FC236}">
                <a16:creationId xmlns:a16="http://schemas.microsoft.com/office/drawing/2014/main" xmlns="" id="{15031C7F-00D1-4A09-8C2E-11806600740E}"/>
              </a:ext>
            </a:extLst>
          </p:cNvPr>
          <p:cNvGrpSpPr/>
          <p:nvPr/>
        </p:nvGrpSpPr>
        <p:grpSpPr>
          <a:xfrm>
            <a:off x="2316372" y="1198275"/>
            <a:ext cx="1719569" cy="3718705"/>
            <a:chOff x="2316372" y="1198275"/>
            <a:chExt cx="1719569" cy="3718705"/>
          </a:xfrm>
          <a:effectLst/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F76ADAC5-E4BD-4D9B-9FF6-2ECD52D6CAA6}"/>
                </a:ext>
              </a:extLst>
            </p:cNvPr>
            <p:cNvSpPr/>
            <p:nvPr/>
          </p:nvSpPr>
          <p:spPr>
            <a:xfrm>
              <a:off x="3400214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3800D314-C332-4C1E-BB90-F8E5BF89392A}"/>
                </a:ext>
              </a:extLst>
            </p:cNvPr>
            <p:cNvSpPr/>
            <p:nvPr/>
          </p:nvSpPr>
          <p:spPr>
            <a:xfrm>
              <a:off x="2797708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0DCDFF2-CE1A-40C4-A1B4-831F956564A5}"/>
                </a:ext>
              </a:extLst>
            </p:cNvPr>
            <p:cNvSpPr/>
            <p:nvPr/>
          </p:nvSpPr>
          <p:spPr>
            <a:xfrm rot="5400000">
              <a:off x="2833259" y="1600459"/>
              <a:ext cx="734260" cy="44882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Arrow: Pentagon 20">
              <a:extLst>
                <a:ext uri="{FF2B5EF4-FFF2-40B4-BE49-F238E27FC236}">
                  <a16:creationId xmlns:a16="http://schemas.microsoft.com/office/drawing/2014/main" xmlns="" id="{F81E39E0-57C8-4662-89AF-A693990DF95D}"/>
                </a:ext>
              </a:extLst>
            </p:cNvPr>
            <p:cNvSpPr/>
            <p:nvPr/>
          </p:nvSpPr>
          <p:spPr>
            <a:xfrm rot="5400000">
              <a:off x="1735361" y="2616400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Pentagon 21">
              <a:extLst>
                <a:ext uri="{FF2B5EF4-FFF2-40B4-BE49-F238E27FC236}">
                  <a16:creationId xmlns:a16="http://schemas.microsoft.com/office/drawing/2014/main" xmlns="" id="{A92117CC-DD25-457F-A712-43CF14AF7DAE}"/>
                </a:ext>
              </a:extLst>
            </p:cNvPr>
            <p:cNvSpPr/>
            <p:nvPr/>
          </p:nvSpPr>
          <p:spPr>
            <a:xfrm rot="5400000">
              <a:off x="1884939" y="262199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Pentagon 22">
              <a:extLst>
                <a:ext uri="{FF2B5EF4-FFF2-40B4-BE49-F238E27FC236}">
                  <a16:creationId xmlns:a16="http://schemas.microsoft.com/office/drawing/2014/main" xmlns="" id="{D462B00C-2DDC-47EB-B513-2CE646E760E6}"/>
                </a:ext>
              </a:extLst>
            </p:cNvPr>
            <p:cNvSpPr/>
            <p:nvPr/>
          </p:nvSpPr>
          <p:spPr>
            <a:xfrm rot="5400000">
              <a:off x="2869260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CC3300"/>
                </a:gs>
                <a:gs pos="100000">
                  <a:srgbClr val="FF990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xmlns="" id="{1205A22E-5894-47BF-91E1-1903AF4F85AC}"/>
                </a:ext>
              </a:extLst>
            </p:cNvPr>
            <p:cNvSpPr txBox="1"/>
            <p:nvPr/>
          </p:nvSpPr>
          <p:spPr>
            <a:xfrm>
              <a:off x="2808999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02</a:t>
              </a: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xmlns="" id="{3D3DB8B6-20A5-4225-9A3A-6F97A370CA2F}"/>
                </a:ext>
              </a:extLst>
            </p:cNvPr>
            <p:cNvSpPr txBox="1"/>
            <p:nvPr/>
          </p:nvSpPr>
          <p:spPr>
            <a:xfrm>
              <a:off x="2531471" y="2102607"/>
              <a:ext cx="13914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1100" b="1">
                  <a:latin typeface="Century Gothic" panose="020B0502020202020204" pitchFamily="34" charset="0"/>
                </a:defRPr>
              </a:lvl1pPr>
            </a:lstStyle>
            <a:p>
              <a:r>
                <a:rPr lang="en-US" dirty="0"/>
                <a:t>INDICATEURS CONTRACTUELS</a:t>
              </a: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xmlns="" id="{CBF1DB60-8EAB-4198-8B98-9369F37D2921}"/>
                </a:ext>
              </a:extLst>
            </p:cNvPr>
            <p:cNvSpPr txBox="1"/>
            <p:nvPr/>
          </p:nvSpPr>
          <p:spPr>
            <a:xfrm>
              <a:off x="2316372" y="2518818"/>
              <a:ext cx="17195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DDDDDDDDDDDDDDDDDDDDDDDDDDDDDDDDD</a:t>
              </a:r>
            </a:p>
          </p:txBody>
        </p:sp>
      </p:grpSp>
      <p:grpSp>
        <p:nvGrpSpPr>
          <p:cNvPr id="25" name="Group 2">
            <a:extLst>
              <a:ext uri="{FF2B5EF4-FFF2-40B4-BE49-F238E27FC236}">
                <a16:creationId xmlns:a16="http://schemas.microsoft.com/office/drawing/2014/main" xmlns="" id="{8186FC58-FEB3-4C88-B816-4D1DEAB5D71B}"/>
              </a:ext>
            </a:extLst>
          </p:cNvPr>
          <p:cNvGrpSpPr/>
          <p:nvPr/>
        </p:nvGrpSpPr>
        <p:grpSpPr>
          <a:xfrm>
            <a:off x="4313947" y="1198275"/>
            <a:ext cx="1671101" cy="3718704"/>
            <a:chOff x="4313947" y="1198275"/>
            <a:chExt cx="1671101" cy="3718704"/>
          </a:xfrm>
          <a:effectLst/>
        </p:grpSpPr>
        <p:sp>
          <p:nvSpPr>
            <p:cNvPr id="26" name="Rectangle: Top Corners Rounded 27">
              <a:extLst>
                <a:ext uri="{FF2B5EF4-FFF2-40B4-BE49-F238E27FC236}">
                  <a16:creationId xmlns:a16="http://schemas.microsoft.com/office/drawing/2014/main" xmlns="" id="{8F4F6020-80E4-46D5-AC9E-087987BCEBAE}"/>
                </a:ext>
              </a:extLst>
            </p:cNvPr>
            <p:cNvSpPr/>
            <p:nvPr/>
          </p:nvSpPr>
          <p:spPr>
            <a:xfrm>
              <a:off x="5349322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28">
              <a:extLst>
                <a:ext uri="{FF2B5EF4-FFF2-40B4-BE49-F238E27FC236}">
                  <a16:creationId xmlns:a16="http://schemas.microsoft.com/office/drawing/2014/main" xmlns="" id="{71F040EC-DAA8-4BB6-BD3F-CD5A0B112629}"/>
                </a:ext>
              </a:extLst>
            </p:cNvPr>
            <p:cNvSpPr/>
            <p:nvPr/>
          </p:nvSpPr>
          <p:spPr>
            <a:xfrm>
              <a:off x="4746816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CE82FF95-AF23-4AA3-8F93-5CAC05A2BA35}"/>
                </a:ext>
              </a:extLst>
            </p:cNvPr>
            <p:cNvSpPr/>
            <p:nvPr/>
          </p:nvSpPr>
          <p:spPr>
            <a:xfrm rot="5400000">
              <a:off x="4782367" y="1600459"/>
              <a:ext cx="734260" cy="44882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Arrow: Pentagon 30">
              <a:extLst>
                <a:ext uri="{FF2B5EF4-FFF2-40B4-BE49-F238E27FC236}">
                  <a16:creationId xmlns:a16="http://schemas.microsoft.com/office/drawing/2014/main" xmlns="" id="{27EA1AAE-9ACF-479B-BD6C-AD5F06DE468B}"/>
                </a:ext>
              </a:extLst>
            </p:cNvPr>
            <p:cNvSpPr/>
            <p:nvPr/>
          </p:nvSpPr>
          <p:spPr>
            <a:xfrm rot="5400000">
              <a:off x="3684469" y="2616399"/>
              <a:ext cx="2930058" cy="1671101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Pentagon 31">
              <a:extLst>
                <a:ext uri="{FF2B5EF4-FFF2-40B4-BE49-F238E27FC236}">
                  <a16:creationId xmlns:a16="http://schemas.microsoft.com/office/drawing/2014/main" xmlns="" id="{BBB3EFD2-AE9F-45BC-9EE1-96A3C7235109}"/>
                </a:ext>
              </a:extLst>
            </p:cNvPr>
            <p:cNvSpPr/>
            <p:nvPr/>
          </p:nvSpPr>
          <p:spPr>
            <a:xfrm rot="5400000">
              <a:off x="3810261" y="262199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Pentagon 32">
              <a:extLst>
                <a:ext uri="{FF2B5EF4-FFF2-40B4-BE49-F238E27FC236}">
                  <a16:creationId xmlns:a16="http://schemas.microsoft.com/office/drawing/2014/main" xmlns="" id="{FFC46002-54F3-4E52-B986-7DB0A659ACB9}"/>
                </a:ext>
              </a:extLst>
            </p:cNvPr>
            <p:cNvSpPr/>
            <p:nvPr/>
          </p:nvSpPr>
          <p:spPr>
            <a:xfrm rot="5400000">
              <a:off x="4818368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0033CC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xmlns="" id="{5A5E014D-3C02-409D-9BB9-AE515C013AA6}"/>
                </a:ext>
              </a:extLst>
            </p:cNvPr>
            <p:cNvSpPr txBox="1"/>
            <p:nvPr/>
          </p:nvSpPr>
          <p:spPr>
            <a:xfrm>
              <a:off x="4758107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03</a:t>
              </a: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xmlns="" id="{447205E3-E6B4-4994-989B-898F7424950F}"/>
                </a:ext>
              </a:extLst>
            </p:cNvPr>
            <p:cNvSpPr txBox="1"/>
            <p:nvPr/>
          </p:nvSpPr>
          <p:spPr>
            <a:xfrm>
              <a:off x="4439004" y="2137150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PERFORMANCE</a:t>
              </a:r>
            </a:p>
          </p:txBody>
        </p:sp>
        <p:sp>
          <p:nvSpPr>
            <p:cNvPr id="34" name="TextBox 35">
              <a:extLst>
                <a:ext uri="{FF2B5EF4-FFF2-40B4-BE49-F238E27FC236}">
                  <a16:creationId xmlns:a16="http://schemas.microsoft.com/office/drawing/2014/main" xmlns="" id="{B50B6B15-5436-4B62-AC8F-A6E024D2246C}"/>
                </a:ext>
              </a:extLst>
            </p:cNvPr>
            <p:cNvSpPr txBox="1"/>
            <p:nvPr/>
          </p:nvSpPr>
          <p:spPr>
            <a:xfrm>
              <a:off x="4610236" y="2857372"/>
              <a:ext cx="108321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DDDDDDDDDDDDDDDDDDDDDDDDD. </a:t>
              </a:r>
            </a:p>
          </p:txBody>
        </p:sp>
      </p:grpSp>
      <p:grpSp>
        <p:nvGrpSpPr>
          <p:cNvPr id="35" name="Group 3">
            <a:extLst>
              <a:ext uri="{FF2B5EF4-FFF2-40B4-BE49-F238E27FC236}">
                <a16:creationId xmlns:a16="http://schemas.microsoft.com/office/drawing/2014/main" xmlns="" id="{DFFD7C4E-9210-4DAF-8D60-5C528992284A}"/>
              </a:ext>
            </a:extLst>
          </p:cNvPr>
          <p:cNvGrpSpPr/>
          <p:nvPr/>
        </p:nvGrpSpPr>
        <p:grpSpPr>
          <a:xfrm>
            <a:off x="6263055" y="1198275"/>
            <a:ext cx="1671101" cy="3986788"/>
            <a:chOff x="6263055" y="1198275"/>
            <a:chExt cx="1671101" cy="3718704"/>
          </a:xfrm>
          <a:effectLst/>
        </p:grpSpPr>
        <p:sp>
          <p:nvSpPr>
            <p:cNvPr id="36" name="Rectangle: Top Corners Rounded 37">
              <a:extLst>
                <a:ext uri="{FF2B5EF4-FFF2-40B4-BE49-F238E27FC236}">
                  <a16:creationId xmlns:a16="http://schemas.microsoft.com/office/drawing/2014/main" xmlns="" id="{66E38BD2-5042-4616-9379-CA9361332CE2}"/>
                </a:ext>
              </a:extLst>
            </p:cNvPr>
            <p:cNvSpPr/>
            <p:nvPr/>
          </p:nvSpPr>
          <p:spPr>
            <a:xfrm>
              <a:off x="7298430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Top Corners Rounded 38">
              <a:extLst>
                <a:ext uri="{FF2B5EF4-FFF2-40B4-BE49-F238E27FC236}">
                  <a16:creationId xmlns:a16="http://schemas.microsoft.com/office/drawing/2014/main" xmlns="" id="{615A7297-D1EF-4E27-952E-D8E6EEF5E095}"/>
                </a:ext>
              </a:extLst>
            </p:cNvPr>
            <p:cNvSpPr/>
            <p:nvPr/>
          </p:nvSpPr>
          <p:spPr>
            <a:xfrm>
              <a:off x="6695924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3832344B-E0B2-41BE-8C73-904C4DEEAE23}"/>
                </a:ext>
              </a:extLst>
            </p:cNvPr>
            <p:cNvSpPr/>
            <p:nvPr/>
          </p:nvSpPr>
          <p:spPr>
            <a:xfrm rot="5400000">
              <a:off x="6731475" y="1600459"/>
              <a:ext cx="734260" cy="448821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Arrow: Pentagon 40">
              <a:extLst>
                <a:ext uri="{FF2B5EF4-FFF2-40B4-BE49-F238E27FC236}">
                  <a16:creationId xmlns:a16="http://schemas.microsoft.com/office/drawing/2014/main" xmlns="" id="{D08B20D6-8EAC-469B-9AC3-EC6391D6D2B1}"/>
                </a:ext>
              </a:extLst>
            </p:cNvPr>
            <p:cNvSpPr/>
            <p:nvPr/>
          </p:nvSpPr>
          <p:spPr>
            <a:xfrm rot="5400000">
              <a:off x="5633577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Pentagon 41">
              <a:extLst>
                <a:ext uri="{FF2B5EF4-FFF2-40B4-BE49-F238E27FC236}">
                  <a16:creationId xmlns:a16="http://schemas.microsoft.com/office/drawing/2014/main" xmlns="" id="{C04D3C31-11D5-4322-8203-C2F496493A0C}"/>
                </a:ext>
              </a:extLst>
            </p:cNvPr>
            <p:cNvSpPr/>
            <p:nvPr/>
          </p:nvSpPr>
          <p:spPr>
            <a:xfrm rot="5400000">
              <a:off x="5770288" y="2660803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Pentagon 42">
              <a:extLst>
                <a:ext uri="{FF2B5EF4-FFF2-40B4-BE49-F238E27FC236}">
                  <a16:creationId xmlns:a16="http://schemas.microsoft.com/office/drawing/2014/main" xmlns="" id="{6D399962-D6C5-4C68-A9AE-EF8B66E3F9A7}"/>
                </a:ext>
              </a:extLst>
            </p:cNvPr>
            <p:cNvSpPr/>
            <p:nvPr/>
          </p:nvSpPr>
          <p:spPr>
            <a:xfrm rot="5400000">
              <a:off x="6767476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6666"/>
                </a:gs>
                <a:gs pos="100000">
                  <a:srgbClr val="00CC99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xmlns="" id="{60AB3964-C6BB-4C52-836C-C49E59FA461D}"/>
                </a:ext>
              </a:extLst>
            </p:cNvPr>
            <p:cNvSpPr txBox="1"/>
            <p:nvPr/>
          </p:nvSpPr>
          <p:spPr>
            <a:xfrm>
              <a:off x="6707215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04</a:t>
              </a:r>
            </a:p>
          </p:txBody>
        </p:sp>
        <p:sp>
          <p:nvSpPr>
            <p:cNvPr id="43" name="TextBox 44">
              <a:extLst>
                <a:ext uri="{FF2B5EF4-FFF2-40B4-BE49-F238E27FC236}">
                  <a16:creationId xmlns:a16="http://schemas.microsoft.com/office/drawing/2014/main" xmlns="" id="{9800CB8D-4F7E-46FD-938F-71FFC109427C}"/>
                </a:ext>
              </a:extLst>
            </p:cNvPr>
            <p:cNvSpPr txBox="1"/>
            <p:nvPr/>
          </p:nvSpPr>
          <p:spPr>
            <a:xfrm>
              <a:off x="6344294" y="2111409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PRODUCTIVITE</a:t>
              </a:r>
            </a:p>
          </p:txBody>
        </p:sp>
        <p:sp>
          <p:nvSpPr>
            <p:cNvPr id="44" name="TextBox 45">
              <a:extLst>
                <a:ext uri="{FF2B5EF4-FFF2-40B4-BE49-F238E27FC236}">
                  <a16:creationId xmlns:a16="http://schemas.microsoft.com/office/drawing/2014/main" xmlns="" id="{8AD46C59-CB53-43AC-A45F-93AB98C3E6D2}"/>
                </a:ext>
              </a:extLst>
            </p:cNvPr>
            <p:cNvSpPr txBox="1"/>
            <p:nvPr/>
          </p:nvSpPr>
          <p:spPr>
            <a:xfrm>
              <a:off x="6559344" y="2857372"/>
              <a:ext cx="108321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</a:t>
              </a:r>
            </a:p>
          </p:txBody>
        </p:sp>
      </p:grpSp>
      <p:grpSp>
        <p:nvGrpSpPr>
          <p:cNvPr id="45" name="Group 12">
            <a:extLst>
              <a:ext uri="{FF2B5EF4-FFF2-40B4-BE49-F238E27FC236}">
                <a16:creationId xmlns:a16="http://schemas.microsoft.com/office/drawing/2014/main" xmlns="" id="{100EE0F4-9E19-4097-9929-CA7480FBE28F}"/>
              </a:ext>
            </a:extLst>
          </p:cNvPr>
          <p:cNvGrpSpPr/>
          <p:nvPr/>
        </p:nvGrpSpPr>
        <p:grpSpPr>
          <a:xfrm>
            <a:off x="8212163" y="1198274"/>
            <a:ext cx="1671101" cy="3986789"/>
            <a:chOff x="8212163" y="1198275"/>
            <a:chExt cx="1671101" cy="3718704"/>
          </a:xfrm>
          <a:effectLst/>
        </p:grpSpPr>
        <p:sp>
          <p:nvSpPr>
            <p:cNvPr id="46" name="Rectangle: Top Corners Rounded 47">
              <a:extLst>
                <a:ext uri="{FF2B5EF4-FFF2-40B4-BE49-F238E27FC236}">
                  <a16:creationId xmlns:a16="http://schemas.microsoft.com/office/drawing/2014/main" xmlns="" id="{2223E9A6-9DC8-4E16-80FD-73133CBE338D}"/>
                </a:ext>
              </a:extLst>
            </p:cNvPr>
            <p:cNvSpPr/>
            <p:nvPr/>
          </p:nvSpPr>
          <p:spPr>
            <a:xfrm>
              <a:off x="9247538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Top Corners Rounded 48">
              <a:extLst>
                <a:ext uri="{FF2B5EF4-FFF2-40B4-BE49-F238E27FC236}">
                  <a16:creationId xmlns:a16="http://schemas.microsoft.com/office/drawing/2014/main" xmlns="" id="{10972DAE-71E8-4B65-8C4C-A98C1C53D386}"/>
                </a:ext>
              </a:extLst>
            </p:cNvPr>
            <p:cNvSpPr/>
            <p:nvPr/>
          </p:nvSpPr>
          <p:spPr>
            <a:xfrm>
              <a:off x="8645032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F9C82F61-77FC-4F7A-A7DC-C872EE549F8C}"/>
                </a:ext>
              </a:extLst>
            </p:cNvPr>
            <p:cNvSpPr/>
            <p:nvPr/>
          </p:nvSpPr>
          <p:spPr>
            <a:xfrm rot="5400000">
              <a:off x="8680583" y="1600459"/>
              <a:ext cx="734260" cy="448821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Arrow: Pentagon 50">
              <a:extLst>
                <a:ext uri="{FF2B5EF4-FFF2-40B4-BE49-F238E27FC236}">
                  <a16:creationId xmlns:a16="http://schemas.microsoft.com/office/drawing/2014/main" xmlns="" id="{B6B13E48-F50F-40EB-A6C3-A61EA5A5C1F8}"/>
                </a:ext>
              </a:extLst>
            </p:cNvPr>
            <p:cNvSpPr/>
            <p:nvPr/>
          </p:nvSpPr>
          <p:spPr>
            <a:xfrm rot="5400000">
              <a:off x="7582685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row: Pentagon 51">
              <a:extLst>
                <a:ext uri="{FF2B5EF4-FFF2-40B4-BE49-F238E27FC236}">
                  <a16:creationId xmlns:a16="http://schemas.microsoft.com/office/drawing/2014/main" xmlns="" id="{B6202EAC-A41F-4A4F-84CB-12D6BADA34D5}"/>
                </a:ext>
              </a:extLst>
            </p:cNvPr>
            <p:cNvSpPr/>
            <p:nvPr/>
          </p:nvSpPr>
          <p:spPr>
            <a:xfrm rot="5400000">
              <a:off x="7711078" y="263238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row: Pentagon 52">
              <a:extLst>
                <a:ext uri="{FF2B5EF4-FFF2-40B4-BE49-F238E27FC236}">
                  <a16:creationId xmlns:a16="http://schemas.microsoft.com/office/drawing/2014/main" xmlns="" id="{D2BB27BE-95F5-4E3C-9E96-EC8DE6ED49C0}"/>
                </a:ext>
              </a:extLst>
            </p:cNvPr>
            <p:cNvSpPr/>
            <p:nvPr/>
          </p:nvSpPr>
          <p:spPr>
            <a:xfrm rot="5400000">
              <a:off x="8716584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100000">
                  <a:srgbClr val="00CC0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TextBox 53">
              <a:extLst>
                <a:ext uri="{FF2B5EF4-FFF2-40B4-BE49-F238E27FC236}">
                  <a16:creationId xmlns:a16="http://schemas.microsoft.com/office/drawing/2014/main" xmlns="" id="{97B51917-A9FA-41BB-90C2-1CEA4E99482B}"/>
                </a:ext>
              </a:extLst>
            </p:cNvPr>
            <p:cNvSpPr txBox="1"/>
            <p:nvPr/>
          </p:nvSpPr>
          <p:spPr>
            <a:xfrm>
              <a:off x="8656323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05</a:t>
              </a:r>
            </a:p>
          </p:txBody>
        </p:sp>
        <p:sp>
          <p:nvSpPr>
            <p:cNvPr id="53" name="TextBox 54">
              <a:extLst>
                <a:ext uri="{FF2B5EF4-FFF2-40B4-BE49-F238E27FC236}">
                  <a16:creationId xmlns:a16="http://schemas.microsoft.com/office/drawing/2014/main" xmlns="" id="{3B19A3F5-0DF0-4E7E-9DA8-75EB1BC629ED}"/>
                </a:ext>
              </a:extLst>
            </p:cNvPr>
            <p:cNvSpPr txBox="1"/>
            <p:nvPr/>
          </p:nvSpPr>
          <p:spPr>
            <a:xfrm>
              <a:off x="8346912" y="2113080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QUALITE</a:t>
              </a:r>
            </a:p>
          </p:txBody>
        </p:sp>
        <p:sp>
          <p:nvSpPr>
            <p:cNvPr id="54" name="TextBox 55">
              <a:extLst>
                <a:ext uri="{FF2B5EF4-FFF2-40B4-BE49-F238E27FC236}">
                  <a16:creationId xmlns:a16="http://schemas.microsoft.com/office/drawing/2014/main" xmlns="" id="{23484671-82E5-4FDA-9A56-3C93AAA42BC6}"/>
                </a:ext>
              </a:extLst>
            </p:cNvPr>
            <p:cNvSpPr txBox="1"/>
            <p:nvPr/>
          </p:nvSpPr>
          <p:spPr>
            <a:xfrm>
              <a:off x="8508452" y="2857372"/>
              <a:ext cx="10832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DDDDDDDDDDDDDDDDDDDDDDDDDDDDDDD</a:t>
              </a:r>
            </a:p>
          </p:txBody>
        </p:sp>
      </p:grpSp>
      <p:grpSp>
        <p:nvGrpSpPr>
          <p:cNvPr id="55" name="Group 66">
            <a:extLst>
              <a:ext uri="{FF2B5EF4-FFF2-40B4-BE49-F238E27FC236}">
                <a16:creationId xmlns:a16="http://schemas.microsoft.com/office/drawing/2014/main" xmlns="" id="{BA713FED-C5FB-4175-9BB9-32B95F445263}"/>
              </a:ext>
            </a:extLst>
          </p:cNvPr>
          <p:cNvGrpSpPr/>
          <p:nvPr/>
        </p:nvGrpSpPr>
        <p:grpSpPr>
          <a:xfrm>
            <a:off x="10161271" y="1198275"/>
            <a:ext cx="1671101" cy="3986788"/>
            <a:chOff x="10161271" y="1198275"/>
            <a:chExt cx="1671101" cy="3718704"/>
          </a:xfrm>
          <a:effectLst/>
        </p:grpSpPr>
        <p:sp>
          <p:nvSpPr>
            <p:cNvPr id="56" name="Rectangle: Top Corners Rounded 57">
              <a:extLst>
                <a:ext uri="{FF2B5EF4-FFF2-40B4-BE49-F238E27FC236}">
                  <a16:creationId xmlns:a16="http://schemas.microsoft.com/office/drawing/2014/main" xmlns="" id="{4F05FD65-A26F-429C-ACC0-5D0CDECE0324}"/>
                </a:ext>
              </a:extLst>
            </p:cNvPr>
            <p:cNvSpPr/>
            <p:nvPr/>
          </p:nvSpPr>
          <p:spPr>
            <a:xfrm>
              <a:off x="11196646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Top Corners Rounded 58">
              <a:extLst>
                <a:ext uri="{FF2B5EF4-FFF2-40B4-BE49-F238E27FC236}">
                  <a16:creationId xmlns:a16="http://schemas.microsoft.com/office/drawing/2014/main" xmlns="" id="{4C9D4162-64D1-466F-B18C-73F03B47E948}"/>
                </a:ext>
              </a:extLst>
            </p:cNvPr>
            <p:cNvSpPr/>
            <p:nvPr/>
          </p:nvSpPr>
          <p:spPr>
            <a:xfrm>
              <a:off x="10594140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4F94FA4E-C290-4982-B3DB-2FB3DE579224}"/>
                </a:ext>
              </a:extLst>
            </p:cNvPr>
            <p:cNvSpPr/>
            <p:nvPr/>
          </p:nvSpPr>
          <p:spPr>
            <a:xfrm rot="5400000">
              <a:off x="10629691" y="1600459"/>
              <a:ext cx="734260" cy="448821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Arrow: Pentagon 60">
              <a:extLst>
                <a:ext uri="{FF2B5EF4-FFF2-40B4-BE49-F238E27FC236}">
                  <a16:creationId xmlns:a16="http://schemas.microsoft.com/office/drawing/2014/main" xmlns="" id="{910A3C52-26C3-4E2D-90DF-8139EDE559F6}"/>
                </a:ext>
              </a:extLst>
            </p:cNvPr>
            <p:cNvSpPr/>
            <p:nvPr/>
          </p:nvSpPr>
          <p:spPr>
            <a:xfrm rot="5400000">
              <a:off x="9531793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row: Pentagon 61">
              <a:extLst>
                <a:ext uri="{FF2B5EF4-FFF2-40B4-BE49-F238E27FC236}">
                  <a16:creationId xmlns:a16="http://schemas.microsoft.com/office/drawing/2014/main" xmlns="" id="{1C935F6B-05B8-4020-8A51-4F5EACD8F721}"/>
                </a:ext>
              </a:extLst>
            </p:cNvPr>
            <p:cNvSpPr/>
            <p:nvPr/>
          </p:nvSpPr>
          <p:spPr>
            <a:xfrm rot="5400000">
              <a:off x="9665244" y="2656931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row: Pentagon 62">
              <a:extLst>
                <a:ext uri="{FF2B5EF4-FFF2-40B4-BE49-F238E27FC236}">
                  <a16:creationId xmlns:a16="http://schemas.microsoft.com/office/drawing/2014/main" xmlns="" id="{3BD2911A-2A72-4015-9E22-DF4000E004DF}"/>
                </a:ext>
              </a:extLst>
            </p:cNvPr>
            <p:cNvSpPr/>
            <p:nvPr/>
          </p:nvSpPr>
          <p:spPr>
            <a:xfrm rot="5400000">
              <a:off x="10665692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663300"/>
                </a:gs>
                <a:gs pos="100000">
                  <a:srgbClr val="996633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TextBox 63">
              <a:extLst>
                <a:ext uri="{FF2B5EF4-FFF2-40B4-BE49-F238E27FC236}">
                  <a16:creationId xmlns:a16="http://schemas.microsoft.com/office/drawing/2014/main" xmlns="" id="{68943599-9751-48F9-8BC4-B3DBB11BB75D}"/>
                </a:ext>
              </a:extLst>
            </p:cNvPr>
            <p:cNvSpPr txBox="1"/>
            <p:nvPr/>
          </p:nvSpPr>
          <p:spPr>
            <a:xfrm>
              <a:off x="10605431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06</a:t>
              </a:r>
            </a:p>
          </p:txBody>
        </p:sp>
        <p:sp>
          <p:nvSpPr>
            <p:cNvPr id="63" name="TextBox 64">
              <a:extLst>
                <a:ext uri="{FF2B5EF4-FFF2-40B4-BE49-F238E27FC236}">
                  <a16:creationId xmlns:a16="http://schemas.microsoft.com/office/drawing/2014/main" xmlns="" id="{47EDCD8E-DFCF-45DC-AABF-028A1B8DED7C}"/>
                </a:ext>
              </a:extLst>
            </p:cNvPr>
            <p:cNvSpPr txBox="1"/>
            <p:nvPr/>
          </p:nvSpPr>
          <p:spPr>
            <a:xfrm>
              <a:off x="10284418" y="2090733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DSI</a:t>
              </a:r>
            </a:p>
          </p:txBody>
        </p:sp>
        <p:sp>
          <p:nvSpPr>
            <p:cNvPr id="64" name="TextBox 65">
              <a:extLst>
                <a:ext uri="{FF2B5EF4-FFF2-40B4-BE49-F238E27FC236}">
                  <a16:creationId xmlns:a16="http://schemas.microsoft.com/office/drawing/2014/main" xmlns="" id="{B928F7F6-6AF5-411D-83AD-9E394911A394}"/>
                </a:ext>
              </a:extLst>
            </p:cNvPr>
            <p:cNvSpPr txBox="1"/>
            <p:nvPr/>
          </p:nvSpPr>
          <p:spPr>
            <a:xfrm>
              <a:off x="10231441" y="2301776"/>
              <a:ext cx="1531293" cy="1377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fr-FR" sz="1000" b="1" dirty="0" smtClean="0"/>
                <a:t>Augmentation des position sur </a:t>
              </a:r>
              <a:r>
                <a:rPr lang="fr-FR" sz="1000" b="1" dirty="0" err="1" smtClean="0"/>
                <a:t>bytel</a:t>
              </a:r>
              <a:endParaRPr lang="fr-FR" sz="1000" b="1" dirty="0"/>
            </a:p>
            <a:p>
              <a:pPr marL="171450" indent="-171450">
                <a:buFontTx/>
                <a:buChar char="-"/>
              </a:pPr>
              <a:r>
                <a:rPr lang="fr-FR" sz="1000" b="1" dirty="0" smtClean="0"/>
                <a:t>Déplacement des positions de FTY</a:t>
              </a:r>
              <a:endParaRPr lang="fr-FR" sz="1000" b="1" dirty="0" smtClean="0"/>
            </a:p>
            <a:p>
              <a:pPr marL="171450" indent="-171450">
                <a:buFontTx/>
                <a:buChar char="-"/>
              </a:pPr>
              <a:r>
                <a:rPr lang="fr-FR" sz="1000" b="1" dirty="0" smtClean="0"/>
                <a:t>La </a:t>
              </a:r>
              <a:r>
                <a:rPr lang="fr-FR" sz="1000" b="1" dirty="0"/>
                <a:t>DSI est en sous effectif donc ne peut assurer l’astreinte de nuit</a:t>
              </a:r>
            </a:p>
            <a:p>
              <a:pPr marL="171450" indent="-171450">
                <a:buFontTx/>
                <a:buChar char="-"/>
              </a:pPr>
              <a:r>
                <a:rPr lang="fr-FR" sz="1000" b="1" dirty="0" smtClean="0"/>
                <a:t>Disjoncteur à réparer </a:t>
              </a:r>
              <a:endParaRPr lang="fr-FR" sz="1000" b="1" dirty="0"/>
            </a:p>
          </p:txBody>
        </p:sp>
      </p:grpSp>
      <p:sp>
        <p:nvSpPr>
          <p:cNvPr id="65" name="Oval 16">
            <a:extLst>
              <a:ext uri="{FF2B5EF4-FFF2-40B4-BE49-F238E27FC236}">
                <a16:creationId xmlns:a16="http://schemas.microsoft.com/office/drawing/2014/main" xmlns="" id="{BE6EE991-C4E6-438B-A9AD-DDEBF6D54888}"/>
              </a:ext>
            </a:extLst>
          </p:cNvPr>
          <p:cNvSpPr/>
          <p:nvPr/>
        </p:nvSpPr>
        <p:spPr>
          <a:xfrm>
            <a:off x="276727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7">
            <a:extLst>
              <a:ext uri="{FF2B5EF4-FFF2-40B4-BE49-F238E27FC236}">
                <a16:creationId xmlns:a16="http://schemas.microsoft.com/office/drawing/2014/main" xmlns="" id="{D87127C6-75B2-4C79-9162-C6AEA4D49606}"/>
              </a:ext>
            </a:extLst>
          </p:cNvPr>
          <p:cNvSpPr/>
          <p:nvPr/>
        </p:nvSpPr>
        <p:spPr>
          <a:xfrm>
            <a:off x="2207284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8">
            <a:extLst>
              <a:ext uri="{FF2B5EF4-FFF2-40B4-BE49-F238E27FC236}">
                <a16:creationId xmlns:a16="http://schemas.microsoft.com/office/drawing/2014/main" xmlns="" id="{50E38495-0202-4A00-9C31-D750211A8150}"/>
              </a:ext>
            </a:extLst>
          </p:cNvPr>
          <p:cNvSpPr/>
          <p:nvPr/>
        </p:nvSpPr>
        <p:spPr>
          <a:xfrm>
            <a:off x="4137841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9">
            <a:extLst>
              <a:ext uri="{FF2B5EF4-FFF2-40B4-BE49-F238E27FC236}">
                <a16:creationId xmlns:a16="http://schemas.microsoft.com/office/drawing/2014/main" xmlns="" id="{A12AE342-9958-497F-9D94-A221A9D46ABA}"/>
              </a:ext>
            </a:extLst>
          </p:cNvPr>
          <p:cNvSpPr/>
          <p:nvPr/>
        </p:nvSpPr>
        <p:spPr>
          <a:xfrm>
            <a:off x="6068398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70">
            <a:extLst>
              <a:ext uri="{FF2B5EF4-FFF2-40B4-BE49-F238E27FC236}">
                <a16:creationId xmlns:a16="http://schemas.microsoft.com/office/drawing/2014/main" xmlns="" id="{8EB08C1D-F03F-48F9-AAC8-7F32B6810453}"/>
              </a:ext>
            </a:extLst>
          </p:cNvPr>
          <p:cNvSpPr/>
          <p:nvPr/>
        </p:nvSpPr>
        <p:spPr>
          <a:xfrm>
            <a:off x="7998955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71">
            <a:extLst>
              <a:ext uri="{FF2B5EF4-FFF2-40B4-BE49-F238E27FC236}">
                <a16:creationId xmlns:a16="http://schemas.microsoft.com/office/drawing/2014/main" xmlns="" id="{6A82B879-D7EE-4677-8C3B-A481A11F6252}"/>
              </a:ext>
            </a:extLst>
          </p:cNvPr>
          <p:cNvSpPr/>
          <p:nvPr/>
        </p:nvSpPr>
        <p:spPr>
          <a:xfrm>
            <a:off x="9929512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bject 32">
            <a:extLst>
              <a:ext uri="{FF2B5EF4-FFF2-40B4-BE49-F238E27FC236}">
                <a16:creationId xmlns:a16="http://schemas.microsoft.com/office/drawing/2014/main" xmlns="" id="{C76991F2-8A0B-4B36-94A2-B625979C87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8" y="197984"/>
            <a:ext cx="1049165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900" b="1" spc="-70" dirty="0">
                <a:latin typeface="Verdana" panose="020B0604030504040204" pitchFamily="34" charset="0"/>
                <a:ea typeface="Verdana" panose="020B0604030504040204" pitchFamily="34" charset="0"/>
              </a:rPr>
              <a:t>SYNTHESE : </a:t>
            </a:r>
            <a:r>
              <a:rPr lang="fr-FR" sz="1900" b="1" spc="-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QUOI RETENIR?</a:t>
            </a:r>
            <a:endParaRPr sz="19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70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6340" y="2533393"/>
            <a:ext cx="10682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FIN DU DOCUMENT</a:t>
            </a:r>
          </a:p>
        </p:txBody>
      </p:sp>
    </p:spTree>
    <p:extLst>
      <p:ext uri="{BB962C8B-B14F-4D97-AF65-F5344CB8AC3E}">
        <p14:creationId xmlns:p14="http://schemas.microsoft.com/office/powerpoint/2010/main" val="110494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39719" y="3920197"/>
            <a:ext cx="6953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COPIL</a:t>
            </a:r>
          </a:p>
          <a:p>
            <a:pPr algn="ctr">
              <a:lnSpc>
                <a:spcPct val="200000"/>
              </a:lnSpc>
            </a:pP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DIRECTION BUSINESS</a:t>
            </a:r>
          </a:p>
        </p:txBody>
      </p:sp>
    </p:spTree>
    <p:extLst>
      <p:ext uri="{BB962C8B-B14F-4D97-AF65-F5344CB8AC3E}">
        <p14:creationId xmlns:p14="http://schemas.microsoft.com/office/powerpoint/2010/main" val="35654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0" y="96253"/>
            <a:ext cx="12192000" cy="66173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08F15A9-98B1-4779-BE35-A48C498635F1}"/>
              </a:ext>
            </a:extLst>
          </p:cNvPr>
          <p:cNvSpPr txBox="1"/>
          <p:nvPr/>
        </p:nvSpPr>
        <p:spPr>
          <a:xfrm rot="5400000">
            <a:off x="1226617" y="1811055"/>
            <a:ext cx="3408956" cy="5685819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FFFF"/>
          </a:solidFill>
        </p:spPr>
        <p:txBody>
          <a:bodyPr vert="vert270" wrap="square" lIns="180000" tIns="180000" rIns="180000" bIns="180000" rtlCol="0" anchor="ctr">
            <a:noAutofit/>
          </a:bodyPr>
          <a:lstStyle/>
          <a:p>
            <a:pPr lvl="0"/>
            <a:endParaRPr lang="fr-FR" sz="1200" kern="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08F15A9-98B1-4779-BE35-A48C498635F1}"/>
              </a:ext>
            </a:extLst>
          </p:cNvPr>
          <p:cNvSpPr txBox="1"/>
          <p:nvPr/>
        </p:nvSpPr>
        <p:spPr>
          <a:xfrm rot="5400000">
            <a:off x="6364456" y="1209478"/>
            <a:ext cx="4633247" cy="5814149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FFFF"/>
          </a:solidFill>
        </p:spPr>
        <p:txBody>
          <a:bodyPr vert="vert270" wrap="square" lIns="180000" tIns="180000" rIns="180000" bIns="180000" rtlCol="0" anchor="ctr">
            <a:noAutofit/>
          </a:bodyPr>
          <a:lstStyle/>
          <a:p>
            <a:pPr lvl="0"/>
            <a:endParaRPr lang="fr-FR" sz="1200" kern="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xmlns="" id="{247FA544-D2F6-4EAD-920A-EC2F8CE1C316}"/>
              </a:ext>
            </a:extLst>
          </p:cNvPr>
          <p:cNvSpPr txBox="1">
            <a:spLocks/>
          </p:cNvSpPr>
          <p:nvPr/>
        </p:nvSpPr>
        <p:spPr>
          <a:xfrm>
            <a:off x="88185" y="145478"/>
            <a:ext cx="11887201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 cap="all" dirty="0">
                <a:solidFill>
                  <a:srgbClr val="A80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Faits marquants de la période</a:t>
            </a:r>
          </a:p>
          <a:p>
            <a:pPr lvl="0">
              <a:defRPr/>
            </a:pPr>
            <a:r>
              <a:rPr lang="fr-FR" sz="2000" cap="al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Synthèse des sujets/moments clés de la semaine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BD3B6FC-A7DF-4B87-BE8D-11C1B4F29A97}"/>
              </a:ext>
            </a:extLst>
          </p:cNvPr>
          <p:cNvSpPr/>
          <p:nvPr/>
        </p:nvSpPr>
        <p:spPr>
          <a:xfrm>
            <a:off x="5630500" y="853509"/>
            <a:ext cx="661181" cy="5494048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1E43BF3-D2A8-4B23-B8A4-104A919C6896}"/>
              </a:ext>
            </a:extLst>
          </p:cNvPr>
          <p:cNvSpPr/>
          <p:nvPr/>
        </p:nvSpPr>
        <p:spPr>
          <a:xfrm>
            <a:off x="5834561" y="853509"/>
            <a:ext cx="27432" cy="549404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4F48F7C-83A0-457B-BB5C-BF33A986C326}"/>
              </a:ext>
            </a:extLst>
          </p:cNvPr>
          <p:cNvSpPr/>
          <p:nvPr/>
        </p:nvSpPr>
        <p:spPr>
          <a:xfrm>
            <a:off x="6031786" y="857259"/>
            <a:ext cx="27432" cy="549404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xmlns="" id="{01505FC9-3DB7-4A17-9423-A88476AECC19}"/>
              </a:ext>
            </a:extLst>
          </p:cNvPr>
          <p:cNvGrpSpPr/>
          <p:nvPr/>
        </p:nvGrpSpPr>
        <p:grpSpPr>
          <a:xfrm>
            <a:off x="5633249" y="912476"/>
            <a:ext cx="5123239" cy="1461490"/>
            <a:chOff x="5773848" y="2724341"/>
            <a:chExt cx="5123239" cy="1824312"/>
          </a:xfrm>
        </p:grpSpPr>
        <p:grpSp>
          <p:nvGrpSpPr>
            <p:cNvPr id="11" name="Group 85">
              <a:extLst>
                <a:ext uri="{FF2B5EF4-FFF2-40B4-BE49-F238E27FC236}">
                  <a16:creationId xmlns:a16="http://schemas.microsoft.com/office/drawing/2014/main" xmlns="" id="{34AB73BC-0A6D-445F-8435-8845ECF7C5F3}"/>
                </a:ext>
              </a:extLst>
            </p:cNvPr>
            <p:cNvGrpSpPr/>
            <p:nvPr/>
          </p:nvGrpSpPr>
          <p:grpSpPr>
            <a:xfrm>
              <a:off x="5773848" y="2724341"/>
              <a:ext cx="5123239" cy="1824312"/>
              <a:chOff x="5773848" y="2724341"/>
              <a:chExt cx="5123239" cy="182431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44C793B-2DE9-457F-9DFD-B34864DDFC28}"/>
                  </a:ext>
                </a:extLst>
              </p:cNvPr>
              <p:cNvSpPr/>
              <p:nvPr/>
            </p:nvSpPr>
            <p:spPr>
              <a:xfrm>
                <a:off x="6000965" y="3585738"/>
                <a:ext cx="1413901" cy="880136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roup 80">
                <a:extLst>
                  <a:ext uri="{FF2B5EF4-FFF2-40B4-BE49-F238E27FC236}">
                    <a16:creationId xmlns:a16="http://schemas.microsoft.com/office/drawing/2014/main" xmlns="" id="{32EE0FD2-B744-418B-8F99-2A84BCB3A734}"/>
                  </a:ext>
                </a:extLst>
              </p:cNvPr>
              <p:cNvGrpSpPr/>
              <p:nvPr/>
            </p:nvGrpSpPr>
            <p:grpSpPr>
              <a:xfrm>
                <a:off x="5773848" y="2724341"/>
                <a:ext cx="5123239" cy="1824312"/>
                <a:chOff x="5773848" y="2724341"/>
                <a:chExt cx="5123239" cy="1824312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ACAFCAD9-6692-4C27-B876-86427EA02C5B}"/>
                    </a:ext>
                  </a:extLst>
                </p:cNvPr>
                <p:cNvSpPr/>
                <p:nvPr/>
              </p:nvSpPr>
              <p:spPr>
                <a:xfrm rot="555716">
                  <a:off x="7429954" y="3206747"/>
                  <a:ext cx="2848823" cy="986972"/>
                </a:xfrm>
                <a:prstGeom prst="rect">
                  <a:avLst/>
                </a:prstGeom>
                <a:solidFill>
                  <a:sysClr val="windowText" lastClr="000000">
                    <a:alpha val="28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2667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0663693F-8DD5-4C62-AC49-B5DA76BFB03C}"/>
                    </a:ext>
                  </a:extLst>
                </p:cNvPr>
                <p:cNvSpPr/>
                <p:nvPr/>
              </p:nvSpPr>
              <p:spPr>
                <a:xfrm>
                  <a:off x="5781822" y="3253049"/>
                  <a:ext cx="661181" cy="927069"/>
                </a:xfrm>
                <a:prstGeom prst="rect">
                  <a:avLst/>
                </a:prstGeom>
                <a:solidFill>
                  <a:srgbClr val="FF5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Parallelogram 14">
                  <a:extLst>
                    <a:ext uri="{FF2B5EF4-FFF2-40B4-BE49-F238E27FC236}">
                      <a16:creationId xmlns:a16="http://schemas.microsoft.com/office/drawing/2014/main" xmlns="" id="{2DBE5B82-0EA0-4A05-9D20-603390DB2757}"/>
                    </a:ext>
                  </a:extLst>
                </p:cNvPr>
                <p:cNvSpPr/>
                <p:nvPr/>
              </p:nvSpPr>
              <p:spPr>
                <a:xfrm rot="5400000" flipV="1">
                  <a:off x="6256326" y="2990611"/>
                  <a:ext cx="1390698" cy="1017344"/>
                </a:xfrm>
                <a:prstGeom prst="parallelogram">
                  <a:avLst>
                    <a:gd name="adj" fmla="val 42432"/>
                  </a:avLst>
                </a:prstGeom>
                <a:solidFill>
                  <a:srgbClr val="FF3B3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CF769C7B-B6B4-41F6-ADD1-FDB610B40FAD}"/>
                    </a:ext>
                  </a:extLst>
                </p:cNvPr>
                <p:cNvSpPr/>
                <p:nvPr/>
              </p:nvSpPr>
              <p:spPr>
                <a:xfrm>
                  <a:off x="7460346" y="2786077"/>
                  <a:ext cx="2848823" cy="984297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" name="Group 30">
                  <a:extLst>
                    <a:ext uri="{FF2B5EF4-FFF2-40B4-BE49-F238E27FC236}">
                      <a16:creationId xmlns:a16="http://schemas.microsoft.com/office/drawing/2014/main" xmlns="" id="{0D9A811E-6531-4F17-BC63-F877BAEEF213}"/>
                    </a:ext>
                  </a:extLst>
                </p:cNvPr>
                <p:cNvGrpSpPr/>
                <p:nvPr/>
              </p:nvGrpSpPr>
              <p:grpSpPr>
                <a:xfrm>
                  <a:off x="9789320" y="2724341"/>
                  <a:ext cx="1107767" cy="1107768"/>
                  <a:chOff x="10420368" y="388718"/>
                  <a:chExt cx="1107767" cy="1107768"/>
                </a:xfrm>
              </p:grpSpPr>
              <p:sp>
                <p:nvSpPr>
                  <p:cNvPr id="23" name="Oval 31">
                    <a:extLst>
                      <a:ext uri="{FF2B5EF4-FFF2-40B4-BE49-F238E27FC236}">
                        <a16:creationId xmlns:a16="http://schemas.microsoft.com/office/drawing/2014/main" xmlns="" id="{A9468BF7-8802-4B30-B734-B573C1A25525}"/>
                      </a:ext>
                    </a:extLst>
                  </p:cNvPr>
                  <p:cNvSpPr/>
                  <p:nvPr/>
                </p:nvSpPr>
                <p:spPr>
                  <a:xfrm>
                    <a:off x="10420368" y="388718"/>
                    <a:ext cx="1107767" cy="1107768"/>
                  </a:xfrm>
                  <a:prstGeom prst="ellipse">
                    <a:avLst/>
                  </a:prstGeom>
                  <a:solidFill>
                    <a:srgbClr val="FF5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Oval 32">
                    <a:extLst>
                      <a:ext uri="{FF2B5EF4-FFF2-40B4-BE49-F238E27FC236}">
                        <a16:creationId xmlns:a16="http://schemas.microsoft.com/office/drawing/2014/main" xmlns="" id="{807C51C6-F7CF-4482-9A47-C3DBA2F45B50}"/>
                      </a:ext>
                    </a:extLst>
                  </p:cNvPr>
                  <p:cNvSpPr/>
                  <p:nvPr/>
                </p:nvSpPr>
                <p:spPr>
                  <a:xfrm>
                    <a:off x="10531565" y="499915"/>
                    <a:ext cx="885371" cy="885371"/>
                  </a:xfrm>
                  <a:prstGeom prst="ellipse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" name="TextBox 49">
                  <a:extLst>
                    <a:ext uri="{FF2B5EF4-FFF2-40B4-BE49-F238E27FC236}">
                      <a16:creationId xmlns:a16="http://schemas.microsoft.com/office/drawing/2014/main" xmlns="" id="{179B00A0-469B-450B-B61E-008E1D60FFF4}"/>
                    </a:ext>
                  </a:extLst>
                </p:cNvPr>
                <p:cNvSpPr txBox="1"/>
                <p:nvPr/>
              </p:nvSpPr>
              <p:spPr>
                <a:xfrm>
                  <a:off x="5773848" y="2742987"/>
                  <a:ext cx="623674" cy="1805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</a:rPr>
                    <a:t>-</a:t>
                  </a:r>
                </a:p>
              </p:txBody>
            </p:sp>
            <p:pic>
              <p:nvPicPr>
                <p:cNvPr id="21" name="Graphic 55" descr="Pie chart">
                  <a:extLst>
                    <a:ext uri="{FF2B5EF4-FFF2-40B4-BE49-F238E27FC236}">
                      <a16:creationId xmlns:a16="http://schemas.microsoft.com/office/drawing/2014/main" xmlns="" id="{D0872CEF-D1C4-42B8-ADED-A96970ED42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4602" y="3079990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22" name="TextBox 74">
                  <a:extLst>
                    <a:ext uri="{FF2B5EF4-FFF2-40B4-BE49-F238E27FC236}">
                      <a16:creationId xmlns:a16="http://schemas.microsoft.com/office/drawing/2014/main" xmlns="" id="{BB8E3764-A264-419D-8106-7232E090B667}"/>
                    </a:ext>
                  </a:extLst>
                </p:cNvPr>
                <p:cNvSpPr txBox="1"/>
                <p:nvPr/>
              </p:nvSpPr>
              <p:spPr>
                <a:xfrm>
                  <a:off x="7446760" y="3153691"/>
                  <a:ext cx="2370532" cy="307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Une </a:t>
                  </a:r>
                  <a:r>
                    <a:rPr kumimoji="0" lang="en-US" sz="10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semaine</a:t>
                  </a: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avec</a:t>
                  </a:r>
                  <a:r>
                    <a:rPr kumimoji="0" lang="en-US" sz="10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des </a:t>
                  </a:r>
                  <a:r>
                    <a:rPr kumimoji="0" lang="en-US" sz="1000" b="0" i="0" u="none" strike="noStrike" kern="0" cap="none" spc="0" normalizeH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écarts</a:t>
                  </a:r>
                  <a:r>
                    <a:rPr kumimoji="0" lang="en-US" sz="10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,,,,,,,,,,,,,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12" name="Rectangle: Top Corners Rounded 89">
              <a:extLst>
                <a:ext uri="{FF2B5EF4-FFF2-40B4-BE49-F238E27FC236}">
                  <a16:creationId xmlns:a16="http://schemas.microsoft.com/office/drawing/2014/main" xmlns="" id="{5B354328-28CC-44F0-AEF3-662AE02EBBCA}"/>
                </a:ext>
              </a:extLst>
            </p:cNvPr>
            <p:cNvSpPr/>
            <p:nvPr/>
          </p:nvSpPr>
          <p:spPr>
            <a:xfrm>
              <a:off x="5884648" y="3194850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xmlns="" id="{84689265-7553-42E2-B257-ACDBCA1759A1}"/>
              </a:ext>
            </a:extLst>
          </p:cNvPr>
          <p:cNvGrpSpPr/>
          <p:nvPr/>
        </p:nvGrpSpPr>
        <p:grpSpPr>
          <a:xfrm>
            <a:off x="841579" y="1994044"/>
            <a:ext cx="5231523" cy="1446550"/>
            <a:chOff x="1216841" y="3906048"/>
            <a:chExt cx="5231523" cy="1805671"/>
          </a:xfrm>
        </p:grpSpPr>
        <p:grpSp>
          <p:nvGrpSpPr>
            <p:cNvPr id="26" name="Group 81">
              <a:extLst>
                <a:ext uri="{FF2B5EF4-FFF2-40B4-BE49-F238E27FC236}">
                  <a16:creationId xmlns:a16="http://schemas.microsoft.com/office/drawing/2014/main" xmlns="" id="{DDA9B295-CBDD-41DA-9BCB-88D44304CDDB}"/>
                </a:ext>
              </a:extLst>
            </p:cNvPr>
            <p:cNvGrpSpPr/>
            <p:nvPr/>
          </p:nvGrpSpPr>
          <p:grpSpPr>
            <a:xfrm>
              <a:off x="1216841" y="3906048"/>
              <a:ext cx="5231523" cy="1805671"/>
              <a:chOff x="1216841" y="3906048"/>
              <a:chExt cx="5231523" cy="180567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33CC3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Parallelogram 18">
                <a:extLst>
                  <a:ext uri="{FF2B5EF4-FFF2-40B4-BE49-F238E27FC236}">
                    <a16:creationId xmlns:a16="http://schemas.microsoft.com/office/drawing/2014/main" xmlns="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99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1903713" y="3976913"/>
                <a:ext cx="2852928" cy="99021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oup 36">
                <a:extLst>
                  <a:ext uri="{FF2B5EF4-FFF2-40B4-BE49-F238E27FC236}">
                    <a16:creationId xmlns:a16="http://schemas.microsoft.com/office/drawing/2014/main" xmlns="" id="{6FA79DB0-7B7E-4203-8C9F-8A886208DFDD}"/>
                  </a:ext>
                </a:extLst>
              </p:cNvPr>
              <p:cNvGrpSpPr/>
              <p:nvPr/>
            </p:nvGrpSpPr>
            <p:grpSpPr>
              <a:xfrm>
                <a:off x="1216841" y="3918137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xmlns="" id="{B5907DA2-B2EB-4359-8076-2BAD54DC6F43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33CC33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Oval 38">
                  <a:extLst>
                    <a:ext uri="{FF2B5EF4-FFF2-40B4-BE49-F238E27FC236}">
                      <a16:creationId xmlns:a16="http://schemas.microsoft.com/office/drawing/2014/main" xmlns="" id="{2AA474C4-5E8A-4119-BB51-4E5BC570F814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TextBox 50">
                <a:extLst>
                  <a:ext uri="{FF2B5EF4-FFF2-40B4-BE49-F238E27FC236}">
                    <a16:creationId xmlns:a16="http://schemas.microsoft.com/office/drawing/2014/main" xmlns="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01044" y="3906048"/>
                <a:ext cx="747320" cy="1805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+</a:t>
                </a:r>
              </a:p>
            </p:txBody>
          </p:sp>
          <p:pic>
            <p:nvPicPr>
              <p:cNvPr id="35" name="Graphic 53" descr="Presentation with bar chart RTL">
                <a:extLst>
                  <a:ext uri="{FF2B5EF4-FFF2-40B4-BE49-F238E27FC236}">
                    <a16:creationId xmlns:a16="http://schemas.microsoft.com/office/drawing/2014/main" xmlns="" id="{53860641-FEAC-428D-85CA-07DCD4AC8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1542123" y="4284505"/>
                <a:ext cx="457200" cy="457200"/>
              </a:xfrm>
              <a:prstGeom prst="rect">
                <a:avLst/>
              </a:prstGeom>
            </p:spPr>
          </p:pic>
          <p:sp>
            <p:nvSpPr>
              <p:cNvPr id="36" name="TextBox 70">
                <a:extLst>
                  <a:ext uri="{FF2B5EF4-FFF2-40B4-BE49-F238E27FC236}">
                    <a16:creationId xmlns:a16="http://schemas.microsoft.com/office/drawing/2014/main" xmlns="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2355527" y="4348992"/>
                <a:ext cx="2370532" cy="307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kern="0" dirty="0">
                    <a:solidFill>
                      <a:prstClr val="black"/>
                    </a:solidFill>
                  </a:rPr>
                  <a:t>Une </a:t>
                </a:r>
                <a:r>
                  <a:rPr lang="en-US" sz="1000" kern="0" dirty="0" err="1">
                    <a:solidFill>
                      <a:prstClr val="black"/>
                    </a:solidFill>
                  </a:rPr>
                  <a:t>semaine</a:t>
                </a:r>
                <a:r>
                  <a:rPr lang="en-US" sz="1000" kern="0" dirty="0">
                    <a:solidFill>
                      <a:prstClr val="black"/>
                    </a:solidFill>
                  </a:rPr>
                  <a:t> </a:t>
                </a:r>
                <a:r>
                  <a:rPr lang="en-US" sz="1000" kern="0" dirty="0" err="1">
                    <a:solidFill>
                      <a:prstClr val="black"/>
                    </a:solidFill>
                  </a:rPr>
                  <a:t>ponctuéee</a:t>
                </a:r>
                <a:r>
                  <a:rPr lang="en-US" sz="1000" kern="0" dirty="0">
                    <a:solidFill>
                      <a:prstClr val="black"/>
                    </a:solidFill>
                  </a:rPr>
                  <a:t> par,,,,,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7" name="Rectangle: Top Corners Rounded 90">
              <a:extLst>
                <a:ext uri="{FF2B5EF4-FFF2-40B4-BE49-F238E27FC236}">
                  <a16:creationId xmlns:a16="http://schemas.microsoft.com/office/drawing/2014/main" xmlns="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34323" y="2938278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Production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1275822" y="3006073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34323" y="3900737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Qualité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1243352" y="3950742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34323" y="4768026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P</a:t>
            </a: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rogramme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1243352" y="4824719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34323" y="5891449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Tehnique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6" name="Triangle isocèle 45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1271948" y="5960782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6278983" y="2868628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Production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8" name="Triangle isocèle 47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7509439" y="2913257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6278983" y="3831087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Qualité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0" name="Triangle isocèle 49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7489326" y="3857926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6278983" y="4698376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P</a:t>
            </a: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rogramme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2" name="Triangle isocèle 51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7489326" y="4731903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6278983" y="5821799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Tehnique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4" name="Triangle isocèle 53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7517922" y="5867966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78488" y="5398532"/>
            <a:ext cx="3457213" cy="883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Augmentation 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des positions sur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Bytel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 </a:t>
            </a:r>
          </a:p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Déplacement des position de FTY dans la salle SBIN </a:t>
            </a:r>
            <a:endParaRPr lang="fr-FR" sz="1100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Maintenance du parc </a:t>
            </a: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Support aux filiales 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Cameroun et Guinée </a:t>
            </a: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935936" y="5136222"/>
            <a:ext cx="3457213" cy="1294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05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876101" y="5176488"/>
            <a:ext cx="3457213" cy="1181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Déconnexion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Hermes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sur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Moov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et FTY</a:t>
            </a:r>
            <a:endParaRPr lang="fr-FR" sz="1100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Mise a jour des badgeuses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olidFill>
                  <a:schemeClr val="tx1"/>
                </a:solidFill>
                <a:latin typeface="Baskerville Old Face" panose="02020602080505020303" pitchFamily="18" charset="0"/>
              </a:rPr>
              <a:t>Coupure d’appel 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  <a:r>
              <a:rPr lang="fr-FR" sz="1100" dirty="0">
                <a:solidFill>
                  <a:schemeClr val="tx1"/>
                </a:solidFill>
                <a:latin typeface="Baskerville Old Face" panose="02020602080505020303" pitchFamily="18" charset="0"/>
              </a:rPr>
              <a:t>sur MTN du coté du 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client (ligne 120 down pendant un bon moment )</a:t>
            </a:r>
            <a:endParaRPr lang="fr-FR" sz="1100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7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6783858" y="2754406"/>
            <a:ext cx="5234263" cy="561753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fr-FR" sz="2800" dirty="0">
                <a:solidFill>
                  <a:srgbClr val="E7E6E6">
                    <a:lumMod val="75000"/>
                  </a:srgbClr>
                </a:solidFill>
                <a:latin typeface="Arial Black" panose="020B0A04020102020204" pitchFamily="34" charset="0"/>
              </a:rPr>
              <a:t>Technique &amp; Sécurité</a:t>
            </a:r>
          </a:p>
        </p:txBody>
      </p:sp>
    </p:spTree>
    <p:extLst>
      <p:ext uri="{BB962C8B-B14F-4D97-AF65-F5344CB8AC3E}">
        <p14:creationId xmlns:p14="http://schemas.microsoft.com/office/powerpoint/2010/main" val="131565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0" y="111436"/>
            <a:ext cx="12192000" cy="65901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10460" y="4857187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0440" y="4023373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1378" y="157787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-7957" y="3202490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41378" y="754301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11529" y="244206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/>
          </p:nvPr>
        </p:nvGraphicFramePr>
        <p:xfrm>
          <a:off x="2241507" y="757767"/>
          <a:ext cx="2300243" cy="236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/>
          </p:nvPr>
        </p:nvGraphicFramePr>
        <p:xfrm>
          <a:off x="2241507" y="3232856"/>
          <a:ext cx="5946818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/>
          </p:nvPr>
        </p:nvGraphicFramePr>
        <p:xfrm>
          <a:off x="8320176" y="3232856"/>
          <a:ext cx="3629026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94963" y="2525901"/>
            <a:ext cx="553452" cy="397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23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28828" y="794378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143/2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2124" y="324740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3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39185" y="1625679"/>
            <a:ext cx="617614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accent1"/>
                </a:solidFill>
              </a:rPr>
              <a:t>16min10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84206" y="407225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98055" y="491383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48415" y="2525901"/>
            <a:ext cx="147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tickets d’incidents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4359" y="765934"/>
            <a:ext cx="1572542" cy="55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postes opérationnels VS fonctionnels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1508" y="3281253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tickets d’incidents ouverts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3636" y="1625898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Temps moyen de traitement (en min)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14359" y="4139725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en cours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25888" y="5003120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en retard</a:t>
            </a:r>
          </a:p>
        </p:txBody>
      </p:sp>
      <p:graphicFrame>
        <p:nvGraphicFramePr>
          <p:cNvPr id="20" name="Graphique 19"/>
          <p:cNvGraphicFramePr>
            <a:graphicFrameLocks/>
          </p:cNvGraphicFramePr>
          <p:nvPr>
            <p:extLst/>
          </p:nvPr>
        </p:nvGraphicFramePr>
        <p:xfrm>
          <a:off x="8320176" y="757767"/>
          <a:ext cx="3629026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1</a:t>
            </a:r>
          </a:p>
          <a:p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10460" y="5585206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98055" y="564185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25888" y="5731139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 clôturé</a:t>
            </a:r>
          </a:p>
        </p:txBody>
      </p:sp>
      <p:graphicFrame>
        <p:nvGraphicFramePr>
          <p:cNvPr id="31" name="Graphique 30"/>
          <p:cNvGraphicFramePr>
            <a:graphicFrameLocks/>
          </p:cNvGraphicFramePr>
          <p:nvPr>
            <p:extLst/>
          </p:nvPr>
        </p:nvGraphicFramePr>
        <p:xfrm>
          <a:off x="4662072" y="754301"/>
          <a:ext cx="3514725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62617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7159"/>
            <a:ext cx="12192000" cy="66144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/>
          </p:nvPr>
        </p:nvGraphicFramePr>
        <p:xfrm>
          <a:off x="4776538" y="3477127"/>
          <a:ext cx="3605461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/>
          </p:nvPr>
        </p:nvGraphicFramePr>
        <p:xfrm>
          <a:off x="8524876" y="3477127"/>
          <a:ext cx="3667124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/>
          </p:nvPr>
        </p:nvGraphicFramePr>
        <p:xfrm>
          <a:off x="8514348" y="637673"/>
          <a:ext cx="3667124" cy="260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/>
          </p:nvPr>
        </p:nvGraphicFramePr>
        <p:xfrm>
          <a:off x="4776538" y="649706"/>
          <a:ext cx="3605461" cy="258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/>
          </p:nvPr>
        </p:nvGraphicFramePr>
        <p:xfrm>
          <a:off x="96252" y="649705"/>
          <a:ext cx="4547937" cy="258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2103545" y="75127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2</a:t>
            </a:r>
          </a:p>
          <a:p>
            <a:endParaRPr lang="fr-FR" dirty="0"/>
          </a:p>
        </p:txBody>
      </p:sp>
      <p:graphicFrame>
        <p:nvGraphicFramePr>
          <p:cNvPr id="12" name="Graphique 11"/>
          <p:cNvGraphicFramePr>
            <a:graphicFrameLocks/>
          </p:cNvGraphicFramePr>
          <p:nvPr>
            <p:extLst/>
          </p:nvPr>
        </p:nvGraphicFramePr>
        <p:xfrm>
          <a:off x="96252" y="3477127"/>
          <a:ext cx="4547937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58489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7157"/>
            <a:ext cx="12192000" cy="66024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Graphique 1"/>
          <p:cNvGraphicFramePr>
            <a:graphicFrameLocks/>
          </p:cNvGraphicFramePr>
          <p:nvPr>
            <p:extLst/>
          </p:nvPr>
        </p:nvGraphicFramePr>
        <p:xfrm>
          <a:off x="108283" y="727904"/>
          <a:ext cx="4379496" cy="256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Administration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Production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08283" y="3558336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94324" y="3558336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temps d’</a:t>
            </a:r>
            <a:r>
              <a:rPr lang="fr-FR" sz="1400" b="1" u="sng" dirty="0" err="1">
                <a:latin typeface="Agency FB" panose="020B0503020202020204" pitchFamily="34" charset="0"/>
              </a:rPr>
              <a:t>innactiviter</a:t>
            </a:r>
            <a:r>
              <a:rPr lang="fr-FR" sz="1400" b="1" u="sng" dirty="0">
                <a:latin typeface="Agency FB" panose="020B0503020202020204" pitchFamily="34" charset="0"/>
              </a:rPr>
              <a:t>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4733544" y="35456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8466890" y="35583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11541" y="3487106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projets;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195763" y="3495167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tickets;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63113" y="994542"/>
            <a:ext cx="3584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Pour les 2 postes de la DP besoin d’un clavier et 2 souris poste </a:t>
            </a:r>
            <a:r>
              <a:rPr lang="fr-FR" sz="1400" dirty="0" smtClean="0">
                <a:latin typeface="Agency FB" panose="020B0503020202020204" pitchFamily="34" charset="0"/>
              </a:rPr>
              <a:t>prévu </a:t>
            </a:r>
            <a:r>
              <a:rPr lang="fr-FR" sz="1400" dirty="0">
                <a:latin typeface="Agency FB" panose="020B0503020202020204" pitchFamily="34" charset="0"/>
              </a:rPr>
              <a:t>pour les futur stagiaires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Pour le poste de la DQ besoin </a:t>
            </a:r>
            <a:r>
              <a:rPr lang="fr-FR" sz="1400" dirty="0" smtClean="0">
                <a:latin typeface="Agency FB" panose="020B0503020202020204" pitchFamily="34" charset="0"/>
              </a:rPr>
              <a:t>de 2 </a:t>
            </a:r>
            <a:r>
              <a:rPr lang="fr-FR" sz="1400" dirty="0">
                <a:latin typeface="Agency FB" panose="020B0503020202020204" pitchFamily="34" charset="0"/>
              </a:rPr>
              <a:t>souris ( prévoir changer les souris qui ne sont plus très confortables</a:t>
            </a:r>
            <a:r>
              <a:rPr lang="fr-FR" sz="1400" dirty="0" smtClean="0">
                <a:latin typeface="Agency FB" panose="020B0503020202020204" pitchFamily="34" charset="0"/>
              </a:rPr>
              <a:t>)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530390" y="920595"/>
            <a:ext cx="3545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MOOV: P11 l’eau de la climatisation endommage le clavier de cette position , P1 souci </a:t>
            </a:r>
            <a:r>
              <a:rPr lang="fr-FR" sz="1400" dirty="0" err="1" smtClean="0">
                <a:latin typeface="Agency FB" panose="020B0503020202020204" pitchFamily="34" charset="0"/>
              </a:rPr>
              <a:t>d’ip</a:t>
            </a:r>
            <a:r>
              <a:rPr lang="fr-FR" sz="1400" dirty="0" smtClean="0">
                <a:latin typeface="Agency FB" panose="020B0503020202020204" pitchFamily="34" charset="0"/>
              </a:rPr>
              <a:t> phone a reconfigurer</a:t>
            </a: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FTY</a:t>
            </a:r>
            <a:r>
              <a:rPr lang="fr-FR" sz="1400" dirty="0">
                <a:latin typeface="Agency FB" panose="020B0503020202020204" pitchFamily="34" charset="0"/>
              </a:rPr>
              <a:t>:  4 souris a remplacer car pénible a utiliser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33543" y="3616343"/>
            <a:ext cx="35843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BCP Cameroun le serveur est déjà déployé dans le data center du client nous devrons y retourné pour paramétrer les adresses </a:t>
            </a:r>
            <a:r>
              <a:rPr lang="fr-FR" sz="1400" dirty="0" err="1">
                <a:latin typeface="Agency FB" panose="020B0503020202020204" pitchFamily="34" charset="0"/>
              </a:rPr>
              <a:t>ip</a:t>
            </a:r>
            <a:r>
              <a:rPr lang="fr-FR" sz="1400" dirty="0">
                <a:latin typeface="Agency FB" panose="020B0503020202020204" pitchFamily="34" charset="0"/>
              </a:rPr>
              <a:t> et tester le VPN quand ils seront </a:t>
            </a:r>
            <a:r>
              <a:rPr lang="fr-FR" sz="1400" dirty="0" smtClean="0">
                <a:latin typeface="Agency FB" panose="020B0503020202020204" pitchFamily="34" charset="0"/>
              </a:rPr>
              <a:t>ok ( </a:t>
            </a:r>
            <a:r>
              <a:rPr lang="fr-FR" sz="1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en attente</a:t>
            </a:r>
            <a:r>
              <a:rPr lang="fr-FR" sz="1400" dirty="0" smtClean="0">
                <a:latin typeface="Agency FB" panose="020B0503020202020204" pitchFamily="34" charset="0"/>
              </a:rPr>
              <a:t>)</a:t>
            </a: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 IVR GUINEE BISEAU : le ticket est déjà escaladé chez le support </a:t>
            </a:r>
            <a:r>
              <a:rPr lang="fr-FR" sz="1400" dirty="0" err="1" smtClean="0">
                <a:latin typeface="Agency FB" panose="020B0503020202020204" pitchFamily="34" charset="0"/>
              </a:rPr>
              <a:t>Nobelbiz</a:t>
            </a:r>
            <a:r>
              <a:rPr lang="fr-FR" sz="1400" dirty="0">
                <a:latin typeface="Agency FB" panose="020B0503020202020204" pitchFamily="34" charset="0"/>
              </a:rPr>
              <a:t> (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</a:t>
            </a:r>
            <a:r>
              <a:rPr lang="fr-FR" sz="1400" dirty="0" smtClean="0">
                <a:latin typeface="Agency FB" panose="020B0503020202020204" pitchFamily="34" charset="0"/>
              </a:rPr>
              <a:t>)</a:t>
            </a: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BCP MTN Brazza: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stand by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Redynamisation </a:t>
            </a:r>
            <a:r>
              <a:rPr lang="fr-FR" sz="1400" dirty="0" err="1">
                <a:latin typeface="Agency FB" panose="020B0503020202020204" pitchFamily="34" charset="0"/>
              </a:rPr>
              <a:t>ivr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 err="1">
                <a:latin typeface="Agency FB" panose="020B0503020202020204" pitchFamily="34" charset="0"/>
              </a:rPr>
              <a:t>Moov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 </a:t>
            </a:r>
            <a:r>
              <a:rPr lang="fr-FR" sz="1400" dirty="0">
                <a:latin typeface="Agency FB" panose="020B0503020202020204" pitchFamily="34" charset="0"/>
              </a:rPr>
              <a:t>du </a:t>
            </a:r>
            <a:r>
              <a:rPr lang="fr-FR" sz="1400" dirty="0" err="1">
                <a:latin typeface="Agency FB" panose="020B0503020202020204" pitchFamily="34" charset="0"/>
              </a:rPr>
              <a:t>sda</a:t>
            </a:r>
            <a:r>
              <a:rPr lang="fr-FR" sz="1400" dirty="0">
                <a:latin typeface="Agency FB" panose="020B0503020202020204" pitchFamily="34" charset="0"/>
              </a:rPr>
              <a:t> pour les </a:t>
            </a:r>
            <a:r>
              <a:rPr lang="fr-FR" sz="1400" dirty="0" smtClean="0">
                <a:latin typeface="Agency FB" panose="020B0503020202020204" pitchFamily="34" charset="0"/>
              </a:rPr>
              <a:t>test des modification ont été demandé par le client</a:t>
            </a: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Installation serveur </a:t>
            </a:r>
            <a:r>
              <a:rPr lang="fr-FR" sz="1400" dirty="0" err="1" smtClean="0">
                <a:latin typeface="Agency FB" panose="020B0503020202020204" pitchFamily="34" charset="0"/>
              </a:rPr>
              <a:t>yellochat:les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acces</a:t>
            </a:r>
            <a:r>
              <a:rPr lang="fr-FR" sz="1400" dirty="0" smtClean="0">
                <a:latin typeface="Agency FB" panose="020B0503020202020204" pitchFamily="34" charset="0"/>
              </a:rPr>
              <a:t> ont été crée pour </a:t>
            </a:r>
            <a:r>
              <a:rPr lang="fr-FR" sz="1400" dirty="0" err="1" smtClean="0">
                <a:latin typeface="Agency FB" panose="020B0503020202020204" pitchFamily="34" charset="0"/>
              </a:rPr>
              <a:t>corinne</a:t>
            </a:r>
            <a:r>
              <a:rPr lang="fr-FR" sz="1400" dirty="0" smtClean="0">
                <a:latin typeface="Agency FB" panose="020B0503020202020204" pitchFamily="34" charset="0"/>
              </a:rPr>
              <a:t> qui s’occupe du canal </a:t>
            </a:r>
            <a:r>
              <a:rPr lang="fr-FR" sz="1400" dirty="0" err="1" smtClean="0">
                <a:latin typeface="Agency FB" panose="020B0503020202020204" pitchFamily="34" charset="0"/>
              </a:rPr>
              <a:t>whatsapp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en cours </a:t>
            </a:r>
            <a:endParaRPr lang="fr-FR" sz="1400" dirty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599476" y="3775898"/>
            <a:ext cx="35319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Le plus gros souci que nous avons connu cette semaine  est l’</a:t>
            </a:r>
            <a:r>
              <a:rPr lang="fr-FR" sz="1400" dirty="0" err="1" smtClean="0">
                <a:latin typeface="Agency FB" panose="020B0503020202020204" pitchFamily="34" charset="0"/>
              </a:rPr>
              <a:t>innacéssibilité</a:t>
            </a:r>
            <a:r>
              <a:rPr lang="fr-FR" sz="1400" dirty="0" smtClean="0">
                <a:latin typeface="Agency FB" panose="020B0503020202020204" pitchFamily="34" charset="0"/>
              </a:rPr>
              <a:t>  au ressource du système ce souci est lié au  </a:t>
            </a:r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Agency FB" panose="020B0503020202020204" pitchFamily="34" charset="0"/>
              </a:rPr>
              <a:t>Recommandation: </a:t>
            </a:r>
            <a:r>
              <a:rPr lang="fr-FR" sz="1400" dirty="0">
                <a:latin typeface="Agency FB" panose="020B0503020202020204" pitchFamily="34" charset="0"/>
              </a:rPr>
              <a:t>remplacer les </a:t>
            </a:r>
            <a:r>
              <a:rPr lang="fr-FR" sz="1400" dirty="0" err="1">
                <a:latin typeface="Agency FB" panose="020B0503020202020204" pitchFamily="34" charset="0"/>
              </a:rPr>
              <a:t>core</a:t>
            </a:r>
            <a:r>
              <a:rPr lang="fr-FR" sz="1400" dirty="0">
                <a:latin typeface="Agency FB" panose="020B0503020202020204" pitchFamily="34" charset="0"/>
              </a:rPr>
              <a:t> i2 encore présent sur le parc par des postes minimum </a:t>
            </a:r>
            <a:r>
              <a:rPr lang="fr-FR" sz="1400" dirty="0" err="1">
                <a:latin typeface="Agency FB" panose="020B0503020202020204" pitchFamily="34" charset="0"/>
              </a:rPr>
              <a:t>core</a:t>
            </a:r>
            <a:r>
              <a:rPr lang="fr-FR" sz="1400" dirty="0">
                <a:latin typeface="Agency FB" panose="020B0503020202020204" pitchFamily="34" charset="0"/>
              </a:rPr>
              <a:t> i5 </a:t>
            </a:r>
            <a:r>
              <a:rPr lang="fr-FR" sz="1400" dirty="0" err="1">
                <a:latin typeface="Agency FB" panose="020B0503020202020204" pitchFamily="34" charset="0"/>
              </a:rPr>
              <a:t>win</a:t>
            </a:r>
            <a:r>
              <a:rPr lang="fr-FR" sz="1400" dirty="0">
                <a:latin typeface="Agency FB" panose="020B0503020202020204" pitchFamily="34" charset="0"/>
              </a:rPr>
              <a:t> 10 car les utilisateur se plaignent de lenteur 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3086" y="3985077"/>
            <a:ext cx="40513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Sur cette semaine  nous avons été impacté sur :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souci d’énergie : souci de disjoncteur qui a causé l’</a:t>
            </a:r>
            <a:r>
              <a:rPr lang="fr-FR" sz="1400" dirty="0" err="1" smtClean="0">
                <a:latin typeface="Agency FB" panose="020B0503020202020204" pitchFamily="34" charset="0"/>
              </a:rPr>
              <a:t>arret</a:t>
            </a:r>
            <a:r>
              <a:rPr lang="fr-FR" sz="1400" dirty="0" smtClean="0">
                <a:latin typeface="Agency FB" panose="020B0503020202020204" pitchFamily="34" charset="0"/>
              </a:rPr>
              <a:t> des service d’une partie du réseau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Coupure internet du au souci du </a:t>
            </a:r>
            <a:r>
              <a:rPr lang="fr-FR" sz="1400" dirty="0" err="1" smtClean="0">
                <a:latin typeface="Agency FB" panose="020B0503020202020204" pitchFamily="34" charset="0"/>
              </a:rPr>
              <a:t>dysjonteur</a:t>
            </a:r>
            <a:r>
              <a:rPr lang="fr-FR" sz="1400" dirty="0" smtClean="0">
                <a:latin typeface="Agency FB" panose="020B0503020202020204" pitchFamily="34" charset="0"/>
              </a:rPr>
              <a:t> le service logistique a fait venir un électricien pour détecter la cause de ce souci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Non réception d’appels souci coté client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 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9488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0" y="111436"/>
            <a:ext cx="12192000" cy="65901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10460" y="4857187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0440" y="4023373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1378" y="157787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-7957" y="3202490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41378" y="754301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11529" y="244206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/>
          </p:nvPr>
        </p:nvGraphicFramePr>
        <p:xfrm>
          <a:off x="2241507" y="757767"/>
          <a:ext cx="2300243" cy="236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>
            <a:graphicFrameLocks/>
          </p:cNvGraphicFramePr>
          <p:nvPr>
            <p:extLst/>
          </p:nvPr>
        </p:nvGraphicFramePr>
        <p:xfrm>
          <a:off x="4662072" y="754301"/>
          <a:ext cx="3514725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/>
          </p:nvPr>
        </p:nvGraphicFramePr>
        <p:xfrm>
          <a:off x="2241507" y="3232856"/>
          <a:ext cx="5254167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94963" y="2525901"/>
            <a:ext cx="553452" cy="397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2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28828" y="794378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75/13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2124" y="324740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139185" y="1625679"/>
            <a:ext cx="617614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accent1"/>
                </a:solidFill>
              </a:rPr>
              <a:t>35min30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84206" y="407225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98055" y="491383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endParaRPr lang="fr-FR" sz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48415" y="2525901"/>
            <a:ext cx="147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tickets d’incidents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4359" y="765934"/>
            <a:ext cx="1572542" cy="55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postes opérationnels VS fonctionnels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1508" y="3281253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tickets d’incidents ouverts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3636" y="1625898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Temps moyen de traitement (en min)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14359" y="4139725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en cours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25888" y="5003120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en retard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</a:t>
            </a:r>
            <a:r>
              <a:rPr lang="fr-FR" b="1" u="sng" dirty="0" smtClean="0"/>
              <a:t>BYTEL</a:t>
            </a:r>
            <a:endParaRPr lang="fr-FR" b="1" u="sng" dirty="0"/>
          </a:p>
          <a:p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10460" y="5585206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98055" y="564185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25888" y="5731139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 clôturé</a:t>
            </a:r>
          </a:p>
        </p:txBody>
      </p:sp>
      <p:graphicFrame>
        <p:nvGraphicFramePr>
          <p:cNvPr id="31" name="Graphique 30"/>
          <p:cNvGraphicFramePr>
            <a:graphicFrameLocks/>
          </p:cNvGraphicFramePr>
          <p:nvPr>
            <p:extLst/>
          </p:nvPr>
        </p:nvGraphicFramePr>
        <p:xfrm>
          <a:off x="8356056" y="546882"/>
          <a:ext cx="3667124" cy="260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Graphique 31"/>
          <p:cNvGraphicFramePr>
            <a:graphicFrameLocks/>
          </p:cNvGraphicFramePr>
          <p:nvPr>
            <p:extLst/>
          </p:nvPr>
        </p:nvGraphicFramePr>
        <p:xfrm>
          <a:off x="7615996" y="3247404"/>
          <a:ext cx="4547937" cy="272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224826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7157"/>
            <a:ext cx="12192000" cy="66024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Administration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Production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47940" y="3558336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48967" y="3546751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temps d’</a:t>
            </a:r>
            <a:r>
              <a:rPr lang="fr-FR" sz="1400" b="1" u="sng" dirty="0" err="1">
                <a:latin typeface="Agency FB" panose="020B0503020202020204" pitchFamily="34" charset="0"/>
              </a:rPr>
              <a:t>innactiviter</a:t>
            </a:r>
            <a:r>
              <a:rPr lang="fr-FR" sz="1400" b="1" u="sng" dirty="0">
                <a:latin typeface="Agency FB" panose="020B0503020202020204" pitchFamily="34" charset="0"/>
              </a:rPr>
              <a:t>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764407" y="686765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8466890" y="35583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99505" y="685293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projets;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195763" y="3495167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tickets;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63113" y="994542"/>
            <a:ext cx="3584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RAS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530390" y="920595"/>
            <a:ext cx="3545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13 positions fonctionnelles ( 2 vides , 7 besoin en souris, 4 manque de </a:t>
            </a:r>
            <a:r>
              <a:rPr lang="fr-FR" sz="1400" dirty="0" err="1" smtClean="0">
                <a:latin typeface="Agency FB" panose="020B0503020202020204" pitchFamily="34" charset="0"/>
              </a:rPr>
              <a:t>cable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reseau</a:t>
            </a:r>
            <a:r>
              <a:rPr lang="fr-FR" sz="1400" dirty="0" smtClean="0">
                <a:latin typeface="Agency FB" panose="020B0503020202020204" pitchFamily="34" charset="0"/>
              </a:rPr>
              <a:t>) 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10684" y="1333096"/>
            <a:ext cx="35843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sz="1400" dirty="0" smtClean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Tirage de câble sur les position en bout de piste soit 5 câbles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599476" y="3775898"/>
            <a:ext cx="3531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Souci de mot de passe oublié 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Souci hachure dans la communication</a:t>
            </a:r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Agency FB" panose="020B0503020202020204" pitchFamily="34" charset="0"/>
              </a:rPr>
              <a:t>Recommandation</a:t>
            </a:r>
            <a:r>
              <a:rPr lang="fr-FR" sz="14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: 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64407" y="3936967"/>
            <a:ext cx="40513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RAS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 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</a:t>
            </a:r>
            <a:r>
              <a:rPr lang="fr-FR" b="1" u="sng" dirty="0" smtClean="0"/>
              <a:t>SUPPORT </a:t>
            </a:r>
            <a:r>
              <a:rPr lang="fr-FR" b="1" u="sng" dirty="0" err="1" smtClean="0"/>
              <a:t>Bytel</a:t>
            </a:r>
            <a:endParaRPr lang="fr-FR" b="1" u="sng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81437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42414</TotalTime>
  <Words>1164</Words>
  <Application>Microsoft Office PowerPoint</Application>
  <PresentationFormat>Grand écran</PresentationFormat>
  <Paragraphs>382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31" baseType="lpstr">
      <vt:lpstr>Agency FB</vt:lpstr>
      <vt:lpstr>Arial</vt:lpstr>
      <vt:lpstr>Arial Black</vt:lpstr>
      <vt:lpstr>Arial Narrow</vt:lpstr>
      <vt:lpstr>Baskerville Old Face</vt:lpstr>
      <vt:lpstr>Bell MT</vt:lpstr>
      <vt:lpstr>Bodoni MT</vt:lpstr>
      <vt:lpstr>Calibri</vt:lpstr>
      <vt:lpstr>Calibri Light</vt:lpstr>
      <vt:lpstr>Century Gothic</vt:lpstr>
      <vt:lpstr>Maiandra GD</vt:lpstr>
      <vt:lpstr>Roboto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SYNTHESE : QUOI RETENIR?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Freeman Justus</cp:lastModifiedBy>
  <cp:revision>2056</cp:revision>
  <dcterms:created xsi:type="dcterms:W3CDTF">2015-10-14T16:42:27Z</dcterms:created>
  <dcterms:modified xsi:type="dcterms:W3CDTF">2022-05-20T14:58:55Z</dcterms:modified>
</cp:coreProperties>
</file>