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542" r:id="rId2"/>
    <p:sldId id="715" r:id="rId3"/>
    <p:sldId id="817" r:id="rId4"/>
    <p:sldId id="860" r:id="rId5"/>
    <p:sldId id="784" r:id="rId6"/>
    <p:sldId id="816" r:id="rId7"/>
    <p:sldId id="822" r:id="rId8"/>
    <p:sldId id="825" r:id="rId9"/>
    <p:sldId id="834" r:id="rId10"/>
    <p:sldId id="852" r:id="rId11"/>
    <p:sldId id="861" r:id="rId12"/>
    <p:sldId id="862" r:id="rId13"/>
    <p:sldId id="741"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80" d="100"/>
          <a:sy n="80" d="100"/>
        </p:scale>
        <p:origin x="294" y="7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Feuille_de_calcul_Microsoft_Excel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6.xlsx"/></Relationships>
</file>

<file path=ppt/charts/_rels/chart17.xml.rels><?xml version="1.0" encoding="UTF-8" standalone="yes"?>
<Relationships xmlns="http://schemas.openxmlformats.org/package/2006/relationships"><Relationship Id="rId1" Type="http://schemas.openxmlformats.org/officeDocument/2006/relationships/oleObject" Target="file:///C:\Users\mtn\Downloads\Rpt_MCGN.xlsx" TargetMode="External"/></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euille_de_calcul_Microsoft_Excel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1-917E-45A9-961C-D5554F474111}"/>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3-917E-45A9-961C-D5554F474111}"/>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5-917E-45A9-961C-D5554F474111}"/>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4</c:v>
                </c:pt>
                <c:pt idx="1">
                  <c:v>3</c:v>
                </c:pt>
                <c:pt idx="2">
                  <c:v>1</c:v>
                </c:pt>
              </c:numCache>
            </c:numRef>
          </c:val>
          <c:extLst xmlns:c16r2="http://schemas.microsoft.com/office/drawing/2015/06/chart">
            <c:ext xmlns:c16="http://schemas.microsoft.com/office/drawing/2014/chart" uri="{C3380CC4-5D6E-409C-BE32-E72D297353CC}">
              <c16:uniqueId val="{00000006-917E-45A9-961C-D5554F474111}"/>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36</c:v>
                </c:pt>
              </c:numCache>
            </c:numRef>
          </c:val>
          <c:extLst xmlns:c16r2="http://schemas.microsoft.com/office/drawing/2015/06/chart">
            <c:ext xmlns:c16="http://schemas.microsoft.com/office/drawing/2014/chart" uri="{C3380CC4-5D6E-409C-BE32-E72D297353CC}">
              <c16:uniqueId val="{00000000-44B1-40B7-BE40-542326140D8C}"/>
            </c:ext>
          </c:extLst>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44B1-40B7-BE40-542326140D8C}"/>
            </c:ext>
          </c:extLst>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44B1-40B7-BE40-542326140D8C}"/>
            </c:ext>
          </c:extLst>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44B1-40B7-BE40-542326140D8C}"/>
            </c:ext>
          </c:extLst>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4-44B1-40B7-BE40-542326140D8C}"/>
            </c:ext>
          </c:extLst>
        </c:ser>
        <c:dLbls>
          <c:dLblPos val="outEnd"/>
          <c:showLegendKey val="0"/>
          <c:showVal val="1"/>
          <c:showCatName val="0"/>
          <c:showSerName val="0"/>
          <c:showPercent val="0"/>
          <c:showBubbleSize val="0"/>
        </c:dLbls>
        <c:gapWidth val="219"/>
        <c:overlap val="-27"/>
        <c:axId val="-467687904"/>
        <c:axId val="-467677568"/>
      </c:barChart>
      <c:catAx>
        <c:axId val="-46768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67677568"/>
        <c:crosses val="autoZero"/>
        <c:auto val="1"/>
        <c:lblAlgn val="ctr"/>
        <c:lblOffset val="100"/>
        <c:noMultiLvlLbl val="0"/>
      </c:catAx>
      <c:valAx>
        <c:axId val="-467677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676879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ticket!$L$20:$L$23</c:f>
              <c:numCache>
                <c:formatCode>General</c:formatCode>
                <c:ptCount val="4"/>
                <c:pt idx="0">
                  <c:v>5</c:v>
                </c:pt>
                <c:pt idx="1">
                  <c:v>25</c:v>
                </c:pt>
                <c:pt idx="2">
                  <c:v>15</c:v>
                </c:pt>
                <c:pt idx="3">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étage</a:t>
            </a:r>
          </a:p>
          <a:p>
            <a:pPr>
              <a:defRPr/>
            </a:pPr>
            <a:r>
              <a:rPr lang="fr-FR" dirty="0"/>
              <a:t>ABFPA+ Infirmerie</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2BDD-4555-8234-3DF43368A829}"/>
            </c:ext>
          </c:extLst>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2BDD-4555-8234-3DF43368A829}"/>
            </c:ext>
          </c:extLst>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2BDD-4555-8234-3DF43368A829}"/>
            </c:ext>
          </c:extLst>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2BDD-4555-8234-3DF43368A829}"/>
            </c:ext>
          </c:extLst>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2BDD-4555-8234-3DF43368A829}"/>
            </c:ext>
          </c:extLst>
        </c:ser>
        <c:dLbls>
          <c:showLegendKey val="0"/>
          <c:showVal val="0"/>
          <c:showCatName val="0"/>
          <c:showSerName val="0"/>
          <c:showPercent val="0"/>
          <c:showBubbleSize val="0"/>
        </c:dLbls>
        <c:gapWidth val="219"/>
        <c:overlap val="-27"/>
        <c:axId val="-467683552"/>
        <c:axId val="-467677024"/>
      </c:barChart>
      <c:catAx>
        <c:axId val="-46768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67677024"/>
        <c:crosses val="autoZero"/>
        <c:auto val="1"/>
        <c:lblAlgn val="ctr"/>
        <c:lblOffset val="100"/>
        <c:noMultiLvlLbl val="0"/>
      </c:catAx>
      <c:valAx>
        <c:axId val="-467677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676835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BISSEAU</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616067280"/>
        <c:axId val="-616071632"/>
      </c:barChart>
      <c:catAx>
        <c:axId val="-61606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16071632"/>
        <c:crosses val="autoZero"/>
        <c:auto val="1"/>
        <c:lblAlgn val="ctr"/>
        <c:lblOffset val="100"/>
        <c:noMultiLvlLbl val="0"/>
      </c:catAx>
      <c:valAx>
        <c:axId val="-616071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160672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COTE</a:t>
            </a:r>
            <a:r>
              <a:rPr lang="fr-FR" b="1" u="sng" baseline="0" dirty="0"/>
              <a:t> D’IVOIRE</a:t>
            </a:r>
            <a:endParaRPr lang="fr-FR" b="1"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616071088"/>
        <c:axId val="-616070000"/>
      </c:barChart>
      <c:catAx>
        <c:axId val="-61607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16070000"/>
        <c:crosses val="autoZero"/>
        <c:auto val="1"/>
        <c:lblAlgn val="ctr"/>
        <c:lblOffset val="100"/>
        <c:noMultiLvlLbl val="0"/>
      </c:catAx>
      <c:valAx>
        <c:axId val="-616070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160710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CAMEROUN</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500563328"/>
        <c:axId val="-500551904"/>
      </c:barChart>
      <c:catAx>
        <c:axId val="-50056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51904"/>
        <c:crosses val="autoZero"/>
        <c:auto val="1"/>
        <c:lblAlgn val="ctr"/>
        <c:lblOffset val="100"/>
        <c:noMultiLvlLbl val="0"/>
      </c:catAx>
      <c:valAx>
        <c:axId val="-50055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633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CONGO</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positions!$G$11</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2-3A55-48B8-9650-ABCE7AB641D0}"/>
            </c:ext>
          </c:extLst>
        </c:ser>
        <c:ser>
          <c:idx val="4"/>
          <c:order val="3"/>
          <c:tx>
            <c:strRef>
              <c:f>positions!$G$10</c:f>
              <c:strCache>
                <c:ptCount val="1"/>
                <c:pt idx="0">
                  <c:v>Vides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2DF2-4D72-AD77-296D25DA313F}"/>
            </c:ext>
          </c:extLst>
        </c:ser>
        <c:ser>
          <c:idx val="3"/>
          <c:order val="4"/>
          <c:tx>
            <c:strRef>
              <c:f>positions!$G$12</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500558976"/>
        <c:axId val="-500560064"/>
      </c:barChart>
      <c:catAx>
        <c:axId val="-50055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60064"/>
        <c:crosses val="autoZero"/>
        <c:auto val="1"/>
        <c:lblAlgn val="ctr"/>
        <c:lblOffset val="100"/>
        <c:noMultiLvlLbl val="0"/>
      </c:catAx>
      <c:valAx>
        <c:axId val="-50056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589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POINT</a:t>
            </a:r>
            <a:r>
              <a:rPr lang="fr-FR" baseline="0" dirty="0"/>
              <a:t> DES POSITIONS CONAKRY</a:t>
            </a:r>
            <a:endParaRPr lang="fr-FR" dirty="0"/>
          </a:p>
        </c:rich>
      </c:tx>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EEC3-4642-904B-35D7C44D3A66}"/>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1-EEC3-4642-904B-35D7C44D3A66}"/>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2-EEC3-4642-904B-35D7C44D3A66}"/>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3-EEC3-4642-904B-35D7C44D3A66}"/>
            </c:ext>
          </c:extLst>
        </c:ser>
        <c:dLbls>
          <c:showLegendKey val="0"/>
          <c:showVal val="0"/>
          <c:showCatName val="0"/>
          <c:showSerName val="0"/>
          <c:showPercent val="0"/>
          <c:showBubbleSize val="0"/>
        </c:dLbls>
        <c:gapWidth val="219"/>
        <c:overlap val="-27"/>
        <c:axId val="-500556800"/>
        <c:axId val="-500556256"/>
      </c:barChart>
      <c:catAx>
        <c:axId val="-50055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00556256"/>
        <c:crosses val="autoZero"/>
        <c:auto val="1"/>
        <c:lblAlgn val="ctr"/>
        <c:lblOffset val="100"/>
        <c:noMultiLvlLbl val="0"/>
      </c:catAx>
      <c:valAx>
        <c:axId val="-500556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005568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Mar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163</c:v>
                </c:pt>
                <c:pt idx="1">
                  <c:v>316</c:v>
                </c:pt>
                <c:pt idx="2">
                  <c:v>117</c:v>
                </c:pt>
              </c:numCache>
            </c:numRef>
          </c:val>
          <c:extLst xmlns:c16r2="http://schemas.microsoft.com/office/drawing/2015/06/chart">
            <c:ext xmlns:c16="http://schemas.microsoft.com/office/drawing/2014/chart" uri="{C3380CC4-5D6E-409C-BE32-E72D297353CC}">
              <c16:uniqueId val="{00000000-720F-40A0-9832-0EC60D75089C}"/>
            </c:ext>
          </c:extLst>
        </c:ser>
        <c:ser>
          <c:idx val="1"/>
          <c:order val="1"/>
          <c:tx>
            <c:strRef>
              <c:f>Feuil1!$C$1</c:f>
              <c:strCache>
                <c:ptCount val="1"/>
                <c:pt idx="0">
                  <c:v>Avril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164</c:v>
                </c:pt>
                <c:pt idx="1">
                  <c:v>318</c:v>
                </c:pt>
                <c:pt idx="2">
                  <c:v>121</c:v>
                </c:pt>
              </c:numCache>
            </c:numRef>
          </c:val>
          <c:extLst xmlns:c16r2="http://schemas.microsoft.com/office/drawing/2015/06/chart">
            <c:ext xmlns:c16="http://schemas.microsoft.com/office/drawing/2014/chart" uri="{C3380CC4-5D6E-409C-BE32-E72D297353CC}">
              <c16:uniqueId val="{00000001-720F-40A0-9832-0EC60D75089C}"/>
            </c:ext>
          </c:extLst>
        </c:ser>
        <c:ser>
          <c:idx val="2"/>
          <c:order val="2"/>
          <c:tx>
            <c:strRef>
              <c:f>Feuil1!$D$1</c:f>
              <c:strCache>
                <c:ptCount val="1"/>
                <c:pt idx="0">
                  <c:v>Mai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numCache>
            </c:numRef>
          </c:val>
          <c:extLst xmlns:c16r2="http://schemas.microsoft.com/office/drawing/2015/06/chart">
            <c:ext xmlns:c16="http://schemas.microsoft.com/office/drawing/2014/chart" uri="{C3380CC4-5D6E-409C-BE32-E72D297353CC}">
              <c16:uniqueId val="{00000002-720F-40A0-9832-0EC60D75089C}"/>
            </c:ext>
          </c:extLst>
        </c:ser>
        <c:dLbls>
          <c:dLblPos val="inEnd"/>
          <c:showLegendKey val="0"/>
          <c:showVal val="1"/>
          <c:showCatName val="0"/>
          <c:showSerName val="0"/>
          <c:showPercent val="0"/>
          <c:showBubbleSize val="0"/>
        </c:dLbls>
        <c:gapWidth val="219"/>
        <c:overlap val="-27"/>
        <c:axId val="-467688992"/>
        <c:axId val="-467674848"/>
      </c:barChart>
      <c:catAx>
        <c:axId val="-46768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467674848"/>
        <c:crosses val="autoZero"/>
        <c:auto val="1"/>
        <c:lblAlgn val="ctr"/>
        <c:lblOffset val="100"/>
        <c:noMultiLvlLbl val="0"/>
      </c:catAx>
      <c:valAx>
        <c:axId val="-46767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467688992"/>
        <c:crosses val="autoZero"/>
        <c:crossBetween val="between"/>
      </c:valAx>
      <c:spPr>
        <a:noFill/>
        <a:ln>
          <a:noFill/>
        </a:ln>
        <a:effectLst/>
      </c:spPr>
    </c:plotArea>
    <c:legend>
      <c:legendPos val="b"/>
      <c:layout>
        <c:manualLayout>
          <c:xMode val="edge"/>
          <c:yMode val="edge"/>
          <c:x val="0.7008123568392135"/>
          <c:y val="0.77090668575949683"/>
          <c:w val="0.21857709949817711"/>
          <c:h val="0.15779655383879443"/>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a:solidFill>
                  <a:schemeClr val="accent1">
                    <a:lumMod val="50000"/>
                  </a:schemeClr>
                </a:solidFill>
              </a:rPr>
              <a:t>Evolution</a:t>
            </a:r>
            <a:r>
              <a:rPr lang="fr-FR" sz="1100" b="1" baseline="0" dirty="0">
                <a:solidFill>
                  <a:schemeClr val="accent1">
                    <a:lumMod val="50000"/>
                  </a:schemeClr>
                </a:solidFill>
              </a:rPr>
              <a:t> conformité</a:t>
            </a:r>
            <a:endParaRPr lang="fr-FR" sz="1100" b="1" dirty="0">
              <a:solidFill>
                <a:schemeClr val="accent1">
                  <a:lumMod val="50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C982-401E-89D1-12739A6C0605}"/>
            </c:ext>
          </c:extLst>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C982-401E-89D1-12739A6C0605}"/>
            </c:ext>
          </c:extLst>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C982-401E-89D1-12739A6C0605}"/>
            </c:ext>
          </c:extLst>
        </c:ser>
        <c:dLbls>
          <c:dLblPos val="outEnd"/>
          <c:showLegendKey val="0"/>
          <c:showVal val="1"/>
          <c:showCatName val="0"/>
          <c:showSerName val="0"/>
          <c:showPercent val="0"/>
          <c:showBubbleSize val="0"/>
        </c:dLbls>
        <c:gapWidth val="182"/>
        <c:axId val="-467683008"/>
        <c:axId val="-467681920"/>
      </c:barChart>
      <c:catAx>
        <c:axId val="-467683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467681920"/>
        <c:crosses val="autoZero"/>
        <c:auto val="1"/>
        <c:lblAlgn val="ctr"/>
        <c:lblOffset val="100"/>
        <c:noMultiLvlLbl val="0"/>
      </c:catAx>
      <c:valAx>
        <c:axId val="-467681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67683008"/>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18</c:v>
                </c:pt>
                <c:pt idx="1">
                  <c:v>0</c:v>
                </c:pt>
                <c:pt idx="2">
                  <c:v>0</c:v>
                </c:pt>
                <c:pt idx="3">
                  <c:v>1</c:v>
                </c:pt>
                <c:pt idx="4">
                  <c:v>1</c:v>
                </c:pt>
                <c:pt idx="5">
                  <c:v>2</c:v>
                </c:pt>
                <c:pt idx="6">
                  <c:v>0</c:v>
                </c:pt>
                <c:pt idx="7">
                  <c:v>1</c:v>
                </c:pt>
                <c:pt idx="8">
                  <c:v>1</c:v>
                </c:pt>
                <c:pt idx="9">
                  <c:v>0</c:v>
                </c:pt>
                <c:pt idx="10">
                  <c:v>24</c:v>
                </c:pt>
              </c:numCache>
            </c:numRef>
          </c:val>
          <c:extLst xmlns:c16r2="http://schemas.microsoft.com/office/drawing/2015/06/chart">
            <c:ext xmlns:c16="http://schemas.microsoft.com/office/drawing/2014/chart" uri="{C3380CC4-5D6E-409C-BE32-E72D297353CC}">
              <c16:uniqueId val="{00000000-6956-47AC-B8F1-F27A9E0528CE}"/>
            </c:ext>
          </c:extLst>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18</c:v>
                </c:pt>
                <c:pt idx="1">
                  <c:v>0</c:v>
                </c:pt>
                <c:pt idx="2">
                  <c:v>0</c:v>
                </c:pt>
                <c:pt idx="3">
                  <c:v>1</c:v>
                </c:pt>
                <c:pt idx="4">
                  <c:v>1</c:v>
                </c:pt>
                <c:pt idx="5">
                  <c:v>2</c:v>
                </c:pt>
                <c:pt idx="6">
                  <c:v>0</c:v>
                </c:pt>
                <c:pt idx="7">
                  <c:v>1</c:v>
                </c:pt>
                <c:pt idx="8">
                  <c:v>1</c:v>
                </c:pt>
                <c:pt idx="9">
                  <c:v>0</c:v>
                </c:pt>
                <c:pt idx="10">
                  <c:v>22</c:v>
                </c:pt>
              </c:numCache>
            </c:numRef>
          </c:val>
          <c:extLst xmlns:c16r2="http://schemas.microsoft.com/office/drawing/2015/06/chart">
            <c:ext xmlns:c16="http://schemas.microsoft.com/office/drawing/2014/chart" uri="{C3380CC4-5D6E-409C-BE32-E72D297353CC}">
              <c16:uniqueId val="{00000001-6956-47AC-B8F1-F27A9E0528CE}"/>
            </c:ext>
          </c:extLst>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6r2="http://schemas.microsoft.com/office/drawing/2015/06/chart">
            <c:ext xmlns:c16="http://schemas.microsoft.com/office/drawing/2014/chart" uri="{C3380CC4-5D6E-409C-BE32-E72D297353CC}">
              <c16:uniqueId val="{00000002-6956-47AC-B8F1-F27A9E0528CE}"/>
            </c:ext>
          </c:extLst>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1</c:v>
                </c:pt>
                <c:pt idx="3">
                  <c:v>1</c:v>
                </c:pt>
                <c:pt idx="4">
                  <c:v>0</c:v>
                </c:pt>
                <c:pt idx="5">
                  <c:v>0</c:v>
                </c:pt>
                <c:pt idx="6">
                  <c:v>0</c:v>
                </c:pt>
                <c:pt idx="7">
                  <c:v>0</c:v>
                </c:pt>
                <c:pt idx="8">
                  <c:v>0</c:v>
                </c:pt>
                <c:pt idx="9">
                  <c:v>0</c:v>
                </c:pt>
                <c:pt idx="10">
                  <c:v>2</c:v>
                </c:pt>
              </c:numCache>
            </c:numRef>
          </c:val>
          <c:extLst xmlns:c16r2="http://schemas.microsoft.com/office/drawing/2015/06/chart">
            <c:ext xmlns:c16="http://schemas.microsoft.com/office/drawing/2014/chart" uri="{C3380CC4-5D6E-409C-BE32-E72D297353CC}">
              <c16:uniqueId val="{00000003-6956-47AC-B8F1-F27A9E0528CE}"/>
            </c:ext>
          </c:extLst>
        </c:ser>
        <c:dLbls>
          <c:dLblPos val="outEnd"/>
          <c:showLegendKey val="0"/>
          <c:showVal val="1"/>
          <c:showCatName val="0"/>
          <c:showSerName val="0"/>
          <c:showPercent val="0"/>
          <c:showBubbleSize val="0"/>
        </c:dLbls>
        <c:gapWidth val="219"/>
        <c:overlap val="-27"/>
        <c:axId val="-500551360"/>
        <c:axId val="-500561696"/>
      </c:barChart>
      <c:catAx>
        <c:axId val="-50055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61696"/>
        <c:crosses val="autoZero"/>
        <c:auto val="1"/>
        <c:lblAlgn val="ctr"/>
        <c:lblOffset val="100"/>
        <c:noMultiLvlLbl val="0"/>
      </c:catAx>
      <c:valAx>
        <c:axId val="-50056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51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0-45F9-4A12-9D05-F107D73CD948}"/>
            </c:ext>
          </c:extLst>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1-45F9-4A12-9D05-F107D73CD948}"/>
            </c:ext>
          </c:extLst>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2-45F9-4A12-9D05-F107D73CD948}"/>
            </c:ext>
          </c:extLst>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3-45F9-4A12-9D05-F107D73CD948}"/>
            </c:ext>
          </c:extLst>
        </c:ser>
        <c:dLbls>
          <c:showLegendKey val="0"/>
          <c:showVal val="0"/>
          <c:showCatName val="0"/>
          <c:showSerName val="0"/>
          <c:showPercent val="0"/>
          <c:showBubbleSize val="0"/>
        </c:dLbls>
        <c:gapWidth val="219"/>
        <c:overlap val="-27"/>
        <c:axId val="-467680288"/>
        <c:axId val="-467687360"/>
      </c:barChart>
      <c:catAx>
        <c:axId val="-467680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67687360"/>
        <c:crosses val="autoZero"/>
        <c:auto val="1"/>
        <c:lblAlgn val="ctr"/>
        <c:lblOffset val="100"/>
        <c:noMultiLvlLbl val="0"/>
      </c:catAx>
      <c:valAx>
        <c:axId val="-467687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67680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connexion internet</c:v>
                </c:pt>
                <c:pt idx="2">
                  <c:v>Reporting </c:v>
                </c:pt>
              </c:strCache>
            </c:strRef>
          </c:cat>
          <c:val>
            <c:numRef>
              <c:f>ticket!$J$11:$J$13</c:f>
              <c:numCache>
                <c:formatCode>General</c:formatCode>
                <c:ptCount val="3"/>
                <c:pt idx="0">
                  <c:v>18</c:v>
                </c:pt>
                <c:pt idx="1">
                  <c:v>1</c:v>
                </c:pt>
                <c:pt idx="2">
                  <c:v>2</c:v>
                </c:pt>
              </c:numCache>
            </c:numRef>
          </c:val>
          <c:extLst xmlns:c16r2="http://schemas.microsoft.com/office/drawing/2015/06/chart">
            <c:ext xmlns:c16="http://schemas.microsoft.com/office/drawing/2014/chart" uri="{C3380CC4-5D6E-409C-BE32-E72D297353CC}">
              <c16:uniqueId val="{00000000-434E-4EF9-9D82-56611A38AC4B}"/>
            </c:ext>
          </c:extLst>
        </c:ser>
        <c:dLbls>
          <c:dLblPos val="outEnd"/>
          <c:showLegendKey val="0"/>
          <c:showVal val="1"/>
          <c:showCatName val="0"/>
          <c:showSerName val="0"/>
          <c:showPercent val="0"/>
          <c:showBubbleSize val="0"/>
        </c:dLbls>
        <c:gapWidth val="182"/>
        <c:axId val="-500562240"/>
        <c:axId val="-500554080"/>
      </c:barChart>
      <c:catAx>
        <c:axId val="-500562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500554080"/>
        <c:crosses val="autoZero"/>
        <c:auto val="1"/>
        <c:lblAlgn val="ctr"/>
        <c:lblOffset val="100"/>
        <c:noMultiLvlLbl val="0"/>
      </c:catAx>
      <c:valAx>
        <c:axId val="-500554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622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0-62D8-47CD-B59E-E9FD6DDED6E7}"/>
            </c:ext>
          </c:extLst>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62D8-47CD-B59E-E9FD6DDED6E7}"/>
            </c:ext>
          </c:extLst>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62D8-47CD-B59E-E9FD6DDED6E7}"/>
            </c:ext>
          </c:extLst>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extLst xmlns:c16r2="http://schemas.microsoft.com/office/drawing/2015/06/chart">
            <c:ext xmlns:c16="http://schemas.microsoft.com/office/drawing/2014/chart" uri="{C3380CC4-5D6E-409C-BE32-E72D297353CC}">
              <c16:uniqueId val="{00000003-62D8-47CD-B59E-E9FD6DDED6E7}"/>
            </c:ext>
          </c:extLst>
        </c:ser>
        <c:dLbls>
          <c:dLblPos val="outEnd"/>
          <c:showLegendKey val="0"/>
          <c:showVal val="1"/>
          <c:showCatName val="0"/>
          <c:showSerName val="0"/>
          <c:showPercent val="0"/>
          <c:showBubbleSize val="0"/>
        </c:dLbls>
        <c:gapWidth val="219"/>
        <c:overlap val="-27"/>
        <c:axId val="-500561152"/>
        <c:axId val="-500550272"/>
      </c:barChart>
      <c:catAx>
        <c:axId val="-50056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50272"/>
        <c:crosses val="autoZero"/>
        <c:auto val="1"/>
        <c:lblAlgn val="ctr"/>
        <c:lblOffset val="100"/>
        <c:noMultiLvlLbl val="0"/>
      </c:catAx>
      <c:valAx>
        <c:axId val="-500550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611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217</c:v>
                </c:pt>
              </c:numCache>
            </c:numRef>
          </c:val>
          <c:extLst xmlns:c16r2="http://schemas.microsoft.com/office/drawing/2015/06/chart">
            <c:ext xmlns:c16="http://schemas.microsoft.com/office/drawing/2014/chart" uri="{C3380CC4-5D6E-409C-BE32-E72D297353CC}">
              <c16:uniqueId val="{00000000-FFB0-41D8-A3F4-FAB6261DEF8B}"/>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1-FFB0-41D8-A3F4-FAB6261DEF8B}"/>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FB0-41D8-A3F4-FAB6261DEF8B}"/>
            </c:ext>
          </c:extLst>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FFB0-41D8-A3F4-FAB6261DEF8B}"/>
            </c:ext>
          </c:extLst>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224</c:v>
                </c:pt>
              </c:numCache>
            </c:numRef>
          </c:val>
          <c:extLst xmlns:c16r2="http://schemas.microsoft.com/office/drawing/2015/06/chart">
            <c:ext xmlns:c16="http://schemas.microsoft.com/office/drawing/2014/chart" uri="{C3380CC4-5D6E-409C-BE32-E72D297353CC}">
              <c16:uniqueId val="{00000004-FFB0-41D8-A3F4-FAB6261DEF8B}"/>
            </c:ext>
          </c:extLst>
        </c:ser>
        <c:dLbls>
          <c:dLblPos val="outEnd"/>
          <c:showLegendKey val="0"/>
          <c:showVal val="1"/>
          <c:showCatName val="0"/>
          <c:showSerName val="0"/>
          <c:showPercent val="0"/>
          <c:showBubbleSize val="0"/>
        </c:dLbls>
        <c:gapWidth val="219"/>
        <c:overlap val="-27"/>
        <c:axId val="-500549728"/>
        <c:axId val="-500554624"/>
      </c:barChart>
      <c:catAx>
        <c:axId val="-50054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54624"/>
        <c:crosses val="autoZero"/>
        <c:auto val="1"/>
        <c:lblAlgn val="ctr"/>
        <c:lblOffset val="100"/>
        <c:noMultiLvlLbl val="0"/>
      </c:catAx>
      <c:valAx>
        <c:axId val="-500554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497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étage</a:t>
            </a:r>
          </a:p>
          <a:p>
            <a:pPr>
              <a:defRPr/>
            </a:pPr>
            <a:r>
              <a:rPr lang="fr-FR" dirty="0"/>
              <a:t>PROG+RH+AD</a:t>
            </a:r>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21</c:v>
                </c:pt>
              </c:numCache>
            </c:numRef>
          </c:val>
          <c:extLst xmlns:c16r2="http://schemas.microsoft.com/office/drawing/2015/06/chart">
            <c:ext xmlns:c16="http://schemas.microsoft.com/office/drawing/2014/chart" uri="{C3380CC4-5D6E-409C-BE32-E72D297353CC}">
              <c16:uniqueId val="{00000000-3C9D-4DB9-B619-F699B5493041}"/>
            </c:ext>
          </c:extLst>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3C9D-4DB9-B619-F699B5493041}"/>
            </c:ext>
          </c:extLst>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C9D-4DB9-B619-F699B5493041}"/>
            </c:ext>
          </c:extLst>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3C9D-4DB9-B619-F699B5493041}"/>
            </c:ext>
          </c:extLst>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extLst xmlns:c16r2="http://schemas.microsoft.com/office/drawing/2015/06/chart">
            <c:ext xmlns:c16="http://schemas.microsoft.com/office/drawing/2014/chart" uri="{C3380CC4-5D6E-409C-BE32-E72D297353CC}">
              <c16:uniqueId val="{00000004-3C9D-4DB9-B619-F699B5493041}"/>
            </c:ext>
          </c:extLst>
        </c:ser>
        <c:dLbls>
          <c:dLblPos val="outEnd"/>
          <c:showLegendKey val="0"/>
          <c:showVal val="1"/>
          <c:showCatName val="0"/>
          <c:showSerName val="0"/>
          <c:showPercent val="0"/>
          <c:showBubbleSize val="0"/>
        </c:dLbls>
        <c:gapWidth val="219"/>
        <c:overlap val="-27"/>
        <c:axId val="-500549184"/>
        <c:axId val="-500558432"/>
      </c:barChart>
      <c:catAx>
        <c:axId val="-50054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58432"/>
        <c:crosses val="autoZero"/>
        <c:auto val="1"/>
        <c:lblAlgn val="ctr"/>
        <c:lblOffset val="100"/>
        <c:noMultiLvlLbl val="0"/>
      </c:catAx>
      <c:valAx>
        <c:axId val="-500558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49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étage</a:t>
            </a:r>
          </a:p>
          <a:p>
            <a:pPr>
              <a:defRPr/>
            </a:pPr>
            <a:r>
              <a:rPr lang="fr-FR" dirty="0"/>
              <a:t>COM+AI+DFC+DSI</a:t>
            </a:r>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0-2F51-490C-9316-082EDD080DD1}"/>
            </c:ext>
          </c:extLst>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1-2F51-490C-9316-082EDD080DD1}"/>
            </c:ext>
          </c:extLst>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2F51-490C-9316-082EDD080DD1}"/>
            </c:ext>
          </c:extLst>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3-2F51-490C-9316-082EDD080DD1}"/>
            </c:ext>
          </c:extLst>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extLst xmlns:c16r2="http://schemas.microsoft.com/office/drawing/2015/06/chart">
            <c:ext xmlns:c16="http://schemas.microsoft.com/office/drawing/2014/chart" uri="{C3380CC4-5D6E-409C-BE32-E72D297353CC}">
              <c16:uniqueId val="{00000004-2F51-490C-9316-082EDD080DD1}"/>
            </c:ext>
          </c:extLst>
        </c:ser>
        <c:dLbls>
          <c:dLblPos val="outEnd"/>
          <c:showLegendKey val="0"/>
          <c:showVal val="1"/>
          <c:showCatName val="0"/>
          <c:showSerName val="0"/>
          <c:showPercent val="0"/>
          <c:showBubbleSize val="0"/>
        </c:dLbls>
        <c:gapWidth val="219"/>
        <c:overlap val="-27"/>
        <c:axId val="-500553536"/>
        <c:axId val="-500548640"/>
      </c:barChart>
      <c:catAx>
        <c:axId val="-50055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48640"/>
        <c:crosses val="autoZero"/>
        <c:auto val="1"/>
        <c:lblAlgn val="ctr"/>
        <c:lblOffset val="100"/>
        <c:noMultiLvlLbl val="0"/>
      </c:catAx>
      <c:valAx>
        <c:axId val="-50054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05535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84</c:v>
                </c:pt>
              </c:numCache>
            </c:numRef>
          </c:val>
          <c:extLst xmlns:c16r2="http://schemas.microsoft.com/office/drawing/2015/06/chart">
            <c:ext xmlns:c16="http://schemas.microsoft.com/office/drawing/2014/chart" uri="{C3380CC4-5D6E-409C-BE32-E72D297353CC}">
              <c16:uniqueId val="{00000000-6E7C-47CE-A317-839A43276A7E}"/>
            </c:ext>
          </c:extLst>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6E7C-47CE-A317-839A43276A7E}"/>
            </c:ext>
          </c:extLst>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6E7C-47CE-A317-839A43276A7E}"/>
            </c:ext>
          </c:extLst>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6E7C-47CE-A317-839A43276A7E}"/>
            </c:ext>
          </c:extLst>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4-6E7C-47CE-A317-839A43276A7E}"/>
            </c:ext>
          </c:extLst>
        </c:ser>
        <c:dLbls>
          <c:dLblPos val="outEnd"/>
          <c:showLegendKey val="0"/>
          <c:showVal val="1"/>
          <c:showCatName val="0"/>
          <c:showSerName val="0"/>
          <c:showPercent val="0"/>
          <c:showBubbleSize val="0"/>
        </c:dLbls>
        <c:gapWidth val="219"/>
        <c:overlap val="-27"/>
        <c:axId val="-467678112"/>
        <c:axId val="-467690080"/>
      </c:barChart>
      <c:catAx>
        <c:axId val="-46767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67690080"/>
        <c:crosses val="autoZero"/>
        <c:auto val="1"/>
        <c:lblAlgn val="ctr"/>
        <c:lblOffset val="100"/>
        <c:noMultiLvlLbl val="0"/>
      </c:catAx>
      <c:valAx>
        <c:axId val="-46769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676781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98</c:v>
                </c:pt>
              </c:numCache>
            </c:numRef>
          </c:val>
          <c:extLst xmlns:c16r2="http://schemas.microsoft.com/office/drawing/2015/06/chart">
            <c:ext xmlns:c16="http://schemas.microsoft.com/office/drawing/2014/chart" uri="{C3380CC4-5D6E-409C-BE32-E72D297353CC}">
              <c16:uniqueId val="{00000000-10F0-4EA3-AC19-30659C5B16DB}"/>
            </c:ext>
          </c:extLst>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10F0-4EA3-AC19-30659C5B16DB}"/>
            </c:ext>
          </c:extLst>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10F0-4EA3-AC19-30659C5B16DB}"/>
            </c:ext>
          </c:extLst>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10F0-4EA3-AC19-30659C5B16DB}"/>
            </c:ext>
          </c:extLst>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extLst xmlns:c16r2="http://schemas.microsoft.com/office/drawing/2015/06/chart">
            <c:ext xmlns:c16="http://schemas.microsoft.com/office/drawing/2014/chart" uri="{C3380CC4-5D6E-409C-BE32-E72D297353CC}">
              <c16:uniqueId val="{00000004-10F0-4EA3-AC19-30659C5B16DB}"/>
            </c:ext>
          </c:extLst>
        </c:ser>
        <c:dLbls>
          <c:dLblPos val="outEnd"/>
          <c:showLegendKey val="0"/>
          <c:showVal val="1"/>
          <c:showCatName val="0"/>
          <c:showSerName val="0"/>
          <c:showPercent val="0"/>
          <c:showBubbleSize val="0"/>
        </c:dLbls>
        <c:gapWidth val="219"/>
        <c:overlap val="-27"/>
        <c:axId val="-467685184"/>
        <c:axId val="-467682464"/>
      </c:barChart>
      <c:catAx>
        <c:axId val="-46768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67682464"/>
        <c:crosses val="autoZero"/>
        <c:auto val="1"/>
        <c:lblAlgn val="ctr"/>
        <c:lblOffset val="100"/>
        <c:noMultiLvlLbl val="0"/>
      </c:catAx>
      <c:valAx>
        <c:axId val="-467682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67685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Nombre</a:t>
          </a: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Obj IT</a:t>
          </a: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a:solidFill>
                <a:schemeClr val="accent1">
                  <a:lumMod val="50000"/>
                </a:schemeClr>
              </a:solidFill>
              <a:latin typeface="Baskerville Old Face" panose="02020602080505020303" pitchFamily="18" charset="0"/>
            </a:rPr>
            <a:t>5</a:t>
          </a: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Clôturé</a:t>
          </a: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a:solidFill>
                <a:schemeClr val="accent1">
                  <a:lumMod val="50000"/>
                </a:schemeClr>
              </a:solidFill>
              <a:latin typeface="Baskerville Old Face" panose="02020602080505020303" pitchFamily="18" charset="0"/>
            </a:rPr>
            <a:t>31</a:t>
          </a: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a:solidFill>
                <a:schemeClr val="accent1">
                  <a:lumMod val="50000"/>
                </a:schemeClr>
              </a:solidFill>
              <a:latin typeface="Baskerville Old Face" panose="02020602080505020303" pitchFamily="18" charset="0"/>
            </a:rPr>
            <a:t>4</a:t>
          </a: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89359F05-2866-4544-862D-5153D3AA389E}" srcId="{BA59C191-EAC9-400C-91DF-08672997E212}" destId="{27A110B4-891D-4285-922C-B71A1172C5D5}" srcOrd="0" destOrd="0" parTransId="{026A844A-4895-4AB3-8A10-703293D5FEF1}" sibTransId="{1D6FEC01-CEF9-41E5-BD96-293168AB425B}"/>
    <dgm:cxn modelId="{E363568A-DA91-456C-BD2B-15958D6FF9A0}" type="presOf" srcId="{56220AFA-1D07-4104-8067-6AE8EF7D4204}" destId="{D0B9C7D0-BAFD-415C-A801-C49A63BA0F78}" srcOrd="0"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EA20DEE2-4C2B-4906-95E0-D9AF08FDAE5C}" srcId="{A4119696-336E-4F9C-912C-1790ECFD5B61}" destId="{9A840BA3-0E52-44E5-B558-9EB157A1D326}" srcOrd="0" destOrd="0" parTransId="{6E6F76C6-8F97-41B2-898B-C8C4DEAF2767}" sibTransId="{20720E18-387C-460E-B434-2371401C95DE}"/>
    <dgm:cxn modelId="{D9C06A51-C4B1-4570-A532-8DD2007727ED}" type="presOf" srcId="{A4119696-336E-4F9C-912C-1790ECFD5B61}" destId="{1F6FB372-DE18-4B3E-A418-92F1D5682705}" srcOrd="0" destOrd="0" presId="urn:microsoft.com/office/officeart/2005/8/layout/lProcess2"/>
    <dgm:cxn modelId="{1C021B22-B6C9-4023-98A4-1C2106532894}" type="presOf" srcId="{56220AFA-1D07-4104-8067-6AE8EF7D4204}" destId="{1FDDD4D9-5CAA-4162-8A82-CAE6559C3AAF}" srcOrd="1" destOrd="0" presId="urn:microsoft.com/office/officeart/2005/8/layout/lProcess2"/>
    <dgm:cxn modelId="{B7A08071-2087-494F-A9C8-5A6603584C43}" type="presOf" srcId="{A4119696-336E-4F9C-912C-1790ECFD5B61}" destId="{0CAF9E1F-90EB-4870-812E-3FB379059817}" srcOrd="1" destOrd="0" presId="urn:microsoft.com/office/officeart/2005/8/layout/lProcess2"/>
    <dgm:cxn modelId="{624D7051-AD8B-4518-9B9D-D22A1F0BF865}" type="presOf" srcId="{F286479C-EA5C-4960-AFAB-47E52DE43E4A}" destId="{A65A5ABE-6440-48A1-875B-132A644BF634}" srcOrd="0" destOrd="0" presId="urn:microsoft.com/office/officeart/2005/8/layout/lProcess2"/>
    <dgm:cxn modelId="{E65F0B33-4AE8-434D-A127-95A877C23641}" type="presOf" srcId="{27A110B4-891D-4285-922C-B71A1172C5D5}" destId="{55F7BFAE-8E74-4CCD-8F23-8EC903398DE8}" srcOrd="0" destOrd="0" presId="urn:microsoft.com/office/officeart/2005/8/layout/lProcess2"/>
    <dgm:cxn modelId="{FD9EDE3D-68D4-45BF-B678-D653309DAC5C}" type="presOf" srcId="{BA59C191-EAC9-400C-91DF-08672997E212}" destId="{6AEE3AF1-326D-40BF-8A4B-3A2D8A05D40A}" srcOrd="0" destOrd="0" presId="urn:microsoft.com/office/officeart/2005/8/layout/lProcess2"/>
    <dgm:cxn modelId="{172C3716-EF62-4459-9254-B20DFD674C27}" type="presOf" srcId="{3E240924-2A29-4893-BE36-81037C47A986}" destId="{2033E58C-2548-4821-94DF-80E0CE5961C5}" srcOrd="0" destOrd="0" presId="urn:microsoft.com/office/officeart/2005/8/layout/lProcess2"/>
    <dgm:cxn modelId="{F12C913A-DC14-4C8D-9034-FDA1F40E0C98}" type="presOf" srcId="{BA59C191-EAC9-400C-91DF-08672997E212}" destId="{642412D6-6F80-415A-B834-12799691EF68}" srcOrd="1"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CBE06E29-8390-4872-84A3-48A9840177C7}" type="presOf" srcId="{9A840BA3-0E52-44E5-B558-9EB157A1D326}" destId="{89909B9A-036C-44E2-A66B-6D43D82776BA}" srcOrd="0" destOrd="0" presId="urn:microsoft.com/office/officeart/2005/8/layout/lProcess2"/>
    <dgm:cxn modelId="{7F3BB478-D895-4A21-967E-4C0A7BF14CD2}" type="presParOf" srcId="{A65A5ABE-6440-48A1-875B-132A644BF634}" destId="{49C662BB-F694-4331-87B2-06C348060916}" srcOrd="0" destOrd="0" presId="urn:microsoft.com/office/officeart/2005/8/layout/lProcess2"/>
    <dgm:cxn modelId="{15234ADF-4AD6-4289-9262-207421AB28F5}" type="presParOf" srcId="{49C662BB-F694-4331-87B2-06C348060916}" destId="{6AEE3AF1-326D-40BF-8A4B-3A2D8A05D40A}" srcOrd="0" destOrd="0" presId="urn:microsoft.com/office/officeart/2005/8/layout/lProcess2"/>
    <dgm:cxn modelId="{778F902B-7041-4676-87B1-733A871D31F4}" type="presParOf" srcId="{49C662BB-F694-4331-87B2-06C348060916}" destId="{642412D6-6F80-415A-B834-12799691EF68}" srcOrd="1" destOrd="0" presId="urn:microsoft.com/office/officeart/2005/8/layout/lProcess2"/>
    <dgm:cxn modelId="{ACECC09F-52AF-46B7-A7A9-896815EAE4AC}" type="presParOf" srcId="{49C662BB-F694-4331-87B2-06C348060916}" destId="{6B15119B-1DAC-4161-AA10-E5C64088E437}" srcOrd="2" destOrd="0" presId="urn:microsoft.com/office/officeart/2005/8/layout/lProcess2"/>
    <dgm:cxn modelId="{060E237C-A6E5-4FE2-8BEB-6F603AAF9D3D}" type="presParOf" srcId="{6B15119B-1DAC-4161-AA10-E5C64088E437}" destId="{6A3DBDE8-72C1-46E4-8CB1-E917EC493FF7}" srcOrd="0" destOrd="0" presId="urn:microsoft.com/office/officeart/2005/8/layout/lProcess2"/>
    <dgm:cxn modelId="{3C25F1E6-EF1E-497F-8A49-3AABAB83DCC8}" type="presParOf" srcId="{6A3DBDE8-72C1-46E4-8CB1-E917EC493FF7}" destId="{55F7BFAE-8E74-4CCD-8F23-8EC903398DE8}" srcOrd="0" destOrd="0" presId="urn:microsoft.com/office/officeart/2005/8/layout/lProcess2"/>
    <dgm:cxn modelId="{91975F93-5539-4DE3-BE11-B78C7E4944BB}" type="presParOf" srcId="{A65A5ABE-6440-48A1-875B-132A644BF634}" destId="{7312F7D5-D988-45ED-95B8-6FF4991EA181}" srcOrd="1" destOrd="0" presId="urn:microsoft.com/office/officeart/2005/8/layout/lProcess2"/>
    <dgm:cxn modelId="{5DCCD104-6D8F-4589-ADAA-00BEB93DA649}" type="presParOf" srcId="{A65A5ABE-6440-48A1-875B-132A644BF634}" destId="{8D11F31B-0CFE-47FC-AB2A-1B4C3ECFC4D5}" srcOrd="2" destOrd="0" presId="urn:microsoft.com/office/officeart/2005/8/layout/lProcess2"/>
    <dgm:cxn modelId="{BFC44DB3-565B-4F6B-909D-93F60F653A5D}" type="presParOf" srcId="{8D11F31B-0CFE-47FC-AB2A-1B4C3ECFC4D5}" destId="{1F6FB372-DE18-4B3E-A418-92F1D5682705}" srcOrd="0" destOrd="0" presId="urn:microsoft.com/office/officeart/2005/8/layout/lProcess2"/>
    <dgm:cxn modelId="{5B8405DF-CF26-4C94-B4A9-C1C09E8FFD7B}" type="presParOf" srcId="{8D11F31B-0CFE-47FC-AB2A-1B4C3ECFC4D5}" destId="{0CAF9E1F-90EB-4870-812E-3FB379059817}" srcOrd="1" destOrd="0" presId="urn:microsoft.com/office/officeart/2005/8/layout/lProcess2"/>
    <dgm:cxn modelId="{465744DF-C555-455F-AA87-37D85ADE5E5B}" type="presParOf" srcId="{8D11F31B-0CFE-47FC-AB2A-1B4C3ECFC4D5}" destId="{835A5EF0-0E8C-4EFA-9044-C556FB3BA5FF}" srcOrd="2" destOrd="0" presId="urn:microsoft.com/office/officeart/2005/8/layout/lProcess2"/>
    <dgm:cxn modelId="{F3E9ADDF-B23A-4BDB-8F5D-0CF4DE3B6699}" type="presParOf" srcId="{835A5EF0-0E8C-4EFA-9044-C556FB3BA5FF}" destId="{7248E901-72B0-4949-B3EE-A7CC031E7CEA}" srcOrd="0" destOrd="0" presId="urn:microsoft.com/office/officeart/2005/8/layout/lProcess2"/>
    <dgm:cxn modelId="{44CBEF72-D54B-4902-9CEE-5A48D294BF46}" type="presParOf" srcId="{7248E901-72B0-4949-B3EE-A7CC031E7CEA}" destId="{89909B9A-036C-44E2-A66B-6D43D82776BA}" srcOrd="0" destOrd="0" presId="urn:microsoft.com/office/officeart/2005/8/layout/lProcess2"/>
    <dgm:cxn modelId="{D24B5748-46D7-4977-A67C-E93E87EA48A9}" type="presParOf" srcId="{A65A5ABE-6440-48A1-875B-132A644BF634}" destId="{DC0F060C-5CE4-4A45-A83A-0285CAE9E371}" srcOrd="3" destOrd="0" presId="urn:microsoft.com/office/officeart/2005/8/layout/lProcess2"/>
    <dgm:cxn modelId="{1991492E-8FB4-4321-927C-2F6C146399C6}" type="presParOf" srcId="{A65A5ABE-6440-48A1-875B-132A644BF634}" destId="{9ED3DA30-790C-4E02-8B40-0A1334228463}" srcOrd="4" destOrd="0" presId="urn:microsoft.com/office/officeart/2005/8/layout/lProcess2"/>
    <dgm:cxn modelId="{AB3A4803-D1CC-44B3-9280-6C3ADB2F5311}" type="presParOf" srcId="{9ED3DA30-790C-4E02-8B40-0A1334228463}" destId="{D0B9C7D0-BAFD-415C-A801-C49A63BA0F78}" srcOrd="0" destOrd="0" presId="urn:microsoft.com/office/officeart/2005/8/layout/lProcess2"/>
    <dgm:cxn modelId="{6B7ABE8A-77B1-4A51-96FA-F865BADF8ADC}" type="presParOf" srcId="{9ED3DA30-790C-4E02-8B40-0A1334228463}" destId="{1FDDD4D9-5CAA-4162-8A82-CAE6559C3AAF}" srcOrd="1" destOrd="0" presId="urn:microsoft.com/office/officeart/2005/8/layout/lProcess2"/>
    <dgm:cxn modelId="{C31FE3BF-E2A0-4A22-9665-7F06E348523E}" type="presParOf" srcId="{9ED3DA30-790C-4E02-8B40-0A1334228463}" destId="{92008570-A2A5-4973-99A2-9D63A6E7EDF1}" srcOrd="2" destOrd="0" presId="urn:microsoft.com/office/officeart/2005/8/layout/lProcess2"/>
    <dgm:cxn modelId="{972AC8BD-0C93-4AD2-8748-E4563DC218F6}" type="presParOf" srcId="{92008570-A2A5-4973-99A2-9D63A6E7EDF1}" destId="{780EBB67-667F-4E26-B31E-608877246C89}" srcOrd="0" destOrd="0" presId="urn:microsoft.com/office/officeart/2005/8/layout/lProcess2"/>
    <dgm:cxn modelId="{AD07F7A8-9BBB-4888-9A7C-8858A12CCEEC}"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a:latin typeface="Bell MT" panose="02020503060305020303" pitchFamily="18" charset="0"/>
          </a:endParaRPr>
        </a:p>
        <a:p>
          <a:r>
            <a:rPr lang="fr-FR" sz="1200" b="1" dirty="0">
              <a:latin typeface="Bell MT" panose="02020503060305020303" pitchFamily="18" charset="0"/>
            </a:rPr>
            <a:t>%AVC</a:t>
          </a: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a:latin typeface="Bell MT" panose="02020503060305020303" pitchFamily="18" charset="0"/>
          </a:endParaRPr>
        </a:p>
        <a:p>
          <a:r>
            <a:rPr lang="fr-FR" sz="1200" b="1" dirty="0">
              <a:latin typeface="Bell MT" panose="02020503060305020303" pitchFamily="18" charset="0"/>
            </a:rPr>
            <a:t>O</a:t>
          </a:r>
          <a:r>
            <a:rPr lang="fr-FR" sz="1200" b="0" dirty="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a:solidFill>
                <a:schemeClr val="accent1">
                  <a:lumMod val="50000"/>
                </a:schemeClr>
              </a:solidFill>
              <a:latin typeface="Baskerville Old Face" panose="02020602080505020303" pitchFamily="18" charset="0"/>
            </a:rPr>
            <a:t>10</a:t>
          </a: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a:latin typeface="Bell MT" panose="02020503060305020303" pitchFamily="18" charset="0"/>
          </a:endParaRPr>
        </a:p>
        <a:p>
          <a:r>
            <a:rPr lang="fr-FR" sz="1200" b="1" dirty="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a:solidFill>
                <a:schemeClr val="accent1">
                  <a:lumMod val="50000"/>
                </a:schemeClr>
              </a:solidFill>
              <a:latin typeface="Baskerville Old Face" panose="02020602080505020303" pitchFamily="18" charset="0"/>
            </a:rPr>
            <a:t>60</a:t>
          </a: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a:latin typeface="Bell MT" panose="02020503060305020303" pitchFamily="18" charset="0"/>
          </a:endParaRPr>
        </a:p>
        <a:p>
          <a:r>
            <a:rPr lang="fr-FR" sz="1200" b="1">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a:solidFill>
                <a:schemeClr val="accent1">
                  <a:lumMod val="50000"/>
                </a:schemeClr>
              </a:solidFill>
              <a:latin typeface="Baskerville Old Face" panose="02020602080505020303" pitchFamily="18" charset="0"/>
            </a:rPr>
            <a:t>6/4</a:t>
          </a: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524E0ECC-843D-4FF1-967D-A16AAC778C7F}" type="presOf" srcId="{9A840BA3-0E52-44E5-B558-9EB157A1D326}" destId="{89909B9A-036C-44E2-A66B-6D43D82776BA}" srcOrd="0" destOrd="0" presId="urn:microsoft.com/office/officeart/2005/8/layout/lProcess2"/>
    <dgm:cxn modelId="{ED68673B-A42B-41FB-8776-7EE607B9EA20}" type="presOf" srcId="{56220AFA-1D07-4104-8067-6AE8EF7D4204}" destId="{1FDDD4D9-5CAA-4162-8A82-CAE6559C3AAF}" srcOrd="1"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AA96D3A0-184D-49E5-883B-3E021390ED22}" srcId="{F286479C-EA5C-4960-AFAB-47E52DE43E4A}" destId="{A4119696-336E-4F9C-912C-1790ECFD5B61}" srcOrd="1" destOrd="0" parTransId="{B065685C-EAE6-443F-9024-F1F9D0B9BEB4}" sibTransId="{8D6BB660-8882-49D5-9505-B88940FC9947}"/>
    <dgm:cxn modelId="{B2900763-3486-47E7-BFC3-B8E93B81C46C}" type="presOf" srcId="{7BA9F00E-A40F-414F-9F4C-A5792DE3CC3D}" destId="{2C39E7D0-DF85-4CEB-A106-6DDE3E6AF46D}" srcOrd="1"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7AC50A06-B830-473E-A412-C41312727CC5}" type="presOf" srcId="{A4119696-336E-4F9C-912C-1790ECFD5B61}" destId="{1F6FB372-DE18-4B3E-A418-92F1D5682705}" srcOrd="0" destOrd="0" presId="urn:microsoft.com/office/officeart/2005/8/layout/lProcess2"/>
    <dgm:cxn modelId="{B3DCA958-44C5-425B-A0E7-237D1EB65AD4}" type="presOf" srcId="{A4119696-336E-4F9C-912C-1790ECFD5B61}" destId="{0CAF9E1F-90EB-4870-812E-3FB379059817}" srcOrd="1"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D2E669A9-2DB0-4A59-8E5E-C8C928C9BAE7}" type="presOf" srcId="{BA59C191-EAC9-400C-91DF-08672997E212}" destId="{642412D6-6F80-415A-B834-12799691EF68}" srcOrd="1" destOrd="0" presId="urn:microsoft.com/office/officeart/2005/8/layout/lProcess2"/>
    <dgm:cxn modelId="{E2FA183D-62D5-46A4-94D1-718A3083959A}" type="presOf" srcId="{F286479C-EA5C-4960-AFAB-47E52DE43E4A}" destId="{A65A5ABE-6440-48A1-875B-132A644BF634}" srcOrd="0" destOrd="0" presId="urn:microsoft.com/office/officeart/2005/8/layout/lProcess2"/>
    <dgm:cxn modelId="{9929CBF7-0969-4635-A540-9793D697006F}" type="presOf" srcId="{56220AFA-1D07-4104-8067-6AE8EF7D4204}" destId="{D0B9C7D0-BAFD-415C-A801-C49A63BA0F78}" srcOrd="0" destOrd="0" presId="urn:microsoft.com/office/officeart/2005/8/layout/lProcess2"/>
    <dgm:cxn modelId="{5410CF97-4CFB-417B-96CD-5C5F3BB3267C}" type="presOf" srcId="{7BA9F00E-A40F-414F-9F4C-A5792DE3CC3D}" destId="{5A3488A0-718C-41B9-9A52-B93151005421}" srcOrd="0" destOrd="0" presId="urn:microsoft.com/office/officeart/2005/8/layout/lProcess2"/>
    <dgm:cxn modelId="{57D869F8-ADC5-4980-92C5-C8DCBEFB420D}" srcId="{F286479C-EA5C-4960-AFAB-47E52DE43E4A}" destId="{7BA9F00E-A40F-414F-9F4C-A5792DE3CC3D}" srcOrd="2" destOrd="0" parTransId="{7912A249-C5BB-421B-BE33-398AE3018F79}" sibTransId="{B8454C05-3218-45A9-8A37-8A502A2F3120}"/>
    <dgm:cxn modelId="{CB4C1F56-F54C-4136-B3BA-D38700873F3F}" type="presOf" srcId="{BA59C191-EAC9-400C-91DF-08672997E212}" destId="{6AEE3AF1-326D-40BF-8A4B-3A2D8A05D40A}" srcOrd="0" destOrd="0" presId="urn:microsoft.com/office/officeart/2005/8/layout/lProcess2"/>
    <dgm:cxn modelId="{F4CE2625-CC10-40FD-A4C8-B517201F4109}" type="presOf" srcId="{27A110B4-891D-4285-922C-B71A1172C5D5}" destId="{55F7BFAE-8E74-4CCD-8F23-8EC903398DE8}"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3ACBFE1-2CFD-4F45-A28B-A218DBE5A037}" type="presOf" srcId="{3E240924-2A29-4893-BE36-81037C47A986}" destId="{2033E58C-2548-4821-94DF-80E0CE5961C5}" srcOrd="0" destOrd="0" presId="urn:microsoft.com/office/officeart/2005/8/layout/lProcess2"/>
    <dgm:cxn modelId="{F9DFDF8A-2460-4DCB-811B-D0C9C00A35A2}" type="presParOf" srcId="{A65A5ABE-6440-48A1-875B-132A644BF634}" destId="{49C662BB-F694-4331-87B2-06C348060916}" srcOrd="0" destOrd="0" presId="urn:microsoft.com/office/officeart/2005/8/layout/lProcess2"/>
    <dgm:cxn modelId="{EB862CBA-E9B7-40AB-89CB-825F34BCD1B3}" type="presParOf" srcId="{49C662BB-F694-4331-87B2-06C348060916}" destId="{6AEE3AF1-326D-40BF-8A4B-3A2D8A05D40A}" srcOrd="0" destOrd="0" presId="urn:microsoft.com/office/officeart/2005/8/layout/lProcess2"/>
    <dgm:cxn modelId="{84702A9C-8DB2-46CF-8BC8-CC59D9699A98}" type="presParOf" srcId="{49C662BB-F694-4331-87B2-06C348060916}" destId="{642412D6-6F80-415A-B834-12799691EF68}" srcOrd="1" destOrd="0" presId="urn:microsoft.com/office/officeart/2005/8/layout/lProcess2"/>
    <dgm:cxn modelId="{404003E2-6516-4716-8B9F-B64528953F69}" type="presParOf" srcId="{49C662BB-F694-4331-87B2-06C348060916}" destId="{6B15119B-1DAC-4161-AA10-E5C64088E437}" srcOrd="2" destOrd="0" presId="urn:microsoft.com/office/officeart/2005/8/layout/lProcess2"/>
    <dgm:cxn modelId="{441BC261-568A-4EDF-9989-6AC10767FC30}" type="presParOf" srcId="{6B15119B-1DAC-4161-AA10-E5C64088E437}" destId="{6A3DBDE8-72C1-46E4-8CB1-E917EC493FF7}" srcOrd="0" destOrd="0" presId="urn:microsoft.com/office/officeart/2005/8/layout/lProcess2"/>
    <dgm:cxn modelId="{E457C1CA-3994-4F54-9173-CDA1B276B54B}" type="presParOf" srcId="{6A3DBDE8-72C1-46E4-8CB1-E917EC493FF7}" destId="{55F7BFAE-8E74-4CCD-8F23-8EC903398DE8}" srcOrd="0" destOrd="0" presId="urn:microsoft.com/office/officeart/2005/8/layout/lProcess2"/>
    <dgm:cxn modelId="{BAF10E99-17D9-42BA-B1ED-5FDA566C52FF}" type="presParOf" srcId="{A65A5ABE-6440-48A1-875B-132A644BF634}" destId="{7312F7D5-D988-45ED-95B8-6FF4991EA181}" srcOrd="1" destOrd="0" presId="urn:microsoft.com/office/officeart/2005/8/layout/lProcess2"/>
    <dgm:cxn modelId="{CDCCA057-9071-4DE4-BAF8-CD9D2476A653}" type="presParOf" srcId="{A65A5ABE-6440-48A1-875B-132A644BF634}" destId="{8D11F31B-0CFE-47FC-AB2A-1B4C3ECFC4D5}" srcOrd="2" destOrd="0" presId="urn:microsoft.com/office/officeart/2005/8/layout/lProcess2"/>
    <dgm:cxn modelId="{BC969D78-0055-4613-AAEE-9B473C46B783}" type="presParOf" srcId="{8D11F31B-0CFE-47FC-AB2A-1B4C3ECFC4D5}" destId="{1F6FB372-DE18-4B3E-A418-92F1D5682705}" srcOrd="0" destOrd="0" presId="urn:microsoft.com/office/officeart/2005/8/layout/lProcess2"/>
    <dgm:cxn modelId="{B1128C75-26C1-42A1-BFB4-EDE05AF4BF01}" type="presParOf" srcId="{8D11F31B-0CFE-47FC-AB2A-1B4C3ECFC4D5}" destId="{0CAF9E1F-90EB-4870-812E-3FB379059817}" srcOrd="1" destOrd="0" presId="urn:microsoft.com/office/officeart/2005/8/layout/lProcess2"/>
    <dgm:cxn modelId="{DB79B523-0317-48FA-B9C8-640F4957F5D6}" type="presParOf" srcId="{8D11F31B-0CFE-47FC-AB2A-1B4C3ECFC4D5}" destId="{835A5EF0-0E8C-4EFA-9044-C556FB3BA5FF}" srcOrd="2" destOrd="0" presId="urn:microsoft.com/office/officeart/2005/8/layout/lProcess2"/>
    <dgm:cxn modelId="{8FF36FF1-BD26-4264-A835-493588D6411B}" type="presParOf" srcId="{835A5EF0-0E8C-4EFA-9044-C556FB3BA5FF}" destId="{7248E901-72B0-4949-B3EE-A7CC031E7CEA}" srcOrd="0" destOrd="0" presId="urn:microsoft.com/office/officeart/2005/8/layout/lProcess2"/>
    <dgm:cxn modelId="{118BDD8F-6FCB-4FF2-8433-34478AE627F6}" type="presParOf" srcId="{7248E901-72B0-4949-B3EE-A7CC031E7CEA}" destId="{89909B9A-036C-44E2-A66B-6D43D82776BA}" srcOrd="0" destOrd="0" presId="urn:microsoft.com/office/officeart/2005/8/layout/lProcess2"/>
    <dgm:cxn modelId="{1660CC43-E05B-4AD8-AADA-2A5B13D74F84}" type="presParOf" srcId="{A65A5ABE-6440-48A1-875B-132A644BF634}" destId="{DC0F060C-5CE4-4A45-A83A-0285CAE9E371}" srcOrd="3" destOrd="0" presId="urn:microsoft.com/office/officeart/2005/8/layout/lProcess2"/>
    <dgm:cxn modelId="{0004FFD8-767E-4567-AD73-A3636FCA3EE3}" type="presParOf" srcId="{A65A5ABE-6440-48A1-875B-132A644BF634}" destId="{BD89447E-B516-4E39-A416-7ADC34E710E7}" srcOrd="4" destOrd="0" presId="urn:microsoft.com/office/officeart/2005/8/layout/lProcess2"/>
    <dgm:cxn modelId="{E1140CCC-4258-4C47-8ED5-14B8BF366B71}" type="presParOf" srcId="{BD89447E-B516-4E39-A416-7ADC34E710E7}" destId="{5A3488A0-718C-41B9-9A52-B93151005421}" srcOrd="0" destOrd="0" presId="urn:microsoft.com/office/officeart/2005/8/layout/lProcess2"/>
    <dgm:cxn modelId="{265149A7-4E4E-46A8-9EE3-A1FC12581842}" type="presParOf" srcId="{BD89447E-B516-4E39-A416-7ADC34E710E7}" destId="{2C39E7D0-DF85-4CEB-A106-6DDE3E6AF46D}" srcOrd="1" destOrd="0" presId="urn:microsoft.com/office/officeart/2005/8/layout/lProcess2"/>
    <dgm:cxn modelId="{58BE86F2-F8BF-430E-B3C4-0213ACB08E3E}" type="presParOf" srcId="{BD89447E-B516-4E39-A416-7ADC34E710E7}" destId="{35D9BDE1-41B5-437C-8A37-AA0348A3F918}" srcOrd="2" destOrd="0" presId="urn:microsoft.com/office/officeart/2005/8/layout/lProcess2"/>
    <dgm:cxn modelId="{5141500E-8924-405F-9B62-A944A95C0334}" type="presParOf" srcId="{35D9BDE1-41B5-437C-8A37-AA0348A3F918}" destId="{4827A769-52A8-411E-B934-F5B9FECA0EB6}" srcOrd="0" destOrd="0" presId="urn:microsoft.com/office/officeart/2005/8/layout/lProcess2"/>
    <dgm:cxn modelId="{639BBE17-BB22-4A4D-9DF9-75ADA359A6A3}" type="presParOf" srcId="{A65A5ABE-6440-48A1-875B-132A644BF634}" destId="{2C3D62E5-4115-42DC-9160-919C3EF771FD}" srcOrd="5" destOrd="0" presId="urn:microsoft.com/office/officeart/2005/8/layout/lProcess2"/>
    <dgm:cxn modelId="{39157019-B927-47A4-8E0E-D071F144D5CA}" type="presParOf" srcId="{A65A5ABE-6440-48A1-875B-132A644BF634}" destId="{9ED3DA30-790C-4E02-8B40-0A1334228463}" srcOrd="6" destOrd="0" presId="urn:microsoft.com/office/officeart/2005/8/layout/lProcess2"/>
    <dgm:cxn modelId="{254164BE-5771-4DBC-928D-A948AD2BC449}" type="presParOf" srcId="{9ED3DA30-790C-4E02-8B40-0A1334228463}" destId="{D0B9C7D0-BAFD-415C-A801-C49A63BA0F78}" srcOrd="0" destOrd="0" presId="urn:microsoft.com/office/officeart/2005/8/layout/lProcess2"/>
    <dgm:cxn modelId="{460E4628-701C-4660-9637-985DFE5E9B7C}" type="presParOf" srcId="{9ED3DA30-790C-4E02-8B40-0A1334228463}" destId="{1FDDD4D9-5CAA-4162-8A82-CAE6559C3AAF}" srcOrd="1" destOrd="0" presId="urn:microsoft.com/office/officeart/2005/8/layout/lProcess2"/>
    <dgm:cxn modelId="{11F311B3-DC69-4879-B4EF-8C7B088BD1F6}" type="presParOf" srcId="{9ED3DA30-790C-4E02-8B40-0A1334228463}" destId="{92008570-A2A5-4973-99A2-9D63A6E7EDF1}" srcOrd="2" destOrd="0" presId="urn:microsoft.com/office/officeart/2005/8/layout/lProcess2"/>
    <dgm:cxn modelId="{18F9540E-D9F0-4E60-871B-811BCCE53B15}" type="presParOf" srcId="{92008570-A2A5-4973-99A2-9D63A6E7EDF1}" destId="{780EBB67-667F-4E26-B31E-608877246C89}" srcOrd="0" destOrd="0" presId="urn:microsoft.com/office/officeart/2005/8/layout/lProcess2"/>
    <dgm:cxn modelId="{EF9C1144-23A6-4047-89AD-B1D0F3E602D2}"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a:extLst xmlns:a="http://schemas.openxmlformats.org/drawingml/2006/main">
            <a:ext uri="{FF2B5EF4-FFF2-40B4-BE49-F238E27FC236}">
              <a16:creationId xmlns="" xmlns:a16="http://schemas.microsoft.com/office/drawing/2014/main" id="{E2446081-8BA4-4F0B-88F0-7378DCFC69F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15/05/2022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15/05/2022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15/05/2022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15/05/2022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E500A92C-F2BA-4106-840F-210D1B2374A7}"/>
              </a:ext>
            </a:extLst>
          </p:cNvPr>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 xmlns:a16="http://schemas.microsoft.com/office/drawing/2014/main" id="{99922D76-84C4-4C23-B902-1CEC24834DA4}"/>
              </a:ext>
            </a:extLst>
          </p:cNvPr>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Bell MT" panose="02020503060305020303" pitchFamily="18" charset="0"/>
              </a:rPr>
              <a:t>TABLEAU DE BORD DSI MENSUEL</a:t>
            </a:r>
          </a:p>
          <a:p>
            <a:pPr algn="ctr"/>
            <a:endParaRPr lang="fr-FR" dirty="0"/>
          </a:p>
        </p:txBody>
      </p:sp>
      <p:sp>
        <p:nvSpPr>
          <p:cNvPr id="36" name="Rectangle 35">
            <a:extLst>
              <a:ext uri="{FF2B5EF4-FFF2-40B4-BE49-F238E27FC236}">
                <a16:creationId xmlns="" xmlns:a16="http://schemas.microsoft.com/office/drawing/2014/main" id="{80D8927C-BB3D-4A6A-A1C7-FE995FE5FBD7}"/>
              </a:ext>
            </a:extLst>
          </p:cNvPr>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solidFill>
                  <a:schemeClr val="accent1">
                    <a:lumMod val="75000"/>
                  </a:schemeClr>
                </a:solidFill>
                <a:latin typeface="Baskerville Old Face" panose="02020602080505020303" pitchFamily="18" charset="0"/>
              </a:rPr>
              <a:t>25/Avril/ 2022</a:t>
            </a:r>
          </a:p>
        </p:txBody>
      </p:sp>
      <p:sp>
        <p:nvSpPr>
          <p:cNvPr id="37" name="Rectangle 36">
            <a:extLst>
              <a:ext uri="{FF2B5EF4-FFF2-40B4-BE49-F238E27FC236}">
                <a16:creationId xmlns="" xmlns:a16="http://schemas.microsoft.com/office/drawing/2014/main" id="{77FB2782-B9F0-4448-B376-5B66F8CB958A}"/>
              </a:ext>
            </a:extLst>
          </p:cNvPr>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a:solidFill>
                  <a:schemeClr val="accent1">
                    <a:lumMod val="50000"/>
                  </a:schemeClr>
                </a:solidFill>
                <a:latin typeface="Bell MT" panose="02020503060305020303" pitchFamily="18" charset="0"/>
              </a:rPr>
              <a:t>Cartographie des Points de Conformités</a:t>
            </a:r>
          </a:p>
        </p:txBody>
      </p:sp>
      <p:sp>
        <p:nvSpPr>
          <p:cNvPr id="38" name="Rectangle 37">
            <a:extLst>
              <a:ext uri="{FF2B5EF4-FFF2-40B4-BE49-F238E27FC236}">
                <a16:creationId xmlns="" xmlns:a16="http://schemas.microsoft.com/office/drawing/2014/main" id="{B8EB31B0-EE0A-4844-BCE6-3395BA060010}"/>
              </a:ext>
            </a:extLst>
          </p:cNvPr>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Avancements des Projets DSI</a:t>
            </a:r>
          </a:p>
        </p:txBody>
      </p:sp>
      <p:sp>
        <p:nvSpPr>
          <p:cNvPr id="39" name="Rectangle 38">
            <a:extLst>
              <a:ext uri="{FF2B5EF4-FFF2-40B4-BE49-F238E27FC236}">
                <a16:creationId xmlns="" xmlns:a16="http://schemas.microsoft.com/office/drawing/2014/main" id="{30454BC2-17AC-4DD5-A43D-ABB0AFB33B09}"/>
              </a:ext>
            </a:extLst>
          </p:cNvPr>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Accès Badgeuse</a:t>
            </a:r>
          </a:p>
        </p:txBody>
      </p:sp>
      <p:sp>
        <p:nvSpPr>
          <p:cNvPr id="40" name="Rectangle 39">
            <a:extLst>
              <a:ext uri="{FF2B5EF4-FFF2-40B4-BE49-F238E27FC236}">
                <a16:creationId xmlns="" xmlns:a16="http://schemas.microsoft.com/office/drawing/2014/main" id="{035FFF9F-1977-47DC-9107-9343D36FC8D0}"/>
              </a:ext>
            </a:extLst>
          </p:cNvPr>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Incidents de sécurité</a:t>
            </a:r>
          </a:p>
        </p:txBody>
      </p:sp>
      <p:sp>
        <p:nvSpPr>
          <p:cNvPr id="41" name="Rectangle 40">
            <a:extLst>
              <a:ext uri="{FF2B5EF4-FFF2-40B4-BE49-F238E27FC236}">
                <a16:creationId xmlns="" xmlns:a16="http://schemas.microsoft.com/office/drawing/2014/main" id="{5E3DD9E3-11D0-4918-A294-3A7A46A4BE0A}"/>
              </a:ext>
            </a:extLst>
          </p:cNvPr>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 xmlns:a16="http://schemas.microsoft.com/office/drawing/2014/main" id="{FCC96730-A8DD-41A6-B391-9B3EC93517DC}"/>
              </a:ext>
            </a:extLst>
          </p:cNvPr>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 xmlns:a16="http://schemas.microsoft.com/office/drawing/2014/main" id="{43E1DA48-0B76-45ED-AFD3-ECE65C5709F3}"/>
              </a:ext>
            </a:extLst>
          </p:cNvPr>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 xmlns:a16="http://schemas.microsoft.com/office/drawing/2014/main" id="{AD1B08DD-4935-48F0-A352-4FE057E00221}"/>
              </a:ext>
            </a:extLst>
          </p:cNvPr>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a:solidFill>
                <a:schemeClr val="accent1">
                  <a:lumMod val="50000"/>
                </a:schemeClr>
              </a:solidFill>
            </a:endParaRPr>
          </a:p>
          <a:p>
            <a:pPr algn="ctr"/>
            <a:r>
              <a:rPr lang="fr-FR" sz="1100" b="1" dirty="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45" name="Rectangle 44">
            <a:extLst>
              <a:ext uri="{FF2B5EF4-FFF2-40B4-BE49-F238E27FC236}">
                <a16:creationId xmlns="" xmlns:a16="http://schemas.microsoft.com/office/drawing/2014/main" id="{5DEE141F-4806-465C-9CE7-62CED38021A3}"/>
              </a:ext>
            </a:extLst>
          </p:cNvPr>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r>
              <a:rPr lang="fr-FR" b="1" u="sng" dirty="0">
                <a:solidFill>
                  <a:schemeClr val="accent1">
                    <a:lumMod val="50000"/>
                  </a:schemeClr>
                </a:solidFill>
                <a:latin typeface="Bell MT" panose="02020503060305020303" pitchFamily="18" charset="0"/>
              </a:rPr>
              <a:t>Clôturé</a:t>
            </a:r>
            <a:endParaRPr lang="fr-FR" sz="1100" b="1" dirty="0">
              <a:solidFill>
                <a:schemeClr val="accent1">
                  <a:lumMod val="50000"/>
                </a:schemeClr>
              </a:solidFill>
            </a:endParaRP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contrôle des activités IT</a:t>
            </a: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Gestion d’habilitation sur l’</a:t>
            </a:r>
            <a:r>
              <a:rPr lang="fr-FR" sz="950" b="1" dirty="0" err="1">
                <a:solidFill>
                  <a:schemeClr val="accent1">
                    <a:lumMod val="50000"/>
                  </a:schemeClr>
                </a:solidFill>
              </a:rPr>
              <a:t>acces</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suppression des Utilisateurs sur la badgeuse</a:t>
            </a:r>
          </a:p>
          <a:p>
            <a:pPr marL="171450" indent="-171450">
              <a:buFont typeface="Wingdings" panose="05000000000000000000" pitchFamily="2" charset="2"/>
              <a:buChar char="ü"/>
            </a:pPr>
            <a:r>
              <a:rPr lang="fr-FR" sz="950" b="1" dirty="0">
                <a:solidFill>
                  <a:schemeClr val="accent1">
                    <a:lumMod val="50000"/>
                  </a:schemeClr>
                </a:solidFill>
              </a:rPr>
              <a:t>Tableau de bord de suivi de la sécurité des équipements (permanente)</a:t>
            </a:r>
          </a:p>
          <a:p>
            <a:pPr marL="171450" indent="-171450">
              <a:buFont typeface="Wingdings" panose="05000000000000000000" pitchFamily="2" charset="2"/>
              <a:buChar char="ü"/>
            </a:pPr>
            <a:r>
              <a:rPr lang="fr-FR" sz="950" b="1" dirty="0">
                <a:solidFill>
                  <a:schemeClr val="accent1">
                    <a:lumMod val="50000"/>
                  </a:schemeClr>
                </a:solidFill>
              </a:rPr>
              <a:t>Identification des solutions Cloud</a:t>
            </a:r>
          </a:p>
          <a:p>
            <a:pPr marL="171450" indent="-171450">
              <a:buFont typeface="Wingdings" panose="05000000000000000000" pitchFamily="2" charset="2"/>
              <a:buChar char="ü"/>
            </a:pPr>
            <a:r>
              <a:rPr lang="fr-FR" sz="950" b="1" dirty="0">
                <a:solidFill>
                  <a:schemeClr val="accent1">
                    <a:lumMod val="50000"/>
                  </a:schemeClr>
                </a:solidFill>
              </a:rPr>
              <a:t>Support IT (permanente)</a:t>
            </a:r>
            <a:endParaRPr lang="fr-FR" sz="1100" b="1" dirty="0">
              <a:solidFill>
                <a:schemeClr val="accent1">
                  <a:lumMod val="50000"/>
                </a:schemeClr>
              </a:solidFill>
            </a:endParaRPr>
          </a:p>
          <a:p>
            <a:pPr algn="ctr"/>
            <a:endParaRPr lang="fr-FR" dirty="0"/>
          </a:p>
          <a:p>
            <a:pPr algn="ctr"/>
            <a:endParaRPr lang="fr-FR" dirty="0"/>
          </a:p>
          <a:p>
            <a:pPr algn="ctr"/>
            <a:endParaRPr lang="fr-FR" dirty="0"/>
          </a:p>
          <a:p>
            <a:pPr algn="ctr"/>
            <a:endParaRPr lang="fr-FR" dirty="0"/>
          </a:p>
        </p:txBody>
      </p:sp>
      <p:sp>
        <p:nvSpPr>
          <p:cNvPr id="46" name="Rectangle 45">
            <a:extLst>
              <a:ext uri="{FF2B5EF4-FFF2-40B4-BE49-F238E27FC236}">
                <a16:creationId xmlns="" xmlns:a16="http://schemas.microsoft.com/office/drawing/2014/main" id="{323CF0FE-33AA-4721-9F41-CEB262ED8FA5}"/>
              </a:ext>
            </a:extLst>
          </p:cNvPr>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r>
              <a:rPr lang="fr-FR" b="1" u="sng" dirty="0">
                <a:solidFill>
                  <a:schemeClr val="accent1">
                    <a:lumMod val="50000"/>
                  </a:schemeClr>
                </a:solidFill>
                <a:latin typeface="Bell MT" panose="02020503060305020303" pitchFamily="18" charset="0"/>
              </a:rPr>
              <a:t>A retenir</a:t>
            </a:r>
          </a:p>
          <a:p>
            <a:r>
              <a:rPr lang="fr-FR" sz="1200" b="1" dirty="0">
                <a:solidFill>
                  <a:schemeClr val="accent1">
                    <a:lumMod val="50000"/>
                  </a:schemeClr>
                </a:solidFill>
              </a:rPr>
              <a:t>Test de la procédure de continuité élaborer </a:t>
            </a: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dirty="0"/>
          </a:p>
        </p:txBody>
      </p:sp>
      <p:sp>
        <p:nvSpPr>
          <p:cNvPr id="47" name="Rectangle 46">
            <a:extLst>
              <a:ext uri="{FF2B5EF4-FFF2-40B4-BE49-F238E27FC236}">
                <a16:creationId xmlns="" xmlns:a16="http://schemas.microsoft.com/office/drawing/2014/main" id="{D830FD7D-9399-42BD-8A98-31483DDB4F50}"/>
              </a:ext>
            </a:extLst>
          </p:cNvPr>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Non Clôturé</a:t>
            </a:r>
          </a:p>
          <a:p>
            <a:pPr marL="171450" indent="-171450">
              <a:buFontTx/>
              <a:buChar char="-"/>
            </a:pPr>
            <a:r>
              <a:rPr lang="fr-FR" sz="1100" b="1" dirty="0">
                <a:solidFill>
                  <a:schemeClr val="accent1">
                    <a:lumMod val="50000"/>
                  </a:schemeClr>
                </a:solidFill>
              </a:rPr>
              <a:t>Audit interne sur les ressources</a:t>
            </a:r>
          </a:p>
          <a:p>
            <a:pPr marL="171450" indent="-171450">
              <a:buFontTx/>
              <a:buChar char="-"/>
            </a:pPr>
            <a:r>
              <a:rPr lang="fr-FR" sz="1100" b="1" dirty="0">
                <a:solidFill>
                  <a:schemeClr val="accent1">
                    <a:lumMod val="50000"/>
                  </a:schemeClr>
                </a:solidFill>
              </a:rPr>
              <a:t>Planning de formation </a:t>
            </a:r>
            <a:r>
              <a:rPr lang="fr-FR" sz="1100" b="1" dirty="0" err="1">
                <a:solidFill>
                  <a:schemeClr val="accent1">
                    <a:lumMod val="50000"/>
                  </a:schemeClr>
                </a:solidFill>
              </a:rPr>
              <a:t>securité</a:t>
            </a:r>
            <a:r>
              <a:rPr lang="fr-FR" sz="1100" b="1" dirty="0">
                <a:solidFill>
                  <a:schemeClr val="accent1">
                    <a:lumMod val="50000"/>
                  </a:schemeClr>
                </a:solidFill>
              </a:rPr>
              <a:t> IT</a:t>
            </a:r>
          </a:p>
          <a:p>
            <a:pPr marL="171450" indent="-171450">
              <a:buFontTx/>
              <a:buChar char="-"/>
            </a:pPr>
            <a:r>
              <a:rPr lang="fr-FR" sz="1100" b="1" dirty="0">
                <a:solidFill>
                  <a:schemeClr val="accent1">
                    <a:lumMod val="50000"/>
                  </a:schemeClr>
                </a:solidFill>
              </a:rPr>
              <a:t>Politique de continuité d’activité groupe( en cours)</a:t>
            </a:r>
          </a:p>
          <a:p>
            <a:pPr marL="171450" indent="-171450">
              <a:buFontTx/>
              <a:buChar char="-"/>
            </a:pPr>
            <a:r>
              <a:rPr lang="fr-FR" sz="1100" b="1" dirty="0">
                <a:solidFill>
                  <a:schemeClr val="accent1">
                    <a:lumMod val="50000"/>
                  </a:schemeClr>
                </a:solidFill>
              </a:rPr>
              <a:t>Finalisation la faisabilité de la solution (en cours)</a:t>
            </a:r>
          </a:p>
        </p:txBody>
      </p:sp>
      <p:sp>
        <p:nvSpPr>
          <p:cNvPr id="49" name="Rectangle 48">
            <a:extLst>
              <a:ext uri="{FF2B5EF4-FFF2-40B4-BE49-F238E27FC236}">
                <a16:creationId xmlns="" xmlns:a16="http://schemas.microsoft.com/office/drawing/2014/main" id="{EC252E90-EB56-4F83-978B-941AD9E6EF88}"/>
              </a:ext>
            </a:extLst>
          </p:cNvPr>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err="1">
                <a:solidFill>
                  <a:schemeClr val="accent1">
                    <a:lumMod val="50000"/>
                  </a:schemeClr>
                </a:solidFill>
                <a:latin typeface="Bell MT" panose="02020503060305020303" pitchFamily="18" charset="0"/>
              </a:rPr>
              <a:t>Cloturé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dirty="0">
                <a:solidFill>
                  <a:schemeClr val="accent1">
                    <a:lumMod val="50000"/>
                  </a:schemeClr>
                </a:solidFill>
              </a:rPr>
              <a:t>Changement du groupe pour Geraldine Quenum</a:t>
            </a:r>
          </a:p>
          <a:p>
            <a:pPr algn="ctr"/>
            <a:endParaRPr lang="fr-FR" dirty="0">
              <a:solidFill>
                <a:schemeClr val="accent1">
                  <a:lumMod val="50000"/>
                </a:schemeClr>
              </a:solidFill>
              <a:latin typeface="Bell MT" panose="02020503060305020303" pitchFamily="18" charset="0"/>
            </a:endParaRPr>
          </a:p>
        </p:txBody>
      </p:sp>
      <p:sp>
        <p:nvSpPr>
          <p:cNvPr id="50" name="Rectangle 49">
            <a:extLst>
              <a:ext uri="{FF2B5EF4-FFF2-40B4-BE49-F238E27FC236}">
                <a16:creationId xmlns="" xmlns:a16="http://schemas.microsoft.com/office/drawing/2014/main" id="{AE1E962A-AB2E-421F-9D04-B31B8C8EDB12}"/>
              </a:ext>
            </a:extLst>
          </p:cNvPr>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Commentaire</a:t>
            </a:r>
          </a:p>
          <a:p>
            <a:pPr algn="ctr"/>
            <a:endParaRPr lang="fr-FR" sz="1100" b="1" u="sng" dirty="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a:solidFill>
                  <a:schemeClr val="accent1">
                    <a:lumMod val="50000"/>
                  </a:schemeClr>
                </a:solidFill>
                <a:latin typeface="Bell MT" panose="02020503060305020303" pitchFamily="18" charset="0"/>
              </a:rPr>
              <a:t>A ce jour tous les postes sont OK </a:t>
            </a:r>
          </a:p>
          <a:p>
            <a:pPr algn="ctr"/>
            <a:endParaRPr lang="fr-FR" b="1" u="sng" dirty="0">
              <a:solidFill>
                <a:schemeClr val="accent1">
                  <a:lumMod val="50000"/>
                </a:schemeClr>
              </a:solidFill>
              <a:latin typeface="Bell MT" panose="02020503060305020303" pitchFamily="18" charset="0"/>
            </a:endParaRPr>
          </a:p>
        </p:txBody>
      </p:sp>
      <p:pic>
        <p:nvPicPr>
          <p:cNvPr id="51" name="Image 50">
            <a:extLst>
              <a:ext uri="{FF2B5EF4-FFF2-40B4-BE49-F238E27FC236}">
                <a16:creationId xmlns="" xmlns:a16="http://schemas.microsoft.com/office/drawing/2014/main" id="{359ABE54-A380-4C0F-84A3-72A08E4F95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52" name="Image 51">
            <a:extLst>
              <a:ext uri="{FF2B5EF4-FFF2-40B4-BE49-F238E27FC236}">
                <a16:creationId xmlns="" xmlns:a16="http://schemas.microsoft.com/office/drawing/2014/main" id="{E9A38883-0227-4BCD-8D62-A19EAAFD4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53" name="Rectangle 52">
            <a:extLst>
              <a:ext uri="{FF2B5EF4-FFF2-40B4-BE49-F238E27FC236}">
                <a16:creationId xmlns="" xmlns:a16="http://schemas.microsoft.com/office/drawing/2014/main" id="{F2DE1ED5-B389-4720-A0D8-77524C6E76DC}"/>
              </a:ext>
            </a:extLst>
          </p:cNvPr>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Rectangle 55">
            <a:extLst>
              <a:ext uri="{FF2B5EF4-FFF2-40B4-BE49-F238E27FC236}">
                <a16:creationId xmlns="" xmlns:a16="http://schemas.microsoft.com/office/drawing/2014/main" id="{98E8813C-8C8A-4F75-B2E9-909AC2AFA8AE}"/>
              </a:ext>
            </a:extLst>
          </p:cNvPr>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 xmlns:a16="http://schemas.microsoft.com/office/drawing/2014/main" id="{0871531C-AAC5-4848-ACCE-336FF9ECA6F5}"/>
              </a:ext>
            </a:extLst>
          </p:cNvPr>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p>
        </p:txBody>
      </p:sp>
      <p:graphicFrame>
        <p:nvGraphicFramePr>
          <p:cNvPr id="58" name="Graphique 57">
            <a:extLst>
              <a:ext uri="{FF2B5EF4-FFF2-40B4-BE49-F238E27FC236}">
                <a16:creationId xmlns="" xmlns:a16="http://schemas.microsoft.com/office/drawing/2014/main" id="{4D9614D7-CC59-4D42-9181-F3E992373A0B}"/>
              </a:ext>
            </a:extLst>
          </p:cNvPr>
          <p:cNvGraphicFramePr/>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59" name="Image 58">
            <a:extLst>
              <a:ext uri="{FF2B5EF4-FFF2-40B4-BE49-F238E27FC236}">
                <a16:creationId xmlns="" xmlns:a16="http://schemas.microsoft.com/office/drawing/2014/main" id="{50A76F29-57C9-4CD6-ACE8-297ADBDFBF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60" name="Image 59">
            <a:extLst>
              <a:ext uri="{FF2B5EF4-FFF2-40B4-BE49-F238E27FC236}">
                <a16:creationId xmlns="" xmlns:a16="http://schemas.microsoft.com/office/drawing/2014/main" id="{B88BBA99-5E3B-436E-9E16-8B22CC1674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61" name="Graphique 60">
            <a:extLst>
              <a:ext uri="{FF2B5EF4-FFF2-40B4-BE49-F238E27FC236}">
                <a16:creationId xmlns="" xmlns:a16="http://schemas.microsoft.com/office/drawing/2014/main" id="{0DBFAE69-53E1-495B-A752-B8C8A798C1AD}"/>
              </a:ext>
            </a:extLst>
          </p:cNvPr>
          <p:cNvGraphicFramePr/>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2" name="Diagramme 61">
            <a:extLst>
              <a:ext uri="{FF2B5EF4-FFF2-40B4-BE49-F238E27FC236}">
                <a16:creationId xmlns="" xmlns:a16="http://schemas.microsoft.com/office/drawing/2014/main" id="{A6CCBBF7-9DE6-4AD4-B0EC-7294FF8241C0}"/>
              </a:ext>
            </a:extLst>
          </p:cNvPr>
          <p:cNvGraphicFramePr/>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3" name="Diagramme 62">
            <a:extLst>
              <a:ext uri="{FF2B5EF4-FFF2-40B4-BE49-F238E27FC236}">
                <a16:creationId xmlns="" xmlns:a16="http://schemas.microsoft.com/office/drawing/2014/main" id="{4C6D3B8F-71E1-4207-AA1A-BCB55C5CC614}"/>
              </a:ext>
            </a:extLst>
          </p:cNvPr>
          <p:cNvGraphicFramePr/>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4" name="Flèche droite 87">
            <a:extLst>
              <a:ext uri="{FF2B5EF4-FFF2-40B4-BE49-F238E27FC236}">
                <a16:creationId xmlns="" xmlns:a16="http://schemas.microsoft.com/office/drawing/2014/main" id="{6BE23F74-18B6-4C47-8337-145B283B34DD}"/>
              </a:ext>
            </a:extLst>
          </p:cNvPr>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65" name="Graphique 64">
            <a:extLst>
              <a:ext uri="{FF2B5EF4-FFF2-40B4-BE49-F238E27FC236}">
                <a16:creationId xmlns="" xmlns:a16="http://schemas.microsoft.com/office/drawing/2014/main" id="{EE7D57A7-3C3A-4FB2-BB61-E48A07B361F5}"/>
              </a:ext>
            </a:extLst>
          </p:cNvPr>
          <p:cNvGraphicFramePr/>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95588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 xmlns:a16="http://schemas.microsoft.com/office/drawing/2014/main"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 xmlns:a16="http://schemas.microsoft.com/office/drawing/2014/main" id="{408F15A9-98B1-4779-BE35-A48C498635F1}"/>
              </a:ext>
            </a:extLst>
          </p:cNvPr>
          <p:cNvSpPr txBox="1"/>
          <p:nvPr/>
        </p:nvSpPr>
        <p:spPr>
          <a:xfrm rot="5400000">
            <a:off x="6364456" y="1209478"/>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 xmlns:a16="http://schemas.microsoft.com/office/drawing/2014/main"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 xmlns:a16="http://schemas.microsoft.com/office/drawing/2014/main"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 xmlns:a16="http://schemas.microsoft.com/office/drawing/2014/main"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 xmlns:a16="http://schemas.microsoft.com/office/drawing/2014/main"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 xmlns:a16="http://schemas.microsoft.com/office/drawing/2014/main"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 xmlns:a16="http://schemas.microsoft.com/office/drawing/2014/main"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 xmlns:a16="http://schemas.microsoft.com/office/drawing/2014/main"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 xmlns:a16="http://schemas.microsoft.com/office/drawing/2014/main"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 xmlns:a16="http://schemas.microsoft.com/office/drawing/2014/main"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 xmlns:a16="http://schemas.microsoft.com/office/drawing/2014/main"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 xmlns:a16="http://schemas.microsoft.com/office/drawing/2014/main"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 xmlns:a16="http://schemas.microsoft.com/office/drawing/2014/main"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 xmlns:a16="http://schemas.microsoft.com/office/drawing/2014/main"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114602" y="3079990"/>
                  <a:ext cx="457200" cy="457200"/>
                </a:xfrm>
                <a:prstGeom prst="rect">
                  <a:avLst/>
                </a:prstGeom>
              </p:spPr>
            </p:pic>
            <p:sp>
              <p:nvSpPr>
                <p:cNvPr id="22" name="TextBox 74">
                  <a:extLst>
                    <a:ext uri="{FF2B5EF4-FFF2-40B4-BE49-F238E27FC236}">
                      <a16:creationId xmlns="" xmlns:a16="http://schemas.microsoft.com/office/drawing/2014/main"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Une </a:t>
                  </a:r>
                  <a:r>
                    <a:rPr kumimoji="0" lang="en-US" sz="1000" b="0" i="0" u="none" strike="noStrike" kern="0" cap="none" spc="0" normalizeH="0" baseline="0" noProof="0" dirty="0" err="1">
                      <a:ln>
                        <a:noFill/>
                      </a:ln>
                      <a:solidFill>
                        <a:prstClr val="black"/>
                      </a:solidFill>
                      <a:effectLst/>
                      <a:uLnTx/>
                      <a:uFillTx/>
                    </a:rPr>
                    <a:t>semaine</a:t>
                  </a:r>
                  <a:r>
                    <a:rPr kumimoji="0" lang="en-US" sz="1000" b="0" i="0" u="none" strike="noStrike" kern="0" cap="none" spc="0" normalizeH="0" baseline="0" noProof="0" dirty="0">
                      <a:ln>
                        <a:noFill/>
                      </a:ln>
                      <a:solidFill>
                        <a:prstClr val="black"/>
                      </a:solidFill>
                      <a:effectLst/>
                      <a:uLnTx/>
                      <a:uFillTx/>
                    </a:rPr>
                    <a:t> avec</a:t>
                  </a:r>
                  <a:r>
                    <a:rPr kumimoji="0" lang="en-US" sz="1000" b="0" i="0" u="none" strike="noStrike" kern="0" cap="none" spc="0" normalizeH="0" noProof="0" dirty="0">
                      <a:ln>
                        <a:noFill/>
                      </a:ln>
                      <a:solidFill>
                        <a:prstClr val="black"/>
                      </a:solidFill>
                      <a:effectLst/>
                      <a:uLnTx/>
                      <a:uFillTx/>
                    </a:rPr>
                    <a:t> des </a:t>
                  </a:r>
                  <a:r>
                    <a:rPr kumimoji="0" lang="en-US" sz="1000" b="0" i="0" u="none" strike="noStrike" kern="0" cap="none" spc="0" normalizeH="0" noProof="0" dirty="0" err="1">
                      <a:ln>
                        <a:noFill/>
                      </a:ln>
                      <a:solidFill>
                        <a:prstClr val="black"/>
                      </a:solidFill>
                      <a:effectLst/>
                      <a:uLnTx/>
                      <a:uFillTx/>
                    </a:rPr>
                    <a:t>écarts</a:t>
                  </a:r>
                  <a:r>
                    <a:rPr kumimoji="0" lang="en-US" sz="1000" b="0" i="0" u="none" strike="noStrike" kern="0" cap="none" spc="0" normalizeH="0" noProof="0" dirty="0">
                      <a:ln>
                        <a:noFill/>
                      </a:ln>
                      <a:solidFill>
                        <a:prstClr val="black"/>
                      </a:solidFill>
                      <a:effectLst/>
                      <a:uLnTx/>
                      <a:uFillTx/>
                    </a:rPr>
                    <a:t>,,,,,,,,,,,,,</a:t>
                  </a:r>
                  <a:endParaRPr kumimoji="0" lang="en-US" sz="1000" b="0" i="0" u="none" strike="noStrike" kern="0" cap="none" spc="0" normalizeH="0" baseline="0" noProof="0" dirty="0">
                    <a:ln>
                      <a:noFill/>
                    </a:ln>
                    <a:solidFill>
                      <a:prstClr val="black"/>
                    </a:solidFill>
                    <a:effectLst/>
                    <a:uLnTx/>
                    <a:uFillTx/>
                  </a:endParaRPr>
                </a:p>
              </p:txBody>
            </p:sp>
          </p:grpSp>
        </p:grpSp>
        <p:sp>
          <p:nvSpPr>
            <p:cNvPr id="12" name="Rectangle: Top Corners Rounded 89">
              <a:extLst>
                <a:ext uri="{FF2B5EF4-FFF2-40B4-BE49-F238E27FC236}">
                  <a16:creationId xmlns="" xmlns:a16="http://schemas.microsoft.com/office/drawing/2014/main"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 xmlns:a16="http://schemas.microsoft.com/office/drawing/2014/main"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 xmlns:a16="http://schemas.microsoft.com/office/drawing/2014/main"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 xmlns:a16="http://schemas.microsoft.com/office/drawing/2014/main"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 xmlns:a16="http://schemas.microsoft.com/office/drawing/2014/main"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 xmlns:a16="http://schemas.microsoft.com/office/drawing/2014/main"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 xmlns:a16="http://schemas.microsoft.com/office/drawing/2014/main"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 xmlns:a16="http://schemas.microsoft.com/office/drawing/2014/main"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 xmlns:a16="http://schemas.microsoft.com/office/drawing/2014/main"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 xmlns:a16="http://schemas.microsoft.com/office/drawing/2014/main"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 xmlns:a16="http://schemas.microsoft.com/office/drawing/2014/main"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 xmlns:a16="http://schemas.microsoft.com/office/drawing/2014/main" id="{53860641-FEAC-428D-85CA-07DCD4AC89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42123" y="4284505"/>
                <a:ext cx="457200" cy="457200"/>
              </a:xfrm>
              <a:prstGeom prst="rect">
                <a:avLst/>
              </a:prstGeom>
            </p:spPr>
          </p:pic>
          <p:sp>
            <p:nvSpPr>
              <p:cNvPr id="36" name="TextBox 70">
                <a:extLst>
                  <a:ext uri="{FF2B5EF4-FFF2-40B4-BE49-F238E27FC236}">
                    <a16:creationId xmlns="" xmlns:a16="http://schemas.microsoft.com/office/drawing/2014/main"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a:solidFill>
                      <a:prstClr val="black"/>
                    </a:solidFill>
                  </a:rPr>
                  <a:t>Une </a:t>
                </a:r>
                <a:r>
                  <a:rPr lang="en-US" sz="1000" kern="0" dirty="0" err="1">
                    <a:solidFill>
                      <a:prstClr val="black"/>
                    </a:solidFill>
                  </a:rPr>
                  <a:t>semaine</a:t>
                </a:r>
                <a:r>
                  <a:rPr lang="en-US" sz="1000" kern="0" dirty="0">
                    <a:solidFill>
                      <a:prstClr val="black"/>
                    </a:solidFill>
                  </a:rPr>
                  <a:t> </a:t>
                </a:r>
                <a:r>
                  <a:rPr lang="en-US" sz="1000" kern="0" dirty="0" err="1">
                    <a:solidFill>
                      <a:prstClr val="black"/>
                    </a:solidFill>
                  </a:rPr>
                  <a:t>ponctuéee</a:t>
                </a:r>
                <a:r>
                  <a:rPr lang="en-US" sz="1000" kern="0" dirty="0">
                    <a:solidFill>
                      <a:prstClr val="black"/>
                    </a:solidFill>
                  </a:rPr>
                  <a:t> par,,,,,</a:t>
                </a:r>
                <a:endParaRPr kumimoji="0" lang="en-US" sz="1000" b="0" i="0" u="none" strike="noStrike" kern="0" cap="none" spc="0" normalizeH="0" baseline="0" noProof="0" dirty="0">
                  <a:ln>
                    <a:noFill/>
                  </a:ln>
                  <a:solidFill>
                    <a:prstClr val="black"/>
                  </a:solidFill>
                  <a:effectLst/>
                  <a:uLnTx/>
                  <a:uFillTx/>
                </a:endParaRPr>
              </a:p>
            </p:txBody>
          </p:sp>
        </p:grpSp>
        <p:sp>
          <p:nvSpPr>
            <p:cNvPr id="27" name="Rectangle: Top Corners Rounded 90">
              <a:extLst>
                <a:ext uri="{FF2B5EF4-FFF2-40B4-BE49-F238E27FC236}">
                  <a16:creationId xmlns="" xmlns:a16="http://schemas.microsoft.com/office/drawing/2014/main"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 xmlns:a16="http://schemas.microsoft.com/office/drawing/2014/main"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 xmlns:a16="http://schemas.microsoft.com/office/drawing/2014/main"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 xmlns:a16="http://schemas.microsoft.com/office/drawing/2014/main"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 xmlns:a16="http://schemas.microsoft.com/office/drawing/2014/main"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 xmlns:a16="http://schemas.microsoft.com/office/drawing/2014/main"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 xmlns:a16="http://schemas.microsoft.com/office/drawing/2014/main"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 xmlns:a16="http://schemas.microsoft.com/office/drawing/2014/main"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 xmlns:a16="http://schemas.microsoft.com/office/drawing/2014/main"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 xmlns:a16="http://schemas.microsoft.com/office/drawing/2014/main"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 xmlns:a16="http://schemas.microsoft.com/office/drawing/2014/main"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 xmlns:a16="http://schemas.microsoft.com/office/drawing/2014/main"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 xmlns:a16="http://schemas.microsoft.com/office/drawing/2014/main"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 xmlns:a16="http://schemas.microsoft.com/office/drawing/2014/main"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 xmlns:a16="http://schemas.microsoft.com/office/drawing/2014/main"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 xmlns:a16="http://schemas.microsoft.com/office/drawing/2014/main"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 xmlns:a16="http://schemas.microsoft.com/office/drawing/2014/main"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5" name="Rectangle 54"/>
          <p:cNvSpPr/>
          <p:nvPr/>
        </p:nvSpPr>
        <p:spPr>
          <a:xfrm>
            <a:off x="1878488" y="5398532"/>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Présentation et début des test de </a:t>
            </a:r>
            <a:r>
              <a:rPr lang="fr-FR" sz="1100" dirty="0" err="1" smtClean="0">
                <a:solidFill>
                  <a:schemeClr val="tx1"/>
                </a:solidFill>
                <a:latin typeface="Baskerville Old Face" panose="02020602080505020303" pitchFamily="18" charset="0"/>
              </a:rPr>
              <a:t>yellowchat</a:t>
            </a:r>
            <a:r>
              <a:rPr lang="fr-FR" sz="1100" dirty="0" smtClean="0">
                <a:solidFill>
                  <a:schemeClr val="tx1"/>
                </a:solidFill>
                <a:latin typeface="Baskerville Old Face" panose="02020602080505020303" pitchFamily="18" charset="0"/>
              </a:rPr>
              <a:t> MCB</a:t>
            </a:r>
          </a:p>
          <a:p>
            <a:pPr marL="171450" indent="-171450">
              <a:buFontTx/>
              <a:buChar char="-"/>
            </a:pPr>
            <a:r>
              <a:rPr lang="fr-FR" sz="1100" dirty="0" smtClean="0">
                <a:solidFill>
                  <a:schemeClr val="tx1"/>
                </a:solidFill>
                <a:latin typeface="Baskerville Old Face" panose="02020602080505020303" pitchFamily="18" charset="0"/>
              </a:rPr>
              <a:t>Augmentation des positions sur </a:t>
            </a:r>
            <a:r>
              <a:rPr lang="fr-FR" sz="1100" dirty="0" err="1" smtClean="0">
                <a:solidFill>
                  <a:schemeClr val="tx1"/>
                </a:solidFill>
                <a:latin typeface="Baskerville Old Face" panose="02020602080505020303" pitchFamily="18" charset="0"/>
              </a:rPr>
              <a:t>Bytel</a:t>
            </a:r>
            <a:r>
              <a:rPr lang="fr-FR" sz="1100" dirty="0" smtClean="0">
                <a:solidFill>
                  <a:schemeClr val="tx1"/>
                </a:solidFill>
                <a:latin typeface="Baskerville Old Face" panose="02020602080505020303" pitchFamily="18" charset="0"/>
              </a:rPr>
              <a:t>  </a:t>
            </a:r>
          </a:p>
          <a:p>
            <a:pPr marL="171450" indent="-171450">
              <a:buFontTx/>
              <a:buChar char="-"/>
            </a:pPr>
            <a:r>
              <a:rPr lang="fr-FR" sz="1100" dirty="0" smtClean="0">
                <a:solidFill>
                  <a:schemeClr val="tx1"/>
                </a:solidFill>
                <a:latin typeface="Baskerville Old Face" panose="02020602080505020303" pitchFamily="18" charset="0"/>
              </a:rPr>
              <a:t>Déploiement et configuration des clavier a carte sur le plateau </a:t>
            </a:r>
            <a:r>
              <a:rPr lang="fr-FR" sz="1100" dirty="0" err="1" smtClean="0">
                <a:solidFill>
                  <a:schemeClr val="tx1"/>
                </a:solidFill>
                <a:latin typeface="Baskerville Old Face" panose="02020602080505020303" pitchFamily="18" charset="0"/>
              </a:rPr>
              <a:t>bytel</a:t>
            </a:r>
            <a:endParaRPr lang="fr-FR" sz="1100" dirty="0" smtClean="0">
              <a:solidFill>
                <a:schemeClr val="tx1"/>
              </a:solidFill>
              <a:latin typeface="Baskerville Old Face" panose="02020602080505020303" pitchFamily="18" charset="0"/>
            </a:endParaRPr>
          </a:p>
          <a:p>
            <a:pPr marL="171450" indent="-171450">
              <a:buFontTx/>
              <a:buChar char="-"/>
            </a:pPr>
            <a:r>
              <a:rPr lang="fr-FR" sz="1100" dirty="0" smtClean="0">
                <a:solidFill>
                  <a:schemeClr val="tx1"/>
                </a:solidFill>
                <a:latin typeface="Baskerville Old Face" panose="02020602080505020303" pitchFamily="18" charset="0"/>
              </a:rPr>
              <a:t>Mise a disposition d’un poste </a:t>
            </a:r>
            <a:r>
              <a:rPr lang="fr-FR" sz="1100" dirty="0" err="1" smtClean="0">
                <a:solidFill>
                  <a:schemeClr val="tx1"/>
                </a:solidFill>
                <a:latin typeface="Baskerville Old Face" panose="02020602080505020303" pitchFamily="18" charset="0"/>
              </a:rPr>
              <a:t>deffectueux</a:t>
            </a:r>
            <a:r>
              <a:rPr lang="fr-FR" sz="1100" dirty="0" smtClean="0">
                <a:solidFill>
                  <a:schemeClr val="tx1"/>
                </a:solidFill>
                <a:latin typeface="Baskerville Old Face" panose="02020602080505020303" pitchFamily="18" charset="0"/>
              </a:rPr>
              <a:t> sur </a:t>
            </a:r>
            <a:r>
              <a:rPr lang="fr-FR" sz="1100" dirty="0" err="1" smtClean="0">
                <a:solidFill>
                  <a:schemeClr val="tx1"/>
                </a:solidFill>
                <a:latin typeface="Baskerville Old Face" panose="02020602080505020303" pitchFamily="18" charset="0"/>
              </a:rPr>
              <a:t>moov</a:t>
            </a:r>
            <a:endParaRPr lang="fr-FR" sz="1100" dirty="0">
              <a:solidFill>
                <a:schemeClr val="tx1"/>
              </a:solidFill>
              <a:latin typeface="Baskerville Old Face" panose="02020602080505020303" pitchFamily="18" charset="0"/>
            </a:endParaRPr>
          </a:p>
          <a:p>
            <a:pPr marL="171450" indent="-171450">
              <a:buFontTx/>
              <a:buChar char="-"/>
            </a:pPr>
            <a:r>
              <a:rPr lang="fr-FR" sz="1100" dirty="0" smtClean="0">
                <a:solidFill>
                  <a:schemeClr val="tx1"/>
                </a:solidFill>
                <a:latin typeface="Baskerville Old Face" panose="02020602080505020303" pitchFamily="18" charset="0"/>
              </a:rPr>
              <a:t>Support aux filiales </a:t>
            </a:r>
            <a:r>
              <a:rPr lang="fr-FR" sz="1100" dirty="0" err="1" smtClean="0">
                <a:solidFill>
                  <a:schemeClr val="tx1"/>
                </a:solidFill>
                <a:latin typeface="Baskerville Old Face" panose="02020602080505020303" pitchFamily="18" charset="0"/>
              </a:rPr>
              <a:t>cameroun</a:t>
            </a:r>
            <a:r>
              <a:rPr lang="fr-FR" sz="1100" dirty="0" smtClean="0">
                <a:solidFill>
                  <a:schemeClr val="tx1"/>
                </a:solidFill>
                <a:latin typeface="Baskerville Old Face" panose="02020602080505020303" pitchFamily="18" charset="0"/>
              </a:rPr>
              <a:t> </a:t>
            </a:r>
            <a:r>
              <a:rPr lang="fr-FR" sz="1100" dirty="0" err="1" smtClean="0">
                <a:solidFill>
                  <a:schemeClr val="tx1"/>
                </a:solidFill>
                <a:latin typeface="Baskerville Old Face" panose="02020602080505020303" pitchFamily="18" charset="0"/>
              </a:rPr>
              <a:t>congo</a:t>
            </a:r>
            <a:endParaRPr lang="fr-FR" sz="1100" dirty="0">
              <a:solidFill>
                <a:schemeClr val="tx1"/>
              </a:solidFill>
              <a:latin typeface="Baskerville Old Face" panose="02020602080505020303" pitchFamily="18" charset="0"/>
            </a:endParaRPr>
          </a:p>
          <a:p>
            <a:pPr marL="171450" indent="-171450">
              <a:buFontTx/>
              <a:buChar char="-"/>
            </a:pPr>
            <a:endParaRPr lang="fr-FR" sz="1100" dirty="0">
              <a:solidFill>
                <a:schemeClr val="tx1"/>
              </a:solidFill>
              <a:latin typeface="Baskerville Old Face" panose="02020602080505020303" pitchFamily="18" charset="0"/>
            </a:endParaRPr>
          </a:p>
          <a:p>
            <a:pPr marL="171450" indent="-171450">
              <a:buFontTx/>
              <a:buChar char="-"/>
            </a:pPr>
            <a:endParaRPr lang="fr-FR" sz="1100" dirty="0">
              <a:solidFill>
                <a:schemeClr val="tx1"/>
              </a:solidFill>
              <a:latin typeface="Baskerville Old Face" panose="02020602080505020303" pitchFamily="18" charset="0"/>
            </a:endParaRPr>
          </a:p>
          <a:p>
            <a:pPr marL="171450" indent="-171450">
              <a:buFontTx/>
              <a:buChar char="-"/>
            </a:pPr>
            <a:endParaRPr lang="fr-FR" sz="1100" dirty="0">
              <a:solidFill>
                <a:schemeClr val="tx1"/>
              </a:solidFill>
              <a:latin typeface="Baskerville Old Face" panose="02020602080505020303" pitchFamily="18" charset="0"/>
            </a:endParaRP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50" dirty="0">
              <a:solidFill>
                <a:schemeClr val="tx1"/>
              </a:solidFill>
              <a:latin typeface="Baskerville Old Face" panose="02020602080505020303" pitchFamily="18" charset="0"/>
            </a:endParaRPr>
          </a:p>
        </p:txBody>
      </p:sp>
      <p:sp>
        <p:nvSpPr>
          <p:cNvPr id="58" name="Rectangle 57"/>
          <p:cNvSpPr/>
          <p:nvPr/>
        </p:nvSpPr>
        <p:spPr>
          <a:xfrm>
            <a:off x="7876101" y="5176488"/>
            <a:ext cx="3457213" cy="1181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Souci de disjoncteur qui a causé l’</a:t>
            </a:r>
            <a:r>
              <a:rPr lang="fr-FR" sz="1100" dirty="0" err="1" smtClean="0">
                <a:solidFill>
                  <a:schemeClr val="tx1"/>
                </a:solidFill>
                <a:latin typeface="Baskerville Old Face" panose="02020602080505020303" pitchFamily="18" charset="0"/>
              </a:rPr>
              <a:t>arret</a:t>
            </a:r>
            <a:r>
              <a:rPr lang="fr-FR" sz="1100" dirty="0" smtClean="0">
                <a:solidFill>
                  <a:schemeClr val="tx1"/>
                </a:solidFill>
                <a:latin typeface="Baskerville Old Face" panose="02020602080505020303" pitchFamily="18" charset="0"/>
              </a:rPr>
              <a:t> des serveurs secondaire et des routeur internet causant ainsi une coupure de connexion dans l’entreprise et l’</a:t>
            </a:r>
            <a:r>
              <a:rPr lang="fr-FR" sz="1100" dirty="0" err="1" smtClean="0">
                <a:solidFill>
                  <a:schemeClr val="tx1"/>
                </a:solidFill>
                <a:latin typeface="Baskerville Old Face" panose="02020602080505020303" pitchFamily="18" charset="0"/>
              </a:rPr>
              <a:t>innaccessibilité</a:t>
            </a:r>
            <a:r>
              <a:rPr lang="fr-FR" sz="1100" dirty="0" smtClean="0">
                <a:solidFill>
                  <a:schemeClr val="tx1"/>
                </a:solidFill>
                <a:latin typeface="Baskerville Old Face" panose="02020602080505020303" pitchFamily="18" charset="0"/>
              </a:rPr>
              <a:t> de certaine ressource de </a:t>
            </a:r>
            <a:r>
              <a:rPr lang="fr-FR" sz="1100" dirty="0" smtClean="0">
                <a:solidFill>
                  <a:schemeClr val="tx1"/>
                </a:solidFill>
                <a:latin typeface="Baskerville Old Face" panose="02020602080505020303" pitchFamily="18" charset="0"/>
              </a:rPr>
              <a:t>l’entreprise</a:t>
            </a:r>
          </a:p>
          <a:p>
            <a:pPr marL="171450" indent="-171450">
              <a:buFontTx/>
              <a:buChar char="-"/>
            </a:pPr>
            <a:r>
              <a:rPr lang="fr-FR" sz="1100" dirty="0" smtClean="0">
                <a:solidFill>
                  <a:schemeClr val="tx1"/>
                </a:solidFill>
                <a:latin typeface="Baskerville Old Face" panose="02020602080505020303" pitchFamily="18" charset="0"/>
              </a:rPr>
              <a:t>Mise a jour </a:t>
            </a:r>
            <a:r>
              <a:rPr lang="fr-FR" sz="1100" smtClean="0">
                <a:solidFill>
                  <a:schemeClr val="tx1"/>
                </a:solidFill>
                <a:latin typeface="Baskerville Old Face" panose="02020602080505020303" pitchFamily="18" charset="0"/>
              </a:rPr>
              <a:t>des badgeuses</a:t>
            </a:r>
            <a:endParaRPr lang="fr-FR" sz="1100" dirty="0" smtClean="0">
              <a:solidFill>
                <a:schemeClr val="tx1"/>
              </a:solidFill>
              <a:latin typeface="Baskerville Old Face" panose="02020602080505020303" pitchFamily="18" charset="0"/>
            </a:endParaRPr>
          </a:p>
          <a:p>
            <a:pPr marL="171450" indent="-171450">
              <a:buFontTx/>
              <a:buChar char="-"/>
            </a:pPr>
            <a:r>
              <a:rPr lang="fr-FR" sz="1100" dirty="0">
                <a:solidFill>
                  <a:schemeClr val="tx1"/>
                </a:solidFill>
                <a:latin typeface="Baskerville Old Face" panose="02020602080505020303" pitchFamily="18" charset="0"/>
              </a:rPr>
              <a:t>Coupure d’appel </a:t>
            </a:r>
            <a:r>
              <a:rPr lang="fr-FR" sz="1100" dirty="0" smtClean="0">
                <a:solidFill>
                  <a:schemeClr val="tx1"/>
                </a:solidFill>
                <a:latin typeface="Baskerville Old Face" panose="02020602080505020303" pitchFamily="18" charset="0"/>
              </a:rPr>
              <a:t> </a:t>
            </a:r>
            <a:r>
              <a:rPr lang="fr-FR" sz="1100" dirty="0">
                <a:solidFill>
                  <a:schemeClr val="tx1"/>
                </a:solidFill>
                <a:latin typeface="Baskerville Old Face" panose="02020602080505020303" pitchFamily="18" charset="0"/>
              </a:rPr>
              <a:t>sur MTN du coté du </a:t>
            </a:r>
            <a:r>
              <a:rPr lang="fr-FR" sz="1100" dirty="0" smtClean="0">
                <a:solidFill>
                  <a:schemeClr val="tx1"/>
                </a:solidFill>
                <a:latin typeface="Baskerville Old Face" panose="02020602080505020303" pitchFamily="18" charset="0"/>
              </a:rPr>
              <a:t>client</a:t>
            </a:r>
          </a:p>
          <a:p>
            <a:pPr marL="171450" indent="-171450">
              <a:buFontTx/>
              <a:buChar char="-"/>
            </a:pPr>
            <a:r>
              <a:rPr lang="fr-FR" sz="1100" dirty="0" err="1" smtClean="0">
                <a:solidFill>
                  <a:schemeClr val="tx1"/>
                </a:solidFill>
                <a:latin typeface="Baskerville Old Face" panose="02020602080505020303" pitchFamily="18" charset="0"/>
              </a:rPr>
              <a:t>Deconnexion</a:t>
            </a:r>
            <a:r>
              <a:rPr lang="fr-FR" sz="1100" dirty="0" smtClean="0">
                <a:solidFill>
                  <a:schemeClr val="tx1"/>
                </a:solidFill>
                <a:latin typeface="Baskerville Old Face" panose="02020602080505020303" pitchFamily="18" charset="0"/>
              </a:rPr>
              <a:t> </a:t>
            </a:r>
            <a:r>
              <a:rPr lang="fr-FR" sz="1100" dirty="0" err="1" smtClean="0">
                <a:solidFill>
                  <a:schemeClr val="tx1"/>
                </a:solidFill>
                <a:latin typeface="Baskerville Old Face" panose="02020602080505020303" pitchFamily="18" charset="0"/>
              </a:rPr>
              <a:t>hermes</a:t>
            </a:r>
            <a:endParaRPr lang="fr-FR" sz="11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3354665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 xmlns:a16="http://schemas.microsoft.com/office/drawing/2014/main"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 xmlns:a16="http://schemas.microsoft.com/office/drawing/2014/main"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 xmlns:a16="http://schemas.microsoft.com/office/drawing/2014/main"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 xmlns:a16="http://schemas.microsoft.com/office/drawing/2014/main"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 xmlns:a16="http://schemas.microsoft.com/office/drawing/2014/main"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 xmlns:a16="http://schemas.microsoft.com/office/drawing/2014/main"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 xmlns:a16="http://schemas.microsoft.com/office/drawing/2014/main"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 xmlns:a16="http://schemas.microsoft.com/office/drawing/2014/main"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EFFECTIF</a:t>
              </a:r>
            </a:p>
          </p:txBody>
        </p:sp>
        <p:sp>
          <p:nvSpPr>
            <p:cNvPr id="14" name="TextBox 14">
              <a:extLst>
                <a:ext uri="{FF2B5EF4-FFF2-40B4-BE49-F238E27FC236}">
                  <a16:creationId xmlns="" xmlns:a16="http://schemas.microsoft.com/office/drawing/2014/main"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a:solidFill>
                    <a:schemeClr val="bg1">
                      <a:lumMod val="50000"/>
                    </a:schemeClr>
                  </a:solidFill>
                </a:rPr>
                <a:t>DDDDDDDDDDDDDDDDDDD</a:t>
              </a:r>
            </a:p>
          </p:txBody>
        </p:sp>
      </p:grpSp>
      <p:grpSp>
        <p:nvGrpSpPr>
          <p:cNvPr id="15" name="Group 1">
            <a:extLst>
              <a:ext uri="{FF2B5EF4-FFF2-40B4-BE49-F238E27FC236}">
                <a16:creationId xmlns="" xmlns:a16="http://schemas.microsoft.com/office/drawing/2014/main"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 xmlns:a16="http://schemas.microsoft.com/office/drawing/2014/main"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 xmlns:a16="http://schemas.microsoft.com/office/drawing/2014/main"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 xmlns:a16="http://schemas.microsoft.com/office/drawing/2014/main"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 xmlns:a16="http://schemas.microsoft.com/office/drawing/2014/main"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 xmlns:a16="http://schemas.microsoft.com/office/drawing/2014/main"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 xmlns:a16="http://schemas.microsoft.com/office/drawing/2014/main"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 xmlns:a16="http://schemas.microsoft.com/office/drawing/2014/main"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 xmlns:a16="http://schemas.microsoft.com/office/drawing/2014/main"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a:solidFill>
                    <a:schemeClr val="bg1">
                      <a:lumMod val="50000"/>
                    </a:schemeClr>
                  </a:solidFill>
                </a:rPr>
                <a:t>DDDDDDDDDDDDDDDDDDDDDDDDDDDDDDDDD</a:t>
              </a:r>
            </a:p>
          </p:txBody>
        </p:sp>
      </p:grpSp>
      <p:grpSp>
        <p:nvGrpSpPr>
          <p:cNvPr id="25" name="Group 2">
            <a:extLst>
              <a:ext uri="{FF2B5EF4-FFF2-40B4-BE49-F238E27FC236}">
                <a16:creationId xmlns="" xmlns:a16="http://schemas.microsoft.com/office/drawing/2014/main"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 xmlns:a16="http://schemas.microsoft.com/office/drawing/2014/main"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 xmlns:a16="http://schemas.microsoft.com/office/drawing/2014/main"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 xmlns:a16="http://schemas.microsoft.com/office/drawing/2014/main"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 xmlns:a16="http://schemas.microsoft.com/office/drawing/2014/main"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 xmlns:a16="http://schemas.microsoft.com/office/drawing/2014/main"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 xmlns:a16="http://schemas.microsoft.com/office/drawing/2014/main"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 xmlns:a16="http://schemas.microsoft.com/office/drawing/2014/main"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 xmlns:a16="http://schemas.microsoft.com/office/drawing/2014/main"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a:solidFill>
                    <a:schemeClr val="bg1">
                      <a:lumMod val="50000"/>
                    </a:schemeClr>
                  </a:solidFill>
                </a:rPr>
                <a:t>DDDDDDDDDDDDDDDDDDDDDDDDD. </a:t>
              </a:r>
            </a:p>
          </p:txBody>
        </p:sp>
      </p:grpSp>
      <p:grpSp>
        <p:nvGrpSpPr>
          <p:cNvPr id="35" name="Group 3">
            <a:extLst>
              <a:ext uri="{FF2B5EF4-FFF2-40B4-BE49-F238E27FC236}">
                <a16:creationId xmlns="" xmlns:a16="http://schemas.microsoft.com/office/drawing/2014/main"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 xmlns:a16="http://schemas.microsoft.com/office/drawing/2014/main"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 xmlns:a16="http://schemas.microsoft.com/office/drawing/2014/main"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 xmlns:a16="http://schemas.microsoft.com/office/drawing/2014/main"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 xmlns:a16="http://schemas.microsoft.com/office/drawing/2014/main"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 xmlns:a16="http://schemas.microsoft.com/office/drawing/2014/main"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 xmlns:a16="http://schemas.microsoft.com/office/drawing/2014/main"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 xmlns:a16="http://schemas.microsoft.com/office/drawing/2014/main"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PRODUCTIVITE</a:t>
              </a:r>
            </a:p>
          </p:txBody>
        </p:sp>
        <p:sp>
          <p:nvSpPr>
            <p:cNvPr id="44" name="TextBox 45">
              <a:extLst>
                <a:ext uri="{FF2B5EF4-FFF2-40B4-BE49-F238E27FC236}">
                  <a16:creationId xmlns="" xmlns:a16="http://schemas.microsoft.com/office/drawing/2014/main"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a:solidFill>
                    <a:schemeClr val="bg1">
                      <a:lumMod val="50000"/>
                    </a:schemeClr>
                  </a:solidFill>
                </a:rPr>
                <a:t>DDDDDDDDDDDDDDDDDDDDDDDDDDDD</a:t>
              </a:r>
            </a:p>
          </p:txBody>
        </p:sp>
      </p:grpSp>
      <p:grpSp>
        <p:nvGrpSpPr>
          <p:cNvPr id="45" name="Group 12">
            <a:extLst>
              <a:ext uri="{FF2B5EF4-FFF2-40B4-BE49-F238E27FC236}">
                <a16:creationId xmlns="" xmlns:a16="http://schemas.microsoft.com/office/drawing/2014/main"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 xmlns:a16="http://schemas.microsoft.com/office/drawing/2014/main"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 xmlns:a16="http://schemas.microsoft.com/office/drawing/2014/main"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 xmlns:a16="http://schemas.microsoft.com/office/drawing/2014/main"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 xmlns:a16="http://schemas.microsoft.com/office/drawing/2014/main"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 xmlns:a16="http://schemas.microsoft.com/office/drawing/2014/main"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 xmlns:a16="http://schemas.microsoft.com/office/drawing/2014/main"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 xmlns:a16="http://schemas.microsoft.com/office/drawing/2014/main"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QUALITE</a:t>
              </a:r>
            </a:p>
          </p:txBody>
        </p:sp>
        <p:sp>
          <p:nvSpPr>
            <p:cNvPr id="54" name="TextBox 55">
              <a:extLst>
                <a:ext uri="{FF2B5EF4-FFF2-40B4-BE49-F238E27FC236}">
                  <a16:creationId xmlns="" xmlns:a16="http://schemas.microsoft.com/office/drawing/2014/main"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a:solidFill>
                    <a:schemeClr val="bg1">
                      <a:lumMod val="50000"/>
                    </a:schemeClr>
                  </a:solidFill>
                </a:rPr>
                <a:t>DDDDDDDDDDDDDDDDDDDDDDDDDDDDDDD</a:t>
              </a:r>
            </a:p>
          </p:txBody>
        </p:sp>
      </p:grpSp>
      <p:grpSp>
        <p:nvGrpSpPr>
          <p:cNvPr id="55" name="Group 66">
            <a:extLst>
              <a:ext uri="{FF2B5EF4-FFF2-40B4-BE49-F238E27FC236}">
                <a16:creationId xmlns="" xmlns:a16="http://schemas.microsoft.com/office/drawing/2014/main"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 xmlns:a16="http://schemas.microsoft.com/office/drawing/2014/main"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 xmlns:a16="http://schemas.microsoft.com/office/drawing/2014/main"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 xmlns:a16="http://schemas.microsoft.com/office/drawing/2014/main"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 xmlns:a16="http://schemas.microsoft.com/office/drawing/2014/main"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 xmlns:a16="http://schemas.microsoft.com/office/drawing/2014/main"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 xmlns:a16="http://schemas.microsoft.com/office/drawing/2014/main"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 xmlns:a16="http://schemas.microsoft.com/office/drawing/2014/main" id="{47EDCD8E-DFCF-45DC-AABF-028A1B8DED7C}"/>
                </a:ext>
              </a:extLst>
            </p:cNvPr>
            <p:cNvSpPr txBox="1"/>
            <p:nvPr/>
          </p:nvSpPr>
          <p:spPr>
            <a:xfrm>
              <a:off x="10284418" y="2090733"/>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DSI</a:t>
              </a:r>
            </a:p>
          </p:txBody>
        </p:sp>
        <p:sp>
          <p:nvSpPr>
            <p:cNvPr id="64" name="TextBox 65">
              <a:extLst>
                <a:ext uri="{FF2B5EF4-FFF2-40B4-BE49-F238E27FC236}">
                  <a16:creationId xmlns="" xmlns:a16="http://schemas.microsoft.com/office/drawing/2014/main" id="{B928F7F6-6AF5-411D-83AD-9E394911A394}"/>
                </a:ext>
              </a:extLst>
            </p:cNvPr>
            <p:cNvSpPr txBox="1"/>
            <p:nvPr/>
          </p:nvSpPr>
          <p:spPr>
            <a:xfrm>
              <a:off x="10231441" y="2301776"/>
              <a:ext cx="1531293" cy="2400657"/>
            </a:xfrm>
            <a:prstGeom prst="rect">
              <a:avLst/>
            </a:prstGeom>
            <a:noFill/>
          </p:spPr>
          <p:txBody>
            <a:bodyPr wrap="square" rtlCol="0">
              <a:spAutoFit/>
            </a:bodyPr>
            <a:lstStyle/>
            <a:p>
              <a:pPr marL="171450" indent="-171450">
                <a:buFontTx/>
                <a:buChar char="-"/>
              </a:pPr>
              <a:r>
                <a:rPr lang="fr-FR" sz="1000" b="1" dirty="0" smtClean="0"/>
                <a:t>Augmentation des position sur </a:t>
              </a:r>
              <a:r>
                <a:rPr lang="fr-FR" sz="1000" b="1" dirty="0" err="1" smtClean="0"/>
                <a:t>bytel</a:t>
              </a:r>
              <a:r>
                <a:rPr lang="fr-FR" sz="1000" b="1" dirty="0" smtClean="0"/>
                <a:t> et déploiement des clavier a carte</a:t>
              </a:r>
            </a:p>
            <a:p>
              <a:pPr marL="171450" indent="-171450">
                <a:buFontTx/>
                <a:buChar char="-"/>
              </a:pPr>
              <a:r>
                <a:rPr lang="fr-FR" sz="1000" b="1" dirty="0"/>
                <a:t>Beaucoup de coupure d’appel Sur MTN coté </a:t>
              </a:r>
              <a:r>
                <a:rPr lang="fr-FR" sz="1000" b="1" dirty="0" smtClean="0"/>
                <a:t>client</a:t>
              </a:r>
            </a:p>
            <a:p>
              <a:pPr marL="171450" indent="-171450">
                <a:buFontTx/>
                <a:buChar char="-"/>
              </a:pPr>
              <a:r>
                <a:rPr lang="fr-FR" sz="1000" b="1" dirty="0" err="1" smtClean="0"/>
                <a:t>Cdemarage</a:t>
              </a:r>
              <a:r>
                <a:rPr lang="fr-FR" sz="1000" b="1" dirty="0" smtClean="0"/>
                <a:t> des test </a:t>
              </a:r>
              <a:r>
                <a:rPr lang="fr-FR" sz="1000" b="1" dirty="0" err="1" smtClean="0"/>
                <a:t>yellochat</a:t>
              </a:r>
              <a:r>
                <a:rPr lang="fr-FR" sz="1000" b="1" dirty="0" smtClean="0"/>
                <a:t> MCB module </a:t>
              </a:r>
              <a:r>
                <a:rPr lang="fr-FR" sz="1000" b="1" dirty="0" err="1" smtClean="0"/>
                <a:t>whatsapp</a:t>
              </a:r>
              <a:endParaRPr lang="fr-FR" sz="1000" b="1" dirty="0"/>
            </a:p>
            <a:p>
              <a:pPr marL="171450" indent="-171450">
                <a:buFontTx/>
                <a:buChar char="-"/>
              </a:pPr>
              <a:r>
                <a:rPr lang="fr-FR" sz="1000" b="1" dirty="0"/>
                <a:t>La DSI est en sous effectif donc ne peut assurer l’astreinte de nuit</a:t>
              </a:r>
            </a:p>
            <a:p>
              <a:pPr marL="171450" indent="-171450">
                <a:buFontTx/>
                <a:buChar char="-"/>
              </a:pPr>
              <a:endParaRPr lang="fr-FR" sz="1000" b="1" dirty="0"/>
            </a:p>
          </p:txBody>
        </p:sp>
      </p:grpSp>
      <p:sp>
        <p:nvSpPr>
          <p:cNvPr id="65" name="Oval 16">
            <a:extLst>
              <a:ext uri="{FF2B5EF4-FFF2-40B4-BE49-F238E27FC236}">
                <a16:creationId xmlns="" xmlns:a16="http://schemas.microsoft.com/office/drawing/2014/main"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 xmlns:a16="http://schemas.microsoft.com/office/drawing/2014/main"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 xmlns:a16="http://schemas.microsoft.com/office/drawing/2014/main"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 xmlns:a16="http://schemas.microsoft.com/office/drawing/2014/main"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 xmlns:a16="http://schemas.microsoft.com/office/drawing/2014/main"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 xmlns:a16="http://schemas.microsoft.com/office/drawing/2014/main"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 xmlns:a16="http://schemas.microsoft.com/office/drawing/2014/main"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10240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a:solidFill>
                  <a:schemeClr val="accent2"/>
                </a:solidFill>
                <a:latin typeface="Arial" pitchFamily="34" charset="0"/>
                <a:cs typeface="Arial" panose="020B0604020202020204" pitchFamily="34" charset="0"/>
              </a:rPr>
              <a:t>COPIL</a:t>
            </a:r>
          </a:p>
          <a:p>
            <a:pPr algn="ctr">
              <a:lnSpc>
                <a:spcPct val="200000"/>
              </a:lnSpc>
            </a:pPr>
            <a:r>
              <a:rPr lang="fr-FR" sz="2400" b="1" dirty="0">
                <a:solidFill>
                  <a:schemeClr val="accent2"/>
                </a:solidFill>
                <a:latin typeface="Arial" pitchFamily="34" charset="0"/>
                <a:cs typeface="Arial" panose="020B0604020202020204" pitchFamily="34" charset="0"/>
              </a:rPr>
              <a:t>DIRECTION BUSINESS</a:t>
            </a: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a:solidFill>
                  <a:srgbClr val="E7E6E6">
                    <a:lumMod val="75000"/>
                  </a:srgbClr>
                </a:solidFill>
                <a:latin typeface="Arial Black" panose="020B0A04020102020204" pitchFamily="34" charset="0"/>
              </a:rPr>
              <a:t>Technique &amp; Sécurité</a:t>
            </a:r>
          </a:p>
        </p:txBody>
      </p:sp>
    </p:spTree>
    <p:extLst>
      <p:ext uri="{BB962C8B-B14F-4D97-AF65-F5344CB8AC3E}">
        <p14:creationId xmlns:p14="http://schemas.microsoft.com/office/powerpoint/2010/main" val="1315651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0" y="111436"/>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1378" y="157787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957" y="3202490"/>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1378" y="754301"/>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11529" y="244206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2916243476"/>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4209084071"/>
              </p:ext>
            </p:extLst>
          </p:nvPr>
        </p:nvGraphicFramePr>
        <p:xfrm>
          <a:off x="4662072" y="754301"/>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2443891594"/>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ext uri="{D42A27DB-BD31-4B8C-83A1-F6EECF244321}">
                <p14:modId xmlns:p14="http://schemas.microsoft.com/office/powerpoint/2010/main" val="4254174326"/>
              </p:ext>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94963" y="2525901"/>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24</a:t>
            </a:r>
            <a:endParaRPr lang="fr-FR" sz="1200" dirty="0">
              <a:solidFill>
                <a:schemeClr val="accent1"/>
              </a:solidFill>
            </a:endParaRPr>
          </a:p>
        </p:txBody>
      </p:sp>
      <p:sp>
        <p:nvSpPr>
          <p:cNvPr id="9" name="Rectangle à coins arrondis 8"/>
          <p:cNvSpPr/>
          <p:nvPr/>
        </p:nvSpPr>
        <p:spPr>
          <a:xfrm>
            <a:off x="128828" y="794378"/>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217/7</a:t>
            </a:r>
            <a:endParaRPr lang="fr-FR" sz="1200" dirty="0">
              <a:solidFill>
                <a:schemeClr val="accent1"/>
              </a:solidFill>
            </a:endParaRPr>
          </a:p>
        </p:txBody>
      </p:sp>
      <p:sp>
        <p:nvSpPr>
          <p:cNvPr id="10" name="Rectangle à coins arrondis 9"/>
          <p:cNvSpPr/>
          <p:nvPr/>
        </p:nvSpPr>
        <p:spPr>
          <a:xfrm>
            <a:off x="72124" y="324740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2</a:t>
            </a:r>
          </a:p>
        </p:txBody>
      </p:sp>
      <p:sp>
        <p:nvSpPr>
          <p:cNvPr id="11" name="Rectangle à coins arrondis 10"/>
          <p:cNvSpPr/>
          <p:nvPr/>
        </p:nvSpPr>
        <p:spPr>
          <a:xfrm>
            <a:off x="139185" y="1625679"/>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35min30</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4</a:t>
            </a:r>
            <a:endParaRPr lang="fr-FR" sz="1200" dirty="0">
              <a:solidFill>
                <a:schemeClr val="accent1"/>
              </a:solidFill>
            </a:endParaRP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1</a:t>
            </a:r>
          </a:p>
        </p:txBody>
      </p:sp>
      <p:sp>
        <p:nvSpPr>
          <p:cNvPr id="14" name="ZoneTexte 13"/>
          <p:cNvSpPr txBox="1"/>
          <p:nvPr/>
        </p:nvSpPr>
        <p:spPr>
          <a:xfrm>
            <a:off x="648415" y="2525901"/>
            <a:ext cx="1472770" cy="400110"/>
          </a:xfrm>
          <a:prstGeom prst="rect">
            <a:avLst/>
          </a:prstGeom>
          <a:noFill/>
        </p:spPr>
        <p:txBody>
          <a:bodyPr wrap="square" rtlCol="0">
            <a:spAutoFit/>
          </a:bodyPr>
          <a:lstStyle/>
          <a:p>
            <a:r>
              <a:rPr lang="fr-FR" sz="1000" b="1" dirty="0"/>
              <a:t>Nombre de tickets d’incidents</a:t>
            </a:r>
          </a:p>
        </p:txBody>
      </p:sp>
      <p:sp>
        <p:nvSpPr>
          <p:cNvPr id="15" name="ZoneTexte 14"/>
          <p:cNvSpPr txBox="1"/>
          <p:nvPr/>
        </p:nvSpPr>
        <p:spPr>
          <a:xfrm>
            <a:off x="714359" y="765934"/>
            <a:ext cx="1572542" cy="553445"/>
          </a:xfrm>
          <a:prstGeom prst="rect">
            <a:avLst/>
          </a:prstGeom>
          <a:noFill/>
        </p:spPr>
        <p:txBody>
          <a:bodyPr wrap="square" rtlCol="0">
            <a:spAutoFit/>
          </a:bodyPr>
          <a:lstStyle/>
          <a:p>
            <a:r>
              <a:rPr lang="fr-FR" sz="1000" b="1" dirty="0"/>
              <a:t>Nombre de postes opérationnels VS fonctionnels</a:t>
            </a:r>
          </a:p>
        </p:txBody>
      </p:sp>
      <p:sp>
        <p:nvSpPr>
          <p:cNvPr id="16" name="ZoneTexte 15"/>
          <p:cNvSpPr txBox="1"/>
          <p:nvPr/>
        </p:nvSpPr>
        <p:spPr>
          <a:xfrm>
            <a:off x="651508" y="3281253"/>
            <a:ext cx="1395297" cy="400110"/>
          </a:xfrm>
          <a:prstGeom prst="rect">
            <a:avLst/>
          </a:prstGeom>
          <a:noFill/>
        </p:spPr>
        <p:txBody>
          <a:bodyPr wrap="square" rtlCol="0">
            <a:spAutoFit/>
          </a:bodyPr>
          <a:lstStyle/>
          <a:p>
            <a:r>
              <a:rPr lang="fr-FR" sz="1000" b="1" dirty="0"/>
              <a:t>tickets d’incidents ouverts</a:t>
            </a:r>
          </a:p>
        </p:txBody>
      </p:sp>
      <p:sp>
        <p:nvSpPr>
          <p:cNvPr id="17" name="ZoneTexte 16"/>
          <p:cNvSpPr txBox="1"/>
          <p:nvPr/>
        </p:nvSpPr>
        <p:spPr>
          <a:xfrm>
            <a:off x="763636" y="1625898"/>
            <a:ext cx="1395297" cy="400110"/>
          </a:xfrm>
          <a:prstGeom prst="rect">
            <a:avLst/>
          </a:prstGeom>
          <a:noFill/>
        </p:spPr>
        <p:txBody>
          <a:bodyPr wrap="square" rtlCol="0">
            <a:spAutoFit/>
          </a:bodyPr>
          <a:lstStyle/>
          <a:p>
            <a:r>
              <a:rPr lang="fr-FR" sz="1000" b="1" dirty="0"/>
              <a:t>Temps moyen de traitement (en min)</a:t>
            </a:r>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a:t>Projet en cours</a:t>
            </a:r>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a:t>Projet en retard</a:t>
            </a:r>
          </a:p>
        </p:txBody>
      </p:sp>
      <p:graphicFrame>
        <p:nvGraphicFramePr>
          <p:cNvPr id="20" name="Graphique 19"/>
          <p:cNvGraphicFramePr>
            <a:graphicFrameLocks/>
          </p:cNvGraphicFramePr>
          <p:nvPr>
            <p:extLst>
              <p:ext uri="{D42A27DB-BD31-4B8C-83A1-F6EECF244321}">
                <p14:modId xmlns:p14="http://schemas.microsoft.com/office/powerpoint/2010/main" val="1203400538"/>
              </p:ext>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BENIN 1</a:t>
            </a:r>
          </a:p>
          <a:p>
            <a:endParaRPr lang="fr-FR" dirty="0"/>
          </a:p>
        </p:txBody>
      </p:sp>
      <p:sp>
        <p:nvSpPr>
          <p:cNvPr id="28" name="Rectangle à coins arrondis 27"/>
          <p:cNvSpPr/>
          <p:nvPr/>
        </p:nvSpPr>
        <p:spPr>
          <a:xfrm>
            <a:off x="10460" y="558520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8055" y="564185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ln w="0"/>
                <a:solidFill>
                  <a:schemeClr val="accent1"/>
                </a:solidFill>
                <a:effectLst>
                  <a:outerShdw blurRad="38100" dist="25400" dir="5400000" algn="ctr" rotWithShape="0">
                    <a:srgbClr val="6E747A">
                      <a:alpha val="43000"/>
                    </a:srgbClr>
                  </a:outerShdw>
                </a:effectLst>
              </a:rPr>
              <a:t>3</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30" name="ZoneTexte 29"/>
          <p:cNvSpPr txBox="1"/>
          <p:nvPr/>
        </p:nvSpPr>
        <p:spPr>
          <a:xfrm>
            <a:off x="725888" y="5731139"/>
            <a:ext cx="1395297" cy="246221"/>
          </a:xfrm>
          <a:prstGeom prst="rect">
            <a:avLst/>
          </a:prstGeom>
          <a:noFill/>
        </p:spPr>
        <p:txBody>
          <a:bodyPr wrap="square" rtlCol="0">
            <a:spAutoFit/>
          </a:bodyPr>
          <a:lstStyle/>
          <a:p>
            <a:r>
              <a:rPr lang="fr-FR" sz="1000" b="1" dirty="0"/>
              <a:t>Projet  clôturé</a:t>
            </a:r>
          </a:p>
        </p:txBody>
      </p:sp>
    </p:spTree>
    <p:extLst>
      <p:ext uri="{BB962C8B-B14F-4D97-AF65-F5344CB8AC3E}">
        <p14:creationId xmlns:p14="http://schemas.microsoft.com/office/powerpoint/2010/main" val="268832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Graphique 6"/>
          <p:cNvGraphicFramePr>
            <a:graphicFrameLocks/>
          </p:cNvGraphicFramePr>
          <p:nvPr>
            <p:extLst>
              <p:ext uri="{D42A27DB-BD31-4B8C-83A1-F6EECF244321}">
                <p14:modId xmlns:p14="http://schemas.microsoft.com/office/powerpoint/2010/main" val="4281747376"/>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phique 8"/>
          <p:cNvGraphicFramePr>
            <a:graphicFrameLocks/>
          </p:cNvGraphicFramePr>
          <p:nvPr>
            <p:extLst>
              <p:ext uri="{D42A27DB-BD31-4B8C-83A1-F6EECF244321}">
                <p14:modId xmlns:p14="http://schemas.microsoft.com/office/powerpoint/2010/main" val="64796898"/>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phique 9"/>
          <p:cNvGraphicFramePr>
            <a:graphicFrameLocks/>
          </p:cNvGraphicFramePr>
          <p:nvPr>
            <p:extLst>
              <p:ext uri="{D42A27DB-BD31-4B8C-83A1-F6EECF244321}">
                <p14:modId xmlns:p14="http://schemas.microsoft.com/office/powerpoint/2010/main" val="1495812187"/>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p:cNvGraphicFramePr>
            <a:graphicFrameLocks/>
          </p:cNvGraphicFramePr>
          <p:nvPr>
            <p:extLst>
              <p:ext uri="{D42A27DB-BD31-4B8C-83A1-F6EECF244321}">
                <p14:modId xmlns:p14="http://schemas.microsoft.com/office/powerpoint/2010/main" val="1534318691"/>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7"/>
          </a:graphicData>
        </a:graphic>
      </p:graphicFrame>
      <p:sp>
        <p:nvSpPr>
          <p:cNvPr id="13" name="ZoneTexte 12"/>
          <p:cNvSpPr txBox="1"/>
          <p:nvPr/>
        </p:nvSpPr>
        <p:spPr>
          <a:xfrm>
            <a:off x="2103545" y="75127"/>
            <a:ext cx="9875520" cy="646331"/>
          </a:xfrm>
          <a:prstGeom prst="rect">
            <a:avLst/>
          </a:prstGeom>
          <a:noFill/>
        </p:spPr>
        <p:txBody>
          <a:bodyPr wrap="square" rtlCol="0">
            <a:spAutoFit/>
          </a:bodyPr>
          <a:lstStyle/>
          <a:p>
            <a:r>
              <a:rPr lang="fr-FR" b="1" u="sng" dirty="0"/>
              <a:t>TABLEAU DE BORD SUIVI PARC INFORMATIQUE ET SUPPORT BENIN 2</a:t>
            </a:r>
          </a:p>
          <a:p>
            <a:endParaRPr lang="fr-FR" dirty="0"/>
          </a:p>
        </p:txBody>
      </p:sp>
      <p:graphicFrame>
        <p:nvGraphicFramePr>
          <p:cNvPr id="12" name="Graphique 11"/>
          <p:cNvGraphicFramePr>
            <a:graphicFrameLocks/>
          </p:cNvGraphicFramePr>
          <p:nvPr>
            <p:extLst>
              <p:ext uri="{D42A27DB-BD31-4B8C-83A1-F6EECF244321}">
                <p14:modId xmlns:p14="http://schemas.microsoft.com/office/powerpoint/2010/main" val="4225995253"/>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poste Administration ;</a:t>
            </a: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poste Production ;</a:t>
            </a: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temps d’</a:t>
            </a:r>
            <a:r>
              <a:rPr lang="fr-FR" sz="1400" b="1" u="sng" dirty="0" err="1">
                <a:latin typeface="Agency FB" panose="020B0503020202020204" pitchFamily="34" charset="0"/>
              </a:rPr>
              <a:t>innactiviter</a:t>
            </a:r>
            <a:r>
              <a:rPr lang="fr-FR" sz="1400" b="1" u="sng" dirty="0">
                <a:latin typeface="Agency FB" panose="020B0503020202020204" pitchFamily="34" charset="0"/>
              </a:rPr>
              <a:t>;</a:t>
            </a: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sur les projets;</a:t>
            </a:r>
          </a:p>
        </p:txBody>
      </p:sp>
      <p:sp>
        <p:nvSpPr>
          <p:cNvPr id="15" name="ZoneTexte 14"/>
          <p:cNvSpPr txBox="1"/>
          <p:nvPr/>
        </p:nvSpPr>
        <p:spPr>
          <a:xfrm>
            <a:off x="9195763" y="3495167"/>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sur les tickets;</a:t>
            </a:r>
          </a:p>
        </p:txBody>
      </p:sp>
      <p:sp>
        <p:nvSpPr>
          <p:cNvPr id="16" name="ZoneTexte 15"/>
          <p:cNvSpPr txBox="1"/>
          <p:nvPr/>
        </p:nvSpPr>
        <p:spPr>
          <a:xfrm>
            <a:off x="4763113" y="994542"/>
            <a:ext cx="3584395" cy="954107"/>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Pour les 2 postes de la DP besoin d’un clavier et 2 souris poste </a:t>
            </a:r>
            <a:r>
              <a:rPr lang="fr-FR" sz="1400" dirty="0" smtClean="0">
                <a:latin typeface="Agency FB" panose="020B0503020202020204" pitchFamily="34" charset="0"/>
              </a:rPr>
              <a:t>prévu </a:t>
            </a:r>
            <a:r>
              <a:rPr lang="fr-FR" sz="1400" dirty="0">
                <a:latin typeface="Agency FB" panose="020B0503020202020204" pitchFamily="34" charset="0"/>
              </a:rPr>
              <a:t>pour les futur stagiaires</a:t>
            </a:r>
          </a:p>
          <a:p>
            <a:pPr marL="285750" indent="-285750">
              <a:buFontTx/>
              <a:buChar char="-"/>
            </a:pPr>
            <a:r>
              <a:rPr lang="fr-FR" sz="1400" dirty="0">
                <a:latin typeface="Agency FB" panose="020B0503020202020204" pitchFamily="34" charset="0"/>
              </a:rPr>
              <a:t>Pour le poste de la DQ besoin </a:t>
            </a:r>
            <a:r>
              <a:rPr lang="fr-FR" sz="1400" dirty="0" smtClean="0">
                <a:latin typeface="Agency FB" panose="020B0503020202020204" pitchFamily="34" charset="0"/>
              </a:rPr>
              <a:t>de 2 </a:t>
            </a:r>
            <a:r>
              <a:rPr lang="fr-FR" sz="1400" dirty="0">
                <a:latin typeface="Agency FB" panose="020B0503020202020204" pitchFamily="34" charset="0"/>
              </a:rPr>
              <a:t>souris ( prévoir changer les souris qui ne sont plus très confortables</a:t>
            </a:r>
            <a:r>
              <a:rPr lang="fr-FR" sz="1400" dirty="0" smtClean="0">
                <a:latin typeface="Agency FB" panose="020B0503020202020204" pitchFamily="34" charset="0"/>
              </a:rPr>
              <a:t>)</a:t>
            </a:r>
            <a:endParaRPr lang="fr-FR" sz="1400" dirty="0">
              <a:latin typeface="Agency FB" panose="020B0503020202020204" pitchFamily="34" charset="0"/>
            </a:endParaRPr>
          </a:p>
        </p:txBody>
      </p:sp>
      <p:sp>
        <p:nvSpPr>
          <p:cNvPr id="17" name="ZoneTexte 16"/>
          <p:cNvSpPr txBox="1"/>
          <p:nvPr/>
        </p:nvSpPr>
        <p:spPr>
          <a:xfrm>
            <a:off x="8530390" y="920595"/>
            <a:ext cx="3545305" cy="1169551"/>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MOOV: P11 l’eau de la climatisation endommage le clavier de cette position , P1 souci </a:t>
            </a:r>
            <a:r>
              <a:rPr lang="fr-FR" sz="1400" dirty="0" err="1" smtClean="0">
                <a:latin typeface="Agency FB" panose="020B0503020202020204" pitchFamily="34" charset="0"/>
              </a:rPr>
              <a:t>d’ip</a:t>
            </a:r>
            <a:r>
              <a:rPr lang="fr-FR" sz="1400" dirty="0" smtClean="0">
                <a:latin typeface="Agency FB" panose="020B0503020202020204" pitchFamily="34" charset="0"/>
              </a:rPr>
              <a:t> phone a reconfigurer</a:t>
            </a:r>
            <a:endParaRPr lang="fr-FR" sz="1400" dirty="0">
              <a:latin typeface="Agency FB" panose="020B0503020202020204" pitchFamily="34" charset="0"/>
            </a:endParaRPr>
          </a:p>
          <a:p>
            <a:pPr marL="285750" indent="-285750">
              <a:buFontTx/>
              <a:buChar char="-"/>
            </a:pPr>
            <a:r>
              <a:rPr lang="fr-FR" sz="1400" dirty="0" err="1">
                <a:latin typeface="Agency FB" panose="020B0503020202020204" pitchFamily="34" charset="0"/>
              </a:rPr>
              <a:t>Bytel</a:t>
            </a:r>
            <a:r>
              <a:rPr lang="fr-FR" sz="1400" dirty="0">
                <a:latin typeface="Agency FB" panose="020B0503020202020204" pitchFamily="34" charset="0"/>
              </a:rPr>
              <a:t> : besoin </a:t>
            </a:r>
            <a:r>
              <a:rPr lang="fr-FR" sz="1400" dirty="0" smtClean="0">
                <a:latin typeface="Agency FB" panose="020B0503020202020204" pitchFamily="34" charset="0"/>
              </a:rPr>
              <a:t>de 3 </a:t>
            </a:r>
            <a:r>
              <a:rPr lang="fr-FR" sz="1400" dirty="0">
                <a:latin typeface="Agency FB" panose="020B0503020202020204" pitchFamily="34" charset="0"/>
              </a:rPr>
              <a:t>souris</a:t>
            </a:r>
          </a:p>
          <a:p>
            <a:pPr marL="285750" indent="-285750">
              <a:buFontTx/>
              <a:buChar char="-"/>
            </a:pPr>
            <a:r>
              <a:rPr lang="fr-FR" sz="1400" dirty="0">
                <a:latin typeface="Agency FB" panose="020B0503020202020204" pitchFamily="34" charset="0"/>
              </a:rPr>
              <a:t>FTY:  4 souris a remplacer car pénible a utiliser</a:t>
            </a:r>
          </a:p>
        </p:txBody>
      </p:sp>
      <p:sp>
        <p:nvSpPr>
          <p:cNvPr id="18" name="ZoneTexte 17"/>
          <p:cNvSpPr txBox="1"/>
          <p:nvPr/>
        </p:nvSpPr>
        <p:spPr>
          <a:xfrm>
            <a:off x="4733543" y="3616343"/>
            <a:ext cx="3584395" cy="2893100"/>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BCP Cameroun le serveur est déjà déployé dans le data center du client nous devrons y retourné pour paramétrer les adresses </a:t>
            </a:r>
            <a:r>
              <a:rPr lang="fr-FR" sz="1400" dirty="0" err="1">
                <a:latin typeface="Agency FB" panose="020B0503020202020204" pitchFamily="34" charset="0"/>
              </a:rPr>
              <a:t>ip</a:t>
            </a:r>
            <a:r>
              <a:rPr lang="fr-FR" sz="1400" dirty="0">
                <a:latin typeface="Agency FB" panose="020B0503020202020204" pitchFamily="34" charset="0"/>
              </a:rPr>
              <a:t> et tester le VPN quand ils seront </a:t>
            </a:r>
            <a:r>
              <a:rPr lang="fr-FR" sz="1400" dirty="0" smtClean="0">
                <a:latin typeface="Agency FB" panose="020B0503020202020204" pitchFamily="34" charset="0"/>
              </a:rPr>
              <a:t>ok ( </a:t>
            </a:r>
            <a:r>
              <a:rPr lang="fr-FR" sz="1400" dirty="0" smtClean="0">
                <a:solidFill>
                  <a:srgbClr val="FFC000"/>
                </a:solidFill>
                <a:latin typeface="Agency FB" panose="020B0503020202020204" pitchFamily="34" charset="0"/>
              </a:rPr>
              <a:t>en attente</a:t>
            </a:r>
            <a:r>
              <a:rPr lang="fr-FR" sz="1400" dirty="0" smtClean="0">
                <a:latin typeface="Agency FB" panose="020B0503020202020204" pitchFamily="34" charset="0"/>
              </a:rPr>
              <a:t>)</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 IVR GUINEE BISEAU : le ticket est déjà escaladé chez le support </a:t>
            </a:r>
            <a:r>
              <a:rPr lang="fr-FR" sz="1400" dirty="0" err="1" smtClean="0">
                <a:latin typeface="Agency FB" panose="020B0503020202020204" pitchFamily="34" charset="0"/>
              </a:rPr>
              <a:t>Nobelbiz</a:t>
            </a:r>
            <a:r>
              <a:rPr lang="fr-FR" sz="1400" dirty="0">
                <a:latin typeface="Agency FB" panose="020B0503020202020204" pitchFamily="34" charset="0"/>
              </a:rPr>
              <a:t> ( </a:t>
            </a:r>
            <a:r>
              <a:rPr lang="fr-FR" sz="1400" dirty="0">
                <a:solidFill>
                  <a:srgbClr val="FFC000"/>
                </a:solidFill>
                <a:latin typeface="Agency FB" panose="020B0503020202020204" pitchFamily="34" charset="0"/>
              </a:rPr>
              <a:t>en attente</a:t>
            </a:r>
            <a:r>
              <a:rPr lang="fr-FR" sz="1400" dirty="0" smtClean="0">
                <a:latin typeface="Agency FB" panose="020B0503020202020204" pitchFamily="34" charset="0"/>
              </a:rPr>
              <a:t>)</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BCP MTN Brazza: </a:t>
            </a:r>
            <a:r>
              <a:rPr lang="fr-FR" sz="1400" dirty="0">
                <a:solidFill>
                  <a:srgbClr val="FFC000"/>
                </a:solidFill>
                <a:latin typeface="Agency FB" panose="020B0503020202020204" pitchFamily="34" charset="0"/>
              </a:rPr>
              <a:t>stand by</a:t>
            </a:r>
          </a:p>
          <a:p>
            <a:pPr marL="285750" indent="-285750">
              <a:buFontTx/>
              <a:buChar char="-"/>
            </a:pPr>
            <a:r>
              <a:rPr lang="fr-FR" sz="1400" dirty="0" smtClean="0">
                <a:latin typeface="Agency FB" panose="020B0503020202020204" pitchFamily="34" charset="0"/>
              </a:rPr>
              <a:t>Redynamisation </a:t>
            </a:r>
            <a:r>
              <a:rPr lang="fr-FR" sz="1400" dirty="0" err="1">
                <a:latin typeface="Agency FB" panose="020B0503020202020204" pitchFamily="34" charset="0"/>
              </a:rPr>
              <a:t>ivr</a:t>
            </a:r>
            <a:r>
              <a:rPr lang="fr-FR" sz="1400" dirty="0">
                <a:latin typeface="Agency FB" panose="020B0503020202020204" pitchFamily="34" charset="0"/>
              </a:rPr>
              <a:t> </a:t>
            </a:r>
            <a:r>
              <a:rPr lang="fr-FR" sz="1400" dirty="0" err="1">
                <a:latin typeface="Agency FB" panose="020B0503020202020204" pitchFamily="34" charset="0"/>
              </a:rPr>
              <a:t>Moov</a:t>
            </a:r>
            <a:r>
              <a:rPr lang="fr-FR" sz="1400" dirty="0">
                <a:latin typeface="Agency FB" panose="020B0503020202020204" pitchFamily="34" charset="0"/>
              </a:rPr>
              <a:t> </a:t>
            </a:r>
            <a:r>
              <a:rPr lang="fr-FR" sz="1400" dirty="0">
                <a:solidFill>
                  <a:srgbClr val="FFC000"/>
                </a:solidFill>
                <a:latin typeface="Agency FB" panose="020B0503020202020204" pitchFamily="34" charset="0"/>
              </a:rPr>
              <a:t>en attente </a:t>
            </a:r>
            <a:r>
              <a:rPr lang="fr-FR" sz="1400" dirty="0">
                <a:latin typeface="Agency FB" panose="020B0503020202020204" pitchFamily="34" charset="0"/>
              </a:rPr>
              <a:t>du </a:t>
            </a:r>
            <a:r>
              <a:rPr lang="fr-FR" sz="1400" dirty="0" err="1">
                <a:latin typeface="Agency FB" panose="020B0503020202020204" pitchFamily="34" charset="0"/>
              </a:rPr>
              <a:t>sda</a:t>
            </a:r>
            <a:r>
              <a:rPr lang="fr-FR" sz="1400" dirty="0">
                <a:latin typeface="Agency FB" panose="020B0503020202020204" pitchFamily="34" charset="0"/>
              </a:rPr>
              <a:t> pour les </a:t>
            </a:r>
            <a:r>
              <a:rPr lang="fr-FR" sz="1400" dirty="0" smtClean="0">
                <a:latin typeface="Agency FB" panose="020B0503020202020204" pitchFamily="34" charset="0"/>
              </a:rPr>
              <a:t>test des modification ont été demandé par le client</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Installation serveur </a:t>
            </a:r>
            <a:r>
              <a:rPr lang="fr-FR" sz="1400" dirty="0" err="1" smtClean="0">
                <a:latin typeface="Agency FB" panose="020B0503020202020204" pitchFamily="34" charset="0"/>
              </a:rPr>
              <a:t>yellochat:les</a:t>
            </a:r>
            <a:r>
              <a:rPr lang="fr-FR" sz="1400" dirty="0" smtClean="0">
                <a:latin typeface="Agency FB" panose="020B0503020202020204" pitchFamily="34" charset="0"/>
              </a:rPr>
              <a:t> </a:t>
            </a:r>
            <a:r>
              <a:rPr lang="fr-FR" sz="1400" dirty="0" err="1" smtClean="0">
                <a:latin typeface="Agency FB" panose="020B0503020202020204" pitchFamily="34" charset="0"/>
              </a:rPr>
              <a:t>acces</a:t>
            </a:r>
            <a:r>
              <a:rPr lang="fr-FR" sz="1400" dirty="0" smtClean="0">
                <a:latin typeface="Agency FB" panose="020B0503020202020204" pitchFamily="34" charset="0"/>
              </a:rPr>
              <a:t> ont été crée pour </a:t>
            </a:r>
            <a:r>
              <a:rPr lang="fr-FR" sz="1400" dirty="0" err="1" smtClean="0">
                <a:latin typeface="Agency FB" panose="020B0503020202020204" pitchFamily="34" charset="0"/>
              </a:rPr>
              <a:t>corinne</a:t>
            </a:r>
            <a:r>
              <a:rPr lang="fr-FR" sz="1400" dirty="0" smtClean="0">
                <a:latin typeface="Agency FB" panose="020B0503020202020204" pitchFamily="34" charset="0"/>
              </a:rPr>
              <a:t> qui s’occupe du canal </a:t>
            </a:r>
            <a:r>
              <a:rPr lang="fr-FR" sz="1400" dirty="0" err="1" smtClean="0">
                <a:latin typeface="Agency FB" panose="020B0503020202020204" pitchFamily="34" charset="0"/>
              </a:rPr>
              <a:t>whatsapp</a:t>
            </a:r>
            <a:r>
              <a:rPr lang="fr-FR" sz="1400" dirty="0" smtClean="0">
                <a:latin typeface="Agency FB" panose="020B0503020202020204" pitchFamily="34" charset="0"/>
              </a:rPr>
              <a:t> </a:t>
            </a:r>
            <a:r>
              <a:rPr lang="fr-FR" sz="1400" dirty="0" err="1" smtClean="0">
                <a:solidFill>
                  <a:schemeClr val="accent6"/>
                </a:solidFill>
                <a:latin typeface="Agency FB" panose="020B0503020202020204" pitchFamily="34" charset="0"/>
              </a:rPr>
              <a:t>cloturer</a:t>
            </a:r>
            <a:r>
              <a:rPr lang="fr-FR" sz="1400" dirty="0" smtClean="0">
                <a:solidFill>
                  <a:schemeClr val="accent6"/>
                </a:solidFill>
                <a:latin typeface="Agency FB" panose="020B0503020202020204" pitchFamily="34" charset="0"/>
              </a:rPr>
              <a:t> </a:t>
            </a:r>
            <a:endParaRPr lang="fr-FR" sz="1400" dirty="0">
              <a:solidFill>
                <a:schemeClr val="accent6"/>
              </a:solidFill>
              <a:latin typeface="Agency FB" panose="020B0503020202020204" pitchFamily="34" charset="0"/>
            </a:endParaRPr>
          </a:p>
          <a:p>
            <a:pPr marL="285750" indent="-285750">
              <a:buFontTx/>
              <a:buChar char="-"/>
            </a:pP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19" name="ZoneTexte 18"/>
          <p:cNvSpPr txBox="1"/>
          <p:nvPr/>
        </p:nvSpPr>
        <p:spPr>
          <a:xfrm>
            <a:off x="8599476" y="3775898"/>
            <a:ext cx="3531911" cy="2246769"/>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Le plus gros souci que nous avons connu cette semaine  est l’</a:t>
            </a:r>
            <a:r>
              <a:rPr lang="fr-FR" sz="1400" dirty="0" err="1" smtClean="0">
                <a:latin typeface="Agency FB" panose="020B0503020202020204" pitchFamily="34" charset="0"/>
              </a:rPr>
              <a:t>innacéssibilité</a:t>
            </a:r>
            <a:r>
              <a:rPr lang="fr-FR" sz="1400" dirty="0" smtClean="0">
                <a:latin typeface="Agency FB" panose="020B0503020202020204" pitchFamily="34" charset="0"/>
              </a:rPr>
              <a:t>  au ressource du système ce souci est lié au  </a:t>
            </a:r>
            <a:endParaRPr lang="fr-FR" sz="1400" dirty="0">
              <a:latin typeface="Agency FB" panose="020B0503020202020204" pitchFamily="34" charset="0"/>
            </a:endParaRPr>
          </a:p>
          <a:p>
            <a:endParaRPr lang="fr-FR" sz="1400" dirty="0">
              <a:latin typeface="Agency FB" panose="020B0503020202020204" pitchFamily="34" charset="0"/>
            </a:endParaRPr>
          </a:p>
          <a:p>
            <a:endParaRPr lang="fr-FR" sz="1400" dirty="0">
              <a:latin typeface="Agency FB" panose="020B0503020202020204" pitchFamily="34" charset="0"/>
            </a:endParaRPr>
          </a:p>
          <a:p>
            <a:r>
              <a:rPr lang="fr-FR" sz="1400" b="1" dirty="0">
                <a:solidFill>
                  <a:srgbClr val="FF0000"/>
                </a:solidFill>
                <a:latin typeface="Agency FB" panose="020B0503020202020204" pitchFamily="34" charset="0"/>
              </a:rPr>
              <a:t>Recommandation: </a:t>
            </a:r>
            <a:r>
              <a:rPr lang="fr-FR" sz="1400" dirty="0">
                <a:latin typeface="Agency FB" panose="020B0503020202020204" pitchFamily="34" charset="0"/>
              </a:rPr>
              <a:t>remplacer les </a:t>
            </a:r>
            <a:r>
              <a:rPr lang="fr-FR" sz="1400" dirty="0" err="1">
                <a:latin typeface="Agency FB" panose="020B0503020202020204" pitchFamily="34" charset="0"/>
              </a:rPr>
              <a:t>core</a:t>
            </a:r>
            <a:r>
              <a:rPr lang="fr-FR" sz="1400" dirty="0">
                <a:latin typeface="Agency FB" panose="020B0503020202020204" pitchFamily="34" charset="0"/>
              </a:rPr>
              <a:t> i2 encore présent sur le parc par des postes minimum </a:t>
            </a:r>
            <a:r>
              <a:rPr lang="fr-FR" sz="1400" dirty="0" err="1">
                <a:latin typeface="Agency FB" panose="020B0503020202020204" pitchFamily="34" charset="0"/>
              </a:rPr>
              <a:t>core</a:t>
            </a:r>
            <a:r>
              <a:rPr lang="fr-FR" sz="1400" dirty="0">
                <a:latin typeface="Agency FB" panose="020B0503020202020204" pitchFamily="34" charset="0"/>
              </a:rPr>
              <a:t> i5 </a:t>
            </a:r>
            <a:r>
              <a:rPr lang="fr-FR" sz="1400" dirty="0" err="1">
                <a:latin typeface="Agency FB" panose="020B0503020202020204" pitchFamily="34" charset="0"/>
              </a:rPr>
              <a:t>win</a:t>
            </a:r>
            <a:r>
              <a:rPr lang="fr-FR" sz="1400" dirty="0">
                <a:latin typeface="Agency FB" panose="020B0503020202020204" pitchFamily="34" charset="0"/>
              </a:rPr>
              <a:t> 10 car les utilisateur se plaignent de lenteur </a:t>
            </a:r>
          </a:p>
          <a:p>
            <a:pPr marL="285750" indent="-285750">
              <a:buFontTx/>
              <a:buChar char="-"/>
            </a:pP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0" name="ZoneTexte 19"/>
          <p:cNvSpPr txBox="1"/>
          <p:nvPr/>
        </p:nvSpPr>
        <p:spPr>
          <a:xfrm>
            <a:off x="323086" y="3985077"/>
            <a:ext cx="4051381" cy="2246769"/>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Sur cette semaine  nous avons été impacté sur :</a:t>
            </a:r>
          </a:p>
          <a:p>
            <a:pPr marL="285750" indent="-285750">
              <a:buFontTx/>
              <a:buChar char="-"/>
            </a:pPr>
            <a:r>
              <a:rPr lang="fr-FR" sz="1400" dirty="0" smtClean="0">
                <a:latin typeface="Agency FB" panose="020B0503020202020204" pitchFamily="34" charset="0"/>
              </a:rPr>
              <a:t>souci d’énergie : souci de disjoncteur qui a causé l’</a:t>
            </a:r>
            <a:r>
              <a:rPr lang="fr-FR" sz="1400" dirty="0" err="1" smtClean="0">
                <a:latin typeface="Agency FB" panose="020B0503020202020204" pitchFamily="34" charset="0"/>
              </a:rPr>
              <a:t>arret</a:t>
            </a:r>
            <a:r>
              <a:rPr lang="fr-FR" sz="1400" dirty="0" smtClean="0">
                <a:latin typeface="Agency FB" panose="020B0503020202020204" pitchFamily="34" charset="0"/>
              </a:rPr>
              <a:t> des service d’une partie du réseau</a:t>
            </a:r>
          </a:p>
          <a:p>
            <a:pPr marL="285750" indent="-285750">
              <a:buFontTx/>
              <a:buChar char="-"/>
            </a:pPr>
            <a:r>
              <a:rPr lang="fr-FR" sz="1400" dirty="0" smtClean="0">
                <a:latin typeface="Agency FB" panose="020B0503020202020204" pitchFamily="34" charset="0"/>
              </a:rPr>
              <a:t>Coupure internet du au souci du </a:t>
            </a:r>
            <a:r>
              <a:rPr lang="fr-FR" sz="1400" dirty="0" err="1" smtClean="0">
                <a:latin typeface="Agency FB" panose="020B0503020202020204" pitchFamily="34" charset="0"/>
              </a:rPr>
              <a:t>dysjonteur</a:t>
            </a:r>
            <a:r>
              <a:rPr lang="fr-FR" sz="1400" dirty="0" smtClean="0">
                <a:latin typeface="Agency FB" panose="020B0503020202020204" pitchFamily="34" charset="0"/>
              </a:rPr>
              <a:t> le service logistique a fait venir un électricien pour détecter la cause de ce souci</a:t>
            </a:r>
          </a:p>
          <a:p>
            <a:pPr marL="285750" indent="-285750">
              <a:buFontTx/>
              <a:buChar char="-"/>
            </a:pPr>
            <a:r>
              <a:rPr lang="fr-FR" sz="1400" dirty="0" smtClean="0">
                <a:latin typeface="Agency FB" panose="020B0503020202020204" pitchFamily="34" charset="0"/>
              </a:rPr>
              <a:t>Non réception d’appels souci coté client</a:t>
            </a:r>
            <a:endParaRPr lang="fr-FR" sz="1400" dirty="0">
              <a:latin typeface="Agency FB" panose="020B0503020202020204" pitchFamily="34" charset="0"/>
            </a:endParaRPr>
          </a:p>
          <a:p>
            <a:r>
              <a:rPr lang="fr-FR" sz="1400" dirty="0">
                <a:latin typeface="Agency FB" panose="020B0503020202020204" pitchFamily="34" charset="0"/>
              </a:rPr>
              <a:t>  </a:t>
            </a:r>
          </a:p>
          <a:p>
            <a:endParaRPr lang="fr-FR" sz="1400" dirty="0">
              <a:latin typeface="Agency FB" panose="020B0503020202020204" pitchFamily="34" charset="0"/>
            </a:endParaRPr>
          </a:p>
          <a:p>
            <a:endParaRPr lang="fr-FR" sz="1400" dirty="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BENIN 3</a:t>
            </a:r>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p:cNvGraphicFramePr>
            <a:graphicFrameLocks/>
          </p:cNvGraphicFramePr>
          <p:nvPr>
            <p:extLst>
              <p:ext uri="{D42A27DB-BD31-4B8C-83A1-F6EECF244321}">
                <p14:modId xmlns:p14="http://schemas.microsoft.com/office/powerpoint/2010/main" val="3550307225"/>
              </p:ext>
            </p:extLst>
          </p:nvPr>
        </p:nvGraphicFramePr>
        <p:xfrm>
          <a:off x="440334" y="813622"/>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FILIALE 1</a:t>
            </a:r>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3048972102"/>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a:graphicFrameLocks/>
          </p:cNvGraphicFramePr>
          <p:nvPr>
            <p:extLst>
              <p:ext uri="{D42A27DB-BD31-4B8C-83A1-F6EECF244321}">
                <p14:modId xmlns:p14="http://schemas.microsoft.com/office/powerpoint/2010/main" val="3550254207"/>
              </p:ext>
            </p:extLst>
          </p:nvPr>
        </p:nvGraphicFramePr>
        <p:xfrm>
          <a:off x="8088528" y="829056"/>
          <a:ext cx="3884016" cy="2487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aphique 15"/>
          <p:cNvGraphicFramePr/>
          <p:nvPr>
            <p:extLst>
              <p:ext uri="{D42A27DB-BD31-4B8C-83A1-F6EECF244321}">
                <p14:modId xmlns:p14="http://schemas.microsoft.com/office/powerpoint/2010/main" val="3235094810"/>
              </p:ext>
            </p:extLst>
          </p:nvPr>
        </p:nvGraphicFramePr>
        <p:xfrm>
          <a:off x="4370596" y="788506"/>
          <a:ext cx="3671687" cy="252771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CONGO ;</a:t>
            </a: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CAMEROUN ;</a:t>
            </a: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cote d’ivoire;</a:t>
            </a: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Conakry</a:t>
            </a: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BISSEAU</a:t>
            </a:r>
          </a:p>
        </p:txBody>
      </p:sp>
      <p:sp>
        <p:nvSpPr>
          <p:cNvPr id="16" name="ZoneTexte 15"/>
          <p:cNvSpPr txBox="1"/>
          <p:nvPr/>
        </p:nvSpPr>
        <p:spPr>
          <a:xfrm>
            <a:off x="4980109" y="919490"/>
            <a:ext cx="3249008" cy="2092881"/>
          </a:xfrm>
          <a:prstGeom prst="rect">
            <a:avLst/>
          </a:prstGeom>
          <a:noFill/>
        </p:spPr>
        <p:txBody>
          <a:bodyPr wrap="square" rtlCol="0">
            <a:spAutoFit/>
          </a:bodyPr>
          <a:lstStyle/>
          <a:p>
            <a:r>
              <a:rPr lang="fr-FR" sz="1100" dirty="0"/>
              <a:t>Les projets en instance sont :</a:t>
            </a:r>
            <a:br>
              <a:rPr lang="fr-FR" sz="1100" dirty="0"/>
            </a:br>
            <a:r>
              <a:rPr lang="fr-FR" sz="1100" dirty="0"/>
              <a:t>-La mise en place du message d’absence sur la campagne de réception BGFI</a:t>
            </a:r>
            <a:r>
              <a:rPr lang="fr-FR" sz="1100" dirty="0" smtClean="0">
                <a:solidFill>
                  <a:srgbClr val="00B050"/>
                </a:solidFill>
              </a:rPr>
              <a:t>, </a:t>
            </a:r>
            <a:r>
              <a:rPr lang="fr-FR" sz="1100" dirty="0" err="1" smtClean="0">
                <a:solidFill>
                  <a:srgbClr val="00B050"/>
                </a:solidFill>
              </a:rPr>
              <a:t>Cloturé</a:t>
            </a:r>
            <a:r>
              <a:rPr lang="fr-FR" sz="1100" dirty="0"/>
              <a:t/>
            </a:r>
            <a:br>
              <a:rPr lang="fr-FR" sz="1100" dirty="0"/>
            </a:br>
            <a:r>
              <a:rPr lang="fr-FR" sz="1100" dirty="0"/>
              <a:t>-La finalisation du plan de continuité des activités : PCA</a:t>
            </a:r>
            <a:r>
              <a:rPr lang="fr-FR" sz="1100" dirty="0" smtClean="0">
                <a:solidFill>
                  <a:srgbClr val="FF0000"/>
                </a:solidFill>
              </a:rPr>
              <a:t>. </a:t>
            </a:r>
            <a:r>
              <a:rPr lang="fr-FR" sz="1100" dirty="0" err="1" smtClean="0">
                <a:solidFill>
                  <a:srgbClr val="FF0000"/>
                </a:solidFill>
              </a:rPr>
              <a:t>stanby</a:t>
            </a:r>
            <a:endParaRPr lang="fr-FR" sz="1100" dirty="0">
              <a:solidFill>
                <a:srgbClr val="FF0000"/>
              </a:solidFill>
            </a:endParaRPr>
          </a:p>
          <a:p>
            <a:r>
              <a:rPr lang="fr-FR" sz="1100" dirty="0" smtClean="0"/>
              <a:t>-</a:t>
            </a:r>
            <a:endParaRPr lang="fr-FR" sz="1100" dirty="0"/>
          </a:p>
          <a:p>
            <a:endParaRPr lang="fr-FR" sz="1100" dirty="0"/>
          </a:p>
          <a:p>
            <a:pPr marL="171450" indent="-171450">
              <a:buFontTx/>
              <a:buChar char="-"/>
            </a:pPr>
            <a:endParaRPr lang="fr-FR" sz="1100" dirty="0"/>
          </a:p>
          <a:p>
            <a:pPr marL="285750" indent="-285750">
              <a:buFontTx/>
              <a:buChar char="-"/>
            </a:pPr>
            <a:endParaRPr lang="fr-FR" sz="1400" dirty="0"/>
          </a:p>
          <a:p>
            <a:pPr marL="285750" indent="-285750">
              <a:buFontTx/>
              <a:buChar char="-"/>
            </a:pPr>
            <a:endParaRPr lang="fr-FR" sz="1400" dirty="0"/>
          </a:p>
          <a:p>
            <a:endParaRPr lang="fr-FR" sz="1400" dirty="0">
              <a:latin typeface="Agency FB" panose="020B0503020202020204" pitchFamily="34" charset="0"/>
            </a:endParaRPr>
          </a:p>
        </p:txBody>
      </p:sp>
      <p:sp>
        <p:nvSpPr>
          <p:cNvPr id="17" name="ZoneTexte 16"/>
          <p:cNvSpPr txBox="1"/>
          <p:nvPr/>
        </p:nvSpPr>
        <p:spPr>
          <a:xfrm>
            <a:off x="8643807" y="976151"/>
            <a:ext cx="3431889" cy="2246769"/>
          </a:xfrm>
          <a:prstGeom prst="rect">
            <a:avLst/>
          </a:prstGeom>
          <a:noFill/>
        </p:spPr>
        <p:txBody>
          <a:bodyPr wrap="square" rtlCol="0">
            <a:spAutoFit/>
          </a:bodyPr>
          <a:lstStyle/>
          <a:p>
            <a:r>
              <a:rPr lang="fr-FR" sz="1000" dirty="0"/>
              <a:t>- Concerne les postes de l’administration, nous pouvons dire que tout est fonctionnelle sans aucun problème jusqu’à aujourd'hui.</a:t>
            </a:r>
          </a:p>
          <a:p>
            <a:pPr marL="171450" indent="-171450">
              <a:buFontTx/>
              <a:buChar char="-"/>
            </a:pPr>
            <a:r>
              <a:rPr lang="fr-FR" sz="1000" dirty="0" smtClean="0"/>
              <a:t>Souci d’</a:t>
            </a:r>
            <a:r>
              <a:rPr lang="fr-FR" sz="1000" dirty="0" err="1" smtClean="0"/>
              <a:t>energie</a:t>
            </a:r>
            <a:r>
              <a:rPr lang="fr-FR" sz="1000" dirty="0" smtClean="0"/>
              <a:t> qui a causé un arrêt de production </a:t>
            </a:r>
            <a:endParaRPr lang="fr-FR" sz="1000" dirty="0"/>
          </a:p>
          <a:p>
            <a:pPr marL="171450" indent="-171450">
              <a:buFontTx/>
              <a:buChar char="-"/>
            </a:pPr>
            <a:r>
              <a:rPr lang="fr-FR" sz="1000" dirty="0"/>
              <a:t>Cette semaine, nous avons enregistré peut de tickets notamment ceux qui sont liés au problème de la lenteur des applications qui est en cour de traitement du cote de notre partenaire..</a:t>
            </a:r>
          </a:p>
          <a:p>
            <a:r>
              <a:rPr lang="fr-FR" sz="1000" dirty="0"/>
              <a:t>- Le projet est en cours, est la mise en place d’un serveur de redondance chez le partenaire afin de garantir la continuité des activités en cas d’incident majeur, et la migration des postes teams a Windows 10 pur les tests d’applications de notre client</a:t>
            </a:r>
            <a:r>
              <a:rPr lang="fr-FR" sz="1000" dirty="0" smtClean="0"/>
              <a:t>. </a:t>
            </a:r>
            <a:r>
              <a:rPr lang="fr-FR" sz="1000" dirty="0" smtClean="0">
                <a:solidFill>
                  <a:schemeClr val="accent4"/>
                </a:solidFill>
              </a:rPr>
              <a:t>En cours </a:t>
            </a:r>
            <a:endParaRPr lang="fr-FR" sz="1000" dirty="0">
              <a:solidFill>
                <a:schemeClr val="accent4"/>
              </a:solidFill>
            </a:endParaRPr>
          </a:p>
          <a:p>
            <a:endParaRPr lang="fr-FR" sz="1000" dirty="0"/>
          </a:p>
        </p:txBody>
      </p:sp>
      <p:sp>
        <p:nvSpPr>
          <p:cNvPr id="18" name="ZoneTexte 17"/>
          <p:cNvSpPr txBox="1"/>
          <p:nvPr/>
        </p:nvSpPr>
        <p:spPr>
          <a:xfrm>
            <a:off x="158506" y="3971414"/>
            <a:ext cx="5556494" cy="523220"/>
          </a:xfrm>
          <a:prstGeom prst="rect">
            <a:avLst/>
          </a:prstGeom>
          <a:noFill/>
        </p:spPr>
        <p:txBody>
          <a:bodyPr wrap="square" rtlCol="0">
            <a:spAutoFit/>
          </a:bodyPr>
          <a:lstStyle/>
          <a:p>
            <a:r>
              <a:rPr lang="fr-FR" sz="1400" b="1" dirty="0" smtClean="0"/>
              <a:t>Souci d’</a:t>
            </a:r>
            <a:r>
              <a:rPr lang="fr-FR" sz="1400" b="1" dirty="0" err="1" smtClean="0"/>
              <a:t>acces</a:t>
            </a:r>
            <a:r>
              <a:rPr lang="fr-FR" sz="1400" b="1" dirty="0" smtClean="0"/>
              <a:t> réseau de certain poste de travail du au DNS  </a:t>
            </a:r>
            <a:endParaRPr lang="fr-FR" sz="1400" b="1" dirty="0"/>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1384995"/>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Souci du nombre de licence  toujours d’actualité</a:t>
            </a:r>
          </a:p>
          <a:p>
            <a:pPr marL="285750" indent="-285750">
              <a:buFontTx/>
              <a:buChar char="-"/>
            </a:pPr>
            <a:endParaRPr lang="fr-FR" sz="1400" dirty="0">
              <a:latin typeface="Agency FB" panose="020B0503020202020204" pitchFamily="34" charset="0"/>
            </a:endParaRPr>
          </a:p>
          <a:p>
            <a:pPr marL="285750" indent="-285750">
              <a:buFontTx/>
              <a:buChar char="-"/>
            </a:pPr>
            <a:r>
              <a:rPr lang="fr-FR" sz="1400" dirty="0" smtClean="0">
                <a:latin typeface="Agency FB" panose="020B0503020202020204" pitchFamily="34" charset="0"/>
              </a:rPr>
              <a:t>Projet </a:t>
            </a:r>
            <a:r>
              <a:rPr lang="fr-FR" sz="1400" dirty="0">
                <a:latin typeface="Agency FB" panose="020B0503020202020204" pitchFamily="34" charset="0"/>
              </a:rPr>
              <a:t>mise en place de </a:t>
            </a:r>
            <a:r>
              <a:rPr lang="fr-FR" sz="1400" dirty="0" smtClean="0">
                <a:latin typeface="Agency FB" panose="020B0503020202020204" pitchFamily="34" charset="0"/>
              </a:rPr>
              <a:t>l’</a:t>
            </a:r>
            <a:r>
              <a:rPr lang="fr-FR" sz="1400" dirty="0" err="1" smtClean="0">
                <a:latin typeface="Agency FB" panose="020B0503020202020204" pitchFamily="34" charset="0"/>
              </a:rPr>
              <a:t>ivr</a:t>
            </a:r>
            <a:r>
              <a:rPr lang="fr-FR" sz="1400" dirty="0" smtClean="0">
                <a:latin typeface="Agency FB" panose="020B0503020202020204" pitchFamily="34" charset="0"/>
              </a:rPr>
              <a:t> </a:t>
            </a:r>
            <a:r>
              <a:rPr lang="fr-FR" sz="1400" dirty="0" err="1" smtClean="0">
                <a:solidFill>
                  <a:srgbClr val="FF0000"/>
                </a:solidFill>
                <a:latin typeface="Agency FB" panose="020B0503020202020204" pitchFamily="34" charset="0"/>
              </a:rPr>
              <a:t>stanby</a:t>
            </a:r>
            <a:endParaRPr lang="fr-FR" sz="1400" dirty="0">
              <a:solidFill>
                <a:srgbClr val="FF0000"/>
              </a:solidFill>
              <a:latin typeface="Agency FB" panose="020B0503020202020204" pitchFamily="34" charset="0"/>
            </a:endParaRPr>
          </a:p>
          <a:p>
            <a:pPr marL="285750" indent="-285750">
              <a:buFontTx/>
              <a:buChar char="-"/>
            </a:pPr>
            <a:r>
              <a:rPr lang="fr-FR" sz="1400" dirty="0" smtClean="0">
                <a:latin typeface="Agency FB" panose="020B0503020202020204" pitchFamily="34" charset="0"/>
              </a:rPr>
              <a:t>ajout </a:t>
            </a:r>
            <a:r>
              <a:rPr lang="fr-FR" sz="1400" dirty="0">
                <a:latin typeface="Agency FB" panose="020B0503020202020204" pitchFamily="34" charset="0"/>
              </a:rPr>
              <a:t>de statut dans </a:t>
            </a:r>
            <a:r>
              <a:rPr lang="fr-FR" sz="1400" dirty="0" err="1" smtClean="0">
                <a:latin typeface="Agency FB" panose="020B0503020202020204" pitchFamily="34" charset="0"/>
              </a:rPr>
              <a:t>nobelbiz</a:t>
            </a:r>
            <a:r>
              <a:rPr lang="fr-FR" sz="1400" dirty="0" smtClean="0">
                <a:latin typeface="Agency FB" panose="020B0503020202020204" pitchFamily="34" charset="0"/>
              </a:rPr>
              <a:t> et </a:t>
            </a:r>
            <a:r>
              <a:rPr lang="fr-FR" sz="1400" dirty="0" err="1" smtClean="0">
                <a:latin typeface="Agency FB" panose="020B0503020202020204" pitchFamily="34" charset="0"/>
              </a:rPr>
              <a:t>creation</a:t>
            </a:r>
            <a:r>
              <a:rPr lang="fr-FR" sz="1400" dirty="0" smtClean="0">
                <a:latin typeface="Agency FB" panose="020B0503020202020204" pitchFamily="34" charset="0"/>
              </a:rPr>
              <a:t> de log agent</a:t>
            </a:r>
            <a:endParaRPr lang="fr-FR" sz="1400" dirty="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158505" y="881792"/>
            <a:ext cx="4466515" cy="1600438"/>
          </a:xfrm>
          <a:prstGeom prst="rect">
            <a:avLst/>
          </a:prstGeom>
          <a:noFill/>
        </p:spPr>
        <p:txBody>
          <a:bodyPr wrap="square" rtlCol="0">
            <a:spAutoFit/>
          </a:bodyPr>
          <a:lstStyle/>
          <a:p>
            <a:pPr marL="285750" indent="-285750">
              <a:buFont typeface="Arial" panose="020B0604020202020204" pitchFamily="34" charset="0"/>
              <a:buChar char="•"/>
            </a:pPr>
            <a:r>
              <a:rPr lang="fr-FR" sz="12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200" dirty="0"/>
              <a:t>Le nombre élevé de postes opérationnels est également du au fait que certaines de nos campagnes ont été close.</a:t>
            </a:r>
          </a:p>
          <a:p>
            <a:pPr marL="285750" indent="-285750">
              <a:buFont typeface="Arial" panose="020B0604020202020204" pitchFamily="34" charset="0"/>
              <a:buChar char="•"/>
            </a:pPr>
            <a:r>
              <a:rPr lang="fr-FR" sz="1200" dirty="0" smtClean="0"/>
              <a:t>Difficulté de remonter les appels sur la plateforme  </a:t>
            </a:r>
            <a:r>
              <a:rPr lang="fr-FR" sz="1200" dirty="0" err="1" smtClean="0"/>
              <a:t>apres</a:t>
            </a:r>
            <a:r>
              <a:rPr lang="fr-FR" sz="1200" dirty="0" smtClean="0"/>
              <a:t> la réinstallation des serveurs. </a:t>
            </a:r>
            <a:r>
              <a:rPr lang="fr-FR" sz="1200" dirty="0" smtClean="0">
                <a:solidFill>
                  <a:schemeClr val="accent4"/>
                </a:solidFill>
              </a:rPr>
              <a:t>En cours </a:t>
            </a:r>
            <a:endParaRPr lang="fr-FR" sz="1200" dirty="0">
              <a:solidFill>
                <a:schemeClr val="accent4"/>
              </a:solidFill>
            </a:endParaRPr>
          </a:p>
          <a:p>
            <a:pPr marL="285750" indent="-285750">
              <a:buFont typeface="Arial" panose="020B0604020202020204" pitchFamily="34" charset="0"/>
              <a:buChar char="•"/>
            </a:pPr>
            <a:r>
              <a:rPr lang="fr-FR" sz="1200" dirty="0"/>
              <a:t>  </a:t>
            </a: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a:t>TABLEAU DE BORD SUIVI PARC INFORMATIQUE ET SUPPORT FILIALE 2</a:t>
            </a:r>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a:solidFill>
                  <a:srgbClr val="E7E6E6">
                    <a:lumMod val="75000"/>
                  </a:srgbClr>
                </a:solidFill>
                <a:latin typeface="Arial Black" panose="020B0A04020102020204" pitchFamily="34" charset="0"/>
              </a:rPr>
              <a:t>Technique &amp; Sécurité</a:t>
            </a:r>
          </a:p>
        </p:txBody>
      </p:sp>
    </p:spTree>
    <p:extLst>
      <p:ext uri="{BB962C8B-B14F-4D97-AF65-F5344CB8AC3E}">
        <p14:creationId xmlns:p14="http://schemas.microsoft.com/office/powerpoint/2010/main" val="13639209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42557</TotalTime>
  <Words>1008</Words>
  <Application>Microsoft Office PowerPoint</Application>
  <PresentationFormat>Grand écran</PresentationFormat>
  <Paragraphs>235</Paragraphs>
  <Slides>13</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13</vt:i4>
      </vt:variant>
    </vt:vector>
  </HeadingPairs>
  <TitlesOfParts>
    <vt:vector size="26"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2073</cp:revision>
  <dcterms:created xsi:type="dcterms:W3CDTF">2015-10-14T16:42:27Z</dcterms:created>
  <dcterms:modified xsi:type="dcterms:W3CDTF">2022-05-15T12:11:06Z</dcterms:modified>
</cp:coreProperties>
</file>