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drawings/drawing1.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9.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0.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1.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2.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3.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4.xml" ContentType="application/vnd.openxmlformats-officedocument.themeOverride+xml"/>
  <Override PartName="/ppt/charts/chart17.xml" ContentType="application/vnd.openxmlformats-officedocument.drawingml.chart+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542" r:id="rId2"/>
    <p:sldId id="715" r:id="rId3"/>
    <p:sldId id="817" r:id="rId4"/>
    <p:sldId id="860" r:id="rId5"/>
    <p:sldId id="784" r:id="rId6"/>
    <p:sldId id="816" r:id="rId7"/>
    <p:sldId id="822" r:id="rId8"/>
    <p:sldId id="825" r:id="rId9"/>
    <p:sldId id="834" r:id="rId10"/>
    <p:sldId id="852" r:id="rId11"/>
    <p:sldId id="853" r:id="rId12"/>
    <p:sldId id="854" r:id="rId13"/>
    <p:sldId id="855" r:id="rId14"/>
    <p:sldId id="856" r:id="rId15"/>
    <p:sldId id="857" r:id="rId16"/>
    <p:sldId id="858" r:id="rId17"/>
    <p:sldId id="741"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a:srgbClr val="CCECFF"/>
    <a:srgbClr val="E2001A"/>
    <a:srgbClr val="A80014"/>
    <a:srgbClr val="FFFFFF"/>
    <a:srgbClr val="FF0000"/>
    <a:srgbClr val="CC6600"/>
    <a:srgbClr val="693021"/>
    <a:srgbClr val="E85127"/>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9" autoAdjust="0"/>
    <p:restoredTop sz="94728" autoAdjust="0"/>
  </p:normalViewPr>
  <p:slideViewPr>
    <p:cSldViewPr snapToGrid="0">
      <p:cViewPr varScale="1">
        <p:scale>
          <a:sx n="80" d="100"/>
          <a:sy n="80" d="100"/>
        </p:scale>
        <p:origin x="294" y="78"/>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201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Feuille_de_calcul_Microsoft_Excel10.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Feuille_de_calcul_Microsoft_Excel11.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Feuille_de_calcul_Microsoft_Excel12.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Feuille_de_calcul_Microsoft_Excel13.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Feuille_de_calcul_Microsoft_Excel14.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Feuille_de_calcul_Microsoft_Excel15.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Feuille_de_calcul_Microsoft_Excel16.xlsx"/></Relationships>
</file>

<file path=ppt/charts/_rels/chart17.xml.rels><?xml version="1.0" encoding="UTF-8" standalone="yes"?>
<Relationships xmlns="http://schemas.openxmlformats.org/package/2006/relationships"><Relationship Id="rId1" Type="http://schemas.openxmlformats.org/officeDocument/2006/relationships/oleObject" Target="file:///C:\Users\mtn\Downloads\Rpt_MCGN.xlsx" TargetMode="External"/></Relationships>
</file>

<file path=ppt/charts/_rels/chart18.xml.rels><?xml version="1.0" encoding="UTF-8" standalone="yes"?>
<Relationships xmlns="http://schemas.openxmlformats.org/package/2006/relationships"><Relationship Id="rId3" Type="http://schemas.openxmlformats.org/officeDocument/2006/relationships/package" Target="../embeddings/Feuille_de_calcul_Microsoft_Excel17.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Feuille_de_calcul_Microsoft_Excel18.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euille_de_calcul_Microsoft_Excel2.xlsx"/></Relationships>
</file>

<file path=ppt/charts/_rels/chart20.xml.rels><?xml version="1.0" encoding="UTF-8" standalone="yes"?>
<Relationships xmlns="http://schemas.openxmlformats.org/package/2006/relationships"><Relationship Id="rId3" Type="http://schemas.openxmlformats.org/officeDocument/2006/relationships/package" Target="../embeddings/Feuille_de_calcul_Microsoft_Excel19.xlsx"/><Relationship Id="rId2" Type="http://schemas.microsoft.com/office/2011/relationships/chartColorStyle" Target="colors19.xml"/><Relationship Id="rId1" Type="http://schemas.microsoft.com/office/2011/relationships/chartStyle" Target="style19.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euille_de_calcul_Microsoft_Excel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Feuille_de_calcul_Microsoft_Excel4.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Feuille_de_calcul_Microsoft_Excel5.xlsx"/></Relationships>
</file>

<file path=ppt/charts/_rels/chart6.xml.rels><?xml version="1.0" encoding="UTF-8" standalone="yes"?>
<Relationships xmlns="http://schemas.openxmlformats.org/package/2006/relationships"><Relationship Id="rId3" Type="http://schemas.openxmlformats.org/officeDocument/2006/relationships/package" Target="../embeddings/Feuille_de_calcul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Feuille_de_calcul_Microsoft_Excel7.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Feuille_de_calcul_Microsoft_Excel8.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1.xml"/><Relationship Id="rId4" Type="http://schemas.openxmlformats.org/officeDocument/2006/relationships/package" Target="../embeddings/Feuille_de_calcul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normalizeH="0" baseline="0">
                <a:solidFill>
                  <a:schemeClr val="dk1"/>
                </a:solidFill>
                <a:latin typeface="+mn-lt"/>
                <a:ea typeface="+mn-ea"/>
                <a:cs typeface="+mn-cs"/>
              </a:defRPr>
            </a:pPr>
            <a:r>
              <a:rPr lang="fr-FR" sz="1400"/>
              <a:t>cartographie des statuts  des projets</a:t>
            </a:r>
          </a:p>
        </c:rich>
      </c:tx>
      <c:layout>
        <c:manualLayout>
          <c:xMode val="edge"/>
          <c:yMode val="edge"/>
          <c:x val="0.11323977510202181"/>
          <c:y val="1.673186721355821E-2"/>
        </c:manualLayout>
      </c:layout>
      <c:overlay val="0"/>
      <c:spPr>
        <a:noFill/>
        <a:ln>
          <a:noFill/>
        </a:ln>
        <a:effectLst/>
      </c:spPr>
      <c:txPr>
        <a:bodyPr rot="0" spcFirstLastPara="1" vertOverflow="ellipsis" vert="horz" wrap="square" anchor="ctr" anchorCtr="1"/>
        <a:lstStyle/>
        <a:p>
          <a:pPr>
            <a:defRPr sz="1400" b="1" i="0" u="none" strike="noStrike" kern="1200" spc="0" normalizeH="0" baseline="0">
              <a:solidFill>
                <a:schemeClr val="dk1"/>
              </a:solidFill>
              <a:latin typeface="+mn-lt"/>
              <a:ea typeface="+mn-ea"/>
              <a:cs typeface="+mn-cs"/>
            </a:defRPr>
          </a:pPr>
          <a:endParaRPr lang="fr-FR"/>
        </a:p>
      </c:tx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1-917E-45A9-961C-D5554F474111}"/>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3-917E-45A9-961C-D5554F474111}"/>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5-917E-45A9-961C-D5554F474111}"/>
              </c:ext>
            </c:extLst>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projet!$D$12:$D$14</c:f>
              <c:strCache>
                <c:ptCount val="3"/>
                <c:pt idx="0">
                  <c:v>projet en cours </c:v>
                </c:pt>
                <c:pt idx="1">
                  <c:v>projet cloturé</c:v>
                </c:pt>
                <c:pt idx="2">
                  <c:v>projet en retard</c:v>
                </c:pt>
              </c:strCache>
            </c:strRef>
          </c:cat>
          <c:val>
            <c:numRef>
              <c:f>projet!$E$12:$E$14</c:f>
              <c:numCache>
                <c:formatCode>General</c:formatCode>
                <c:ptCount val="3"/>
                <c:pt idx="0">
                  <c:v>5</c:v>
                </c:pt>
                <c:pt idx="1">
                  <c:v>2</c:v>
                </c:pt>
                <c:pt idx="2">
                  <c:v>1</c:v>
                </c:pt>
              </c:numCache>
            </c:numRef>
          </c:val>
          <c:extLst xmlns:c16r2="http://schemas.microsoft.com/office/drawing/2015/06/chart">
            <c:ext xmlns:c16="http://schemas.microsoft.com/office/drawing/2014/chart" uri="{C3380CC4-5D6E-409C-BE32-E72D297353CC}">
              <c16:uniqueId val="{00000006-917E-45A9-961C-D5554F474111}"/>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61697655421622843"/>
          <c:y val="0.4276053795637032"/>
          <c:w val="0.34989651093384483"/>
          <c:h val="0.49384831675908764"/>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a:t>Production 2ieme ETAGE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'!$G$17</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'!$H$17</c:f>
              <c:numCache>
                <c:formatCode>General</c:formatCode>
                <c:ptCount val="1"/>
                <c:pt idx="0">
                  <c:v>98</c:v>
                </c:pt>
              </c:numCache>
            </c:numRef>
          </c:val>
          <c:extLst xmlns:c16r2="http://schemas.microsoft.com/office/drawing/2015/06/chart">
            <c:ext xmlns:c16="http://schemas.microsoft.com/office/drawing/2014/chart" uri="{C3380CC4-5D6E-409C-BE32-E72D297353CC}">
              <c16:uniqueId val="{00000000-10F0-4EA3-AC19-30659C5B16DB}"/>
            </c:ext>
          </c:extLst>
        </c:ser>
        <c:ser>
          <c:idx val="1"/>
          <c:order val="1"/>
          <c:tx>
            <c:strRef>
              <c:f>'detail '!$G$18</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'!$H$18</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10F0-4EA3-AC19-30659C5B16DB}"/>
            </c:ext>
          </c:extLst>
        </c:ser>
        <c:ser>
          <c:idx val="2"/>
          <c:order val="2"/>
          <c:tx>
            <c:strRef>
              <c:f>'detail '!$G$19</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10F0-4EA3-AC19-30659C5B16DB}"/>
            </c:ext>
          </c:extLst>
        </c:ser>
        <c:ser>
          <c:idx val="3"/>
          <c:order val="3"/>
          <c:tx>
            <c:strRef>
              <c:f>'detail '!$G$20</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'!$H$20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3-10F0-4EA3-AC19-30659C5B16DB}"/>
            </c:ext>
          </c:extLst>
        </c:ser>
        <c:ser>
          <c:idx val="4"/>
          <c:order val="4"/>
          <c:tx>
            <c:strRef>
              <c:f>'detail '!$G$21</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'!$H$21</c:f>
              <c:numCache>
                <c:formatCode>General</c:formatCode>
                <c:ptCount val="1"/>
                <c:pt idx="0">
                  <c:v>98</c:v>
                </c:pt>
              </c:numCache>
            </c:numRef>
          </c:val>
          <c:extLst xmlns:c16r2="http://schemas.microsoft.com/office/drawing/2015/06/chart">
            <c:ext xmlns:c16="http://schemas.microsoft.com/office/drawing/2014/chart" uri="{C3380CC4-5D6E-409C-BE32-E72D297353CC}">
              <c16:uniqueId val="{00000004-10F0-4EA3-AC19-30659C5B16DB}"/>
            </c:ext>
          </c:extLst>
        </c:ser>
        <c:dLbls>
          <c:dLblPos val="outEnd"/>
          <c:showLegendKey val="0"/>
          <c:showVal val="1"/>
          <c:showCatName val="0"/>
          <c:showSerName val="0"/>
          <c:showPercent val="0"/>
          <c:showBubbleSize val="0"/>
        </c:dLbls>
        <c:gapWidth val="219"/>
        <c:overlap val="-27"/>
        <c:axId val="887150256"/>
        <c:axId val="887141552"/>
      </c:barChart>
      <c:catAx>
        <c:axId val="88715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887141552"/>
        <c:crosses val="autoZero"/>
        <c:auto val="1"/>
        <c:lblAlgn val="ctr"/>
        <c:lblOffset val="100"/>
        <c:noMultiLvlLbl val="0"/>
      </c:catAx>
      <c:valAx>
        <c:axId val="887141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88715025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a:t>Production 1er ETAGE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'!$G$4</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c:f>
              <c:numCache>
                <c:formatCode>General</c:formatCode>
                <c:ptCount val="1"/>
                <c:pt idx="0">
                  <c:v>35</c:v>
                </c:pt>
              </c:numCache>
            </c:numRef>
          </c:val>
          <c:extLst xmlns:c16r2="http://schemas.microsoft.com/office/drawing/2015/06/chart">
            <c:ext xmlns:c16="http://schemas.microsoft.com/office/drawing/2014/chart" uri="{C3380CC4-5D6E-409C-BE32-E72D297353CC}">
              <c16:uniqueId val="{00000000-44B1-40B7-BE40-542326140D8C}"/>
            </c:ext>
          </c:extLst>
        </c:ser>
        <c:ser>
          <c:idx val="1"/>
          <c:order val="1"/>
          <c:tx>
            <c:strRef>
              <c:f>'detail '!$G$5</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1-44B1-40B7-BE40-542326140D8C}"/>
            </c:ext>
          </c:extLst>
        </c:ser>
        <c:ser>
          <c:idx val="2"/>
          <c:order val="2"/>
          <c:tx>
            <c:strRef>
              <c:f>'detail '!$G$6</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'!$H$6</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44B1-40B7-BE40-542326140D8C}"/>
            </c:ext>
          </c:extLst>
        </c:ser>
        <c:ser>
          <c:idx val="3"/>
          <c:order val="3"/>
          <c:tx>
            <c:strRef>
              <c:f>'detail '!$G$7</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'!$H$7</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3-44B1-40B7-BE40-542326140D8C}"/>
            </c:ext>
          </c:extLst>
        </c:ser>
        <c:ser>
          <c:idx val="4"/>
          <c:order val="4"/>
          <c:tx>
            <c:strRef>
              <c:f>'detail '!$G$8</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'!$H$8</c:f>
              <c:numCache>
                <c:formatCode>General</c:formatCode>
                <c:ptCount val="1"/>
                <c:pt idx="0">
                  <c:v>37</c:v>
                </c:pt>
              </c:numCache>
            </c:numRef>
          </c:val>
          <c:extLst xmlns:c16r2="http://schemas.microsoft.com/office/drawing/2015/06/chart">
            <c:ext xmlns:c16="http://schemas.microsoft.com/office/drawing/2014/chart" uri="{C3380CC4-5D6E-409C-BE32-E72D297353CC}">
              <c16:uniqueId val="{00000004-44B1-40B7-BE40-542326140D8C}"/>
            </c:ext>
          </c:extLst>
        </c:ser>
        <c:dLbls>
          <c:dLblPos val="outEnd"/>
          <c:showLegendKey val="0"/>
          <c:showVal val="1"/>
          <c:showCatName val="0"/>
          <c:showSerName val="0"/>
          <c:showPercent val="0"/>
          <c:showBubbleSize val="0"/>
        </c:dLbls>
        <c:gapWidth val="219"/>
        <c:overlap val="-27"/>
        <c:axId val="887143184"/>
        <c:axId val="887145360"/>
      </c:barChart>
      <c:catAx>
        <c:axId val="887143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887145360"/>
        <c:crosses val="autoZero"/>
        <c:auto val="1"/>
        <c:lblAlgn val="ctr"/>
        <c:lblOffset val="100"/>
        <c:noMultiLvlLbl val="0"/>
      </c:catAx>
      <c:valAx>
        <c:axId val="887145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8871431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3ieme étage</a:t>
            </a:r>
          </a:p>
          <a:p>
            <a:pPr>
              <a:defRPr/>
            </a:pPr>
            <a:r>
              <a:rPr lang="fr-FR" dirty="0"/>
              <a:t>ABFPA+ Infirmerie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'!$G$67</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'!$H$67</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0-2BDD-4555-8234-3DF43368A829}"/>
            </c:ext>
          </c:extLst>
        </c:ser>
        <c:ser>
          <c:idx val="1"/>
          <c:order val="1"/>
          <c:tx>
            <c:strRef>
              <c:f>'detail '!$G$68</c:f>
              <c:strCache>
                <c:ptCount val="1"/>
                <c:pt idx="0">
                  <c:v>fonctionnelle</c:v>
                </c:pt>
              </c:strCache>
            </c:strRef>
          </c:tx>
          <c:spPr>
            <a:solidFill>
              <a:schemeClr val="accent2"/>
            </a:solidFill>
            <a:ln>
              <a:noFill/>
            </a:ln>
            <a:effectLst/>
          </c:spPr>
          <c:invertIfNegative val="0"/>
          <c:val>
            <c:numRef>
              <c:f>'detail '!$H$68</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2BDD-4555-8234-3DF43368A829}"/>
            </c:ext>
          </c:extLst>
        </c:ser>
        <c:ser>
          <c:idx val="2"/>
          <c:order val="2"/>
          <c:tx>
            <c:strRef>
              <c:f>'detail '!$G$69</c:f>
              <c:strCache>
                <c:ptCount val="1"/>
                <c:pt idx="0">
                  <c:v>defectueux</c:v>
                </c:pt>
              </c:strCache>
            </c:strRef>
          </c:tx>
          <c:spPr>
            <a:solidFill>
              <a:schemeClr val="accent3"/>
            </a:solidFill>
            <a:ln>
              <a:noFill/>
            </a:ln>
            <a:effectLst/>
          </c:spPr>
          <c:invertIfNegative val="0"/>
          <c:val>
            <c:numRef>
              <c:f>'detail '!$H$69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2BDD-4555-8234-3DF43368A829}"/>
            </c:ext>
          </c:extLst>
        </c:ser>
        <c:ser>
          <c:idx val="3"/>
          <c:order val="3"/>
          <c:tx>
            <c:strRef>
              <c:f>'detail '!$G$70</c:f>
              <c:strCache>
                <c:ptCount val="1"/>
                <c:pt idx="0">
                  <c:v>vide</c:v>
                </c:pt>
              </c:strCache>
            </c:strRef>
          </c:tx>
          <c:spPr>
            <a:solidFill>
              <a:schemeClr val="accent4"/>
            </a:solidFill>
            <a:ln>
              <a:noFill/>
            </a:ln>
            <a:effectLst/>
          </c:spPr>
          <c:invertIfNegative val="0"/>
          <c:val>
            <c:numRef>
              <c:f>'detail '!$H$70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3-2BDD-4555-8234-3DF43368A829}"/>
            </c:ext>
          </c:extLst>
        </c:ser>
        <c:ser>
          <c:idx val="4"/>
          <c:order val="4"/>
          <c:tx>
            <c:strRef>
              <c:f>'detail '!$G$71</c:f>
              <c:strCache>
                <c:ptCount val="1"/>
                <c:pt idx="0">
                  <c:v>TOTAL</c:v>
                </c:pt>
              </c:strCache>
            </c:strRef>
          </c:tx>
          <c:spPr>
            <a:solidFill>
              <a:schemeClr val="accent5"/>
            </a:solidFill>
            <a:ln>
              <a:noFill/>
            </a:ln>
            <a:effectLst/>
          </c:spPr>
          <c:invertIfNegative val="0"/>
          <c:val>
            <c:numRef>
              <c:f>'detail '!$H$71</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4-2BDD-4555-8234-3DF43368A829}"/>
            </c:ext>
          </c:extLst>
        </c:ser>
        <c:dLbls>
          <c:showLegendKey val="0"/>
          <c:showVal val="0"/>
          <c:showCatName val="0"/>
          <c:showSerName val="0"/>
          <c:showPercent val="0"/>
          <c:showBubbleSize val="0"/>
        </c:dLbls>
        <c:gapWidth val="219"/>
        <c:overlap val="-27"/>
        <c:axId val="887153520"/>
        <c:axId val="887154064"/>
      </c:barChart>
      <c:catAx>
        <c:axId val="887153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887154064"/>
        <c:crosses val="autoZero"/>
        <c:auto val="1"/>
        <c:lblAlgn val="ctr"/>
        <c:lblOffset val="100"/>
        <c:noMultiLvlLbl val="0"/>
      </c:catAx>
      <c:valAx>
        <c:axId val="887154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88715352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POSITIONS BISSEAU</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15</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15</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651998704"/>
        <c:axId val="651997616"/>
      </c:barChart>
      <c:catAx>
        <c:axId val="651998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651997616"/>
        <c:crosses val="autoZero"/>
        <c:auto val="1"/>
        <c:lblAlgn val="ctr"/>
        <c:lblOffset val="100"/>
        <c:noMultiLvlLbl val="0"/>
      </c:catAx>
      <c:valAx>
        <c:axId val="651997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65199870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POSITIONS COTE</a:t>
            </a:r>
            <a:r>
              <a:rPr lang="fr-FR" b="1" u="sng" baseline="0" dirty="0"/>
              <a:t> D’IVOIRE</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77</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12</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94</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729403552"/>
        <c:axId val="729416064"/>
      </c:barChart>
      <c:catAx>
        <c:axId val="729403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29416064"/>
        <c:crosses val="autoZero"/>
        <c:auto val="1"/>
        <c:lblAlgn val="ctr"/>
        <c:lblOffset val="100"/>
        <c:noMultiLvlLbl val="0"/>
      </c:catAx>
      <c:valAx>
        <c:axId val="729416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2940355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POSITIONS CAMEROUN</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val>
            <c:numRef>
              <c:f>positions!$H$8</c:f>
              <c:numCache>
                <c:formatCode>General</c:formatCode>
                <c:ptCount val="1"/>
                <c:pt idx="0">
                  <c:v>73</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val>
            <c:numRef>
              <c:f>positions!$H$9</c:f>
              <c:numCache>
                <c:formatCode>General</c:formatCode>
                <c:ptCount val="1"/>
                <c:pt idx="0">
                  <c:v>42</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val>
            <c:numRef>
              <c:f>positions!$H$10</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val>
            <c:numRef>
              <c:f>positions!$H$11</c:f>
              <c:numCache>
                <c:formatCode>General</c:formatCode>
                <c:ptCount val="1"/>
                <c:pt idx="0">
                  <c:v>120</c:v>
                </c:pt>
              </c:numCache>
            </c:numRef>
          </c:val>
          <c:extLst xmlns:c16r2="http://schemas.microsoft.com/office/drawing/2015/06/chart">
            <c:ext xmlns:c16="http://schemas.microsoft.com/office/drawing/2014/chart" uri="{C3380CC4-5D6E-409C-BE32-E72D297353CC}">
              <c16:uniqueId val="{00000003-3A55-48B8-9650-ABCE7AB641D0}"/>
            </c:ext>
          </c:extLst>
        </c:ser>
        <c:dLbls>
          <c:showLegendKey val="0"/>
          <c:showVal val="0"/>
          <c:showCatName val="0"/>
          <c:showSerName val="0"/>
          <c:showPercent val="0"/>
          <c:showBubbleSize val="0"/>
        </c:dLbls>
        <c:gapWidth val="219"/>
        <c:overlap val="-27"/>
        <c:axId val="729406272"/>
        <c:axId val="729404096"/>
      </c:barChart>
      <c:catAx>
        <c:axId val="729406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29404096"/>
        <c:crosses val="autoZero"/>
        <c:auto val="1"/>
        <c:lblAlgn val="ctr"/>
        <c:lblOffset val="100"/>
        <c:noMultiLvlLbl val="0"/>
      </c:catAx>
      <c:valAx>
        <c:axId val="729404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2940627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POSITIONS  CONGO</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81</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positions!$G$11</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2-3A55-48B8-9650-ABCE7AB641D0}"/>
            </c:ext>
          </c:extLst>
        </c:ser>
        <c:ser>
          <c:idx val="4"/>
          <c:order val="3"/>
          <c:tx>
            <c:strRef>
              <c:f>positions!$G$10</c:f>
              <c:strCache>
                <c:ptCount val="1"/>
                <c:pt idx="0">
                  <c:v>Vides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0-2DF2-4D72-AD77-296D25DA313F}"/>
            </c:ext>
          </c:extLst>
        </c:ser>
        <c:ser>
          <c:idx val="3"/>
          <c:order val="4"/>
          <c:tx>
            <c:strRef>
              <c:f>positions!$G$12</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positions!$H$12</c:f>
              <c:numCache>
                <c:formatCode>General</c:formatCode>
                <c:ptCount val="1"/>
                <c:pt idx="0">
                  <c:v>90</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729412800"/>
        <c:axId val="729413888"/>
      </c:barChart>
      <c:catAx>
        <c:axId val="72941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29413888"/>
        <c:crosses val="autoZero"/>
        <c:auto val="1"/>
        <c:lblAlgn val="ctr"/>
        <c:lblOffset val="100"/>
        <c:noMultiLvlLbl val="0"/>
      </c:catAx>
      <c:valAx>
        <c:axId val="729413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2941280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POINT</a:t>
            </a:r>
            <a:r>
              <a:rPr lang="fr-FR" baseline="0" dirty="0"/>
              <a:t> DES POSITIONS CONAKRY</a:t>
            </a:r>
            <a:endParaRPr lang="fr-FR" dirty="0"/>
          </a:p>
        </c:rich>
      </c:tx>
      <c:layout/>
      <c:overlay val="0"/>
      <c:spPr>
        <a:noFill/>
        <a:ln>
          <a:noFill/>
        </a:ln>
        <a:effectLst/>
      </c:sp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val>
            <c:numRef>
              <c:f>positions!$H$8</c:f>
              <c:numCache>
                <c:formatCode>General</c:formatCode>
                <c:ptCount val="1"/>
                <c:pt idx="0">
                  <c:v>40</c:v>
                </c:pt>
              </c:numCache>
            </c:numRef>
          </c:val>
          <c:extLst xmlns:c16r2="http://schemas.microsoft.com/office/drawing/2015/06/chart">
            <c:ext xmlns:c16="http://schemas.microsoft.com/office/drawing/2014/chart" uri="{C3380CC4-5D6E-409C-BE32-E72D297353CC}">
              <c16:uniqueId val="{00000000-EEC3-4642-904B-35D7C44D3A66}"/>
            </c:ext>
          </c:extLst>
        </c:ser>
        <c:ser>
          <c:idx val="1"/>
          <c:order val="1"/>
          <c:tx>
            <c:strRef>
              <c:f>positions!$G$9</c:f>
              <c:strCache>
                <c:ptCount val="1"/>
                <c:pt idx="0">
                  <c:v>fonctionnelle</c:v>
                </c:pt>
              </c:strCache>
            </c:strRef>
          </c:tx>
          <c:spPr>
            <a:solidFill>
              <a:schemeClr val="accent2"/>
            </a:solidFill>
            <a:ln>
              <a:noFill/>
            </a:ln>
            <a:effectLst/>
          </c:spPr>
          <c:invertIfNegative val="0"/>
          <c:val>
            <c:numRef>
              <c:f>positions!$H$9</c:f>
              <c:numCache>
                <c:formatCode>General</c:formatCode>
                <c:ptCount val="1"/>
                <c:pt idx="0">
                  <c:v>9</c:v>
                </c:pt>
              </c:numCache>
            </c:numRef>
          </c:val>
          <c:extLst xmlns:c16r2="http://schemas.microsoft.com/office/drawing/2015/06/chart">
            <c:ext xmlns:c16="http://schemas.microsoft.com/office/drawing/2014/chart" uri="{C3380CC4-5D6E-409C-BE32-E72D297353CC}">
              <c16:uniqueId val="{00000001-EEC3-4642-904B-35D7C44D3A66}"/>
            </c:ext>
          </c:extLst>
        </c:ser>
        <c:ser>
          <c:idx val="2"/>
          <c:order val="2"/>
          <c:tx>
            <c:strRef>
              <c:f>positions!$G$10</c:f>
              <c:strCache>
                <c:ptCount val="1"/>
                <c:pt idx="0">
                  <c:v>defectueux</c:v>
                </c:pt>
              </c:strCache>
            </c:strRef>
          </c:tx>
          <c:spPr>
            <a:solidFill>
              <a:schemeClr val="accent3"/>
            </a:solidFill>
            <a:ln>
              <a:noFill/>
            </a:ln>
            <a:effectLst/>
          </c:spPr>
          <c:invertIfNegative val="0"/>
          <c:val>
            <c:numRef>
              <c:f>positions!$H$10</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2-EEC3-4642-904B-35D7C44D3A66}"/>
            </c:ext>
          </c:extLst>
        </c:ser>
        <c:ser>
          <c:idx val="3"/>
          <c:order val="3"/>
          <c:tx>
            <c:strRef>
              <c:f>positions!$G$11</c:f>
              <c:strCache>
                <c:ptCount val="1"/>
                <c:pt idx="0">
                  <c:v>TOTAL</c:v>
                </c:pt>
              </c:strCache>
            </c:strRef>
          </c:tx>
          <c:spPr>
            <a:solidFill>
              <a:schemeClr val="accent4"/>
            </a:solidFill>
            <a:ln>
              <a:noFill/>
            </a:ln>
            <a:effectLst/>
          </c:spPr>
          <c:invertIfNegative val="0"/>
          <c:val>
            <c:numRef>
              <c:f>positions!$H$11</c:f>
              <c:numCache>
                <c:formatCode>General</c:formatCode>
                <c:ptCount val="1"/>
                <c:pt idx="0">
                  <c:v>52</c:v>
                </c:pt>
              </c:numCache>
            </c:numRef>
          </c:val>
          <c:extLst xmlns:c16r2="http://schemas.microsoft.com/office/drawing/2015/06/chart">
            <c:ext xmlns:c16="http://schemas.microsoft.com/office/drawing/2014/chart" uri="{C3380CC4-5D6E-409C-BE32-E72D297353CC}">
              <c16:uniqueId val="{00000003-EEC3-4642-904B-35D7C44D3A66}"/>
            </c:ext>
          </c:extLst>
        </c:ser>
        <c:dLbls>
          <c:showLegendKey val="0"/>
          <c:showVal val="0"/>
          <c:showCatName val="0"/>
          <c:showSerName val="0"/>
          <c:showPercent val="0"/>
          <c:showBubbleSize val="0"/>
        </c:dLbls>
        <c:gapWidth val="219"/>
        <c:overlap val="-27"/>
        <c:axId val="729411168"/>
        <c:axId val="729413344"/>
      </c:barChart>
      <c:catAx>
        <c:axId val="729411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29413344"/>
        <c:crosses val="autoZero"/>
        <c:auto val="1"/>
        <c:lblAlgn val="ctr"/>
        <c:lblOffset val="100"/>
        <c:noMultiLvlLbl val="0"/>
      </c:catAx>
      <c:valAx>
        <c:axId val="729413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2941116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fr-F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fr-FR" sz="800" b="0" i="0" u="none" strike="noStrike" kern="1200" spc="0" baseline="0" dirty="0" smtClean="0">
                <a:solidFill>
                  <a:prstClr val="black">
                    <a:lumMod val="65000"/>
                    <a:lumOff val="35000"/>
                  </a:prstClr>
                </a:solidFill>
                <a:latin typeface="Bodoni MT" panose="02070603080606020203" pitchFamily="18" charset="0"/>
                <a:ea typeface="+mn-ea"/>
                <a:cs typeface="+mn-cs"/>
              </a:defRPr>
            </a:pPr>
            <a:r>
              <a:rPr lang="fr-FR" sz="1000" b="1" i="0" u="none" strike="noStrike" kern="1200" spc="0" baseline="0" dirty="0">
                <a:solidFill>
                  <a:prstClr val="black">
                    <a:lumMod val="65000"/>
                    <a:lumOff val="35000"/>
                  </a:prstClr>
                </a:solidFill>
                <a:latin typeface="Bodoni MT" panose="02070603080606020203" pitchFamily="18" charset="0"/>
                <a:ea typeface="+mn-ea"/>
                <a:cs typeface="+mn-cs"/>
              </a:rPr>
              <a:t>ACCES BADGEUSE</a:t>
            </a:r>
          </a:p>
        </c:rich>
      </c:tx>
      <c:layout>
        <c:manualLayout>
          <c:xMode val="edge"/>
          <c:yMode val="edge"/>
          <c:x val="0.19356365153130808"/>
          <c:y val="7.4916253803880159E-2"/>
        </c:manualLayout>
      </c:layout>
      <c:overlay val="0"/>
      <c:spPr>
        <a:noFill/>
        <a:ln>
          <a:noFill/>
        </a:ln>
        <a:effectLst/>
      </c:spPr>
      <c:txPr>
        <a:bodyPr rot="0" spcFirstLastPara="1" vertOverflow="ellipsis" vert="horz" wrap="square" anchor="ctr" anchorCtr="1"/>
        <a:lstStyle/>
        <a:p>
          <a:pPr algn="ctr" rtl="0">
            <a:defRPr lang="fr-FR" sz="800" b="0" i="0" u="none" strike="noStrike" kern="1200" spc="0" baseline="0" dirty="0" smtClean="0">
              <a:solidFill>
                <a:prstClr val="black">
                  <a:lumMod val="65000"/>
                  <a:lumOff val="35000"/>
                </a:prstClr>
              </a:solidFill>
              <a:latin typeface="Bodoni MT" panose="02070603080606020203" pitchFamily="18" charset="0"/>
              <a:ea typeface="+mn-ea"/>
              <a:cs typeface="+mn-cs"/>
            </a:defRPr>
          </a:pPr>
          <a:endParaRPr lang="fr-FR"/>
        </a:p>
      </c:txPr>
    </c:title>
    <c:autoTitleDeleted val="0"/>
    <c:plotArea>
      <c:layout>
        <c:manualLayout>
          <c:layoutTarget val="inner"/>
          <c:xMode val="edge"/>
          <c:yMode val="edge"/>
          <c:x val="5.1247662401574801E-2"/>
          <c:y val="0.22063349108361538"/>
          <c:w val="0.52218983759842519"/>
          <c:h val="0.46724764108590278"/>
        </c:manualLayout>
      </c:layout>
      <c:barChart>
        <c:barDir val="col"/>
        <c:grouping val="clustered"/>
        <c:varyColors val="0"/>
        <c:ser>
          <c:idx val="0"/>
          <c:order val="0"/>
          <c:tx>
            <c:strRef>
              <c:f>Feuil1!$B$1</c:f>
              <c:strCache>
                <c:ptCount val="1"/>
                <c:pt idx="0">
                  <c:v>Mar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Feuil1!$B$2:$B$4</c:f>
              <c:numCache>
                <c:formatCode>General</c:formatCode>
                <c:ptCount val="3"/>
                <c:pt idx="0">
                  <c:v>163</c:v>
                </c:pt>
                <c:pt idx="1">
                  <c:v>316</c:v>
                </c:pt>
                <c:pt idx="2">
                  <c:v>117</c:v>
                </c:pt>
              </c:numCache>
            </c:numRef>
          </c:val>
          <c:extLst xmlns:c16r2="http://schemas.microsoft.com/office/drawing/2015/06/chart">
            <c:ext xmlns:c16="http://schemas.microsoft.com/office/drawing/2014/chart" uri="{C3380CC4-5D6E-409C-BE32-E72D297353CC}">
              <c16:uniqueId val="{00000000-720F-40A0-9832-0EC60D75089C}"/>
            </c:ext>
          </c:extLst>
        </c:ser>
        <c:ser>
          <c:idx val="1"/>
          <c:order val="1"/>
          <c:tx>
            <c:strRef>
              <c:f>Feuil1!$C$1</c:f>
              <c:strCache>
                <c:ptCount val="1"/>
                <c:pt idx="0">
                  <c:v>Avril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Feuil1!$C$2:$C$4</c:f>
              <c:numCache>
                <c:formatCode>General</c:formatCode>
                <c:ptCount val="3"/>
                <c:pt idx="0">
                  <c:v>164</c:v>
                </c:pt>
                <c:pt idx="1">
                  <c:v>318</c:v>
                </c:pt>
                <c:pt idx="2">
                  <c:v>121</c:v>
                </c:pt>
              </c:numCache>
            </c:numRef>
          </c:val>
          <c:extLst xmlns:c16r2="http://schemas.microsoft.com/office/drawing/2015/06/chart">
            <c:ext xmlns:c16="http://schemas.microsoft.com/office/drawing/2014/chart" uri="{C3380CC4-5D6E-409C-BE32-E72D297353CC}">
              <c16:uniqueId val="{00000001-720F-40A0-9832-0EC60D75089C}"/>
            </c:ext>
          </c:extLst>
        </c:ser>
        <c:ser>
          <c:idx val="2"/>
          <c:order val="2"/>
          <c:tx>
            <c:strRef>
              <c:f>Feuil1!$D$1</c:f>
              <c:strCache>
                <c:ptCount val="1"/>
                <c:pt idx="0">
                  <c:v>Mai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Feuil1!$D$2:$D$4</c:f>
              <c:numCache>
                <c:formatCode>General</c:formatCode>
                <c:ptCount val="3"/>
              </c:numCache>
            </c:numRef>
          </c:val>
          <c:extLst xmlns:c16r2="http://schemas.microsoft.com/office/drawing/2015/06/chart">
            <c:ext xmlns:c16="http://schemas.microsoft.com/office/drawing/2014/chart" uri="{C3380CC4-5D6E-409C-BE32-E72D297353CC}">
              <c16:uniqueId val="{00000002-720F-40A0-9832-0EC60D75089C}"/>
            </c:ext>
          </c:extLst>
        </c:ser>
        <c:dLbls>
          <c:dLblPos val="inEnd"/>
          <c:showLegendKey val="0"/>
          <c:showVal val="1"/>
          <c:showCatName val="0"/>
          <c:showSerName val="0"/>
          <c:showPercent val="0"/>
          <c:showBubbleSize val="0"/>
        </c:dLbls>
        <c:gapWidth val="219"/>
        <c:overlap val="-27"/>
        <c:axId val="887154608"/>
        <c:axId val="887150800"/>
      </c:barChart>
      <c:catAx>
        <c:axId val="88715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marL="0" algn="ctr" defTabSz="914400" rtl="0" eaLnBrk="1" latinLnBrk="0" hangingPunct="1">
              <a:defRPr lang="fr-FR" sz="1100" b="1" i="0" u="none" strike="noStrike" kern="1200" baseline="0">
                <a:solidFill>
                  <a:schemeClr val="accent1">
                    <a:lumMod val="50000"/>
                  </a:schemeClr>
                </a:solidFill>
                <a:latin typeface="+mn-lt"/>
                <a:ea typeface="+mn-ea"/>
                <a:cs typeface="+mn-cs"/>
              </a:defRPr>
            </a:pPr>
            <a:endParaRPr lang="fr-FR"/>
          </a:p>
        </c:txPr>
        <c:crossAx val="887150800"/>
        <c:crosses val="autoZero"/>
        <c:auto val="1"/>
        <c:lblAlgn val="ctr"/>
        <c:lblOffset val="100"/>
        <c:noMultiLvlLbl val="0"/>
      </c:catAx>
      <c:valAx>
        <c:axId val="887150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marL="0" algn="ctr" defTabSz="914400" rtl="0" eaLnBrk="1" latinLnBrk="0" hangingPunct="1">
              <a:defRPr lang="fr-FR" sz="1100" b="1" i="0" u="none" strike="noStrike" kern="1200" baseline="0">
                <a:solidFill>
                  <a:schemeClr val="accent1">
                    <a:lumMod val="50000"/>
                  </a:schemeClr>
                </a:solidFill>
                <a:latin typeface="+mn-lt"/>
                <a:ea typeface="+mn-ea"/>
                <a:cs typeface="+mn-cs"/>
              </a:defRPr>
            </a:pPr>
            <a:endParaRPr lang="fr-FR"/>
          </a:p>
        </c:txPr>
        <c:crossAx val="887154608"/>
        <c:crosses val="autoZero"/>
        <c:crossBetween val="between"/>
      </c:valAx>
      <c:spPr>
        <a:noFill/>
        <a:ln>
          <a:noFill/>
        </a:ln>
        <a:effectLst/>
      </c:spPr>
    </c:plotArea>
    <c:legend>
      <c:legendPos val="b"/>
      <c:layout>
        <c:manualLayout>
          <c:xMode val="edge"/>
          <c:yMode val="edge"/>
          <c:x val="0.7008123568392135"/>
          <c:y val="0.77090668575949683"/>
          <c:w val="0.21857709949817711"/>
          <c:h val="0.15779655383879443"/>
        </c:manualLayout>
      </c:layout>
      <c:overlay val="0"/>
      <c:spPr>
        <a:noFill/>
        <a:ln>
          <a:noFill/>
        </a:ln>
        <a:effectLst/>
      </c:spPr>
      <c:txPr>
        <a:bodyPr rot="0" spcFirstLastPara="1" vertOverflow="ellipsis" vert="horz" wrap="square" anchor="ctr" anchorCtr="1"/>
        <a:lstStyle/>
        <a:p>
          <a:pPr algn="ctr" rtl="0">
            <a:defRPr lang="fr-FR" sz="1000" b="1" i="0" u="none" strike="noStrike" kern="1200" spc="0" baseline="0">
              <a:solidFill>
                <a:prstClr val="black">
                  <a:lumMod val="65000"/>
                  <a:lumOff val="35000"/>
                </a:prstClr>
              </a:solidFill>
              <a:latin typeface="Bodoni MT" panose="02070603080606020203" pitchFamily="18"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sz="1100" b="1" dirty="0">
                <a:solidFill>
                  <a:schemeClr val="accent1">
                    <a:lumMod val="50000"/>
                  </a:schemeClr>
                </a:solidFill>
              </a:rPr>
              <a:t>Evolution</a:t>
            </a:r>
            <a:r>
              <a:rPr lang="fr-FR" sz="1100" b="1" baseline="0" dirty="0">
                <a:solidFill>
                  <a:schemeClr val="accent1">
                    <a:lumMod val="50000"/>
                  </a:schemeClr>
                </a:solidFill>
              </a:rPr>
              <a:t> conformité</a:t>
            </a:r>
            <a:endParaRPr lang="fr-FR" sz="1100" b="1" dirty="0">
              <a:solidFill>
                <a:schemeClr val="accent1">
                  <a:lumMod val="50000"/>
                </a:schemeClr>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tx>
            <c:strRef>
              <c:f>Feuil1!$B$1</c:f>
              <c:strCache>
                <c:ptCount val="1"/>
                <c:pt idx="0">
                  <c:v>OK</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Feuil1!$B$2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0-C982-401E-89D1-12739A6C0605}"/>
            </c:ext>
          </c:extLst>
        </c:ser>
        <c:ser>
          <c:idx val="1"/>
          <c:order val="1"/>
          <c:tx>
            <c:strRef>
              <c:f>Feuil1!$C$1</c:f>
              <c:strCache>
                <c:ptCount val="1"/>
                <c:pt idx="0">
                  <c:v>NOK</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Feuil1!$C$2</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1-C982-401E-89D1-12739A6C0605}"/>
            </c:ext>
          </c:extLst>
        </c:ser>
        <c:ser>
          <c:idx val="2"/>
          <c:order val="2"/>
          <c:tx>
            <c:strRef>
              <c:f>Feuil1!$D$1</c:f>
              <c:strCache>
                <c:ptCount val="1"/>
                <c:pt idx="0">
                  <c:v>Total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Feuil1!$D$2</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2-C982-401E-89D1-12739A6C0605}"/>
            </c:ext>
          </c:extLst>
        </c:ser>
        <c:dLbls>
          <c:dLblPos val="outEnd"/>
          <c:showLegendKey val="0"/>
          <c:showVal val="1"/>
          <c:showCatName val="0"/>
          <c:showSerName val="0"/>
          <c:showPercent val="0"/>
          <c:showBubbleSize val="0"/>
        </c:dLbls>
        <c:gapWidth val="182"/>
        <c:axId val="887155152"/>
        <c:axId val="887143728"/>
      </c:barChart>
      <c:catAx>
        <c:axId val="8871551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accent1">
                    <a:lumMod val="50000"/>
                  </a:schemeClr>
                </a:solidFill>
                <a:latin typeface="Bell MT" panose="02020503060305020303" pitchFamily="18" charset="0"/>
                <a:ea typeface="+mn-ea"/>
                <a:cs typeface="+mn-cs"/>
              </a:defRPr>
            </a:pPr>
            <a:endParaRPr lang="fr-FR"/>
          </a:p>
        </c:txPr>
        <c:crossAx val="887143728"/>
        <c:crosses val="autoZero"/>
        <c:auto val="1"/>
        <c:lblAlgn val="ctr"/>
        <c:lblOffset val="100"/>
        <c:noMultiLvlLbl val="0"/>
      </c:catAx>
      <c:valAx>
        <c:axId val="8871437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887155152"/>
        <c:crosses val="autoZero"/>
        <c:crossBetween val="between"/>
      </c:valAx>
      <c:spPr>
        <a:noFill/>
        <a:ln>
          <a:noFill/>
        </a:ln>
        <a:effectLst/>
      </c:spPr>
    </c:plotArea>
    <c:legend>
      <c:legendPos val="b"/>
      <c:layout>
        <c:manualLayout>
          <c:xMode val="edge"/>
          <c:yMode val="edge"/>
          <c:x val="0.23645533808357919"/>
          <c:y val="0.7628455057261333"/>
          <c:w val="0.52708932383284168"/>
          <c:h val="0.1450252141824405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accent1">
                  <a:lumMod val="50000"/>
                </a:schemeClr>
              </a:solidFill>
              <a:latin typeface="Bell MT" panose="02020503060305020303" pitchFamily="18"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GESTION DES TICKETS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ticket!$D$5</c:f>
              <c:strCache>
                <c:ptCount val="1"/>
                <c:pt idx="0">
                  <c:v>TICKET RECU</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ticket!$D$6:$D$16</c:f>
              <c:numCache>
                <c:formatCode>General</c:formatCode>
                <c:ptCount val="11"/>
                <c:pt idx="0">
                  <c:v>1</c:v>
                </c:pt>
                <c:pt idx="1">
                  <c:v>7</c:v>
                </c:pt>
                <c:pt idx="2">
                  <c:v>1</c:v>
                </c:pt>
                <c:pt idx="3">
                  <c:v>2</c:v>
                </c:pt>
                <c:pt idx="4">
                  <c:v>2</c:v>
                </c:pt>
                <c:pt idx="5">
                  <c:v>1</c:v>
                </c:pt>
                <c:pt idx="6">
                  <c:v>0</c:v>
                </c:pt>
                <c:pt idx="7">
                  <c:v>0</c:v>
                </c:pt>
                <c:pt idx="8">
                  <c:v>0</c:v>
                </c:pt>
                <c:pt idx="9">
                  <c:v>0</c:v>
                </c:pt>
                <c:pt idx="10">
                  <c:v>14</c:v>
                </c:pt>
              </c:numCache>
            </c:numRef>
          </c:val>
          <c:extLst xmlns:c16r2="http://schemas.microsoft.com/office/drawing/2015/06/chart">
            <c:ext xmlns:c16="http://schemas.microsoft.com/office/drawing/2014/chart" uri="{C3380CC4-5D6E-409C-BE32-E72D297353CC}">
              <c16:uniqueId val="{00000000-6956-47AC-B8F1-F27A9E0528CE}"/>
            </c:ext>
          </c:extLst>
        </c:ser>
        <c:ser>
          <c:idx val="1"/>
          <c:order val="1"/>
          <c:tx>
            <c:strRef>
              <c:f>ticket!$E$5</c:f>
              <c:strCache>
                <c:ptCount val="1"/>
                <c:pt idx="0">
                  <c:v>RESOLU</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ticket!$E$6:$E$16</c:f>
              <c:numCache>
                <c:formatCode>General</c:formatCode>
                <c:ptCount val="11"/>
                <c:pt idx="0">
                  <c:v>1</c:v>
                </c:pt>
                <c:pt idx="1">
                  <c:v>7</c:v>
                </c:pt>
                <c:pt idx="2">
                  <c:v>1</c:v>
                </c:pt>
                <c:pt idx="3">
                  <c:v>0</c:v>
                </c:pt>
                <c:pt idx="4">
                  <c:v>2</c:v>
                </c:pt>
                <c:pt idx="5">
                  <c:v>1</c:v>
                </c:pt>
                <c:pt idx="6">
                  <c:v>0</c:v>
                </c:pt>
                <c:pt idx="7">
                  <c:v>0</c:v>
                </c:pt>
                <c:pt idx="8">
                  <c:v>0</c:v>
                </c:pt>
                <c:pt idx="9">
                  <c:v>0</c:v>
                </c:pt>
                <c:pt idx="10">
                  <c:v>3</c:v>
                </c:pt>
              </c:numCache>
            </c:numRef>
          </c:val>
          <c:extLst xmlns:c16r2="http://schemas.microsoft.com/office/drawing/2015/06/chart">
            <c:ext xmlns:c16="http://schemas.microsoft.com/office/drawing/2014/chart" uri="{C3380CC4-5D6E-409C-BE32-E72D297353CC}">
              <c16:uniqueId val="{00000001-6956-47AC-B8F1-F27A9E0528CE}"/>
            </c:ext>
          </c:extLst>
        </c:ser>
        <c:ser>
          <c:idx val="2"/>
          <c:order val="2"/>
          <c:tx>
            <c:strRef>
              <c:f>ticket!$F$5</c:f>
              <c:strCache>
                <c:ptCount val="1"/>
                <c:pt idx="0">
                  <c:v>EN COURS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ticket!$F$6:$F$16</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6r2="http://schemas.microsoft.com/office/drawing/2015/06/chart">
            <c:ext xmlns:c16="http://schemas.microsoft.com/office/drawing/2014/chart" uri="{C3380CC4-5D6E-409C-BE32-E72D297353CC}">
              <c16:uniqueId val="{00000002-6956-47AC-B8F1-F27A9E0528CE}"/>
            </c:ext>
          </c:extLst>
        </c:ser>
        <c:ser>
          <c:idx val="3"/>
          <c:order val="3"/>
          <c:tx>
            <c:strRef>
              <c:f>ticket!$G$5</c:f>
              <c:strCache>
                <c:ptCount val="1"/>
                <c:pt idx="0">
                  <c:v>EN ATTENTE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ticket!$G$6:$G$16</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6r2="http://schemas.microsoft.com/office/drawing/2015/06/chart">
            <c:ext xmlns:c16="http://schemas.microsoft.com/office/drawing/2014/chart" uri="{C3380CC4-5D6E-409C-BE32-E72D297353CC}">
              <c16:uniqueId val="{00000003-6956-47AC-B8F1-F27A9E0528CE}"/>
            </c:ext>
          </c:extLst>
        </c:ser>
        <c:dLbls>
          <c:dLblPos val="outEnd"/>
          <c:showLegendKey val="0"/>
          <c:showVal val="1"/>
          <c:showCatName val="0"/>
          <c:showSerName val="0"/>
          <c:showPercent val="0"/>
          <c:showBubbleSize val="0"/>
        </c:dLbls>
        <c:gapWidth val="219"/>
        <c:overlap val="-27"/>
        <c:axId val="729415520"/>
        <c:axId val="729407904"/>
      </c:barChart>
      <c:catAx>
        <c:axId val="72941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29407904"/>
        <c:crosses val="autoZero"/>
        <c:auto val="1"/>
        <c:lblAlgn val="ctr"/>
        <c:lblOffset val="100"/>
        <c:noMultiLvlLbl val="0"/>
      </c:catAx>
      <c:valAx>
        <c:axId val="729407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294155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Nb Positions</c:v>
                </c:pt>
              </c:strCache>
            </c:strRef>
          </c:tx>
          <c:spPr>
            <a:solidFill>
              <a:schemeClr val="accent1"/>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Feuil1!$B$2:$B$6</c:f>
              <c:numCache>
                <c:formatCode>General</c:formatCode>
                <c:ptCount val="5"/>
                <c:pt idx="0">
                  <c:v>36</c:v>
                </c:pt>
                <c:pt idx="1">
                  <c:v>97</c:v>
                </c:pt>
                <c:pt idx="2">
                  <c:v>67</c:v>
                </c:pt>
                <c:pt idx="3">
                  <c:v>10</c:v>
                </c:pt>
                <c:pt idx="4">
                  <c:v>49</c:v>
                </c:pt>
              </c:numCache>
            </c:numRef>
          </c:val>
          <c:extLst xmlns:c16r2="http://schemas.microsoft.com/office/drawing/2015/06/chart">
            <c:ext xmlns:c16="http://schemas.microsoft.com/office/drawing/2014/chart" uri="{C3380CC4-5D6E-409C-BE32-E72D297353CC}">
              <c16:uniqueId val="{00000000-45F9-4A12-9D05-F107D73CD948}"/>
            </c:ext>
          </c:extLst>
        </c:ser>
        <c:ser>
          <c:idx val="1"/>
          <c:order val="1"/>
          <c:tx>
            <c:strRef>
              <c:f>Feuil1!$C$1</c:f>
              <c:strCache>
                <c:ptCount val="1"/>
                <c:pt idx="0">
                  <c:v>NAV</c:v>
                </c:pt>
              </c:strCache>
            </c:strRef>
          </c:tx>
          <c:spPr>
            <a:solidFill>
              <a:schemeClr val="accent2"/>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Feuil1!$C$2:$C$6</c:f>
              <c:numCache>
                <c:formatCode>General</c:formatCode>
                <c:ptCount val="5"/>
                <c:pt idx="0">
                  <c:v>36</c:v>
                </c:pt>
                <c:pt idx="1">
                  <c:v>97</c:v>
                </c:pt>
                <c:pt idx="2">
                  <c:v>67</c:v>
                </c:pt>
                <c:pt idx="3">
                  <c:v>10</c:v>
                </c:pt>
                <c:pt idx="4">
                  <c:v>49</c:v>
                </c:pt>
              </c:numCache>
            </c:numRef>
          </c:val>
          <c:extLst xmlns:c16r2="http://schemas.microsoft.com/office/drawing/2015/06/chart">
            <c:ext xmlns:c16="http://schemas.microsoft.com/office/drawing/2014/chart" uri="{C3380CC4-5D6E-409C-BE32-E72D297353CC}">
              <c16:uniqueId val="{00000001-45F9-4A12-9D05-F107D73CD948}"/>
            </c:ext>
          </c:extLst>
        </c:ser>
        <c:ser>
          <c:idx val="2"/>
          <c:order val="2"/>
          <c:tx>
            <c:strRef>
              <c:f>Feuil1!$D$1</c:f>
              <c:strCache>
                <c:ptCount val="1"/>
                <c:pt idx="0">
                  <c:v>ANT</c:v>
                </c:pt>
              </c:strCache>
            </c:strRef>
          </c:tx>
          <c:spPr>
            <a:solidFill>
              <a:schemeClr val="accent3"/>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Feuil1!$D$2:$D$6</c:f>
              <c:numCache>
                <c:formatCode>General</c:formatCode>
                <c:ptCount val="5"/>
                <c:pt idx="0">
                  <c:v>36</c:v>
                </c:pt>
                <c:pt idx="1">
                  <c:v>97</c:v>
                </c:pt>
                <c:pt idx="2">
                  <c:v>67</c:v>
                </c:pt>
                <c:pt idx="3">
                  <c:v>10</c:v>
                </c:pt>
                <c:pt idx="4">
                  <c:v>49</c:v>
                </c:pt>
              </c:numCache>
            </c:numRef>
          </c:val>
          <c:extLst xmlns:c16r2="http://schemas.microsoft.com/office/drawing/2015/06/chart">
            <c:ext xmlns:c16="http://schemas.microsoft.com/office/drawing/2014/chart" uri="{C3380CC4-5D6E-409C-BE32-E72D297353CC}">
              <c16:uniqueId val="{00000002-45F9-4A12-9D05-F107D73CD948}"/>
            </c:ext>
          </c:extLst>
        </c:ser>
        <c:ser>
          <c:idx val="3"/>
          <c:order val="3"/>
          <c:tx>
            <c:strRef>
              <c:f>Feuil1!$E$1</c:f>
              <c:strCache>
                <c:ptCount val="1"/>
                <c:pt idx="0">
                  <c:v>SYS</c:v>
                </c:pt>
              </c:strCache>
            </c:strRef>
          </c:tx>
          <c:spPr>
            <a:solidFill>
              <a:schemeClr val="accent4"/>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Feuil1!$E$2:$E$6</c:f>
              <c:numCache>
                <c:formatCode>General</c:formatCode>
                <c:ptCount val="5"/>
                <c:pt idx="0">
                  <c:v>36</c:v>
                </c:pt>
                <c:pt idx="1">
                  <c:v>97</c:v>
                </c:pt>
                <c:pt idx="2">
                  <c:v>67</c:v>
                </c:pt>
                <c:pt idx="3">
                  <c:v>10</c:v>
                </c:pt>
                <c:pt idx="4">
                  <c:v>49</c:v>
                </c:pt>
              </c:numCache>
            </c:numRef>
          </c:val>
          <c:extLst xmlns:c16r2="http://schemas.microsoft.com/office/drawing/2015/06/chart">
            <c:ext xmlns:c16="http://schemas.microsoft.com/office/drawing/2014/chart" uri="{C3380CC4-5D6E-409C-BE32-E72D297353CC}">
              <c16:uniqueId val="{00000003-45F9-4A12-9D05-F107D73CD948}"/>
            </c:ext>
          </c:extLst>
        </c:ser>
        <c:dLbls>
          <c:showLegendKey val="0"/>
          <c:showVal val="0"/>
          <c:showCatName val="0"/>
          <c:showSerName val="0"/>
          <c:showPercent val="0"/>
          <c:showBubbleSize val="0"/>
        </c:dLbls>
        <c:gapWidth val="219"/>
        <c:overlap val="-27"/>
        <c:axId val="887149168"/>
        <c:axId val="887141008"/>
      </c:barChart>
      <c:catAx>
        <c:axId val="887149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887141008"/>
        <c:crosses val="autoZero"/>
        <c:auto val="1"/>
        <c:lblAlgn val="ctr"/>
        <c:lblOffset val="100"/>
        <c:noMultiLvlLbl val="0"/>
      </c:catAx>
      <c:valAx>
        <c:axId val="887141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887149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Top 3 des tickets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ticket!$I$11:$I$13</c:f>
              <c:strCache>
                <c:ptCount val="3"/>
                <c:pt idx="0">
                  <c:v>acces système</c:v>
                </c:pt>
                <c:pt idx="1">
                  <c:v>connexion internet</c:v>
                </c:pt>
                <c:pt idx="2">
                  <c:v>CRM ET APPLICATION</c:v>
                </c:pt>
              </c:strCache>
            </c:strRef>
          </c:cat>
          <c:val>
            <c:numRef>
              <c:f>ticket!$J$11:$J$13</c:f>
              <c:numCache>
                <c:formatCode>General</c:formatCode>
                <c:ptCount val="3"/>
                <c:pt idx="0">
                  <c:v>1</c:v>
                </c:pt>
                <c:pt idx="1">
                  <c:v>7</c:v>
                </c:pt>
                <c:pt idx="2">
                  <c:v>2</c:v>
                </c:pt>
              </c:numCache>
            </c:numRef>
          </c:val>
          <c:extLst xmlns:c16r2="http://schemas.microsoft.com/office/drawing/2015/06/chart">
            <c:ext xmlns:c16="http://schemas.microsoft.com/office/drawing/2014/chart" uri="{C3380CC4-5D6E-409C-BE32-E72D297353CC}">
              <c16:uniqueId val="{00000000-434E-4EF9-9D82-56611A38AC4B}"/>
            </c:ext>
          </c:extLst>
        </c:ser>
        <c:dLbls>
          <c:dLblPos val="outEnd"/>
          <c:showLegendKey val="0"/>
          <c:showVal val="1"/>
          <c:showCatName val="0"/>
          <c:showSerName val="0"/>
          <c:showPercent val="0"/>
          <c:showBubbleSize val="0"/>
        </c:dLbls>
        <c:gapWidth val="182"/>
        <c:axId val="729416608"/>
        <c:axId val="729405184"/>
      </c:barChart>
      <c:catAx>
        <c:axId val="729416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fr-FR"/>
          </a:p>
        </c:txPr>
        <c:crossAx val="729405184"/>
        <c:crosses val="autoZero"/>
        <c:auto val="1"/>
        <c:lblAlgn val="ctr"/>
        <c:lblOffset val="100"/>
        <c:noMultiLvlLbl val="0"/>
      </c:catAx>
      <c:valAx>
        <c:axId val="7294051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2941660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Administration</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positions!$G$23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positions!$H$23</c:f>
              <c:numCache>
                <c:formatCode>General</c:formatCode>
                <c:ptCount val="1"/>
                <c:pt idx="0">
                  <c:v>50</c:v>
                </c:pt>
              </c:numCache>
            </c:numRef>
          </c:val>
          <c:extLst xmlns:c16r2="http://schemas.microsoft.com/office/drawing/2015/06/chart">
            <c:ext xmlns:c16="http://schemas.microsoft.com/office/drawing/2014/chart" uri="{C3380CC4-5D6E-409C-BE32-E72D297353CC}">
              <c16:uniqueId val="{00000000-62D8-47CD-B59E-E9FD6DDED6E7}"/>
            </c:ext>
          </c:extLst>
        </c:ser>
        <c:ser>
          <c:idx val="1"/>
          <c:order val="1"/>
          <c:tx>
            <c:strRef>
              <c:f>positions!$G$24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positions!$H$24</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1-62D8-47CD-B59E-E9FD6DDED6E7}"/>
            </c:ext>
          </c:extLst>
        </c:ser>
        <c:ser>
          <c:idx val="2"/>
          <c:order val="2"/>
          <c:tx>
            <c:strRef>
              <c:f>positions!$G$25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positions!$H$25</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62D8-47CD-B59E-E9FD6DDED6E7}"/>
            </c:ext>
          </c:extLst>
        </c:ser>
        <c:ser>
          <c:idx val="3"/>
          <c:order val="3"/>
          <c:tx>
            <c:strRef>
              <c:f>positions!$G$27</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positions!$H$27</c:f>
              <c:numCache>
                <c:formatCode>General</c:formatCode>
                <c:ptCount val="1"/>
                <c:pt idx="0">
                  <c:v>56</c:v>
                </c:pt>
              </c:numCache>
            </c:numRef>
          </c:val>
          <c:extLst xmlns:c16r2="http://schemas.microsoft.com/office/drawing/2015/06/chart">
            <c:ext xmlns:c16="http://schemas.microsoft.com/office/drawing/2014/chart" uri="{C3380CC4-5D6E-409C-BE32-E72D297353CC}">
              <c16:uniqueId val="{00000003-62D8-47CD-B59E-E9FD6DDED6E7}"/>
            </c:ext>
          </c:extLst>
        </c:ser>
        <c:dLbls>
          <c:dLblPos val="outEnd"/>
          <c:showLegendKey val="0"/>
          <c:showVal val="1"/>
          <c:showCatName val="0"/>
          <c:showSerName val="0"/>
          <c:showPercent val="0"/>
          <c:showBubbleSize val="0"/>
        </c:dLbls>
        <c:gapWidth val="219"/>
        <c:overlap val="-27"/>
        <c:axId val="729417152"/>
        <c:axId val="729417696"/>
      </c:barChart>
      <c:catAx>
        <c:axId val="729417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29417696"/>
        <c:crosses val="autoZero"/>
        <c:auto val="1"/>
        <c:lblAlgn val="ctr"/>
        <c:lblOffset val="100"/>
        <c:noMultiLvlLbl val="0"/>
      </c:catAx>
      <c:valAx>
        <c:axId val="72941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2941715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POINT DES POSITIONS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213</c:v>
                </c:pt>
              </c:numCache>
            </c:numRef>
          </c:val>
          <c:extLst xmlns:c16r2="http://schemas.microsoft.com/office/drawing/2015/06/chart">
            <c:ext xmlns:c16="http://schemas.microsoft.com/office/drawing/2014/chart" uri="{C3380CC4-5D6E-409C-BE32-E72D297353CC}">
              <c16:uniqueId val="{00000000-FFB0-41D8-A3F4-FAB6261DEF8B}"/>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1-FFB0-41D8-A3F4-FAB6261DEF8B}"/>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FFB0-41D8-A3F4-FAB6261DEF8B}"/>
            </c:ext>
          </c:extLst>
        </c:ser>
        <c:ser>
          <c:idx val="3"/>
          <c:order val="3"/>
          <c:tx>
            <c:strRef>
              <c:f>positions!$G$11</c:f>
              <c:strCache>
                <c:ptCount val="1"/>
                <c:pt idx="0">
                  <c:v>vide </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3-FFB0-41D8-A3F4-FAB6261DEF8B}"/>
            </c:ext>
          </c:extLst>
        </c:ser>
        <c:ser>
          <c:idx val="4"/>
          <c:order val="4"/>
          <c:tx>
            <c:strRef>
              <c:f>positions!$G$12</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positions!$H$12</c:f>
              <c:numCache>
                <c:formatCode>General</c:formatCode>
                <c:ptCount val="1"/>
                <c:pt idx="0">
                  <c:v>219</c:v>
                </c:pt>
              </c:numCache>
            </c:numRef>
          </c:val>
          <c:extLst xmlns:c16r2="http://schemas.microsoft.com/office/drawing/2015/06/chart">
            <c:ext xmlns:c16="http://schemas.microsoft.com/office/drawing/2014/chart" uri="{C3380CC4-5D6E-409C-BE32-E72D297353CC}">
              <c16:uniqueId val="{00000004-FFB0-41D8-A3F4-FAB6261DEF8B}"/>
            </c:ext>
          </c:extLst>
        </c:ser>
        <c:dLbls>
          <c:dLblPos val="outEnd"/>
          <c:showLegendKey val="0"/>
          <c:showVal val="1"/>
          <c:showCatName val="0"/>
          <c:showSerName val="0"/>
          <c:showPercent val="0"/>
          <c:showBubbleSize val="0"/>
        </c:dLbls>
        <c:gapWidth val="219"/>
        <c:overlap val="-27"/>
        <c:axId val="729408448"/>
        <c:axId val="729405728"/>
      </c:barChart>
      <c:catAx>
        <c:axId val="729408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29405728"/>
        <c:crosses val="autoZero"/>
        <c:auto val="1"/>
        <c:lblAlgn val="ctr"/>
        <c:lblOffset val="100"/>
        <c:noMultiLvlLbl val="0"/>
      </c:catAx>
      <c:valAx>
        <c:axId val="729405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2940844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r>
              <a:rPr lang="fr-FR"/>
              <a:t>Nombre et tx d’heure d’inactivité en min </a:t>
            </a:r>
          </a:p>
        </c:rich>
      </c:tx>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endParaRPr lang="fr-FR"/>
        </a:p>
      </c:tx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1-575F-426F-BACD-D07F4C74FBAD}"/>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3-575F-426F-BACD-D07F4C74FBAD}"/>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5-575F-426F-BACD-D07F4C74FBAD}"/>
              </c:ext>
            </c:extLst>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ticket!$K$20:$K$23</c:f>
              <c:strCache>
                <c:ptCount val="4"/>
                <c:pt idx="0">
                  <c:v>deconnexion hermes</c:v>
                </c:pt>
                <c:pt idx="1">
                  <c:v>non reception d'appels</c:v>
                </c:pt>
                <c:pt idx="2">
                  <c:v>coupure internet</c:v>
                </c:pt>
                <c:pt idx="3">
                  <c:v>coupure electricité</c:v>
                </c:pt>
              </c:strCache>
            </c:strRef>
          </c:cat>
          <c:val>
            <c:numRef>
              <c:f>ticket!$L$20:$L$22</c:f>
              <c:numCache>
                <c:formatCode>General</c:formatCode>
                <c:ptCount val="3"/>
                <c:pt idx="0">
                  <c:v>0</c:v>
                </c:pt>
                <c:pt idx="1">
                  <c:v>0</c:v>
                </c:pt>
                <c:pt idx="2">
                  <c:v>180</c:v>
                </c:pt>
              </c:numCache>
            </c:numRef>
          </c:val>
          <c:extLst xmlns:c16r2="http://schemas.microsoft.com/office/drawing/2015/06/chart">
            <c:ext xmlns:c16="http://schemas.microsoft.com/office/drawing/2014/chart" uri="{C3380CC4-5D6E-409C-BE32-E72D297353CC}">
              <c16:uniqueId val="{00000008-575F-426F-BACD-D07F4C74FBAD}"/>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accent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1er étage</a:t>
            </a:r>
          </a:p>
          <a:p>
            <a:pPr>
              <a:defRPr/>
            </a:pPr>
            <a:r>
              <a:rPr lang="fr-FR" dirty="0"/>
              <a:t>PROG+RH+AD</a:t>
            </a:r>
          </a:p>
        </c:rich>
      </c:tx>
      <c:layout>
        <c:manualLayout>
          <c:xMode val="edge"/>
          <c:yMode val="edge"/>
          <c:x val="0.2334452627868578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'!$G$40</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'!$H$40</c:f>
              <c:numCache>
                <c:formatCode>General</c:formatCode>
                <c:ptCount val="1"/>
                <c:pt idx="0">
                  <c:v>21</c:v>
                </c:pt>
              </c:numCache>
            </c:numRef>
          </c:val>
          <c:extLst xmlns:c16r2="http://schemas.microsoft.com/office/drawing/2015/06/chart">
            <c:ext xmlns:c16="http://schemas.microsoft.com/office/drawing/2014/chart" uri="{C3380CC4-5D6E-409C-BE32-E72D297353CC}">
              <c16:uniqueId val="{00000000-3C9D-4DB9-B619-F699B5493041}"/>
            </c:ext>
          </c:extLst>
        </c:ser>
        <c:ser>
          <c:idx val="1"/>
          <c:order val="1"/>
          <c:tx>
            <c:strRef>
              <c:f>'detail '!$G$41</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'!$H$41</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1-3C9D-4DB9-B619-F699B5493041}"/>
            </c:ext>
          </c:extLst>
        </c:ser>
        <c:ser>
          <c:idx val="2"/>
          <c:order val="2"/>
          <c:tx>
            <c:strRef>
              <c:f>'detail '!$G$42</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'!$H$42</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3C9D-4DB9-B619-F699B5493041}"/>
            </c:ext>
          </c:extLst>
        </c:ser>
        <c:ser>
          <c:idx val="3"/>
          <c:order val="3"/>
          <c:tx>
            <c:strRef>
              <c:f>'detail '!$G$43</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'!$H$43</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3-3C9D-4DB9-B619-F699B5493041}"/>
            </c:ext>
          </c:extLst>
        </c:ser>
        <c:ser>
          <c:idx val="4"/>
          <c:order val="4"/>
          <c:tx>
            <c:strRef>
              <c:f>'detail '!$G$44</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'!$H$44</c:f>
              <c:numCache>
                <c:formatCode>General</c:formatCode>
                <c:ptCount val="1"/>
                <c:pt idx="0">
                  <c:v>25</c:v>
                </c:pt>
              </c:numCache>
            </c:numRef>
          </c:val>
          <c:extLst xmlns:c16r2="http://schemas.microsoft.com/office/drawing/2015/06/chart">
            <c:ext xmlns:c16="http://schemas.microsoft.com/office/drawing/2014/chart" uri="{C3380CC4-5D6E-409C-BE32-E72D297353CC}">
              <c16:uniqueId val="{00000004-3C9D-4DB9-B619-F699B5493041}"/>
            </c:ext>
          </c:extLst>
        </c:ser>
        <c:dLbls>
          <c:dLblPos val="outEnd"/>
          <c:showLegendKey val="0"/>
          <c:showVal val="1"/>
          <c:showCatName val="0"/>
          <c:showSerName val="0"/>
          <c:showPercent val="0"/>
          <c:showBubbleSize val="0"/>
        </c:dLbls>
        <c:gapWidth val="219"/>
        <c:overlap val="-27"/>
        <c:axId val="729404640"/>
        <c:axId val="729408992"/>
      </c:barChart>
      <c:catAx>
        <c:axId val="72940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29408992"/>
        <c:crosses val="autoZero"/>
        <c:auto val="1"/>
        <c:lblAlgn val="ctr"/>
        <c:lblOffset val="100"/>
        <c:noMultiLvlLbl val="0"/>
      </c:catAx>
      <c:valAx>
        <c:axId val="729408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2940464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2ieme étage</a:t>
            </a:r>
          </a:p>
          <a:p>
            <a:pPr>
              <a:defRPr/>
            </a:pPr>
            <a:r>
              <a:rPr lang="fr-FR" dirty="0"/>
              <a:t>COM+AI+DFC+DSI</a:t>
            </a:r>
          </a:p>
        </c:rich>
      </c:tx>
      <c:layout>
        <c:manualLayout>
          <c:xMode val="edge"/>
          <c:yMode val="edge"/>
          <c:x val="0.2167791435468230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'!$G$53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'!$H$53</c:f>
              <c:numCache>
                <c:formatCode>General</c:formatCode>
                <c:ptCount val="1"/>
                <c:pt idx="0">
                  <c:v>24</c:v>
                </c:pt>
              </c:numCache>
            </c:numRef>
          </c:val>
          <c:extLst xmlns:c16r2="http://schemas.microsoft.com/office/drawing/2015/06/chart">
            <c:ext xmlns:c16="http://schemas.microsoft.com/office/drawing/2014/chart" uri="{C3380CC4-5D6E-409C-BE32-E72D297353CC}">
              <c16:uniqueId val="{00000000-2F51-490C-9316-082EDD080DD1}"/>
            </c:ext>
          </c:extLst>
        </c:ser>
        <c:ser>
          <c:idx val="1"/>
          <c:order val="1"/>
          <c:tx>
            <c:strRef>
              <c:f>'detail '!$G$54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'!$H$54</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1-2F51-490C-9316-082EDD080DD1}"/>
            </c:ext>
          </c:extLst>
        </c:ser>
        <c:ser>
          <c:idx val="2"/>
          <c:order val="2"/>
          <c:tx>
            <c:strRef>
              <c:f>'detail '!$G$55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'!$H$55</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2F51-490C-9316-082EDD080DD1}"/>
            </c:ext>
          </c:extLst>
        </c:ser>
        <c:ser>
          <c:idx val="3"/>
          <c:order val="3"/>
          <c:tx>
            <c:strRef>
              <c:f>'detail '!$G$56</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'!$H$56</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3-2F51-490C-9316-082EDD080DD1}"/>
            </c:ext>
          </c:extLst>
        </c:ser>
        <c:ser>
          <c:idx val="4"/>
          <c:order val="4"/>
          <c:tx>
            <c:strRef>
              <c:f>'detail '!$G$57</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'!$H$57</c:f>
              <c:numCache>
                <c:formatCode>General</c:formatCode>
                <c:ptCount val="1"/>
                <c:pt idx="0">
                  <c:v>28</c:v>
                </c:pt>
              </c:numCache>
            </c:numRef>
          </c:val>
          <c:extLst xmlns:c16r2="http://schemas.microsoft.com/office/drawing/2015/06/chart">
            <c:ext xmlns:c16="http://schemas.microsoft.com/office/drawing/2014/chart" uri="{C3380CC4-5D6E-409C-BE32-E72D297353CC}">
              <c16:uniqueId val="{00000004-2F51-490C-9316-082EDD080DD1}"/>
            </c:ext>
          </c:extLst>
        </c:ser>
        <c:dLbls>
          <c:dLblPos val="outEnd"/>
          <c:showLegendKey val="0"/>
          <c:showVal val="1"/>
          <c:showCatName val="0"/>
          <c:showSerName val="0"/>
          <c:showPercent val="0"/>
          <c:showBubbleSize val="0"/>
        </c:dLbls>
        <c:gapWidth val="219"/>
        <c:overlap val="-27"/>
        <c:axId val="887148624"/>
        <c:axId val="887146448"/>
      </c:barChart>
      <c:catAx>
        <c:axId val="887148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887146448"/>
        <c:crosses val="autoZero"/>
        <c:auto val="1"/>
        <c:lblAlgn val="ctr"/>
        <c:lblOffset val="100"/>
        <c:noMultiLvlLbl val="0"/>
      </c:catAx>
      <c:valAx>
        <c:axId val="887146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8871486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'!$G$33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'!$H$33</c:f>
              <c:numCache>
                <c:formatCode>General</c:formatCode>
                <c:ptCount val="1"/>
                <c:pt idx="0">
                  <c:v>80</c:v>
                </c:pt>
              </c:numCache>
            </c:numRef>
          </c:val>
          <c:extLst xmlns:c16r2="http://schemas.microsoft.com/office/drawing/2015/06/chart">
            <c:ext xmlns:c16="http://schemas.microsoft.com/office/drawing/2014/chart" uri="{C3380CC4-5D6E-409C-BE32-E72D297353CC}">
              <c16:uniqueId val="{00000000-6E7C-47CE-A317-839A43276A7E}"/>
            </c:ext>
          </c:extLst>
        </c:ser>
        <c:ser>
          <c:idx val="1"/>
          <c:order val="1"/>
          <c:tx>
            <c:strRef>
              <c:f>'detail '!$G$34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'!$H$34</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1-6E7C-47CE-A317-839A43276A7E}"/>
            </c:ext>
          </c:extLst>
        </c:ser>
        <c:ser>
          <c:idx val="2"/>
          <c:order val="2"/>
          <c:tx>
            <c:strRef>
              <c:f>'detail '!$G$35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'!$H$35</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6E7C-47CE-A317-839A43276A7E}"/>
            </c:ext>
          </c:extLst>
        </c:ser>
        <c:ser>
          <c:idx val="3"/>
          <c:order val="3"/>
          <c:tx>
            <c:strRef>
              <c:f>'detail '!$G$36</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'!$H$36</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3-6E7C-47CE-A317-839A43276A7E}"/>
            </c:ext>
          </c:extLst>
        </c:ser>
        <c:ser>
          <c:idx val="4"/>
          <c:order val="4"/>
          <c:tx>
            <c:strRef>
              <c:f>'detail '!$G$37</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'!$H$37</c:f>
              <c:numCache>
                <c:formatCode>General</c:formatCode>
                <c:ptCount val="1"/>
                <c:pt idx="0">
                  <c:v>84</c:v>
                </c:pt>
              </c:numCache>
            </c:numRef>
          </c:val>
          <c:extLst xmlns:c16r2="http://schemas.microsoft.com/office/drawing/2015/06/chart">
            <c:ext xmlns:c16="http://schemas.microsoft.com/office/drawing/2014/chart" uri="{C3380CC4-5D6E-409C-BE32-E72D297353CC}">
              <c16:uniqueId val="{00000004-6E7C-47CE-A317-839A43276A7E}"/>
            </c:ext>
          </c:extLst>
        </c:ser>
        <c:dLbls>
          <c:dLblPos val="outEnd"/>
          <c:showLegendKey val="0"/>
          <c:showVal val="1"/>
          <c:showCatName val="0"/>
          <c:showSerName val="0"/>
          <c:showPercent val="0"/>
          <c:showBubbleSize val="0"/>
        </c:dLbls>
        <c:gapWidth val="219"/>
        <c:overlap val="-27"/>
        <c:axId val="887146992"/>
        <c:axId val="887147536"/>
      </c:barChart>
      <c:catAx>
        <c:axId val="887146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887147536"/>
        <c:crosses val="autoZero"/>
        <c:auto val="1"/>
        <c:lblAlgn val="ctr"/>
        <c:lblOffset val="100"/>
        <c:noMultiLvlLbl val="0"/>
      </c:catAx>
      <c:valAx>
        <c:axId val="887147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8871469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86479C-EA5C-4960-AFAB-47E52DE43E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BA59C191-EAC9-400C-91DF-08672997E212}">
      <dgm:prSet phldrT="[Texte]" custT="1"/>
      <dgm:spPr/>
      <dgm:t>
        <a:bodyPr/>
        <a:lstStyle/>
        <a:p>
          <a:endParaRPr lang="fr-FR" sz="1400" b="1" dirty="0">
            <a:latin typeface="Bell MT" panose="02020503060305020303" pitchFamily="18" charset="0"/>
          </a:endParaRPr>
        </a:p>
        <a:p>
          <a:r>
            <a:rPr lang="fr-FR" sz="1400" b="1" dirty="0">
              <a:latin typeface="Bell MT" panose="02020503060305020303" pitchFamily="18" charset="0"/>
            </a:rPr>
            <a:t>Nombre</a:t>
          </a:r>
        </a:p>
      </dgm:t>
    </dgm:pt>
    <dgm:pt modelId="{CEDD4079-CE79-4E17-8F66-5415392A7623}" type="parTrans" cxnId="{66D40A2B-BEEF-42B3-A1F0-4EE247536D8F}">
      <dgm:prSet/>
      <dgm:spPr/>
      <dgm:t>
        <a:bodyPr/>
        <a:lstStyle/>
        <a:p>
          <a:endParaRPr lang="fr-FR"/>
        </a:p>
      </dgm:t>
    </dgm:pt>
    <dgm:pt modelId="{A91A667D-679B-490C-A616-B05F30C5B35D}" type="sibTrans" cxnId="{66D40A2B-BEEF-42B3-A1F0-4EE247536D8F}">
      <dgm:prSet/>
      <dgm:spPr/>
      <dgm:t>
        <a:bodyPr/>
        <a:lstStyle/>
        <a:p>
          <a:endParaRPr lang="fr-FR"/>
        </a:p>
      </dgm:t>
    </dgm:pt>
    <dgm:pt modelId="{A4119696-336E-4F9C-912C-1790ECFD5B61}">
      <dgm:prSet phldrT="[Texte]" custT="1"/>
      <dgm:spPr/>
      <dgm:t>
        <a:bodyPr/>
        <a:lstStyle/>
        <a:p>
          <a:endParaRPr lang="fr-FR" sz="1400" b="1" dirty="0">
            <a:latin typeface="Bell MT" panose="02020503060305020303" pitchFamily="18" charset="0"/>
          </a:endParaRPr>
        </a:p>
        <a:p>
          <a:r>
            <a:rPr lang="fr-FR" sz="1400" b="1" dirty="0">
              <a:latin typeface="Bell MT" panose="02020503060305020303" pitchFamily="18" charset="0"/>
            </a:rPr>
            <a:t>Obj IT</a:t>
          </a:r>
        </a:p>
      </dgm:t>
    </dgm:pt>
    <dgm:pt modelId="{B065685C-EAE6-443F-9024-F1F9D0B9BEB4}" type="parTrans" cxnId="{AA96D3A0-184D-49E5-883B-3E021390ED22}">
      <dgm:prSet/>
      <dgm:spPr/>
      <dgm:t>
        <a:bodyPr/>
        <a:lstStyle/>
        <a:p>
          <a:endParaRPr lang="fr-FR"/>
        </a:p>
      </dgm:t>
    </dgm:pt>
    <dgm:pt modelId="{8D6BB660-8882-49D5-9505-B88940FC9947}" type="sibTrans" cxnId="{AA96D3A0-184D-49E5-883B-3E021390ED22}">
      <dgm:prSet/>
      <dgm:spPr/>
      <dgm:t>
        <a:bodyPr/>
        <a:lstStyle/>
        <a:p>
          <a:endParaRPr lang="fr-FR"/>
        </a:p>
      </dgm:t>
    </dgm:pt>
    <dgm:pt modelId="{9A840BA3-0E52-44E5-B558-9EB157A1D326}">
      <dgm:prSet phldrT="[Texte]" custT="1"/>
      <dgm:spPr/>
      <dgm:t>
        <a:bodyPr/>
        <a:lstStyle/>
        <a:p>
          <a:r>
            <a:rPr lang="fr-FR" sz="2400" b="1" dirty="0">
              <a:solidFill>
                <a:schemeClr val="accent1">
                  <a:lumMod val="50000"/>
                </a:schemeClr>
              </a:solidFill>
              <a:latin typeface="Baskerville Old Face" panose="02020602080505020303" pitchFamily="18" charset="0"/>
            </a:rPr>
            <a:t>5</a:t>
          </a:r>
        </a:p>
      </dgm:t>
    </dgm:pt>
    <dgm:pt modelId="{6E6F76C6-8F97-41B2-898B-C8C4DEAF2767}" type="parTrans" cxnId="{EA20DEE2-4C2B-4906-95E0-D9AF08FDAE5C}">
      <dgm:prSet/>
      <dgm:spPr/>
      <dgm:t>
        <a:bodyPr/>
        <a:lstStyle/>
        <a:p>
          <a:endParaRPr lang="fr-FR"/>
        </a:p>
      </dgm:t>
    </dgm:pt>
    <dgm:pt modelId="{20720E18-387C-460E-B434-2371401C95DE}" type="sibTrans" cxnId="{EA20DEE2-4C2B-4906-95E0-D9AF08FDAE5C}">
      <dgm:prSet/>
      <dgm:spPr/>
      <dgm:t>
        <a:bodyPr/>
        <a:lstStyle/>
        <a:p>
          <a:endParaRPr lang="fr-FR"/>
        </a:p>
      </dgm:t>
    </dgm:pt>
    <dgm:pt modelId="{56220AFA-1D07-4104-8067-6AE8EF7D4204}">
      <dgm:prSet phldrT="[Texte]" custT="1"/>
      <dgm:spPr/>
      <dgm:t>
        <a:bodyPr/>
        <a:lstStyle/>
        <a:p>
          <a:endParaRPr lang="fr-FR" sz="1400" b="1" dirty="0">
            <a:latin typeface="Bell MT" panose="02020503060305020303" pitchFamily="18" charset="0"/>
          </a:endParaRPr>
        </a:p>
        <a:p>
          <a:r>
            <a:rPr lang="fr-FR" sz="1400" b="1" dirty="0">
              <a:latin typeface="Bell MT" panose="02020503060305020303" pitchFamily="18" charset="0"/>
            </a:rPr>
            <a:t>Clôturé</a:t>
          </a:r>
        </a:p>
      </dgm:t>
    </dgm:pt>
    <dgm:pt modelId="{E90E5469-2EA0-40A8-A745-A1126D89E2E7}" type="parTrans" cxnId="{CF36BE8B-813D-481A-975C-217806C12E68}">
      <dgm:prSet/>
      <dgm:spPr/>
      <dgm:t>
        <a:bodyPr/>
        <a:lstStyle/>
        <a:p>
          <a:endParaRPr lang="fr-FR"/>
        </a:p>
      </dgm:t>
    </dgm:pt>
    <dgm:pt modelId="{82C3377B-FF54-49DC-8332-CE188D44717E}" type="sibTrans" cxnId="{CF36BE8B-813D-481A-975C-217806C12E68}">
      <dgm:prSet/>
      <dgm:spPr/>
      <dgm:t>
        <a:bodyPr/>
        <a:lstStyle/>
        <a:p>
          <a:endParaRPr lang="fr-FR"/>
        </a:p>
      </dgm:t>
    </dgm:pt>
    <dgm:pt modelId="{27A110B4-891D-4285-922C-B71A1172C5D5}">
      <dgm:prSet phldrT="[Texte]" custT="1"/>
      <dgm:spPr/>
      <dgm:t>
        <a:bodyPr/>
        <a:lstStyle/>
        <a:p>
          <a:r>
            <a:rPr lang="fr-FR" sz="2400" b="1" dirty="0">
              <a:solidFill>
                <a:schemeClr val="accent1">
                  <a:lumMod val="50000"/>
                </a:schemeClr>
              </a:solidFill>
              <a:latin typeface="Baskerville Old Face" panose="02020602080505020303" pitchFamily="18" charset="0"/>
            </a:rPr>
            <a:t>31</a:t>
          </a:r>
        </a:p>
      </dgm:t>
    </dgm:pt>
    <dgm:pt modelId="{1D6FEC01-CEF9-41E5-BD96-293168AB425B}" type="sibTrans" cxnId="{89359F05-2866-4544-862D-5153D3AA389E}">
      <dgm:prSet/>
      <dgm:spPr/>
      <dgm:t>
        <a:bodyPr/>
        <a:lstStyle/>
        <a:p>
          <a:endParaRPr lang="fr-FR"/>
        </a:p>
      </dgm:t>
    </dgm:pt>
    <dgm:pt modelId="{026A844A-4895-4AB3-8A10-703293D5FEF1}" type="parTrans" cxnId="{89359F05-2866-4544-862D-5153D3AA389E}">
      <dgm:prSet/>
      <dgm:spPr/>
      <dgm:t>
        <a:bodyPr/>
        <a:lstStyle/>
        <a:p>
          <a:endParaRPr lang="fr-FR"/>
        </a:p>
      </dgm:t>
    </dgm:pt>
    <dgm:pt modelId="{3E240924-2A29-4893-BE36-81037C47A986}">
      <dgm:prSet phldrT="[Texte]" custT="1"/>
      <dgm:spPr/>
      <dgm:t>
        <a:bodyPr/>
        <a:lstStyle/>
        <a:p>
          <a:r>
            <a:rPr lang="fr-FR" sz="2400" b="1" dirty="0">
              <a:solidFill>
                <a:schemeClr val="accent1">
                  <a:lumMod val="50000"/>
                </a:schemeClr>
              </a:solidFill>
              <a:latin typeface="Baskerville Old Face" panose="02020602080505020303" pitchFamily="18" charset="0"/>
            </a:rPr>
            <a:t>4</a:t>
          </a:r>
        </a:p>
      </dgm:t>
    </dgm:pt>
    <dgm:pt modelId="{387F939E-80DB-4872-AA27-6D39474CC259}" type="sibTrans" cxnId="{5C20CDF8-35F8-4028-A093-466C39A08804}">
      <dgm:prSet/>
      <dgm:spPr/>
      <dgm:t>
        <a:bodyPr/>
        <a:lstStyle/>
        <a:p>
          <a:endParaRPr lang="fr-FR"/>
        </a:p>
      </dgm:t>
    </dgm:pt>
    <dgm:pt modelId="{D688D9A9-893F-4094-993B-1E841E22D837}" type="parTrans" cxnId="{5C20CDF8-35F8-4028-A093-466C39A08804}">
      <dgm:prSet/>
      <dgm:spPr/>
      <dgm:t>
        <a:bodyPr/>
        <a:lstStyle/>
        <a:p>
          <a:endParaRPr lang="fr-FR"/>
        </a:p>
      </dgm:t>
    </dgm:pt>
    <dgm:pt modelId="{A65A5ABE-6440-48A1-875B-132A644BF634}" type="pres">
      <dgm:prSet presAssocID="{F286479C-EA5C-4960-AFAB-47E52DE43E4A}" presName="theList" presStyleCnt="0">
        <dgm:presLayoutVars>
          <dgm:dir/>
          <dgm:animLvl val="lvl"/>
          <dgm:resizeHandles val="exact"/>
        </dgm:presLayoutVars>
      </dgm:prSet>
      <dgm:spPr/>
      <dgm:t>
        <a:bodyPr/>
        <a:lstStyle/>
        <a:p>
          <a:endParaRPr lang="fr-FR"/>
        </a:p>
      </dgm:t>
    </dgm:pt>
    <dgm:pt modelId="{49C662BB-F694-4331-87B2-06C348060916}" type="pres">
      <dgm:prSet presAssocID="{BA59C191-EAC9-400C-91DF-08672997E212}" presName="compNode" presStyleCnt="0"/>
      <dgm:spPr/>
    </dgm:pt>
    <dgm:pt modelId="{6AEE3AF1-326D-40BF-8A4B-3A2D8A05D40A}" type="pres">
      <dgm:prSet presAssocID="{BA59C191-EAC9-400C-91DF-08672997E212}" presName="aNode" presStyleLbl="bgShp" presStyleIdx="0" presStyleCnt="3"/>
      <dgm:spPr/>
      <dgm:t>
        <a:bodyPr/>
        <a:lstStyle/>
        <a:p>
          <a:endParaRPr lang="fr-FR"/>
        </a:p>
      </dgm:t>
    </dgm:pt>
    <dgm:pt modelId="{642412D6-6F80-415A-B834-12799691EF68}" type="pres">
      <dgm:prSet presAssocID="{BA59C191-EAC9-400C-91DF-08672997E212}" presName="textNode" presStyleLbl="bgShp" presStyleIdx="0" presStyleCnt="3"/>
      <dgm:spPr/>
      <dgm:t>
        <a:bodyPr/>
        <a:lstStyle/>
        <a:p>
          <a:endParaRPr lang="fr-FR"/>
        </a:p>
      </dgm:t>
    </dgm:pt>
    <dgm:pt modelId="{6B15119B-1DAC-4161-AA10-E5C64088E437}" type="pres">
      <dgm:prSet presAssocID="{BA59C191-EAC9-400C-91DF-08672997E212}" presName="compChildNode" presStyleCnt="0"/>
      <dgm:spPr/>
    </dgm:pt>
    <dgm:pt modelId="{6A3DBDE8-72C1-46E4-8CB1-E917EC493FF7}" type="pres">
      <dgm:prSet presAssocID="{BA59C191-EAC9-400C-91DF-08672997E212}" presName="theInnerList" presStyleCnt="0"/>
      <dgm:spPr/>
    </dgm:pt>
    <dgm:pt modelId="{55F7BFAE-8E74-4CCD-8F23-8EC903398DE8}" type="pres">
      <dgm:prSet presAssocID="{27A110B4-891D-4285-922C-B71A1172C5D5}" presName="childNode" presStyleLbl="node1" presStyleIdx="0" presStyleCnt="3" custScaleX="93611" custScaleY="67057">
        <dgm:presLayoutVars>
          <dgm:bulletEnabled val="1"/>
        </dgm:presLayoutVars>
      </dgm:prSet>
      <dgm:spPr/>
      <dgm:t>
        <a:bodyPr/>
        <a:lstStyle/>
        <a:p>
          <a:endParaRPr lang="fr-FR"/>
        </a:p>
      </dgm:t>
    </dgm:pt>
    <dgm:pt modelId="{7312F7D5-D988-45ED-95B8-6FF4991EA181}" type="pres">
      <dgm:prSet presAssocID="{BA59C191-EAC9-400C-91DF-08672997E212}" presName="aSpace" presStyleCnt="0"/>
      <dgm:spPr/>
    </dgm:pt>
    <dgm:pt modelId="{8D11F31B-0CFE-47FC-AB2A-1B4C3ECFC4D5}" type="pres">
      <dgm:prSet presAssocID="{A4119696-336E-4F9C-912C-1790ECFD5B61}" presName="compNode" presStyleCnt="0"/>
      <dgm:spPr/>
    </dgm:pt>
    <dgm:pt modelId="{1F6FB372-DE18-4B3E-A418-92F1D5682705}" type="pres">
      <dgm:prSet presAssocID="{A4119696-336E-4F9C-912C-1790ECFD5B61}" presName="aNode" presStyleLbl="bgShp" presStyleIdx="1" presStyleCnt="3"/>
      <dgm:spPr/>
      <dgm:t>
        <a:bodyPr/>
        <a:lstStyle/>
        <a:p>
          <a:endParaRPr lang="fr-FR"/>
        </a:p>
      </dgm:t>
    </dgm:pt>
    <dgm:pt modelId="{0CAF9E1F-90EB-4870-812E-3FB379059817}" type="pres">
      <dgm:prSet presAssocID="{A4119696-336E-4F9C-912C-1790ECFD5B61}" presName="textNode" presStyleLbl="bgShp" presStyleIdx="1" presStyleCnt="3"/>
      <dgm:spPr/>
      <dgm:t>
        <a:bodyPr/>
        <a:lstStyle/>
        <a:p>
          <a:endParaRPr lang="fr-FR"/>
        </a:p>
      </dgm:t>
    </dgm:pt>
    <dgm:pt modelId="{835A5EF0-0E8C-4EFA-9044-C556FB3BA5FF}" type="pres">
      <dgm:prSet presAssocID="{A4119696-336E-4F9C-912C-1790ECFD5B61}" presName="compChildNode" presStyleCnt="0"/>
      <dgm:spPr/>
    </dgm:pt>
    <dgm:pt modelId="{7248E901-72B0-4949-B3EE-A7CC031E7CEA}" type="pres">
      <dgm:prSet presAssocID="{A4119696-336E-4F9C-912C-1790ECFD5B61}" presName="theInnerList" presStyleCnt="0"/>
      <dgm:spPr/>
    </dgm:pt>
    <dgm:pt modelId="{89909B9A-036C-44E2-A66B-6D43D82776BA}" type="pres">
      <dgm:prSet presAssocID="{9A840BA3-0E52-44E5-B558-9EB157A1D326}" presName="childNode" presStyleLbl="node1" presStyleIdx="1" presStyleCnt="3" custScaleX="93611" custScaleY="67057">
        <dgm:presLayoutVars>
          <dgm:bulletEnabled val="1"/>
        </dgm:presLayoutVars>
      </dgm:prSet>
      <dgm:spPr/>
      <dgm:t>
        <a:bodyPr/>
        <a:lstStyle/>
        <a:p>
          <a:endParaRPr lang="fr-FR"/>
        </a:p>
      </dgm:t>
    </dgm:pt>
    <dgm:pt modelId="{DC0F060C-5CE4-4A45-A83A-0285CAE9E371}" type="pres">
      <dgm:prSet presAssocID="{A4119696-336E-4F9C-912C-1790ECFD5B61}" presName="aSpace" presStyleCnt="0"/>
      <dgm:spPr/>
    </dgm:pt>
    <dgm:pt modelId="{9ED3DA30-790C-4E02-8B40-0A1334228463}" type="pres">
      <dgm:prSet presAssocID="{56220AFA-1D07-4104-8067-6AE8EF7D4204}" presName="compNode" presStyleCnt="0"/>
      <dgm:spPr/>
    </dgm:pt>
    <dgm:pt modelId="{D0B9C7D0-BAFD-415C-A801-C49A63BA0F78}" type="pres">
      <dgm:prSet presAssocID="{56220AFA-1D07-4104-8067-6AE8EF7D4204}" presName="aNode" presStyleLbl="bgShp" presStyleIdx="2" presStyleCnt="3"/>
      <dgm:spPr/>
      <dgm:t>
        <a:bodyPr/>
        <a:lstStyle/>
        <a:p>
          <a:endParaRPr lang="fr-FR"/>
        </a:p>
      </dgm:t>
    </dgm:pt>
    <dgm:pt modelId="{1FDDD4D9-5CAA-4162-8A82-CAE6559C3AAF}" type="pres">
      <dgm:prSet presAssocID="{56220AFA-1D07-4104-8067-6AE8EF7D4204}" presName="textNode" presStyleLbl="bgShp" presStyleIdx="2" presStyleCnt="3"/>
      <dgm:spPr/>
      <dgm:t>
        <a:bodyPr/>
        <a:lstStyle/>
        <a:p>
          <a:endParaRPr lang="fr-FR"/>
        </a:p>
      </dgm:t>
    </dgm:pt>
    <dgm:pt modelId="{92008570-A2A5-4973-99A2-9D63A6E7EDF1}" type="pres">
      <dgm:prSet presAssocID="{56220AFA-1D07-4104-8067-6AE8EF7D4204}" presName="compChildNode" presStyleCnt="0"/>
      <dgm:spPr/>
    </dgm:pt>
    <dgm:pt modelId="{780EBB67-667F-4E26-B31E-608877246C89}" type="pres">
      <dgm:prSet presAssocID="{56220AFA-1D07-4104-8067-6AE8EF7D4204}" presName="theInnerList" presStyleCnt="0"/>
      <dgm:spPr/>
    </dgm:pt>
    <dgm:pt modelId="{2033E58C-2548-4821-94DF-80E0CE5961C5}" type="pres">
      <dgm:prSet presAssocID="{3E240924-2A29-4893-BE36-81037C47A986}" presName="childNode" presStyleLbl="node1" presStyleIdx="2" presStyleCnt="3" custScaleX="93611" custScaleY="67057">
        <dgm:presLayoutVars>
          <dgm:bulletEnabled val="1"/>
        </dgm:presLayoutVars>
      </dgm:prSet>
      <dgm:spPr/>
      <dgm:t>
        <a:bodyPr/>
        <a:lstStyle/>
        <a:p>
          <a:endParaRPr lang="fr-FR"/>
        </a:p>
      </dgm:t>
    </dgm:pt>
  </dgm:ptLst>
  <dgm:cxnLst>
    <dgm:cxn modelId="{5C20CDF8-35F8-4028-A093-466C39A08804}" srcId="{56220AFA-1D07-4104-8067-6AE8EF7D4204}" destId="{3E240924-2A29-4893-BE36-81037C47A986}" srcOrd="0" destOrd="0" parTransId="{D688D9A9-893F-4094-993B-1E841E22D837}" sibTransId="{387F939E-80DB-4872-AA27-6D39474CC259}"/>
    <dgm:cxn modelId="{89359F05-2866-4544-862D-5153D3AA389E}" srcId="{BA59C191-EAC9-400C-91DF-08672997E212}" destId="{27A110B4-891D-4285-922C-B71A1172C5D5}" srcOrd="0" destOrd="0" parTransId="{026A844A-4895-4AB3-8A10-703293D5FEF1}" sibTransId="{1D6FEC01-CEF9-41E5-BD96-293168AB425B}"/>
    <dgm:cxn modelId="{E363568A-DA91-456C-BD2B-15958D6FF9A0}" type="presOf" srcId="{56220AFA-1D07-4104-8067-6AE8EF7D4204}" destId="{D0B9C7D0-BAFD-415C-A801-C49A63BA0F78}" srcOrd="0" destOrd="0" presId="urn:microsoft.com/office/officeart/2005/8/layout/lProcess2"/>
    <dgm:cxn modelId="{AA96D3A0-184D-49E5-883B-3E021390ED22}" srcId="{F286479C-EA5C-4960-AFAB-47E52DE43E4A}" destId="{A4119696-336E-4F9C-912C-1790ECFD5B61}" srcOrd="1" destOrd="0" parTransId="{B065685C-EAE6-443F-9024-F1F9D0B9BEB4}" sibTransId="{8D6BB660-8882-49D5-9505-B88940FC9947}"/>
    <dgm:cxn modelId="{66D40A2B-BEEF-42B3-A1F0-4EE247536D8F}" srcId="{F286479C-EA5C-4960-AFAB-47E52DE43E4A}" destId="{BA59C191-EAC9-400C-91DF-08672997E212}" srcOrd="0" destOrd="0" parTransId="{CEDD4079-CE79-4E17-8F66-5415392A7623}" sibTransId="{A91A667D-679B-490C-A616-B05F30C5B35D}"/>
    <dgm:cxn modelId="{EA20DEE2-4C2B-4906-95E0-D9AF08FDAE5C}" srcId="{A4119696-336E-4F9C-912C-1790ECFD5B61}" destId="{9A840BA3-0E52-44E5-B558-9EB157A1D326}" srcOrd="0" destOrd="0" parTransId="{6E6F76C6-8F97-41B2-898B-C8C4DEAF2767}" sibTransId="{20720E18-387C-460E-B434-2371401C95DE}"/>
    <dgm:cxn modelId="{D9C06A51-C4B1-4570-A532-8DD2007727ED}" type="presOf" srcId="{A4119696-336E-4F9C-912C-1790ECFD5B61}" destId="{1F6FB372-DE18-4B3E-A418-92F1D5682705}" srcOrd="0" destOrd="0" presId="urn:microsoft.com/office/officeart/2005/8/layout/lProcess2"/>
    <dgm:cxn modelId="{1C021B22-B6C9-4023-98A4-1C2106532894}" type="presOf" srcId="{56220AFA-1D07-4104-8067-6AE8EF7D4204}" destId="{1FDDD4D9-5CAA-4162-8A82-CAE6559C3AAF}" srcOrd="1" destOrd="0" presId="urn:microsoft.com/office/officeart/2005/8/layout/lProcess2"/>
    <dgm:cxn modelId="{B7A08071-2087-494F-A9C8-5A6603584C43}" type="presOf" srcId="{A4119696-336E-4F9C-912C-1790ECFD5B61}" destId="{0CAF9E1F-90EB-4870-812E-3FB379059817}" srcOrd="1" destOrd="0" presId="urn:microsoft.com/office/officeart/2005/8/layout/lProcess2"/>
    <dgm:cxn modelId="{624D7051-AD8B-4518-9B9D-D22A1F0BF865}" type="presOf" srcId="{F286479C-EA5C-4960-AFAB-47E52DE43E4A}" destId="{A65A5ABE-6440-48A1-875B-132A644BF634}" srcOrd="0" destOrd="0" presId="urn:microsoft.com/office/officeart/2005/8/layout/lProcess2"/>
    <dgm:cxn modelId="{E65F0B33-4AE8-434D-A127-95A877C23641}" type="presOf" srcId="{27A110B4-891D-4285-922C-B71A1172C5D5}" destId="{55F7BFAE-8E74-4CCD-8F23-8EC903398DE8}" srcOrd="0" destOrd="0" presId="urn:microsoft.com/office/officeart/2005/8/layout/lProcess2"/>
    <dgm:cxn modelId="{FD9EDE3D-68D4-45BF-B678-D653309DAC5C}" type="presOf" srcId="{BA59C191-EAC9-400C-91DF-08672997E212}" destId="{6AEE3AF1-326D-40BF-8A4B-3A2D8A05D40A}" srcOrd="0" destOrd="0" presId="urn:microsoft.com/office/officeart/2005/8/layout/lProcess2"/>
    <dgm:cxn modelId="{172C3716-EF62-4459-9254-B20DFD674C27}" type="presOf" srcId="{3E240924-2A29-4893-BE36-81037C47A986}" destId="{2033E58C-2548-4821-94DF-80E0CE5961C5}" srcOrd="0" destOrd="0" presId="urn:microsoft.com/office/officeart/2005/8/layout/lProcess2"/>
    <dgm:cxn modelId="{F12C913A-DC14-4C8D-9034-FDA1F40E0C98}" type="presOf" srcId="{BA59C191-EAC9-400C-91DF-08672997E212}" destId="{642412D6-6F80-415A-B834-12799691EF68}" srcOrd="1" destOrd="0" presId="urn:microsoft.com/office/officeart/2005/8/layout/lProcess2"/>
    <dgm:cxn modelId="{CF36BE8B-813D-481A-975C-217806C12E68}" srcId="{F286479C-EA5C-4960-AFAB-47E52DE43E4A}" destId="{56220AFA-1D07-4104-8067-6AE8EF7D4204}" srcOrd="2" destOrd="0" parTransId="{E90E5469-2EA0-40A8-A745-A1126D89E2E7}" sibTransId="{82C3377B-FF54-49DC-8332-CE188D44717E}"/>
    <dgm:cxn modelId="{CBE06E29-8390-4872-84A3-48A9840177C7}" type="presOf" srcId="{9A840BA3-0E52-44E5-B558-9EB157A1D326}" destId="{89909B9A-036C-44E2-A66B-6D43D82776BA}" srcOrd="0" destOrd="0" presId="urn:microsoft.com/office/officeart/2005/8/layout/lProcess2"/>
    <dgm:cxn modelId="{7F3BB478-D895-4A21-967E-4C0A7BF14CD2}" type="presParOf" srcId="{A65A5ABE-6440-48A1-875B-132A644BF634}" destId="{49C662BB-F694-4331-87B2-06C348060916}" srcOrd="0" destOrd="0" presId="urn:microsoft.com/office/officeart/2005/8/layout/lProcess2"/>
    <dgm:cxn modelId="{15234ADF-4AD6-4289-9262-207421AB28F5}" type="presParOf" srcId="{49C662BB-F694-4331-87B2-06C348060916}" destId="{6AEE3AF1-326D-40BF-8A4B-3A2D8A05D40A}" srcOrd="0" destOrd="0" presId="urn:microsoft.com/office/officeart/2005/8/layout/lProcess2"/>
    <dgm:cxn modelId="{778F902B-7041-4676-87B1-733A871D31F4}" type="presParOf" srcId="{49C662BB-F694-4331-87B2-06C348060916}" destId="{642412D6-6F80-415A-B834-12799691EF68}" srcOrd="1" destOrd="0" presId="urn:microsoft.com/office/officeart/2005/8/layout/lProcess2"/>
    <dgm:cxn modelId="{ACECC09F-52AF-46B7-A7A9-896815EAE4AC}" type="presParOf" srcId="{49C662BB-F694-4331-87B2-06C348060916}" destId="{6B15119B-1DAC-4161-AA10-E5C64088E437}" srcOrd="2" destOrd="0" presId="urn:microsoft.com/office/officeart/2005/8/layout/lProcess2"/>
    <dgm:cxn modelId="{060E237C-A6E5-4FE2-8BEB-6F603AAF9D3D}" type="presParOf" srcId="{6B15119B-1DAC-4161-AA10-E5C64088E437}" destId="{6A3DBDE8-72C1-46E4-8CB1-E917EC493FF7}" srcOrd="0" destOrd="0" presId="urn:microsoft.com/office/officeart/2005/8/layout/lProcess2"/>
    <dgm:cxn modelId="{3C25F1E6-EF1E-497F-8A49-3AABAB83DCC8}" type="presParOf" srcId="{6A3DBDE8-72C1-46E4-8CB1-E917EC493FF7}" destId="{55F7BFAE-8E74-4CCD-8F23-8EC903398DE8}" srcOrd="0" destOrd="0" presId="urn:microsoft.com/office/officeart/2005/8/layout/lProcess2"/>
    <dgm:cxn modelId="{91975F93-5539-4DE3-BE11-B78C7E4944BB}" type="presParOf" srcId="{A65A5ABE-6440-48A1-875B-132A644BF634}" destId="{7312F7D5-D988-45ED-95B8-6FF4991EA181}" srcOrd="1" destOrd="0" presId="urn:microsoft.com/office/officeart/2005/8/layout/lProcess2"/>
    <dgm:cxn modelId="{5DCCD104-6D8F-4589-ADAA-00BEB93DA649}" type="presParOf" srcId="{A65A5ABE-6440-48A1-875B-132A644BF634}" destId="{8D11F31B-0CFE-47FC-AB2A-1B4C3ECFC4D5}" srcOrd="2" destOrd="0" presId="urn:microsoft.com/office/officeart/2005/8/layout/lProcess2"/>
    <dgm:cxn modelId="{BFC44DB3-565B-4F6B-909D-93F60F653A5D}" type="presParOf" srcId="{8D11F31B-0CFE-47FC-AB2A-1B4C3ECFC4D5}" destId="{1F6FB372-DE18-4B3E-A418-92F1D5682705}" srcOrd="0" destOrd="0" presId="urn:microsoft.com/office/officeart/2005/8/layout/lProcess2"/>
    <dgm:cxn modelId="{5B8405DF-CF26-4C94-B4A9-C1C09E8FFD7B}" type="presParOf" srcId="{8D11F31B-0CFE-47FC-AB2A-1B4C3ECFC4D5}" destId="{0CAF9E1F-90EB-4870-812E-3FB379059817}" srcOrd="1" destOrd="0" presId="urn:microsoft.com/office/officeart/2005/8/layout/lProcess2"/>
    <dgm:cxn modelId="{465744DF-C555-455F-AA87-37D85ADE5E5B}" type="presParOf" srcId="{8D11F31B-0CFE-47FC-AB2A-1B4C3ECFC4D5}" destId="{835A5EF0-0E8C-4EFA-9044-C556FB3BA5FF}" srcOrd="2" destOrd="0" presId="urn:microsoft.com/office/officeart/2005/8/layout/lProcess2"/>
    <dgm:cxn modelId="{F3E9ADDF-B23A-4BDB-8F5D-0CF4DE3B6699}" type="presParOf" srcId="{835A5EF0-0E8C-4EFA-9044-C556FB3BA5FF}" destId="{7248E901-72B0-4949-B3EE-A7CC031E7CEA}" srcOrd="0" destOrd="0" presId="urn:microsoft.com/office/officeart/2005/8/layout/lProcess2"/>
    <dgm:cxn modelId="{44CBEF72-D54B-4902-9CEE-5A48D294BF46}" type="presParOf" srcId="{7248E901-72B0-4949-B3EE-A7CC031E7CEA}" destId="{89909B9A-036C-44E2-A66B-6D43D82776BA}" srcOrd="0" destOrd="0" presId="urn:microsoft.com/office/officeart/2005/8/layout/lProcess2"/>
    <dgm:cxn modelId="{D24B5748-46D7-4977-A67C-E93E87EA48A9}" type="presParOf" srcId="{A65A5ABE-6440-48A1-875B-132A644BF634}" destId="{DC0F060C-5CE4-4A45-A83A-0285CAE9E371}" srcOrd="3" destOrd="0" presId="urn:microsoft.com/office/officeart/2005/8/layout/lProcess2"/>
    <dgm:cxn modelId="{1991492E-8FB4-4321-927C-2F6C146399C6}" type="presParOf" srcId="{A65A5ABE-6440-48A1-875B-132A644BF634}" destId="{9ED3DA30-790C-4E02-8B40-0A1334228463}" srcOrd="4" destOrd="0" presId="urn:microsoft.com/office/officeart/2005/8/layout/lProcess2"/>
    <dgm:cxn modelId="{AB3A4803-D1CC-44B3-9280-6C3ADB2F5311}" type="presParOf" srcId="{9ED3DA30-790C-4E02-8B40-0A1334228463}" destId="{D0B9C7D0-BAFD-415C-A801-C49A63BA0F78}" srcOrd="0" destOrd="0" presId="urn:microsoft.com/office/officeart/2005/8/layout/lProcess2"/>
    <dgm:cxn modelId="{6B7ABE8A-77B1-4A51-96FA-F865BADF8ADC}" type="presParOf" srcId="{9ED3DA30-790C-4E02-8B40-0A1334228463}" destId="{1FDDD4D9-5CAA-4162-8A82-CAE6559C3AAF}" srcOrd="1" destOrd="0" presId="urn:microsoft.com/office/officeart/2005/8/layout/lProcess2"/>
    <dgm:cxn modelId="{C31FE3BF-E2A0-4A22-9665-7F06E348523E}" type="presParOf" srcId="{9ED3DA30-790C-4E02-8B40-0A1334228463}" destId="{92008570-A2A5-4973-99A2-9D63A6E7EDF1}" srcOrd="2" destOrd="0" presId="urn:microsoft.com/office/officeart/2005/8/layout/lProcess2"/>
    <dgm:cxn modelId="{972AC8BD-0C93-4AD2-8748-E4563DC218F6}" type="presParOf" srcId="{92008570-A2A5-4973-99A2-9D63A6E7EDF1}" destId="{780EBB67-667F-4E26-B31E-608877246C89}" srcOrd="0" destOrd="0" presId="urn:microsoft.com/office/officeart/2005/8/layout/lProcess2"/>
    <dgm:cxn modelId="{AD07F7A8-9BBB-4888-9A7C-8858A12CCEEC}" type="presParOf" srcId="{780EBB67-667F-4E26-B31E-608877246C89}" destId="{2033E58C-2548-4821-94DF-80E0CE5961C5}"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86479C-EA5C-4960-AFAB-47E52DE43E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BA59C191-EAC9-400C-91DF-08672997E212}">
      <dgm:prSet phldrT="[Texte]" custT="1"/>
      <dgm:spPr/>
      <dgm:t>
        <a:bodyPr/>
        <a:lstStyle/>
        <a:p>
          <a:endParaRPr lang="fr-FR" sz="1400" b="1" dirty="0">
            <a:latin typeface="Bell MT" panose="02020503060305020303" pitchFamily="18" charset="0"/>
          </a:endParaRPr>
        </a:p>
        <a:p>
          <a:r>
            <a:rPr lang="fr-FR" sz="1200" b="1" dirty="0">
              <a:latin typeface="Bell MT" panose="02020503060305020303" pitchFamily="18" charset="0"/>
            </a:rPr>
            <a:t>%AVC</a:t>
          </a:r>
        </a:p>
      </dgm:t>
    </dgm:pt>
    <dgm:pt modelId="{CEDD4079-CE79-4E17-8F66-5415392A7623}" type="parTrans" cxnId="{66D40A2B-BEEF-42B3-A1F0-4EE247536D8F}">
      <dgm:prSet/>
      <dgm:spPr/>
      <dgm:t>
        <a:bodyPr/>
        <a:lstStyle/>
        <a:p>
          <a:endParaRPr lang="fr-FR"/>
        </a:p>
      </dgm:t>
    </dgm:pt>
    <dgm:pt modelId="{A91A667D-679B-490C-A616-B05F30C5B35D}" type="sibTrans" cxnId="{66D40A2B-BEEF-42B3-A1F0-4EE247536D8F}">
      <dgm:prSet/>
      <dgm:spPr/>
      <dgm:t>
        <a:bodyPr/>
        <a:lstStyle/>
        <a:p>
          <a:endParaRPr lang="fr-FR"/>
        </a:p>
      </dgm:t>
    </dgm:pt>
    <dgm:pt modelId="{A4119696-336E-4F9C-912C-1790ECFD5B61}">
      <dgm:prSet phldrT="[Texte]" custT="1"/>
      <dgm:spPr/>
      <dgm:t>
        <a:bodyPr/>
        <a:lstStyle/>
        <a:p>
          <a:endParaRPr lang="fr-FR" sz="1200" b="1" dirty="0">
            <a:latin typeface="Bell MT" panose="02020503060305020303" pitchFamily="18" charset="0"/>
          </a:endParaRPr>
        </a:p>
        <a:p>
          <a:r>
            <a:rPr lang="fr-FR" sz="1200" b="1" dirty="0">
              <a:latin typeface="Bell MT" panose="02020503060305020303" pitchFamily="18" charset="0"/>
            </a:rPr>
            <a:t>O</a:t>
          </a:r>
          <a:r>
            <a:rPr lang="fr-FR" sz="1200" b="0" dirty="0">
              <a:latin typeface="Bell MT" panose="02020503060305020303" pitchFamily="18" charset="0"/>
            </a:rPr>
            <a:t>BJEC</a:t>
          </a:r>
          <a:endParaRPr lang="fr-FR" sz="1200" b="1" dirty="0">
            <a:latin typeface="Bell MT" panose="02020503060305020303" pitchFamily="18" charset="0"/>
          </a:endParaRPr>
        </a:p>
      </dgm:t>
    </dgm:pt>
    <dgm:pt modelId="{B065685C-EAE6-443F-9024-F1F9D0B9BEB4}" type="parTrans" cxnId="{AA96D3A0-184D-49E5-883B-3E021390ED22}">
      <dgm:prSet/>
      <dgm:spPr/>
      <dgm:t>
        <a:bodyPr/>
        <a:lstStyle/>
        <a:p>
          <a:endParaRPr lang="fr-FR"/>
        </a:p>
      </dgm:t>
    </dgm:pt>
    <dgm:pt modelId="{8D6BB660-8882-49D5-9505-B88940FC9947}" type="sibTrans" cxnId="{AA96D3A0-184D-49E5-883B-3E021390ED22}">
      <dgm:prSet/>
      <dgm:spPr/>
      <dgm:t>
        <a:bodyPr/>
        <a:lstStyle/>
        <a:p>
          <a:endParaRPr lang="fr-FR"/>
        </a:p>
      </dgm:t>
    </dgm:pt>
    <dgm:pt modelId="{9A840BA3-0E52-44E5-B558-9EB157A1D326}">
      <dgm:prSet phldrT="[Texte]" custT="1"/>
      <dgm:spPr/>
      <dgm:t>
        <a:bodyPr/>
        <a:lstStyle/>
        <a:p>
          <a:r>
            <a:rPr lang="fr-FR" sz="1800" b="1" dirty="0">
              <a:solidFill>
                <a:schemeClr val="accent1">
                  <a:lumMod val="50000"/>
                </a:schemeClr>
              </a:solidFill>
              <a:latin typeface="Baskerville Old Face" panose="02020602080505020303" pitchFamily="18" charset="0"/>
            </a:rPr>
            <a:t>10</a:t>
          </a:r>
        </a:p>
      </dgm:t>
    </dgm:pt>
    <dgm:pt modelId="{6E6F76C6-8F97-41B2-898B-C8C4DEAF2767}" type="parTrans" cxnId="{EA20DEE2-4C2B-4906-95E0-D9AF08FDAE5C}">
      <dgm:prSet/>
      <dgm:spPr/>
      <dgm:t>
        <a:bodyPr/>
        <a:lstStyle/>
        <a:p>
          <a:endParaRPr lang="fr-FR"/>
        </a:p>
      </dgm:t>
    </dgm:pt>
    <dgm:pt modelId="{20720E18-387C-460E-B434-2371401C95DE}" type="sibTrans" cxnId="{EA20DEE2-4C2B-4906-95E0-D9AF08FDAE5C}">
      <dgm:prSet/>
      <dgm:spPr/>
      <dgm:t>
        <a:bodyPr/>
        <a:lstStyle/>
        <a:p>
          <a:endParaRPr lang="fr-FR"/>
        </a:p>
      </dgm:t>
    </dgm:pt>
    <dgm:pt modelId="{56220AFA-1D07-4104-8067-6AE8EF7D4204}">
      <dgm:prSet phldrT="[Texte]" custT="1"/>
      <dgm:spPr/>
      <dgm:t>
        <a:bodyPr/>
        <a:lstStyle/>
        <a:p>
          <a:endParaRPr lang="fr-FR" sz="1400" b="1" dirty="0">
            <a:latin typeface="Bell MT" panose="02020503060305020303" pitchFamily="18" charset="0"/>
          </a:endParaRPr>
        </a:p>
        <a:p>
          <a:r>
            <a:rPr lang="fr-FR" sz="1200" b="1" dirty="0">
              <a:latin typeface="Bell MT" panose="02020503060305020303" pitchFamily="18" charset="0"/>
            </a:rPr>
            <a:t>OK/NOK</a:t>
          </a:r>
          <a:endParaRPr lang="fr-FR" sz="1400" b="1" dirty="0">
            <a:latin typeface="Bell MT" panose="02020503060305020303" pitchFamily="18" charset="0"/>
          </a:endParaRPr>
        </a:p>
      </dgm:t>
    </dgm:pt>
    <dgm:pt modelId="{E90E5469-2EA0-40A8-A745-A1126D89E2E7}" type="parTrans" cxnId="{CF36BE8B-813D-481A-975C-217806C12E68}">
      <dgm:prSet/>
      <dgm:spPr/>
      <dgm:t>
        <a:bodyPr/>
        <a:lstStyle/>
        <a:p>
          <a:endParaRPr lang="fr-FR"/>
        </a:p>
      </dgm:t>
    </dgm:pt>
    <dgm:pt modelId="{82C3377B-FF54-49DC-8332-CE188D44717E}" type="sibTrans" cxnId="{CF36BE8B-813D-481A-975C-217806C12E68}">
      <dgm:prSet/>
      <dgm:spPr/>
      <dgm:t>
        <a:bodyPr/>
        <a:lstStyle/>
        <a:p>
          <a:endParaRPr lang="fr-FR"/>
        </a:p>
      </dgm:t>
    </dgm:pt>
    <dgm:pt modelId="{27A110B4-891D-4285-922C-B71A1172C5D5}">
      <dgm:prSet phldrT="[Texte]" custT="1"/>
      <dgm:spPr/>
      <dgm:t>
        <a:bodyPr/>
        <a:lstStyle/>
        <a:p>
          <a:r>
            <a:rPr lang="fr-FR" sz="1800" b="1" dirty="0">
              <a:solidFill>
                <a:schemeClr val="accent1">
                  <a:lumMod val="50000"/>
                </a:schemeClr>
              </a:solidFill>
              <a:latin typeface="Baskerville Old Face" panose="02020602080505020303" pitchFamily="18" charset="0"/>
            </a:rPr>
            <a:t>60</a:t>
          </a:r>
        </a:p>
      </dgm:t>
    </dgm:pt>
    <dgm:pt modelId="{1D6FEC01-CEF9-41E5-BD96-293168AB425B}" type="sibTrans" cxnId="{89359F05-2866-4544-862D-5153D3AA389E}">
      <dgm:prSet/>
      <dgm:spPr/>
      <dgm:t>
        <a:bodyPr/>
        <a:lstStyle/>
        <a:p>
          <a:endParaRPr lang="fr-FR"/>
        </a:p>
      </dgm:t>
    </dgm:pt>
    <dgm:pt modelId="{026A844A-4895-4AB3-8A10-703293D5FEF1}" type="parTrans" cxnId="{89359F05-2866-4544-862D-5153D3AA389E}">
      <dgm:prSet/>
      <dgm:spPr/>
      <dgm:t>
        <a:bodyPr/>
        <a:lstStyle/>
        <a:p>
          <a:endParaRPr lang="fr-FR"/>
        </a:p>
      </dgm:t>
    </dgm:pt>
    <dgm:pt modelId="{7BA9F00E-A40F-414F-9F4C-A5792DE3CC3D}">
      <dgm:prSet phldrT="[Texte]" custT="1"/>
      <dgm:spPr/>
      <dgm:t>
        <a:bodyPr/>
        <a:lstStyle/>
        <a:p>
          <a:endParaRPr lang="fr-FR" sz="1400" b="1">
            <a:latin typeface="Bell MT" panose="02020503060305020303" pitchFamily="18" charset="0"/>
          </a:endParaRPr>
        </a:p>
        <a:p>
          <a:r>
            <a:rPr lang="fr-FR" sz="1200" b="1">
              <a:latin typeface="Bell MT" panose="02020503060305020303" pitchFamily="18" charset="0"/>
            </a:rPr>
            <a:t>TDANC</a:t>
          </a:r>
          <a:endParaRPr lang="fr-FR" sz="1200" b="1" dirty="0">
            <a:latin typeface="Bell MT" panose="02020503060305020303" pitchFamily="18" charset="0"/>
          </a:endParaRPr>
        </a:p>
      </dgm:t>
    </dgm:pt>
    <dgm:pt modelId="{7912A249-C5BB-421B-BE33-398AE3018F79}" type="parTrans" cxnId="{57D869F8-ADC5-4980-92C5-C8DCBEFB420D}">
      <dgm:prSet/>
      <dgm:spPr/>
      <dgm:t>
        <a:bodyPr/>
        <a:lstStyle/>
        <a:p>
          <a:endParaRPr lang="fr-FR"/>
        </a:p>
      </dgm:t>
    </dgm:pt>
    <dgm:pt modelId="{B8454C05-3218-45A9-8A37-8A502A2F3120}" type="sibTrans" cxnId="{57D869F8-ADC5-4980-92C5-C8DCBEFB420D}">
      <dgm:prSet/>
      <dgm:spPr/>
      <dgm:t>
        <a:bodyPr/>
        <a:lstStyle/>
        <a:p>
          <a:endParaRPr lang="fr-FR"/>
        </a:p>
      </dgm:t>
    </dgm:pt>
    <dgm:pt modelId="{3E240924-2A29-4893-BE36-81037C47A986}">
      <dgm:prSet phldrT="[Texte]" custT="1"/>
      <dgm:spPr/>
      <dgm:t>
        <a:bodyPr/>
        <a:lstStyle/>
        <a:p>
          <a:r>
            <a:rPr lang="fr-FR" sz="1800" b="1" dirty="0">
              <a:solidFill>
                <a:schemeClr val="accent1">
                  <a:lumMod val="50000"/>
                </a:schemeClr>
              </a:solidFill>
              <a:latin typeface="Baskerville Old Face" panose="02020602080505020303" pitchFamily="18" charset="0"/>
            </a:rPr>
            <a:t>6/4</a:t>
          </a:r>
        </a:p>
      </dgm:t>
    </dgm:pt>
    <dgm:pt modelId="{387F939E-80DB-4872-AA27-6D39474CC259}" type="sibTrans" cxnId="{5C20CDF8-35F8-4028-A093-466C39A08804}">
      <dgm:prSet/>
      <dgm:spPr/>
      <dgm:t>
        <a:bodyPr/>
        <a:lstStyle/>
        <a:p>
          <a:endParaRPr lang="fr-FR"/>
        </a:p>
      </dgm:t>
    </dgm:pt>
    <dgm:pt modelId="{D688D9A9-893F-4094-993B-1E841E22D837}" type="parTrans" cxnId="{5C20CDF8-35F8-4028-A093-466C39A08804}">
      <dgm:prSet/>
      <dgm:spPr/>
      <dgm:t>
        <a:bodyPr/>
        <a:lstStyle/>
        <a:p>
          <a:endParaRPr lang="fr-FR"/>
        </a:p>
      </dgm:t>
    </dgm:pt>
    <dgm:pt modelId="{A65A5ABE-6440-48A1-875B-132A644BF634}" type="pres">
      <dgm:prSet presAssocID="{F286479C-EA5C-4960-AFAB-47E52DE43E4A}" presName="theList" presStyleCnt="0">
        <dgm:presLayoutVars>
          <dgm:dir/>
          <dgm:animLvl val="lvl"/>
          <dgm:resizeHandles val="exact"/>
        </dgm:presLayoutVars>
      </dgm:prSet>
      <dgm:spPr/>
      <dgm:t>
        <a:bodyPr/>
        <a:lstStyle/>
        <a:p>
          <a:endParaRPr lang="fr-FR"/>
        </a:p>
      </dgm:t>
    </dgm:pt>
    <dgm:pt modelId="{49C662BB-F694-4331-87B2-06C348060916}" type="pres">
      <dgm:prSet presAssocID="{BA59C191-EAC9-400C-91DF-08672997E212}" presName="compNode" presStyleCnt="0"/>
      <dgm:spPr/>
    </dgm:pt>
    <dgm:pt modelId="{6AEE3AF1-326D-40BF-8A4B-3A2D8A05D40A}" type="pres">
      <dgm:prSet presAssocID="{BA59C191-EAC9-400C-91DF-08672997E212}" presName="aNode" presStyleLbl="bgShp" presStyleIdx="0" presStyleCnt="4"/>
      <dgm:spPr/>
      <dgm:t>
        <a:bodyPr/>
        <a:lstStyle/>
        <a:p>
          <a:endParaRPr lang="fr-FR"/>
        </a:p>
      </dgm:t>
    </dgm:pt>
    <dgm:pt modelId="{642412D6-6F80-415A-B834-12799691EF68}" type="pres">
      <dgm:prSet presAssocID="{BA59C191-EAC9-400C-91DF-08672997E212}" presName="textNode" presStyleLbl="bgShp" presStyleIdx="0" presStyleCnt="4"/>
      <dgm:spPr/>
      <dgm:t>
        <a:bodyPr/>
        <a:lstStyle/>
        <a:p>
          <a:endParaRPr lang="fr-FR"/>
        </a:p>
      </dgm:t>
    </dgm:pt>
    <dgm:pt modelId="{6B15119B-1DAC-4161-AA10-E5C64088E437}" type="pres">
      <dgm:prSet presAssocID="{BA59C191-EAC9-400C-91DF-08672997E212}" presName="compChildNode" presStyleCnt="0"/>
      <dgm:spPr/>
    </dgm:pt>
    <dgm:pt modelId="{6A3DBDE8-72C1-46E4-8CB1-E917EC493FF7}" type="pres">
      <dgm:prSet presAssocID="{BA59C191-EAC9-400C-91DF-08672997E212}" presName="theInnerList" presStyleCnt="0"/>
      <dgm:spPr/>
    </dgm:pt>
    <dgm:pt modelId="{55F7BFAE-8E74-4CCD-8F23-8EC903398DE8}" type="pres">
      <dgm:prSet presAssocID="{27A110B4-891D-4285-922C-B71A1172C5D5}" presName="childNode" presStyleLbl="node1" presStyleIdx="0" presStyleCnt="3" custScaleX="93611" custScaleY="67057">
        <dgm:presLayoutVars>
          <dgm:bulletEnabled val="1"/>
        </dgm:presLayoutVars>
      </dgm:prSet>
      <dgm:spPr/>
      <dgm:t>
        <a:bodyPr/>
        <a:lstStyle/>
        <a:p>
          <a:endParaRPr lang="fr-FR"/>
        </a:p>
      </dgm:t>
    </dgm:pt>
    <dgm:pt modelId="{7312F7D5-D988-45ED-95B8-6FF4991EA181}" type="pres">
      <dgm:prSet presAssocID="{BA59C191-EAC9-400C-91DF-08672997E212}" presName="aSpace" presStyleCnt="0"/>
      <dgm:spPr/>
    </dgm:pt>
    <dgm:pt modelId="{8D11F31B-0CFE-47FC-AB2A-1B4C3ECFC4D5}" type="pres">
      <dgm:prSet presAssocID="{A4119696-336E-4F9C-912C-1790ECFD5B61}" presName="compNode" presStyleCnt="0"/>
      <dgm:spPr/>
    </dgm:pt>
    <dgm:pt modelId="{1F6FB372-DE18-4B3E-A418-92F1D5682705}" type="pres">
      <dgm:prSet presAssocID="{A4119696-336E-4F9C-912C-1790ECFD5B61}" presName="aNode" presStyleLbl="bgShp" presStyleIdx="1" presStyleCnt="4"/>
      <dgm:spPr/>
      <dgm:t>
        <a:bodyPr/>
        <a:lstStyle/>
        <a:p>
          <a:endParaRPr lang="fr-FR"/>
        </a:p>
      </dgm:t>
    </dgm:pt>
    <dgm:pt modelId="{0CAF9E1F-90EB-4870-812E-3FB379059817}" type="pres">
      <dgm:prSet presAssocID="{A4119696-336E-4F9C-912C-1790ECFD5B61}" presName="textNode" presStyleLbl="bgShp" presStyleIdx="1" presStyleCnt="4"/>
      <dgm:spPr/>
      <dgm:t>
        <a:bodyPr/>
        <a:lstStyle/>
        <a:p>
          <a:endParaRPr lang="fr-FR"/>
        </a:p>
      </dgm:t>
    </dgm:pt>
    <dgm:pt modelId="{835A5EF0-0E8C-4EFA-9044-C556FB3BA5FF}" type="pres">
      <dgm:prSet presAssocID="{A4119696-336E-4F9C-912C-1790ECFD5B61}" presName="compChildNode" presStyleCnt="0"/>
      <dgm:spPr/>
    </dgm:pt>
    <dgm:pt modelId="{7248E901-72B0-4949-B3EE-A7CC031E7CEA}" type="pres">
      <dgm:prSet presAssocID="{A4119696-336E-4F9C-912C-1790ECFD5B61}" presName="theInnerList" presStyleCnt="0"/>
      <dgm:spPr/>
    </dgm:pt>
    <dgm:pt modelId="{89909B9A-036C-44E2-A66B-6D43D82776BA}" type="pres">
      <dgm:prSet presAssocID="{9A840BA3-0E52-44E5-B558-9EB157A1D326}" presName="childNode" presStyleLbl="node1" presStyleIdx="1" presStyleCnt="3" custScaleX="93611" custScaleY="67057">
        <dgm:presLayoutVars>
          <dgm:bulletEnabled val="1"/>
        </dgm:presLayoutVars>
      </dgm:prSet>
      <dgm:spPr/>
      <dgm:t>
        <a:bodyPr/>
        <a:lstStyle/>
        <a:p>
          <a:endParaRPr lang="fr-FR"/>
        </a:p>
      </dgm:t>
    </dgm:pt>
    <dgm:pt modelId="{DC0F060C-5CE4-4A45-A83A-0285CAE9E371}" type="pres">
      <dgm:prSet presAssocID="{A4119696-336E-4F9C-912C-1790ECFD5B61}" presName="aSpace" presStyleCnt="0"/>
      <dgm:spPr/>
    </dgm:pt>
    <dgm:pt modelId="{BD89447E-B516-4E39-A416-7ADC34E710E7}" type="pres">
      <dgm:prSet presAssocID="{7BA9F00E-A40F-414F-9F4C-A5792DE3CC3D}" presName="compNode" presStyleCnt="0"/>
      <dgm:spPr/>
    </dgm:pt>
    <dgm:pt modelId="{5A3488A0-718C-41B9-9A52-B93151005421}" type="pres">
      <dgm:prSet presAssocID="{7BA9F00E-A40F-414F-9F4C-A5792DE3CC3D}" presName="aNode" presStyleLbl="bgShp" presStyleIdx="2" presStyleCnt="4"/>
      <dgm:spPr/>
      <dgm:t>
        <a:bodyPr/>
        <a:lstStyle/>
        <a:p>
          <a:endParaRPr lang="fr-FR"/>
        </a:p>
      </dgm:t>
    </dgm:pt>
    <dgm:pt modelId="{2C39E7D0-DF85-4CEB-A106-6DDE3E6AF46D}" type="pres">
      <dgm:prSet presAssocID="{7BA9F00E-A40F-414F-9F4C-A5792DE3CC3D}" presName="textNode" presStyleLbl="bgShp" presStyleIdx="2" presStyleCnt="4"/>
      <dgm:spPr/>
      <dgm:t>
        <a:bodyPr/>
        <a:lstStyle/>
        <a:p>
          <a:endParaRPr lang="fr-FR"/>
        </a:p>
      </dgm:t>
    </dgm:pt>
    <dgm:pt modelId="{35D9BDE1-41B5-437C-8A37-AA0348A3F918}" type="pres">
      <dgm:prSet presAssocID="{7BA9F00E-A40F-414F-9F4C-A5792DE3CC3D}" presName="compChildNode" presStyleCnt="0"/>
      <dgm:spPr/>
    </dgm:pt>
    <dgm:pt modelId="{4827A769-52A8-411E-B934-F5B9FECA0EB6}" type="pres">
      <dgm:prSet presAssocID="{7BA9F00E-A40F-414F-9F4C-A5792DE3CC3D}" presName="theInnerList" presStyleCnt="0"/>
      <dgm:spPr/>
    </dgm:pt>
    <dgm:pt modelId="{2C3D62E5-4115-42DC-9160-919C3EF771FD}" type="pres">
      <dgm:prSet presAssocID="{7BA9F00E-A40F-414F-9F4C-A5792DE3CC3D}" presName="aSpace" presStyleCnt="0"/>
      <dgm:spPr/>
    </dgm:pt>
    <dgm:pt modelId="{9ED3DA30-790C-4E02-8B40-0A1334228463}" type="pres">
      <dgm:prSet presAssocID="{56220AFA-1D07-4104-8067-6AE8EF7D4204}" presName="compNode" presStyleCnt="0"/>
      <dgm:spPr/>
    </dgm:pt>
    <dgm:pt modelId="{D0B9C7D0-BAFD-415C-A801-C49A63BA0F78}" type="pres">
      <dgm:prSet presAssocID="{56220AFA-1D07-4104-8067-6AE8EF7D4204}" presName="aNode" presStyleLbl="bgShp" presStyleIdx="3" presStyleCnt="4"/>
      <dgm:spPr/>
      <dgm:t>
        <a:bodyPr/>
        <a:lstStyle/>
        <a:p>
          <a:endParaRPr lang="fr-FR"/>
        </a:p>
      </dgm:t>
    </dgm:pt>
    <dgm:pt modelId="{1FDDD4D9-5CAA-4162-8A82-CAE6559C3AAF}" type="pres">
      <dgm:prSet presAssocID="{56220AFA-1D07-4104-8067-6AE8EF7D4204}" presName="textNode" presStyleLbl="bgShp" presStyleIdx="3" presStyleCnt="4"/>
      <dgm:spPr/>
      <dgm:t>
        <a:bodyPr/>
        <a:lstStyle/>
        <a:p>
          <a:endParaRPr lang="fr-FR"/>
        </a:p>
      </dgm:t>
    </dgm:pt>
    <dgm:pt modelId="{92008570-A2A5-4973-99A2-9D63A6E7EDF1}" type="pres">
      <dgm:prSet presAssocID="{56220AFA-1D07-4104-8067-6AE8EF7D4204}" presName="compChildNode" presStyleCnt="0"/>
      <dgm:spPr/>
    </dgm:pt>
    <dgm:pt modelId="{780EBB67-667F-4E26-B31E-608877246C89}" type="pres">
      <dgm:prSet presAssocID="{56220AFA-1D07-4104-8067-6AE8EF7D4204}" presName="theInnerList" presStyleCnt="0"/>
      <dgm:spPr/>
    </dgm:pt>
    <dgm:pt modelId="{2033E58C-2548-4821-94DF-80E0CE5961C5}" type="pres">
      <dgm:prSet presAssocID="{3E240924-2A29-4893-BE36-81037C47A986}" presName="childNode" presStyleLbl="node1" presStyleIdx="2" presStyleCnt="3" custScaleX="93611" custScaleY="67057">
        <dgm:presLayoutVars>
          <dgm:bulletEnabled val="1"/>
        </dgm:presLayoutVars>
      </dgm:prSet>
      <dgm:spPr/>
      <dgm:t>
        <a:bodyPr/>
        <a:lstStyle/>
        <a:p>
          <a:endParaRPr lang="fr-FR"/>
        </a:p>
      </dgm:t>
    </dgm:pt>
  </dgm:ptLst>
  <dgm:cxnLst>
    <dgm:cxn modelId="{5C20CDF8-35F8-4028-A093-466C39A08804}" srcId="{56220AFA-1D07-4104-8067-6AE8EF7D4204}" destId="{3E240924-2A29-4893-BE36-81037C47A986}" srcOrd="0" destOrd="0" parTransId="{D688D9A9-893F-4094-993B-1E841E22D837}" sibTransId="{387F939E-80DB-4872-AA27-6D39474CC259}"/>
    <dgm:cxn modelId="{524E0ECC-843D-4FF1-967D-A16AAC778C7F}" type="presOf" srcId="{9A840BA3-0E52-44E5-B558-9EB157A1D326}" destId="{89909B9A-036C-44E2-A66B-6D43D82776BA}" srcOrd="0" destOrd="0" presId="urn:microsoft.com/office/officeart/2005/8/layout/lProcess2"/>
    <dgm:cxn modelId="{ED68673B-A42B-41FB-8776-7EE607B9EA20}" type="presOf" srcId="{56220AFA-1D07-4104-8067-6AE8EF7D4204}" destId="{1FDDD4D9-5CAA-4162-8A82-CAE6559C3AAF}" srcOrd="1" destOrd="0" presId="urn:microsoft.com/office/officeart/2005/8/layout/lProcess2"/>
    <dgm:cxn modelId="{89359F05-2866-4544-862D-5153D3AA389E}" srcId="{BA59C191-EAC9-400C-91DF-08672997E212}" destId="{27A110B4-891D-4285-922C-B71A1172C5D5}" srcOrd="0" destOrd="0" parTransId="{026A844A-4895-4AB3-8A10-703293D5FEF1}" sibTransId="{1D6FEC01-CEF9-41E5-BD96-293168AB425B}"/>
    <dgm:cxn modelId="{AA96D3A0-184D-49E5-883B-3E021390ED22}" srcId="{F286479C-EA5C-4960-AFAB-47E52DE43E4A}" destId="{A4119696-336E-4F9C-912C-1790ECFD5B61}" srcOrd="1" destOrd="0" parTransId="{B065685C-EAE6-443F-9024-F1F9D0B9BEB4}" sibTransId="{8D6BB660-8882-49D5-9505-B88940FC9947}"/>
    <dgm:cxn modelId="{B2900763-3486-47E7-BFC3-B8E93B81C46C}" type="presOf" srcId="{7BA9F00E-A40F-414F-9F4C-A5792DE3CC3D}" destId="{2C39E7D0-DF85-4CEB-A106-6DDE3E6AF46D}" srcOrd="1" destOrd="0" presId="urn:microsoft.com/office/officeart/2005/8/layout/lProcess2"/>
    <dgm:cxn modelId="{66D40A2B-BEEF-42B3-A1F0-4EE247536D8F}" srcId="{F286479C-EA5C-4960-AFAB-47E52DE43E4A}" destId="{BA59C191-EAC9-400C-91DF-08672997E212}" srcOrd="0" destOrd="0" parTransId="{CEDD4079-CE79-4E17-8F66-5415392A7623}" sibTransId="{A91A667D-679B-490C-A616-B05F30C5B35D}"/>
    <dgm:cxn modelId="{7AC50A06-B830-473E-A412-C41312727CC5}" type="presOf" srcId="{A4119696-336E-4F9C-912C-1790ECFD5B61}" destId="{1F6FB372-DE18-4B3E-A418-92F1D5682705}" srcOrd="0" destOrd="0" presId="urn:microsoft.com/office/officeart/2005/8/layout/lProcess2"/>
    <dgm:cxn modelId="{B3DCA958-44C5-425B-A0E7-237D1EB65AD4}" type="presOf" srcId="{A4119696-336E-4F9C-912C-1790ECFD5B61}" destId="{0CAF9E1F-90EB-4870-812E-3FB379059817}" srcOrd="1" destOrd="0" presId="urn:microsoft.com/office/officeart/2005/8/layout/lProcess2"/>
    <dgm:cxn modelId="{EA20DEE2-4C2B-4906-95E0-D9AF08FDAE5C}" srcId="{A4119696-336E-4F9C-912C-1790ECFD5B61}" destId="{9A840BA3-0E52-44E5-B558-9EB157A1D326}" srcOrd="0" destOrd="0" parTransId="{6E6F76C6-8F97-41B2-898B-C8C4DEAF2767}" sibTransId="{20720E18-387C-460E-B434-2371401C95DE}"/>
    <dgm:cxn modelId="{D2E669A9-2DB0-4A59-8E5E-C8C928C9BAE7}" type="presOf" srcId="{BA59C191-EAC9-400C-91DF-08672997E212}" destId="{642412D6-6F80-415A-B834-12799691EF68}" srcOrd="1" destOrd="0" presId="urn:microsoft.com/office/officeart/2005/8/layout/lProcess2"/>
    <dgm:cxn modelId="{E2FA183D-62D5-46A4-94D1-718A3083959A}" type="presOf" srcId="{F286479C-EA5C-4960-AFAB-47E52DE43E4A}" destId="{A65A5ABE-6440-48A1-875B-132A644BF634}" srcOrd="0" destOrd="0" presId="urn:microsoft.com/office/officeart/2005/8/layout/lProcess2"/>
    <dgm:cxn modelId="{9929CBF7-0969-4635-A540-9793D697006F}" type="presOf" srcId="{56220AFA-1D07-4104-8067-6AE8EF7D4204}" destId="{D0B9C7D0-BAFD-415C-A801-C49A63BA0F78}" srcOrd="0" destOrd="0" presId="urn:microsoft.com/office/officeart/2005/8/layout/lProcess2"/>
    <dgm:cxn modelId="{5410CF97-4CFB-417B-96CD-5C5F3BB3267C}" type="presOf" srcId="{7BA9F00E-A40F-414F-9F4C-A5792DE3CC3D}" destId="{5A3488A0-718C-41B9-9A52-B93151005421}" srcOrd="0" destOrd="0" presId="urn:microsoft.com/office/officeart/2005/8/layout/lProcess2"/>
    <dgm:cxn modelId="{57D869F8-ADC5-4980-92C5-C8DCBEFB420D}" srcId="{F286479C-EA5C-4960-AFAB-47E52DE43E4A}" destId="{7BA9F00E-A40F-414F-9F4C-A5792DE3CC3D}" srcOrd="2" destOrd="0" parTransId="{7912A249-C5BB-421B-BE33-398AE3018F79}" sibTransId="{B8454C05-3218-45A9-8A37-8A502A2F3120}"/>
    <dgm:cxn modelId="{CB4C1F56-F54C-4136-B3BA-D38700873F3F}" type="presOf" srcId="{BA59C191-EAC9-400C-91DF-08672997E212}" destId="{6AEE3AF1-326D-40BF-8A4B-3A2D8A05D40A}" srcOrd="0" destOrd="0" presId="urn:microsoft.com/office/officeart/2005/8/layout/lProcess2"/>
    <dgm:cxn modelId="{F4CE2625-CC10-40FD-A4C8-B517201F4109}" type="presOf" srcId="{27A110B4-891D-4285-922C-B71A1172C5D5}" destId="{55F7BFAE-8E74-4CCD-8F23-8EC903398DE8}" srcOrd="0" destOrd="0" presId="urn:microsoft.com/office/officeart/2005/8/layout/lProcess2"/>
    <dgm:cxn modelId="{CF36BE8B-813D-481A-975C-217806C12E68}" srcId="{F286479C-EA5C-4960-AFAB-47E52DE43E4A}" destId="{56220AFA-1D07-4104-8067-6AE8EF7D4204}" srcOrd="3" destOrd="0" parTransId="{E90E5469-2EA0-40A8-A745-A1126D89E2E7}" sibTransId="{82C3377B-FF54-49DC-8332-CE188D44717E}"/>
    <dgm:cxn modelId="{83ACBFE1-2CFD-4F45-A28B-A218DBE5A037}" type="presOf" srcId="{3E240924-2A29-4893-BE36-81037C47A986}" destId="{2033E58C-2548-4821-94DF-80E0CE5961C5}" srcOrd="0" destOrd="0" presId="urn:microsoft.com/office/officeart/2005/8/layout/lProcess2"/>
    <dgm:cxn modelId="{F9DFDF8A-2460-4DCB-811B-D0C9C00A35A2}" type="presParOf" srcId="{A65A5ABE-6440-48A1-875B-132A644BF634}" destId="{49C662BB-F694-4331-87B2-06C348060916}" srcOrd="0" destOrd="0" presId="urn:microsoft.com/office/officeart/2005/8/layout/lProcess2"/>
    <dgm:cxn modelId="{EB862CBA-E9B7-40AB-89CB-825F34BCD1B3}" type="presParOf" srcId="{49C662BB-F694-4331-87B2-06C348060916}" destId="{6AEE3AF1-326D-40BF-8A4B-3A2D8A05D40A}" srcOrd="0" destOrd="0" presId="urn:microsoft.com/office/officeart/2005/8/layout/lProcess2"/>
    <dgm:cxn modelId="{84702A9C-8DB2-46CF-8BC8-CC59D9699A98}" type="presParOf" srcId="{49C662BB-F694-4331-87B2-06C348060916}" destId="{642412D6-6F80-415A-B834-12799691EF68}" srcOrd="1" destOrd="0" presId="urn:microsoft.com/office/officeart/2005/8/layout/lProcess2"/>
    <dgm:cxn modelId="{404003E2-6516-4716-8B9F-B64528953F69}" type="presParOf" srcId="{49C662BB-F694-4331-87B2-06C348060916}" destId="{6B15119B-1DAC-4161-AA10-E5C64088E437}" srcOrd="2" destOrd="0" presId="urn:microsoft.com/office/officeart/2005/8/layout/lProcess2"/>
    <dgm:cxn modelId="{441BC261-568A-4EDF-9989-6AC10767FC30}" type="presParOf" srcId="{6B15119B-1DAC-4161-AA10-E5C64088E437}" destId="{6A3DBDE8-72C1-46E4-8CB1-E917EC493FF7}" srcOrd="0" destOrd="0" presId="urn:microsoft.com/office/officeart/2005/8/layout/lProcess2"/>
    <dgm:cxn modelId="{E457C1CA-3994-4F54-9173-CDA1B276B54B}" type="presParOf" srcId="{6A3DBDE8-72C1-46E4-8CB1-E917EC493FF7}" destId="{55F7BFAE-8E74-4CCD-8F23-8EC903398DE8}" srcOrd="0" destOrd="0" presId="urn:microsoft.com/office/officeart/2005/8/layout/lProcess2"/>
    <dgm:cxn modelId="{BAF10E99-17D9-42BA-B1ED-5FDA566C52FF}" type="presParOf" srcId="{A65A5ABE-6440-48A1-875B-132A644BF634}" destId="{7312F7D5-D988-45ED-95B8-6FF4991EA181}" srcOrd="1" destOrd="0" presId="urn:microsoft.com/office/officeart/2005/8/layout/lProcess2"/>
    <dgm:cxn modelId="{CDCCA057-9071-4DE4-BAF8-CD9D2476A653}" type="presParOf" srcId="{A65A5ABE-6440-48A1-875B-132A644BF634}" destId="{8D11F31B-0CFE-47FC-AB2A-1B4C3ECFC4D5}" srcOrd="2" destOrd="0" presId="urn:microsoft.com/office/officeart/2005/8/layout/lProcess2"/>
    <dgm:cxn modelId="{BC969D78-0055-4613-AAEE-9B473C46B783}" type="presParOf" srcId="{8D11F31B-0CFE-47FC-AB2A-1B4C3ECFC4D5}" destId="{1F6FB372-DE18-4B3E-A418-92F1D5682705}" srcOrd="0" destOrd="0" presId="urn:microsoft.com/office/officeart/2005/8/layout/lProcess2"/>
    <dgm:cxn modelId="{B1128C75-26C1-42A1-BFB4-EDE05AF4BF01}" type="presParOf" srcId="{8D11F31B-0CFE-47FC-AB2A-1B4C3ECFC4D5}" destId="{0CAF9E1F-90EB-4870-812E-3FB379059817}" srcOrd="1" destOrd="0" presId="urn:microsoft.com/office/officeart/2005/8/layout/lProcess2"/>
    <dgm:cxn modelId="{DB79B523-0317-48FA-B9C8-640F4957F5D6}" type="presParOf" srcId="{8D11F31B-0CFE-47FC-AB2A-1B4C3ECFC4D5}" destId="{835A5EF0-0E8C-4EFA-9044-C556FB3BA5FF}" srcOrd="2" destOrd="0" presId="urn:microsoft.com/office/officeart/2005/8/layout/lProcess2"/>
    <dgm:cxn modelId="{8FF36FF1-BD26-4264-A835-493588D6411B}" type="presParOf" srcId="{835A5EF0-0E8C-4EFA-9044-C556FB3BA5FF}" destId="{7248E901-72B0-4949-B3EE-A7CC031E7CEA}" srcOrd="0" destOrd="0" presId="urn:microsoft.com/office/officeart/2005/8/layout/lProcess2"/>
    <dgm:cxn modelId="{118BDD8F-6FCB-4FF2-8433-34478AE627F6}" type="presParOf" srcId="{7248E901-72B0-4949-B3EE-A7CC031E7CEA}" destId="{89909B9A-036C-44E2-A66B-6D43D82776BA}" srcOrd="0" destOrd="0" presId="urn:microsoft.com/office/officeart/2005/8/layout/lProcess2"/>
    <dgm:cxn modelId="{1660CC43-E05B-4AD8-AADA-2A5B13D74F84}" type="presParOf" srcId="{A65A5ABE-6440-48A1-875B-132A644BF634}" destId="{DC0F060C-5CE4-4A45-A83A-0285CAE9E371}" srcOrd="3" destOrd="0" presId="urn:microsoft.com/office/officeart/2005/8/layout/lProcess2"/>
    <dgm:cxn modelId="{0004FFD8-767E-4567-AD73-A3636FCA3EE3}" type="presParOf" srcId="{A65A5ABE-6440-48A1-875B-132A644BF634}" destId="{BD89447E-B516-4E39-A416-7ADC34E710E7}" srcOrd="4" destOrd="0" presId="urn:microsoft.com/office/officeart/2005/8/layout/lProcess2"/>
    <dgm:cxn modelId="{E1140CCC-4258-4C47-8ED5-14B8BF366B71}" type="presParOf" srcId="{BD89447E-B516-4E39-A416-7ADC34E710E7}" destId="{5A3488A0-718C-41B9-9A52-B93151005421}" srcOrd="0" destOrd="0" presId="urn:microsoft.com/office/officeart/2005/8/layout/lProcess2"/>
    <dgm:cxn modelId="{265149A7-4E4E-46A8-9EE3-A1FC12581842}" type="presParOf" srcId="{BD89447E-B516-4E39-A416-7ADC34E710E7}" destId="{2C39E7D0-DF85-4CEB-A106-6DDE3E6AF46D}" srcOrd="1" destOrd="0" presId="urn:microsoft.com/office/officeart/2005/8/layout/lProcess2"/>
    <dgm:cxn modelId="{58BE86F2-F8BF-430E-B3C4-0213ACB08E3E}" type="presParOf" srcId="{BD89447E-B516-4E39-A416-7ADC34E710E7}" destId="{35D9BDE1-41B5-437C-8A37-AA0348A3F918}" srcOrd="2" destOrd="0" presId="urn:microsoft.com/office/officeart/2005/8/layout/lProcess2"/>
    <dgm:cxn modelId="{5141500E-8924-405F-9B62-A944A95C0334}" type="presParOf" srcId="{35D9BDE1-41B5-437C-8A37-AA0348A3F918}" destId="{4827A769-52A8-411E-B934-F5B9FECA0EB6}" srcOrd="0" destOrd="0" presId="urn:microsoft.com/office/officeart/2005/8/layout/lProcess2"/>
    <dgm:cxn modelId="{639BBE17-BB22-4A4D-9DF9-75ADA359A6A3}" type="presParOf" srcId="{A65A5ABE-6440-48A1-875B-132A644BF634}" destId="{2C3D62E5-4115-42DC-9160-919C3EF771FD}" srcOrd="5" destOrd="0" presId="urn:microsoft.com/office/officeart/2005/8/layout/lProcess2"/>
    <dgm:cxn modelId="{39157019-B927-47A4-8E0E-D071F144D5CA}" type="presParOf" srcId="{A65A5ABE-6440-48A1-875B-132A644BF634}" destId="{9ED3DA30-790C-4E02-8B40-0A1334228463}" srcOrd="6" destOrd="0" presId="urn:microsoft.com/office/officeart/2005/8/layout/lProcess2"/>
    <dgm:cxn modelId="{254164BE-5771-4DBC-928D-A948AD2BC449}" type="presParOf" srcId="{9ED3DA30-790C-4E02-8B40-0A1334228463}" destId="{D0B9C7D0-BAFD-415C-A801-C49A63BA0F78}" srcOrd="0" destOrd="0" presId="urn:microsoft.com/office/officeart/2005/8/layout/lProcess2"/>
    <dgm:cxn modelId="{460E4628-701C-4660-9637-985DFE5E9B7C}" type="presParOf" srcId="{9ED3DA30-790C-4E02-8B40-0A1334228463}" destId="{1FDDD4D9-5CAA-4162-8A82-CAE6559C3AAF}" srcOrd="1" destOrd="0" presId="urn:microsoft.com/office/officeart/2005/8/layout/lProcess2"/>
    <dgm:cxn modelId="{11F311B3-DC69-4879-B4EF-8C7B088BD1F6}" type="presParOf" srcId="{9ED3DA30-790C-4E02-8B40-0A1334228463}" destId="{92008570-A2A5-4973-99A2-9D63A6E7EDF1}" srcOrd="2" destOrd="0" presId="urn:microsoft.com/office/officeart/2005/8/layout/lProcess2"/>
    <dgm:cxn modelId="{18F9540E-D9F0-4E60-871B-811BCCE53B15}" type="presParOf" srcId="{92008570-A2A5-4973-99A2-9D63A6E7EDF1}" destId="{780EBB67-667F-4E26-B31E-608877246C89}" srcOrd="0" destOrd="0" presId="urn:microsoft.com/office/officeart/2005/8/layout/lProcess2"/>
    <dgm:cxn modelId="{EF9C1144-23A6-4047-89AD-B1D0F3E602D2}" type="presParOf" srcId="{780EBB67-667F-4E26-B31E-608877246C89}" destId="{2033E58C-2548-4821-94DF-80E0CE5961C5}" srcOrd="0" destOrd="0" presId="urn:microsoft.com/office/officeart/2005/8/layout/l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0.31458</cdr:x>
      <cdr:y>0.00347</cdr:y>
    </cdr:from>
    <cdr:to>
      <cdr:x>0.72529</cdr:x>
      <cdr:y>0.11904</cdr:y>
    </cdr:to>
    <cdr:pic>
      <cdr:nvPicPr>
        <cdr:cNvPr id="2" name="chart">
          <a:extLst xmlns:a="http://schemas.openxmlformats.org/drawingml/2006/main">
            <a:ext uri="{FF2B5EF4-FFF2-40B4-BE49-F238E27FC236}">
              <a16:creationId xmlns="" xmlns:a16="http://schemas.microsoft.com/office/drawing/2014/main" id="{E2446081-8BA4-4F0B-88F0-7378DCFC69F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438275" y="9525"/>
          <a:ext cx="1877731" cy="317019"/>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F2A9A1-B686-4A60-AC6B-B1485A2D1FD0}" type="datetimeFigureOut">
              <a:rPr lang="fr-FR" smtClean="0"/>
              <a:t>05/05/2022</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EAA01C-9793-4B6C-881C-C1F4362F4DD9}" type="slidenum">
              <a:rPr lang="fr-FR" smtClean="0"/>
              <a:t>‹N°›</a:t>
            </a:fld>
            <a:endParaRPr lang="fr-FR"/>
          </a:p>
        </p:txBody>
      </p:sp>
    </p:spTree>
    <p:extLst>
      <p:ext uri="{BB962C8B-B14F-4D97-AF65-F5344CB8AC3E}">
        <p14:creationId xmlns:p14="http://schemas.microsoft.com/office/powerpoint/2010/main" val="170321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22C7D-7A4D-4E64-8D8F-579A17140231}" type="datetimeFigureOut">
              <a:rPr lang="fr-FR" smtClean="0"/>
              <a:pPr/>
              <a:t>05/05/2022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F308E-1E8B-4971-BED4-FA8D2623719B}" type="slidenum">
              <a:rPr lang="fr-FR" smtClean="0"/>
              <a:pPr/>
              <a:t>‹N°›</a:t>
            </a:fld>
            <a:endParaRPr lang="fr-FR"/>
          </a:p>
        </p:txBody>
      </p:sp>
    </p:spTree>
    <p:extLst>
      <p:ext uri="{BB962C8B-B14F-4D97-AF65-F5344CB8AC3E}">
        <p14:creationId xmlns:p14="http://schemas.microsoft.com/office/powerpoint/2010/main" val="367195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05/05/2022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91554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05/05/2022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809222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05/05/2022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928179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05/05/2022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55802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05/05/2022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00976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05/05/2022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4521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7BC6747-D400-4AB4-B1AD-3CE8D4610A2E}" type="datetimeFigureOut">
              <a:rPr lang="fr-FR" smtClean="0"/>
              <a:pPr/>
              <a:t>05/05/2022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8682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7BC6747-D400-4AB4-B1AD-3CE8D4610A2E}" type="datetimeFigureOut">
              <a:rPr lang="fr-FR" smtClean="0"/>
              <a:pPr/>
              <a:t>05/05/2022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6894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7BC6747-D400-4AB4-B1AD-3CE8D4610A2E}" type="datetimeFigureOut">
              <a:rPr lang="fr-FR" smtClean="0"/>
              <a:pPr/>
              <a:t>05/05/2022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5468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05/05/2022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5338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05/05/2022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46782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C6747-D400-4AB4-B1AD-3CE8D4610A2E}" type="datetimeFigureOut">
              <a:rPr lang="fr-FR" smtClean="0"/>
              <a:pPr/>
              <a:t>05/05/2022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98E6C-35DE-4299-9817-4A72F0EAE663}" type="slidenum">
              <a:rPr lang="fr-FR" smtClean="0"/>
              <a:pPr/>
              <a:t>‹N°›</a:t>
            </a:fld>
            <a:endParaRPr lang="fr-FR"/>
          </a:p>
        </p:txBody>
      </p:sp>
    </p:spTree>
    <p:extLst>
      <p:ext uri="{BB962C8B-B14F-4D97-AF65-F5344CB8AC3E}">
        <p14:creationId xmlns:p14="http://schemas.microsoft.com/office/powerpoint/2010/main" val="2309678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diagramData" Target="../diagrams/data2.xml"/><Relationship Id="rId18" Type="http://schemas.openxmlformats.org/officeDocument/2006/relationships/chart" Target="../charts/chart20.xml"/><Relationship Id="rId3" Type="http://schemas.openxmlformats.org/officeDocument/2006/relationships/image" Target="../media/image8.jpeg"/><Relationship Id="rId7" Type="http://schemas.openxmlformats.org/officeDocument/2006/relationships/chart" Target="../charts/chart19.xml"/><Relationship Id="rId12" Type="http://schemas.microsoft.com/office/2007/relationships/diagramDrawing" Target="../diagrams/drawing1.xml"/><Relationship Id="rId17" Type="http://schemas.microsoft.com/office/2007/relationships/diagramDrawing" Target="../diagrams/drawing2.xml"/><Relationship Id="rId2" Type="http://schemas.openxmlformats.org/officeDocument/2006/relationships/image" Target="../media/image7.jpeg"/><Relationship Id="rId16" Type="http://schemas.openxmlformats.org/officeDocument/2006/relationships/diagramColors" Target="../diagrams/colors2.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diagramColors" Target="../diagrams/colors1.xml"/><Relationship Id="rId5" Type="http://schemas.openxmlformats.org/officeDocument/2006/relationships/image" Target="../media/image9.jpeg"/><Relationship Id="rId15" Type="http://schemas.openxmlformats.org/officeDocument/2006/relationships/diagramQuickStyle" Target="../diagrams/quickStyle2.xml"/><Relationship Id="rId10" Type="http://schemas.openxmlformats.org/officeDocument/2006/relationships/diagramQuickStyle" Target="../diagrams/quickStyle1.xml"/><Relationship Id="rId4" Type="http://schemas.openxmlformats.org/officeDocument/2006/relationships/chart" Target="../charts/chart18.xml"/><Relationship Id="rId9" Type="http://schemas.openxmlformats.org/officeDocument/2006/relationships/diagramLayout" Target="../diagrams/layout1.xml"/><Relationship Id="rId1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2.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3.xml"/><Relationship Id="rId7" Type="http://schemas.openxmlformats.org/officeDocument/2006/relationships/chart" Target="../charts/chart17.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Espace réservé du contenu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758" y="-15082"/>
            <a:ext cx="12215756" cy="6873081"/>
          </a:xfrm>
        </p:spPr>
      </p:pic>
      <p:sp>
        <p:nvSpPr>
          <p:cNvPr id="3" name="ZoneTexte 2"/>
          <p:cNvSpPr txBox="1"/>
          <p:nvPr/>
        </p:nvSpPr>
        <p:spPr>
          <a:xfrm>
            <a:off x="2619375" y="3638549"/>
            <a:ext cx="7239000" cy="1323439"/>
          </a:xfrm>
          <a:prstGeom prst="rect">
            <a:avLst/>
          </a:prstGeom>
          <a:noFill/>
        </p:spPr>
        <p:txBody>
          <a:bodyPr wrap="square" rtlCol="0">
            <a:spAutoFit/>
          </a:bodyPr>
          <a:lstStyle/>
          <a:p>
            <a:pPr algn="ctr"/>
            <a:r>
              <a:rPr lang="fr-FR" sz="4000" dirty="0">
                <a:solidFill>
                  <a:schemeClr val="bg1"/>
                </a:solidFill>
                <a:latin typeface="Arial" pitchFamily="34" charset="0"/>
                <a:cs typeface="Arial" pitchFamily="34" charset="0"/>
              </a:rPr>
              <a:t>Bienvenue au</a:t>
            </a:r>
          </a:p>
          <a:p>
            <a:pPr algn="ctr"/>
            <a:r>
              <a:rPr lang="fr-FR" sz="4000" b="1" dirty="0">
                <a:solidFill>
                  <a:schemeClr val="accent2"/>
                </a:solidFill>
                <a:latin typeface="Arial" pitchFamily="34" charset="0"/>
                <a:cs typeface="Arial" pitchFamily="34" charset="0"/>
              </a:rPr>
              <a:t>GROUPE MEDIA CONTACT</a:t>
            </a:r>
          </a:p>
        </p:txBody>
      </p:sp>
    </p:spTree>
    <p:extLst>
      <p:ext uri="{BB962C8B-B14F-4D97-AF65-F5344CB8AC3E}">
        <p14:creationId xmlns:p14="http://schemas.microsoft.com/office/powerpoint/2010/main" val="3598551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 xmlns:a16="http://schemas.microsoft.com/office/drawing/2014/main" id="{E500A92C-F2BA-4106-840F-210D1B2374A7}"/>
              </a:ext>
            </a:extLst>
          </p:cNvPr>
          <p:cNvSpPr/>
          <p:nvPr/>
        </p:nvSpPr>
        <p:spPr>
          <a:xfrm>
            <a:off x="0" y="0"/>
            <a:ext cx="12192000" cy="7211784"/>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Rectangle 34">
            <a:extLst>
              <a:ext uri="{FF2B5EF4-FFF2-40B4-BE49-F238E27FC236}">
                <a16:creationId xmlns="" xmlns:a16="http://schemas.microsoft.com/office/drawing/2014/main" id="{99922D76-84C4-4C23-B902-1CEC24834DA4}"/>
              </a:ext>
            </a:extLst>
          </p:cNvPr>
          <p:cNvSpPr/>
          <p:nvPr/>
        </p:nvSpPr>
        <p:spPr>
          <a:xfrm>
            <a:off x="3126768" y="102742"/>
            <a:ext cx="6185043" cy="539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Bell MT" panose="02020503060305020303" pitchFamily="18" charset="0"/>
              </a:rPr>
              <a:t>TABLEAU DE BORD DSI MENSUEL</a:t>
            </a:r>
          </a:p>
          <a:p>
            <a:pPr algn="ctr"/>
            <a:endParaRPr lang="fr-FR" dirty="0"/>
          </a:p>
        </p:txBody>
      </p:sp>
      <p:sp>
        <p:nvSpPr>
          <p:cNvPr id="36" name="Rectangle 35">
            <a:extLst>
              <a:ext uri="{FF2B5EF4-FFF2-40B4-BE49-F238E27FC236}">
                <a16:creationId xmlns="" xmlns:a16="http://schemas.microsoft.com/office/drawing/2014/main" id="{80D8927C-BB3D-4A6A-A1C7-FE995FE5FBD7}"/>
              </a:ext>
            </a:extLst>
          </p:cNvPr>
          <p:cNvSpPr/>
          <p:nvPr/>
        </p:nvSpPr>
        <p:spPr>
          <a:xfrm>
            <a:off x="4792648" y="417654"/>
            <a:ext cx="2279151" cy="241442"/>
          </a:xfrm>
          <a:prstGeom prst="rect">
            <a:avLst/>
          </a:prstGeom>
          <a:solidFill>
            <a:schemeClr val="accent1">
              <a:lumMod val="20000"/>
              <a:lumOff val="8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a:solidFill>
                  <a:schemeClr val="accent1">
                    <a:lumMod val="75000"/>
                  </a:schemeClr>
                </a:solidFill>
                <a:latin typeface="Baskerville Old Face" panose="02020602080505020303" pitchFamily="18" charset="0"/>
              </a:rPr>
              <a:t>25/Avril/ 2022</a:t>
            </a:r>
          </a:p>
        </p:txBody>
      </p:sp>
      <p:sp>
        <p:nvSpPr>
          <p:cNvPr id="37" name="Rectangle 36">
            <a:extLst>
              <a:ext uri="{FF2B5EF4-FFF2-40B4-BE49-F238E27FC236}">
                <a16:creationId xmlns="" xmlns:a16="http://schemas.microsoft.com/office/drawing/2014/main" id="{77FB2782-B9F0-4448-B376-5B66F8CB958A}"/>
              </a:ext>
            </a:extLst>
          </p:cNvPr>
          <p:cNvSpPr/>
          <p:nvPr/>
        </p:nvSpPr>
        <p:spPr>
          <a:xfrm>
            <a:off x="313280" y="765423"/>
            <a:ext cx="1613042" cy="16113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r>
              <a:rPr lang="fr-FR" sz="1200" dirty="0">
                <a:solidFill>
                  <a:schemeClr val="accent1">
                    <a:lumMod val="50000"/>
                  </a:schemeClr>
                </a:solidFill>
                <a:latin typeface="Bell MT" panose="02020503060305020303" pitchFamily="18" charset="0"/>
              </a:rPr>
              <a:t>Cartographie des Points de Conformités</a:t>
            </a:r>
          </a:p>
        </p:txBody>
      </p:sp>
      <p:sp>
        <p:nvSpPr>
          <p:cNvPr id="38" name="Rectangle 37">
            <a:extLst>
              <a:ext uri="{FF2B5EF4-FFF2-40B4-BE49-F238E27FC236}">
                <a16:creationId xmlns="" xmlns:a16="http://schemas.microsoft.com/office/drawing/2014/main" id="{B8EB31B0-EE0A-4844-BCE6-3395BA060010}"/>
              </a:ext>
            </a:extLst>
          </p:cNvPr>
          <p:cNvSpPr/>
          <p:nvPr/>
        </p:nvSpPr>
        <p:spPr>
          <a:xfrm>
            <a:off x="298770" y="2502896"/>
            <a:ext cx="1613042"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r>
              <a:rPr lang="fr-FR" sz="1300" dirty="0">
                <a:solidFill>
                  <a:schemeClr val="accent1">
                    <a:lumMod val="50000"/>
                  </a:schemeClr>
                </a:solidFill>
                <a:latin typeface="Bell MT" panose="02020503060305020303" pitchFamily="18" charset="0"/>
              </a:rPr>
              <a:t>Avancements des Projets DSI</a:t>
            </a:r>
          </a:p>
        </p:txBody>
      </p:sp>
      <p:sp>
        <p:nvSpPr>
          <p:cNvPr id="39" name="Rectangle 38">
            <a:extLst>
              <a:ext uri="{FF2B5EF4-FFF2-40B4-BE49-F238E27FC236}">
                <a16:creationId xmlns="" xmlns:a16="http://schemas.microsoft.com/office/drawing/2014/main" id="{30454BC2-17AC-4DD5-A43D-ABB0AFB33B09}"/>
              </a:ext>
            </a:extLst>
          </p:cNvPr>
          <p:cNvSpPr/>
          <p:nvPr/>
        </p:nvSpPr>
        <p:spPr>
          <a:xfrm>
            <a:off x="298770" y="3958715"/>
            <a:ext cx="1613042" cy="15388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r>
              <a:rPr lang="fr-FR" sz="1300" dirty="0">
                <a:solidFill>
                  <a:schemeClr val="accent1">
                    <a:lumMod val="50000"/>
                  </a:schemeClr>
                </a:solidFill>
                <a:latin typeface="Bell MT" panose="02020503060305020303" pitchFamily="18" charset="0"/>
              </a:rPr>
              <a:t>Accès Badgeuse</a:t>
            </a:r>
          </a:p>
        </p:txBody>
      </p:sp>
      <p:sp>
        <p:nvSpPr>
          <p:cNvPr id="40" name="Rectangle 39">
            <a:extLst>
              <a:ext uri="{FF2B5EF4-FFF2-40B4-BE49-F238E27FC236}">
                <a16:creationId xmlns="" xmlns:a16="http://schemas.microsoft.com/office/drawing/2014/main" id="{035FFF9F-1977-47DC-9107-9343D36FC8D0}"/>
              </a:ext>
            </a:extLst>
          </p:cNvPr>
          <p:cNvSpPr/>
          <p:nvPr/>
        </p:nvSpPr>
        <p:spPr>
          <a:xfrm>
            <a:off x="298770" y="5628631"/>
            <a:ext cx="1613042"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r>
              <a:rPr lang="fr-FR" sz="1300" dirty="0">
                <a:solidFill>
                  <a:schemeClr val="accent1">
                    <a:lumMod val="50000"/>
                  </a:schemeClr>
                </a:solidFill>
                <a:latin typeface="Bell MT" panose="02020503060305020303" pitchFamily="18" charset="0"/>
              </a:rPr>
              <a:t>Incidents de sécurité</a:t>
            </a:r>
          </a:p>
        </p:txBody>
      </p:sp>
      <p:sp>
        <p:nvSpPr>
          <p:cNvPr id="41" name="Rectangle 40">
            <a:extLst>
              <a:ext uri="{FF2B5EF4-FFF2-40B4-BE49-F238E27FC236}">
                <a16:creationId xmlns="" xmlns:a16="http://schemas.microsoft.com/office/drawing/2014/main" id="{5E3DD9E3-11D0-4918-A294-3A7A46A4BE0A}"/>
              </a:ext>
            </a:extLst>
          </p:cNvPr>
          <p:cNvSpPr/>
          <p:nvPr/>
        </p:nvSpPr>
        <p:spPr>
          <a:xfrm>
            <a:off x="1972096" y="779938"/>
            <a:ext cx="3676080" cy="161230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 xmlns:a16="http://schemas.microsoft.com/office/drawing/2014/main" id="{FCC96730-A8DD-41A6-B391-9B3EC93517DC}"/>
              </a:ext>
            </a:extLst>
          </p:cNvPr>
          <p:cNvSpPr/>
          <p:nvPr/>
        </p:nvSpPr>
        <p:spPr>
          <a:xfrm>
            <a:off x="1972097" y="2502896"/>
            <a:ext cx="3661564"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 xmlns:a16="http://schemas.microsoft.com/office/drawing/2014/main" id="{43E1DA48-0B76-45ED-AFD3-ECE65C5709F3}"/>
              </a:ext>
            </a:extLst>
          </p:cNvPr>
          <p:cNvSpPr/>
          <p:nvPr/>
        </p:nvSpPr>
        <p:spPr>
          <a:xfrm>
            <a:off x="1990882" y="3958716"/>
            <a:ext cx="7191927" cy="154562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 xmlns:a16="http://schemas.microsoft.com/office/drawing/2014/main" id="{AD1B08DD-4935-48F0-A352-4FE057E00221}"/>
              </a:ext>
            </a:extLst>
          </p:cNvPr>
          <p:cNvSpPr/>
          <p:nvPr/>
        </p:nvSpPr>
        <p:spPr>
          <a:xfrm>
            <a:off x="5705581" y="769699"/>
            <a:ext cx="3464402" cy="164338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u="sng" dirty="0">
              <a:solidFill>
                <a:schemeClr val="accent1">
                  <a:lumMod val="50000"/>
                </a:schemeClr>
              </a:solidFill>
            </a:endParaRPr>
          </a:p>
          <a:p>
            <a:pPr algn="ctr"/>
            <a:r>
              <a:rPr lang="fr-FR" sz="1100" b="1" dirty="0">
                <a:solidFill>
                  <a:schemeClr val="accent1">
                    <a:lumMod val="50000"/>
                  </a:schemeClr>
                </a:solidFill>
              </a:rPr>
              <a:t>	</a:t>
            </a: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p:txBody>
      </p:sp>
      <p:sp>
        <p:nvSpPr>
          <p:cNvPr id="45" name="Rectangle 44">
            <a:extLst>
              <a:ext uri="{FF2B5EF4-FFF2-40B4-BE49-F238E27FC236}">
                <a16:creationId xmlns="" xmlns:a16="http://schemas.microsoft.com/office/drawing/2014/main" id="{5DEE141F-4806-465C-9CE7-62CED38021A3}"/>
              </a:ext>
            </a:extLst>
          </p:cNvPr>
          <p:cNvSpPr/>
          <p:nvPr/>
        </p:nvSpPr>
        <p:spPr>
          <a:xfrm>
            <a:off x="5705581" y="2525832"/>
            <a:ext cx="3477228" cy="12782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r>
              <a:rPr lang="fr-FR" b="1" u="sng" dirty="0">
                <a:solidFill>
                  <a:schemeClr val="accent1">
                    <a:lumMod val="50000"/>
                  </a:schemeClr>
                </a:solidFill>
                <a:latin typeface="Bell MT" panose="02020503060305020303" pitchFamily="18" charset="0"/>
              </a:rPr>
              <a:t>Clôturé</a:t>
            </a:r>
            <a:endParaRPr lang="fr-FR" sz="1100" b="1" dirty="0">
              <a:solidFill>
                <a:schemeClr val="accent1">
                  <a:lumMod val="50000"/>
                </a:schemeClr>
              </a:solidFill>
            </a:endParaRPr>
          </a:p>
          <a:p>
            <a:pPr marL="171450" indent="-171450">
              <a:buFont typeface="Wingdings" panose="05000000000000000000" pitchFamily="2" charset="2"/>
              <a:buChar char="ü"/>
            </a:pPr>
            <a:r>
              <a:rPr lang="fr-FR" sz="950" b="1" dirty="0" err="1">
                <a:solidFill>
                  <a:schemeClr val="accent1">
                    <a:lumMod val="50000"/>
                  </a:schemeClr>
                </a:solidFill>
              </a:rPr>
              <a:t>Process</a:t>
            </a:r>
            <a:r>
              <a:rPr lang="fr-FR" sz="950" b="1" dirty="0">
                <a:solidFill>
                  <a:schemeClr val="accent1">
                    <a:lumMod val="50000"/>
                  </a:schemeClr>
                </a:solidFill>
              </a:rPr>
              <a:t> de contrôle des activités IT</a:t>
            </a:r>
          </a:p>
          <a:p>
            <a:pPr marL="171450" indent="-171450">
              <a:buFont typeface="Wingdings" panose="05000000000000000000" pitchFamily="2" charset="2"/>
              <a:buChar char="ü"/>
            </a:pPr>
            <a:r>
              <a:rPr lang="fr-FR" sz="950" b="1" dirty="0" err="1">
                <a:solidFill>
                  <a:schemeClr val="accent1">
                    <a:lumMod val="50000"/>
                  </a:schemeClr>
                </a:solidFill>
              </a:rPr>
              <a:t>Process</a:t>
            </a:r>
            <a:r>
              <a:rPr lang="fr-FR" sz="950" b="1" dirty="0">
                <a:solidFill>
                  <a:schemeClr val="accent1">
                    <a:lumMod val="50000"/>
                  </a:schemeClr>
                </a:solidFill>
              </a:rPr>
              <a:t> de Gestion d’habilitation sur l’</a:t>
            </a:r>
            <a:r>
              <a:rPr lang="fr-FR" sz="950" b="1" dirty="0" err="1">
                <a:solidFill>
                  <a:schemeClr val="accent1">
                    <a:lumMod val="50000"/>
                  </a:schemeClr>
                </a:solidFill>
              </a:rPr>
              <a:t>acces</a:t>
            </a:r>
            <a:endParaRPr lang="fr-FR" sz="950" b="1" dirty="0">
              <a:solidFill>
                <a:schemeClr val="accent1">
                  <a:lumMod val="50000"/>
                </a:schemeClr>
              </a:solidFill>
            </a:endParaRPr>
          </a:p>
          <a:p>
            <a:pPr marL="171450" indent="-171450">
              <a:buFont typeface="Wingdings" panose="05000000000000000000" pitchFamily="2" charset="2"/>
              <a:buChar char="ü"/>
            </a:pPr>
            <a:r>
              <a:rPr lang="fr-FR" sz="950" b="1" dirty="0" err="1">
                <a:solidFill>
                  <a:schemeClr val="accent1">
                    <a:lumMod val="50000"/>
                  </a:schemeClr>
                </a:solidFill>
              </a:rPr>
              <a:t>Process</a:t>
            </a:r>
            <a:r>
              <a:rPr lang="fr-FR" sz="950" b="1" dirty="0">
                <a:solidFill>
                  <a:schemeClr val="accent1">
                    <a:lumMod val="50000"/>
                  </a:schemeClr>
                </a:solidFill>
              </a:rPr>
              <a:t> de suppression des Utilisateurs sur la badgeuse</a:t>
            </a:r>
          </a:p>
          <a:p>
            <a:pPr marL="171450" indent="-171450">
              <a:buFont typeface="Wingdings" panose="05000000000000000000" pitchFamily="2" charset="2"/>
              <a:buChar char="ü"/>
            </a:pPr>
            <a:r>
              <a:rPr lang="fr-FR" sz="950" b="1" dirty="0">
                <a:solidFill>
                  <a:schemeClr val="accent1">
                    <a:lumMod val="50000"/>
                  </a:schemeClr>
                </a:solidFill>
              </a:rPr>
              <a:t>Tableau de bord de suivi de la sécurité des équipements (permanente)</a:t>
            </a:r>
          </a:p>
          <a:p>
            <a:pPr marL="171450" indent="-171450">
              <a:buFont typeface="Wingdings" panose="05000000000000000000" pitchFamily="2" charset="2"/>
              <a:buChar char="ü"/>
            </a:pPr>
            <a:r>
              <a:rPr lang="fr-FR" sz="950" b="1" dirty="0">
                <a:solidFill>
                  <a:schemeClr val="accent1">
                    <a:lumMod val="50000"/>
                  </a:schemeClr>
                </a:solidFill>
              </a:rPr>
              <a:t>Identification des solutions Cloud</a:t>
            </a:r>
          </a:p>
          <a:p>
            <a:pPr marL="171450" indent="-171450">
              <a:buFont typeface="Wingdings" panose="05000000000000000000" pitchFamily="2" charset="2"/>
              <a:buChar char="ü"/>
            </a:pPr>
            <a:r>
              <a:rPr lang="fr-FR" sz="950" b="1" dirty="0">
                <a:solidFill>
                  <a:schemeClr val="accent1">
                    <a:lumMod val="50000"/>
                  </a:schemeClr>
                </a:solidFill>
              </a:rPr>
              <a:t>Support IT (permanente)</a:t>
            </a:r>
            <a:endParaRPr lang="fr-FR" sz="1100" b="1" dirty="0">
              <a:solidFill>
                <a:schemeClr val="accent1">
                  <a:lumMod val="50000"/>
                </a:schemeClr>
              </a:solidFill>
            </a:endParaRPr>
          </a:p>
          <a:p>
            <a:pPr algn="ctr"/>
            <a:endParaRPr lang="fr-FR" dirty="0"/>
          </a:p>
          <a:p>
            <a:pPr algn="ctr"/>
            <a:endParaRPr lang="fr-FR" dirty="0"/>
          </a:p>
          <a:p>
            <a:pPr algn="ctr"/>
            <a:endParaRPr lang="fr-FR" dirty="0"/>
          </a:p>
          <a:p>
            <a:pPr algn="ctr"/>
            <a:endParaRPr lang="fr-FR" dirty="0"/>
          </a:p>
        </p:txBody>
      </p:sp>
      <p:sp>
        <p:nvSpPr>
          <p:cNvPr id="46" name="Rectangle 45">
            <a:extLst>
              <a:ext uri="{FF2B5EF4-FFF2-40B4-BE49-F238E27FC236}">
                <a16:creationId xmlns="" xmlns:a16="http://schemas.microsoft.com/office/drawing/2014/main" id="{323CF0FE-33AA-4721-9F41-CEB262ED8FA5}"/>
              </a:ext>
            </a:extLst>
          </p:cNvPr>
          <p:cNvSpPr/>
          <p:nvPr/>
        </p:nvSpPr>
        <p:spPr>
          <a:xfrm>
            <a:off x="9248753" y="765423"/>
            <a:ext cx="2864477" cy="162225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dirty="0">
              <a:solidFill>
                <a:schemeClr val="accent1">
                  <a:lumMod val="50000"/>
                </a:schemeClr>
              </a:solidFill>
              <a:latin typeface="Bell MT" panose="02020503060305020303" pitchFamily="18" charset="0"/>
            </a:endParaRPr>
          </a:p>
          <a:p>
            <a:pPr algn="ctr"/>
            <a:endParaRPr lang="fr-FR" b="1" u="sng" dirty="0">
              <a:solidFill>
                <a:schemeClr val="accent1">
                  <a:lumMod val="50000"/>
                </a:schemeClr>
              </a:solidFill>
              <a:latin typeface="Bell MT" panose="02020503060305020303" pitchFamily="18" charset="0"/>
            </a:endParaRPr>
          </a:p>
          <a:p>
            <a:pPr algn="ctr"/>
            <a:endParaRPr lang="fr-FR" b="1" u="sng" dirty="0">
              <a:solidFill>
                <a:schemeClr val="accent1">
                  <a:lumMod val="50000"/>
                </a:schemeClr>
              </a:solidFill>
              <a:latin typeface="Bell MT" panose="02020503060305020303" pitchFamily="18" charset="0"/>
            </a:endParaRPr>
          </a:p>
          <a:p>
            <a:pPr algn="ctr"/>
            <a:endParaRPr lang="fr-FR" b="1" u="sng" dirty="0">
              <a:solidFill>
                <a:schemeClr val="accent1">
                  <a:lumMod val="50000"/>
                </a:schemeClr>
              </a:solidFill>
              <a:latin typeface="Bell MT" panose="02020503060305020303" pitchFamily="18" charset="0"/>
            </a:endParaRPr>
          </a:p>
          <a:p>
            <a:pPr algn="ctr"/>
            <a:r>
              <a:rPr lang="fr-FR" b="1" u="sng" dirty="0">
                <a:solidFill>
                  <a:schemeClr val="accent1">
                    <a:lumMod val="50000"/>
                  </a:schemeClr>
                </a:solidFill>
                <a:latin typeface="Bell MT" panose="02020503060305020303" pitchFamily="18" charset="0"/>
              </a:rPr>
              <a:t>A retenir</a:t>
            </a:r>
          </a:p>
          <a:p>
            <a:r>
              <a:rPr lang="fr-FR" sz="1200" b="1" dirty="0">
                <a:solidFill>
                  <a:schemeClr val="accent1">
                    <a:lumMod val="50000"/>
                  </a:schemeClr>
                </a:solidFill>
              </a:rPr>
              <a:t>Test de la procédure de continuité élaborer </a:t>
            </a:r>
          </a:p>
          <a:p>
            <a:pPr algn="ctr"/>
            <a:endParaRPr lang="fr-FR" sz="1200" b="1" u="sng" dirty="0">
              <a:solidFill>
                <a:schemeClr val="accent1">
                  <a:lumMod val="50000"/>
                </a:schemeClr>
              </a:solidFill>
              <a:latin typeface="Bell MT" panose="02020503060305020303" pitchFamily="18" charset="0"/>
            </a:endParaRPr>
          </a:p>
          <a:p>
            <a:pPr algn="ctr"/>
            <a:endParaRPr lang="fr-FR" sz="1200" b="1" u="sng" dirty="0">
              <a:solidFill>
                <a:schemeClr val="accent1">
                  <a:lumMod val="50000"/>
                </a:schemeClr>
              </a:solidFill>
              <a:latin typeface="Bell MT" panose="02020503060305020303" pitchFamily="18" charset="0"/>
            </a:endParaRPr>
          </a:p>
          <a:p>
            <a:pPr algn="ctr"/>
            <a:endParaRPr lang="fr-FR" sz="1200" b="1" u="sng" dirty="0">
              <a:solidFill>
                <a:schemeClr val="accent1">
                  <a:lumMod val="50000"/>
                </a:schemeClr>
              </a:solidFill>
              <a:latin typeface="Bell MT" panose="02020503060305020303" pitchFamily="18" charset="0"/>
            </a:endParaRPr>
          </a:p>
          <a:p>
            <a:pPr algn="ctr"/>
            <a:endParaRPr lang="fr-FR" sz="1200" b="1" u="sng" dirty="0">
              <a:solidFill>
                <a:schemeClr val="accent1">
                  <a:lumMod val="50000"/>
                </a:schemeClr>
              </a:solidFill>
              <a:latin typeface="Bell MT" panose="02020503060305020303" pitchFamily="18" charset="0"/>
            </a:endParaRPr>
          </a:p>
          <a:p>
            <a:pPr algn="ctr"/>
            <a:endParaRPr lang="fr-FR" dirty="0"/>
          </a:p>
        </p:txBody>
      </p:sp>
      <p:sp>
        <p:nvSpPr>
          <p:cNvPr id="47" name="Rectangle 46">
            <a:extLst>
              <a:ext uri="{FF2B5EF4-FFF2-40B4-BE49-F238E27FC236}">
                <a16:creationId xmlns="" xmlns:a16="http://schemas.microsoft.com/office/drawing/2014/main" id="{D830FD7D-9399-42BD-8A98-31483DDB4F50}"/>
              </a:ext>
            </a:extLst>
          </p:cNvPr>
          <p:cNvSpPr/>
          <p:nvPr/>
        </p:nvSpPr>
        <p:spPr>
          <a:xfrm>
            <a:off x="9261581" y="2501309"/>
            <a:ext cx="2851647"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a:solidFill>
                  <a:schemeClr val="accent1">
                    <a:lumMod val="50000"/>
                  </a:schemeClr>
                </a:solidFill>
                <a:latin typeface="Bell MT" panose="02020503060305020303" pitchFamily="18" charset="0"/>
              </a:rPr>
              <a:t>Non Clôturé</a:t>
            </a:r>
          </a:p>
          <a:p>
            <a:pPr marL="171450" indent="-171450">
              <a:buFontTx/>
              <a:buChar char="-"/>
            </a:pPr>
            <a:r>
              <a:rPr lang="fr-FR" sz="1100" b="1" dirty="0">
                <a:solidFill>
                  <a:schemeClr val="accent1">
                    <a:lumMod val="50000"/>
                  </a:schemeClr>
                </a:solidFill>
              </a:rPr>
              <a:t>Audit interne sur les ressources</a:t>
            </a:r>
          </a:p>
          <a:p>
            <a:pPr marL="171450" indent="-171450">
              <a:buFontTx/>
              <a:buChar char="-"/>
            </a:pPr>
            <a:r>
              <a:rPr lang="fr-FR" sz="1100" b="1" dirty="0">
                <a:solidFill>
                  <a:schemeClr val="accent1">
                    <a:lumMod val="50000"/>
                  </a:schemeClr>
                </a:solidFill>
              </a:rPr>
              <a:t>Planning de formation </a:t>
            </a:r>
            <a:r>
              <a:rPr lang="fr-FR" sz="1100" b="1" dirty="0" err="1">
                <a:solidFill>
                  <a:schemeClr val="accent1">
                    <a:lumMod val="50000"/>
                  </a:schemeClr>
                </a:solidFill>
              </a:rPr>
              <a:t>securité</a:t>
            </a:r>
            <a:r>
              <a:rPr lang="fr-FR" sz="1100" b="1" dirty="0">
                <a:solidFill>
                  <a:schemeClr val="accent1">
                    <a:lumMod val="50000"/>
                  </a:schemeClr>
                </a:solidFill>
              </a:rPr>
              <a:t> IT</a:t>
            </a:r>
          </a:p>
          <a:p>
            <a:pPr marL="171450" indent="-171450">
              <a:buFontTx/>
              <a:buChar char="-"/>
            </a:pPr>
            <a:r>
              <a:rPr lang="fr-FR" sz="1100" b="1" dirty="0">
                <a:solidFill>
                  <a:schemeClr val="accent1">
                    <a:lumMod val="50000"/>
                  </a:schemeClr>
                </a:solidFill>
              </a:rPr>
              <a:t>Politique de continuité d’activité groupe( en cours)</a:t>
            </a:r>
          </a:p>
          <a:p>
            <a:pPr marL="171450" indent="-171450">
              <a:buFontTx/>
              <a:buChar char="-"/>
            </a:pPr>
            <a:r>
              <a:rPr lang="fr-FR" sz="1100" b="1" dirty="0">
                <a:solidFill>
                  <a:schemeClr val="accent1">
                    <a:lumMod val="50000"/>
                  </a:schemeClr>
                </a:solidFill>
              </a:rPr>
              <a:t>Finalisation la faisabilité de la solution (en cours)</a:t>
            </a:r>
          </a:p>
        </p:txBody>
      </p:sp>
      <p:sp>
        <p:nvSpPr>
          <p:cNvPr id="49" name="Rectangle 48">
            <a:extLst>
              <a:ext uri="{FF2B5EF4-FFF2-40B4-BE49-F238E27FC236}">
                <a16:creationId xmlns="" xmlns:a16="http://schemas.microsoft.com/office/drawing/2014/main" id="{EC252E90-EB56-4F83-978B-941AD9E6EF88}"/>
              </a:ext>
            </a:extLst>
          </p:cNvPr>
          <p:cNvSpPr/>
          <p:nvPr/>
        </p:nvSpPr>
        <p:spPr>
          <a:xfrm>
            <a:off x="9261581" y="3980045"/>
            <a:ext cx="2851647" cy="15242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err="1">
                <a:solidFill>
                  <a:schemeClr val="accent1">
                    <a:lumMod val="50000"/>
                  </a:schemeClr>
                </a:solidFill>
                <a:latin typeface="Bell MT" panose="02020503060305020303" pitchFamily="18" charset="0"/>
              </a:rPr>
              <a:t>Cloturé</a:t>
            </a:r>
            <a:endParaRPr lang="fr-FR" b="1" u="sng" dirty="0">
              <a:solidFill>
                <a:schemeClr val="accent1">
                  <a:lumMod val="50000"/>
                </a:schemeClr>
              </a:solidFill>
              <a:latin typeface="Bell MT" panose="02020503060305020303" pitchFamily="18" charset="0"/>
            </a:endParaRPr>
          </a:p>
          <a:p>
            <a:pPr marL="171450" indent="-171450">
              <a:buFontTx/>
              <a:buChar char="-"/>
            </a:pPr>
            <a:r>
              <a:rPr lang="fr-FR" sz="1100" dirty="0">
                <a:solidFill>
                  <a:schemeClr val="accent1">
                    <a:lumMod val="50000"/>
                  </a:schemeClr>
                </a:solidFill>
              </a:rPr>
              <a:t>Changement du groupe pour Geraldine Quenum</a:t>
            </a:r>
          </a:p>
          <a:p>
            <a:pPr algn="ctr"/>
            <a:endParaRPr lang="fr-FR" dirty="0">
              <a:solidFill>
                <a:schemeClr val="accent1">
                  <a:lumMod val="50000"/>
                </a:schemeClr>
              </a:solidFill>
              <a:latin typeface="Bell MT" panose="02020503060305020303" pitchFamily="18" charset="0"/>
            </a:endParaRPr>
          </a:p>
        </p:txBody>
      </p:sp>
      <p:sp>
        <p:nvSpPr>
          <p:cNvPr id="50" name="Rectangle 49">
            <a:extLst>
              <a:ext uri="{FF2B5EF4-FFF2-40B4-BE49-F238E27FC236}">
                <a16:creationId xmlns="" xmlns:a16="http://schemas.microsoft.com/office/drawing/2014/main" id="{AE1E962A-AB2E-421F-9D04-B31B8C8EDB12}"/>
              </a:ext>
            </a:extLst>
          </p:cNvPr>
          <p:cNvSpPr/>
          <p:nvPr/>
        </p:nvSpPr>
        <p:spPr>
          <a:xfrm>
            <a:off x="9261581" y="5627707"/>
            <a:ext cx="2851647"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a:solidFill>
                  <a:schemeClr val="accent1">
                    <a:lumMod val="50000"/>
                  </a:schemeClr>
                </a:solidFill>
                <a:latin typeface="Bell MT" panose="02020503060305020303" pitchFamily="18" charset="0"/>
              </a:rPr>
              <a:t>Commentaire</a:t>
            </a:r>
          </a:p>
          <a:p>
            <a:pPr algn="ctr"/>
            <a:endParaRPr lang="fr-FR" sz="1100" b="1" u="sng" dirty="0">
              <a:solidFill>
                <a:schemeClr val="accent1">
                  <a:lumMod val="50000"/>
                </a:schemeClr>
              </a:solidFill>
              <a:latin typeface="Bell MT" panose="02020503060305020303" pitchFamily="18" charset="0"/>
            </a:endParaRPr>
          </a:p>
          <a:p>
            <a:pPr marL="171450" indent="-171450">
              <a:buFont typeface="Wingdings" panose="05000000000000000000" pitchFamily="2" charset="2"/>
              <a:buChar char="ü"/>
            </a:pPr>
            <a:r>
              <a:rPr lang="fr-FR" sz="1100" b="1" dirty="0">
                <a:solidFill>
                  <a:schemeClr val="accent1">
                    <a:lumMod val="50000"/>
                  </a:schemeClr>
                </a:solidFill>
                <a:latin typeface="Bell MT" panose="02020503060305020303" pitchFamily="18" charset="0"/>
              </a:rPr>
              <a:t>A ce jour tous les postes sont OK </a:t>
            </a:r>
          </a:p>
          <a:p>
            <a:pPr algn="ctr"/>
            <a:endParaRPr lang="fr-FR" b="1" u="sng" dirty="0">
              <a:solidFill>
                <a:schemeClr val="accent1">
                  <a:lumMod val="50000"/>
                </a:schemeClr>
              </a:solidFill>
              <a:latin typeface="Bell MT" panose="02020503060305020303" pitchFamily="18" charset="0"/>
            </a:endParaRPr>
          </a:p>
        </p:txBody>
      </p:sp>
      <p:pic>
        <p:nvPicPr>
          <p:cNvPr id="51" name="Image 50">
            <a:extLst>
              <a:ext uri="{FF2B5EF4-FFF2-40B4-BE49-F238E27FC236}">
                <a16:creationId xmlns="" xmlns:a16="http://schemas.microsoft.com/office/drawing/2014/main" id="{359ABE54-A380-4C0F-84A3-72A08E4F95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487" t="25099" r="23742" b="27416"/>
          <a:stretch/>
        </p:blipFill>
        <p:spPr>
          <a:xfrm>
            <a:off x="780753" y="882930"/>
            <a:ext cx="843761" cy="800727"/>
          </a:xfrm>
          <a:prstGeom prst="rect">
            <a:avLst/>
          </a:prstGeom>
        </p:spPr>
      </p:pic>
      <p:pic>
        <p:nvPicPr>
          <p:cNvPr id="52" name="Image 51">
            <a:extLst>
              <a:ext uri="{FF2B5EF4-FFF2-40B4-BE49-F238E27FC236}">
                <a16:creationId xmlns="" xmlns:a16="http://schemas.microsoft.com/office/drawing/2014/main" id="{E9A38883-0227-4BCD-8D62-A19EAAFD42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61" t="12781" r="19413" b="9503"/>
          <a:stretch/>
        </p:blipFill>
        <p:spPr>
          <a:xfrm>
            <a:off x="738254" y="5754492"/>
            <a:ext cx="657546" cy="852755"/>
          </a:xfrm>
          <a:prstGeom prst="rect">
            <a:avLst/>
          </a:prstGeom>
        </p:spPr>
      </p:pic>
      <p:sp>
        <p:nvSpPr>
          <p:cNvPr id="53" name="Rectangle 52">
            <a:extLst>
              <a:ext uri="{FF2B5EF4-FFF2-40B4-BE49-F238E27FC236}">
                <a16:creationId xmlns="" xmlns:a16="http://schemas.microsoft.com/office/drawing/2014/main" id="{F2DE1ED5-B389-4720-A0D8-77524C6E76DC}"/>
              </a:ext>
            </a:extLst>
          </p:cNvPr>
          <p:cNvSpPr/>
          <p:nvPr/>
        </p:nvSpPr>
        <p:spPr>
          <a:xfrm>
            <a:off x="1989753" y="5628631"/>
            <a:ext cx="1677420"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 name="Rectangle 55">
            <a:extLst>
              <a:ext uri="{FF2B5EF4-FFF2-40B4-BE49-F238E27FC236}">
                <a16:creationId xmlns="" xmlns:a16="http://schemas.microsoft.com/office/drawing/2014/main" id="{98E8813C-8C8A-4F75-B2E9-909AC2AFA8AE}"/>
              </a:ext>
            </a:extLst>
          </p:cNvPr>
          <p:cNvSpPr/>
          <p:nvPr/>
        </p:nvSpPr>
        <p:spPr>
          <a:xfrm>
            <a:off x="3744235" y="5620461"/>
            <a:ext cx="5425748"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 xmlns:a16="http://schemas.microsoft.com/office/drawing/2014/main" id="{0871531C-AAC5-4848-ACCE-336FF9ECA6F5}"/>
              </a:ext>
            </a:extLst>
          </p:cNvPr>
          <p:cNvSpPr/>
          <p:nvPr/>
        </p:nvSpPr>
        <p:spPr>
          <a:xfrm>
            <a:off x="2067690" y="5682693"/>
            <a:ext cx="1599482" cy="1175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1">
                    <a:lumMod val="50000"/>
                  </a:schemeClr>
                </a:solidFill>
              </a:rPr>
              <a:t>Nb d’incidents critiques</a:t>
            </a:r>
          </a:p>
          <a:p>
            <a:pPr algn="ctr"/>
            <a:endParaRPr lang="fr-FR" sz="1050" b="1" dirty="0">
              <a:solidFill>
                <a:schemeClr val="accent1">
                  <a:lumMod val="50000"/>
                </a:schemeClr>
              </a:solidFill>
            </a:endParaRPr>
          </a:p>
          <a:p>
            <a:pPr algn="ctr"/>
            <a:r>
              <a:rPr lang="fr-FR" sz="4000" b="1" dirty="0">
                <a:solidFill>
                  <a:schemeClr val="accent1">
                    <a:lumMod val="50000"/>
                  </a:schemeClr>
                </a:solidFill>
              </a:rPr>
              <a:t>0</a:t>
            </a:r>
          </a:p>
        </p:txBody>
      </p:sp>
      <p:graphicFrame>
        <p:nvGraphicFramePr>
          <p:cNvPr id="58" name="Graphique 57">
            <a:extLst>
              <a:ext uri="{FF2B5EF4-FFF2-40B4-BE49-F238E27FC236}">
                <a16:creationId xmlns="" xmlns:a16="http://schemas.microsoft.com/office/drawing/2014/main" id="{4D9614D7-CC59-4D42-9181-F3E992373A0B}"/>
              </a:ext>
            </a:extLst>
          </p:cNvPr>
          <p:cNvGraphicFramePr/>
          <p:nvPr/>
        </p:nvGraphicFramePr>
        <p:xfrm>
          <a:off x="2067690" y="4009000"/>
          <a:ext cx="5977607" cy="1438238"/>
        </p:xfrm>
        <a:graphic>
          <a:graphicData uri="http://schemas.openxmlformats.org/drawingml/2006/chart">
            <c:chart xmlns:c="http://schemas.openxmlformats.org/drawingml/2006/chart" xmlns:r="http://schemas.openxmlformats.org/officeDocument/2006/relationships" r:id="rId4"/>
          </a:graphicData>
        </a:graphic>
      </p:graphicFrame>
      <p:pic>
        <p:nvPicPr>
          <p:cNvPr id="59" name="Image 58">
            <a:extLst>
              <a:ext uri="{FF2B5EF4-FFF2-40B4-BE49-F238E27FC236}">
                <a16:creationId xmlns="" xmlns:a16="http://schemas.microsoft.com/office/drawing/2014/main" id="{50A76F29-57C9-4CD6-ACE8-297ADBDFBF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672" t="24530" r="25961" b="36551"/>
          <a:stretch/>
        </p:blipFill>
        <p:spPr>
          <a:xfrm>
            <a:off x="734176" y="2778872"/>
            <a:ext cx="638630" cy="493486"/>
          </a:xfrm>
          <a:prstGeom prst="rect">
            <a:avLst/>
          </a:prstGeom>
        </p:spPr>
      </p:pic>
      <p:pic>
        <p:nvPicPr>
          <p:cNvPr id="60" name="Image 59">
            <a:extLst>
              <a:ext uri="{FF2B5EF4-FFF2-40B4-BE49-F238E27FC236}">
                <a16:creationId xmlns="" xmlns:a16="http://schemas.microsoft.com/office/drawing/2014/main" id="{B88BBA99-5E3B-436E-9E16-8B22CC1674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070" y="4193036"/>
            <a:ext cx="614441" cy="614441"/>
          </a:xfrm>
          <a:prstGeom prst="rect">
            <a:avLst/>
          </a:prstGeom>
        </p:spPr>
      </p:pic>
      <p:graphicFrame>
        <p:nvGraphicFramePr>
          <p:cNvPr id="61" name="Graphique 60">
            <a:extLst>
              <a:ext uri="{FF2B5EF4-FFF2-40B4-BE49-F238E27FC236}">
                <a16:creationId xmlns="" xmlns:a16="http://schemas.microsoft.com/office/drawing/2014/main" id="{0DBFAE69-53E1-495B-A752-B8C8A798C1AD}"/>
              </a:ext>
            </a:extLst>
          </p:cNvPr>
          <p:cNvGraphicFramePr/>
          <p:nvPr/>
        </p:nvGraphicFramePr>
        <p:xfrm>
          <a:off x="5997112" y="739062"/>
          <a:ext cx="2894166" cy="179204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2" name="Diagramme 61">
            <a:extLst>
              <a:ext uri="{FF2B5EF4-FFF2-40B4-BE49-F238E27FC236}">
                <a16:creationId xmlns="" xmlns:a16="http://schemas.microsoft.com/office/drawing/2014/main" id="{A6CCBBF7-9DE6-4AD4-B0EC-7294FF8241C0}"/>
              </a:ext>
            </a:extLst>
          </p:cNvPr>
          <p:cNvGraphicFramePr/>
          <p:nvPr/>
        </p:nvGraphicFramePr>
        <p:xfrm>
          <a:off x="2036352" y="1003898"/>
          <a:ext cx="3590458" cy="11194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3" name="Diagramme 62">
            <a:extLst>
              <a:ext uri="{FF2B5EF4-FFF2-40B4-BE49-F238E27FC236}">
                <a16:creationId xmlns="" xmlns:a16="http://schemas.microsoft.com/office/drawing/2014/main" id="{4C6D3B8F-71E1-4207-AA1A-BCB55C5CC614}"/>
              </a:ext>
            </a:extLst>
          </p:cNvPr>
          <p:cNvGraphicFramePr/>
          <p:nvPr/>
        </p:nvGraphicFramePr>
        <p:xfrm>
          <a:off x="2036353" y="2778872"/>
          <a:ext cx="3546088" cy="74811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64" name="Flèche droite 87">
            <a:extLst>
              <a:ext uri="{FF2B5EF4-FFF2-40B4-BE49-F238E27FC236}">
                <a16:creationId xmlns="" xmlns:a16="http://schemas.microsoft.com/office/drawing/2014/main" id="{6BE23F74-18B6-4C47-8337-145B283B34DD}"/>
              </a:ext>
            </a:extLst>
          </p:cNvPr>
          <p:cNvSpPr/>
          <p:nvPr/>
        </p:nvSpPr>
        <p:spPr>
          <a:xfrm>
            <a:off x="3995535" y="3115340"/>
            <a:ext cx="594536" cy="26125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graphicFrame>
        <p:nvGraphicFramePr>
          <p:cNvPr id="65" name="Graphique 64">
            <a:extLst>
              <a:ext uri="{FF2B5EF4-FFF2-40B4-BE49-F238E27FC236}">
                <a16:creationId xmlns="" xmlns:a16="http://schemas.microsoft.com/office/drawing/2014/main" id="{EE7D57A7-3C3A-4FB2-BB61-E48A07B361F5}"/>
              </a:ext>
            </a:extLst>
          </p:cNvPr>
          <p:cNvGraphicFramePr/>
          <p:nvPr/>
        </p:nvGraphicFramePr>
        <p:xfrm>
          <a:off x="3712390" y="5164371"/>
          <a:ext cx="5470419" cy="1956503"/>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1955883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253501" y="0"/>
            <a:ext cx="2559121" cy="297951"/>
          </a:xfrm>
        </p:spPr>
        <p:txBody>
          <a:bodyPr>
            <a:normAutofit/>
          </a:bodyPr>
          <a:lstStyle/>
          <a:p>
            <a:pPr algn="ctr"/>
            <a:r>
              <a:rPr lang="fr-FR" sz="1050" u="sng" dirty="0">
                <a:latin typeface="Baskerville Old Face" panose="02020602080505020303" pitchFamily="18" charset="0"/>
              </a:rPr>
              <a:t>COMMENTAIRES</a:t>
            </a:r>
          </a:p>
        </p:txBody>
      </p:sp>
      <p:sp>
        <p:nvSpPr>
          <p:cNvPr id="7" name="Rectangle 6"/>
          <p:cNvSpPr/>
          <p:nvPr/>
        </p:nvSpPr>
        <p:spPr>
          <a:xfrm>
            <a:off x="3452117" y="297951"/>
            <a:ext cx="4561726" cy="53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Baskerville Old Face" panose="02020602080505020303" pitchFamily="18" charset="0"/>
              </a:rPr>
              <a:t>Conformité Equipe IT</a:t>
            </a:r>
          </a:p>
        </p:txBody>
      </p:sp>
      <p:graphicFrame>
        <p:nvGraphicFramePr>
          <p:cNvPr id="4" name="Tableau 3"/>
          <p:cNvGraphicFramePr>
            <a:graphicFrameLocks noGrp="1"/>
          </p:cNvGraphicFramePr>
          <p:nvPr/>
        </p:nvGraphicFramePr>
        <p:xfrm>
          <a:off x="838200" y="832206"/>
          <a:ext cx="10515600" cy="4169161"/>
        </p:xfrm>
        <a:graphic>
          <a:graphicData uri="http://schemas.openxmlformats.org/drawingml/2006/table">
            <a:tbl>
              <a:tblPr>
                <a:tableStyleId>{5C22544A-7EE6-4342-B048-85BDC9FD1C3A}</a:tableStyleId>
              </a:tblPr>
              <a:tblGrid>
                <a:gridCol w="1245430">
                  <a:extLst>
                    <a:ext uri="{9D8B030D-6E8A-4147-A177-3AD203B41FA5}">
                      <a16:colId xmlns="" xmlns:a16="http://schemas.microsoft.com/office/drawing/2014/main" val="20000"/>
                    </a:ext>
                  </a:extLst>
                </a:gridCol>
                <a:gridCol w="2069581">
                  <a:extLst>
                    <a:ext uri="{9D8B030D-6E8A-4147-A177-3AD203B41FA5}">
                      <a16:colId xmlns="" xmlns:a16="http://schemas.microsoft.com/office/drawing/2014/main" val="20001"/>
                    </a:ext>
                  </a:extLst>
                </a:gridCol>
                <a:gridCol w="2429508">
                  <a:extLst>
                    <a:ext uri="{9D8B030D-6E8A-4147-A177-3AD203B41FA5}">
                      <a16:colId xmlns="" xmlns:a16="http://schemas.microsoft.com/office/drawing/2014/main" val="20002"/>
                    </a:ext>
                  </a:extLst>
                </a:gridCol>
                <a:gridCol w="490810">
                  <a:extLst>
                    <a:ext uri="{9D8B030D-6E8A-4147-A177-3AD203B41FA5}">
                      <a16:colId xmlns="" xmlns:a16="http://schemas.microsoft.com/office/drawing/2014/main" val="20003"/>
                    </a:ext>
                  </a:extLst>
                </a:gridCol>
                <a:gridCol w="1049106">
                  <a:extLst>
                    <a:ext uri="{9D8B030D-6E8A-4147-A177-3AD203B41FA5}">
                      <a16:colId xmlns="" xmlns:a16="http://schemas.microsoft.com/office/drawing/2014/main" val="20004"/>
                    </a:ext>
                  </a:extLst>
                </a:gridCol>
                <a:gridCol w="490810">
                  <a:extLst>
                    <a:ext uri="{9D8B030D-6E8A-4147-A177-3AD203B41FA5}">
                      <a16:colId xmlns="" xmlns:a16="http://schemas.microsoft.com/office/drawing/2014/main" val="20005"/>
                    </a:ext>
                  </a:extLst>
                </a:gridCol>
                <a:gridCol w="2249545">
                  <a:extLst>
                    <a:ext uri="{9D8B030D-6E8A-4147-A177-3AD203B41FA5}">
                      <a16:colId xmlns="" xmlns:a16="http://schemas.microsoft.com/office/drawing/2014/main" val="20006"/>
                    </a:ext>
                  </a:extLst>
                </a:gridCol>
                <a:gridCol w="490810">
                  <a:extLst>
                    <a:ext uri="{9D8B030D-6E8A-4147-A177-3AD203B41FA5}">
                      <a16:colId xmlns="" xmlns:a16="http://schemas.microsoft.com/office/drawing/2014/main" val="20007"/>
                    </a:ext>
                  </a:extLst>
                </a:gridCol>
              </a:tblGrid>
              <a:tr h="325715">
                <a:tc>
                  <a:txBody>
                    <a:bodyPr/>
                    <a:lstStyle/>
                    <a:p>
                      <a:pPr algn="l" fontAlgn="ctr"/>
                      <a:r>
                        <a:rPr lang="fr-FR" sz="700" u="none" strike="noStrike">
                          <a:effectLst/>
                        </a:rPr>
                        <a:t>Risk Type</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Finding</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Action Plan</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Porteurs</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Deadline </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Staut</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Commenatire </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Preuves de réalisation </a:t>
                      </a:r>
                      <a:endParaRPr lang="fr-FR" sz="700" b="1" i="0" u="none" strike="noStrike">
                        <a:solidFill>
                          <a:srgbClr val="FFFFFF"/>
                        </a:solidFill>
                        <a:effectLst/>
                        <a:latin typeface="Calibri" panose="020F0502020204030204" pitchFamily="34" charset="0"/>
                      </a:endParaRPr>
                    </a:p>
                  </a:txBody>
                  <a:tcPr marL="6138" marR="6138" marT="6138" marB="0" anchor="ctr"/>
                </a:tc>
                <a:extLst>
                  <a:ext uri="{0D108BD9-81ED-4DB2-BD59-A6C34878D82A}">
                    <a16:rowId xmlns="" xmlns:a16="http://schemas.microsoft.com/office/drawing/2014/main" val="10000"/>
                  </a:ext>
                </a:extLst>
              </a:tr>
              <a:tr h="1278434">
                <a:tc>
                  <a:txBody>
                    <a:bodyPr/>
                    <a:lstStyle/>
                    <a:p>
                      <a:pPr algn="l" fontAlgn="ctr"/>
                      <a:r>
                        <a:rPr lang="fr-FR" sz="700" u="none" strike="noStrike">
                          <a:effectLst/>
                        </a:rPr>
                        <a:t>Contrôles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Contrôles IT et prod à définir et mettre en place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Mettre en place un processus de contrôle des activités IT (sur le modèle de ce qui est fait sur ByTel) pour gagner en maturité</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r" fontAlgn="ctr"/>
                      <a:r>
                        <a:rPr lang="fr-FR" sz="700" u="none" strike="noStrike">
                          <a:effectLst/>
                        </a:rPr>
                        <a:t>13/01/2022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CLOTURE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Fichier Recu et Mise en place du process contrôle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extLst>
                  <a:ext uri="{0D108BD9-81ED-4DB2-BD59-A6C34878D82A}">
                    <a16:rowId xmlns="" xmlns:a16="http://schemas.microsoft.com/office/drawing/2014/main" val="10001"/>
                  </a:ext>
                </a:extLst>
              </a:tr>
              <a:tr h="545574">
                <a:tc>
                  <a:txBody>
                    <a:bodyPr/>
                    <a:lstStyle/>
                    <a:p>
                      <a:pPr algn="l" fontAlgn="ctr"/>
                      <a:r>
                        <a:rPr lang="fr-FR" sz="700" u="none" strike="noStrike">
                          <a:effectLst/>
                        </a:rPr>
                        <a:t>Contrôles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Pas de chiffrement des postes généralisés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Chiffrer l'intégralité des postes de travail pour sécuriser les opérations et se prémunir en cas de vol d'une fuite de données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r" fontAlgn="ctr"/>
                      <a:r>
                        <a:rPr lang="fr-FR" sz="700" u="none" strike="noStrike">
                          <a:effectLst/>
                        </a:rPr>
                        <a:t>04/02/2022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CLOTURE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Un lecteur est dedié pour chaque agent, l'accès au disque C est inacessible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extLst>
                  <a:ext uri="{0D108BD9-81ED-4DB2-BD59-A6C34878D82A}">
                    <a16:rowId xmlns="" xmlns:a16="http://schemas.microsoft.com/office/drawing/2014/main" val="10002"/>
                  </a:ext>
                </a:extLst>
              </a:tr>
              <a:tr h="822432">
                <a:tc>
                  <a:txBody>
                    <a:bodyPr/>
                    <a:lstStyle/>
                    <a:p>
                      <a:pPr algn="l" fontAlgn="ctr"/>
                      <a:r>
                        <a:rPr lang="fr-FR" sz="700" u="none" strike="noStrike">
                          <a:effectLst/>
                        </a:rPr>
                        <a:t>Contrôles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Pas de plan de contrôle mis en place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Définir et dérouler un plan de contrôle IT permettant de limiter les écarts de configuration dans le temps.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en continue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confere l'action n7</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extLst>
                  <a:ext uri="{0D108BD9-81ED-4DB2-BD59-A6C34878D82A}">
                    <a16:rowId xmlns="" xmlns:a16="http://schemas.microsoft.com/office/drawing/2014/main" val="10003"/>
                  </a:ext>
                </a:extLst>
              </a:tr>
              <a:tr h="529288">
                <a:tc>
                  <a:txBody>
                    <a:bodyPr/>
                    <a:lstStyle/>
                    <a:p>
                      <a:pPr algn="l" fontAlgn="ctr"/>
                      <a:r>
                        <a:rPr lang="fr-FR" sz="700" u="none" strike="noStrike">
                          <a:effectLst/>
                        </a:rPr>
                        <a:t>Video Surveillance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Limitation des accès au contrôle d'accès et à la video surveillance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Mettre en place des revues récurrentes sur les personnes ayant accès à la video surveillance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r" fontAlgn="ctr"/>
                      <a:r>
                        <a:rPr lang="fr-FR" sz="700" u="none" strike="noStrike">
                          <a:effectLst/>
                        </a:rPr>
                        <a:t>05/02/2022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CLOTURE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Révision des personnes seul les techniciens (Leandre, Bicas, Jean Francois, Justus Emmanuel) et un code a été affecter à chaque personne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extLst>
                  <a:ext uri="{0D108BD9-81ED-4DB2-BD59-A6C34878D82A}">
                    <a16:rowId xmlns="" xmlns:a16="http://schemas.microsoft.com/office/drawing/2014/main" val="10004"/>
                  </a:ext>
                </a:extLst>
              </a:tr>
              <a:tr h="667718">
                <a:tc>
                  <a:txBody>
                    <a:bodyPr/>
                    <a:lstStyle/>
                    <a:p>
                      <a:pPr algn="l" fontAlgn="ctr"/>
                      <a:r>
                        <a:rPr lang="fr-FR" sz="700" u="none" strike="noStrike">
                          <a:effectLst/>
                        </a:rPr>
                        <a:t>Procédures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Procédure de continuité d'activité à mettre à jour et tester</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Mettre à jour et tester la procédure de continuité d'activité déjà définie pour MediaContact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T4/2022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dirty="0">
                          <a:effectLst/>
                        </a:rPr>
                        <a:t> </a:t>
                      </a:r>
                      <a:endParaRPr lang="fr-FR" sz="700" b="0" i="0" u="none" strike="noStrike" dirty="0">
                        <a:solidFill>
                          <a:srgbClr val="000000"/>
                        </a:solidFill>
                        <a:effectLst/>
                        <a:latin typeface="Calibri" panose="020F0502020204030204" pitchFamily="34" charset="0"/>
                      </a:endParaRPr>
                    </a:p>
                  </a:txBody>
                  <a:tcPr marL="6138" marR="6138" marT="6138" marB="0" anchor="ct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281899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Tableau 4"/>
          <p:cNvGraphicFramePr>
            <a:graphicFrameLocks noGrp="1"/>
          </p:cNvGraphicFramePr>
          <p:nvPr/>
        </p:nvGraphicFramePr>
        <p:xfrm>
          <a:off x="168444" y="375084"/>
          <a:ext cx="11875169" cy="6586088"/>
        </p:xfrm>
        <a:graphic>
          <a:graphicData uri="http://schemas.openxmlformats.org/drawingml/2006/table">
            <a:tbl>
              <a:tblPr>
                <a:tableStyleId>{5C22544A-7EE6-4342-B048-85BDC9FD1C3A}</a:tableStyleId>
              </a:tblPr>
              <a:tblGrid>
                <a:gridCol w="1584864">
                  <a:extLst>
                    <a:ext uri="{9D8B030D-6E8A-4147-A177-3AD203B41FA5}">
                      <a16:colId xmlns="" xmlns:a16="http://schemas.microsoft.com/office/drawing/2014/main" val="20000"/>
                    </a:ext>
                  </a:extLst>
                </a:gridCol>
                <a:gridCol w="543383">
                  <a:extLst>
                    <a:ext uri="{9D8B030D-6E8A-4147-A177-3AD203B41FA5}">
                      <a16:colId xmlns="" xmlns:a16="http://schemas.microsoft.com/office/drawing/2014/main" val="20001"/>
                    </a:ext>
                  </a:extLst>
                </a:gridCol>
                <a:gridCol w="1430906">
                  <a:extLst>
                    <a:ext uri="{9D8B030D-6E8A-4147-A177-3AD203B41FA5}">
                      <a16:colId xmlns="" xmlns:a16="http://schemas.microsoft.com/office/drawing/2014/main" val="20002"/>
                    </a:ext>
                  </a:extLst>
                </a:gridCol>
                <a:gridCol w="1657316">
                  <a:extLst>
                    <a:ext uri="{9D8B030D-6E8A-4147-A177-3AD203B41FA5}">
                      <a16:colId xmlns="" xmlns:a16="http://schemas.microsoft.com/office/drawing/2014/main" val="20003"/>
                    </a:ext>
                  </a:extLst>
                </a:gridCol>
                <a:gridCol w="2112398">
                  <a:extLst>
                    <a:ext uri="{9D8B030D-6E8A-4147-A177-3AD203B41FA5}">
                      <a16:colId xmlns="" xmlns:a16="http://schemas.microsoft.com/office/drawing/2014/main" val="20004"/>
                    </a:ext>
                  </a:extLst>
                </a:gridCol>
                <a:gridCol w="1068653">
                  <a:extLst>
                    <a:ext uri="{9D8B030D-6E8A-4147-A177-3AD203B41FA5}">
                      <a16:colId xmlns="" xmlns:a16="http://schemas.microsoft.com/office/drawing/2014/main" val="20005"/>
                    </a:ext>
                  </a:extLst>
                </a:gridCol>
                <a:gridCol w="543383">
                  <a:extLst>
                    <a:ext uri="{9D8B030D-6E8A-4147-A177-3AD203B41FA5}">
                      <a16:colId xmlns="" xmlns:a16="http://schemas.microsoft.com/office/drawing/2014/main" val="20006"/>
                    </a:ext>
                  </a:extLst>
                </a:gridCol>
                <a:gridCol w="543383">
                  <a:extLst>
                    <a:ext uri="{9D8B030D-6E8A-4147-A177-3AD203B41FA5}">
                      <a16:colId xmlns="" xmlns:a16="http://schemas.microsoft.com/office/drawing/2014/main" val="20007"/>
                    </a:ext>
                  </a:extLst>
                </a:gridCol>
                <a:gridCol w="1304117">
                  <a:extLst>
                    <a:ext uri="{9D8B030D-6E8A-4147-A177-3AD203B41FA5}">
                      <a16:colId xmlns="" xmlns:a16="http://schemas.microsoft.com/office/drawing/2014/main" val="20008"/>
                    </a:ext>
                  </a:extLst>
                </a:gridCol>
                <a:gridCol w="543383">
                  <a:extLst>
                    <a:ext uri="{9D8B030D-6E8A-4147-A177-3AD203B41FA5}">
                      <a16:colId xmlns="" xmlns:a16="http://schemas.microsoft.com/office/drawing/2014/main" val="20009"/>
                    </a:ext>
                  </a:extLst>
                </a:gridCol>
                <a:gridCol w="543383">
                  <a:extLst>
                    <a:ext uri="{9D8B030D-6E8A-4147-A177-3AD203B41FA5}">
                      <a16:colId xmlns="" xmlns:a16="http://schemas.microsoft.com/office/drawing/2014/main" val="20010"/>
                    </a:ext>
                  </a:extLst>
                </a:gridCol>
              </a:tblGrid>
              <a:tr h="421105">
                <a:tc>
                  <a:txBody>
                    <a:bodyPr/>
                    <a:lstStyle/>
                    <a:p>
                      <a:pPr algn="l" fontAlgn="ctr"/>
                      <a:r>
                        <a:rPr lang="fr-FR" sz="1100" u="none" strike="noStrike" dirty="0" err="1">
                          <a:effectLst/>
                        </a:rPr>
                        <a:t>Risk</a:t>
                      </a:r>
                      <a:r>
                        <a:rPr lang="fr-FR" sz="1100" u="none" strike="noStrike" dirty="0">
                          <a:effectLst/>
                        </a:rPr>
                        <a:t> </a:t>
                      </a:r>
                      <a:r>
                        <a:rPr lang="fr-FR" sz="1100" u="none" strike="noStrike" dirty="0" err="1">
                          <a:effectLst/>
                        </a:rPr>
                        <a:t>Family</a:t>
                      </a:r>
                      <a:endParaRPr lang="fr-FR" sz="1100" b="1" i="0" u="none" strike="noStrike" dirty="0">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Risk level</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Risk Type</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err="1">
                          <a:effectLst/>
                        </a:rPr>
                        <a:t>Finding</a:t>
                      </a:r>
                      <a:endParaRPr lang="fr-FR" sz="1100" b="1" i="0" u="none" strike="noStrike" dirty="0">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Action Plan</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Porteurs</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Deadline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Staut</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Commenatire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Preuves de réalisation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OWNER</a:t>
                      </a:r>
                      <a:endParaRPr lang="fr-FR" sz="1100" b="1" i="0" u="none" strike="noStrike">
                        <a:solidFill>
                          <a:srgbClr val="FFFFFF"/>
                        </a:solidFill>
                        <a:effectLst/>
                        <a:latin typeface="Calibri" panose="020F0502020204030204" pitchFamily="34" charset="0"/>
                      </a:endParaRPr>
                    </a:p>
                  </a:txBody>
                  <a:tcPr marL="6016" marR="6016" marT="6016" marB="0" anchor="ctr"/>
                </a:tc>
                <a:extLst>
                  <a:ext uri="{0D108BD9-81ED-4DB2-BD59-A6C34878D82A}">
                    <a16:rowId xmlns="" xmlns:a16="http://schemas.microsoft.com/office/drawing/2014/main" val="10000"/>
                  </a:ext>
                </a:extLst>
              </a:tr>
              <a:tr h="372979">
                <a:tc>
                  <a:txBody>
                    <a:bodyPr/>
                    <a:lstStyle/>
                    <a:p>
                      <a:pPr algn="l" fontAlgn="ctr"/>
                      <a:r>
                        <a:rPr lang="fr-FR" sz="1100" u="none" strike="noStrike">
                          <a:effectLst/>
                        </a:rPr>
                        <a:t>Data privacy &amp; Trainings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Contrôles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Contrôles IT et prod à définir et mettre en place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Mettre en place un processus de contrôle des activités production (sur le modèle de ce qui est fait sur ByTel) pour gagner en maturité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Prod / Services Qualité /Colombe /Elias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1"/>
                  </a:ext>
                </a:extLst>
              </a:tr>
              <a:tr h="360947">
                <a:tc>
                  <a:txBody>
                    <a:bodyPr/>
                    <a:lstStyle/>
                    <a:p>
                      <a:pPr algn="l" fontAlgn="ctr"/>
                      <a:r>
                        <a:rPr lang="fr-FR" sz="1100" u="none" strike="noStrike">
                          <a:effectLst/>
                        </a:rPr>
                        <a:t>Physical security</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Gestion des badges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Portes d'accès au plateau</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Mettre en place des grooms sur les portes d'accès au plateau qui permettent de les refermer efficacement</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2"/>
                  </a:ext>
                </a:extLst>
              </a:tr>
              <a:tr h="24063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Prévention Incendie</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Issues de secours verrouillées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Remettre en fonction l'ensemble des issues de secours du site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Gen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3"/>
                  </a:ext>
                </a:extLst>
              </a:tr>
              <a:tr h="108284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Prévention Incendie</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Pas de validation des autorités compétentes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Faire visiter le site par les pompiers pour avoir une idée du plan d'action détaillé de ce qui pourrait être mis en place pour sécuriser le site en cas d'incendie / évacuation et garantir que l'on respecte la réglementation en vigueur sur la sécurité du site (nombre de personne /m², nombre d'issue de secours, conformité des issues de secours (largeur notamment) protection incendie)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Gen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Toujours en discussion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4"/>
                  </a:ext>
                </a:extLst>
              </a:tr>
              <a:tr h="360947">
                <a:tc>
                  <a:txBody>
                    <a:bodyPr/>
                    <a:lstStyle/>
                    <a:p>
                      <a:pPr algn="l" fontAlgn="ctr"/>
                      <a:r>
                        <a:rPr lang="fr-FR" sz="1100" u="none" strike="noStrike">
                          <a:effectLst/>
                        </a:rPr>
                        <a:t>IT infra &amp; Security</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dirty="0">
                          <a:effectLst/>
                        </a:rPr>
                        <a:t>RH</a:t>
                      </a:r>
                      <a:endParaRPr lang="fr-FR" sz="1100" b="0" i="0" u="none" strike="noStrike" dirty="0">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Manque de ressources Sécurité</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Renforcer l'équipe Sécurité par un profil en charge de la conformité et du suivi de cette dernière dans le temps.</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RH/Dir Gen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en cours</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L'auditeur interne se charge de la conformité</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5"/>
                  </a:ext>
                </a:extLst>
              </a:tr>
              <a:tr h="24063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Formation</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Pas de personnel formé à l'évacuation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Former à l'évacuation des personnes (guide file / serre file) + définir le point de rassemblement</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Admin/AI/</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fin Mars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1ere action initié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personne agréé pour la formation de bout en bout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6"/>
                  </a:ext>
                </a:extLst>
              </a:tr>
              <a:tr h="601579">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Formation</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Pas d'exercice d'évacuation réalisé</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Réaliser un exercice d'évacuation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Admin/AI/</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fin Mars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1ere action initié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Recherche de guide le formation à l"evacuation sur youtube ou pdf</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Plannifier avec Jean-Francois/Service Generaux</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dirty="0">
                          <a:effectLst/>
                        </a:rPr>
                        <a:t> </a:t>
                      </a:r>
                      <a:endParaRPr lang="fr-FR" sz="1100" b="0" i="0" u="none" strike="noStrike" dirty="0">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7"/>
                  </a:ext>
                </a:extLst>
              </a:tr>
            </a:tbl>
          </a:graphicData>
        </a:graphic>
      </p:graphicFrame>
      <p:sp>
        <p:nvSpPr>
          <p:cNvPr id="6" name="Rectangle 5"/>
          <p:cNvSpPr/>
          <p:nvPr/>
        </p:nvSpPr>
        <p:spPr>
          <a:xfrm>
            <a:off x="3416023" y="-48126"/>
            <a:ext cx="4561726" cy="53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Baskerville Old Face" panose="02020602080505020303" pitchFamily="18" charset="0"/>
              </a:rPr>
              <a:t>Conformité Autres</a:t>
            </a:r>
          </a:p>
        </p:txBody>
      </p:sp>
    </p:spTree>
    <p:extLst>
      <p:ext uri="{BB962C8B-B14F-4D97-AF65-F5344CB8AC3E}">
        <p14:creationId xmlns:p14="http://schemas.microsoft.com/office/powerpoint/2010/main" val="2062423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Tableau 4"/>
          <p:cNvGraphicFramePr>
            <a:graphicFrameLocks noGrp="1"/>
          </p:cNvGraphicFramePr>
          <p:nvPr/>
        </p:nvGraphicFramePr>
        <p:xfrm>
          <a:off x="363020" y="-61614"/>
          <a:ext cx="11465960" cy="6775235"/>
        </p:xfrm>
        <a:graphic>
          <a:graphicData uri="http://schemas.openxmlformats.org/drawingml/2006/table">
            <a:tbl>
              <a:tblPr>
                <a:tableStyleId>{5C22544A-7EE6-4342-B048-85BDC9FD1C3A}</a:tableStyleId>
              </a:tblPr>
              <a:tblGrid>
                <a:gridCol w="1530253">
                  <a:extLst>
                    <a:ext uri="{9D8B030D-6E8A-4147-A177-3AD203B41FA5}">
                      <a16:colId xmlns="" xmlns:a16="http://schemas.microsoft.com/office/drawing/2014/main" val="20000"/>
                    </a:ext>
                  </a:extLst>
                </a:gridCol>
                <a:gridCol w="524658">
                  <a:extLst>
                    <a:ext uri="{9D8B030D-6E8A-4147-A177-3AD203B41FA5}">
                      <a16:colId xmlns="" xmlns:a16="http://schemas.microsoft.com/office/drawing/2014/main" val="20001"/>
                    </a:ext>
                  </a:extLst>
                </a:gridCol>
                <a:gridCol w="1381598">
                  <a:extLst>
                    <a:ext uri="{9D8B030D-6E8A-4147-A177-3AD203B41FA5}">
                      <a16:colId xmlns="" xmlns:a16="http://schemas.microsoft.com/office/drawing/2014/main" val="20002"/>
                    </a:ext>
                  </a:extLst>
                </a:gridCol>
                <a:gridCol w="1600206">
                  <a:extLst>
                    <a:ext uri="{9D8B030D-6E8A-4147-A177-3AD203B41FA5}">
                      <a16:colId xmlns="" xmlns:a16="http://schemas.microsoft.com/office/drawing/2014/main" val="20003"/>
                    </a:ext>
                  </a:extLst>
                </a:gridCol>
                <a:gridCol w="2039607">
                  <a:extLst>
                    <a:ext uri="{9D8B030D-6E8A-4147-A177-3AD203B41FA5}">
                      <a16:colId xmlns="" xmlns:a16="http://schemas.microsoft.com/office/drawing/2014/main" val="20004"/>
                    </a:ext>
                  </a:extLst>
                </a:gridCol>
                <a:gridCol w="1031827">
                  <a:extLst>
                    <a:ext uri="{9D8B030D-6E8A-4147-A177-3AD203B41FA5}">
                      <a16:colId xmlns="" xmlns:a16="http://schemas.microsoft.com/office/drawing/2014/main" val="20005"/>
                    </a:ext>
                  </a:extLst>
                </a:gridCol>
                <a:gridCol w="524658">
                  <a:extLst>
                    <a:ext uri="{9D8B030D-6E8A-4147-A177-3AD203B41FA5}">
                      <a16:colId xmlns="" xmlns:a16="http://schemas.microsoft.com/office/drawing/2014/main" val="20006"/>
                    </a:ext>
                  </a:extLst>
                </a:gridCol>
                <a:gridCol w="524658">
                  <a:extLst>
                    <a:ext uri="{9D8B030D-6E8A-4147-A177-3AD203B41FA5}">
                      <a16:colId xmlns="" xmlns:a16="http://schemas.microsoft.com/office/drawing/2014/main" val="20007"/>
                    </a:ext>
                  </a:extLst>
                </a:gridCol>
                <a:gridCol w="1259179">
                  <a:extLst>
                    <a:ext uri="{9D8B030D-6E8A-4147-A177-3AD203B41FA5}">
                      <a16:colId xmlns="" xmlns:a16="http://schemas.microsoft.com/office/drawing/2014/main" val="20008"/>
                    </a:ext>
                  </a:extLst>
                </a:gridCol>
                <a:gridCol w="524658">
                  <a:extLst>
                    <a:ext uri="{9D8B030D-6E8A-4147-A177-3AD203B41FA5}">
                      <a16:colId xmlns="" xmlns:a16="http://schemas.microsoft.com/office/drawing/2014/main" val="20009"/>
                    </a:ext>
                  </a:extLst>
                </a:gridCol>
                <a:gridCol w="524658">
                  <a:extLst>
                    <a:ext uri="{9D8B030D-6E8A-4147-A177-3AD203B41FA5}">
                      <a16:colId xmlns="" xmlns:a16="http://schemas.microsoft.com/office/drawing/2014/main" val="20010"/>
                    </a:ext>
                  </a:extLst>
                </a:gridCol>
              </a:tblGrid>
              <a:tr h="398591">
                <a:tc>
                  <a:txBody>
                    <a:bodyPr/>
                    <a:lstStyle/>
                    <a:p>
                      <a:pPr algn="l" fontAlgn="ctr"/>
                      <a:r>
                        <a:rPr lang="fr-FR" sz="900" u="none" strike="noStrike" dirty="0">
                          <a:effectLst/>
                        </a:rPr>
                        <a:t>Physical </a:t>
                      </a:r>
                      <a:r>
                        <a:rPr lang="fr-FR" sz="900" u="none" strike="noStrike" dirty="0" err="1">
                          <a:effectLst/>
                        </a:rPr>
                        <a:t>security</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Gestion des badges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Gestion des visiteurs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une gestion des visiteurs sur le site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Dir Admin/AI/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fin Mars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cours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Premiere version elaboré par la DSI a finaliser par le service de ladministration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extLst>
                  <a:ext uri="{0D108BD9-81ED-4DB2-BD59-A6C34878D82A}">
                    <a16:rowId xmlns="" xmlns:a16="http://schemas.microsoft.com/office/drawing/2014/main" val="10000"/>
                  </a:ext>
                </a:extLst>
              </a:tr>
              <a:tr h="531454">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Présence de bois en salle machine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Présence de coffrages en bois dans la salle machine : les retirer et s'assurer que les câbles sont rangés dans des passe câbles ou goulottes ignifugées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&amp; Direction Generale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à definir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Discussion en cours par rapport au budget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IT/Direction General</a:t>
                      </a:r>
                      <a:endParaRPr lang="fr-FR" sz="900" b="0" i="0" u="none" strike="noStrike">
                        <a:solidFill>
                          <a:srgbClr val="000000"/>
                        </a:solidFill>
                        <a:effectLst/>
                        <a:latin typeface="Calibri" panose="020F0502020204030204" pitchFamily="34" charset="0"/>
                      </a:endParaRPr>
                    </a:p>
                  </a:txBody>
                  <a:tcPr marL="4945" marR="4945" marT="4945" marB="0" anchor="b"/>
                </a:tc>
                <a:extLst>
                  <a:ext uri="{0D108BD9-81ED-4DB2-BD59-A6C34878D82A}">
                    <a16:rowId xmlns="" xmlns:a16="http://schemas.microsoft.com/office/drawing/2014/main" val="10001"/>
                  </a:ext>
                </a:extLst>
              </a:tr>
              <a:tr h="398591">
                <a:tc>
                  <a:txBody>
                    <a:bodyPr/>
                    <a:lstStyle/>
                    <a:p>
                      <a:pPr algn="l" fontAlgn="ctr"/>
                      <a:r>
                        <a:rPr lang="fr-FR" sz="900" u="none" strike="noStrike" dirty="0">
                          <a:effectLst/>
                        </a:rPr>
                        <a:t>Data </a:t>
                      </a:r>
                      <a:r>
                        <a:rPr lang="fr-FR" sz="900" u="none" strike="noStrike" dirty="0" err="1">
                          <a:effectLst/>
                        </a:rPr>
                        <a:t>privacy</a:t>
                      </a:r>
                      <a:r>
                        <a:rPr lang="fr-FR" sz="900" u="none" strike="noStrike" dirty="0">
                          <a:effectLst/>
                        </a:rPr>
                        <a:t> &amp; Trainings</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2-Medium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Sensibilisation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Affichage sur les plateaux des consignes de sécurité</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Sur le plateau Bytel comme sur tous les autrces plateaux, sensibiliser par l'affichage autour des règles et principes de sécurité de l'information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IT/AI/ Comm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13/01/2022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Envoie de mail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extLst>
                  <a:ext uri="{0D108BD9-81ED-4DB2-BD59-A6C34878D82A}">
                    <a16:rowId xmlns="" xmlns:a16="http://schemas.microsoft.com/office/drawing/2014/main" val="10002"/>
                  </a:ext>
                </a:extLst>
              </a:tr>
              <a:tr h="265727">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Other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Contrôles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Pas de capteur d'hygrométrie et de chaleur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un capteur d'hygrométrie et de chaleur dans la salle machine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Dir Gle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05/02/2022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Commande passée en attente de livraison sur site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extLst>
                  <a:ext uri="{0D108BD9-81ED-4DB2-BD59-A6C34878D82A}">
                    <a16:rowId xmlns="" xmlns:a16="http://schemas.microsoft.com/office/drawing/2014/main" val="10003"/>
                  </a:ext>
                </a:extLst>
              </a:tr>
              <a:tr h="930044">
                <a:tc>
                  <a:txBody>
                    <a:bodyPr/>
                    <a:lstStyle/>
                    <a:p>
                      <a:pPr algn="l" fontAlgn="b"/>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Plans et Signalétique</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Plans non mis à jour</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S'assurer que dans tous les étages il y a des plans d'évacuation à jour</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ctr"/>
                      <a:r>
                        <a:rPr lang="fr-FR" sz="900" u="none" strike="noStrike">
                          <a:effectLst/>
                        </a:rPr>
                        <a:t>Dir Admin/AI/Dir Gen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le plan dévacuation a été mise à jour en prenons en compte l'architecture actuel ce faisant une autre  mise à jour est précue une fois les issues de secours seront fonctionnelle </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extLst>
                  <a:ext uri="{0D108BD9-81ED-4DB2-BD59-A6C34878D82A}">
                    <a16:rowId xmlns="" xmlns:a16="http://schemas.microsoft.com/office/drawing/2014/main" val="10004"/>
                  </a:ext>
                </a:extLst>
              </a:tr>
              <a:tr h="664318">
                <a:tc>
                  <a:txBody>
                    <a:bodyPr/>
                    <a:lstStyle/>
                    <a:p>
                      <a:pPr algn="l" fontAlgn="ctr"/>
                      <a:r>
                        <a:rPr lang="fr-FR" sz="900" u="none" strike="noStrike" dirty="0">
                          <a:effectLst/>
                        </a:rPr>
                        <a:t>Data </a:t>
                      </a:r>
                      <a:r>
                        <a:rPr lang="fr-FR" sz="900" u="none" strike="noStrike" dirty="0" err="1">
                          <a:effectLst/>
                        </a:rPr>
                        <a:t>privacy</a:t>
                      </a:r>
                      <a:r>
                        <a:rPr lang="fr-FR" sz="900" u="none" strike="noStrike" dirty="0">
                          <a:effectLst/>
                        </a:rPr>
                        <a:t> &amp; Trainings</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2-Medium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Formation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Formations des collaborateurs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des modules de formation des agents sur les sujets de sécurité / fraude / conformité réglementaire ; par la suite s'assurer de l'assiduité du suivi des modules et de refreshs annuels.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Equipe Comm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permanente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Le processus a démarré pour les nouveaux en formation et un plan d'action sera mise en place pour tous les anciens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extLst>
                  <a:ext uri="{0D108BD9-81ED-4DB2-BD59-A6C34878D82A}">
                    <a16:rowId xmlns="" xmlns:a16="http://schemas.microsoft.com/office/drawing/2014/main" val="10005"/>
                  </a:ext>
                </a:extLst>
              </a:tr>
              <a:tr h="398591">
                <a:tc>
                  <a:txBody>
                    <a:bodyPr/>
                    <a:lstStyle/>
                    <a:p>
                      <a:pPr algn="l" fontAlgn="ctr"/>
                      <a:r>
                        <a:rPr lang="fr-FR" sz="900" u="none" strike="noStrike">
                          <a:effectLst/>
                        </a:rPr>
                        <a:t>Physical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Other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Video Surveillance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Protection des effets personnels des employés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Les casiers étant dans les parties communes, s'assurer qu'on a une caméra qui couvre les casiers permet de faire une levée de doute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SG/AI/Equipe IT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Une caméra a été installer afin de monitorer l'espace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extLst>
                  <a:ext uri="{0D108BD9-81ED-4DB2-BD59-A6C34878D82A}">
                    <a16:rowId xmlns="" xmlns:a16="http://schemas.microsoft.com/office/drawing/2014/main" val="10006"/>
                  </a:ext>
                </a:extLst>
              </a:tr>
              <a:tr h="531454">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Extincteurs salle machine à tester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S'assurer que les exctincteurs sont testés et déplacer l'extincteur qui se trouve entre les deux baies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SG/AI/Equipe IT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31/03/2022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cours de validation et expire fin de Mars mais le deplacement n'est pas encore fait par les SG</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extLst>
                  <a:ext uri="{0D108BD9-81ED-4DB2-BD59-A6C34878D82A}">
                    <a16:rowId xmlns="" xmlns:a16="http://schemas.microsoft.com/office/drawing/2014/main" val="10007"/>
                  </a:ext>
                </a:extLst>
              </a:tr>
              <a:tr h="531454">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Extincteurs non testés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dehors du plateau Bytel, s'assurer que l'ensemble des extincteurs sont testés (y compris ceux dans les parties communes de l'immeuble)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31/03/2022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Envoie de mail encours d'execution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extLst>
                  <a:ext uri="{0D108BD9-81ED-4DB2-BD59-A6C34878D82A}">
                    <a16:rowId xmlns="" xmlns:a16="http://schemas.microsoft.com/office/drawing/2014/main" val="10008"/>
                  </a:ext>
                </a:extLst>
              </a:tr>
              <a:tr h="531454">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Valider le débrayage des portes en cas d'alarme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S'assurer que les portes d'accès sont bien déverrouillées en cas d'alarme.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SG</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13/01/2022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Des quil y a coupure les portes sont automatiquement deverouillé testé et confirmé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extLst>
                  <a:ext uri="{0D108BD9-81ED-4DB2-BD59-A6C34878D82A}">
                    <a16:rowId xmlns="" xmlns:a16="http://schemas.microsoft.com/office/drawing/2014/main" val="10009"/>
                  </a:ext>
                </a:extLst>
              </a:tr>
              <a:tr h="664318">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Manque de moyens de détection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Disposer plus de détecteurs incendie sur le site (nous partager les plans pour aider à la disposition de ces derniers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S'asurer que les detecteurs d'incendie sont dans les bureaux. Point à prendre en compte entre Mr Padonou et le Bailleur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dirty="0">
                          <a:effectLst/>
                        </a:rPr>
                        <a:t> </a:t>
                      </a:r>
                      <a:endParaRPr lang="fr-FR" sz="900" b="0" i="0" u="none" strike="noStrike" dirty="0">
                        <a:solidFill>
                          <a:srgbClr val="000000"/>
                        </a:solidFill>
                        <a:effectLst/>
                        <a:latin typeface="Calibri" panose="020F0502020204030204" pitchFamily="34" charset="0"/>
                      </a:endParaRPr>
                    </a:p>
                  </a:txBody>
                  <a:tcPr marL="4945" marR="4945" marT="4945" marB="0" anchor="b"/>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229852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aphicFrame>
        <p:nvGraphicFramePr>
          <p:cNvPr id="4" name="Tableau 3"/>
          <p:cNvGraphicFramePr>
            <a:graphicFrameLocks noGrp="1"/>
          </p:cNvGraphicFramePr>
          <p:nvPr/>
        </p:nvGraphicFramePr>
        <p:xfrm>
          <a:off x="838199" y="31081"/>
          <a:ext cx="10515602" cy="6747712"/>
        </p:xfrm>
        <a:graphic>
          <a:graphicData uri="http://schemas.openxmlformats.org/drawingml/2006/table">
            <a:tbl>
              <a:tblPr>
                <a:tableStyleId>{5C22544A-7EE6-4342-B048-85BDC9FD1C3A}</a:tableStyleId>
              </a:tblPr>
              <a:tblGrid>
                <a:gridCol w="1403416">
                  <a:extLst>
                    <a:ext uri="{9D8B030D-6E8A-4147-A177-3AD203B41FA5}">
                      <a16:colId xmlns="" xmlns:a16="http://schemas.microsoft.com/office/drawing/2014/main" val="20000"/>
                    </a:ext>
                  </a:extLst>
                </a:gridCol>
                <a:gridCol w="481172">
                  <a:extLst>
                    <a:ext uri="{9D8B030D-6E8A-4147-A177-3AD203B41FA5}">
                      <a16:colId xmlns="" xmlns:a16="http://schemas.microsoft.com/office/drawing/2014/main" val="20001"/>
                    </a:ext>
                  </a:extLst>
                </a:gridCol>
                <a:gridCol w="1267084">
                  <a:extLst>
                    <a:ext uri="{9D8B030D-6E8A-4147-A177-3AD203B41FA5}">
                      <a16:colId xmlns="" xmlns:a16="http://schemas.microsoft.com/office/drawing/2014/main" val="20002"/>
                    </a:ext>
                  </a:extLst>
                </a:gridCol>
                <a:gridCol w="1467573">
                  <a:extLst>
                    <a:ext uri="{9D8B030D-6E8A-4147-A177-3AD203B41FA5}">
                      <a16:colId xmlns="" xmlns:a16="http://schemas.microsoft.com/office/drawing/2014/main" val="20003"/>
                    </a:ext>
                  </a:extLst>
                </a:gridCol>
                <a:gridCol w="1870554">
                  <a:extLst>
                    <a:ext uri="{9D8B030D-6E8A-4147-A177-3AD203B41FA5}">
                      <a16:colId xmlns="" xmlns:a16="http://schemas.microsoft.com/office/drawing/2014/main" val="20004"/>
                    </a:ext>
                  </a:extLst>
                </a:gridCol>
                <a:gridCol w="946304">
                  <a:extLst>
                    <a:ext uri="{9D8B030D-6E8A-4147-A177-3AD203B41FA5}">
                      <a16:colId xmlns="" xmlns:a16="http://schemas.microsoft.com/office/drawing/2014/main" val="20005"/>
                    </a:ext>
                  </a:extLst>
                </a:gridCol>
                <a:gridCol w="481172">
                  <a:extLst>
                    <a:ext uri="{9D8B030D-6E8A-4147-A177-3AD203B41FA5}">
                      <a16:colId xmlns="" xmlns:a16="http://schemas.microsoft.com/office/drawing/2014/main" val="20006"/>
                    </a:ext>
                  </a:extLst>
                </a:gridCol>
                <a:gridCol w="481172">
                  <a:extLst>
                    <a:ext uri="{9D8B030D-6E8A-4147-A177-3AD203B41FA5}">
                      <a16:colId xmlns="" xmlns:a16="http://schemas.microsoft.com/office/drawing/2014/main" val="20007"/>
                    </a:ext>
                  </a:extLst>
                </a:gridCol>
                <a:gridCol w="1154811">
                  <a:extLst>
                    <a:ext uri="{9D8B030D-6E8A-4147-A177-3AD203B41FA5}">
                      <a16:colId xmlns="" xmlns:a16="http://schemas.microsoft.com/office/drawing/2014/main" val="20008"/>
                    </a:ext>
                  </a:extLst>
                </a:gridCol>
                <a:gridCol w="481172">
                  <a:extLst>
                    <a:ext uri="{9D8B030D-6E8A-4147-A177-3AD203B41FA5}">
                      <a16:colId xmlns="" xmlns:a16="http://schemas.microsoft.com/office/drawing/2014/main" val="20009"/>
                    </a:ext>
                  </a:extLst>
                </a:gridCol>
                <a:gridCol w="481172">
                  <a:extLst>
                    <a:ext uri="{9D8B030D-6E8A-4147-A177-3AD203B41FA5}">
                      <a16:colId xmlns="" xmlns:a16="http://schemas.microsoft.com/office/drawing/2014/main" val="20010"/>
                    </a:ext>
                  </a:extLst>
                </a:gridCol>
              </a:tblGrid>
              <a:tr h="962526">
                <a:tc>
                  <a:txBody>
                    <a:bodyPr/>
                    <a:lstStyle/>
                    <a:p>
                      <a:pPr algn="l" fontAlgn="ctr"/>
                      <a:r>
                        <a:rPr lang="fr-FR" sz="1000" u="none" strike="noStrike" dirty="0">
                          <a:effectLst/>
                        </a:rPr>
                        <a:t>Data </a:t>
                      </a:r>
                      <a:r>
                        <a:rPr lang="fr-FR" sz="1000" u="none" strike="noStrike" dirty="0" err="1">
                          <a:effectLst/>
                        </a:rPr>
                        <a:t>leakage</a:t>
                      </a:r>
                      <a:r>
                        <a:rPr lang="fr-FR" sz="1000" u="none" strike="noStrike" dirty="0">
                          <a:effectLst/>
                        </a:rPr>
                        <a:t> / </a:t>
                      </a:r>
                      <a:r>
                        <a:rPr lang="fr-FR" sz="1000" u="none" strike="noStrike" dirty="0" err="1">
                          <a:effectLst/>
                        </a:rPr>
                        <a:t>Loss</a:t>
                      </a:r>
                      <a:endParaRPr lang="fr-FR" sz="10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Video Surveillance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Création d'un poste de surveillance Video</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La pose des caméras est en cour smais il n'y a personne pour suivre ce qui se passe en direct : penser à mettre en place un gardiennage en heures / jours ouvrés pour contrôler les anomalies détectées en temps réel par la vidéo surveillance (accès aux plateaux de personnes qui ne badgent pas / comportements suspects...)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Dir Gen/Dir Admin/AI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valider avec la direction Generale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Point à prendre en compte entre Mr Padonou et le Bailleur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0"/>
                  </a:ext>
                </a:extLst>
              </a:tr>
              <a:tr h="721895">
                <a:tc>
                  <a:txBody>
                    <a:bodyPr/>
                    <a:lstStyle/>
                    <a:p>
                      <a:pPr algn="l" fontAlgn="ctr"/>
                      <a:r>
                        <a:rPr lang="fr-FR" sz="1000" u="none" strike="noStrike">
                          <a:effectLst/>
                        </a:rPr>
                        <a:t>Physical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Video Surveillance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Accès via les parties communes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date les accès à la cage d'escalier ne sont pas filtrés / contrôlés : voir ce qui pourrait être mis en place par MC / le bailleur. A minima envisager une viseosurveillance des parties communes qui couvre toutes les entrées aux plateaux MC.</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Dir Gen/Dir Admin/AI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valider avec la direction Generale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Point à prendre en compte entre Mr Padonou et le Bailleur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1"/>
                  </a:ext>
                </a:extLst>
              </a:tr>
              <a:tr h="360947">
                <a:tc>
                  <a:txBody>
                    <a:bodyPr/>
                    <a:lstStyle/>
                    <a:p>
                      <a:pPr algn="l" fontAlgn="b"/>
                      <a:r>
                        <a:rPr lang="fr-FR" sz="1000" u="none" strike="noStrike">
                          <a:effectLst/>
                        </a:rPr>
                        <a:t>Data leakage / Loss</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Other</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RH</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Dossiers du personnel</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S'assurer de la complétude de l'ensemble des dossiers du personnel afin de garantir des exigences de compliance Client</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ctr"/>
                      <a:r>
                        <a:rPr lang="fr-FR" sz="1000" u="none" strike="noStrike">
                          <a:effectLst/>
                        </a:rPr>
                        <a:t>RH/AI/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2"/>
                  </a:ext>
                </a:extLst>
              </a:tr>
              <a:tr h="360947">
                <a:tc>
                  <a:txBody>
                    <a:bodyPr/>
                    <a:lstStyle/>
                    <a:p>
                      <a:pPr algn="l" fontAlgn="ctr"/>
                      <a:r>
                        <a:rPr lang="fr-FR" sz="1000" u="none" strike="noStrike">
                          <a:effectLst/>
                        </a:rPr>
                        <a:t>IT infra &amp;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2-Medium</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Prévention Incendie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Déchets à proximité du générateur electrique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qu'il n'y a pas de déchets qui risquent de s'enflammer à proximité du générateur électrique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AI/Dir Admin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3"/>
                  </a:ext>
                </a:extLst>
              </a:tr>
              <a:tr h="721895">
                <a:tc>
                  <a:txBody>
                    <a:bodyPr/>
                    <a:lstStyle/>
                    <a:p>
                      <a:pPr algn="l" fontAlgn="ctr"/>
                      <a:r>
                        <a:rPr lang="fr-FR" sz="1000" u="none" strike="noStrike">
                          <a:effectLst/>
                        </a:rPr>
                        <a:t>Physical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Other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Personnel de sécurité</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Contrôle des casiers judiciaires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auprès du partenaire en charge du gardiennage la nuit que les agents de sécurité sont formés + qu'ils ont présenté à leur employeur un extrait de casier judiciaire au moins tous les 2 ans (pour contrôler dans le temps l'intégrité).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AI/RH/Dir Admin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4"/>
                  </a:ext>
                </a:extLst>
              </a:tr>
              <a:tr h="481263">
                <a:tc>
                  <a:txBody>
                    <a:bodyPr/>
                    <a:lstStyle/>
                    <a:p>
                      <a:pPr algn="l" fontAlgn="ctr"/>
                      <a:r>
                        <a:rPr lang="fr-FR" sz="1000" u="none" strike="noStrike">
                          <a:effectLst/>
                        </a:rPr>
                        <a:t>Data privacy &amp; Trainings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Autorités publiques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Cartographie des traitements de données personnelles salariés / donneurs d’ordre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Tenir un registre des traitements des données personnelles salariés et donneurs d'ordre afin de pouvoir identifier les transferts de données et les risques réglementaires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AI/RH/Elias HOSSOU</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5"/>
                  </a:ext>
                </a:extLst>
              </a:tr>
              <a:tr h="601579">
                <a:tc>
                  <a:txBody>
                    <a:bodyPr/>
                    <a:lstStyle/>
                    <a:p>
                      <a:pPr algn="l" fontAlgn="ctr"/>
                      <a:r>
                        <a:rPr lang="fr-FR" sz="1000" u="none" strike="noStrike">
                          <a:effectLst/>
                        </a:rPr>
                        <a:t>Data privacy &amp; Trainings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Autorités publiques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Déclaration des traitements de données personnelles auprès des autorités de régulation compétentes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que les déclarations auprès des autorité de régulation locale sont bien effectuées dans les plus brefs délais et que les traitements de données personnelles sont bien déclarés / validés.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AI/Thierry/Elias Hossou</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dirty="0">
                          <a:effectLst/>
                        </a:rPr>
                        <a:t> </a:t>
                      </a:r>
                      <a:endParaRPr lang="fr-FR" sz="1000" b="0" i="0" u="none" strike="noStrike" dirty="0">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841455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 xmlns:a16="http://schemas.microsoft.com/office/drawing/2014/main" id="{408F15A9-98B1-4779-BE35-A48C498635F1}"/>
              </a:ext>
            </a:extLst>
          </p:cNvPr>
          <p:cNvSpPr txBox="1"/>
          <p:nvPr/>
        </p:nvSpPr>
        <p:spPr>
          <a:xfrm rot="5400000">
            <a:off x="1226617" y="1811055"/>
            <a:ext cx="3408956" cy="5685819"/>
          </a:xfrm>
          <a:prstGeom prst="round2SameRect">
            <a:avLst>
              <a:gd name="adj1" fmla="val 9600"/>
              <a:gd name="adj2" fmla="val 0"/>
            </a:avLst>
          </a:prstGeom>
          <a:solidFill>
            <a:srgbClr val="FFFFFF"/>
          </a:solidFill>
        </p:spPr>
        <p:txBody>
          <a:bodyPr vert="vert270" wrap="square" lIns="180000" tIns="180000" rIns="180000" bIns="180000" rtlCol="0" anchor="ctr">
            <a:noAutofit/>
          </a:bodyPr>
          <a:lstStyle/>
          <a:p>
            <a:pPr lvl="0"/>
            <a:endParaRPr lang="fr-FR" sz="1200" kern="0" dirty="0">
              <a:solidFill>
                <a:srgbClr val="000000"/>
              </a:solidFill>
              <a:latin typeface="Century Gothic"/>
            </a:endParaRPr>
          </a:p>
        </p:txBody>
      </p:sp>
      <p:sp>
        <p:nvSpPr>
          <p:cNvPr id="5" name="ZoneTexte 4">
            <a:extLst>
              <a:ext uri="{FF2B5EF4-FFF2-40B4-BE49-F238E27FC236}">
                <a16:creationId xmlns="" xmlns:a16="http://schemas.microsoft.com/office/drawing/2014/main" id="{408F15A9-98B1-4779-BE35-A48C498635F1}"/>
              </a:ext>
            </a:extLst>
          </p:cNvPr>
          <p:cNvSpPr txBox="1"/>
          <p:nvPr/>
        </p:nvSpPr>
        <p:spPr>
          <a:xfrm rot="5400000">
            <a:off x="6364456" y="1209478"/>
            <a:ext cx="4633247" cy="5814149"/>
          </a:xfrm>
          <a:prstGeom prst="round2SameRect">
            <a:avLst>
              <a:gd name="adj1" fmla="val 9600"/>
              <a:gd name="adj2" fmla="val 0"/>
            </a:avLst>
          </a:prstGeom>
          <a:solidFill>
            <a:srgbClr val="FFFFFF"/>
          </a:solidFill>
        </p:spPr>
        <p:txBody>
          <a:bodyPr vert="vert270" wrap="square" lIns="180000" tIns="180000" rIns="180000" bIns="180000" rtlCol="0" anchor="ctr">
            <a:noAutofit/>
          </a:bodyPr>
          <a:lstStyle/>
          <a:p>
            <a:pPr lvl="0"/>
            <a:endParaRPr lang="fr-FR" sz="1200" kern="0" dirty="0">
              <a:solidFill>
                <a:srgbClr val="000000"/>
              </a:solidFill>
              <a:latin typeface="Century Gothic"/>
            </a:endParaRPr>
          </a:p>
        </p:txBody>
      </p:sp>
      <p:sp>
        <p:nvSpPr>
          <p:cNvPr id="6" name="Titre 3">
            <a:extLst>
              <a:ext uri="{FF2B5EF4-FFF2-40B4-BE49-F238E27FC236}">
                <a16:creationId xmlns="" xmlns:a16="http://schemas.microsoft.com/office/drawing/2014/main" id="{247FA544-D2F6-4EAD-920A-EC2F8CE1C316}"/>
              </a:ext>
            </a:extLst>
          </p:cNvPr>
          <p:cNvSpPr txBox="1">
            <a:spLocks/>
          </p:cNvSpPr>
          <p:nvPr/>
        </p:nvSpPr>
        <p:spPr>
          <a:xfrm>
            <a:off x="88185" y="145478"/>
            <a:ext cx="11887201" cy="553998"/>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defRPr/>
            </a:pPr>
            <a:r>
              <a:rPr lang="fr-FR" sz="2000" cap="all" dirty="0">
                <a:solidFill>
                  <a:srgbClr val="A80014"/>
                </a:solidFill>
                <a:latin typeface="Calibri" panose="020F0502020204030204" pitchFamily="34" charset="0"/>
                <a:cs typeface="Calibri" panose="020F0502020204030204" pitchFamily="34" charset="0"/>
              </a:rPr>
              <a:t>Faits marquants de la période</a:t>
            </a:r>
          </a:p>
          <a:p>
            <a:pPr lvl="0">
              <a:defRPr/>
            </a:pPr>
            <a:r>
              <a:rPr lang="fr-FR" sz="2000" cap="all" dirty="0">
                <a:solidFill>
                  <a:schemeClr val="tx1"/>
                </a:solidFill>
                <a:latin typeface="Calibri" panose="020F0502020204030204" pitchFamily="34" charset="0"/>
                <a:cs typeface="Calibri" panose="020F0502020204030204" pitchFamily="34" charset="0"/>
              </a:rPr>
              <a:t>Synthèse des sujets/moments clés de la semaine</a:t>
            </a:r>
          </a:p>
        </p:txBody>
      </p:sp>
      <p:sp>
        <p:nvSpPr>
          <p:cNvPr id="7" name="Rectangle 6">
            <a:extLst>
              <a:ext uri="{FF2B5EF4-FFF2-40B4-BE49-F238E27FC236}">
                <a16:creationId xmlns="" xmlns:a16="http://schemas.microsoft.com/office/drawing/2014/main" id="{3BD3B6FC-A7DF-4B87-BE8D-11C1B4F29A97}"/>
              </a:ext>
            </a:extLst>
          </p:cNvPr>
          <p:cNvSpPr/>
          <p:nvPr/>
        </p:nvSpPr>
        <p:spPr>
          <a:xfrm>
            <a:off x="5630500" y="853509"/>
            <a:ext cx="661181" cy="5494048"/>
          </a:xfrm>
          <a:prstGeom prst="rect">
            <a:avLst/>
          </a:prstGeom>
          <a:solidFill>
            <a:sysClr val="window" lastClr="FFFFFF">
              <a:lumMod val="50000"/>
            </a:sysClr>
          </a:solidFill>
          <a:ln w="12700" cap="flat" cmpd="sng" algn="ctr">
            <a:noFill/>
            <a:prstDash val="solid"/>
            <a:miter lim="800000"/>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 xmlns:a16="http://schemas.microsoft.com/office/drawing/2014/main" id="{E1E43BF3-D2A8-4B23-B8A4-104A919C6896}"/>
              </a:ext>
            </a:extLst>
          </p:cNvPr>
          <p:cNvSpPr/>
          <p:nvPr/>
        </p:nvSpPr>
        <p:spPr>
          <a:xfrm>
            <a:off x="5834561" y="853509"/>
            <a:ext cx="27432" cy="5494048"/>
          </a:xfrm>
          <a:prstGeom prst="rect">
            <a:avLst/>
          </a:prstGeom>
          <a:solidFill>
            <a:sysClr val="windowText" lastClr="000000"/>
          </a:solidFill>
          <a:ln w="1270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 xmlns:a16="http://schemas.microsoft.com/office/drawing/2014/main" id="{44F48F7C-83A0-457B-BB5C-BF33A986C326}"/>
              </a:ext>
            </a:extLst>
          </p:cNvPr>
          <p:cNvSpPr/>
          <p:nvPr/>
        </p:nvSpPr>
        <p:spPr>
          <a:xfrm>
            <a:off x="6031786" y="857259"/>
            <a:ext cx="27432" cy="5494048"/>
          </a:xfrm>
          <a:prstGeom prst="rect">
            <a:avLst/>
          </a:prstGeom>
          <a:solidFill>
            <a:sysClr val="windowText" lastClr="000000"/>
          </a:solidFill>
          <a:ln w="1270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8">
            <a:extLst>
              <a:ext uri="{FF2B5EF4-FFF2-40B4-BE49-F238E27FC236}">
                <a16:creationId xmlns="" xmlns:a16="http://schemas.microsoft.com/office/drawing/2014/main" id="{01505FC9-3DB7-4A17-9423-A88476AECC19}"/>
              </a:ext>
            </a:extLst>
          </p:cNvPr>
          <p:cNvGrpSpPr/>
          <p:nvPr/>
        </p:nvGrpSpPr>
        <p:grpSpPr>
          <a:xfrm>
            <a:off x="5633249" y="912476"/>
            <a:ext cx="5123239" cy="1461490"/>
            <a:chOff x="5773848" y="2724341"/>
            <a:chExt cx="5123239" cy="1824312"/>
          </a:xfrm>
        </p:grpSpPr>
        <p:grpSp>
          <p:nvGrpSpPr>
            <p:cNvPr id="11" name="Group 85">
              <a:extLst>
                <a:ext uri="{FF2B5EF4-FFF2-40B4-BE49-F238E27FC236}">
                  <a16:creationId xmlns="" xmlns:a16="http://schemas.microsoft.com/office/drawing/2014/main" id="{34AB73BC-0A6D-445F-8435-8845ECF7C5F3}"/>
                </a:ext>
              </a:extLst>
            </p:cNvPr>
            <p:cNvGrpSpPr/>
            <p:nvPr/>
          </p:nvGrpSpPr>
          <p:grpSpPr>
            <a:xfrm>
              <a:off x="5773848" y="2724341"/>
              <a:ext cx="5123239" cy="1824312"/>
              <a:chOff x="5773848" y="2724341"/>
              <a:chExt cx="5123239" cy="1824312"/>
            </a:xfrm>
          </p:grpSpPr>
          <p:sp>
            <p:nvSpPr>
              <p:cNvPr id="13" name="Rectangle 12">
                <a:extLst>
                  <a:ext uri="{FF2B5EF4-FFF2-40B4-BE49-F238E27FC236}">
                    <a16:creationId xmlns="" xmlns:a16="http://schemas.microsoft.com/office/drawing/2014/main" id="{544C793B-2DE9-457F-9DFD-B34864DDFC28}"/>
                  </a:ext>
                </a:extLst>
              </p:cNvPr>
              <p:cNvSpPr/>
              <p:nvPr/>
            </p:nvSpPr>
            <p:spPr>
              <a:xfrm>
                <a:off x="6000965" y="3585738"/>
                <a:ext cx="1413901" cy="880136"/>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80">
                <a:extLst>
                  <a:ext uri="{FF2B5EF4-FFF2-40B4-BE49-F238E27FC236}">
                    <a16:creationId xmlns="" xmlns:a16="http://schemas.microsoft.com/office/drawing/2014/main" id="{32EE0FD2-B744-418B-8F99-2A84BCB3A734}"/>
                  </a:ext>
                </a:extLst>
              </p:cNvPr>
              <p:cNvGrpSpPr/>
              <p:nvPr/>
            </p:nvGrpSpPr>
            <p:grpSpPr>
              <a:xfrm>
                <a:off x="5773848" y="2724341"/>
                <a:ext cx="5123239" cy="1824312"/>
                <a:chOff x="5773848" y="2724341"/>
                <a:chExt cx="5123239" cy="1824312"/>
              </a:xfrm>
            </p:grpSpPr>
            <p:sp>
              <p:nvSpPr>
                <p:cNvPr id="15" name="Rectangle 14">
                  <a:extLst>
                    <a:ext uri="{FF2B5EF4-FFF2-40B4-BE49-F238E27FC236}">
                      <a16:creationId xmlns="" xmlns:a16="http://schemas.microsoft.com/office/drawing/2014/main" id="{ACAFCAD9-6692-4C27-B876-86427EA02C5B}"/>
                    </a:ext>
                  </a:extLst>
                </p:cNvPr>
                <p:cNvSpPr/>
                <p:nvPr/>
              </p:nvSpPr>
              <p:spPr>
                <a:xfrm rot="555716">
                  <a:off x="7429954" y="3206747"/>
                  <a:ext cx="2848823" cy="986972"/>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 xmlns:a16="http://schemas.microsoft.com/office/drawing/2014/main" id="{0663693F-8DD5-4C62-AC49-B5DA76BFB03C}"/>
                    </a:ext>
                  </a:extLst>
                </p:cNvPr>
                <p:cNvSpPr/>
                <p:nvPr/>
              </p:nvSpPr>
              <p:spPr>
                <a:xfrm>
                  <a:off x="5781822" y="3253049"/>
                  <a:ext cx="661181" cy="927069"/>
                </a:xfrm>
                <a:prstGeom prst="rect">
                  <a:avLst/>
                </a:prstGeom>
                <a:solidFill>
                  <a:srgbClr val="FF5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Parallelogram 14">
                  <a:extLst>
                    <a:ext uri="{FF2B5EF4-FFF2-40B4-BE49-F238E27FC236}">
                      <a16:creationId xmlns="" xmlns:a16="http://schemas.microsoft.com/office/drawing/2014/main" id="{2DBE5B82-0EA0-4A05-9D20-603390DB2757}"/>
                    </a:ext>
                  </a:extLst>
                </p:cNvPr>
                <p:cNvSpPr/>
                <p:nvPr/>
              </p:nvSpPr>
              <p:spPr>
                <a:xfrm rot="5400000" flipV="1">
                  <a:off x="6256326" y="2990611"/>
                  <a:ext cx="1390698" cy="1017344"/>
                </a:xfrm>
                <a:prstGeom prst="parallelogram">
                  <a:avLst>
                    <a:gd name="adj" fmla="val 42432"/>
                  </a:avLst>
                </a:prstGeom>
                <a:solidFill>
                  <a:srgbClr val="FF3B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 xmlns:a16="http://schemas.microsoft.com/office/drawing/2014/main" id="{CF769C7B-B6B4-41F6-ADD1-FDB610B40FAD}"/>
                    </a:ext>
                  </a:extLst>
                </p:cNvPr>
                <p:cNvSpPr/>
                <p:nvPr/>
              </p:nvSpPr>
              <p:spPr>
                <a:xfrm>
                  <a:off x="7460346" y="2786077"/>
                  <a:ext cx="2848823" cy="98429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30">
                  <a:extLst>
                    <a:ext uri="{FF2B5EF4-FFF2-40B4-BE49-F238E27FC236}">
                      <a16:creationId xmlns="" xmlns:a16="http://schemas.microsoft.com/office/drawing/2014/main" id="{0D9A811E-6531-4F17-BC63-F877BAEEF213}"/>
                    </a:ext>
                  </a:extLst>
                </p:cNvPr>
                <p:cNvGrpSpPr/>
                <p:nvPr/>
              </p:nvGrpSpPr>
              <p:grpSpPr>
                <a:xfrm>
                  <a:off x="9789320" y="2724341"/>
                  <a:ext cx="1107767" cy="1107768"/>
                  <a:chOff x="10420368" y="388718"/>
                  <a:chExt cx="1107767" cy="1107768"/>
                </a:xfrm>
              </p:grpSpPr>
              <p:sp>
                <p:nvSpPr>
                  <p:cNvPr id="23" name="Oval 31">
                    <a:extLst>
                      <a:ext uri="{FF2B5EF4-FFF2-40B4-BE49-F238E27FC236}">
                        <a16:creationId xmlns="" xmlns:a16="http://schemas.microsoft.com/office/drawing/2014/main" id="{A9468BF7-8802-4B30-B734-B573C1A25525}"/>
                      </a:ext>
                    </a:extLst>
                  </p:cNvPr>
                  <p:cNvSpPr/>
                  <p:nvPr/>
                </p:nvSpPr>
                <p:spPr>
                  <a:xfrm>
                    <a:off x="10420368" y="388718"/>
                    <a:ext cx="1107767" cy="1107768"/>
                  </a:xfrm>
                  <a:prstGeom prst="ellipse">
                    <a:avLst/>
                  </a:prstGeom>
                  <a:solidFill>
                    <a:srgbClr val="FF5050"/>
                  </a:solidFill>
                  <a:ln w="12700" cap="flat" cmpd="sng" algn="ctr">
                    <a:noFill/>
                    <a:prstDash val="solid"/>
                    <a:miter lim="800000"/>
                  </a:ln>
                  <a:effectLst>
                    <a:outerShdw blurRad="50800" dist="38100" dir="10800000" algn="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32">
                    <a:extLst>
                      <a:ext uri="{FF2B5EF4-FFF2-40B4-BE49-F238E27FC236}">
                        <a16:creationId xmlns="" xmlns:a16="http://schemas.microsoft.com/office/drawing/2014/main" id="{807C51C6-F7CF-4482-9A47-C3DBA2F45B50}"/>
                      </a:ext>
                    </a:extLst>
                  </p:cNvPr>
                  <p:cNvSpPr/>
                  <p:nvPr/>
                </p:nvSpPr>
                <p:spPr>
                  <a:xfrm>
                    <a:off x="10531565" y="499915"/>
                    <a:ext cx="885371" cy="885371"/>
                  </a:xfrm>
                  <a:prstGeom prst="ellipse">
                    <a:avLst/>
                  </a:prstGeom>
                  <a:solidFill>
                    <a:sysClr val="window" lastClr="FFFFFF">
                      <a:lumMod val="95000"/>
                    </a:sysClr>
                  </a:solidFill>
                  <a:ln w="12700" cap="flat" cmpd="sng" algn="ctr">
                    <a:no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0" name="TextBox 49">
                  <a:extLst>
                    <a:ext uri="{FF2B5EF4-FFF2-40B4-BE49-F238E27FC236}">
                      <a16:creationId xmlns="" xmlns:a16="http://schemas.microsoft.com/office/drawing/2014/main" id="{179B00A0-469B-450B-B61E-008E1D60FFF4}"/>
                    </a:ext>
                  </a:extLst>
                </p:cNvPr>
                <p:cNvSpPr txBox="1"/>
                <p:nvPr/>
              </p:nvSpPr>
              <p:spPr>
                <a:xfrm>
                  <a:off x="5773848" y="2742987"/>
                  <a:ext cx="623674" cy="180566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a:t>
                  </a:r>
                </a:p>
              </p:txBody>
            </p:sp>
            <p:pic>
              <p:nvPicPr>
                <p:cNvPr id="21" name="Graphic 55" descr="Pie chart">
                  <a:extLst>
                    <a:ext uri="{FF2B5EF4-FFF2-40B4-BE49-F238E27FC236}">
                      <a16:creationId xmlns="" xmlns:a16="http://schemas.microsoft.com/office/drawing/2014/main" id="{D0872CEF-D1C4-42B8-ADED-A96970ED426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114602" y="3079990"/>
                  <a:ext cx="457200" cy="457200"/>
                </a:xfrm>
                <a:prstGeom prst="rect">
                  <a:avLst/>
                </a:prstGeom>
              </p:spPr>
            </p:pic>
            <p:sp>
              <p:nvSpPr>
                <p:cNvPr id="22" name="TextBox 74">
                  <a:extLst>
                    <a:ext uri="{FF2B5EF4-FFF2-40B4-BE49-F238E27FC236}">
                      <a16:creationId xmlns="" xmlns:a16="http://schemas.microsoft.com/office/drawing/2014/main" id="{BB8E3764-A264-419D-8106-7232E090B667}"/>
                    </a:ext>
                  </a:extLst>
                </p:cNvPr>
                <p:cNvSpPr txBox="1"/>
                <p:nvPr/>
              </p:nvSpPr>
              <p:spPr>
                <a:xfrm>
                  <a:off x="7446760" y="3153691"/>
                  <a:ext cx="2370532" cy="30734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Une </a:t>
                  </a:r>
                  <a:r>
                    <a:rPr kumimoji="0" lang="en-US" sz="1000" b="0" i="0" u="none" strike="noStrike" kern="0" cap="none" spc="0" normalizeH="0" baseline="0" noProof="0" dirty="0" err="1">
                      <a:ln>
                        <a:noFill/>
                      </a:ln>
                      <a:solidFill>
                        <a:prstClr val="black"/>
                      </a:solidFill>
                      <a:effectLst/>
                      <a:uLnTx/>
                      <a:uFillTx/>
                    </a:rPr>
                    <a:t>semaine</a:t>
                  </a:r>
                  <a:r>
                    <a:rPr kumimoji="0" lang="en-US" sz="1000" b="0" i="0" u="none" strike="noStrike" kern="0" cap="none" spc="0" normalizeH="0" baseline="0" noProof="0" dirty="0">
                      <a:ln>
                        <a:noFill/>
                      </a:ln>
                      <a:solidFill>
                        <a:prstClr val="black"/>
                      </a:solidFill>
                      <a:effectLst/>
                      <a:uLnTx/>
                      <a:uFillTx/>
                    </a:rPr>
                    <a:t> avec</a:t>
                  </a:r>
                  <a:r>
                    <a:rPr kumimoji="0" lang="en-US" sz="1000" b="0" i="0" u="none" strike="noStrike" kern="0" cap="none" spc="0" normalizeH="0" noProof="0" dirty="0">
                      <a:ln>
                        <a:noFill/>
                      </a:ln>
                      <a:solidFill>
                        <a:prstClr val="black"/>
                      </a:solidFill>
                      <a:effectLst/>
                      <a:uLnTx/>
                      <a:uFillTx/>
                    </a:rPr>
                    <a:t> des </a:t>
                  </a:r>
                  <a:r>
                    <a:rPr kumimoji="0" lang="en-US" sz="1000" b="0" i="0" u="none" strike="noStrike" kern="0" cap="none" spc="0" normalizeH="0" noProof="0" dirty="0" err="1">
                      <a:ln>
                        <a:noFill/>
                      </a:ln>
                      <a:solidFill>
                        <a:prstClr val="black"/>
                      </a:solidFill>
                      <a:effectLst/>
                      <a:uLnTx/>
                      <a:uFillTx/>
                    </a:rPr>
                    <a:t>écarts</a:t>
                  </a:r>
                  <a:r>
                    <a:rPr kumimoji="0" lang="en-US" sz="1000" b="0" i="0" u="none" strike="noStrike" kern="0" cap="none" spc="0" normalizeH="0" noProof="0" dirty="0">
                      <a:ln>
                        <a:noFill/>
                      </a:ln>
                      <a:solidFill>
                        <a:prstClr val="black"/>
                      </a:solidFill>
                      <a:effectLst/>
                      <a:uLnTx/>
                      <a:uFillTx/>
                    </a:rPr>
                    <a:t>,,,,,,,,,,,,,</a:t>
                  </a:r>
                  <a:endParaRPr kumimoji="0" lang="en-US" sz="1000" b="0" i="0" u="none" strike="noStrike" kern="0" cap="none" spc="0" normalizeH="0" baseline="0" noProof="0" dirty="0">
                    <a:ln>
                      <a:noFill/>
                    </a:ln>
                    <a:solidFill>
                      <a:prstClr val="black"/>
                    </a:solidFill>
                    <a:effectLst/>
                    <a:uLnTx/>
                    <a:uFillTx/>
                  </a:endParaRPr>
                </a:p>
              </p:txBody>
            </p:sp>
          </p:grpSp>
        </p:grpSp>
        <p:sp>
          <p:nvSpPr>
            <p:cNvPr id="12" name="Rectangle: Top Corners Rounded 89">
              <a:extLst>
                <a:ext uri="{FF2B5EF4-FFF2-40B4-BE49-F238E27FC236}">
                  <a16:creationId xmlns="" xmlns:a16="http://schemas.microsoft.com/office/drawing/2014/main" id="{5B354328-28CC-44F0-AEF3-662AE02EBBCA}"/>
                </a:ext>
              </a:extLst>
            </p:cNvPr>
            <p:cNvSpPr/>
            <p:nvPr/>
          </p:nvSpPr>
          <p:spPr>
            <a:xfrm>
              <a:off x="5884648" y="3194850"/>
              <a:ext cx="439005" cy="129528"/>
            </a:xfrm>
            <a:prstGeom prst="round2SameRect">
              <a:avLst>
                <a:gd name="adj1" fmla="val 16667"/>
                <a:gd name="adj2" fmla="val 50000"/>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5" name="Group 12">
            <a:extLst>
              <a:ext uri="{FF2B5EF4-FFF2-40B4-BE49-F238E27FC236}">
                <a16:creationId xmlns="" xmlns:a16="http://schemas.microsoft.com/office/drawing/2014/main" id="{84689265-7553-42E2-B257-ACDBCA1759A1}"/>
              </a:ext>
            </a:extLst>
          </p:cNvPr>
          <p:cNvGrpSpPr/>
          <p:nvPr/>
        </p:nvGrpSpPr>
        <p:grpSpPr>
          <a:xfrm>
            <a:off x="841579" y="1994044"/>
            <a:ext cx="5231523" cy="1446550"/>
            <a:chOff x="1216841" y="3906048"/>
            <a:chExt cx="5231523" cy="1805671"/>
          </a:xfrm>
        </p:grpSpPr>
        <p:grpSp>
          <p:nvGrpSpPr>
            <p:cNvPr id="26" name="Group 81">
              <a:extLst>
                <a:ext uri="{FF2B5EF4-FFF2-40B4-BE49-F238E27FC236}">
                  <a16:creationId xmlns="" xmlns:a16="http://schemas.microsoft.com/office/drawing/2014/main" id="{DDA9B295-CBDD-41DA-9BCB-88D44304CDDB}"/>
                </a:ext>
              </a:extLst>
            </p:cNvPr>
            <p:cNvGrpSpPr/>
            <p:nvPr/>
          </p:nvGrpSpPr>
          <p:grpSpPr>
            <a:xfrm>
              <a:off x="1216841" y="3906048"/>
              <a:ext cx="5231523" cy="1805671"/>
              <a:chOff x="1216841" y="3906048"/>
              <a:chExt cx="5231523" cy="1805671"/>
            </a:xfrm>
          </p:grpSpPr>
          <p:sp>
            <p:nvSpPr>
              <p:cNvPr id="28" name="Rectangle 27">
                <a:extLst>
                  <a:ext uri="{FF2B5EF4-FFF2-40B4-BE49-F238E27FC236}">
                    <a16:creationId xmlns="" xmlns:a16="http://schemas.microsoft.com/office/drawing/2014/main" id="{D15A8989-5185-4493-BAE4-3C0AED0E492C}"/>
                  </a:ext>
                </a:extLst>
              </p:cNvPr>
              <p:cNvSpPr/>
              <p:nvPr/>
            </p:nvSpPr>
            <p:spPr>
              <a:xfrm>
                <a:off x="4823065" y="4753032"/>
                <a:ext cx="1413901" cy="880136"/>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 xmlns:a16="http://schemas.microsoft.com/office/drawing/2014/main" id="{25A8CCC2-C3DC-4D69-B4AB-2C48A13A75AB}"/>
                  </a:ext>
                </a:extLst>
              </p:cNvPr>
              <p:cNvSpPr/>
              <p:nvPr/>
            </p:nvSpPr>
            <p:spPr>
              <a:xfrm rot="21131528">
                <a:off x="1974950" y="4383566"/>
                <a:ext cx="2848823" cy="986972"/>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 xmlns:a16="http://schemas.microsoft.com/office/drawing/2014/main" id="{8574513A-7433-466B-BB49-80EFB2DA96E0}"/>
                  </a:ext>
                </a:extLst>
              </p:cNvPr>
              <p:cNvSpPr/>
              <p:nvPr/>
            </p:nvSpPr>
            <p:spPr>
              <a:xfrm flipH="1">
                <a:off x="5781821" y="4408272"/>
                <a:ext cx="661181" cy="995286"/>
              </a:xfrm>
              <a:prstGeom prst="rect">
                <a:avLst/>
              </a:prstGeom>
              <a:solidFill>
                <a:srgbClr val="33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Parallelogram 18">
                <a:extLst>
                  <a:ext uri="{FF2B5EF4-FFF2-40B4-BE49-F238E27FC236}">
                    <a16:creationId xmlns="" xmlns:a16="http://schemas.microsoft.com/office/drawing/2014/main" id="{F8630F65-C3CE-481E-A628-C572A015EEE4}"/>
                  </a:ext>
                </a:extLst>
              </p:cNvPr>
              <p:cNvSpPr/>
              <p:nvPr/>
            </p:nvSpPr>
            <p:spPr>
              <a:xfrm rot="16200000" flipH="1" flipV="1">
                <a:off x="4561006" y="4182743"/>
                <a:ext cx="1426644" cy="1014985"/>
              </a:xfrm>
              <a:prstGeom prst="parallelogram">
                <a:avLst>
                  <a:gd name="adj" fmla="val 42432"/>
                </a:avLst>
              </a:prstGeom>
              <a:solidFill>
                <a:srgbClr val="00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 xmlns:a16="http://schemas.microsoft.com/office/drawing/2014/main" id="{250485FE-91B3-461B-B6A6-F1F022C0297E}"/>
                  </a:ext>
                </a:extLst>
              </p:cNvPr>
              <p:cNvSpPr/>
              <p:nvPr/>
            </p:nvSpPr>
            <p:spPr>
              <a:xfrm flipH="1">
                <a:off x="1903713" y="3976913"/>
                <a:ext cx="2852928" cy="99021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3" name="Group 36">
                <a:extLst>
                  <a:ext uri="{FF2B5EF4-FFF2-40B4-BE49-F238E27FC236}">
                    <a16:creationId xmlns="" xmlns:a16="http://schemas.microsoft.com/office/drawing/2014/main" id="{6FA79DB0-7B7E-4203-8C9F-8A886208DFDD}"/>
                  </a:ext>
                </a:extLst>
              </p:cNvPr>
              <p:cNvGrpSpPr/>
              <p:nvPr/>
            </p:nvGrpSpPr>
            <p:grpSpPr>
              <a:xfrm>
                <a:off x="1216841" y="3918137"/>
                <a:ext cx="1107767" cy="1107767"/>
                <a:chOff x="10420368" y="388718"/>
                <a:chExt cx="1107767" cy="1107767"/>
              </a:xfrm>
            </p:grpSpPr>
            <p:sp>
              <p:nvSpPr>
                <p:cNvPr id="37" name="Oval 37">
                  <a:extLst>
                    <a:ext uri="{FF2B5EF4-FFF2-40B4-BE49-F238E27FC236}">
                      <a16:creationId xmlns="" xmlns:a16="http://schemas.microsoft.com/office/drawing/2014/main" id="{B5907DA2-B2EB-4359-8076-2BAD54DC6F43}"/>
                    </a:ext>
                  </a:extLst>
                </p:cNvPr>
                <p:cNvSpPr/>
                <p:nvPr/>
              </p:nvSpPr>
              <p:spPr>
                <a:xfrm>
                  <a:off x="10420368" y="388718"/>
                  <a:ext cx="1107767" cy="1107767"/>
                </a:xfrm>
                <a:prstGeom prst="ellipse">
                  <a:avLst/>
                </a:prstGeom>
                <a:solidFill>
                  <a:srgbClr val="33CC33"/>
                </a:solidFill>
                <a:ln w="12700" cap="flat" cmpd="sng" algn="ctr">
                  <a:no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Oval 38">
                  <a:extLst>
                    <a:ext uri="{FF2B5EF4-FFF2-40B4-BE49-F238E27FC236}">
                      <a16:creationId xmlns="" xmlns:a16="http://schemas.microsoft.com/office/drawing/2014/main" id="{2AA474C4-5E8A-4119-BB51-4E5BC570F814}"/>
                    </a:ext>
                  </a:extLst>
                </p:cNvPr>
                <p:cNvSpPr/>
                <p:nvPr/>
              </p:nvSpPr>
              <p:spPr>
                <a:xfrm>
                  <a:off x="10531565" y="499915"/>
                  <a:ext cx="885371" cy="885371"/>
                </a:xfrm>
                <a:prstGeom prst="ellipse">
                  <a:avLst/>
                </a:prstGeom>
                <a:solidFill>
                  <a:sysClr val="window" lastClr="FFFFFF">
                    <a:lumMod val="95000"/>
                  </a:sysClr>
                </a:solidFill>
                <a:ln w="12700" cap="flat" cmpd="sng" algn="ctr">
                  <a:no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4" name="TextBox 50">
                <a:extLst>
                  <a:ext uri="{FF2B5EF4-FFF2-40B4-BE49-F238E27FC236}">
                    <a16:creationId xmlns="" xmlns:a16="http://schemas.microsoft.com/office/drawing/2014/main" id="{8D0F96A5-B50E-47FA-B7FB-323A5C73FFD0}"/>
                  </a:ext>
                </a:extLst>
              </p:cNvPr>
              <p:cNvSpPr txBox="1"/>
              <p:nvPr/>
            </p:nvSpPr>
            <p:spPr>
              <a:xfrm>
                <a:off x="5701044" y="3906048"/>
                <a:ext cx="747320" cy="180567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a:t>
                </a:r>
              </a:p>
            </p:txBody>
          </p:sp>
          <p:pic>
            <p:nvPicPr>
              <p:cNvPr id="35" name="Graphic 53" descr="Presentation with bar chart RTL">
                <a:extLst>
                  <a:ext uri="{FF2B5EF4-FFF2-40B4-BE49-F238E27FC236}">
                    <a16:creationId xmlns="" xmlns:a16="http://schemas.microsoft.com/office/drawing/2014/main" id="{53860641-FEAC-428D-85CA-07DCD4AC891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542123" y="4284505"/>
                <a:ext cx="457200" cy="457200"/>
              </a:xfrm>
              <a:prstGeom prst="rect">
                <a:avLst/>
              </a:prstGeom>
            </p:spPr>
          </p:pic>
          <p:sp>
            <p:nvSpPr>
              <p:cNvPr id="36" name="TextBox 70">
                <a:extLst>
                  <a:ext uri="{FF2B5EF4-FFF2-40B4-BE49-F238E27FC236}">
                    <a16:creationId xmlns="" xmlns:a16="http://schemas.microsoft.com/office/drawing/2014/main" id="{25F434C7-37DF-403B-BF7E-E5F3B24D2797}"/>
                  </a:ext>
                </a:extLst>
              </p:cNvPr>
              <p:cNvSpPr txBox="1"/>
              <p:nvPr/>
            </p:nvSpPr>
            <p:spPr>
              <a:xfrm>
                <a:off x="2355527" y="4348992"/>
                <a:ext cx="2370532" cy="3073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kern="0" dirty="0">
                    <a:solidFill>
                      <a:prstClr val="black"/>
                    </a:solidFill>
                  </a:rPr>
                  <a:t>Une </a:t>
                </a:r>
                <a:r>
                  <a:rPr lang="en-US" sz="1000" kern="0" dirty="0" err="1">
                    <a:solidFill>
                      <a:prstClr val="black"/>
                    </a:solidFill>
                  </a:rPr>
                  <a:t>semaine</a:t>
                </a:r>
                <a:r>
                  <a:rPr lang="en-US" sz="1000" kern="0" dirty="0">
                    <a:solidFill>
                      <a:prstClr val="black"/>
                    </a:solidFill>
                  </a:rPr>
                  <a:t> </a:t>
                </a:r>
                <a:r>
                  <a:rPr lang="en-US" sz="1000" kern="0" dirty="0" err="1">
                    <a:solidFill>
                      <a:prstClr val="black"/>
                    </a:solidFill>
                  </a:rPr>
                  <a:t>ponctuéee</a:t>
                </a:r>
                <a:r>
                  <a:rPr lang="en-US" sz="1000" kern="0" dirty="0">
                    <a:solidFill>
                      <a:prstClr val="black"/>
                    </a:solidFill>
                  </a:rPr>
                  <a:t> par,,,,,</a:t>
                </a:r>
                <a:endParaRPr kumimoji="0" lang="en-US" sz="1000" b="0" i="0" u="none" strike="noStrike" kern="0" cap="none" spc="0" normalizeH="0" baseline="0" noProof="0" dirty="0">
                  <a:ln>
                    <a:noFill/>
                  </a:ln>
                  <a:solidFill>
                    <a:prstClr val="black"/>
                  </a:solidFill>
                  <a:effectLst/>
                  <a:uLnTx/>
                  <a:uFillTx/>
                </a:endParaRPr>
              </a:p>
            </p:txBody>
          </p:sp>
        </p:grpSp>
        <p:sp>
          <p:nvSpPr>
            <p:cNvPr id="27" name="Rectangle: Top Corners Rounded 90">
              <a:extLst>
                <a:ext uri="{FF2B5EF4-FFF2-40B4-BE49-F238E27FC236}">
                  <a16:creationId xmlns="" xmlns:a16="http://schemas.microsoft.com/office/drawing/2014/main" id="{CBA2B08C-AEC8-450A-AB23-96FD8A247923}"/>
                </a:ext>
              </a:extLst>
            </p:cNvPr>
            <p:cNvSpPr/>
            <p:nvPr/>
          </p:nvSpPr>
          <p:spPr>
            <a:xfrm>
              <a:off x="5884648" y="4323564"/>
              <a:ext cx="439005" cy="129528"/>
            </a:xfrm>
            <a:prstGeom prst="round2SameRect">
              <a:avLst>
                <a:gd name="adj1" fmla="val 16667"/>
                <a:gd name="adj2" fmla="val 50000"/>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9" name="Round Single Corner Rectangle 20">
            <a:extLst>
              <a:ext uri="{FF2B5EF4-FFF2-40B4-BE49-F238E27FC236}">
                <a16:creationId xmlns="" xmlns:a16="http://schemas.microsoft.com/office/drawing/2014/main" id="{224068B4-AED2-4966-B421-85EAE42F62B7}"/>
              </a:ext>
            </a:extLst>
          </p:cNvPr>
          <p:cNvSpPr/>
          <p:nvPr/>
        </p:nvSpPr>
        <p:spPr>
          <a:xfrm>
            <a:off x="34323" y="2938278"/>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Production</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0" name="Triangle isocèle 39">
            <a:extLst>
              <a:ext uri="{FF2B5EF4-FFF2-40B4-BE49-F238E27FC236}">
                <a16:creationId xmlns="" xmlns:a16="http://schemas.microsoft.com/office/drawing/2014/main" id="{71E6A19D-8A47-4F21-AD17-29D39CA52BE6}"/>
              </a:ext>
            </a:extLst>
          </p:cNvPr>
          <p:cNvSpPr/>
          <p:nvPr/>
        </p:nvSpPr>
        <p:spPr>
          <a:xfrm rot="5400000">
            <a:off x="1275822" y="3006073"/>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41" name="Round Single Corner Rectangle 20">
            <a:extLst>
              <a:ext uri="{FF2B5EF4-FFF2-40B4-BE49-F238E27FC236}">
                <a16:creationId xmlns="" xmlns:a16="http://schemas.microsoft.com/office/drawing/2014/main" id="{224068B4-AED2-4966-B421-85EAE42F62B7}"/>
              </a:ext>
            </a:extLst>
          </p:cNvPr>
          <p:cNvSpPr/>
          <p:nvPr/>
        </p:nvSpPr>
        <p:spPr>
          <a:xfrm>
            <a:off x="34323" y="3900737"/>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Qualité</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2" name="Triangle isocèle 41">
            <a:extLst>
              <a:ext uri="{FF2B5EF4-FFF2-40B4-BE49-F238E27FC236}">
                <a16:creationId xmlns="" xmlns:a16="http://schemas.microsoft.com/office/drawing/2014/main" id="{71E6A19D-8A47-4F21-AD17-29D39CA52BE6}"/>
              </a:ext>
            </a:extLst>
          </p:cNvPr>
          <p:cNvSpPr/>
          <p:nvPr/>
        </p:nvSpPr>
        <p:spPr>
          <a:xfrm rot="5400000">
            <a:off x="1243352" y="3950742"/>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43" name="Round Single Corner Rectangle 20">
            <a:extLst>
              <a:ext uri="{FF2B5EF4-FFF2-40B4-BE49-F238E27FC236}">
                <a16:creationId xmlns="" xmlns:a16="http://schemas.microsoft.com/office/drawing/2014/main" id="{224068B4-AED2-4966-B421-85EAE42F62B7}"/>
              </a:ext>
            </a:extLst>
          </p:cNvPr>
          <p:cNvSpPr/>
          <p:nvPr/>
        </p:nvSpPr>
        <p:spPr>
          <a:xfrm>
            <a:off x="34323" y="4768026"/>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P</a:t>
            </a: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rogramme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4" name="Triangle isocèle 43">
            <a:extLst>
              <a:ext uri="{FF2B5EF4-FFF2-40B4-BE49-F238E27FC236}">
                <a16:creationId xmlns="" xmlns:a16="http://schemas.microsoft.com/office/drawing/2014/main" id="{71E6A19D-8A47-4F21-AD17-29D39CA52BE6}"/>
              </a:ext>
            </a:extLst>
          </p:cNvPr>
          <p:cNvSpPr/>
          <p:nvPr/>
        </p:nvSpPr>
        <p:spPr>
          <a:xfrm rot="5400000">
            <a:off x="1243352" y="4824719"/>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45" name="Round Single Corner Rectangle 20">
            <a:extLst>
              <a:ext uri="{FF2B5EF4-FFF2-40B4-BE49-F238E27FC236}">
                <a16:creationId xmlns="" xmlns:a16="http://schemas.microsoft.com/office/drawing/2014/main" id="{224068B4-AED2-4966-B421-85EAE42F62B7}"/>
              </a:ext>
            </a:extLst>
          </p:cNvPr>
          <p:cNvSpPr/>
          <p:nvPr/>
        </p:nvSpPr>
        <p:spPr>
          <a:xfrm>
            <a:off x="34323" y="5891449"/>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Tehnique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6" name="Triangle isocèle 45">
            <a:extLst>
              <a:ext uri="{FF2B5EF4-FFF2-40B4-BE49-F238E27FC236}">
                <a16:creationId xmlns="" xmlns:a16="http://schemas.microsoft.com/office/drawing/2014/main" id="{71E6A19D-8A47-4F21-AD17-29D39CA52BE6}"/>
              </a:ext>
            </a:extLst>
          </p:cNvPr>
          <p:cNvSpPr/>
          <p:nvPr/>
        </p:nvSpPr>
        <p:spPr>
          <a:xfrm rot="5400000">
            <a:off x="1271948" y="5960782"/>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47" name="Round Single Corner Rectangle 20">
            <a:extLst>
              <a:ext uri="{FF2B5EF4-FFF2-40B4-BE49-F238E27FC236}">
                <a16:creationId xmlns="" xmlns:a16="http://schemas.microsoft.com/office/drawing/2014/main" id="{224068B4-AED2-4966-B421-85EAE42F62B7}"/>
              </a:ext>
            </a:extLst>
          </p:cNvPr>
          <p:cNvSpPr/>
          <p:nvPr/>
        </p:nvSpPr>
        <p:spPr>
          <a:xfrm>
            <a:off x="6278983" y="2868628"/>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Production</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8" name="Triangle isocèle 47">
            <a:extLst>
              <a:ext uri="{FF2B5EF4-FFF2-40B4-BE49-F238E27FC236}">
                <a16:creationId xmlns="" xmlns:a16="http://schemas.microsoft.com/office/drawing/2014/main" id="{71E6A19D-8A47-4F21-AD17-29D39CA52BE6}"/>
              </a:ext>
            </a:extLst>
          </p:cNvPr>
          <p:cNvSpPr/>
          <p:nvPr/>
        </p:nvSpPr>
        <p:spPr>
          <a:xfrm rot="5400000">
            <a:off x="7509439" y="2913257"/>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49" name="Round Single Corner Rectangle 20">
            <a:extLst>
              <a:ext uri="{FF2B5EF4-FFF2-40B4-BE49-F238E27FC236}">
                <a16:creationId xmlns="" xmlns:a16="http://schemas.microsoft.com/office/drawing/2014/main" id="{224068B4-AED2-4966-B421-85EAE42F62B7}"/>
              </a:ext>
            </a:extLst>
          </p:cNvPr>
          <p:cNvSpPr/>
          <p:nvPr/>
        </p:nvSpPr>
        <p:spPr>
          <a:xfrm>
            <a:off x="6278983" y="3831087"/>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Qualité</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0" name="Triangle isocèle 49">
            <a:extLst>
              <a:ext uri="{FF2B5EF4-FFF2-40B4-BE49-F238E27FC236}">
                <a16:creationId xmlns="" xmlns:a16="http://schemas.microsoft.com/office/drawing/2014/main" id="{71E6A19D-8A47-4F21-AD17-29D39CA52BE6}"/>
              </a:ext>
            </a:extLst>
          </p:cNvPr>
          <p:cNvSpPr/>
          <p:nvPr/>
        </p:nvSpPr>
        <p:spPr>
          <a:xfrm rot="5400000">
            <a:off x="7489326" y="3857926"/>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51" name="Round Single Corner Rectangle 20">
            <a:extLst>
              <a:ext uri="{FF2B5EF4-FFF2-40B4-BE49-F238E27FC236}">
                <a16:creationId xmlns="" xmlns:a16="http://schemas.microsoft.com/office/drawing/2014/main" id="{224068B4-AED2-4966-B421-85EAE42F62B7}"/>
              </a:ext>
            </a:extLst>
          </p:cNvPr>
          <p:cNvSpPr/>
          <p:nvPr/>
        </p:nvSpPr>
        <p:spPr>
          <a:xfrm>
            <a:off x="6278983" y="4698376"/>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P</a:t>
            </a: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rogramme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2" name="Triangle isocèle 51">
            <a:extLst>
              <a:ext uri="{FF2B5EF4-FFF2-40B4-BE49-F238E27FC236}">
                <a16:creationId xmlns="" xmlns:a16="http://schemas.microsoft.com/office/drawing/2014/main" id="{71E6A19D-8A47-4F21-AD17-29D39CA52BE6}"/>
              </a:ext>
            </a:extLst>
          </p:cNvPr>
          <p:cNvSpPr/>
          <p:nvPr/>
        </p:nvSpPr>
        <p:spPr>
          <a:xfrm rot="5400000">
            <a:off x="7489326" y="4731903"/>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53" name="Round Single Corner Rectangle 20">
            <a:extLst>
              <a:ext uri="{FF2B5EF4-FFF2-40B4-BE49-F238E27FC236}">
                <a16:creationId xmlns="" xmlns:a16="http://schemas.microsoft.com/office/drawing/2014/main" id="{224068B4-AED2-4966-B421-85EAE42F62B7}"/>
              </a:ext>
            </a:extLst>
          </p:cNvPr>
          <p:cNvSpPr/>
          <p:nvPr/>
        </p:nvSpPr>
        <p:spPr>
          <a:xfrm>
            <a:off x="6278983" y="5821799"/>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Tehnique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4" name="Triangle isocèle 53">
            <a:extLst>
              <a:ext uri="{FF2B5EF4-FFF2-40B4-BE49-F238E27FC236}">
                <a16:creationId xmlns="" xmlns:a16="http://schemas.microsoft.com/office/drawing/2014/main" id="{71E6A19D-8A47-4F21-AD17-29D39CA52BE6}"/>
              </a:ext>
            </a:extLst>
          </p:cNvPr>
          <p:cNvSpPr/>
          <p:nvPr/>
        </p:nvSpPr>
        <p:spPr>
          <a:xfrm rot="5400000">
            <a:off x="7517922" y="5867966"/>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55" name="Rectangle 54"/>
          <p:cNvSpPr/>
          <p:nvPr/>
        </p:nvSpPr>
        <p:spPr>
          <a:xfrm>
            <a:off x="1878488" y="5398532"/>
            <a:ext cx="3457213" cy="883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Tx/>
              <a:buChar char="-"/>
            </a:pPr>
            <a:r>
              <a:rPr lang="fr-FR" sz="1100" dirty="0" smtClean="0">
                <a:solidFill>
                  <a:schemeClr val="tx1"/>
                </a:solidFill>
                <a:latin typeface="Baskerville Old Face" panose="02020602080505020303" pitchFamily="18" charset="0"/>
              </a:rPr>
              <a:t>Activation du </a:t>
            </a:r>
            <a:r>
              <a:rPr lang="fr-FR" sz="1100" dirty="0" err="1" smtClean="0">
                <a:solidFill>
                  <a:schemeClr val="tx1"/>
                </a:solidFill>
                <a:latin typeface="Baskerville Old Face" panose="02020602080505020303" pitchFamily="18" charset="0"/>
              </a:rPr>
              <a:t>survey</a:t>
            </a:r>
            <a:r>
              <a:rPr lang="fr-FR" sz="1100" dirty="0" smtClean="0">
                <a:solidFill>
                  <a:schemeClr val="tx1"/>
                </a:solidFill>
                <a:latin typeface="Baskerville Old Face" panose="02020602080505020303" pitchFamily="18" charset="0"/>
              </a:rPr>
              <a:t> sur la plateforme </a:t>
            </a:r>
            <a:r>
              <a:rPr lang="fr-FR" sz="1100" dirty="0" err="1" smtClean="0">
                <a:solidFill>
                  <a:schemeClr val="tx1"/>
                </a:solidFill>
                <a:latin typeface="Baskerville Old Face" panose="02020602080505020303" pitchFamily="18" charset="0"/>
              </a:rPr>
              <a:t>hermes</a:t>
            </a:r>
            <a:r>
              <a:rPr lang="fr-FR" sz="1100" dirty="0" smtClean="0">
                <a:solidFill>
                  <a:schemeClr val="tx1"/>
                </a:solidFill>
                <a:latin typeface="Baskerville Old Face" panose="02020602080505020303" pitchFamily="18" charset="0"/>
              </a:rPr>
              <a:t> 11</a:t>
            </a:r>
            <a:endParaRPr lang="fr-FR" sz="1100" dirty="0">
              <a:solidFill>
                <a:schemeClr val="tx1"/>
              </a:solidFill>
              <a:latin typeface="Baskerville Old Face" panose="02020602080505020303" pitchFamily="18" charset="0"/>
            </a:endParaRPr>
          </a:p>
          <a:p>
            <a:pPr marL="171450" indent="-171450">
              <a:buFontTx/>
              <a:buChar char="-"/>
            </a:pPr>
            <a:endParaRPr lang="fr-FR" sz="1100" dirty="0">
              <a:solidFill>
                <a:schemeClr val="tx1"/>
              </a:solidFill>
              <a:latin typeface="Baskerville Old Face" panose="02020602080505020303" pitchFamily="18" charset="0"/>
            </a:endParaRPr>
          </a:p>
        </p:txBody>
      </p:sp>
      <p:sp>
        <p:nvSpPr>
          <p:cNvPr id="56" name="Rectangle 55"/>
          <p:cNvSpPr/>
          <p:nvPr/>
        </p:nvSpPr>
        <p:spPr>
          <a:xfrm>
            <a:off x="7935936" y="5136222"/>
            <a:ext cx="3457213" cy="1294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050" dirty="0">
              <a:solidFill>
                <a:schemeClr val="tx1"/>
              </a:solidFill>
              <a:latin typeface="Baskerville Old Face" panose="02020602080505020303" pitchFamily="18" charset="0"/>
            </a:endParaRPr>
          </a:p>
        </p:txBody>
      </p:sp>
      <p:sp>
        <p:nvSpPr>
          <p:cNvPr id="58" name="Rectangle 57"/>
          <p:cNvSpPr/>
          <p:nvPr/>
        </p:nvSpPr>
        <p:spPr>
          <a:xfrm>
            <a:off x="7896214" y="5689821"/>
            <a:ext cx="3457213" cy="883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Tx/>
              <a:buChar char="-"/>
            </a:pPr>
            <a:r>
              <a:rPr lang="fr-FR" sz="1100" dirty="0" smtClean="0">
                <a:solidFill>
                  <a:schemeClr val="tx1"/>
                </a:solidFill>
                <a:latin typeface="Baskerville Old Face" panose="02020602080505020303" pitchFamily="18" charset="0"/>
              </a:rPr>
              <a:t>Coupure de la connexion internet</a:t>
            </a:r>
          </a:p>
          <a:p>
            <a:pPr marL="171450" indent="-171450">
              <a:buFontTx/>
              <a:buChar char="-"/>
            </a:pPr>
            <a:r>
              <a:rPr lang="fr-FR" sz="1100" dirty="0" smtClean="0">
                <a:solidFill>
                  <a:schemeClr val="tx1"/>
                </a:solidFill>
                <a:latin typeface="Baskerville Old Face" panose="02020602080505020303" pitchFamily="18" charset="0"/>
              </a:rPr>
              <a:t>Débordement des appels sur </a:t>
            </a:r>
            <a:r>
              <a:rPr lang="fr-FR" sz="1100" dirty="0" err="1" smtClean="0">
                <a:solidFill>
                  <a:schemeClr val="tx1"/>
                </a:solidFill>
                <a:latin typeface="Baskerville Old Face" panose="02020602080505020303" pitchFamily="18" charset="0"/>
              </a:rPr>
              <a:t>moov</a:t>
            </a:r>
            <a:endParaRPr lang="fr-FR" sz="11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465918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B5FBFE6-7FFA-4CA7-BD1C-8460BC45853F}"/>
              </a:ext>
            </a:extLst>
          </p:cNvPr>
          <p:cNvSpPr/>
          <p:nvPr/>
        </p:nvSpPr>
        <p:spPr>
          <a:xfrm>
            <a:off x="0" y="1311965"/>
            <a:ext cx="12192000" cy="245478"/>
          </a:xfrm>
          <a:prstGeom prst="rect">
            <a:avLst/>
          </a:prstGeom>
          <a:gradFill flip="none" rotWithShape="1">
            <a:gsLst>
              <a:gs pos="47800">
                <a:schemeClr val="bg1">
                  <a:lumMod val="95000"/>
                </a:schemeClr>
              </a:gs>
              <a:gs pos="7000">
                <a:schemeClr val="bg1">
                  <a:lumMod val="65000"/>
                </a:schemeClr>
              </a:gs>
              <a:gs pos="84000">
                <a:schemeClr val="tx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15">
            <a:extLst>
              <a:ext uri="{FF2B5EF4-FFF2-40B4-BE49-F238E27FC236}">
                <a16:creationId xmlns="" xmlns:a16="http://schemas.microsoft.com/office/drawing/2014/main" id="{D52095CE-82AC-49FC-A106-529747151CA1}"/>
              </a:ext>
            </a:extLst>
          </p:cNvPr>
          <p:cNvGrpSpPr/>
          <p:nvPr/>
        </p:nvGrpSpPr>
        <p:grpSpPr>
          <a:xfrm>
            <a:off x="415731" y="1198275"/>
            <a:ext cx="1671101" cy="3718704"/>
            <a:chOff x="5260449" y="310380"/>
            <a:chExt cx="1671101" cy="3718704"/>
          </a:xfrm>
          <a:effectLst/>
        </p:grpSpPr>
        <p:sp>
          <p:nvSpPr>
            <p:cNvPr id="6" name="Rectangle: Top Corners Rounded 10">
              <a:extLst>
                <a:ext uri="{FF2B5EF4-FFF2-40B4-BE49-F238E27FC236}">
                  <a16:creationId xmlns="" xmlns:a16="http://schemas.microsoft.com/office/drawing/2014/main" id="{E140B89A-4B56-473D-A4CF-DC7DE57050A9}"/>
                </a:ext>
              </a:extLst>
            </p:cNvPr>
            <p:cNvSpPr/>
            <p:nvPr/>
          </p:nvSpPr>
          <p:spPr>
            <a:xfrm>
              <a:off x="6295824" y="312241"/>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9">
              <a:extLst>
                <a:ext uri="{FF2B5EF4-FFF2-40B4-BE49-F238E27FC236}">
                  <a16:creationId xmlns="" xmlns:a16="http://schemas.microsoft.com/office/drawing/2014/main" id="{7A2F9464-BE5D-4280-8C7A-EEA25E7555B4}"/>
                </a:ext>
              </a:extLst>
            </p:cNvPr>
            <p:cNvSpPr/>
            <p:nvPr/>
          </p:nvSpPr>
          <p:spPr>
            <a:xfrm>
              <a:off x="5693318" y="311908"/>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3419C51A-45B4-4FD0-9C58-BBF4AAB4A23A}"/>
                </a:ext>
              </a:extLst>
            </p:cNvPr>
            <p:cNvSpPr/>
            <p:nvPr/>
          </p:nvSpPr>
          <p:spPr>
            <a:xfrm rot="5400000">
              <a:off x="5728869" y="712564"/>
              <a:ext cx="734260" cy="448821"/>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row: Pentagon 6">
              <a:extLst>
                <a:ext uri="{FF2B5EF4-FFF2-40B4-BE49-F238E27FC236}">
                  <a16:creationId xmlns="" xmlns:a16="http://schemas.microsoft.com/office/drawing/2014/main" id="{C1CFFB9C-8327-4399-A0CB-A13D58D378B0}"/>
                </a:ext>
              </a:extLst>
            </p:cNvPr>
            <p:cNvSpPr/>
            <p:nvPr/>
          </p:nvSpPr>
          <p:spPr>
            <a:xfrm rot="5400000">
              <a:off x="4630971" y="1728504"/>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Arrow: Pentagon 5">
              <a:extLst>
                <a:ext uri="{FF2B5EF4-FFF2-40B4-BE49-F238E27FC236}">
                  <a16:creationId xmlns="" xmlns:a16="http://schemas.microsoft.com/office/drawing/2014/main" id="{206FFE3F-1D82-4F13-AF61-8E076D6C0CCF}"/>
                </a:ext>
              </a:extLst>
            </p:cNvPr>
            <p:cNvSpPr/>
            <p:nvPr/>
          </p:nvSpPr>
          <p:spPr>
            <a:xfrm rot="5400000">
              <a:off x="4761000" y="1757209"/>
              <a:ext cx="2663687" cy="1531288"/>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Pentagon 7">
              <a:extLst>
                <a:ext uri="{FF2B5EF4-FFF2-40B4-BE49-F238E27FC236}">
                  <a16:creationId xmlns="" xmlns:a16="http://schemas.microsoft.com/office/drawing/2014/main" id="{BD4C5A5E-EF1E-45EC-BE03-29E2B56264A2}"/>
                </a:ext>
              </a:extLst>
            </p:cNvPr>
            <p:cNvSpPr/>
            <p:nvPr/>
          </p:nvSpPr>
          <p:spPr>
            <a:xfrm rot="5400000">
              <a:off x="5764870" y="293841"/>
              <a:ext cx="662260" cy="696006"/>
            </a:xfrm>
            <a:prstGeom prst="homePlate">
              <a:avLst/>
            </a:prstGeom>
            <a:gradFill flip="none" rotWithShape="1">
              <a:gsLst>
                <a:gs pos="0">
                  <a:srgbClr val="660066"/>
                </a:gs>
                <a:gs pos="100000">
                  <a:srgbClr val="FF00FF"/>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 xmlns:a16="http://schemas.microsoft.com/office/drawing/2014/main" id="{3A96D889-D914-431C-8C32-5297A7AA59F6}"/>
                </a:ext>
              </a:extLst>
            </p:cNvPr>
            <p:cNvSpPr txBox="1"/>
            <p:nvPr/>
          </p:nvSpPr>
          <p:spPr>
            <a:xfrm>
              <a:off x="5704609" y="310380"/>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01</a:t>
              </a:r>
            </a:p>
          </p:txBody>
        </p:sp>
        <p:sp>
          <p:nvSpPr>
            <p:cNvPr id="13" name="TextBox 13">
              <a:extLst>
                <a:ext uri="{FF2B5EF4-FFF2-40B4-BE49-F238E27FC236}">
                  <a16:creationId xmlns="" xmlns:a16="http://schemas.microsoft.com/office/drawing/2014/main" id="{DC7A603A-E20F-4435-BE64-43996E6C46A5}"/>
                </a:ext>
              </a:extLst>
            </p:cNvPr>
            <p:cNvSpPr txBox="1"/>
            <p:nvPr/>
          </p:nvSpPr>
          <p:spPr>
            <a:xfrm>
              <a:off x="5376808" y="1178294"/>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EFFECTIF</a:t>
              </a:r>
            </a:p>
          </p:txBody>
        </p:sp>
        <p:sp>
          <p:nvSpPr>
            <p:cNvPr id="14" name="TextBox 14">
              <a:extLst>
                <a:ext uri="{FF2B5EF4-FFF2-40B4-BE49-F238E27FC236}">
                  <a16:creationId xmlns="" xmlns:a16="http://schemas.microsoft.com/office/drawing/2014/main" id="{CEEEE4A0-AB99-4A42-9754-C78F62C1EF34}"/>
                </a:ext>
              </a:extLst>
            </p:cNvPr>
            <p:cNvSpPr txBox="1"/>
            <p:nvPr/>
          </p:nvSpPr>
          <p:spPr>
            <a:xfrm>
              <a:off x="5556738" y="1969477"/>
              <a:ext cx="1083213" cy="430887"/>
            </a:xfrm>
            <a:prstGeom prst="rect">
              <a:avLst/>
            </a:prstGeom>
            <a:noFill/>
          </p:spPr>
          <p:txBody>
            <a:bodyPr wrap="square" rtlCol="0">
              <a:spAutoFit/>
            </a:bodyPr>
            <a:lstStyle/>
            <a:p>
              <a:pPr algn="ctr"/>
              <a:r>
                <a:rPr lang="en-US" sz="1100" dirty="0">
                  <a:solidFill>
                    <a:schemeClr val="bg1">
                      <a:lumMod val="50000"/>
                    </a:schemeClr>
                  </a:solidFill>
                </a:rPr>
                <a:t>DDDDDDDDDDDDDDDDDDD</a:t>
              </a:r>
            </a:p>
          </p:txBody>
        </p:sp>
      </p:grpSp>
      <p:grpSp>
        <p:nvGrpSpPr>
          <p:cNvPr id="15" name="Group 1">
            <a:extLst>
              <a:ext uri="{FF2B5EF4-FFF2-40B4-BE49-F238E27FC236}">
                <a16:creationId xmlns="" xmlns:a16="http://schemas.microsoft.com/office/drawing/2014/main" id="{15031C7F-00D1-4A09-8C2E-11806600740E}"/>
              </a:ext>
            </a:extLst>
          </p:cNvPr>
          <p:cNvGrpSpPr/>
          <p:nvPr/>
        </p:nvGrpSpPr>
        <p:grpSpPr>
          <a:xfrm>
            <a:off x="2316372" y="1198275"/>
            <a:ext cx="1719569" cy="3718705"/>
            <a:chOff x="2316372" y="1198275"/>
            <a:chExt cx="1719569" cy="3718705"/>
          </a:xfrm>
          <a:effectLst/>
        </p:grpSpPr>
        <p:sp>
          <p:nvSpPr>
            <p:cNvPr id="16" name="Rectangle: Top Corners Rounded 17">
              <a:extLst>
                <a:ext uri="{FF2B5EF4-FFF2-40B4-BE49-F238E27FC236}">
                  <a16:creationId xmlns="" xmlns:a16="http://schemas.microsoft.com/office/drawing/2014/main" id="{F76ADAC5-E4BD-4D9B-9FF6-2ECD52D6CAA6}"/>
                </a:ext>
              </a:extLst>
            </p:cNvPr>
            <p:cNvSpPr/>
            <p:nvPr/>
          </p:nvSpPr>
          <p:spPr>
            <a:xfrm>
              <a:off x="3400214"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Top Corners Rounded 18">
              <a:extLst>
                <a:ext uri="{FF2B5EF4-FFF2-40B4-BE49-F238E27FC236}">
                  <a16:creationId xmlns="" xmlns:a16="http://schemas.microsoft.com/office/drawing/2014/main" id="{3800D314-C332-4C1E-BB90-F8E5BF89392A}"/>
                </a:ext>
              </a:extLst>
            </p:cNvPr>
            <p:cNvSpPr/>
            <p:nvPr/>
          </p:nvSpPr>
          <p:spPr>
            <a:xfrm>
              <a:off x="2797708"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00DCDFF2-CE1A-40C4-A1B4-831F956564A5}"/>
                </a:ext>
              </a:extLst>
            </p:cNvPr>
            <p:cNvSpPr/>
            <p:nvPr/>
          </p:nvSpPr>
          <p:spPr>
            <a:xfrm rot="5400000">
              <a:off x="2833259" y="1600459"/>
              <a:ext cx="734260" cy="44882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Arrow: Pentagon 20">
              <a:extLst>
                <a:ext uri="{FF2B5EF4-FFF2-40B4-BE49-F238E27FC236}">
                  <a16:creationId xmlns="" xmlns:a16="http://schemas.microsoft.com/office/drawing/2014/main" id="{F81E39E0-57C8-4662-89AF-A693990DF95D}"/>
                </a:ext>
              </a:extLst>
            </p:cNvPr>
            <p:cNvSpPr/>
            <p:nvPr/>
          </p:nvSpPr>
          <p:spPr>
            <a:xfrm rot="5400000">
              <a:off x="1735361" y="2616400"/>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Arrow: Pentagon 21">
              <a:extLst>
                <a:ext uri="{FF2B5EF4-FFF2-40B4-BE49-F238E27FC236}">
                  <a16:creationId xmlns="" xmlns:a16="http://schemas.microsoft.com/office/drawing/2014/main" id="{A92117CC-DD25-457F-A712-43CF14AF7DAE}"/>
                </a:ext>
              </a:extLst>
            </p:cNvPr>
            <p:cNvSpPr/>
            <p:nvPr/>
          </p:nvSpPr>
          <p:spPr>
            <a:xfrm rot="5400000">
              <a:off x="1884939"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Pentagon 22">
              <a:extLst>
                <a:ext uri="{FF2B5EF4-FFF2-40B4-BE49-F238E27FC236}">
                  <a16:creationId xmlns="" xmlns:a16="http://schemas.microsoft.com/office/drawing/2014/main" id="{D462B00C-2DDC-47EB-B513-2CE646E760E6}"/>
                </a:ext>
              </a:extLst>
            </p:cNvPr>
            <p:cNvSpPr/>
            <p:nvPr/>
          </p:nvSpPr>
          <p:spPr>
            <a:xfrm rot="5400000">
              <a:off x="2869260" y="1181736"/>
              <a:ext cx="662260" cy="696006"/>
            </a:xfrm>
            <a:prstGeom prst="homePlate">
              <a:avLst/>
            </a:prstGeom>
            <a:gradFill flip="none" rotWithShape="1">
              <a:gsLst>
                <a:gs pos="0">
                  <a:srgbClr val="CC3300"/>
                </a:gs>
                <a:gs pos="100000">
                  <a:srgbClr val="FF99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Box 23">
              <a:extLst>
                <a:ext uri="{FF2B5EF4-FFF2-40B4-BE49-F238E27FC236}">
                  <a16:creationId xmlns="" xmlns:a16="http://schemas.microsoft.com/office/drawing/2014/main" id="{1205A22E-5894-47BF-91E1-1903AF4F85AC}"/>
                </a:ext>
              </a:extLst>
            </p:cNvPr>
            <p:cNvSpPr txBox="1"/>
            <p:nvPr/>
          </p:nvSpPr>
          <p:spPr>
            <a:xfrm>
              <a:off x="2808999"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02</a:t>
              </a:r>
            </a:p>
          </p:txBody>
        </p:sp>
        <p:sp>
          <p:nvSpPr>
            <p:cNvPr id="23" name="TextBox 24">
              <a:extLst>
                <a:ext uri="{FF2B5EF4-FFF2-40B4-BE49-F238E27FC236}">
                  <a16:creationId xmlns="" xmlns:a16="http://schemas.microsoft.com/office/drawing/2014/main" id="{3D3DB8B6-20A5-4225-9A3A-6F97A370CA2F}"/>
                </a:ext>
              </a:extLst>
            </p:cNvPr>
            <p:cNvSpPr txBox="1"/>
            <p:nvPr/>
          </p:nvSpPr>
          <p:spPr>
            <a:xfrm>
              <a:off x="2531471" y="2102607"/>
              <a:ext cx="1391479" cy="430887"/>
            </a:xfrm>
            <a:prstGeom prst="rect">
              <a:avLst/>
            </a:prstGeom>
            <a:noFill/>
          </p:spPr>
          <p:txBody>
            <a:bodyPr wrap="square" rtlCol="0">
              <a:spAutoFit/>
            </a:bodyPr>
            <a:lstStyle>
              <a:defPPr>
                <a:defRPr lang="fr-FR"/>
              </a:defPPr>
              <a:lvl1pPr algn="ctr">
                <a:defRPr sz="1100" b="1">
                  <a:latin typeface="Century Gothic" panose="020B0502020202020204" pitchFamily="34" charset="0"/>
                </a:defRPr>
              </a:lvl1pPr>
            </a:lstStyle>
            <a:p>
              <a:r>
                <a:rPr lang="en-US" dirty="0"/>
                <a:t>INDICATEURS CONTRACTUELS</a:t>
              </a:r>
            </a:p>
          </p:txBody>
        </p:sp>
        <p:sp>
          <p:nvSpPr>
            <p:cNvPr id="24" name="TextBox 25">
              <a:extLst>
                <a:ext uri="{FF2B5EF4-FFF2-40B4-BE49-F238E27FC236}">
                  <a16:creationId xmlns="" xmlns:a16="http://schemas.microsoft.com/office/drawing/2014/main" id="{CBF1DB60-8EAB-4198-8B98-9369F37D2921}"/>
                </a:ext>
              </a:extLst>
            </p:cNvPr>
            <p:cNvSpPr txBox="1"/>
            <p:nvPr/>
          </p:nvSpPr>
          <p:spPr>
            <a:xfrm>
              <a:off x="2316372" y="2518818"/>
              <a:ext cx="1719569" cy="430887"/>
            </a:xfrm>
            <a:prstGeom prst="rect">
              <a:avLst/>
            </a:prstGeom>
            <a:noFill/>
          </p:spPr>
          <p:txBody>
            <a:bodyPr wrap="square" rtlCol="0">
              <a:spAutoFit/>
            </a:bodyPr>
            <a:lstStyle/>
            <a:p>
              <a:pPr algn="ctr"/>
              <a:r>
                <a:rPr lang="en-US" sz="1100" dirty="0">
                  <a:solidFill>
                    <a:schemeClr val="bg1">
                      <a:lumMod val="50000"/>
                    </a:schemeClr>
                  </a:solidFill>
                </a:rPr>
                <a:t>DDDDDDDDDDDDDDDDDDDDDDDDDDDDDDDDD</a:t>
              </a:r>
            </a:p>
          </p:txBody>
        </p:sp>
      </p:grpSp>
      <p:grpSp>
        <p:nvGrpSpPr>
          <p:cNvPr id="25" name="Group 2">
            <a:extLst>
              <a:ext uri="{FF2B5EF4-FFF2-40B4-BE49-F238E27FC236}">
                <a16:creationId xmlns="" xmlns:a16="http://schemas.microsoft.com/office/drawing/2014/main" id="{8186FC58-FEB3-4C88-B816-4D1DEAB5D71B}"/>
              </a:ext>
            </a:extLst>
          </p:cNvPr>
          <p:cNvGrpSpPr/>
          <p:nvPr/>
        </p:nvGrpSpPr>
        <p:grpSpPr>
          <a:xfrm>
            <a:off x="4313947" y="1198275"/>
            <a:ext cx="1671101" cy="3718704"/>
            <a:chOff x="4313947" y="1198275"/>
            <a:chExt cx="1671101" cy="3718704"/>
          </a:xfrm>
          <a:effectLst/>
        </p:grpSpPr>
        <p:sp>
          <p:nvSpPr>
            <p:cNvPr id="26" name="Rectangle: Top Corners Rounded 27">
              <a:extLst>
                <a:ext uri="{FF2B5EF4-FFF2-40B4-BE49-F238E27FC236}">
                  <a16:creationId xmlns="" xmlns:a16="http://schemas.microsoft.com/office/drawing/2014/main" id="{8F4F6020-80E4-46D5-AC9E-087987BCEBAE}"/>
                </a:ext>
              </a:extLst>
            </p:cNvPr>
            <p:cNvSpPr/>
            <p:nvPr/>
          </p:nvSpPr>
          <p:spPr>
            <a:xfrm>
              <a:off x="5349322"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Top Corners Rounded 28">
              <a:extLst>
                <a:ext uri="{FF2B5EF4-FFF2-40B4-BE49-F238E27FC236}">
                  <a16:creationId xmlns="" xmlns:a16="http://schemas.microsoft.com/office/drawing/2014/main" id="{71F040EC-DAA8-4BB6-BD3F-CD5A0B112629}"/>
                </a:ext>
              </a:extLst>
            </p:cNvPr>
            <p:cNvSpPr/>
            <p:nvPr/>
          </p:nvSpPr>
          <p:spPr>
            <a:xfrm>
              <a:off x="4746816"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 xmlns:a16="http://schemas.microsoft.com/office/drawing/2014/main" id="{CE82FF95-AF23-4AA3-8F93-5CAC05A2BA35}"/>
                </a:ext>
              </a:extLst>
            </p:cNvPr>
            <p:cNvSpPr/>
            <p:nvPr/>
          </p:nvSpPr>
          <p:spPr>
            <a:xfrm rot="5400000">
              <a:off x="4782367" y="1600459"/>
              <a:ext cx="734260" cy="448821"/>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Arrow: Pentagon 30">
              <a:extLst>
                <a:ext uri="{FF2B5EF4-FFF2-40B4-BE49-F238E27FC236}">
                  <a16:creationId xmlns="" xmlns:a16="http://schemas.microsoft.com/office/drawing/2014/main" id="{27EA1AAE-9ACF-479B-BD6C-AD5F06DE468B}"/>
                </a:ext>
              </a:extLst>
            </p:cNvPr>
            <p:cNvSpPr/>
            <p:nvPr/>
          </p:nvSpPr>
          <p:spPr>
            <a:xfrm rot="5400000">
              <a:off x="3684469" y="2616399"/>
              <a:ext cx="2930058" cy="1671101"/>
            </a:xfrm>
            <a:prstGeom prst="homePlate">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0" name="Arrow: Pentagon 31">
              <a:extLst>
                <a:ext uri="{FF2B5EF4-FFF2-40B4-BE49-F238E27FC236}">
                  <a16:creationId xmlns="" xmlns:a16="http://schemas.microsoft.com/office/drawing/2014/main" id="{BBB3EFD2-AE9F-45BC-9EE1-96A3C7235109}"/>
                </a:ext>
              </a:extLst>
            </p:cNvPr>
            <p:cNvSpPr/>
            <p:nvPr/>
          </p:nvSpPr>
          <p:spPr>
            <a:xfrm rot="5400000">
              <a:off x="3810261"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2">
              <a:extLst>
                <a:ext uri="{FF2B5EF4-FFF2-40B4-BE49-F238E27FC236}">
                  <a16:creationId xmlns="" xmlns:a16="http://schemas.microsoft.com/office/drawing/2014/main" id="{FFC46002-54F3-4E52-B986-7DB0A659ACB9}"/>
                </a:ext>
              </a:extLst>
            </p:cNvPr>
            <p:cNvSpPr/>
            <p:nvPr/>
          </p:nvSpPr>
          <p:spPr>
            <a:xfrm rot="5400000">
              <a:off x="4818368" y="1181736"/>
              <a:ext cx="662260" cy="696006"/>
            </a:xfrm>
            <a:prstGeom prst="homePlate">
              <a:avLst/>
            </a:prstGeom>
            <a:gradFill flip="none" rotWithShape="1">
              <a:gsLst>
                <a:gs pos="0">
                  <a:srgbClr val="0000FF"/>
                </a:gs>
                <a:gs pos="100000">
                  <a:srgbClr val="0033CC"/>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TextBox 33">
              <a:extLst>
                <a:ext uri="{FF2B5EF4-FFF2-40B4-BE49-F238E27FC236}">
                  <a16:creationId xmlns="" xmlns:a16="http://schemas.microsoft.com/office/drawing/2014/main" id="{5A5E014D-3C02-409D-9BB9-AE515C013AA6}"/>
                </a:ext>
              </a:extLst>
            </p:cNvPr>
            <p:cNvSpPr txBox="1"/>
            <p:nvPr/>
          </p:nvSpPr>
          <p:spPr>
            <a:xfrm>
              <a:off x="4758107"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03</a:t>
              </a:r>
            </a:p>
          </p:txBody>
        </p:sp>
        <p:sp>
          <p:nvSpPr>
            <p:cNvPr id="33" name="TextBox 34">
              <a:extLst>
                <a:ext uri="{FF2B5EF4-FFF2-40B4-BE49-F238E27FC236}">
                  <a16:creationId xmlns="" xmlns:a16="http://schemas.microsoft.com/office/drawing/2014/main" id="{447205E3-E6B4-4994-989B-898F7424950F}"/>
                </a:ext>
              </a:extLst>
            </p:cNvPr>
            <p:cNvSpPr txBox="1"/>
            <p:nvPr/>
          </p:nvSpPr>
          <p:spPr>
            <a:xfrm>
              <a:off x="4439004" y="2137150"/>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PERFORMANCE</a:t>
              </a:r>
            </a:p>
          </p:txBody>
        </p:sp>
        <p:sp>
          <p:nvSpPr>
            <p:cNvPr id="34" name="TextBox 35">
              <a:extLst>
                <a:ext uri="{FF2B5EF4-FFF2-40B4-BE49-F238E27FC236}">
                  <a16:creationId xmlns="" xmlns:a16="http://schemas.microsoft.com/office/drawing/2014/main" id="{B50B6B15-5436-4B62-AC8F-A6E024D2246C}"/>
                </a:ext>
              </a:extLst>
            </p:cNvPr>
            <p:cNvSpPr txBox="1"/>
            <p:nvPr/>
          </p:nvSpPr>
          <p:spPr>
            <a:xfrm>
              <a:off x="4610236" y="2857372"/>
              <a:ext cx="1083213" cy="600164"/>
            </a:xfrm>
            <a:prstGeom prst="rect">
              <a:avLst/>
            </a:prstGeom>
            <a:noFill/>
          </p:spPr>
          <p:txBody>
            <a:bodyPr wrap="square" rtlCol="0">
              <a:spAutoFit/>
            </a:bodyPr>
            <a:lstStyle/>
            <a:p>
              <a:pPr algn="ctr"/>
              <a:r>
                <a:rPr lang="en-US" sz="1100" dirty="0">
                  <a:solidFill>
                    <a:schemeClr val="bg1">
                      <a:lumMod val="50000"/>
                    </a:schemeClr>
                  </a:solidFill>
                </a:rPr>
                <a:t>DDDDDDDDDDDDDDDDDDDDDDDDD. </a:t>
              </a:r>
            </a:p>
          </p:txBody>
        </p:sp>
      </p:grpSp>
      <p:grpSp>
        <p:nvGrpSpPr>
          <p:cNvPr id="35" name="Group 3">
            <a:extLst>
              <a:ext uri="{FF2B5EF4-FFF2-40B4-BE49-F238E27FC236}">
                <a16:creationId xmlns="" xmlns:a16="http://schemas.microsoft.com/office/drawing/2014/main" id="{DFFD7C4E-9210-4DAF-8D60-5C528992284A}"/>
              </a:ext>
            </a:extLst>
          </p:cNvPr>
          <p:cNvGrpSpPr/>
          <p:nvPr/>
        </p:nvGrpSpPr>
        <p:grpSpPr>
          <a:xfrm>
            <a:off x="6263055" y="1198275"/>
            <a:ext cx="1671101" cy="3718704"/>
            <a:chOff x="6263055" y="1198275"/>
            <a:chExt cx="1671101" cy="3718704"/>
          </a:xfrm>
          <a:effectLst/>
        </p:grpSpPr>
        <p:sp>
          <p:nvSpPr>
            <p:cNvPr id="36" name="Rectangle: Top Corners Rounded 37">
              <a:extLst>
                <a:ext uri="{FF2B5EF4-FFF2-40B4-BE49-F238E27FC236}">
                  <a16:creationId xmlns="" xmlns:a16="http://schemas.microsoft.com/office/drawing/2014/main" id="{66E38BD2-5042-4616-9379-CA9361332CE2}"/>
                </a:ext>
              </a:extLst>
            </p:cNvPr>
            <p:cNvSpPr/>
            <p:nvPr/>
          </p:nvSpPr>
          <p:spPr>
            <a:xfrm>
              <a:off x="7298430"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Top Corners Rounded 38">
              <a:extLst>
                <a:ext uri="{FF2B5EF4-FFF2-40B4-BE49-F238E27FC236}">
                  <a16:creationId xmlns="" xmlns:a16="http://schemas.microsoft.com/office/drawing/2014/main" id="{615A7297-D1EF-4E27-952E-D8E6EEF5E095}"/>
                </a:ext>
              </a:extLst>
            </p:cNvPr>
            <p:cNvSpPr/>
            <p:nvPr/>
          </p:nvSpPr>
          <p:spPr>
            <a:xfrm>
              <a:off x="6695924"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 xmlns:a16="http://schemas.microsoft.com/office/drawing/2014/main" id="{3832344B-E0B2-41BE-8C73-904C4DEEAE23}"/>
                </a:ext>
              </a:extLst>
            </p:cNvPr>
            <p:cNvSpPr/>
            <p:nvPr/>
          </p:nvSpPr>
          <p:spPr>
            <a:xfrm rot="5400000">
              <a:off x="6731475" y="1600459"/>
              <a:ext cx="734260" cy="448821"/>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Arrow: Pentagon 40">
              <a:extLst>
                <a:ext uri="{FF2B5EF4-FFF2-40B4-BE49-F238E27FC236}">
                  <a16:creationId xmlns="" xmlns:a16="http://schemas.microsoft.com/office/drawing/2014/main" id="{D08B20D6-8EAC-469B-9AC3-EC6391D6D2B1}"/>
                </a:ext>
              </a:extLst>
            </p:cNvPr>
            <p:cNvSpPr/>
            <p:nvPr/>
          </p:nvSpPr>
          <p:spPr>
            <a:xfrm rot="5400000">
              <a:off x="5633577"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0" name="Arrow: Pentagon 41">
              <a:extLst>
                <a:ext uri="{FF2B5EF4-FFF2-40B4-BE49-F238E27FC236}">
                  <a16:creationId xmlns="" xmlns:a16="http://schemas.microsoft.com/office/drawing/2014/main" id="{C04D3C31-11D5-4322-8203-C2F496493A0C}"/>
                </a:ext>
              </a:extLst>
            </p:cNvPr>
            <p:cNvSpPr/>
            <p:nvPr/>
          </p:nvSpPr>
          <p:spPr>
            <a:xfrm rot="5400000">
              <a:off x="5770288" y="2660803"/>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Pentagon 42">
              <a:extLst>
                <a:ext uri="{FF2B5EF4-FFF2-40B4-BE49-F238E27FC236}">
                  <a16:creationId xmlns="" xmlns:a16="http://schemas.microsoft.com/office/drawing/2014/main" id="{6D399962-D6C5-4C68-A9AE-EF8B66E3F9A7}"/>
                </a:ext>
              </a:extLst>
            </p:cNvPr>
            <p:cNvSpPr/>
            <p:nvPr/>
          </p:nvSpPr>
          <p:spPr>
            <a:xfrm rot="5400000">
              <a:off x="6767476" y="1181736"/>
              <a:ext cx="662260" cy="696006"/>
            </a:xfrm>
            <a:prstGeom prst="homePlate">
              <a:avLst/>
            </a:prstGeom>
            <a:gradFill flip="none" rotWithShape="1">
              <a:gsLst>
                <a:gs pos="0">
                  <a:srgbClr val="006666"/>
                </a:gs>
                <a:gs pos="100000">
                  <a:srgbClr val="00CC99"/>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Box 43">
              <a:extLst>
                <a:ext uri="{FF2B5EF4-FFF2-40B4-BE49-F238E27FC236}">
                  <a16:creationId xmlns="" xmlns:a16="http://schemas.microsoft.com/office/drawing/2014/main" id="{60AB3964-C6BB-4C52-836C-C49E59FA461D}"/>
                </a:ext>
              </a:extLst>
            </p:cNvPr>
            <p:cNvSpPr txBox="1"/>
            <p:nvPr/>
          </p:nvSpPr>
          <p:spPr>
            <a:xfrm>
              <a:off x="6707215"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04</a:t>
              </a:r>
            </a:p>
          </p:txBody>
        </p:sp>
        <p:sp>
          <p:nvSpPr>
            <p:cNvPr id="43" name="TextBox 44">
              <a:extLst>
                <a:ext uri="{FF2B5EF4-FFF2-40B4-BE49-F238E27FC236}">
                  <a16:creationId xmlns="" xmlns:a16="http://schemas.microsoft.com/office/drawing/2014/main" id="{9800CB8D-4F7E-46FD-938F-71FFC109427C}"/>
                </a:ext>
              </a:extLst>
            </p:cNvPr>
            <p:cNvSpPr txBox="1"/>
            <p:nvPr/>
          </p:nvSpPr>
          <p:spPr>
            <a:xfrm>
              <a:off x="6344294" y="2111409"/>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PRODUCTIVITE</a:t>
              </a:r>
            </a:p>
          </p:txBody>
        </p:sp>
        <p:sp>
          <p:nvSpPr>
            <p:cNvPr id="44" name="TextBox 45">
              <a:extLst>
                <a:ext uri="{FF2B5EF4-FFF2-40B4-BE49-F238E27FC236}">
                  <a16:creationId xmlns="" xmlns:a16="http://schemas.microsoft.com/office/drawing/2014/main" id="{8AD46C59-CB53-43AC-A45F-93AB98C3E6D2}"/>
                </a:ext>
              </a:extLst>
            </p:cNvPr>
            <p:cNvSpPr txBox="1"/>
            <p:nvPr/>
          </p:nvSpPr>
          <p:spPr>
            <a:xfrm>
              <a:off x="6559344" y="2857372"/>
              <a:ext cx="1083213" cy="600164"/>
            </a:xfrm>
            <a:prstGeom prst="rect">
              <a:avLst/>
            </a:prstGeom>
            <a:noFill/>
          </p:spPr>
          <p:txBody>
            <a:bodyPr wrap="square" rtlCol="0">
              <a:spAutoFit/>
            </a:bodyPr>
            <a:lstStyle/>
            <a:p>
              <a:pPr algn="ctr"/>
              <a:r>
                <a:rPr lang="en-US" sz="1100" dirty="0">
                  <a:solidFill>
                    <a:schemeClr val="bg1">
                      <a:lumMod val="50000"/>
                    </a:schemeClr>
                  </a:solidFill>
                </a:rPr>
                <a:t>DDDDDDDDDDDDDDDDDDDDDDDDDDDD</a:t>
              </a:r>
            </a:p>
          </p:txBody>
        </p:sp>
      </p:grpSp>
      <p:grpSp>
        <p:nvGrpSpPr>
          <p:cNvPr id="45" name="Group 12">
            <a:extLst>
              <a:ext uri="{FF2B5EF4-FFF2-40B4-BE49-F238E27FC236}">
                <a16:creationId xmlns="" xmlns:a16="http://schemas.microsoft.com/office/drawing/2014/main" id="{100EE0F4-9E19-4097-9929-CA7480FBE28F}"/>
              </a:ext>
            </a:extLst>
          </p:cNvPr>
          <p:cNvGrpSpPr/>
          <p:nvPr/>
        </p:nvGrpSpPr>
        <p:grpSpPr>
          <a:xfrm>
            <a:off x="8212163" y="1198275"/>
            <a:ext cx="1671101" cy="3718704"/>
            <a:chOff x="8212163" y="1198275"/>
            <a:chExt cx="1671101" cy="3718704"/>
          </a:xfrm>
          <a:effectLst/>
        </p:grpSpPr>
        <p:sp>
          <p:nvSpPr>
            <p:cNvPr id="46" name="Rectangle: Top Corners Rounded 47">
              <a:extLst>
                <a:ext uri="{FF2B5EF4-FFF2-40B4-BE49-F238E27FC236}">
                  <a16:creationId xmlns="" xmlns:a16="http://schemas.microsoft.com/office/drawing/2014/main" id="{2223E9A6-9DC8-4E16-80FD-73133CBE338D}"/>
                </a:ext>
              </a:extLst>
            </p:cNvPr>
            <p:cNvSpPr/>
            <p:nvPr/>
          </p:nvSpPr>
          <p:spPr>
            <a:xfrm>
              <a:off x="9247538"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Top Corners Rounded 48">
              <a:extLst>
                <a:ext uri="{FF2B5EF4-FFF2-40B4-BE49-F238E27FC236}">
                  <a16:creationId xmlns="" xmlns:a16="http://schemas.microsoft.com/office/drawing/2014/main" id="{10972DAE-71E8-4B65-8C4C-A98C1C53D386}"/>
                </a:ext>
              </a:extLst>
            </p:cNvPr>
            <p:cNvSpPr/>
            <p:nvPr/>
          </p:nvSpPr>
          <p:spPr>
            <a:xfrm>
              <a:off x="8645032"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F9C82F61-77FC-4F7A-A7DC-C872EE549F8C}"/>
                </a:ext>
              </a:extLst>
            </p:cNvPr>
            <p:cNvSpPr/>
            <p:nvPr/>
          </p:nvSpPr>
          <p:spPr>
            <a:xfrm rot="5400000">
              <a:off x="8680583" y="1600459"/>
              <a:ext cx="734260" cy="448821"/>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Arrow: Pentagon 50">
              <a:extLst>
                <a:ext uri="{FF2B5EF4-FFF2-40B4-BE49-F238E27FC236}">
                  <a16:creationId xmlns="" xmlns:a16="http://schemas.microsoft.com/office/drawing/2014/main" id="{B6B13E48-F50F-40EB-A6C3-A61EA5A5C1F8}"/>
                </a:ext>
              </a:extLst>
            </p:cNvPr>
            <p:cNvSpPr/>
            <p:nvPr/>
          </p:nvSpPr>
          <p:spPr>
            <a:xfrm rot="5400000">
              <a:off x="7582685"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 name="Arrow: Pentagon 51">
              <a:extLst>
                <a:ext uri="{FF2B5EF4-FFF2-40B4-BE49-F238E27FC236}">
                  <a16:creationId xmlns="" xmlns:a16="http://schemas.microsoft.com/office/drawing/2014/main" id="{B6202EAC-A41F-4A4F-84CB-12D6BADA34D5}"/>
                </a:ext>
              </a:extLst>
            </p:cNvPr>
            <p:cNvSpPr/>
            <p:nvPr/>
          </p:nvSpPr>
          <p:spPr>
            <a:xfrm rot="5400000">
              <a:off x="7711078" y="263238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Pentagon 52">
              <a:extLst>
                <a:ext uri="{FF2B5EF4-FFF2-40B4-BE49-F238E27FC236}">
                  <a16:creationId xmlns="" xmlns:a16="http://schemas.microsoft.com/office/drawing/2014/main" id="{D2BB27BE-95F5-4E3C-9E96-EC8DE6ED49C0}"/>
                </a:ext>
              </a:extLst>
            </p:cNvPr>
            <p:cNvSpPr/>
            <p:nvPr/>
          </p:nvSpPr>
          <p:spPr>
            <a:xfrm rot="5400000">
              <a:off x="8716584" y="1181736"/>
              <a:ext cx="662260" cy="696006"/>
            </a:xfrm>
            <a:prstGeom prst="homePlate">
              <a:avLst/>
            </a:prstGeom>
            <a:gradFill flip="none" rotWithShape="1">
              <a:gsLst>
                <a:gs pos="0">
                  <a:srgbClr val="006600"/>
                </a:gs>
                <a:gs pos="100000">
                  <a:srgbClr val="00CC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TextBox 53">
              <a:extLst>
                <a:ext uri="{FF2B5EF4-FFF2-40B4-BE49-F238E27FC236}">
                  <a16:creationId xmlns="" xmlns:a16="http://schemas.microsoft.com/office/drawing/2014/main" id="{97B51917-A9FA-41BB-90C2-1CEA4E99482B}"/>
                </a:ext>
              </a:extLst>
            </p:cNvPr>
            <p:cNvSpPr txBox="1"/>
            <p:nvPr/>
          </p:nvSpPr>
          <p:spPr>
            <a:xfrm>
              <a:off x="8656323"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05</a:t>
              </a:r>
            </a:p>
          </p:txBody>
        </p:sp>
        <p:sp>
          <p:nvSpPr>
            <p:cNvPr id="53" name="TextBox 54">
              <a:extLst>
                <a:ext uri="{FF2B5EF4-FFF2-40B4-BE49-F238E27FC236}">
                  <a16:creationId xmlns="" xmlns:a16="http://schemas.microsoft.com/office/drawing/2014/main" id="{3B19A3F5-0DF0-4E7E-9DA8-75EB1BC629ED}"/>
                </a:ext>
              </a:extLst>
            </p:cNvPr>
            <p:cNvSpPr txBox="1"/>
            <p:nvPr/>
          </p:nvSpPr>
          <p:spPr>
            <a:xfrm>
              <a:off x="8346912" y="2113080"/>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QUALITE</a:t>
              </a:r>
            </a:p>
          </p:txBody>
        </p:sp>
        <p:sp>
          <p:nvSpPr>
            <p:cNvPr id="54" name="TextBox 55">
              <a:extLst>
                <a:ext uri="{FF2B5EF4-FFF2-40B4-BE49-F238E27FC236}">
                  <a16:creationId xmlns="" xmlns:a16="http://schemas.microsoft.com/office/drawing/2014/main" id="{23484671-82E5-4FDA-9A56-3C93AAA42BC6}"/>
                </a:ext>
              </a:extLst>
            </p:cNvPr>
            <p:cNvSpPr txBox="1"/>
            <p:nvPr/>
          </p:nvSpPr>
          <p:spPr>
            <a:xfrm>
              <a:off x="8508452" y="2857372"/>
              <a:ext cx="1083213" cy="769441"/>
            </a:xfrm>
            <a:prstGeom prst="rect">
              <a:avLst/>
            </a:prstGeom>
            <a:noFill/>
          </p:spPr>
          <p:txBody>
            <a:bodyPr wrap="square" rtlCol="0">
              <a:spAutoFit/>
            </a:bodyPr>
            <a:lstStyle/>
            <a:p>
              <a:pPr algn="ctr"/>
              <a:r>
                <a:rPr lang="en-US" sz="1100" dirty="0">
                  <a:solidFill>
                    <a:schemeClr val="bg1">
                      <a:lumMod val="50000"/>
                    </a:schemeClr>
                  </a:solidFill>
                </a:rPr>
                <a:t>DDDDDDDDDDDDDDDDDDDDDDDDDDDDDDD</a:t>
              </a:r>
            </a:p>
          </p:txBody>
        </p:sp>
      </p:grpSp>
      <p:grpSp>
        <p:nvGrpSpPr>
          <p:cNvPr id="55" name="Group 66">
            <a:extLst>
              <a:ext uri="{FF2B5EF4-FFF2-40B4-BE49-F238E27FC236}">
                <a16:creationId xmlns="" xmlns:a16="http://schemas.microsoft.com/office/drawing/2014/main" id="{BA713FED-C5FB-4175-9BB9-32B95F445263}"/>
              </a:ext>
            </a:extLst>
          </p:cNvPr>
          <p:cNvGrpSpPr/>
          <p:nvPr/>
        </p:nvGrpSpPr>
        <p:grpSpPr>
          <a:xfrm>
            <a:off x="10161271" y="1198275"/>
            <a:ext cx="1671101" cy="3718704"/>
            <a:chOff x="10161271" y="1198275"/>
            <a:chExt cx="1671101" cy="3718704"/>
          </a:xfrm>
          <a:effectLst/>
        </p:grpSpPr>
        <p:sp>
          <p:nvSpPr>
            <p:cNvPr id="56" name="Rectangle: Top Corners Rounded 57">
              <a:extLst>
                <a:ext uri="{FF2B5EF4-FFF2-40B4-BE49-F238E27FC236}">
                  <a16:creationId xmlns="" xmlns:a16="http://schemas.microsoft.com/office/drawing/2014/main" id="{4F05FD65-A26F-429C-ACC0-5D0CDECE0324}"/>
                </a:ext>
              </a:extLst>
            </p:cNvPr>
            <p:cNvSpPr/>
            <p:nvPr/>
          </p:nvSpPr>
          <p:spPr>
            <a:xfrm>
              <a:off x="11196646"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Top Corners Rounded 58">
              <a:extLst>
                <a:ext uri="{FF2B5EF4-FFF2-40B4-BE49-F238E27FC236}">
                  <a16:creationId xmlns="" xmlns:a16="http://schemas.microsoft.com/office/drawing/2014/main" id="{4C9D4162-64D1-466F-B18C-73F03B47E948}"/>
                </a:ext>
              </a:extLst>
            </p:cNvPr>
            <p:cNvSpPr/>
            <p:nvPr/>
          </p:nvSpPr>
          <p:spPr>
            <a:xfrm>
              <a:off x="10594140"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 xmlns:a16="http://schemas.microsoft.com/office/drawing/2014/main" id="{4F94FA4E-C290-4982-B3DB-2FB3DE579224}"/>
                </a:ext>
              </a:extLst>
            </p:cNvPr>
            <p:cNvSpPr/>
            <p:nvPr/>
          </p:nvSpPr>
          <p:spPr>
            <a:xfrm rot="5400000">
              <a:off x="10629691" y="1600459"/>
              <a:ext cx="734260" cy="448821"/>
            </a:xfrm>
            <a:prstGeom prst="rect">
              <a:avLst/>
            </a:prstGeom>
            <a:solidFill>
              <a:srgbClr val="808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Arrow: Pentagon 60">
              <a:extLst>
                <a:ext uri="{FF2B5EF4-FFF2-40B4-BE49-F238E27FC236}">
                  <a16:creationId xmlns="" xmlns:a16="http://schemas.microsoft.com/office/drawing/2014/main" id="{910A3C52-26C3-4E2D-90DF-8139EDE559F6}"/>
                </a:ext>
              </a:extLst>
            </p:cNvPr>
            <p:cNvSpPr/>
            <p:nvPr/>
          </p:nvSpPr>
          <p:spPr>
            <a:xfrm rot="5400000">
              <a:off x="9531793"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0" name="Arrow: Pentagon 61">
              <a:extLst>
                <a:ext uri="{FF2B5EF4-FFF2-40B4-BE49-F238E27FC236}">
                  <a16:creationId xmlns="" xmlns:a16="http://schemas.microsoft.com/office/drawing/2014/main" id="{1C935F6B-05B8-4020-8A51-4F5EACD8F721}"/>
                </a:ext>
              </a:extLst>
            </p:cNvPr>
            <p:cNvSpPr/>
            <p:nvPr/>
          </p:nvSpPr>
          <p:spPr>
            <a:xfrm rot="5400000">
              <a:off x="9665244" y="2656931"/>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Pentagon 62">
              <a:extLst>
                <a:ext uri="{FF2B5EF4-FFF2-40B4-BE49-F238E27FC236}">
                  <a16:creationId xmlns="" xmlns:a16="http://schemas.microsoft.com/office/drawing/2014/main" id="{3BD2911A-2A72-4015-9E22-DF4000E004DF}"/>
                </a:ext>
              </a:extLst>
            </p:cNvPr>
            <p:cNvSpPr/>
            <p:nvPr/>
          </p:nvSpPr>
          <p:spPr>
            <a:xfrm rot="5400000">
              <a:off x="10665692" y="1181736"/>
              <a:ext cx="662260" cy="696006"/>
            </a:xfrm>
            <a:prstGeom prst="homePlate">
              <a:avLst/>
            </a:prstGeom>
            <a:gradFill flip="none" rotWithShape="1">
              <a:gsLst>
                <a:gs pos="0">
                  <a:srgbClr val="663300"/>
                </a:gs>
                <a:gs pos="100000">
                  <a:srgbClr val="996633"/>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TextBox 63">
              <a:extLst>
                <a:ext uri="{FF2B5EF4-FFF2-40B4-BE49-F238E27FC236}">
                  <a16:creationId xmlns="" xmlns:a16="http://schemas.microsoft.com/office/drawing/2014/main" id="{68943599-9751-48F9-8BC4-B3DBB11BB75D}"/>
                </a:ext>
              </a:extLst>
            </p:cNvPr>
            <p:cNvSpPr txBox="1"/>
            <p:nvPr/>
          </p:nvSpPr>
          <p:spPr>
            <a:xfrm>
              <a:off x="10605431"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06</a:t>
              </a:r>
            </a:p>
          </p:txBody>
        </p:sp>
        <p:sp>
          <p:nvSpPr>
            <p:cNvPr id="63" name="TextBox 64">
              <a:extLst>
                <a:ext uri="{FF2B5EF4-FFF2-40B4-BE49-F238E27FC236}">
                  <a16:creationId xmlns="" xmlns:a16="http://schemas.microsoft.com/office/drawing/2014/main" id="{47EDCD8E-DFCF-45DC-AABF-028A1B8DED7C}"/>
                </a:ext>
              </a:extLst>
            </p:cNvPr>
            <p:cNvSpPr txBox="1"/>
            <p:nvPr/>
          </p:nvSpPr>
          <p:spPr>
            <a:xfrm>
              <a:off x="10284418" y="2090733"/>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DSI</a:t>
              </a:r>
            </a:p>
          </p:txBody>
        </p:sp>
        <p:sp>
          <p:nvSpPr>
            <p:cNvPr id="64" name="TextBox 65">
              <a:extLst>
                <a:ext uri="{FF2B5EF4-FFF2-40B4-BE49-F238E27FC236}">
                  <a16:creationId xmlns="" xmlns:a16="http://schemas.microsoft.com/office/drawing/2014/main" id="{B928F7F6-6AF5-411D-83AD-9E394911A394}"/>
                </a:ext>
              </a:extLst>
            </p:cNvPr>
            <p:cNvSpPr txBox="1"/>
            <p:nvPr/>
          </p:nvSpPr>
          <p:spPr>
            <a:xfrm>
              <a:off x="10231441" y="2301776"/>
              <a:ext cx="1531293" cy="1477328"/>
            </a:xfrm>
            <a:prstGeom prst="rect">
              <a:avLst/>
            </a:prstGeom>
            <a:noFill/>
          </p:spPr>
          <p:txBody>
            <a:bodyPr wrap="square" rtlCol="0">
              <a:spAutoFit/>
            </a:bodyPr>
            <a:lstStyle/>
            <a:p>
              <a:pPr marL="171450" indent="-171450">
                <a:buFontTx/>
                <a:buChar char="-"/>
              </a:pPr>
              <a:r>
                <a:rPr lang="fr-FR" sz="1000" b="1" dirty="0" smtClean="0"/>
                <a:t>Coupure  de la liaison internet  qui a causé 3h de down time sur </a:t>
              </a:r>
              <a:r>
                <a:rPr lang="fr-FR" sz="1000" b="1" dirty="0" err="1" smtClean="0"/>
                <a:t>bytel</a:t>
              </a:r>
              <a:endParaRPr lang="fr-FR" sz="1000" b="1" dirty="0"/>
            </a:p>
            <a:p>
              <a:pPr marL="171450" indent="-171450">
                <a:buFontTx/>
                <a:buChar char="-"/>
              </a:pPr>
              <a:r>
                <a:rPr lang="fr-FR" sz="1000" b="1" dirty="0"/>
                <a:t>La DSI est en sous effectif donc ne peut assurer l’astreinte de nuit</a:t>
              </a:r>
            </a:p>
            <a:p>
              <a:pPr marL="171450" indent="-171450">
                <a:buFontTx/>
                <a:buChar char="-"/>
              </a:pPr>
              <a:endParaRPr lang="fr-FR" sz="1000" b="1" dirty="0"/>
            </a:p>
          </p:txBody>
        </p:sp>
      </p:grpSp>
      <p:sp>
        <p:nvSpPr>
          <p:cNvPr id="65" name="Oval 16">
            <a:extLst>
              <a:ext uri="{FF2B5EF4-FFF2-40B4-BE49-F238E27FC236}">
                <a16:creationId xmlns="" xmlns:a16="http://schemas.microsoft.com/office/drawing/2014/main" id="{BE6EE991-C4E6-438B-A9AD-DDEBF6D54888}"/>
              </a:ext>
            </a:extLst>
          </p:cNvPr>
          <p:cNvSpPr/>
          <p:nvPr/>
        </p:nvSpPr>
        <p:spPr>
          <a:xfrm>
            <a:off x="276727"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7">
            <a:extLst>
              <a:ext uri="{FF2B5EF4-FFF2-40B4-BE49-F238E27FC236}">
                <a16:creationId xmlns="" xmlns:a16="http://schemas.microsoft.com/office/drawing/2014/main" id="{D87127C6-75B2-4C79-9162-C6AEA4D49606}"/>
              </a:ext>
            </a:extLst>
          </p:cNvPr>
          <p:cNvSpPr/>
          <p:nvPr/>
        </p:nvSpPr>
        <p:spPr>
          <a:xfrm>
            <a:off x="2207284"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8">
            <a:extLst>
              <a:ext uri="{FF2B5EF4-FFF2-40B4-BE49-F238E27FC236}">
                <a16:creationId xmlns="" xmlns:a16="http://schemas.microsoft.com/office/drawing/2014/main" id="{50E38495-0202-4A00-9C31-D750211A8150}"/>
              </a:ext>
            </a:extLst>
          </p:cNvPr>
          <p:cNvSpPr/>
          <p:nvPr/>
        </p:nvSpPr>
        <p:spPr>
          <a:xfrm>
            <a:off x="4137841"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9">
            <a:extLst>
              <a:ext uri="{FF2B5EF4-FFF2-40B4-BE49-F238E27FC236}">
                <a16:creationId xmlns="" xmlns:a16="http://schemas.microsoft.com/office/drawing/2014/main" id="{A12AE342-9958-497F-9D94-A221A9D46ABA}"/>
              </a:ext>
            </a:extLst>
          </p:cNvPr>
          <p:cNvSpPr/>
          <p:nvPr/>
        </p:nvSpPr>
        <p:spPr>
          <a:xfrm>
            <a:off x="6068398"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70">
            <a:extLst>
              <a:ext uri="{FF2B5EF4-FFF2-40B4-BE49-F238E27FC236}">
                <a16:creationId xmlns="" xmlns:a16="http://schemas.microsoft.com/office/drawing/2014/main" id="{8EB08C1D-F03F-48F9-AAC8-7F32B6810453}"/>
              </a:ext>
            </a:extLst>
          </p:cNvPr>
          <p:cNvSpPr/>
          <p:nvPr/>
        </p:nvSpPr>
        <p:spPr>
          <a:xfrm>
            <a:off x="7998955"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71">
            <a:extLst>
              <a:ext uri="{FF2B5EF4-FFF2-40B4-BE49-F238E27FC236}">
                <a16:creationId xmlns="" xmlns:a16="http://schemas.microsoft.com/office/drawing/2014/main" id="{6A82B879-D7EE-4677-8C3B-A481A11F6252}"/>
              </a:ext>
            </a:extLst>
          </p:cNvPr>
          <p:cNvSpPr/>
          <p:nvPr/>
        </p:nvSpPr>
        <p:spPr>
          <a:xfrm>
            <a:off x="9929512"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bject 32">
            <a:extLst>
              <a:ext uri="{FF2B5EF4-FFF2-40B4-BE49-F238E27FC236}">
                <a16:creationId xmlns="" xmlns:a16="http://schemas.microsoft.com/office/drawing/2014/main" id="{C76991F2-8A0B-4B36-94A2-B625979C876E}"/>
              </a:ext>
            </a:extLst>
          </p:cNvPr>
          <p:cNvSpPr txBox="1">
            <a:spLocks noGrp="1"/>
          </p:cNvSpPr>
          <p:nvPr>
            <p:ph type="title"/>
          </p:nvPr>
        </p:nvSpPr>
        <p:spPr>
          <a:xfrm>
            <a:off x="41568" y="197984"/>
            <a:ext cx="10491654" cy="305212"/>
          </a:xfrm>
          <a:prstGeom prst="rect">
            <a:avLst/>
          </a:prstGeom>
        </p:spPr>
        <p:txBody>
          <a:bodyPr vert="horz" wrap="square" lIns="0" tIns="12700" rIns="0" bIns="0" rtlCol="0">
            <a:spAutoFit/>
          </a:bodyPr>
          <a:lstStyle/>
          <a:p>
            <a:pPr marL="12700">
              <a:lnSpc>
                <a:spcPct val="100000"/>
              </a:lnSpc>
              <a:spcBef>
                <a:spcPts val="100"/>
              </a:spcBef>
            </a:pPr>
            <a:r>
              <a:rPr lang="fr-FR" sz="1900" b="1" spc="-70" dirty="0">
                <a:latin typeface="Verdana" panose="020B0604030504040204" pitchFamily="34" charset="0"/>
                <a:ea typeface="Verdana" panose="020B0604030504040204" pitchFamily="34" charset="0"/>
              </a:rPr>
              <a:t>SYNTHESE : </a:t>
            </a:r>
            <a:r>
              <a:rPr lang="fr-FR" sz="1900" b="1" spc="-70" dirty="0">
                <a:solidFill>
                  <a:srgbClr val="FF0000"/>
                </a:solidFill>
                <a:latin typeface="Verdana" panose="020B0604030504040204" pitchFamily="34" charset="0"/>
                <a:ea typeface="Verdana" panose="020B0604030504040204" pitchFamily="34" charset="0"/>
              </a:rPr>
              <a:t>QUOI RETENIR?</a:t>
            </a:r>
            <a:endParaRPr sz="1900" b="1" dirty="0">
              <a:solidFill>
                <a:srgbClr val="FF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39048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0"/>
            <a:ext cx="12190476" cy="6858856"/>
          </a:xfrm>
          <a:prstGeom prst="rect">
            <a:avLst/>
          </a:prstGeom>
        </p:spPr>
      </p:pic>
      <p:sp>
        <p:nvSpPr>
          <p:cNvPr id="6" name="ZoneTexte 5"/>
          <p:cNvSpPr txBox="1"/>
          <p:nvPr/>
        </p:nvSpPr>
        <p:spPr>
          <a:xfrm>
            <a:off x="836340" y="2533393"/>
            <a:ext cx="10682869" cy="707886"/>
          </a:xfrm>
          <a:prstGeom prst="rect">
            <a:avLst/>
          </a:prstGeom>
          <a:noFill/>
        </p:spPr>
        <p:txBody>
          <a:bodyPr wrap="square" rtlCol="0">
            <a:spAutoFit/>
          </a:bodyPr>
          <a:lstStyle/>
          <a:p>
            <a:pPr algn="ctr"/>
            <a:r>
              <a:rPr lang="fr-FR" sz="4000" b="1" dirty="0">
                <a:solidFill>
                  <a:schemeClr val="accent2"/>
                </a:solidFill>
                <a:latin typeface="Arial" pitchFamily="34" charset="0"/>
                <a:cs typeface="Arial" pitchFamily="34" charset="0"/>
              </a:rPr>
              <a:t>FIN DU DOCUMENT</a:t>
            </a:r>
          </a:p>
        </p:txBody>
      </p:sp>
    </p:spTree>
    <p:extLst>
      <p:ext uri="{BB962C8B-B14F-4D97-AF65-F5344CB8AC3E}">
        <p14:creationId xmlns:p14="http://schemas.microsoft.com/office/powerpoint/2010/main" val="1104945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 y="0"/>
            <a:ext cx="12190473" cy="6858856"/>
          </a:xfrm>
          <a:prstGeom prst="rect">
            <a:avLst/>
          </a:prstGeom>
        </p:spPr>
      </p:pic>
      <p:sp>
        <p:nvSpPr>
          <p:cNvPr id="4" name="ZoneTexte 3"/>
          <p:cNvSpPr txBox="1"/>
          <p:nvPr/>
        </p:nvSpPr>
        <p:spPr>
          <a:xfrm>
            <a:off x="2439719" y="3920197"/>
            <a:ext cx="6953250" cy="1569660"/>
          </a:xfrm>
          <a:prstGeom prst="rect">
            <a:avLst/>
          </a:prstGeom>
          <a:noFill/>
        </p:spPr>
        <p:txBody>
          <a:bodyPr wrap="square" rtlCol="0">
            <a:spAutoFit/>
          </a:bodyPr>
          <a:lstStyle/>
          <a:p>
            <a:pPr algn="ctr">
              <a:lnSpc>
                <a:spcPct val="200000"/>
              </a:lnSpc>
            </a:pPr>
            <a:r>
              <a:rPr lang="fr-FR" sz="2400" b="1" dirty="0">
                <a:solidFill>
                  <a:schemeClr val="accent2"/>
                </a:solidFill>
                <a:latin typeface="Arial" pitchFamily="34" charset="0"/>
                <a:cs typeface="Arial" panose="020B0604020202020204" pitchFamily="34" charset="0"/>
              </a:rPr>
              <a:t>COPIL</a:t>
            </a:r>
          </a:p>
          <a:p>
            <a:pPr algn="ctr">
              <a:lnSpc>
                <a:spcPct val="200000"/>
              </a:lnSpc>
            </a:pPr>
            <a:r>
              <a:rPr lang="fr-FR" sz="2400" b="1" dirty="0">
                <a:solidFill>
                  <a:schemeClr val="accent2"/>
                </a:solidFill>
                <a:latin typeface="Arial" pitchFamily="34" charset="0"/>
                <a:cs typeface="Arial" panose="020B0604020202020204" pitchFamily="34" charset="0"/>
              </a:rPr>
              <a:t>DIRECTION BUSINESS</a:t>
            </a:r>
          </a:p>
        </p:txBody>
      </p:sp>
    </p:spTree>
    <p:extLst>
      <p:ext uri="{BB962C8B-B14F-4D97-AF65-F5344CB8AC3E}">
        <p14:creationId xmlns:p14="http://schemas.microsoft.com/office/powerpoint/2010/main" val="3565436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 xmlns:a16="http://schemas.microsoft.com/office/drawing/2014/main"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a:solidFill>
                  <a:srgbClr val="E7E6E6">
                    <a:lumMod val="75000"/>
                  </a:srgbClr>
                </a:solidFill>
                <a:latin typeface="Arial Black" panose="020B0A04020102020204" pitchFamily="34" charset="0"/>
              </a:rPr>
              <a:t>Technique &amp; Sécurité</a:t>
            </a:r>
          </a:p>
        </p:txBody>
      </p:sp>
    </p:spTree>
    <p:extLst>
      <p:ext uri="{BB962C8B-B14F-4D97-AF65-F5344CB8AC3E}">
        <p14:creationId xmlns:p14="http://schemas.microsoft.com/office/powerpoint/2010/main" val="1315651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40" y="111436"/>
            <a:ext cx="12192000" cy="6590152"/>
          </a:xfrm>
          <a:prstGeom prst="rect">
            <a:avLst/>
          </a:prstGeom>
          <a:blipFill>
            <a:blip r:embed="rId2"/>
            <a:tile tx="0" ty="0" sx="100000" sy="100000" flip="none" algn="tl"/>
          </a:blipFill>
          <a:effectLst>
            <a:glow rad="63500">
              <a:schemeClr val="accent4">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26" name="Rectangle à coins arrondis 25"/>
          <p:cNvSpPr/>
          <p:nvPr/>
        </p:nvSpPr>
        <p:spPr>
          <a:xfrm>
            <a:off x="10460" y="4857187"/>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à coins arrondis 24"/>
          <p:cNvSpPr/>
          <p:nvPr/>
        </p:nvSpPr>
        <p:spPr>
          <a:xfrm>
            <a:off x="10440" y="4023373"/>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à coins arrondis 23"/>
          <p:cNvSpPr/>
          <p:nvPr/>
        </p:nvSpPr>
        <p:spPr>
          <a:xfrm>
            <a:off x="41378" y="1577875"/>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p:cNvSpPr/>
          <p:nvPr/>
        </p:nvSpPr>
        <p:spPr>
          <a:xfrm>
            <a:off x="-7957" y="3202490"/>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à coins arrondis 21"/>
          <p:cNvSpPr/>
          <p:nvPr/>
        </p:nvSpPr>
        <p:spPr>
          <a:xfrm>
            <a:off x="41378" y="754301"/>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à coins arrondis 20"/>
          <p:cNvSpPr/>
          <p:nvPr/>
        </p:nvSpPr>
        <p:spPr>
          <a:xfrm>
            <a:off x="11529" y="2442065"/>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 name="Graphique 3"/>
          <p:cNvGraphicFramePr>
            <a:graphicFrameLocks/>
          </p:cNvGraphicFramePr>
          <p:nvPr>
            <p:extLst>
              <p:ext uri="{D42A27DB-BD31-4B8C-83A1-F6EECF244321}">
                <p14:modId xmlns:p14="http://schemas.microsoft.com/office/powerpoint/2010/main" val="2707233219"/>
              </p:ext>
            </p:extLst>
          </p:nvPr>
        </p:nvGraphicFramePr>
        <p:xfrm>
          <a:off x="2241507" y="757767"/>
          <a:ext cx="2300243" cy="2362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4"/>
          <p:cNvGraphicFramePr>
            <a:graphicFrameLocks/>
          </p:cNvGraphicFramePr>
          <p:nvPr>
            <p:extLst>
              <p:ext uri="{D42A27DB-BD31-4B8C-83A1-F6EECF244321}">
                <p14:modId xmlns:p14="http://schemas.microsoft.com/office/powerpoint/2010/main" val="3900760676"/>
              </p:ext>
            </p:extLst>
          </p:nvPr>
        </p:nvGraphicFramePr>
        <p:xfrm>
          <a:off x="4673600" y="757767"/>
          <a:ext cx="3514725" cy="23574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aphique 6"/>
          <p:cNvGraphicFramePr>
            <a:graphicFrameLocks/>
          </p:cNvGraphicFramePr>
          <p:nvPr>
            <p:extLst>
              <p:ext uri="{D42A27DB-BD31-4B8C-83A1-F6EECF244321}">
                <p14:modId xmlns:p14="http://schemas.microsoft.com/office/powerpoint/2010/main" val="913720963"/>
              </p:ext>
            </p:extLst>
          </p:nvPr>
        </p:nvGraphicFramePr>
        <p:xfrm>
          <a:off x="2241507" y="3232856"/>
          <a:ext cx="5946818" cy="27841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Graphique 7"/>
          <p:cNvGraphicFramePr>
            <a:graphicFrameLocks/>
          </p:cNvGraphicFramePr>
          <p:nvPr>
            <p:extLst>
              <p:ext uri="{D42A27DB-BD31-4B8C-83A1-F6EECF244321}">
                <p14:modId xmlns:p14="http://schemas.microsoft.com/office/powerpoint/2010/main" val="4254174326"/>
              </p:ext>
            </p:extLst>
          </p:nvPr>
        </p:nvGraphicFramePr>
        <p:xfrm>
          <a:off x="8320176" y="3232856"/>
          <a:ext cx="3629026" cy="2784122"/>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à coins arrondis 2"/>
          <p:cNvSpPr/>
          <p:nvPr/>
        </p:nvSpPr>
        <p:spPr>
          <a:xfrm>
            <a:off x="94963" y="2525901"/>
            <a:ext cx="553452" cy="3970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14</a:t>
            </a:r>
            <a:endParaRPr lang="fr-FR" sz="1200" dirty="0">
              <a:solidFill>
                <a:schemeClr val="accent1"/>
              </a:solidFill>
            </a:endParaRPr>
          </a:p>
        </p:txBody>
      </p:sp>
      <p:sp>
        <p:nvSpPr>
          <p:cNvPr id="9" name="Rectangle à coins arrondis 8"/>
          <p:cNvSpPr/>
          <p:nvPr/>
        </p:nvSpPr>
        <p:spPr>
          <a:xfrm>
            <a:off x="128828" y="794378"/>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217/4</a:t>
            </a:r>
            <a:endParaRPr lang="fr-FR" sz="1200" dirty="0">
              <a:solidFill>
                <a:schemeClr val="accent1"/>
              </a:solidFill>
            </a:endParaRPr>
          </a:p>
        </p:txBody>
      </p:sp>
      <p:sp>
        <p:nvSpPr>
          <p:cNvPr id="10" name="Rectangle à coins arrondis 9"/>
          <p:cNvSpPr/>
          <p:nvPr/>
        </p:nvSpPr>
        <p:spPr>
          <a:xfrm>
            <a:off x="72124" y="3247405"/>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solidFill>
              </a:rPr>
              <a:t>2</a:t>
            </a:r>
            <a:endParaRPr lang="fr-FR" sz="1200" dirty="0">
              <a:solidFill>
                <a:schemeClr val="accent1"/>
              </a:solidFill>
            </a:endParaRPr>
          </a:p>
        </p:txBody>
      </p:sp>
      <p:sp>
        <p:nvSpPr>
          <p:cNvPr id="11" name="Rectangle à coins arrondis 10"/>
          <p:cNvSpPr/>
          <p:nvPr/>
        </p:nvSpPr>
        <p:spPr>
          <a:xfrm>
            <a:off x="139185" y="1625679"/>
            <a:ext cx="617614"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accent1"/>
                </a:solidFill>
              </a:rPr>
              <a:t>6</a:t>
            </a:r>
            <a:r>
              <a:rPr lang="fr-FR" sz="1200" b="1" dirty="0" smtClean="0">
                <a:solidFill>
                  <a:schemeClr val="accent1"/>
                </a:solidFill>
              </a:rPr>
              <a:t>min6</a:t>
            </a:r>
            <a:endParaRPr lang="fr-FR" sz="1200" dirty="0">
              <a:solidFill>
                <a:schemeClr val="accent1"/>
              </a:solidFill>
            </a:endParaRPr>
          </a:p>
        </p:txBody>
      </p:sp>
      <p:sp>
        <p:nvSpPr>
          <p:cNvPr id="12" name="Rectangle à coins arrondis 11"/>
          <p:cNvSpPr/>
          <p:nvPr/>
        </p:nvSpPr>
        <p:spPr>
          <a:xfrm>
            <a:off x="84206" y="4072256"/>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solidFill>
              </a:rPr>
              <a:t>5</a:t>
            </a:r>
          </a:p>
        </p:txBody>
      </p:sp>
      <p:sp>
        <p:nvSpPr>
          <p:cNvPr id="13" name="Rectangle à coins arrondis 12"/>
          <p:cNvSpPr/>
          <p:nvPr/>
        </p:nvSpPr>
        <p:spPr>
          <a:xfrm>
            <a:off x="98055" y="4913836"/>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n w="0"/>
                <a:solidFill>
                  <a:schemeClr val="accent1"/>
                </a:solidFill>
                <a:effectLst>
                  <a:outerShdw blurRad="38100" dist="25400" dir="5400000" algn="ctr" rotWithShape="0">
                    <a:srgbClr val="6E747A">
                      <a:alpha val="43000"/>
                    </a:srgbClr>
                  </a:outerShdw>
                </a:effectLst>
              </a:rPr>
              <a:t>1</a:t>
            </a:r>
          </a:p>
        </p:txBody>
      </p:sp>
      <p:sp>
        <p:nvSpPr>
          <p:cNvPr id="14" name="ZoneTexte 13"/>
          <p:cNvSpPr txBox="1"/>
          <p:nvPr/>
        </p:nvSpPr>
        <p:spPr>
          <a:xfrm>
            <a:off x="648415" y="2525901"/>
            <a:ext cx="1472770" cy="400110"/>
          </a:xfrm>
          <a:prstGeom prst="rect">
            <a:avLst/>
          </a:prstGeom>
          <a:noFill/>
        </p:spPr>
        <p:txBody>
          <a:bodyPr wrap="square" rtlCol="0">
            <a:spAutoFit/>
          </a:bodyPr>
          <a:lstStyle/>
          <a:p>
            <a:r>
              <a:rPr lang="fr-FR" sz="1000" b="1" dirty="0"/>
              <a:t>Nombre de tickets d’incidents</a:t>
            </a:r>
          </a:p>
        </p:txBody>
      </p:sp>
      <p:sp>
        <p:nvSpPr>
          <p:cNvPr id="15" name="ZoneTexte 14"/>
          <p:cNvSpPr txBox="1"/>
          <p:nvPr/>
        </p:nvSpPr>
        <p:spPr>
          <a:xfrm>
            <a:off x="714359" y="765934"/>
            <a:ext cx="1572542" cy="553445"/>
          </a:xfrm>
          <a:prstGeom prst="rect">
            <a:avLst/>
          </a:prstGeom>
          <a:noFill/>
        </p:spPr>
        <p:txBody>
          <a:bodyPr wrap="square" rtlCol="0">
            <a:spAutoFit/>
          </a:bodyPr>
          <a:lstStyle/>
          <a:p>
            <a:r>
              <a:rPr lang="fr-FR" sz="1000" b="1" dirty="0"/>
              <a:t>Nombre de postes opérationnels VS fonctionnels</a:t>
            </a:r>
          </a:p>
        </p:txBody>
      </p:sp>
      <p:sp>
        <p:nvSpPr>
          <p:cNvPr id="16" name="ZoneTexte 15"/>
          <p:cNvSpPr txBox="1"/>
          <p:nvPr/>
        </p:nvSpPr>
        <p:spPr>
          <a:xfrm>
            <a:off x="651508" y="3281253"/>
            <a:ext cx="1395297" cy="400110"/>
          </a:xfrm>
          <a:prstGeom prst="rect">
            <a:avLst/>
          </a:prstGeom>
          <a:noFill/>
        </p:spPr>
        <p:txBody>
          <a:bodyPr wrap="square" rtlCol="0">
            <a:spAutoFit/>
          </a:bodyPr>
          <a:lstStyle/>
          <a:p>
            <a:r>
              <a:rPr lang="fr-FR" sz="1000" b="1" dirty="0"/>
              <a:t>tickets d’incidents ouverts</a:t>
            </a:r>
          </a:p>
        </p:txBody>
      </p:sp>
      <p:sp>
        <p:nvSpPr>
          <p:cNvPr id="17" name="ZoneTexte 16"/>
          <p:cNvSpPr txBox="1"/>
          <p:nvPr/>
        </p:nvSpPr>
        <p:spPr>
          <a:xfrm>
            <a:off x="763636" y="1625898"/>
            <a:ext cx="1395297" cy="400110"/>
          </a:xfrm>
          <a:prstGeom prst="rect">
            <a:avLst/>
          </a:prstGeom>
          <a:noFill/>
        </p:spPr>
        <p:txBody>
          <a:bodyPr wrap="square" rtlCol="0">
            <a:spAutoFit/>
          </a:bodyPr>
          <a:lstStyle/>
          <a:p>
            <a:r>
              <a:rPr lang="fr-FR" sz="1000" b="1" dirty="0"/>
              <a:t>Temps moyen de traitement (en min)</a:t>
            </a:r>
          </a:p>
        </p:txBody>
      </p:sp>
      <p:sp>
        <p:nvSpPr>
          <p:cNvPr id="18" name="ZoneTexte 17"/>
          <p:cNvSpPr txBox="1"/>
          <p:nvPr/>
        </p:nvSpPr>
        <p:spPr>
          <a:xfrm>
            <a:off x="714359" y="4139725"/>
            <a:ext cx="1395297" cy="246221"/>
          </a:xfrm>
          <a:prstGeom prst="rect">
            <a:avLst/>
          </a:prstGeom>
          <a:noFill/>
        </p:spPr>
        <p:txBody>
          <a:bodyPr wrap="square" rtlCol="0">
            <a:spAutoFit/>
          </a:bodyPr>
          <a:lstStyle/>
          <a:p>
            <a:r>
              <a:rPr lang="fr-FR" sz="1000" b="1" dirty="0"/>
              <a:t>Projet en cours</a:t>
            </a:r>
          </a:p>
        </p:txBody>
      </p:sp>
      <p:sp>
        <p:nvSpPr>
          <p:cNvPr id="19" name="ZoneTexte 18"/>
          <p:cNvSpPr txBox="1"/>
          <p:nvPr/>
        </p:nvSpPr>
        <p:spPr>
          <a:xfrm>
            <a:off x="725888" y="5003120"/>
            <a:ext cx="1395297" cy="246221"/>
          </a:xfrm>
          <a:prstGeom prst="rect">
            <a:avLst/>
          </a:prstGeom>
          <a:noFill/>
        </p:spPr>
        <p:txBody>
          <a:bodyPr wrap="square" rtlCol="0">
            <a:spAutoFit/>
          </a:bodyPr>
          <a:lstStyle/>
          <a:p>
            <a:r>
              <a:rPr lang="fr-FR" sz="1000" b="1" dirty="0"/>
              <a:t>Projet en retard</a:t>
            </a:r>
          </a:p>
        </p:txBody>
      </p:sp>
      <p:graphicFrame>
        <p:nvGraphicFramePr>
          <p:cNvPr id="20" name="Graphique 19"/>
          <p:cNvGraphicFramePr>
            <a:graphicFrameLocks/>
          </p:cNvGraphicFramePr>
          <p:nvPr>
            <p:extLst>
              <p:ext uri="{D42A27DB-BD31-4B8C-83A1-F6EECF244321}">
                <p14:modId xmlns:p14="http://schemas.microsoft.com/office/powerpoint/2010/main" val="1127595274"/>
              </p:ext>
            </p:extLst>
          </p:nvPr>
        </p:nvGraphicFramePr>
        <p:xfrm>
          <a:off x="8320176" y="757767"/>
          <a:ext cx="3629026" cy="2357468"/>
        </p:xfrm>
        <a:graphic>
          <a:graphicData uri="http://schemas.openxmlformats.org/drawingml/2006/chart">
            <c:chart xmlns:c="http://schemas.openxmlformats.org/drawingml/2006/chart" xmlns:r="http://schemas.openxmlformats.org/officeDocument/2006/relationships" r:id="rId7"/>
          </a:graphicData>
        </a:graphic>
      </p:graphicFrame>
      <p:sp>
        <p:nvSpPr>
          <p:cNvPr id="27" name="ZoneTexte 26"/>
          <p:cNvSpPr txBox="1"/>
          <p:nvPr/>
        </p:nvSpPr>
        <p:spPr>
          <a:xfrm>
            <a:off x="2705124" y="111436"/>
            <a:ext cx="9875520" cy="646331"/>
          </a:xfrm>
          <a:prstGeom prst="rect">
            <a:avLst/>
          </a:prstGeom>
          <a:noFill/>
        </p:spPr>
        <p:txBody>
          <a:bodyPr wrap="square" rtlCol="0">
            <a:spAutoFit/>
          </a:bodyPr>
          <a:lstStyle/>
          <a:p>
            <a:r>
              <a:rPr lang="fr-FR" b="1" u="sng" dirty="0"/>
              <a:t>TABLEAU DE BORD SUIVI PARC INFORMATIQUE ET SUPPORT BENIN 1</a:t>
            </a:r>
          </a:p>
          <a:p>
            <a:endParaRPr lang="fr-FR" dirty="0"/>
          </a:p>
        </p:txBody>
      </p:sp>
      <p:sp>
        <p:nvSpPr>
          <p:cNvPr id="28" name="Rectangle à coins arrondis 27"/>
          <p:cNvSpPr/>
          <p:nvPr/>
        </p:nvSpPr>
        <p:spPr>
          <a:xfrm>
            <a:off x="10460" y="5585206"/>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à coins arrondis 28"/>
          <p:cNvSpPr/>
          <p:nvPr/>
        </p:nvSpPr>
        <p:spPr>
          <a:xfrm>
            <a:off x="98055" y="5641855"/>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n w="0"/>
                <a:solidFill>
                  <a:schemeClr val="accent1"/>
                </a:solidFill>
                <a:effectLst>
                  <a:outerShdw blurRad="38100" dist="25400" dir="5400000" algn="ctr" rotWithShape="0">
                    <a:srgbClr val="6E747A">
                      <a:alpha val="43000"/>
                    </a:srgbClr>
                  </a:outerShdw>
                </a:effectLst>
              </a:rPr>
              <a:t>2</a:t>
            </a:r>
          </a:p>
        </p:txBody>
      </p:sp>
      <p:sp>
        <p:nvSpPr>
          <p:cNvPr id="30" name="ZoneTexte 29"/>
          <p:cNvSpPr txBox="1"/>
          <p:nvPr/>
        </p:nvSpPr>
        <p:spPr>
          <a:xfrm>
            <a:off x="725888" y="5731139"/>
            <a:ext cx="1395297" cy="246221"/>
          </a:xfrm>
          <a:prstGeom prst="rect">
            <a:avLst/>
          </a:prstGeom>
          <a:noFill/>
        </p:spPr>
        <p:txBody>
          <a:bodyPr wrap="square" rtlCol="0">
            <a:spAutoFit/>
          </a:bodyPr>
          <a:lstStyle/>
          <a:p>
            <a:r>
              <a:rPr lang="fr-FR" sz="1000" b="1" dirty="0"/>
              <a:t>Projet  clôturé</a:t>
            </a:r>
          </a:p>
        </p:txBody>
      </p:sp>
    </p:spTree>
    <p:extLst>
      <p:ext uri="{BB962C8B-B14F-4D97-AF65-F5344CB8AC3E}">
        <p14:creationId xmlns:p14="http://schemas.microsoft.com/office/powerpoint/2010/main" val="2688328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7159"/>
            <a:ext cx="12192000" cy="661443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Graphique 4"/>
          <p:cNvGraphicFramePr>
            <a:graphicFrameLocks/>
          </p:cNvGraphicFramePr>
          <p:nvPr>
            <p:extLst>
              <p:ext uri="{D42A27DB-BD31-4B8C-83A1-F6EECF244321}">
                <p14:modId xmlns:p14="http://schemas.microsoft.com/office/powerpoint/2010/main" val="1060369245"/>
              </p:ext>
            </p:extLst>
          </p:nvPr>
        </p:nvGraphicFramePr>
        <p:xfrm>
          <a:off x="96252" y="3477127"/>
          <a:ext cx="4547937" cy="2610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p:cNvGraphicFramePr>
            <a:graphicFrameLocks/>
          </p:cNvGraphicFramePr>
          <p:nvPr>
            <p:extLst>
              <p:ext uri="{D42A27DB-BD31-4B8C-83A1-F6EECF244321}">
                <p14:modId xmlns:p14="http://schemas.microsoft.com/office/powerpoint/2010/main" val="4281747376"/>
              </p:ext>
            </p:extLst>
          </p:nvPr>
        </p:nvGraphicFramePr>
        <p:xfrm>
          <a:off x="4776538" y="3477127"/>
          <a:ext cx="3605461" cy="26108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aphique 7"/>
          <p:cNvGraphicFramePr>
            <a:graphicFrameLocks/>
          </p:cNvGraphicFramePr>
          <p:nvPr>
            <p:extLst>
              <p:ext uri="{D42A27DB-BD31-4B8C-83A1-F6EECF244321}">
                <p14:modId xmlns:p14="http://schemas.microsoft.com/office/powerpoint/2010/main" val="3536279495"/>
              </p:ext>
            </p:extLst>
          </p:nvPr>
        </p:nvGraphicFramePr>
        <p:xfrm>
          <a:off x="8524876" y="3477127"/>
          <a:ext cx="3667124" cy="26108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Graphique 8"/>
          <p:cNvGraphicFramePr>
            <a:graphicFrameLocks/>
          </p:cNvGraphicFramePr>
          <p:nvPr>
            <p:extLst>
              <p:ext uri="{D42A27DB-BD31-4B8C-83A1-F6EECF244321}">
                <p14:modId xmlns:p14="http://schemas.microsoft.com/office/powerpoint/2010/main" val="241388817"/>
              </p:ext>
            </p:extLst>
          </p:nvPr>
        </p:nvGraphicFramePr>
        <p:xfrm>
          <a:off x="8514348" y="637673"/>
          <a:ext cx="3667124" cy="260007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Graphique 9"/>
          <p:cNvGraphicFramePr>
            <a:graphicFrameLocks/>
          </p:cNvGraphicFramePr>
          <p:nvPr>
            <p:extLst>
              <p:ext uri="{D42A27DB-BD31-4B8C-83A1-F6EECF244321}">
                <p14:modId xmlns:p14="http://schemas.microsoft.com/office/powerpoint/2010/main" val="1495812187"/>
              </p:ext>
            </p:extLst>
          </p:nvPr>
        </p:nvGraphicFramePr>
        <p:xfrm>
          <a:off x="4776538" y="649706"/>
          <a:ext cx="3605461" cy="258804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Graphique 10"/>
          <p:cNvGraphicFramePr>
            <a:graphicFrameLocks/>
          </p:cNvGraphicFramePr>
          <p:nvPr>
            <p:extLst>
              <p:ext uri="{D42A27DB-BD31-4B8C-83A1-F6EECF244321}">
                <p14:modId xmlns:p14="http://schemas.microsoft.com/office/powerpoint/2010/main" val="4187522652"/>
              </p:ext>
            </p:extLst>
          </p:nvPr>
        </p:nvGraphicFramePr>
        <p:xfrm>
          <a:off x="96252" y="649705"/>
          <a:ext cx="4547937" cy="2588041"/>
        </p:xfrm>
        <a:graphic>
          <a:graphicData uri="http://schemas.openxmlformats.org/drawingml/2006/chart">
            <c:chart xmlns:c="http://schemas.openxmlformats.org/drawingml/2006/chart" xmlns:r="http://schemas.openxmlformats.org/officeDocument/2006/relationships" r:id="rId8"/>
          </a:graphicData>
        </a:graphic>
      </p:graphicFrame>
      <p:sp>
        <p:nvSpPr>
          <p:cNvPr id="13" name="ZoneTexte 12"/>
          <p:cNvSpPr txBox="1"/>
          <p:nvPr/>
        </p:nvSpPr>
        <p:spPr>
          <a:xfrm>
            <a:off x="2103545" y="75127"/>
            <a:ext cx="9875520" cy="646331"/>
          </a:xfrm>
          <a:prstGeom prst="rect">
            <a:avLst/>
          </a:prstGeom>
          <a:noFill/>
        </p:spPr>
        <p:txBody>
          <a:bodyPr wrap="square" rtlCol="0">
            <a:spAutoFit/>
          </a:bodyPr>
          <a:lstStyle/>
          <a:p>
            <a:r>
              <a:rPr lang="fr-FR" b="1" u="sng" dirty="0"/>
              <a:t>TABLEAU DE BORD SUIVI PARC INFORMATIQUE ET SUPPORT BENIN 2</a:t>
            </a:r>
          </a:p>
          <a:p>
            <a:endParaRPr lang="fr-FR" dirty="0"/>
          </a:p>
        </p:txBody>
      </p:sp>
    </p:spTree>
    <p:extLst>
      <p:ext uri="{BB962C8B-B14F-4D97-AF65-F5344CB8AC3E}">
        <p14:creationId xmlns:p14="http://schemas.microsoft.com/office/powerpoint/2010/main" val="637108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7157"/>
            <a:ext cx="12192000" cy="6602401"/>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Graphique 1"/>
          <p:cNvGraphicFramePr>
            <a:graphicFrameLocks/>
          </p:cNvGraphicFramePr>
          <p:nvPr>
            <p:extLst>
              <p:ext uri="{D42A27DB-BD31-4B8C-83A1-F6EECF244321}">
                <p14:modId xmlns:p14="http://schemas.microsoft.com/office/powerpoint/2010/main" val="4242890928"/>
              </p:ext>
            </p:extLst>
          </p:nvPr>
        </p:nvGraphicFramePr>
        <p:xfrm>
          <a:off x="108283" y="727904"/>
          <a:ext cx="4379496" cy="256273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à coins arrondis 4"/>
          <p:cNvSpPr/>
          <p:nvPr/>
        </p:nvSpPr>
        <p:spPr>
          <a:xfrm>
            <a:off x="4733544" y="727904"/>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6" name="Rectangle à coins arrondis 5"/>
          <p:cNvSpPr/>
          <p:nvPr/>
        </p:nvSpPr>
        <p:spPr>
          <a:xfrm>
            <a:off x="8530390" y="727904"/>
            <a:ext cx="3545306"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8" name="ZoneTexte 7"/>
          <p:cNvSpPr txBox="1"/>
          <p:nvPr/>
        </p:nvSpPr>
        <p:spPr>
          <a:xfrm>
            <a:off x="5140853" y="727904"/>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poste Administration ;</a:t>
            </a:r>
          </a:p>
        </p:txBody>
      </p:sp>
      <p:sp>
        <p:nvSpPr>
          <p:cNvPr id="9" name="ZoneTexte 8"/>
          <p:cNvSpPr txBox="1"/>
          <p:nvPr/>
        </p:nvSpPr>
        <p:spPr>
          <a:xfrm>
            <a:off x="9112878" y="686765"/>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poste Production ;</a:t>
            </a:r>
          </a:p>
        </p:txBody>
      </p:sp>
      <p:sp>
        <p:nvSpPr>
          <p:cNvPr id="10" name="Rectangle à coins arrondis 9"/>
          <p:cNvSpPr/>
          <p:nvPr/>
        </p:nvSpPr>
        <p:spPr>
          <a:xfrm>
            <a:off x="108283" y="3558336"/>
            <a:ext cx="4492913"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1" name="ZoneTexte 10"/>
          <p:cNvSpPr txBox="1"/>
          <p:nvPr/>
        </p:nvSpPr>
        <p:spPr>
          <a:xfrm>
            <a:off x="794324" y="3558336"/>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temps d’</a:t>
            </a:r>
            <a:r>
              <a:rPr lang="fr-FR" sz="1400" b="1" u="sng" dirty="0" err="1">
                <a:latin typeface="Agency FB" panose="020B0503020202020204" pitchFamily="34" charset="0"/>
              </a:rPr>
              <a:t>innactiviter</a:t>
            </a:r>
            <a:r>
              <a:rPr lang="fr-FR" sz="1400" b="1" u="sng" dirty="0">
                <a:latin typeface="Agency FB" panose="020B0503020202020204" pitchFamily="34" charset="0"/>
              </a:rPr>
              <a:t>;</a:t>
            </a:r>
          </a:p>
        </p:txBody>
      </p:sp>
      <p:sp>
        <p:nvSpPr>
          <p:cNvPr id="12" name="Rectangle à coins arrondis 11"/>
          <p:cNvSpPr/>
          <p:nvPr/>
        </p:nvSpPr>
        <p:spPr>
          <a:xfrm>
            <a:off x="4733544" y="3545636"/>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3" name="Rectangle à coins arrondis 12"/>
          <p:cNvSpPr/>
          <p:nvPr/>
        </p:nvSpPr>
        <p:spPr>
          <a:xfrm>
            <a:off x="8466890" y="3558336"/>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4" name="ZoneTexte 13"/>
          <p:cNvSpPr txBox="1"/>
          <p:nvPr/>
        </p:nvSpPr>
        <p:spPr>
          <a:xfrm>
            <a:off x="5311541" y="3487106"/>
            <a:ext cx="2206752" cy="307777"/>
          </a:xfrm>
          <a:prstGeom prst="rect">
            <a:avLst/>
          </a:prstGeom>
          <a:noFill/>
        </p:spPr>
        <p:txBody>
          <a:bodyPr wrap="square" rtlCol="0">
            <a:spAutoFit/>
          </a:bodyPr>
          <a:lstStyle/>
          <a:p>
            <a:r>
              <a:rPr lang="fr-FR" sz="1400" b="1" u="sng" dirty="0">
                <a:latin typeface="Agency FB" panose="020B0503020202020204" pitchFamily="34" charset="0"/>
              </a:rPr>
              <a:t>Commentaire sur les projets;</a:t>
            </a:r>
          </a:p>
        </p:txBody>
      </p:sp>
      <p:sp>
        <p:nvSpPr>
          <p:cNvPr id="15" name="ZoneTexte 14"/>
          <p:cNvSpPr txBox="1"/>
          <p:nvPr/>
        </p:nvSpPr>
        <p:spPr>
          <a:xfrm>
            <a:off x="9195763" y="3495167"/>
            <a:ext cx="2206752" cy="307777"/>
          </a:xfrm>
          <a:prstGeom prst="rect">
            <a:avLst/>
          </a:prstGeom>
          <a:noFill/>
        </p:spPr>
        <p:txBody>
          <a:bodyPr wrap="square" rtlCol="0">
            <a:spAutoFit/>
          </a:bodyPr>
          <a:lstStyle/>
          <a:p>
            <a:r>
              <a:rPr lang="fr-FR" sz="1400" b="1" u="sng" dirty="0">
                <a:latin typeface="Agency FB" panose="020B0503020202020204" pitchFamily="34" charset="0"/>
              </a:rPr>
              <a:t>Commentaire sur les tickets;</a:t>
            </a:r>
          </a:p>
        </p:txBody>
      </p:sp>
      <p:sp>
        <p:nvSpPr>
          <p:cNvPr id="16" name="ZoneTexte 15"/>
          <p:cNvSpPr txBox="1"/>
          <p:nvPr/>
        </p:nvSpPr>
        <p:spPr>
          <a:xfrm>
            <a:off x="4763113" y="994542"/>
            <a:ext cx="3584395" cy="954107"/>
          </a:xfrm>
          <a:prstGeom prst="rect">
            <a:avLst/>
          </a:prstGeom>
          <a:noFill/>
        </p:spPr>
        <p:txBody>
          <a:bodyPr wrap="square" rtlCol="0">
            <a:spAutoFit/>
          </a:bodyPr>
          <a:lstStyle/>
          <a:p>
            <a:pPr marL="285750" indent="-285750">
              <a:buFontTx/>
              <a:buChar char="-"/>
            </a:pPr>
            <a:r>
              <a:rPr lang="fr-FR" sz="1400" dirty="0">
                <a:latin typeface="Agency FB" panose="020B0503020202020204" pitchFamily="34" charset="0"/>
              </a:rPr>
              <a:t>Pour les 2 postes de la DP besoin d’un clavier et 2 souris poste </a:t>
            </a:r>
            <a:r>
              <a:rPr lang="fr-FR" sz="1400" dirty="0" err="1">
                <a:latin typeface="Agency FB" panose="020B0503020202020204" pitchFamily="34" charset="0"/>
              </a:rPr>
              <a:t>prevu</a:t>
            </a:r>
            <a:r>
              <a:rPr lang="fr-FR" sz="1400" dirty="0">
                <a:latin typeface="Agency FB" panose="020B0503020202020204" pitchFamily="34" charset="0"/>
              </a:rPr>
              <a:t> pour les futur stagiaires</a:t>
            </a:r>
          </a:p>
          <a:p>
            <a:pPr marL="285750" indent="-285750">
              <a:buFontTx/>
              <a:buChar char="-"/>
            </a:pPr>
            <a:r>
              <a:rPr lang="fr-FR" sz="1400" dirty="0">
                <a:latin typeface="Agency FB" panose="020B0503020202020204" pitchFamily="34" charset="0"/>
              </a:rPr>
              <a:t>Pour le poste de la DQ besoin </a:t>
            </a:r>
            <a:r>
              <a:rPr lang="fr-FR" sz="1400" dirty="0" smtClean="0">
                <a:latin typeface="Agency FB" panose="020B0503020202020204" pitchFamily="34" charset="0"/>
              </a:rPr>
              <a:t>de 2 </a:t>
            </a:r>
            <a:r>
              <a:rPr lang="fr-FR" sz="1400" dirty="0">
                <a:latin typeface="Agency FB" panose="020B0503020202020204" pitchFamily="34" charset="0"/>
              </a:rPr>
              <a:t>souris ( prévoir changer les souris qui ne sont plus très confortables</a:t>
            </a:r>
            <a:r>
              <a:rPr lang="fr-FR" sz="1400" dirty="0" smtClean="0">
                <a:latin typeface="Agency FB" panose="020B0503020202020204" pitchFamily="34" charset="0"/>
              </a:rPr>
              <a:t>)</a:t>
            </a:r>
            <a:endParaRPr lang="fr-FR" sz="1400" dirty="0">
              <a:latin typeface="Agency FB" panose="020B0503020202020204" pitchFamily="34" charset="0"/>
            </a:endParaRPr>
          </a:p>
        </p:txBody>
      </p:sp>
      <p:sp>
        <p:nvSpPr>
          <p:cNvPr id="17" name="ZoneTexte 16"/>
          <p:cNvSpPr txBox="1"/>
          <p:nvPr/>
        </p:nvSpPr>
        <p:spPr>
          <a:xfrm>
            <a:off x="8530390" y="920595"/>
            <a:ext cx="3545305" cy="1169551"/>
          </a:xfrm>
          <a:prstGeom prst="rect">
            <a:avLst/>
          </a:prstGeom>
          <a:noFill/>
        </p:spPr>
        <p:txBody>
          <a:bodyPr wrap="square" rtlCol="0">
            <a:spAutoFit/>
          </a:bodyPr>
          <a:lstStyle/>
          <a:p>
            <a:pPr marL="285750" indent="-285750">
              <a:buFontTx/>
              <a:buChar char="-"/>
            </a:pPr>
            <a:r>
              <a:rPr lang="fr-FR" sz="1400" dirty="0">
                <a:latin typeface="Agency FB" panose="020B0503020202020204" pitchFamily="34" charset="0"/>
              </a:rPr>
              <a:t>MOOV: P11 l’eau de la climatisation endommage le clavier de cette position , P1 souci de </a:t>
            </a:r>
            <a:r>
              <a:rPr lang="fr-FR" sz="1400" dirty="0" smtClean="0">
                <a:latin typeface="Agency FB" panose="020B0503020202020204" pitchFamily="34" charset="0"/>
              </a:rPr>
              <a:t>lenteur P21 le soft phone ne marche pas nous allons revoir les config</a:t>
            </a:r>
            <a:endParaRPr lang="fr-FR" sz="1400" dirty="0">
              <a:latin typeface="Agency FB" panose="020B0503020202020204" pitchFamily="34" charset="0"/>
            </a:endParaRPr>
          </a:p>
          <a:p>
            <a:pPr marL="285750" indent="-285750">
              <a:buFontTx/>
              <a:buChar char="-"/>
            </a:pPr>
            <a:r>
              <a:rPr lang="fr-FR" sz="1400" dirty="0" err="1">
                <a:latin typeface="Agency FB" panose="020B0503020202020204" pitchFamily="34" charset="0"/>
              </a:rPr>
              <a:t>Bytel</a:t>
            </a:r>
            <a:r>
              <a:rPr lang="fr-FR" sz="1400" dirty="0">
                <a:latin typeface="Agency FB" panose="020B0503020202020204" pitchFamily="34" charset="0"/>
              </a:rPr>
              <a:t> : besoin </a:t>
            </a:r>
            <a:r>
              <a:rPr lang="fr-FR" sz="1400" dirty="0" smtClean="0">
                <a:latin typeface="Agency FB" panose="020B0503020202020204" pitchFamily="34" charset="0"/>
              </a:rPr>
              <a:t>de 3 </a:t>
            </a:r>
            <a:r>
              <a:rPr lang="fr-FR" sz="1400" dirty="0">
                <a:latin typeface="Agency FB" panose="020B0503020202020204" pitchFamily="34" charset="0"/>
              </a:rPr>
              <a:t>souris</a:t>
            </a:r>
          </a:p>
          <a:p>
            <a:pPr marL="285750" indent="-285750">
              <a:buFontTx/>
              <a:buChar char="-"/>
            </a:pPr>
            <a:r>
              <a:rPr lang="fr-FR" sz="1400" dirty="0">
                <a:latin typeface="Agency FB" panose="020B0503020202020204" pitchFamily="34" charset="0"/>
              </a:rPr>
              <a:t>FTY:  4 souris a remplacer car pénible a utiliser</a:t>
            </a:r>
          </a:p>
        </p:txBody>
      </p:sp>
      <p:sp>
        <p:nvSpPr>
          <p:cNvPr id="18" name="ZoneTexte 17"/>
          <p:cNvSpPr txBox="1"/>
          <p:nvPr/>
        </p:nvSpPr>
        <p:spPr>
          <a:xfrm>
            <a:off x="4733543" y="3616343"/>
            <a:ext cx="3584395" cy="3108543"/>
          </a:xfrm>
          <a:prstGeom prst="rect">
            <a:avLst/>
          </a:prstGeom>
          <a:noFill/>
        </p:spPr>
        <p:txBody>
          <a:bodyPr wrap="square" rtlCol="0">
            <a:spAutoFit/>
          </a:bodyPr>
          <a:lstStyle/>
          <a:p>
            <a:pPr marL="285750" indent="-285750">
              <a:buFontTx/>
              <a:buChar char="-"/>
            </a:pPr>
            <a:r>
              <a:rPr lang="fr-FR" sz="1400" dirty="0">
                <a:latin typeface="Agency FB" panose="020B0503020202020204" pitchFamily="34" charset="0"/>
              </a:rPr>
              <a:t>BCP Cameroun le serveur est déjà déployé dans le data center du client nous devrons y retourné pour paramétrer les adresses </a:t>
            </a:r>
            <a:r>
              <a:rPr lang="fr-FR" sz="1400" dirty="0" err="1">
                <a:latin typeface="Agency FB" panose="020B0503020202020204" pitchFamily="34" charset="0"/>
              </a:rPr>
              <a:t>ip</a:t>
            </a:r>
            <a:r>
              <a:rPr lang="fr-FR" sz="1400" dirty="0">
                <a:latin typeface="Agency FB" panose="020B0503020202020204" pitchFamily="34" charset="0"/>
              </a:rPr>
              <a:t> et tester le VPN quand ils seront </a:t>
            </a:r>
            <a:r>
              <a:rPr lang="fr-FR" sz="1400" dirty="0" smtClean="0">
                <a:latin typeface="Agency FB" panose="020B0503020202020204" pitchFamily="34" charset="0"/>
              </a:rPr>
              <a:t>ok ( </a:t>
            </a:r>
            <a:r>
              <a:rPr lang="fr-FR" sz="1400" dirty="0" smtClean="0">
                <a:solidFill>
                  <a:srgbClr val="FFC000"/>
                </a:solidFill>
                <a:latin typeface="Agency FB" panose="020B0503020202020204" pitchFamily="34" charset="0"/>
              </a:rPr>
              <a:t>en attente</a:t>
            </a:r>
            <a:r>
              <a:rPr lang="fr-FR" sz="1400" dirty="0" smtClean="0">
                <a:latin typeface="Agency FB" panose="020B0503020202020204" pitchFamily="34" charset="0"/>
              </a:rPr>
              <a:t>)</a:t>
            </a:r>
            <a:endParaRPr lang="fr-FR" sz="1400" dirty="0">
              <a:latin typeface="Agency FB" panose="020B0503020202020204" pitchFamily="34" charset="0"/>
            </a:endParaRPr>
          </a:p>
          <a:p>
            <a:pPr marL="285750" indent="-285750">
              <a:buFontTx/>
              <a:buChar char="-"/>
            </a:pPr>
            <a:r>
              <a:rPr lang="fr-FR" sz="1400" dirty="0">
                <a:latin typeface="Agency FB" panose="020B0503020202020204" pitchFamily="34" charset="0"/>
              </a:rPr>
              <a:t> IVR GUINEE BISEAU : le ticket est déjà escaladé chez le support </a:t>
            </a:r>
            <a:r>
              <a:rPr lang="fr-FR" sz="1400" dirty="0" err="1" smtClean="0">
                <a:latin typeface="Agency FB" panose="020B0503020202020204" pitchFamily="34" charset="0"/>
              </a:rPr>
              <a:t>Nobelbiz</a:t>
            </a:r>
            <a:r>
              <a:rPr lang="fr-FR" sz="1400" dirty="0">
                <a:latin typeface="Agency FB" panose="020B0503020202020204" pitchFamily="34" charset="0"/>
              </a:rPr>
              <a:t> ( </a:t>
            </a:r>
            <a:r>
              <a:rPr lang="fr-FR" sz="1400" dirty="0">
                <a:solidFill>
                  <a:srgbClr val="FFC000"/>
                </a:solidFill>
                <a:latin typeface="Agency FB" panose="020B0503020202020204" pitchFamily="34" charset="0"/>
              </a:rPr>
              <a:t>en attente</a:t>
            </a:r>
            <a:r>
              <a:rPr lang="fr-FR" sz="1400" dirty="0" smtClean="0">
                <a:latin typeface="Agency FB" panose="020B0503020202020204" pitchFamily="34" charset="0"/>
              </a:rPr>
              <a:t>)</a:t>
            </a:r>
            <a:endParaRPr lang="fr-FR" sz="1400" dirty="0">
              <a:latin typeface="Agency FB" panose="020B0503020202020204" pitchFamily="34" charset="0"/>
            </a:endParaRPr>
          </a:p>
          <a:p>
            <a:pPr marL="285750" indent="-285750">
              <a:buFontTx/>
              <a:buChar char="-"/>
            </a:pPr>
            <a:r>
              <a:rPr lang="fr-FR" sz="1400" dirty="0">
                <a:latin typeface="Agency FB" panose="020B0503020202020204" pitchFamily="34" charset="0"/>
              </a:rPr>
              <a:t>BCP MTN Brazza: </a:t>
            </a:r>
            <a:r>
              <a:rPr lang="fr-FR" sz="1400" dirty="0">
                <a:solidFill>
                  <a:srgbClr val="FFC000"/>
                </a:solidFill>
                <a:latin typeface="Agency FB" panose="020B0503020202020204" pitchFamily="34" charset="0"/>
              </a:rPr>
              <a:t>stand by</a:t>
            </a:r>
          </a:p>
          <a:p>
            <a:pPr marL="285750" indent="-285750">
              <a:buFontTx/>
              <a:buChar char="-"/>
            </a:pPr>
            <a:r>
              <a:rPr lang="fr-FR" sz="1400" dirty="0" err="1">
                <a:latin typeface="Agency FB" panose="020B0503020202020204" pitchFamily="34" charset="0"/>
              </a:rPr>
              <a:t>Trunk</a:t>
            </a:r>
            <a:r>
              <a:rPr lang="fr-FR" sz="1400" dirty="0">
                <a:latin typeface="Agency FB" panose="020B0503020202020204" pitchFamily="34" charset="0"/>
              </a:rPr>
              <a:t> </a:t>
            </a:r>
            <a:r>
              <a:rPr lang="fr-FR" sz="1400" dirty="0" err="1">
                <a:latin typeface="Agency FB" panose="020B0503020202020204" pitchFamily="34" charset="0"/>
              </a:rPr>
              <a:t>sip</a:t>
            </a:r>
            <a:r>
              <a:rPr lang="fr-FR" sz="1400" dirty="0">
                <a:latin typeface="Agency FB" panose="020B0503020202020204" pitchFamily="34" charset="0"/>
              </a:rPr>
              <a:t> </a:t>
            </a:r>
            <a:r>
              <a:rPr lang="fr-FR" sz="1400" dirty="0" err="1">
                <a:latin typeface="Agency FB" panose="020B0503020202020204" pitchFamily="34" charset="0"/>
              </a:rPr>
              <a:t>moov</a:t>
            </a:r>
            <a:r>
              <a:rPr lang="fr-FR" sz="1400" dirty="0">
                <a:latin typeface="Agency FB" panose="020B0503020202020204" pitchFamily="34" charset="0"/>
              </a:rPr>
              <a:t> : </a:t>
            </a:r>
            <a:r>
              <a:rPr lang="fr-FR" sz="1400" dirty="0" smtClean="0">
                <a:latin typeface="Agency FB" panose="020B0503020202020204" pitchFamily="34" charset="0"/>
              </a:rPr>
              <a:t>test concluant ticket </a:t>
            </a:r>
            <a:r>
              <a:rPr lang="fr-FR" sz="1400" dirty="0" err="1" smtClean="0">
                <a:solidFill>
                  <a:schemeClr val="accent6"/>
                </a:solidFill>
                <a:latin typeface="Agency FB" panose="020B0503020202020204" pitchFamily="34" charset="0"/>
              </a:rPr>
              <a:t>cloturer</a:t>
            </a:r>
            <a:endParaRPr lang="fr-FR" sz="1400" dirty="0">
              <a:solidFill>
                <a:schemeClr val="accent6"/>
              </a:solidFill>
              <a:latin typeface="Agency FB" panose="020B0503020202020204" pitchFamily="34" charset="0"/>
            </a:endParaRPr>
          </a:p>
          <a:p>
            <a:pPr marL="285750" indent="-285750">
              <a:buFontTx/>
              <a:buChar char="-"/>
            </a:pPr>
            <a:r>
              <a:rPr lang="fr-FR" sz="1400" dirty="0">
                <a:latin typeface="Agency FB" panose="020B0503020202020204" pitchFamily="34" charset="0"/>
              </a:rPr>
              <a:t>Redynamisation </a:t>
            </a:r>
            <a:r>
              <a:rPr lang="fr-FR" sz="1400" dirty="0" err="1">
                <a:latin typeface="Agency FB" panose="020B0503020202020204" pitchFamily="34" charset="0"/>
              </a:rPr>
              <a:t>ivr</a:t>
            </a:r>
            <a:r>
              <a:rPr lang="fr-FR" sz="1400" dirty="0">
                <a:latin typeface="Agency FB" panose="020B0503020202020204" pitchFamily="34" charset="0"/>
              </a:rPr>
              <a:t> </a:t>
            </a:r>
            <a:r>
              <a:rPr lang="fr-FR" sz="1400" dirty="0" err="1">
                <a:latin typeface="Agency FB" panose="020B0503020202020204" pitchFamily="34" charset="0"/>
              </a:rPr>
              <a:t>Moov</a:t>
            </a:r>
            <a:r>
              <a:rPr lang="fr-FR" sz="1400" dirty="0">
                <a:latin typeface="Agency FB" panose="020B0503020202020204" pitchFamily="34" charset="0"/>
              </a:rPr>
              <a:t> </a:t>
            </a:r>
            <a:r>
              <a:rPr lang="fr-FR" sz="1400" dirty="0">
                <a:solidFill>
                  <a:srgbClr val="FFC000"/>
                </a:solidFill>
                <a:latin typeface="Agency FB" panose="020B0503020202020204" pitchFamily="34" charset="0"/>
              </a:rPr>
              <a:t>en attente </a:t>
            </a:r>
            <a:r>
              <a:rPr lang="fr-FR" sz="1400" dirty="0">
                <a:latin typeface="Agency FB" panose="020B0503020202020204" pitchFamily="34" charset="0"/>
              </a:rPr>
              <a:t>du </a:t>
            </a:r>
            <a:r>
              <a:rPr lang="fr-FR" sz="1400" dirty="0" err="1">
                <a:latin typeface="Agency FB" panose="020B0503020202020204" pitchFamily="34" charset="0"/>
              </a:rPr>
              <a:t>sda</a:t>
            </a:r>
            <a:r>
              <a:rPr lang="fr-FR" sz="1400" dirty="0">
                <a:latin typeface="Agency FB" panose="020B0503020202020204" pitchFamily="34" charset="0"/>
              </a:rPr>
              <a:t> pour les test</a:t>
            </a:r>
          </a:p>
          <a:p>
            <a:pPr marL="285750" indent="-285750">
              <a:buFontTx/>
              <a:buChar char="-"/>
            </a:pPr>
            <a:r>
              <a:rPr lang="fr-FR" sz="1400" dirty="0">
                <a:latin typeface="Agency FB" panose="020B0503020202020204" pitchFamily="34" charset="0"/>
              </a:rPr>
              <a:t>Installation serveur </a:t>
            </a:r>
            <a:r>
              <a:rPr lang="fr-FR" sz="1400" dirty="0" err="1">
                <a:latin typeface="Agency FB" panose="020B0503020202020204" pitchFamily="34" charset="0"/>
              </a:rPr>
              <a:t>yellochat</a:t>
            </a:r>
            <a:r>
              <a:rPr lang="fr-FR" sz="1400" dirty="0">
                <a:latin typeface="Agency FB" panose="020B0503020202020204" pitchFamily="34" charset="0"/>
              </a:rPr>
              <a:t>: le lien de l’interface a été envoyé par le prestataire pour </a:t>
            </a:r>
            <a:r>
              <a:rPr lang="fr-FR" sz="1400" dirty="0" err="1">
                <a:latin typeface="Agency FB" panose="020B0503020202020204" pitchFamily="34" charset="0"/>
              </a:rPr>
              <a:t>debuté</a:t>
            </a:r>
            <a:r>
              <a:rPr lang="fr-FR" sz="1400" dirty="0">
                <a:latin typeface="Agency FB" panose="020B0503020202020204" pitchFamily="34" charset="0"/>
              </a:rPr>
              <a:t> la phase de </a:t>
            </a:r>
            <a:r>
              <a:rPr lang="fr-FR" sz="1400" dirty="0" smtClean="0">
                <a:latin typeface="Agency FB" panose="020B0503020202020204" pitchFamily="34" charset="0"/>
              </a:rPr>
              <a:t>test une </a:t>
            </a:r>
            <a:r>
              <a:rPr lang="fr-FR" sz="1400" dirty="0" err="1" smtClean="0">
                <a:latin typeface="Agency FB" panose="020B0503020202020204" pitchFamily="34" charset="0"/>
              </a:rPr>
              <a:t>seance</a:t>
            </a:r>
            <a:r>
              <a:rPr lang="fr-FR" sz="1400" dirty="0" smtClean="0">
                <a:latin typeface="Agency FB" panose="020B0503020202020204" pitchFamily="34" charset="0"/>
              </a:rPr>
              <a:t> de formation est </a:t>
            </a:r>
            <a:r>
              <a:rPr lang="fr-FR" sz="1400" dirty="0" err="1" smtClean="0">
                <a:latin typeface="Agency FB" panose="020B0503020202020204" pitchFamily="34" charset="0"/>
              </a:rPr>
              <a:t>prevu</a:t>
            </a:r>
            <a:r>
              <a:rPr lang="fr-FR" sz="1400" dirty="0" smtClean="0">
                <a:latin typeface="Agency FB" panose="020B0503020202020204" pitchFamily="34" charset="0"/>
              </a:rPr>
              <a:t> mardi </a:t>
            </a:r>
            <a:r>
              <a:rPr lang="fr-FR" sz="1400" dirty="0" err="1" smtClean="0">
                <a:latin typeface="Agency FB" panose="020B0503020202020204" pitchFamily="34" charset="0"/>
              </a:rPr>
              <a:t>apres</a:t>
            </a:r>
            <a:r>
              <a:rPr lang="fr-FR" sz="1400" dirty="0" smtClean="0">
                <a:latin typeface="Agency FB" panose="020B0503020202020204" pitchFamily="34" charset="0"/>
              </a:rPr>
              <a:t> midi</a:t>
            </a:r>
            <a:endParaRPr lang="fr-FR" sz="1400" dirty="0">
              <a:latin typeface="Agency FB" panose="020B0503020202020204" pitchFamily="34" charset="0"/>
            </a:endParaRPr>
          </a:p>
          <a:p>
            <a:r>
              <a:rPr lang="fr-FR" sz="1400" dirty="0">
                <a:latin typeface="Agency FB" panose="020B0503020202020204" pitchFamily="34" charset="0"/>
              </a:rPr>
              <a:t> </a:t>
            </a:r>
          </a:p>
        </p:txBody>
      </p:sp>
      <p:sp>
        <p:nvSpPr>
          <p:cNvPr id="19" name="ZoneTexte 18"/>
          <p:cNvSpPr txBox="1"/>
          <p:nvPr/>
        </p:nvSpPr>
        <p:spPr>
          <a:xfrm>
            <a:off x="8599476" y="3775898"/>
            <a:ext cx="3531911" cy="2031325"/>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Le plus gros souci que nous avons connu cette semaine  est lié a la connexion </a:t>
            </a:r>
            <a:r>
              <a:rPr lang="fr-FR" sz="1400" dirty="0" err="1" smtClean="0">
                <a:latin typeface="Agency FB" panose="020B0503020202020204" pitchFamily="34" charset="0"/>
              </a:rPr>
              <a:t>iinternet</a:t>
            </a:r>
            <a:endParaRPr lang="fr-FR" sz="1400" dirty="0">
              <a:latin typeface="Agency FB" panose="020B0503020202020204" pitchFamily="34" charset="0"/>
            </a:endParaRPr>
          </a:p>
          <a:p>
            <a:endParaRPr lang="fr-FR" sz="1400" dirty="0">
              <a:latin typeface="Agency FB" panose="020B0503020202020204" pitchFamily="34" charset="0"/>
            </a:endParaRPr>
          </a:p>
          <a:p>
            <a:endParaRPr lang="fr-FR" sz="1400" dirty="0">
              <a:latin typeface="Agency FB" panose="020B0503020202020204" pitchFamily="34" charset="0"/>
            </a:endParaRPr>
          </a:p>
          <a:p>
            <a:r>
              <a:rPr lang="fr-FR" sz="1400" b="1" dirty="0">
                <a:solidFill>
                  <a:srgbClr val="FF0000"/>
                </a:solidFill>
                <a:latin typeface="Agency FB" panose="020B0503020202020204" pitchFamily="34" charset="0"/>
              </a:rPr>
              <a:t>Recommandation: </a:t>
            </a:r>
            <a:r>
              <a:rPr lang="fr-FR" sz="1400" dirty="0">
                <a:latin typeface="Agency FB" panose="020B0503020202020204" pitchFamily="34" charset="0"/>
              </a:rPr>
              <a:t>remplacer les </a:t>
            </a:r>
            <a:r>
              <a:rPr lang="fr-FR" sz="1400" dirty="0" err="1">
                <a:latin typeface="Agency FB" panose="020B0503020202020204" pitchFamily="34" charset="0"/>
              </a:rPr>
              <a:t>core</a:t>
            </a:r>
            <a:r>
              <a:rPr lang="fr-FR" sz="1400" dirty="0">
                <a:latin typeface="Agency FB" panose="020B0503020202020204" pitchFamily="34" charset="0"/>
              </a:rPr>
              <a:t> i2 encore présent sur le parc par des postes minimum </a:t>
            </a:r>
            <a:r>
              <a:rPr lang="fr-FR" sz="1400" dirty="0" err="1">
                <a:latin typeface="Agency FB" panose="020B0503020202020204" pitchFamily="34" charset="0"/>
              </a:rPr>
              <a:t>core</a:t>
            </a:r>
            <a:r>
              <a:rPr lang="fr-FR" sz="1400" dirty="0">
                <a:latin typeface="Agency FB" panose="020B0503020202020204" pitchFamily="34" charset="0"/>
              </a:rPr>
              <a:t> i5 </a:t>
            </a:r>
            <a:r>
              <a:rPr lang="fr-FR" sz="1400" dirty="0" err="1">
                <a:latin typeface="Agency FB" panose="020B0503020202020204" pitchFamily="34" charset="0"/>
              </a:rPr>
              <a:t>win</a:t>
            </a:r>
            <a:r>
              <a:rPr lang="fr-FR" sz="1400" dirty="0">
                <a:latin typeface="Agency FB" panose="020B0503020202020204" pitchFamily="34" charset="0"/>
              </a:rPr>
              <a:t> 10 car les utilisateur se plaignent de lenteur </a:t>
            </a:r>
          </a:p>
          <a:p>
            <a:pPr marL="285750" indent="-285750">
              <a:buFontTx/>
              <a:buChar char="-"/>
            </a:pPr>
            <a:endParaRPr lang="fr-FR" sz="1400" dirty="0">
              <a:latin typeface="Agency FB" panose="020B0503020202020204" pitchFamily="34" charset="0"/>
            </a:endParaRPr>
          </a:p>
          <a:p>
            <a:r>
              <a:rPr lang="fr-FR" sz="1400" dirty="0">
                <a:latin typeface="Agency FB" panose="020B0503020202020204" pitchFamily="34" charset="0"/>
              </a:rPr>
              <a:t> </a:t>
            </a:r>
          </a:p>
        </p:txBody>
      </p:sp>
      <p:sp>
        <p:nvSpPr>
          <p:cNvPr id="20" name="ZoneTexte 19"/>
          <p:cNvSpPr txBox="1"/>
          <p:nvPr/>
        </p:nvSpPr>
        <p:spPr>
          <a:xfrm>
            <a:off x="323086" y="3985077"/>
            <a:ext cx="4051381" cy="1384995"/>
          </a:xfrm>
          <a:prstGeom prst="rect">
            <a:avLst/>
          </a:prstGeom>
          <a:noFill/>
        </p:spPr>
        <p:txBody>
          <a:bodyPr wrap="square" rtlCol="0">
            <a:spAutoFit/>
          </a:bodyPr>
          <a:lstStyle/>
          <a:p>
            <a:r>
              <a:rPr lang="fr-FR" sz="1400" dirty="0">
                <a:latin typeface="Agency FB" panose="020B0503020202020204" pitchFamily="34" charset="0"/>
              </a:rPr>
              <a:t>- </a:t>
            </a:r>
            <a:r>
              <a:rPr lang="fr-FR" sz="1400" dirty="0" smtClean="0">
                <a:latin typeface="Agency FB" panose="020B0503020202020204" pitchFamily="34" charset="0"/>
              </a:rPr>
              <a:t>3h </a:t>
            </a:r>
            <a:r>
              <a:rPr lang="fr-FR" sz="1400" dirty="0">
                <a:latin typeface="Agency FB" panose="020B0503020202020204" pitchFamily="34" charset="0"/>
              </a:rPr>
              <a:t>de down time du a des coupures </a:t>
            </a:r>
            <a:r>
              <a:rPr lang="fr-FR" sz="1400" dirty="0" smtClean="0">
                <a:latin typeface="Agency FB" panose="020B0503020202020204" pitchFamily="34" charset="0"/>
              </a:rPr>
              <a:t>d’ internet sur la production </a:t>
            </a:r>
            <a:r>
              <a:rPr lang="fr-FR" sz="1400" dirty="0" err="1" smtClean="0">
                <a:latin typeface="Agency FB" panose="020B0503020202020204" pitchFamily="34" charset="0"/>
              </a:rPr>
              <a:t>bytel</a:t>
            </a:r>
            <a:endParaRPr lang="fr-FR" sz="1400" dirty="0">
              <a:latin typeface="Agency FB" panose="020B0503020202020204" pitchFamily="34" charset="0"/>
            </a:endParaRPr>
          </a:p>
          <a:p>
            <a:r>
              <a:rPr lang="fr-FR" sz="1400" dirty="0">
                <a:latin typeface="Agency FB" panose="020B0503020202020204" pitchFamily="34" charset="0"/>
              </a:rPr>
              <a:t>  </a:t>
            </a:r>
          </a:p>
          <a:p>
            <a:endParaRPr lang="fr-FR" sz="1400" dirty="0">
              <a:latin typeface="Agency FB" panose="020B0503020202020204" pitchFamily="34" charset="0"/>
            </a:endParaRPr>
          </a:p>
          <a:p>
            <a:endParaRPr lang="fr-FR" sz="1400" dirty="0">
              <a:latin typeface="Agency FB" panose="020B0503020202020204" pitchFamily="34" charset="0"/>
            </a:endParaRPr>
          </a:p>
          <a:p>
            <a:pPr marL="285750" indent="-285750">
              <a:buFontTx/>
              <a:buChar char="-"/>
            </a:pPr>
            <a:endParaRPr lang="fr-FR" sz="1400" dirty="0">
              <a:latin typeface="Agency FB" panose="020B0503020202020204" pitchFamily="34" charset="0"/>
            </a:endParaRPr>
          </a:p>
        </p:txBody>
      </p:sp>
      <p:sp>
        <p:nvSpPr>
          <p:cNvPr id="21" name="ZoneTexte 20"/>
          <p:cNvSpPr txBox="1"/>
          <p:nvPr/>
        </p:nvSpPr>
        <p:spPr>
          <a:xfrm>
            <a:off x="2705124" y="111436"/>
            <a:ext cx="9875520" cy="646331"/>
          </a:xfrm>
          <a:prstGeom prst="rect">
            <a:avLst/>
          </a:prstGeom>
          <a:noFill/>
        </p:spPr>
        <p:txBody>
          <a:bodyPr wrap="square" rtlCol="0">
            <a:spAutoFit/>
          </a:bodyPr>
          <a:lstStyle/>
          <a:p>
            <a:r>
              <a:rPr lang="fr-FR" b="1" u="sng" dirty="0"/>
              <a:t>TABLEAU DE BORD SUIVI PARC INFORMATIQUE ET SUPPORT BENIN 3</a:t>
            </a:r>
          </a:p>
          <a:p>
            <a:endParaRPr lang="fr-FR" dirty="0"/>
          </a:p>
        </p:txBody>
      </p:sp>
    </p:spTree>
    <p:extLst>
      <p:ext uri="{BB962C8B-B14F-4D97-AF65-F5344CB8AC3E}">
        <p14:creationId xmlns:p14="http://schemas.microsoft.com/office/powerpoint/2010/main" val="3298865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82725"/>
            <a:ext cx="12192000" cy="650683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Graphique 10"/>
          <p:cNvGraphicFramePr>
            <a:graphicFrameLocks/>
          </p:cNvGraphicFramePr>
          <p:nvPr>
            <p:extLst>
              <p:ext uri="{D42A27DB-BD31-4B8C-83A1-F6EECF244321}">
                <p14:modId xmlns:p14="http://schemas.microsoft.com/office/powerpoint/2010/main" val="3550307225"/>
              </p:ext>
            </p:extLst>
          </p:nvPr>
        </p:nvGraphicFramePr>
        <p:xfrm>
          <a:off x="440334" y="813622"/>
          <a:ext cx="3884016" cy="24871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aphique 12"/>
          <p:cNvGraphicFramePr>
            <a:graphicFrameLocks/>
          </p:cNvGraphicFramePr>
          <p:nvPr>
            <p:extLst>
              <p:ext uri="{D42A27DB-BD31-4B8C-83A1-F6EECF244321}">
                <p14:modId xmlns:p14="http://schemas.microsoft.com/office/powerpoint/2010/main" val="3074339362"/>
              </p:ext>
            </p:extLst>
          </p:nvPr>
        </p:nvGraphicFramePr>
        <p:xfrm>
          <a:off x="6275158" y="3535680"/>
          <a:ext cx="5775784" cy="2487168"/>
        </p:xfrm>
        <a:graphic>
          <a:graphicData uri="http://schemas.openxmlformats.org/drawingml/2006/chart">
            <c:chart xmlns:c="http://schemas.openxmlformats.org/drawingml/2006/chart" xmlns:r="http://schemas.openxmlformats.org/officeDocument/2006/relationships" r:id="rId4"/>
          </a:graphicData>
        </a:graphic>
      </p:graphicFrame>
      <p:sp>
        <p:nvSpPr>
          <p:cNvPr id="10" name="ZoneTexte 9"/>
          <p:cNvSpPr txBox="1"/>
          <p:nvPr/>
        </p:nvSpPr>
        <p:spPr>
          <a:xfrm>
            <a:off x="2705124" y="111436"/>
            <a:ext cx="9875520" cy="646331"/>
          </a:xfrm>
          <a:prstGeom prst="rect">
            <a:avLst/>
          </a:prstGeom>
          <a:noFill/>
        </p:spPr>
        <p:txBody>
          <a:bodyPr wrap="square" rtlCol="0">
            <a:spAutoFit/>
          </a:bodyPr>
          <a:lstStyle/>
          <a:p>
            <a:r>
              <a:rPr lang="fr-FR" b="1" u="sng" dirty="0"/>
              <a:t>TABLEAU DE BORD SUIVI PARC INFORMATIQUE ET SUPPORT FILIALE 1</a:t>
            </a:r>
          </a:p>
          <a:p>
            <a:endParaRPr lang="fr-FR" dirty="0"/>
          </a:p>
        </p:txBody>
      </p:sp>
      <p:graphicFrame>
        <p:nvGraphicFramePr>
          <p:cNvPr id="14" name="Graphique 13"/>
          <p:cNvGraphicFramePr>
            <a:graphicFrameLocks/>
          </p:cNvGraphicFramePr>
          <p:nvPr>
            <p:extLst>
              <p:ext uri="{D42A27DB-BD31-4B8C-83A1-F6EECF244321}">
                <p14:modId xmlns:p14="http://schemas.microsoft.com/office/powerpoint/2010/main" val="3048972102"/>
              </p:ext>
            </p:extLst>
          </p:nvPr>
        </p:nvGraphicFramePr>
        <p:xfrm>
          <a:off x="440334" y="3535680"/>
          <a:ext cx="5693765" cy="24871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aphique 11"/>
          <p:cNvGraphicFramePr>
            <a:graphicFrameLocks/>
          </p:cNvGraphicFramePr>
          <p:nvPr>
            <p:extLst>
              <p:ext uri="{D42A27DB-BD31-4B8C-83A1-F6EECF244321}">
                <p14:modId xmlns:p14="http://schemas.microsoft.com/office/powerpoint/2010/main" val="3550254207"/>
              </p:ext>
            </p:extLst>
          </p:nvPr>
        </p:nvGraphicFramePr>
        <p:xfrm>
          <a:off x="8088528" y="829056"/>
          <a:ext cx="3884016" cy="24871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Graphique 15"/>
          <p:cNvGraphicFramePr/>
          <p:nvPr>
            <p:extLst>
              <p:ext uri="{D42A27DB-BD31-4B8C-83A1-F6EECF244321}">
                <p14:modId xmlns:p14="http://schemas.microsoft.com/office/powerpoint/2010/main" val="3235094810"/>
              </p:ext>
            </p:extLst>
          </p:nvPr>
        </p:nvGraphicFramePr>
        <p:xfrm>
          <a:off x="4370596" y="788506"/>
          <a:ext cx="3671687" cy="252771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979968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à coins arrondis 4"/>
          <p:cNvSpPr/>
          <p:nvPr/>
        </p:nvSpPr>
        <p:spPr>
          <a:xfrm>
            <a:off x="4733544" y="727904"/>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6" name="Rectangle à coins arrondis 5"/>
          <p:cNvSpPr/>
          <p:nvPr/>
        </p:nvSpPr>
        <p:spPr>
          <a:xfrm>
            <a:off x="8530390" y="727904"/>
            <a:ext cx="3545306"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8" name="ZoneTexte 7"/>
          <p:cNvSpPr txBox="1"/>
          <p:nvPr/>
        </p:nvSpPr>
        <p:spPr>
          <a:xfrm>
            <a:off x="5140853" y="727904"/>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CONGO ;</a:t>
            </a:r>
          </a:p>
        </p:txBody>
      </p:sp>
      <p:sp>
        <p:nvSpPr>
          <p:cNvPr id="9" name="ZoneTexte 8"/>
          <p:cNvSpPr txBox="1"/>
          <p:nvPr/>
        </p:nvSpPr>
        <p:spPr>
          <a:xfrm>
            <a:off x="9112878" y="686765"/>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CAMEROUN ;</a:t>
            </a:r>
          </a:p>
        </p:txBody>
      </p:sp>
      <p:sp>
        <p:nvSpPr>
          <p:cNvPr id="10" name="Rectangle à coins arrondis 9"/>
          <p:cNvSpPr/>
          <p:nvPr/>
        </p:nvSpPr>
        <p:spPr>
          <a:xfrm>
            <a:off x="71708" y="719732"/>
            <a:ext cx="4492913"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1" name="ZoneTexte 10"/>
          <p:cNvSpPr txBox="1"/>
          <p:nvPr/>
        </p:nvSpPr>
        <p:spPr>
          <a:xfrm>
            <a:off x="949774" y="674299"/>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cote d’ivoire;</a:t>
            </a:r>
          </a:p>
        </p:txBody>
      </p:sp>
      <p:sp>
        <p:nvSpPr>
          <p:cNvPr id="12" name="Rectangle à coins arrondis 11"/>
          <p:cNvSpPr/>
          <p:nvPr/>
        </p:nvSpPr>
        <p:spPr>
          <a:xfrm>
            <a:off x="71708" y="3630200"/>
            <a:ext cx="5761691"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3" name="Rectangle à coins arrondis 12"/>
          <p:cNvSpPr/>
          <p:nvPr/>
        </p:nvSpPr>
        <p:spPr>
          <a:xfrm>
            <a:off x="6186644" y="3632162"/>
            <a:ext cx="5898362"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4" name="ZoneTexte 13"/>
          <p:cNvSpPr txBox="1"/>
          <p:nvPr/>
        </p:nvSpPr>
        <p:spPr>
          <a:xfrm>
            <a:off x="1251045" y="3617238"/>
            <a:ext cx="2206752" cy="307777"/>
          </a:xfrm>
          <a:prstGeom prst="rect">
            <a:avLst/>
          </a:prstGeom>
          <a:noFill/>
        </p:spPr>
        <p:txBody>
          <a:bodyPr wrap="square" rtlCol="0">
            <a:spAutoFit/>
          </a:bodyPr>
          <a:lstStyle/>
          <a:p>
            <a:r>
              <a:rPr lang="fr-FR" sz="1400" b="1" u="sng" dirty="0">
                <a:latin typeface="Agency FB" panose="020B0503020202020204" pitchFamily="34" charset="0"/>
              </a:rPr>
              <a:t>Commentaire Conakry</a:t>
            </a:r>
          </a:p>
        </p:txBody>
      </p:sp>
      <p:sp>
        <p:nvSpPr>
          <p:cNvPr id="15" name="ZoneTexte 14"/>
          <p:cNvSpPr txBox="1"/>
          <p:nvPr/>
        </p:nvSpPr>
        <p:spPr>
          <a:xfrm>
            <a:off x="7893113" y="3692451"/>
            <a:ext cx="2206752" cy="307777"/>
          </a:xfrm>
          <a:prstGeom prst="rect">
            <a:avLst/>
          </a:prstGeom>
          <a:noFill/>
        </p:spPr>
        <p:txBody>
          <a:bodyPr wrap="square" rtlCol="0">
            <a:spAutoFit/>
          </a:bodyPr>
          <a:lstStyle/>
          <a:p>
            <a:r>
              <a:rPr lang="fr-FR" sz="1400" b="1" u="sng" dirty="0">
                <a:latin typeface="Agency FB" panose="020B0503020202020204" pitchFamily="34" charset="0"/>
              </a:rPr>
              <a:t>Commentaire BISSEAU</a:t>
            </a:r>
          </a:p>
        </p:txBody>
      </p:sp>
      <p:sp>
        <p:nvSpPr>
          <p:cNvPr id="16" name="ZoneTexte 15"/>
          <p:cNvSpPr txBox="1"/>
          <p:nvPr/>
        </p:nvSpPr>
        <p:spPr>
          <a:xfrm>
            <a:off x="4980109" y="919490"/>
            <a:ext cx="3249008" cy="2769989"/>
          </a:xfrm>
          <a:prstGeom prst="rect">
            <a:avLst/>
          </a:prstGeom>
          <a:noFill/>
        </p:spPr>
        <p:txBody>
          <a:bodyPr wrap="square" rtlCol="0">
            <a:spAutoFit/>
          </a:bodyPr>
          <a:lstStyle/>
          <a:p>
            <a:r>
              <a:rPr lang="fr-FR" sz="1100" dirty="0"/>
              <a:t>Les projets en instance sont :</a:t>
            </a:r>
            <a:br>
              <a:rPr lang="fr-FR" sz="1100" dirty="0"/>
            </a:br>
            <a:r>
              <a:rPr lang="fr-FR" sz="1100" dirty="0"/>
              <a:t>-La mise en place du message d’absence sur la campagne de réception BGFI</a:t>
            </a:r>
            <a:r>
              <a:rPr lang="fr-FR" sz="1100" dirty="0" smtClean="0"/>
              <a:t>, toujours en stand by</a:t>
            </a:r>
            <a:r>
              <a:rPr lang="fr-FR" sz="1100" dirty="0"/>
              <a:t/>
            </a:r>
            <a:br>
              <a:rPr lang="fr-FR" sz="1100" dirty="0"/>
            </a:br>
            <a:r>
              <a:rPr lang="fr-FR" sz="1100" dirty="0"/>
              <a:t>-La finalisation du plan de continuité des activités : PCA.</a:t>
            </a:r>
          </a:p>
          <a:p>
            <a:r>
              <a:rPr lang="fr-FR" sz="1100" dirty="0"/>
              <a:t>- Les tickets en instance ont été classés et d’autres sont enregistré notamment :</a:t>
            </a:r>
            <a:br>
              <a:rPr lang="fr-FR" sz="1100" dirty="0"/>
            </a:br>
            <a:r>
              <a:rPr lang="fr-FR" sz="1100" dirty="0">
                <a:solidFill>
                  <a:schemeClr val="tx2">
                    <a:lumMod val="50000"/>
                  </a:schemeClr>
                </a:solidFill>
                <a:latin typeface="Arial Narrow" panose="020B0606020202030204" pitchFamily="34" charset="0"/>
              </a:rPr>
              <a:t>Pour cette semaine, nous avions enregistré un poste de qui a rencontré un souci matériel sur le petit plateau de production</a:t>
            </a:r>
            <a:endParaRPr lang="fr-FR" sz="1100" dirty="0"/>
          </a:p>
          <a:p>
            <a:endParaRPr lang="fr-FR" sz="1100" dirty="0"/>
          </a:p>
          <a:p>
            <a:pPr marL="171450" indent="-171450">
              <a:buFontTx/>
              <a:buChar char="-"/>
            </a:pPr>
            <a:endParaRPr lang="fr-FR" sz="1100" dirty="0"/>
          </a:p>
          <a:p>
            <a:pPr marL="285750" indent="-285750">
              <a:buFontTx/>
              <a:buChar char="-"/>
            </a:pPr>
            <a:endParaRPr lang="fr-FR" sz="1400" dirty="0"/>
          </a:p>
          <a:p>
            <a:pPr marL="285750" indent="-285750">
              <a:buFontTx/>
              <a:buChar char="-"/>
            </a:pPr>
            <a:endParaRPr lang="fr-FR" sz="1400" dirty="0"/>
          </a:p>
          <a:p>
            <a:endParaRPr lang="fr-FR" sz="1400" dirty="0">
              <a:latin typeface="Agency FB" panose="020B0503020202020204" pitchFamily="34" charset="0"/>
            </a:endParaRPr>
          </a:p>
        </p:txBody>
      </p:sp>
      <p:sp>
        <p:nvSpPr>
          <p:cNvPr id="17" name="ZoneTexte 16"/>
          <p:cNvSpPr txBox="1"/>
          <p:nvPr/>
        </p:nvSpPr>
        <p:spPr>
          <a:xfrm>
            <a:off x="8643807" y="976151"/>
            <a:ext cx="3431889" cy="2400657"/>
          </a:xfrm>
          <a:prstGeom prst="rect">
            <a:avLst/>
          </a:prstGeom>
          <a:noFill/>
        </p:spPr>
        <p:txBody>
          <a:bodyPr wrap="square" rtlCol="0">
            <a:spAutoFit/>
          </a:bodyPr>
          <a:lstStyle/>
          <a:p>
            <a:r>
              <a:rPr lang="fr-FR" sz="1000" dirty="0"/>
              <a:t>- Concerne les postes de l’administration, nous pouvons dire que tout est fonctionnelle sans aucun problème jusqu’à aujourd'hui.</a:t>
            </a:r>
          </a:p>
          <a:p>
            <a:pPr marL="171450" indent="-171450">
              <a:buFontTx/>
              <a:buChar char="-"/>
            </a:pPr>
            <a:r>
              <a:rPr lang="fr-FR" sz="1000" dirty="0"/>
              <a:t>Le souci rencontrée au cour de la semaine,  Est la lenteur des applications  du client  sur les postes de travail.</a:t>
            </a:r>
          </a:p>
          <a:p>
            <a:pPr marL="171450" indent="-171450">
              <a:buFontTx/>
              <a:buChar char="-"/>
            </a:pPr>
            <a:r>
              <a:rPr lang="fr-FR" sz="1000" dirty="0"/>
              <a:t>Cette semaine, nous avons enregistré peut de tickets notamment ceux qui sont liés au problème de la lenteur des applications qui est en cour de traitement du cote de notre partenaire..</a:t>
            </a:r>
          </a:p>
          <a:p>
            <a:r>
              <a:rPr lang="fr-FR" sz="1000" dirty="0"/>
              <a:t>- Le projet est en cours, est la mise en place d’un serveur de redondance chez le partenaire afin de garantir la continuité des activités en cas d’incident majeur, et la migration des postes teams a Windows 10 pur les tests d’applications de notre client.</a:t>
            </a:r>
          </a:p>
          <a:p>
            <a:endParaRPr lang="fr-FR" sz="1000" dirty="0"/>
          </a:p>
        </p:txBody>
      </p:sp>
      <p:sp>
        <p:nvSpPr>
          <p:cNvPr id="18" name="ZoneTexte 17"/>
          <p:cNvSpPr txBox="1"/>
          <p:nvPr/>
        </p:nvSpPr>
        <p:spPr>
          <a:xfrm>
            <a:off x="158506" y="3971414"/>
            <a:ext cx="5556494" cy="523220"/>
          </a:xfrm>
          <a:prstGeom prst="rect">
            <a:avLst/>
          </a:prstGeom>
          <a:noFill/>
        </p:spPr>
        <p:txBody>
          <a:bodyPr wrap="square" rtlCol="0">
            <a:spAutoFit/>
          </a:bodyPr>
          <a:lstStyle/>
          <a:p>
            <a:r>
              <a:rPr lang="fr-FR" sz="1400" b="1" dirty="0"/>
              <a:t>Souci d’</a:t>
            </a:r>
            <a:r>
              <a:rPr lang="fr-FR" sz="1400" b="1" dirty="0" err="1"/>
              <a:t>acces</a:t>
            </a:r>
            <a:r>
              <a:rPr lang="fr-FR" sz="1400" b="1" dirty="0"/>
              <a:t> réseau de certain poste de travail du au DNS  </a:t>
            </a:r>
          </a:p>
          <a:p>
            <a:pPr marL="285750" indent="-285750">
              <a:buFontTx/>
              <a:buChar char="-"/>
            </a:pPr>
            <a:endParaRPr lang="fr-FR" sz="1400" dirty="0">
              <a:latin typeface="Agency FB" panose="020B0503020202020204" pitchFamily="34" charset="0"/>
            </a:endParaRPr>
          </a:p>
        </p:txBody>
      </p:sp>
      <p:sp>
        <p:nvSpPr>
          <p:cNvPr id="19" name="ZoneTexte 18"/>
          <p:cNvSpPr txBox="1"/>
          <p:nvPr/>
        </p:nvSpPr>
        <p:spPr>
          <a:xfrm>
            <a:off x="7371985" y="4060517"/>
            <a:ext cx="3249008" cy="1169551"/>
          </a:xfrm>
          <a:prstGeom prst="rect">
            <a:avLst/>
          </a:prstGeom>
          <a:noFill/>
        </p:spPr>
        <p:txBody>
          <a:bodyPr wrap="square" rtlCol="0">
            <a:spAutoFit/>
          </a:bodyPr>
          <a:lstStyle/>
          <a:p>
            <a:pPr marL="285750" indent="-285750">
              <a:buFontTx/>
              <a:buChar char="-"/>
            </a:pPr>
            <a:r>
              <a:rPr lang="fr-FR" sz="1400" dirty="0">
                <a:latin typeface="Agency FB" panose="020B0503020202020204" pitchFamily="34" charset="0"/>
              </a:rPr>
              <a:t>Souci du nombre de licence  toujours d’actualité</a:t>
            </a:r>
          </a:p>
          <a:p>
            <a:pPr marL="285750" indent="-285750">
              <a:buFontTx/>
              <a:buChar char="-"/>
            </a:pPr>
            <a:endParaRPr lang="fr-FR" sz="1400" dirty="0">
              <a:latin typeface="Agency FB" panose="020B0503020202020204" pitchFamily="34" charset="0"/>
            </a:endParaRPr>
          </a:p>
          <a:p>
            <a:pPr marL="285750" indent="-285750">
              <a:buFontTx/>
              <a:buChar char="-"/>
            </a:pPr>
            <a:r>
              <a:rPr lang="fr-FR" sz="1400" smtClean="0">
                <a:latin typeface="Agency FB" panose="020B0503020202020204" pitchFamily="34" charset="0"/>
              </a:rPr>
              <a:t>Projet </a:t>
            </a:r>
            <a:r>
              <a:rPr lang="fr-FR" sz="1400" dirty="0">
                <a:latin typeface="Agency FB" panose="020B0503020202020204" pitchFamily="34" charset="0"/>
              </a:rPr>
              <a:t>mise en place de l’</a:t>
            </a:r>
            <a:r>
              <a:rPr lang="fr-FR" sz="1400" dirty="0" err="1">
                <a:latin typeface="Agency FB" panose="020B0503020202020204" pitchFamily="34" charset="0"/>
              </a:rPr>
              <a:t>ivr</a:t>
            </a:r>
            <a:endParaRPr lang="fr-FR" sz="1400" dirty="0">
              <a:latin typeface="Agency FB" panose="020B0503020202020204" pitchFamily="34" charset="0"/>
            </a:endParaRPr>
          </a:p>
          <a:p>
            <a:pPr marL="285750" indent="-285750">
              <a:buFontTx/>
              <a:buChar char="-"/>
            </a:pPr>
            <a:r>
              <a:rPr lang="fr-FR" sz="1400" dirty="0" smtClean="0">
                <a:latin typeface="Agency FB" panose="020B0503020202020204" pitchFamily="34" charset="0"/>
              </a:rPr>
              <a:t>ajout </a:t>
            </a:r>
            <a:r>
              <a:rPr lang="fr-FR" sz="1400" dirty="0">
                <a:latin typeface="Agency FB" panose="020B0503020202020204" pitchFamily="34" charset="0"/>
              </a:rPr>
              <a:t>de statut dans </a:t>
            </a:r>
            <a:r>
              <a:rPr lang="fr-FR" sz="1400" dirty="0" err="1">
                <a:latin typeface="Agency FB" panose="020B0503020202020204" pitchFamily="34" charset="0"/>
              </a:rPr>
              <a:t>nobelbiz</a:t>
            </a:r>
            <a:endParaRPr lang="fr-FR" sz="1400" dirty="0">
              <a:latin typeface="Agency FB" panose="020B0503020202020204" pitchFamily="34" charset="0"/>
            </a:endParaRPr>
          </a:p>
          <a:p>
            <a:r>
              <a:rPr lang="fr-FR" sz="1400" dirty="0">
                <a:latin typeface="Agency FB" panose="020B0503020202020204" pitchFamily="34" charset="0"/>
              </a:rPr>
              <a:t> </a:t>
            </a:r>
          </a:p>
        </p:txBody>
      </p:sp>
      <p:sp>
        <p:nvSpPr>
          <p:cNvPr id="20" name="ZoneTexte 19"/>
          <p:cNvSpPr txBox="1"/>
          <p:nvPr/>
        </p:nvSpPr>
        <p:spPr>
          <a:xfrm>
            <a:off x="158505" y="881792"/>
            <a:ext cx="4466515" cy="1415772"/>
          </a:xfrm>
          <a:prstGeom prst="rect">
            <a:avLst/>
          </a:prstGeom>
          <a:noFill/>
        </p:spPr>
        <p:txBody>
          <a:bodyPr wrap="square" rtlCol="0">
            <a:spAutoFit/>
          </a:bodyPr>
          <a:lstStyle/>
          <a:p>
            <a:pPr marL="285750" indent="-285750">
              <a:buFont typeface="Arial" panose="020B0604020202020204" pitchFamily="34" charset="0"/>
              <a:buChar char="•"/>
            </a:pPr>
            <a:r>
              <a:rPr lang="fr-FR" sz="1200" dirty="0"/>
              <a:t>Le nombre élevé de postes défectueux est du au fait que les pannes détectées font appelle à des prestataires extérieurs.</a:t>
            </a:r>
          </a:p>
          <a:p>
            <a:pPr marL="285750" indent="-285750">
              <a:buFont typeface="Arial" panose="020B0604020202020204" pitchFamily="34" charset="0"/>
              <a:buChar char="•"/>
            </a:pPr>
            <a:r>
              <a:rPr lang="fr-FR" sz="1200" dirty="0"/>
              <a:t>Le nombre élevé de postes opérationnels est également du au fait que certaines de nos campagnes ont été close.</a:t>
            </a:r>
          </a:p>
          <a:p>
            <a:pPr marL="285750" indent="-285750">
              <a:buFont typeface="Arial" panose="020B0604020202020204" pitchFamily="34" charset="0"/>
              <a:buChar char="•"/>
            </a:pPr>
            <a:r>
              <a:rPr lang="fr-FR" sz="1200" dirty="0" smtClean="0"/>
              <a:t>Difficulté de remonter les appels sur la plateforme</a:t>
            </a:r>
            <a:endParaRPr lang="fr-FR" sz="1200" dirty="0"/>
          </a:p>
          <a:p>
            <a:pPr marL="285750" indent="-285750">
              <a:buFont typeface="Arial" panose="020B0604020202020204" pitchFamily="34" charset="0"/>
              <a:buChar char="•"/>
            </a:pPr>
            <a:r>
              <a:rPr lang="fr-FR" sz="1200" dirty="0"/>
              <a:t>  </a:t>
            </a:r>
            <a:endParaRPr lang="fr-FR" sz="1400" dirty="0">
              <a:latin typeface="Agency FB" panose="020B0503020202020204" pitchFamily="34" charset="0"/>
            </a:endParaRPr>
          </a:p>
          <a:p>
            <a:r>
              <a:rPr lang="fr-FR" sz="1400" dirty="0">
                <a:latin typeface="Agency FB" panose="020B0503020202020204" pitchFamily="34" charset="0"/>
              </a:rPr>
              <a:t> </a:t>
            </a:r>
          </a:p>
        </p:txBody>
      </p:sp>
      <p:sp>
        <p:nvSpPr>
          <p:cNvPr id="22" name="ZoneTexte 21"/>
          <p:cNvSpPr txBox="1"/>
          <p:nvPr/>
        </p:nvSpPr>
        <p:spPr>
          <a:xfrm>
            <a:off x="2200176" y="112624"/>
            <a:ext cx="9875520" cy="646331"/>
          </a:xfrm>
          <a:prstGeom prst="rect">
            <a:avLst/>
          </a:prstGeom>
          <a:noFill/>
        </p:spPr>
        <p:txBody>
          <a:bodyPr wrap="square" rtlCol="0">
            <a:spAutoFit/>
          </a:bodyPr>
          <a:lstStyle/>
          <a:p>
            <a:r>
              <a:rPr lang="fr-FR" b="1" u="sng" dirty="0"/>
              <a:t>TABLEAU DE BORD SUIVI PARC INFORMATIQUE ET SUPPORT FILIALE 2</a:t>
            </a:r>
          </a:p>
          <a:p>
            <a:endParaRPr lang="fr-FR" dirty="0"/>
          </a:p>
        </p:txBody>
      </p:sp>
    </p:spTree>
    <p:extLst>
      <p:ext uri="{BB962C8B-B14F-4D97-AF65-F5344CB8AC3E}">
        <p14:creationId xmlns:p14="http://schemas.microsoft.com/office/powerpoint/2010/main" val="777418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 xmlns:a16="http://schemas.microsoft.com/office/drawing/2014/main"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a:solidFill>
                  <a:srgbClr val="E7E6E6">
                    <a:lumMod val="75000"/>
                  </a:srgbClr>
                </a:solidFill>
                <a:latin typeface="Arial Black" panose="020B0A04020102020204" pitchFamily="34" charset="0"/>
              </a:rPr>
              <a:t>Technique &amp; Sécurité</a:t>
            </a:r>
          </a:p>
        </p:txBody>
      </p:sp>
    </p:spTree>
    <p:extLst>
      <p:ext uri="{BB962C8B-B14F-4D97-AF65-F5344CB8AC3E}">
        <p14:creationId xmlns:p14="http://schemas.microsoft.com/office/powerpoint/2010/main" val="136392092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42369</TotalTime>
  <Words>2411</Words>
  <Application>Microsoft Office PowerPoint</Application>
  <PresentationFormat>Grand écran</PresentationFormat>
  <Paragraphs>560</Paragraphs>
  <Slides>17</Slides>
  <Notes>0</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17</vt:i4>
      </vt:variant>
    </vt:vector>
  </HeadingPairs>
  <TitlesOfParts>
    <vt:vector size="31" baseType="lpstr">
      <vt:lpstr>Agency FB</vt:lpstr>
      <vt:lpstr>Arial</vt:lpstr>
      <vt:lpstr>Arial Black</vt:lpstr>
      <vt:lpstr>Arial Narrow</vt:lpstr>
      <vt:lpstr>Baskerville Old Face</vt:lpstr>
      <vt:lpstr>Bell MT</vt:lpstr>
      <vt:lpstr>Bodoni MT</vt:lpstr>
      <vt:lpstr>Calibri</vt:lpstr>
      <vt:lpstr>Calibri Light</vt:lpstr>
      <vt:lpstr>Century Gothic</vt:lpstr>
      <vt:lpstr>Roboto</vt:lpstr>
      <vt:lpstr>Verdana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COMMENTAIRES</vt:lpstr>
      <vt:lpstr>Présentation PowerPoint</vt:lpstr>
      <vt:lpstr>Présentation PowerPoint</vt:lpstr>
      <vt:lpstr>Présentation PowerPoint</vt:lpstr>
      <vt:lpstr>Présentation PowerPoint</vt:lpstr>
      <vt:lpstr>SYNTHESE : QUOI RETENIR?</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SOMMAIRE</dc:title>
  <dc:creator>Germaine TOHON</dc:creator>
  <cp:lastModifiedBy>LJ</cp:lastModifiedBy>
  <cp:revision>2047</cp:revision>
  <dcterms:created xsi:type="dcterms:W3CDTF">2015-10-14T16:42:27Z</dcterms:created>
  <dcterms:modified xsi:type="dcterms:W3CDTF">2022-05-05T20:00:34Z</dcterms:modified>
</cp:coreProperties>
</file>