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2.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3.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charts/chart17.xml" ContentType="application/vnd.openxmlformats-officedocument.drawingml.chart+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542" r:id="rId2"/>
    <p:sldId id="715" r:id="rId3"/>
    <p:sldId id="817" r:id="rId4"/>
    <p:sldId id="860" r:id="rId5"/>
    <p:sldId id="784" r:id="rId6"/>
    <p:sldId id="816" r:id="rId7"/>
    <p:sldId id="822" r:id="rId8"/>
    <p:sldId id="825" r:id="rId9"/>
    <p:sldId id="834" r:id="rId10"/>
    <p:sldId id="852" r:id="rId11"/>
    <p:sldId id="853" r:id="rId12"/>
    <p:sldId id="854" r:id="rId13"/>
    <p:sldId id="855" r:id="rId14"/>
    <p:sldId id="856" r:id="rId15"/>
    <p:sldId id="857" r:id="rId16"/>
    <p:sldId id="858" r:id="rId17"/>
    <p:sldId id="741"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CCECFF"/>
    <a:srgbClr val="E2001A"/>
    <a:srgbClr val="A80014"/>
    <a:srgbClr val="FFFFFF"/>
    <a:srgbClr val="FF0000"/>
    <a:srgbClr val="CC6600"/>
    <a:srgbClr val="693021"/>
    <a:srgbClr val="E85127"/>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9" autoAdjust="0"/>
    <p:restoredTop sz="94728" autoAdjust="0"/>
  </p:normalViewPr>
  <p:slideViewPr>
    <p:cSldViewPr snapToGrid="0">
      <p:cViewPr varScale="1">
        <p:scale>
          <a:sx n="80" d="100"/>
          <a:sy n="80" d="100"/>
        </p:scale>
        <p:origin x="294" y="78"/>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Feuille_de_calcul_Microsoft_Excel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Feuille_de_calcul_Microsoft_Excel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Feuille_de_calcul_Microsoft_Excel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Feuille_de_calcul_Microsoft_Excel1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5.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16.xlsx"/></Relationships>
</file>

<file path=ppt/charts/_rels/chart17.xml.rels><?xml version="1.0" encoding="UTF-8" standalone="yes"?>
<Relationships xmlns="http://schemas.openxmlformats.org/package/2006/relationships"><Relationship Id="rId1" Type="http://schemas.openxmlformats.org/officeDocument/2006/relationships/oleObject" Target="file:///C:\Users\mtn\Downloads\Rpt_MCGN.xlsx" TargetMode="External"/></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19.xml"/><Relationship Id="rId1" Type="http://schemas.microsoft.com/office/2011/relationships/chartStyle" Target="style1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Feuille_de_calcul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a:t>cartographie des statuts  des projets</a:t>
            </a:r>
          </a:p>
        </c:rich>
      </c:tx>
      <c:layout>
        <c:manualLayout>
          <c:xMode val="edge"/>
          <c:yMode val="edge"/>
          <c:x val="0.11323977510202181"/>
          <c:y val="1.673186721355821E-2"/>
        </c:manualLayout>
      </c:layout>
      <c:overlay val="0"/>
      <c:spPr>
        <a:noFill/>
        <a:ln>
          <a:noFill/>
        </a:ln>
        <a:effectLst/>
      </c:spPr>
      <c:txPr>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projet!$D$12:$D$14</c:f>
              <c:strCache>
                <c:ptCount val="3"/>
                <c:pt idx="0">
                  <c:v>projet en cours </c:v>
                </c:pt>
                <c:pt idx="1">
                  <c:v>projet cloturé</c:v>
                </c:pt>
                <c:pt idx="2">
                  <c:v>projet en retard</c:v>
                </c:pt>
              </c:strCache>
            </c:strRef>
          </c:cat>
          <c:val>
            <c:numRef>
              <c:f>projet!$E$12:$E$14</c:f>
              <c:numCache>
                <c:formatCode>General</c:formatCode>
                <c:ptCount val="3"/>
                <c:pt idx="0">
                  <c:v>6</c:v>
                </c:pt>
                <c:pt idx="1">
                  <c:v>0</c:v>
                </c:pt>
                <c:pt idx="2">
                  <c:v>2</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1697655421622843"/>
          <c:y val="0.4276053795637032"/>
          <c:w val="0.34989651093384483"/>
          <c:h val="0.4938483167590876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2ieme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'!$G$17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'!$H$17</c:f>
              <c:numCache>
                <c:formatCode>General</c:formatCode>
                <c:ptCount val="1"/>
                <c:pt idx="0">
                  <c:v>98</c:v>
                </c:pt>
              </c:numCache>
            </c:numRef>
          </c:val>
        </c:ser>
        <c:ser>
          <c:idx val="1"/>
          <c:order val="1"/>
          <c:tx>
            <c:strRef>
              <c:f>'detail '!$G$18</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'!$H$18</c:f>
              <c:numCache>
                <c:formatCode>General</c:formatCode>
                <c:ptCount val="1"/>
                <c:pt idx="0">
                  <c:v>0</c:v>
                </c:pt>
              </c:numCache>
            </c:numRef>
          </c:val>
        </c:ser>
        <c:ser>
          <c:idx val="2"/>
          <c:order val="2"/>
          <c:tx>
            <c:strRef>
              <c:f>'detail '!$G$19</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'!$H$19</c:f>
              <c:numCache>
                <c:formatCode>General</c:formatCode>
                <c:ptCount val="1"/>
                <c:pt idx="0">
                  <c:v>0</c:v>
                </c:pt>
              </c:numCache>
            </c:numRef>
          </c:val>
        </c:ser>
        <c:ser>
          <c:idx val="3"/>
          <c:order val="3"/>
          <c:tx>
            <c:strRef>
              <c:f>'detail '!$G$20</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'!$H$20</c:f>
              <c:numCache>
                <c:formatCode>General</c:formatCode>
                <c:ptCount val="1"/>
                <c:pt idx="0">
                  <c:v>0</c:v>
                </c:pt>
              </c:numCache>
            </c:numRef>
          </c:val>
        </c:ser>
        <c:ser>
          <c:idx val="4"/>
          <c:order val="4"/>
          <c:tx>
            <c:strRef>
              <c:f>'detail '!$G$21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'!$H$21</c:f>
              <c:numCache>
                <c:formatCode>General</c:formatCode>
                <c:ptCount val="1"/>
                <c:pt idx="0">
                  <c:v>98</c:v>
                </c:pt>
              </c:numCache>
            </c:numRef>
          </c:val>
        </c:ser>
        <c:dLbls>
          <c:dLblPos val="outEnd"/>
          <c:showLegendKey val="0"/>
          <c:showVal val="1"/>
          <c:showCatName val="0"/>
          <c:showSerName val="0"/>
          <c:showPercent val="0"/>
          <c:showBubbleSize val="0"/>
        </c:dLbls>
        <c:gapWidth val="219"/>
        <c:overlap val="-27"/>
        <c:axId val="-1589663584"/>
        <c:axId val="-1589660864"/>
      </c:barChart>
      <c:catAx>
        <c:axId val="-1589663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89660864"/>
        <c:crosses val="autoZero"/>
        <c:auto val="1"/>
        <c:lblAlgn val="ctr"/>
        <c:lblOffset val="100"/>
        <c:noMultiLvlLbl val="0"/>
      </c:catAx>
      <c:valAx>
        <c:axId val="-1589660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896635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1er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c:f>
              <c:numCache>
                <c:formatCode>General</c:formatCode>
                <c:ptCount val="1"/>
                <c:pt idx="0">
                  <c:v>35</c:v>
                </c:pt>
              </c:numCache>
            </c:numRef>
          </c:val>
        </c:ser>
        <c:ser>
          <c:idx val="1"/>
          <c:order val="1"/>
          <c:tx>
            <c:strRef>
              <c:f>'detail '!$G$5</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c:f>
              <c:numCache>
                <c:formatCode>General</c:formatCode>
                <c:ptCount val="1"/>
                <c:pt idx="0">
                  <c:v>2</c:v>
                </c:pt>
              </c:numCache>
            </c:numRef>
          </c:val>
        </c:ser>
        <c:ser>
          <c:idx val="2"/>
          <c:order val="2"/>
          <c:tx>
            <c:strRef>
              <c:f>'detail '!$G$6</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c:f>
              <c:numCache>
                <c:formatCode>General</c:formatCode>
                <c:ptCount val="1"/>
                <c:pt idx="0">
                  <c:v>0</c:v>
                </c:pt>
              </c:numCache>
            </c:numRef>
          </c:val>
        </c:ser>
        <c:ser>
          <c:idx val="3"/>
          <c:order val="3"/>
          <c:tx>
            <c:strRef>
              <c:f>'detail '!$G$7</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'!$H$7</c:f>
              <c:numCache>
                <c:formatCode>General</c:formatCode>
                <c:ptCount val="1"/>
                <c:pt idx="0">
                  <c:v>0</c:v>
                </c:pt>
              </c:numCache>
            </c:numRef>
          </c:val>
        </c:ser>
        <c:ser>
          <c:idx val="4"/>
          <c:order val="4"/>
          <c:tx>
            <c:strRef>
              <c:f>'detail '!$G$8</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'!$H$8</c:f>
              <c:numCache>
                <c:formatCode>General</c:formatCode>
                <c:ptCount val="1"/>
                <c:pt idx="0">
                  <c:v>37</c:v>
                </c:pt>
              </c:numCache>
            </c:numRef>
          </c:val>
        </c:ser>
        <c:dLbls>
          <c:dLblPos val="outEnd"/>
          <c:showLegendKey val="0"/>
          <c:showVal val="1"/>
          <c:showCatName val="0"/>
          <c:showSerName val="0"/>
          <c:showPercent val="0"/>
          <c:showBubbleSize val="0"/>
        </c:dLbls>
        <c:gapWidth val="219"/>
        <c:overlap val="-27"/>
        <c:axId val="-1589661952"/>
        <c:axId val="-1589658144"/>
      </c:barChart>
      <c:catAx>
        <c:axId val="-1589661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89658144"/>
        <c:crosses val="autoZero"/>
        <c:auto val="1"/>
        <c:lblAlgn val="ctr"/>
        <c:lblOffset val="100"/>
        <c:noMultiLvlLbl val="0"/>
      </c:catAx>
      <c:valAx>
        <c:axId val="-1589658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896619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a:t>
            </a:r>
            <a:r>
              <a:rPr lang="fr-FR" dirty="0" smtClean="0"/>
              <a:t>étage</a:t>
            </a:r>
            <a:endParaRPr lang="fr-FR" dirty="0"/>
          </a:p>
          <a:p>
            <a:pPr>
              <a:defRPr/>
            </a:pPr>
            <a:r>
              <a:rPr lang="fr-FR" dirty="0" smtClean="0"/>
              <a:t>ABFPA+ Infirmerie</a:t>
            </a:r>
            <a:endParaRPr lang="fr-FR"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ser>
        <c:dLbls>
          <c:showLegendKey val="0"/>
          <c:showVal val="0"/>
          <c:showCatName val="0"/>
          <c:showSerName val="0"/>
          <c:showPercent val="0"/>
          <c:showBubbleSize val="0"/>
        </c:dLbls>
        <c:gapWidth val="219"/>
        <c:overlap val="-27"/>
        <c:axId val="-1596199648"/>
        <c:axId val="-1596190400"/>
      </c:barChart>
      <c:catAx>
        <c:axId val="-159619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190400"/>
        <c:crosses val="autoZero"/>
        <c:auto val="1"/>
        <c:lblAlgn val="ctr"/>
        <c:lblOffset val="100"/>
        <c:noMultiLvlLbl val="0"/>
      </c:catAx>
      <c:valAx>
        <c:axId val="-1596190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1996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BISSEAU</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636090144"/>
        <c:axId val="-1636092320"/>
      </c:barChart>
      <c:catAx>
        <c:axId val="-163609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636092320"/>
        <c:crosses val="autoZero"/>
        <c:auto val="1"/>
        <c:lblAlgn val="ctr"/>
        <c:lblOffset val="100"/>
        <c:noMultiLvlLbl val="0"/>
      </c:catAx>
      <c:valAx>
        <c:axId val="-1636092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6360901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COTE</a:t>
            </a:r>
            <a:r>
              <a:rPr lang="fr-FR" b="1" u="sng" baseline="0" dirty="0" smtClean="0"/>
              <a:t> D’IVOIRE</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77</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636093408"/>
        <c:axId val="-1636096128"/>
      </c:barChart>
      <c:catAx>
        <c:axId val="-163609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636096128"/>
        <c:crosses val="autoZero"/>
        <c:auto val="1"/>
        <c:lblAlgn val="ctr"/>
        <c:lblOffset val="100"/>
        <c:noMultiLvlLbl val="0"/>
      </c:catAx>
      <c:valAx>
        <c:axId val="-163609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6360934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CAMEROUN</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3-3A55-48B8-9650-ABCE7AB641D0}"/>
            </c:ext>
          </c:extLst>
        </c:ser>
        <c:dLbls>
          <c:showLegendKey val="0"/>
          <c:showVal val="0"/>
          <c:showCatName val="0"/>
          <c:showSerName val="0"/>
          <c:showPercent val="0"/>
          <c:showBubbleSize val="0"/>
        </c:dLbls>
        <c:gapWidth val="219"/>
        <c:overlap val="-27"/>
        <c:axId val="-1636092864"/>
        <c:axId val="-1636091776"/>
      </c:barChart>
      <c:catAx>
        <c:axId val="-163609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636091776"/>
        <c:crosses val="autoZero"/>
        <c:auto val="1"/>
        <c:lblAlgn val="ctr"/>
        <c:lblOffset val="100"/>
        <c:noMultiLvlLbl val="0"/>
      </c:catAx>
      <c:valAx>
        <c:axId val="-1636091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6360928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CONGO</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positions!$G$11</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2-3A55-48B8-9650-ABCE7AB641D0}"/>
            </c:ext>
          </c:extLst>
        </c:ser>
        <c:ser>
          <c:idx val="4"/>
          <c:order val="3"/>
          <c:tx>
            <c:strRef>
              <c:f>positions!$G$10</c:f>
              <c:strCache>
                <c:ptCount val="1"/>
                <c:pt idx="0">
                  <c:v>Vides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2DF2-4D72-AD77-296D25DA313F}"/>
            </c:ext>
          </c:extLst>
        </c:ser>
        <c:ser>
          <c:idx val="3"/>
          <c:order val="4"/>
          <c:tx>
            <c:strRef>
              <c:f>positions!$G$12</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706534576"/>
        <c:axId val="-1706534032"/>
      </c:barChart>
      <c:catAx>
        <c:axId val="-170653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706534032"/>
        <c:crosses val="autoZero"/>
        <c:auto val="1"/>
        <c:lblAlgn val="ctr"/>
        <c:lblOffset val="100"/>
        <c:noMultiLvlLbl val="0"/>
      </c:catAx>
      <c:valAx>
        <c:axId val="-1706534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706534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POINT</a:t>
            </a:r>
            <a:r>
              <a:rPr lang="fr-FR" baseline="0" dirty="0"/>
              <a:t> DES </a:t>
            </a:r>
            <a:r>
              <a:rPr lang="fr-FR" baseline="0" dirty="0" smtClean="0"/>
              <a:t>POSITIONS CONAKRY</a:t>
            </a:r>
            <a:endParaRPr lang="fr-FR" dirty="0"/>
          </a:p>
        </c:rich>
      </c:tx>
      <c:layout/>
      <c:overlay val="0"/>
      <c:spPr>
        <a:noFill/>
        <a:ln>
          <a:noFill/>
        </a:ln>
        <a:effectLst/>
      </c:sp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0-EEC3-4642-904B-35D7C44D3A66}"/>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1-EEC3-4642-904B-35D7C44D3A66}"/>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2-EEC3-4642-904B-35D7C44D3A66}"/>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52</c:v>
                </c:pt>
              </c:numCache>
            </c:numRef>
          </c:val>
          <c:extLst xmlns:c16r2="http://schemas.microsoft.com/office/drawing/2015/06/chart">
            <c:ext xmlns:c16="http://schemas.microsoft.com/office/drawing/2014/chart" uri="{C3380CC4-5D6E-409C-BE32-E72D297353CC}">
              <c16:uniqueId val="{00000003-EEC3-4642-904B-35D7C44D3A66}"/>
            </c:ext>
          </c:extLst>
        </c:ser>
        <c:dLbls>
          <c:showLegendKey val="0"/>
          <c:showVal val="0"/>
          <c:showCatName val="0"/>
          <c:showSerName val="0"/>
          <c:showPercent val="0"/>
          <c:showBubbleSize val="0"/>
        </c:dLbls>
        <c:gapWidth val="219"/>
        <c:overlap val="-27"/>
        <c:axId val="-1596193120"/>
        <c:axId val="-1596196384"/>
      </c:barChart>
      <c:catAx>
        <c:axId val="-159619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96196384"/>
        <c:crosses val="autoZero"/>
        <c:auto val="1"/>
        <c:lblAlgn val="ctr"/>
        <c:lblOffset val="100"/>
        <c:noMultiLvlLbl val="0"/>
      </c:catAx>
      <c:valAx>
        <c:axId val="-159619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961931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r>
              <a:rPr lang="fr-FR" sz="1000" b="1" i="0" u="none" strike="noStrike" kern="1200" spc="0" baseline="0" dirty="0" smtClean="0">
                <a:solidFill>
                  <a:prstClr val="black">
                    <a:lumMod val="65000"/>
                    <a:lumOff val="35000"/>
                  </a:prstClr>
                </a:solidFill>
                <a:latin typeface="Bodoni MT" panose="02070603080606020203" pitchFamily="18" charset="0"/>
                <a:ea typeface="+mn-ea"/>
                <a:cs typeface="+mn-cs"/>
              </a:rPr>
              <a:t>ACCES BADGEUSE</a:t>
            </a:r>
          </a:p>
        </c:rich>
      </c:tx>
      <c:layout>
        <c:manualLayout>
          <c:xMode val="edge"/>
          <c:yMode val="edge"/>
          <c:x val="0.19356365153130808"/>
          <c:y val="7.4916253803880159E-2"/>
        </c:manualLayout>
      </c:layout>
      <c:overlay val="0"/>
      <c:spPr>
        <a:noFill/>
        <a:ln>
          <a:noFill/>
        </a:ln>
        <a:effectLst/>
      </c:spPr>
      <c:txPr>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endParaRPr lang="fr-FR"/>
        </a:p>
      </c:txPr>
    </c:title>
    <c:autoTitleDeleted val="0"/>
    <c:plotArea>
      <c:layout>
        <c:manualLayout>
          <c:layoutTarget val="inner"/>
          <c:xMode val="edge"/>
          <c:yMode val="edge"/>
          <c:x val="5.1247662401574801E-2"/>
          <c:y val="0.22063349108361538"/>
          <c:w val="0.52218983759842519"/>
          <c:h val="0.46724764108590278"/>
        </c:manualLayout>
      </c:layout>
      <c:barChart>
        <c:barDir val="col"/>
        <c:grouping val="clustered"/>
        <c:varyColors val="0"/>
        <c:ser>
          <c:idx val="0"/>
          <c:order val="0"/>
          <c:tx>
            <c:strRef>
              <c:f>Feuil1!$B$1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Feuil1!$B$2:$B$4</c:f>
              <c:numCache>
                <c:formatCode>General</c:formatCode>
                <c:ptCount val="3"/>
                <c:pt idx="0">
                  <c:v>0</c:v>
                </c:pt>
                <c:pt idx="1">
                  <c:v>0</c:v>
                </c:pt>
                <c:pt idx="2">
                  <c:v>127</c:v>
                </c:pt>
              </c:numCache>
            </c:numRef>
          </c:val>
        </c:ser>
        <c:ser>
          <c:idx val="1"/>
          <c:order val="1"/>
          <c:tx>
            <c:strRef>
              <c:f>Feuil1!$C$1</c:f>
              <c:strCache>
                <c:ptCount val="1"/>
                <c:pt idx="0">
                  <c:v>Fev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Feuil1!$C$2:$C$4</c:f>
              <c:numCache>
                <c:formatCode>General</c:formatCode>
                <c:ptCount val="3"/>
                <c:pt idx="0">
                  <c:v>133</c:v>
                </c:pt>
                <c:pt idx="1">
                  <c:v>250</c:v>
                </c:pt>
                <c:pt idx="2">
                  <c:v>117</c:v>
                </c:pt>
              </c:numCache>
            </c:numRef>
          </c:val>
        </c:ser>
        <c:ser>
          <c:idx val="2"/>
          <c:order val="2"/>
          <c:tx>
            <c:strRef>
              <c:f>Feuil1!$D$1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Feuil1!$D$2:$D$4</c:f>
              <c:numCache>
                <c:formatCode>General</c:formatCode>
                <c:ptCount val="3"/>
                <c:pt idx="0">
                  <c:v>163</c:v>
                </c:pt>
                <c:pt idx="1">
                  <c:v>316</c:v>
                </c:pt>
                <c:pt idx="2">
                  <c:v>117</c:v>
                </c:pt>
              </c:numCache>
            </c:numRef>
          </c:val>
        </c:ser>
        <c:dLbls>
          <c:dLblPos val="inEnd"/>
          <c:showLegendKey val="0"/>
          <c:showVal val="1"/>
          <c:showCatName val="0"/>
          <c:showSerName val="0"/>
          <c:showPercent val="0"/>
          <c:showBubbleSize val="0"/>
        </c:dLbls>
        <c:gapWidth val="219"/>
        <c:overlap val="-27"/>
        <c:axId val="-1589666848"/>
        <c:axId val="-1589664672"/>
      </c:barChart>
      <c:catAx>
        <c:axId val="-158966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1589664672"/>
        <c:crosses val="autoZero"/>
        <c:auto val="1"/>
        <c:lblAlgn val="ctr"/>
        <c:lblOffset val="100"/>
        <c:noMultiLvlLbl val="0"/>
      </c:catAx>
      <c:valAx>
        <c:axId val="-1589664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1589666848"/>
        <c:crosses val="autoZero"/>
        <c:crossBetween val="between"/>
      </c:valAx>
      <c:spPr>
        <a:noFill/>
        <a:ln>
          <a:noFill/>
        </a:ln>
        <a:effectLst/>
      </c:spPr>
    </c:plotArea>
    <c:legend>
      <c:legendPos val="b"/>
      <c:layout>
        <c:manualLayout>
          <c:xMode val="edge"/>
          <c:yMode val="edge"/>
          <c:x val="0.7008123568392135"/>
          <c:y val="0.77090668575949683"/>
          <c:w val="0.24273131927006097"/>
          <c:h val="0.19163518733856322"/>
        </c:manualLayout>
      </c:layout>
      <c:overlay val="0"/>
      <c:spPr>
        <a:noFill/>
        <a:ln>
          <a:noFill/>
        </a:ln>
        <a:effectLst/>
      </c:spPr>
      <c:txPr>
        <a:bodyPr rot="0" spcFirstLastPara="1" vertOverflow="ellipsis" vert="horz" wrap="square" anchor="ctr" anchorCtr="1"/>
        <a:lstStyle/>
        <a:p>
          <a:pPr algn="ctr" rtl="0">
            <a:defRPr lang="fr-FR" sz="1000" b="1" i="0" u="none" strike="noStrike" kern="1200" spc="0" baseline="0">
              <a:solidFill>
                <a:prstClr val="black">
                  <a:lumMod val="65000"/>
                  <a:lumOff val="35000"/>
                </a:prstClr>
              </a:solidFill>
              <a:latin typeface="Bodoni MT" panose="020706030806060202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100" b="1" dirty="0" smtClean="0">
                <a:solidFill>
                  <a:schemeClr val="accent1">
                    <a:lumMod val="50000"/>
                  </a:schemeClr>
                </a:solidFill>
              </a:rPr>
              <a:t>Evolution</a:t>
            </a:r>
            <a:r>
              <a:rPr lang="fr-FR" sz="1100" b="1" baseline="0" dirty="0" smtClean="0">
                <a:solidFill>
                  <a:schemeClr val="accent1">
                    <a:lumMod val="50000"/>
                  </a:schemeClr>
                </a:solidFill>
              </a:rPr>
              <a:t> conformité</a:t>
            </a:r>
            <a:endParaRPr lang="fr-FR" sz="1100" b="1" dirty="0">
              <a:solidFill>
                <a:schemeClr val="accent1">
                  <a:lumMod val="50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Feuil1!$B$1</c:f>
              <c:strCache>
                <c:ptCount val="1"/>
                <c:pt idx="0">
                  <c:v>OK</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Feuil1!$B$2</c:f>
              <c:numCache>
                <c:formatCode>General</c:formatCode>
                <c:ptCount val="1"/>
                <c:pt idx="0">
                  <c:v>4</c:v>
                </c:pt>
              </c:numCache>
            </c:numRef>
          </c:val>
        </c:ser>
        <c:ser>
          <c:idx val="1"/>
          <c:order val="1"/>
          <c:tx>
            <c:strRef>
              <c:f>Feuil1!$C$1</c:f>
              <c:strCache>
                <c:ptCount val="1"/>
                <c:pt idx="0">
                  <c:v>NOK</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Feuil1!$C$2</c:f>
              <c:numCache>
                <c:formatCode>General</c:formatCode>
                <c:ptCount val="1"/>
                <c:pt idx="0">
                  <c:v>1</c:v>
                </c:pt>
              </c:numCache>
            </c:numRef>
          </c:val>
        </c:ser>
        <c:ser>
          <c:idx val="2"/>
          <c:order val="2"/>
          <c:tx>
            <c:strRef>
              <c:f>Feuil1!$D$1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Feuil1!$D$2</c:f>
              <c:numCache>
                <c:formatCode>General</c:formatCode>
                <c:ptCount val="1"/>
                <c:pt idx="0">
                  <c:v>5</c:v>
                </c:pt>
              </c:numCache>
            </c:numRef>
          </c:val>
        </c:ser>
        <c:dLbls>
          <c:dLblPos val="outEnd"/>
          <c:showLegendKey val="0"/>
          <c:showVal val="1"/>
          <c:showCatName val="0"/>
          <c:showSerName val="0"/>
          <c:showPercent val="0"/>
          <c:showBubbleSize val="0"/>
        </c:dLbls>
        <c:gapWidth val="182"/>
        <c:axId val="-1589661408"/>
        <c:axId val="-1589660320"/>
      </c:barChart>
      <c:catAx>
        <c:axId val="-1589661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lumMod val="50000"/>
                  </a:schemeClr>
                </a:solidFill>
                <a:latin typeface="Bell MT" panose="02020503060305020303" pitchFamily="18" charset="0"/>
                <a:ea typeface="+mn-ea"/>
                <a:cs typeface="+mn-cs"/>
              </a:defRPr>
            </a:pPr>
            <a:endParaRPr lang="fr-FR"/>
          </a:p>
        </c:txPr>
        <c:crossAx val="-1589660320"/>
        <c:crosses val="autoZero"/>
        <c:auto val="1"/>
        <c:lblAlgn val="ctr"/>
        <c:lblOffset val="100"/>
        <c:noMultiLvlLbl val="0"/>
      </c:catAx>
      <c:valAx>
        <c:axId val="-15896603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589661408"/>
        <c:crosses val="autoZero"/>
        <c:crossBetween val="between"/>
      </c:valAx>
      <c:spPr>
        <a:noFill/>
        <a:ln>
          <a:noFill/>
        </a:ln>
        <a:effectLst/>
      </c:spPr>
    </c:plotArea>
    <c:legend>
      <c:legendPos val="b"/>
      <c:layout>
        <c:manualLayout>
          <c:xMode val="edge"/>
          <c:yMode val="edge"/>
          <c:x val="0.23645533808357919"/>
          <c:y val="0.7628455057261333"/>
          <c:w val="0.52708932383284168"/>
          <c:h val="0.1450252141824405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accent1">
                  <a:lumMod val="50000"/>
                </a:schemeClr>
              </a:solidFill>
              <a:latin typeface="Bell MT" panose="020205030603050203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GESTION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ticket!$D$5</c:f>
              <c:strCache>
                <c:ptCount val="1"/>
                <c:pt idx="0">
                  <c:v>TICKET RECU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ticket!$D$6:$D$16</c:f>
              <c:numCache>
                <c:formatCode>General</c:formatCode>
                <c:ptCount val="11"/>
                <c:pt idx="0">
                  <c:v>8</c:v>
                </c:pt>
                <c:pt idx="1">
                  <c:v>2</c:v>
                </c:pt>
                <c:pt idx="2">
                  <c:v>0</c:v>
                </c:pt>
                <c:pt idx="3">
                  <c:v>0</c:v>
                </c:pt>
                <c:pt idx="4">
                  <c:v>1</c:v>
                </c:pt>
                <c:pt idx="5">
                  <c:v>0</c:v>
                </c:pt>
                <c:pt idx="6">
                  <c:v>0</c:v>
                </c:pt>
                <c:pt idx="7">
                  <c:v>0</c:v>
                </c:pt>
                <c:pt idx="8">
                  <c:v>0</c:v>
                </c:pt>
                <c:pt idx="9">
                  <c:v>0</c:v>
                </c:pt>
                <c:pt idx="10">
                  <c:v>11</c:v>
                </c:pt>
              </c:numCache>
            </c:numRef>
          </c:val>
        </c:ser>
        <c:ser>
          <c:idx val="1"/>
          <c:order val="1"/>
          <c:tx>
            <c:strRef>
              <c:f>ticket!$E$5</c:f>
              <c:strCache>
                <c:ptCount val="1"/>
                <c:pt idx="0">
                  <c:v>RESOLU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ticket!$E$6:$E$16</c:f>
              <c:numCache>
                <c:formatCode>General</c:formatCode>
                <c:ptCount val="11"/>
                <c:pt idx="0">
                  <c:v>8</c:v>
                </c:pt>
                <c:pt idx="1">
                  <c:v>2</c:v>
                </c:pt>
                <c:pt idx="2">
                  <c:v>0</c:v>
                </c:pt>
                <c:pt idx="3">
                  <c:v>0</c:v>
                </c:pt>
                <c:pt idx="4">
                  <c:v>0</c:v>
                </c:pt>
                <c:pt idx="5">
                  <c:v>0</c:v>
                </c:pt>
                <c:pt idx="6">
                  <c:v>0</c:v>
                </c:pt>
                <c:pt idx="7">
                  <c:v>0</c:v>
                </c:pt>
                <c:pt idx="8">
                  <c:v>0</c:v>
                </c:pt>
                <c:pt idx="9">
                  <c:v>0</c:v>
                </c:pt>
                <c:pt idx="10">
                  <c:v>10</c:v>
                </c:pt>
              </c:numCache>
            </c:numRef>
          </c:val>
        </c:ser>
        <c:ser>
          <c:idx val="2"/>
          <c:order val="2"/>
          <c:tx>
            <c:strRef>
              <c:f>ticket!$F$5</c:f>
              <c:strCache>
                <c:ptCount val="1"/>
                <c:pt idx="0">
                  <c:v>EN COURS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ticket!$F$6:$F$16</c:f>
              <c:numCache>
                <c:formatCode>General</c:formatCode>
                <c:ptCount val="11"/>
                <c:pt idx="0">
                  <c:v>0</c:v>
                </c:pt>
                <c:pt idx="1">
                  <c:v>0</c:v>
                </c:pt>
                <c:pt idx="2">
                  <c:v>0</c:v>
                </c:pt>
                <c:pt idx="3">
                  <c:v>0</c:v>
                </c:pt>
                <c:pt idx="4">
                  <c:v>1</c:v>
                </c:pt>
                <c:pt idx="5">
                  <c:v>0</c:v>
                </c:pt>
                <c:pt idx="6">
                  <c:v>0</c:v>
                </c:pt>
                <c:pt idx="7">
                  <c:v>0</c:v>
                </c:pt>
                <c:pt idx="8">
                  <c:v>0</c:v>
                </c:pt>
                <c:pt idx="9">
                  <c:v>0</c:v>
                </c:pt>
                <c:pt idx="10">
                  <c:v>1</c:v>
                </c:pt>
              </c:numCache>
            </c:numRef>
          </c:val>
        </c:ser>
        <c:ser>
          <c:idx val="3"/>
          <c:order val="3"/>
          <c:tx>
            <c:strRef>
              <c:f>ticket!$G$5</c:f>
              <c:strCache>
                <c:ptCount val="1"/>
                <c:pt idx="0">
                  <c:v>EN ATTENTE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ticket!$G$6:$G$16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er>
        <c:dLbls>
          <c:dLblPos val="outEnd"/>
          <c:showLegendKey val="0"/>
          <c:showVal val="1"/>
          <c:showCatName val="0"/>
          <c:showSerName val="0"/>
          <c:showPercent val="0"/>
          <c:showBubbleSize val="0"/>
        </c:dLbls>
        <c:gapWidth val="219"/>
        <c:overlap val="-27"/>
        <c:axId val="-1596195840"/>
        <c:axId val="-1596199104"/>
      </c:barChart>
      <c:catAx>
        <c:axId val="-159619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199104"/>
        <c:crosses val="autoZero"/>
        <c:auto val="1"/>
        <c:lblAlgn val="ctr"/>
        <c:lblOffset val="100"/>
        <c:noMultiLvlLbl val="0"/>
      </c:catAx>
      <c:valAx>
        <c:axId val="-1596199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1958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Nb Positions</c:v>
                </c:pt>
              </c:strCache>
            </c:strRef>
          </c:tx>
          <c:spPr>
            <a:solidFill>
              <a:schemeClr val="accent1"/>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Feuil1!$B$2:$B$6</c:f>
              <c:numCache>
                <c:formatCode>General</c:formatCode>
                <c:ptCount val="5"/>
                <c:pt idx="0">
                  <c:v>36</c:v>
                </c:pt>
                <c:pt idx="1">
                  <c:v>97</c:v>
                </c:pt>
                <c:pt idx="2">
                  <c:v>67</c:v>
                </c:pt>
                <c:pt idx="3">
                  <c:v>10</c:v>
                </c:pt>
                <c:pt idx="4">
                  <c:v>49</c:v>
                </c:pt>
              </c:numCache>
            </c:numRef>
          </c:val>
        </c:ser>
        <c:ser>
          <c:idx val="1"/>
          <c:order val="1"/>
          <c:tx>
            <c:strRef>
              <c:f>Feuil1!$C$1</c:f>
              <c:strCache>
                <c:ptCount val="1"/>
                <c:pt idx="0">
                  <c:v>NAV</c:v>
                </c:pt>
              </c:strCache>
            </c:strRef>
          </c:tx>
          <c:spPr>
            <a:solidFill>
              <a:schemeClr val="accent2"/>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Feuil1!$C$2:$C$6</c:f>
              <c:numCache>
                <c:formatCode>General</c:formatCode>
                <c:ptCount val="5"/>
                <c:pt idx="0">
                  <c:v>36</c:v>
                </c:pt>
                <c:pt idx="1">
                  <c:v>97</c:v>
                </c:pt>
                <c:pt idx="2">
                  <c:v>67</c:v>
                </c:pt>
                <c:pt idx="3">
                  <c:v>10</c:v>
                </c:pt>
                <c:pt idx="4">
                  <c:v>49</c:v>
                </c:pt>
              </c:numCache>
            </c:numRef>
          </c:val>
        </c:ser>
        <c:ser>
          <c:idx val="2"/>
          <c:order val="2"/>
          <c:tx>
            <c:strRef>
              <c:f>Feuil1!$D$1</c:f>
              <c:strCache>
                <c:ptCount val="1"/>
                <c:pt idx="0">
                  <c:v>ANT</c:v>
                </c:pt>
              </c:strCache>
            </c:strRef>
          </c:tx>
          <c:spPr>
            <a:solidFill>
              <a:schemeClr val="accent3"/>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Feuil1!$D$2:$D$6</c:f>
              <c:numCache>
                <c:formatCode>General</c:formatCode>
                <c:ptCount val="5"/>
                <c:pt idx="0">
                  <c:v>36</c:v>
                </c:pt>
                <c:pt idx="1">
                  <c:v>97</c:v>
                </c:pt>
                <c:pt idx="2">
                  <c:v>67</c:v>
                </c:pt>
                <c:pt idx="3">
                  <c:v>10</c:v>
                </c:pt>
                <c:pt idx="4">
                  <c:v>49</c:v>
                </c:pt>
              </c:numCache>
            </c:numRef>
          </c:val>
        </c:ser>
        <c:ser>
          <c:idx val="3"/>
          <c:order val="3"/>
          <c:tx>
            <c:strRef>
              <c:f>Feuil1!$E$1</c:f>
              <c:strCache>
                <c:ptCount val="1"/>
                <c:pt idx="0">
                  <c:v>SYS</c:v>
                </c:pt>
              </c:strCache>
            </c:strRef>
          </c:tx>
          <c:spPr>
            <a:solidFill>
              <a:schemeClr val="accent4"/>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Feuil1!$E$2:$E$6</c:f>
              <c:numCache>
                <c:formatCode>General</c:formatCode>
                <c:ptCount val="5"/>
                <c:pt idx="0">
                  <c:v>36</c:v>
                </c:pt>
                <c:pt idx="1">
                  <c:v>97</c:v>
                </c:pt>
                <c:pt idx="2">
                  <c:v>67</c:v>
                </c:pt>
                <c:pt idx="3">
                  <c:v>10</c:v>
                </c:pt>
                <c:pt idx="4">
                  <c:v>49</c:v>
                </c:pt>
              </c:numCache>
            </c:numRef>
          </c:val>
        </c:ser>
        <c:dLbls>
          <c:showLegendKey val="0"/>
          <c:showVal val="0"/>
          <c:showCatName val="0"/>
          <c:showSerName val="0"/>
          <c:showPercent val="0"/>
          <c:showBubbleSize val="0"/>
        </c:dLbls>
        <c:gapWidth val="219"/>
        <c:overlap val="-27"/>
        <c:axId val="-1589658688"/>
        <c:axId val="-1589657600"/>
      </c:barChart>
      <c:catAx>
        <c:axId val="-158965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589657600"/>
        <c:crosses val="autoZero"/>
        <c:auto val="1"/>
        <c:lblAlgn val="ctr"/>
        <c:lblOffset val="100"/>
        <c:noMultiLvlLbl val="0"/>
      </c:catAx>
      <c:valAx>
        <c:axId val="-1589657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589658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Top 3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ticket!$I$11:$I$13</c:f>
              <c:strCache>
                <c:ptCount val="3"/>
                <c:pt idx="0">
                  <c:v>acces système</c:v>
                </c:pt>
                <c:pt idx="1">
                  <c:v>connexion internet</c:v>
                </c:pt>
                <c:pt idx="2">
                  <c:v>CRM ET APPLICATION</c:v>
                </c:pt>
              </c:strCache>
            </c:strRef>
          </c:cat>
          <c:val>
            <c:numRef>
              <c:f>ticket!$J$11:$J$13</c:f>
              <c:numCache>
                <c:formatCode>General</c:formatCode>
                <c:ptCount val="3"/>
                <c:pt idx="0">
                  <c:v>8</c:v>
                </c:pt>
                <c:pt idx="1">
                  <c:v>2</c:v>
                </c:pt>
                <c:pt idx="2">
                  <c:v>1</c:v>
                </c:pt>
              </c:numCache>
            </c:numRef>
          </c:val>
        </c:ser>
        <c:dLbls>
          <c:dLblPos val="outEnd"/>
          <c:showLegendKey val="0"/>
          <c:showVal val="1"/>
          <c:showCatName val="0"/>
          <c:showSerName val="0"/>
          <c:showPercent val="0"/>
          <c:showBubbleSize val="0"/>
        </c:dLbls>
        <c:gapWidth val="182"/>
        <c:axId val="-1596192032"/>
        <c:axId val="-1596191488"/>
      </c:barChart>
      <c:catAx>
        <c:axId val="-1596192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1596191488"/>
        <c:crosses val="autoZero"/>
        <c:auto val="1"/>
        <c:lblAlgn val="ctr"/>
        <c:lblOffset val="100"/>
        <c:noMultiLvlLbl val="0"/>
      </c:catAx>
      <c:valAx>
        <c:axId val="-15961914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1920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Administration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positions!$G$23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positions!$H$23</c:f>
              <c:numCache>
                <c:formatCode>General</c:formatCode>
                <c:ptCount val="1"/>
                <c:pt idx="0">
                  <c:v>51</c:v>
                </c:pt>
              </c:numCache>
            </c:numRef>
          </c:val>
        </c:ser>
        <c:ser>
          <c:idx val="1"/>
          <c:order val="1"/>
          <c:tx>
            <c:strRef>
              <c:f>positions!$G$24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positions!$H$24</c:f>
              <c:numCache>
                <c:formatCode>General</c:formatCode>
                <c:ptCount val="1"/>
                <c:pt idx="0">
                  <c:v>5</c:v>
                </c:pt>
              </c:numCache>
            </c:numRef>
          </c:val>
        </c:ser>
        <c:ser>
          <c:idx val="2"/>
          <c:order val="2"/>
          <c:tx>
            <c:strRef>
              <c:f>positions!$G$25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positions!$H$25</c:f>
              <c:numCache>
                <c:formatCode>General</c:formatCode>
                <c:ptCount val="1"/>
                <c:pt idx="0">
                  <c:v>0</c:v>
                </c:pt>
              </c:numCache>
            </c:numRef>
          </c:val>
        </c:ser>
        <c:ser>
          <c:idx val="3"/>
          <c:order val="3"/>
          <c:tx>
            <c:strRef>
              <c:f>positions!$G$27</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positions!$H$27</c:f>
              <c:numCache>
                <c:formatCode>General</c:formatCode>
                <c:ptCount val="1"/>
                <c:pt idx="0">
                  <c:v>56</c:v>
                </c:pt>
              </c:numCache>
            </c:numRef>
          </c:val>
        </c:ser>
        <c:dLbls>
          <c:dLblPos val="outEnd"/>
          <c:showLegendKey val="0"/>
          <c:showVal val="1"/>
          <c:showCatName val="0"/>
          <c:showSerName val="0"/>
          <c:showPercent val="0"/>
          <c:showBubbleSize val="0"/>
        </c:dLbls>
        <c:gapWidth val="219"/>
        <c:overlap val="-27"/>
        <c:axId val="-1596188768"/>
        <c:axId val="-1596190944"/>
      </c:barChart>
      <c:catAx>
        <c:axId val="-159618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190944"/>
        <c:crosses val="autoZero"/>
        <c:auto val="1"/>
        <c:lblAlgn val="ctr"/>
        <c:lblOffset val="100"/>
        <c:noMultiLvlLbl val="0"/>
      </c:catAx>
      <c:valAx>
        <c:axId val="-1596190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1887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POINT DES POSITIONS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210</c:v>
                </c:pt>
              </c:numCache>
            </c:numRef>
          </c:val>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3</c:v>
                </c:pt>
              </c:numCache>
            </c:numRef>
          </c:val>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ser>
        <c:ser>
          <c:idx val="3"/>
          <c:order val="3"/>
          <c:tx>
            <c:strRef>
              <c:f>positions!$G$11</c:f>
              <c:strCache>
                <c:ptCount val="1"/>
                <c:pt idx="0">
                  <c:v>vide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6</c:v>
                </c:pt>
              </c:numCache>
            </c:numRef>
          </c:val>
        </c:ser>
        <c:ser>
          <c:idx val="4"/>
          <c:order val="4"/>
          <c:tx>
            <c:strRef>
              <c:f>positions!$G$12</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219</c:v>
                </c:pt>
              </c:numCache>
            </c:numRef>
          </c:val>
        </c:ser>
        <c:dLbls>
          <c:dLblPos val="outEnd"/>
          <c:showLegendKey val="0"/>
          <c:showVal val="1"/>
          <c:showCatName val="0"/>
          <c:showSerName val="0"/>
          <c:showPercent val="0"/>
          <c:showBubbleSize val="0"/>
        </c:dLbls>
        <c:gapWidth val="219"/>
        <c:overlap val="-27"/>
        <c:axId val="-1596195296"/>
        <c:axId val="-1596194752"/>
      </c:barChart>
      <c:catAx>
        <c:axId val="-159619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194752"/>
        <c:crosses val="autoZero"/>
        <c:auto val="1"/>
        <c:lblAlgn val="ctr"/>
        <c:lblOffset val="100"/>
        <c:noMultiLvlLbl val="0"/>
      </c:catAx>
      <c:valAx>
        <c:axId val="-1596194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1952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fr-FR"/>
              <a:t>Nombre et tx d’heure d’inactivité en min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ticket!$K$20:$K$23</c:f>
              <c:strCache>
                <c:ptCount val="4"/>
                <c:pt idx="0">
                  <c:v>deconnexion hermes</c:v>
                </c:pt>
                <c:pt idx="1">
                  <c:v>non reception d'appels</c:v>
                </c:pt>
                <c:pt idx="2">
                  <c:v>coupure internet</c:v>
                </c:pt>
                <c:pt idx="3">
                  <c:v>coupure electricité</c:v>
                </c:pt>
              </c:strCache>
            </c:strRef>
          </c:cat>
          <c:val>
            <c:numRef>
              <c:f>ticket!$L$20:$L$23</c:f>
              <c:numCache>
                <c:formatCode>General</c:formatCode>
                <c:ptCount val="4"/>
                <c:pt idx="0">
                  <c:v>0</c:v>
                </c:pt>
                <c:pt idx="1">
                  <c:v>60</c:v>
                </c:pt>
                <c:pt idx="2">
                  <c:v>0</c:v>
                </c:pt>
                <c:pt idx="3">
                  <c:v>0</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1er </a:t>
            </a:r>
            <a:r>
              <a:rPr lang="fr-FR" dirty="0" smtClean="0"/>
              <a:t>étage</a:t>
            </a:r>
          </a:p>
          <a:p>
            <a:pPr>
              <a:defRPr/>
            </a:pPr>
            <a:r>
              <a:rPr lang="fr-FR" dirty="0" smtClean="0"/>
              <a:t>PROG+RH+AD</a:t>
            </a:r>
            <a:endParaRPr lang="fr-FR" dirty="0"/>
          </a:p>
        </c:rich>
      </c:tx>
      <c:layout>
        <c:manualLayout>
          <c:xMode val="edge"/>
          <c:yMode val="edge"/>
          <c:x val="0.233445262786857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'!$G$40</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'!$H$40</c:f>
              <c:numCache>
                <c:formatCode>General</c:formatCode>
                <c:ptCount val="1"/>
                <c:pt idx="0">
                  <c:v>22</c:v>
                </c:pt>
              </c:numCache>
            </c:numRef>
          </c:val>
        </c:ser>
        <c:ser>
          <c:idx val="1"/>
          <c:order val="1"/>
          <c:tx>
            <c:strRef>
              <c:f>'detail '!$G$41</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'!$H$41</c:f>
              <c:numCache>
                <c:formatCode>General</c:formatCode>
                <c:ptCount val="1"/>
                <c:pt idx="0">
                  <c:v>3</c:v>
                </c:pt>
              </c:numCache>
            </c:numRef>
          </c:val>
        </c:ser>
        <c:ser>
          <c:idx val="2"/>
          <c:order val="2"/>
          <c:tx>
            <c:strRef>
              <c:f>'detail '!$G$42</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'!$H$42</c:f>
              <c:numCache>
                <c:formatCode>General</c:formatCode>
                <c:ptCount val="1"/>
                <c:pt idx="0">
                  <c:v>0</c:v>
                </c:pt>
              </c:numCache>
            </c:numRef>
          </c:val>
        </c:ser>
        <c:ser>
          <c:idx val="3"/>
          <c:order val="3"/>
          <c:tx>
            <c:strRef>
              <c:f>'detail '!$G$43</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'!$H$43</c:f>
              <c:numCache>
                <c:formatCode>General</c:formatCode>
                <c:ptCount val="1"/>
                <c:pt idx="0">
                  <c:v>0</c:v>
                </c:pt>
              </c:numCache>
            </c:numRef>
          </c:val>
        </c:ser>
        <c:ser>
          <c:idx val="4"/>
          <c:order val="4"/>
          <c:tx>
            <c:strRef>
              <c:f>'detail '!$G$44</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'!$H$44</c:f>
              <c:numCache>
                <c:formatCode>General</c:formatCode>
                <c:ptCount val="1"/>
                <c:pt idx="0">
                  <c:v>25</c:v>
                </c:pt>
              </c:numCache>
            </c:numRef>
          </c:val>
        </c:ser>
        <c:dLbls>
          <c:dLblPos val="outEnd"/>
          <c:showLegendKey val="0"/>
          <c:showVal val="1"/>
          <c:showCatName val="0"/>
          <c:showSerName val="0"/>
          <c:showPercent val="0"/>
          <c:showBubbleSize val="0"/>
        </c:dLbls>
        <c:gapWidth val="219"/>
        <c:overlap val="-27"/>
        <c:axId val="-1596187136"/>
        <c:axId val="-1596188224"/>
      </c:barChart>
      <c:catAx>
        <c:axId val="-159618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188224"/>
        <c:crosses val="autoZero"/>
        <c:auto val="1"/>
        <c:lblAlgn val="ctr"/>
        <c:lblOffset val="100"/>
        <c:noMultiLvlLbl val="0"/>
      </c:catAx>
      <c:valAx>
        <c:axId val="-1596188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1871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2ieme </a:t>
            </a:r>
            <a:r>
              <a:rPr lang="fr-FR" dirty="0" smtClean="0"/>
              <a:t>étage</a:t>
            </a:r>
          </a:p>
          <a:p>
            <a:pPr>
              <a:defRPr/>
            </a:pPr>
            <a:r>
              <a:rPr lang="fr-FR" dirty="0" smtClean="0"/>
              <a:t>COM+AI+DFC+DSI</a:t>
            </a:r>
            <a:endParaRPr lang="fr-FR" dirty="0"/>
          </a:p>
        </c:rich>
      </c:tx>
      <c:layout>
        <c:manualLayout>
          <c:xMode val="edge"/>
          <c:yMode val="edge"/>
          <c:x val="0.216779143546823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'!$G$53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'!$H$53</c:f>
              <c:numCache>
                <c:formatCode>General</c:formatCode>
                <c:ptCount val="1"/>
                <c:pt idx="0">
                  <c:v>24</c:v>
                </c:pt>
              </c:numCache>
            </c:numRef>
          </c:val>
        </c:ser>
        <c:ser>
          <c:idx val="1"/>
          <c:order val="1"/>
          <c:tx>
            <c:strRef>
              <c:f>'detail '!$G$54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'!$H$54</c:f>
              <c:numCache>
                <c:formatCode>General</c:formatCode>
                <c:ptCount val="1"/>
                <c:pt idx="0">
                  <c:v>2</c:v>
                </c:pt>
              </c:numCache>
            </c:numRef>
          </c:val>
        </c:ser>
        <c:ser>
          <c:idx val="2"/>
          <c:order val="2"/>
          <c:tx>
            <c:strRef>
              <c:f>'detail '!$G$55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'!$H$55</c:f>
              <c:numCache>
                <c:formatCode>General</c:formatCode>
                <c:ptCount val="1"/>
                <c:pt idx="0">
                  <c:v>0</c:v>
                </c:pt>
              </c:numCache>
            </c:numRef>
          </c:val>
        </c:ser>
        <c:ser>
          <c:idx val="3"/>
          <c:order val="3"/>
          <c:tx>
            <c:strRef>
              <c:f>'detail '!$G$56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'!$H$56</c:f>
              <c:numCache>
                <c:formatCode>General</c:formatCode>
                <c:ptCount val="1"/>
                <c:pt idx="0">
                  <c:v>2</c:v>
                </c:pt>
              </c:numCache>
            </c:numRef>
          </c:val>
        </c:ser>
        <c:ser>
          <c:idx val="4"/>
          <c:order val="4"/>
          <c:tx>
            <c:strRef>
              <c:f>'detail '!$G$57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'!$H$57</c:f>
              <c:numCache>
                <c:formatCode>General</c:formatCode>
                <c:ptCount val="1"/>
                <c:pt idx="0">
                  <c:v>28</c:v>
                </c:pt>
              </c:numCache>
            </c:numRef>
          </c:val>
        </c:ser>
        <c:dLbls>
          <c:dLblPos val="outEnd"/>
          <c:showLegendKey val="0"/>
          <c:showVal val="1"/>
          <c:showCatName val="0"/>
          <c:showSerName val="0"/>
          <c:showPercent val="0"/>
          <c:showBubbleSize val="0"/>
        </c:dLbls>
        <c:gapWidth val="219"/>
        <c:overlap val="-27"/>
        <c:axId val="-1596201824"/>
        <c:axId val="-1596200736"/>
      </c:barChart>
      <c:catAx>
        <c:axId val="-159620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200736"/>
        <c:crosses val="autoZero"/>
        <c:auto val="1"/>
        <c:lblAlgn val="ctr"/>
        <c:lblOffset val="100"/>
        <c:noMultiLvlLbl val="0"/>
      </c:catAx>
      <c:valAx>
        <c:axId val="-1596200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962018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'!$G$33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'!$H$33</c:f>
              <c:numCache>
                <c:formatCode>General</c:formatCode>
                <c:ptCount val="1"/>
                <c:pt idx="0">
                  <c:v>76</c:v>
                </c:pt>
              </c:numCache>
            </c:numRef>
          </c:val>
        </c:ser>
        <c:ser>
          <c:idx val="1"/>
          <c:order val="1"/>
          <c:tx>
            <c:strRef>
              <c:f>'detail '!$G$34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'!$H$34</c:f>
              <c:numCache>
                <c:formatCode>General</c:formatCode>
                <c:ptCount val="1"/>
                <c:pt idx="0">
                  <c:v>2</c:v>
                </c:pt>
              </c:numCache>
            </c:numRef>
          </c:val>
        </c:ser>
        <c:ser>
          <c:idx val="2"/>
          <c:order val="2"/>
          <c:tx>
            <c:strRef>
              <c:f>'detail '!$G$35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'!$H$35</c:f>
              <c:numCache>
                <c:formatCode>General</c:formatCode>
                <c:ptCount val="1"/>
                <c:pt idx="0">
                  <c:v>0</c:v>
                </c:pt>
              </c:numCache>
            </c:numRef>
          </c:val>
        </c:ser>
        <c:ser>
          <c:idx val="3"/>
          <c:order val="3"/>
          <c:tx>
            <c:strRef>
              <c:f>'detail '!$G$36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'!$H$36</c:f>
              <c:numCache>
                <c:formatCode>General</c:formatCode>
                <c:ptCount val="1"/>
                <c:pt idx="0">
                  <c:v>6</c:v>
                </c:pt>
              </c:numCache>
            </c:numRef>
          </c:val>
        </c:ser>
        <c:ser>
          <c:idx val="4"/>
          <c:order val="4"/>
          <c:tx>
            <c:strRef>
              <c:f>'detail '!$G$37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'!$H$37</c:f>
              <c:numCache>
                <c:formatCode>General</c:formatCode>
                <c:ptCount val="1"/>
                <c:pt idx="0">
                  <c:v>84</c:v>
                </c:pt>
              </c:numCache>
            </c:numRef>
          </c:val>
        </c:ser>
        <c:dLbls>
          <c:dLblPos val="outEnd"/>
          <c:showLegendKey val="0"/>
          <c:showVal val="1"/>
          <c:showCatName val="0"/>
          <c:showSerName val="0"/>
          <c:showPercent val="0"/>
          <c:showBubbleSize val="0"/>
        </c:dLbls>
        <c:gapWidth val="219"/>
        <c:overlap val="-27"/>
        <c:axId val="-1589670112"/>
        <c:axId val="-1589664128"/>
      </c:barChart>
      <c:catAx>
        <c:axId val="-158967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89664128"/>
        <c:crosses val="autoZero"/>
        <c:auto val="1"/>
        <c:lblAlgn val="ctr"/>
        <c:lblOffset val="100"/>
        <c:noMultiLvlLbl val="0"/>
      </c:catAx>
      <c:valAx>
        <c:axId val="-1589664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896701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Nombre</a:t>
          </a:r>
          <a:endParaRPr lang="fr-FR" sz="14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Obj IT</a:t>
          </a:r>
          <a:endParaRPr lang="fr-FR" sz="14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2400" b="1" dirty="0" smtClean="0">
              <a:solidFill>
                <a:schemeClr val="accent1">
                  <a:lumMod val="50000"/>
                </a:schemeClr>
              </a:solidFill>
              <a:latin typeface="Baskerville Old Face" panose="02020602080505020303" pitchFamily="18" charset="0"/>
            </a:rPr>
            <a:t>5</a:t>
          </a:r>
          <a:endParaRPr lang="fr-FR" sz="24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Clôturé</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2400" b="1" dirty="0" smtClean="0">
              <a:solidFill>
                <a:schemeClr val="accent1">
                  <a:lumMod val="50000"/>
                </a:schemeClr>
              </a:solidFill>
              <a:latin typeface="Baskerville Old Face" panose="02020602080505020303" pitchFamily="18" charset="0"/>
            </a:rPr>
            <a:t>31</a:t>
          </a:r>
          <a:endParaRPr lang="fr-FR" sz="24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3E240924-2A29-4893-BE36-81037C47A986}">
      <dgm:prSet phldrT="[Texte]" custT="1"/>
      <dgm:spPr/>
      <dgm:t>
        <a:bodyPr/>
        <a:lstStyle/>
        <a:p>
          <a:r>
            <a:rPr lang="fr-FR" sz="2400" b="1" dirty="0" smtClean="0">
              <a:solidFill>
                <a:schemeClr val="accent1">
                  <a:lumMod val="50000"/>
                </a:schemeClr>
              </a:solidFill>
              <a:latin typeface="Baskerville Old Face" panose="02020602080505020303" pitchFamily="18" charset="0"/>
            </a:rPr>
            <a:t>4</a:t>
          </a:r>
          <a:endParaRPr lang="fr-FR" sz="24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3"/>
      <dgm:spPr/>
      <dgm:t>
        <a:bodyPr/>
        <a:lstStyle/>
        <a:p>
          <a:endParaRPr lang="fr-FR"/>
        </a:p>
      </dgm:t>
    </dgm:pt>
    <dgm:pt modelId="{642412D6-6F80-415A-B834-12799691EF68}" type="pres">
      <dgm:prSet presAssocID="{BA59C191-EAC9-400C-91DF-08672997E212}" presName="textNode" presStyleLbl="bgShp" presStyleIdx="0" presStyleCnt="3"/>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3"/>
      <dgm:spPr/>
      <dgm:t>
        <a:bodyPr/>
        <a:lstStyle/>
        <a:p>
          <a:endParaRPr lang="fr-FR"/>
        </a:p>
      </dgm:t>
    </dgm:pt>
    <dgm:pt modelId="{0CAF9E1F-90EB-4870-812E-3FB379059817}" type="pres">
      <dgm:prSet presAssocID="{A4119696-336E-4F9C-912C-1790ECFD5B61}" presName="textNode" presStyleLbl="bgShp" presStyleIdx="1" presStyleCnt="3"/>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2" presStyleCnt="3"/>
      <dgm:spPr/>
      <dgm:t>
        <a:bodyPr/>
        <a:lstStyle/>
        <a:p>
          <a:endParaRPr lang="fr-FR"/>
        </a:p>
      </dgm:t>
    </dgm:pt>
    <dgm:pt modelId="{1FDDD4D9-5CAA-4162-8A82-CAE6559C3AAF}" type="pres">
      <dgm:prSet presAssocID="{56220AFA-1D07-4104-8067-6AE8EF7D4204}" presName="textNode" presStyleLbl="bgShp" presStyleIdx="2" presStyleCnt="3"/>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B03989A4-8D97-4A9D-8FC4-38D26972C274}" type="presOf" srcId="{BA59C191-EAC9-400C-91DF-08672997E212}" destId="{642412D6-6F80-415A-B834-12799691EF68}" srcOrd="1" destOrd="0" presId="urn:microsoft.com/office/officeart/2005/8/layout/lProcess2"/>
    <dgm:cxn modelId="{5C20CDF8-35F8-4028-A093-466C39A08804}" srcId="{56220AFA-1D07-4104-8067-6AE8EF7D4204}" destId="{3E240924-2A29-4893-BE36-81037C47A986}" srcOrd="0" destOrd="0" parTransId="{D688D9A9-893F-4094-993B-1E841E22D837}" sibTransId="{387F939E-80DB-4872-AA27-6D39474CC259}"/>
    <dgm:cxn modelId="{9B0A40D7-A284-42F9-A8F5-C47FE6DD7EC4}" type="presOf" srcId="{56220AFA-1D07-4104-8067-6AE8EF7D4204}" destId="{D0B9C7D0-BAFD-415C-A801-C49A63BA0F78}" srcOrd="0" destOrd="0" presId="urn:microsoft.com/office/officeart/2005/8/layout/lProcess2"/>
    <dgm:cxn modelId="{89359F05-2866-4544-862D-5153D3AA389E}" srcId="{BA59C191-EAC9-400C-91DF-08672997E212}" destId="{27A110B4-891D-4285-922C-B71A1172C5D5}" srcOrd="0" destOrd="0" parTransId="{026A844A-4895-4AB3-8A10-703293D5FEF1}" sibTransId="{1D6FEC01-CEF9-41E5-BD96-293168AB425B}"/>
    <dgm:cxn modelId="{AA96D3A0-184D-49E5-883B-3E021390ED22}" srcId="{F286479C-EA5C-4960-AFAB-47E52DE43E4A}" destId="{A4119696-336E-4F9C-912C-1790ECFD5B61}" srcOrd="1" destOrd="0" parTransId="{B065685C-EAE6-443F-9024-F1F9D0B9BEB4}" sibTransId="{8D6BB660-8882-49D5-9505-B88940FC9947}"/>
    <dgm:cxn modelId="{66D40A2B-BEEF-42B3-A1F0-4EE247536D8F}" srcId="{F286479C-EA5C-4960-AFAB-47E52DE43E4A}" destId="{BA59C191-EAC9-400C-91DF-08672997E212}" srcOrd="0" destOrd="0" parTransId="{CEDD4079-CE79-4E17-8F66-5415392A7623}" sibTransId="{A91A667D-679B-490C-A616-B05F30C5B35D}"/>
    <dgm:cxn modelId="{03C6591A-53FC-497D-A539-2D72406CC9B9}" type="presOf" srcId="{F286479C-EA5C-4960-AFAB-47E52DE43E4A}" destId="{A65A5ABE-6440-48A1-875B-132A644BF634}" srcOrd="0"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0963977B-C6CB-4C4C-BC74-D104153C7940}" type="presOf" srcId="{27A110B4-891D-4285-922C-B71A1172C5D5}" destId="{55F7BFAE-8E74-4CCD-8F23-8EC903398DE8}" srcOrd="0" destOrd="0" presId="urn:microsoft.com/office/officeart/2005/8/layout/lProcess2"/>
    <dgm:cxn modelId="{44F292E5-5BD7-4869-8274-F295F5B40BDC}" type="presOf" srcId="{9A840BA3-0E52-44E5-B558-9EB157A1D326}" destId="{89909B9A-036C-44E2-A66B-6D43D82776BA}" srcOrd="0" destOrd="0" presId="urn:microsoft.com/office/officeart/2005/8/layout/lProcess2"/>
    <dgm:cxn modelId="{96D10AF0-9B95-401F-95C3-78B9768C3248}" type="presOf" srcId="{BA59C191-EAC9-400C-91DF-08672997E212}" destId="{6AEE3AF1-326D-40BF-8A4B-3A2D8A05D40A}" srcOrd="0" destOrd="0" presId="urn:microsoft.com/office/officeart/2005/8/layout/lProcess2"/>
    <dgm:cxn modelId="{7DC9B140-5EFD-4086-84EA-E3ACA957D04D}" type="presOf" srcId="{A4119696-336E-4F9C-912C-1790ECFD5B61}" destId="{0CAF9E1F-90EB-4870-812E-3FB379059817}" srcOrd="1" destOrd="0" presId="urn:microsoft.com/office/officeart/2005/8/layout/lProcess2"/>
    <dgm:cxn modelId="{91FE5835-AFAA-405D-AF7E-397669E0FF5A}" type="presOf" srcId="{56220AFA-1D07-4104-8067-6AE8EF7D4204}" destId="{1FDDD4D9-5CAA-4162-8A82-CAE6559C3AAF}" srcOrd="1" destOrd="0" presId="urn:microsoft.com/office/officeart/2005/8/layout/lProcess2"/>
    <dgm:cxn modelId="{2A20903A-40C5-41AF-897E-634EC68701D3}" type="presOf" srcId="{A4119696-336E-4F9C-912C-1790ECFD5B61}" destId="{1F6FB372-DE18-4B3E-A418-92F1D5682705}" srcOrd="0" destOrd="0" presId="urn:microsoft.com/office/officeart/2005/8/layout/lProcess2"/>
    <dgm:cxn modelId="{3E69AD73-0B99-4E17-B00E-7548D03667C3}" type="presOf" srcId="{3E240924-2A29-4893-BE36-81037C47A986}" destId="{2033E58C-2548-4821-94DF-80E0CE5961C5}" srcOrd="0" destOrd="0" presId="urn:microsoft.com/office/officeart/2005/8/layout/lProcess2"/>
    <dgm:cxn modelId="{CF36BE8B-813D-481A-975C-217806C12E68}" srcId="{F286479C-EA5C-4960-AFAB-47E52DE43E4A}" destId="{56220AFA-1D07-4104-8067-6AE8EF7D4204}" srcOrd="2" destOrd="0" parTransId="{E90E5469-2EA0-40A8-A745-A1126D89E2E7}" sibTransId="{82C3377B-FF54-49DC-8332-CE188D44717E}"/>
    <dgm:cxn modelId="{33BC19CC-2664-4AD6-A115-2A76E2FFE749}" type="presParOf" srcId="{A65A5ABE-6440-48A1-875B-132A644BF634}" destId="{49C662BB-F694-4331-87B2-06C348060916}" srcOrd="0" destOrd="0" presId="urn:microsoft.com/office/officeart/2005/8/layout/lProcess2"/>
    <dgm:cxn modelId="{955542A9-8957-406D-A9AE-3930F58D8B42}" type="presParOf" srcId="{49C662BB-F694-4331-87B2-06C348060916}" destId="{6AEE3AF1-326D-40BF-8A4B-3A2D8A05D40A}" srcOrd="0" destOrd="0" presId="urn:microsoft.com/office/officeart/2005/8/layout/lProcess2"/>
    <dgm:cxn modelId="{69623EFF-CA9C-4524-843F-7CA2A8C6E67C}" type="presParOf" srcId="{49C662BB-F694-4331-87B2-06C348060916}" destId="{642412D6-6F80-415A-B834-12799691EF68}" srcOrd="1" destOrd="0" presId="urn:microsoft.com/office/officeart/2005/8/layout/lProcess2"/>
    <dgm:cxn modelId="{0BCF5E4E-8059-438A-9D1C-59371FCE1EB4}" type="presParOf" srcId="{49C662BB-F694-4331-87B2-06C348060916}" destId="{6B15119B-1DAC-4161-AA10-E5C64088E437}" srcOrd="2" destOrd="0" presId="urn:microsoft.com/office/officeart/2005/8/layout/lProcess2"/>
    <dgm:cxn modelId="{C371C9FA-1E96-4694-B1A3-1965F2A9DDE4}" type="presParOf" srcId="{6B15119B-1DAC-4161-AA10-E5C64088E437}" destId="{6A3DBDE8-72C1-46E4-8CB1-E917EC493FF7}" srcOrd="0" destOrd="0" presId="urn:microsoft.com/office/officeart/2005/8/layout/lProcess2"/>
    <dgm:cxn modelId="{FAAAD99F-0E93-4004-AA94-35B586404E3B}" type="presParOf" srcId="{6A3DBDE8-72C1-46E4-8CB1-E917EC493FF7}" destId="{55F7BFAE-8E74-4CCD-8F23-8EC903398DE8}" srcOrd="0" destOrd="0" presId="urn:microsoft.com/office/officeart/2005/8/layout/lProcess2"/>
    <dgm:cxn modelId="{A2FDF980-C98D-4FC7-9F26-EF5494E2F77E}" type="presParOf" srcId="{A65A5ABE-6440-48A1-875B-132A644BF634}" destId="{7312F7D5-D988-45ED-95B8-6FF4991EA181}" srcOrd="1" destOrd="0" presId="urn:microsoft.com/office/officeart/2005/8/layout/lProcess2"/>
    <dgm:cxn modelId="{22F48543-E84A-4F0A-A11C-EA4546CAE45A}" type="presParOf" srcId="{A65A5ABE-6440-48A1-875B-132A644BF634}" destId="{8D11F31B-0CFE-47FC-AB2A-1B4C3ECFC4D5}" srcOrd="2" destOrd="0" presId="urn:microsoft.com/office/officeart/2005/8/layout/lProcess2"/>
    <dgm:cxn modelId="{3C4E5126-1950-4303-9135-FEF12B9FA9C8}" type="presParOf" srcId="{8D11F31B-0CFE-47FC-AB2A-1B4C3ECFC4D5}" destId="{1F6FB372-DE18-4B3E-A418-92F1D5682705}" srcOrd="0" destOrd="0" presId="urn:microsoft.com/office/officeart/2005/8/layout/lProcess2"/>
    <dgm:cxn modelId="{0899E5B4-58EC-42F0-81F8-425AEA196671}" type="presParOf" srcId="{8D11F31B-0CFE-47FC-AB2A-1B4C3ECFC4D5}" destId="{0CAF9E1F-90EB-4870-812E-3FB379059817}" srcOrd="1" destOrd="0" presId="urn:microsoft.com/office/officeart/2005/8/layout/lProcess2"/>
    <dgm:cxn modelId="{607E65D5-72C0-42F9-BC37-F7BE1BF89013}" type="presParOf" srcId="{8D11F31B-0CFE-47FC-AB2A-1B4C3ECFC4D5}" destId="{835A5EF0-0E8C-4EFA-9044-C556FB3BA5FF}" srcOrd="2" destOrd="0" presId="urn:microsoft.com/office/officeart/2005/8/layout/lProcess2"/>
    <dgm:cxn modelId="{ACC6E455-3776-429B-8E59-B6A66D1DC932}" type="presParOf" srcId="{835A5EF0-0E8C-4EFA-9044-C556FB3BA5FF}" destId="{7248E901-72B0-4949-B3EE-A7CC031E7CEA}" srcOrd="0" destOrd="0" presId="urn:microsoft.com/office/officeart/2005/8/layout/lProcess2"/>
    <dgm:cxn modelId="{5E1EA755-026B-4DAB-8817-3025FA692C84}" type="presParOf" srcId="{7248E901-72B0-4949-B3EE-A7CC031E7CEA}" destId="{89909B9A-036C-44E2-A66B-6D43D82776BA}" srcOrd="0" destOrd="0" presId="urn:microsoft.com/office/officeart/2005/8/layout/lProcess2"/>
    <dgm:cxn modelId="{EDB806AE-E617-49ED-BF43-F93F06970B73}" type="presParOf" srcId="{A65A5ABE-6440-48A1-875B-132A644BF634}" destId="{DC0F060C-5CE4-4A45-A83A-0285CAE9E371}" srcOrd="3" destOrd="0" presId="urn:microsoft.com/office/officeart/2005/8/layout/lProcess2"/>
    <dgm:cxn modelId="{659BA8D9-FB11-4774-8094-BE4DF8E9AF38}" type="presParOf" srcId="{A65A5ABE-6440-48A1-875B-132A644BF634}" destId="{9ED3DA30-790C-4E02-8B40-0A1334228463}" srcOrd="4" destOrd="0" presId="urn:microsoft.com/office/officeart/2005/8/layout/lProcess2"/>
    <dgm:cxn modelId="{04FDD586-F0BF-47FA-8FEF-DC67B5723AF9}" type="presParOf" srcId="{9ED3DA30-790C-4E02-8B40-0A1334228463}" destId="{D0B9C7D0-BAFD-415C-A801-C49A63BA0F78}" srcOrd="0" destOrd="0" presId="urn:microsoft.com/office/officeart/2005/8/layout/lProcess2"/>
    <dgm:cxn modelId="{581CA5AD-5FD1-440D-B7BF-020C08915515}" type="presParOf" srcId="{9ED3DA30-790C-4E02-8B40-0A1334228463}" destId="{1FDDD4D9-5CAA-4162-8A82-CAE6559C3AAF}" srcOrd="1" destOrd="0" presId="urn:microsoft.com/office/officeart/2005/8/layout/lProcess2"/>
    <dgm:cxn modelId="{C37AF95A-880C-4BE3-9E34-D69229F571CF}" type="presParOf" srcId="{9ED3DA30-790C-4E02-8B40-0A1334228463}" destId="{92008570-A2A5-4973-99A2-9D63A6E7EDF1}" srcOrd="2" destOrd="0" presId="urn:microsoft.com/office/officeart/2005/8/layout/lProcess2"/>
    <dgm:cxn modelId="{7FE509F4-CF17-4F6D-A441-E97469D7FFD7}" type="presParOf" srcId="{92008570-A2A5-4973-99A2-9D63A6E7EDF1}" destId="{780EBB67-667F-4E26-B31E-608877246C89}" srcOrd="0" destOrd="0" presId="urn:microsoft.com/office/officeart/2005/8/layout/lProcess2"/>
    <dgm:cxn modelId="{CC1F3C96-20AF-42A9-B080-1C97E16AC861}"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%AVC</a:t>
          </a:r>
          <a:endParaRPr lang="fr-FR" sz="12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200" b="1" dirty="0" smtClean="0">
            <a:latin typeface="Bell MT" panose="02020503060305020303" pitchFamily="18" charset="0"/>
          </a:endParaRPr>
        </a:p>
        <a:p>
          <a:r>
            <a:rPr lang="fr-FR" sz="1200" b="1" dirty="0" smtClean="0">
              <a:latin typeface="Bell MT" panose="02020503060305020303" pitchFamily="18" charset="0"/>
            </a:rPr>
            <a:t>O</a:t>
          </a:r>
          <a:r>
            <a:rPr lang="fr-FR" sz="1200" b="0" dirty="0" smtClean="0">
              <a:latin typeface="Bell MT" panose="02020503060305020303" pitchFamily="18" charset="0"/>
            </a:rPr>
            <a:t>BJEC</a:t>
          </a:r>
          <a:endParaRPr lang="fr-FR" sz="12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1800" b="1" dirty="0" smtClean="0">
              <a:solidFill>
                <a:schemeClr val="accent1">
                  <a:lumMod val="50000"/>
                </a:schemeClr>
              </a:solidFill>
              <a:latin typeface="Baskerville Old Face" panose="02020602080505020303" pitchFamily="18" charset="0"/>
            </a:rPr>
            <a:t>7</a:t>
          </a:r>
          <a:endParaRPr lang="fr-FR" sz="18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OK/NOK</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1800" b="1" dirty="0" smtClean="0">
              <a:solidFill>
                <a:schemeClr val="accent1">
                  <a:lumMod val="50000"/>
                </a:schemeClr>
              </a:solidFill>
              <a:latin typeface="Baskerville Old Face" panose="02020602080505020303" pitchFamily="18" charset="0"/>
            </a:rPr>
            <a:t>100</a:t>
          </a:r>
          <a:endParaRPr lang="fr-FR" sz="18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7BA9F00E-A40F-414F-9F4C-A5792DE3CC3D}">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TDANC</a:t>
          </a:r>
          <a:endParaRPr lang="fr-FR" sz="1200" b="1" dirty="0">
            <a:latin typeface="Bell MT" panose="02020503060305020303" pitchFamily="18" charset="0"/>
          </a:endParaRPr>
        </a:p>
      </dgm:t>
    </dgm:pt>
    <dgm:pt modelId="{7912A249-C5BB-421B-BE33-398AE3018F79}" type="parTrans" cxnId="{57D869F8-ADC5-4980-92C5-C8DCBEFB420D}">
      <dgm:prSet/>
      <dgm:spPr/>
      <dgm:t>
        <a:bodyPr/>
        <a:lstStyle/>
        <a:p>
          <a:endParaRPr lang="fr-FR"/>
        </a:p>
      </dgm:t>
    </dgm:pt>
    <dgm:pt modelId="{B8454C05-3218-45A9-8A37-8A502A2F3120}" type="sibTrans" cxnId="{57D869F8-ADC5-4980-92C5-C8DCBEFB420D}">
      <dgm:prSet/>
      <dgm:spPr/>
      <dgm:t>
        <a:bodyPr/>
        <a:lstStyle/>
        <a:p>
          <a:endParaRPr lang="fr-FR"/>
        </a:p>
      </dgm:t>
    </dgm:pt>
    <dgm:pt modelId="{3E240924-2A29-4893-BE36-81037C47A986}">
      <dgm:prSet phldrT="[Texte]" custT="1"/>
      <dgm:spPr/>
      <dgm:t>
        <a:bodyPr/>
        <a:lstStyle/>
        <a:p>
          <a:r>
            <a:rPr lang="fr-FR" sz="1800" b="1" dirty="0" smtClean="0">
              <a:solidFill>
                <a:schemeClr val="accent1">
                  <a:lumMod val="50000"/>
                </a:schemeClr>
              </a:solidFill>
              <a:latin typeface="Baskerville Old Face" panose="02020602080505020303" pitchFamily="18" charset="0"/>
            </a:rPr>
            <a:t>7/0</a:t>
          </a:r>
          <a:endParaRPr lang="fr-FR" sz="18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4"/>
      <dgm:spPr/>
      <dgm:t>
        <a:bodyPr/>
        <a:lstStyle/>
        <a:p>
          <a:endParaRPr lang="fr-FR"/>
        </a:p>
      </dgm:t>
    </dgm:pt>
    <dgm:pt modelId="{642412D6-6F80-415A-B834-12799691EF68}" type="pres">
      <dgm:prSet presAssocID="{BA59C191-EAC9-400C-91DF-08672997E212}" presName="textNode" presStyleLbl="bgShp" presStyleIdx="0" presStyleCnt="4"/>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4"/>
      <dgm:spPr/>
      <dgm:t>
        <a:bodyPr/>
        <a:lstStyle/>
        <a:p>
          <a:endParaRPr lang="fr-FR"/>
        </a:p>
      </dgm:t>
    </dgm:pt>
    <dgm:pt modelId="{0CAF9E1F-90EB-4870-812E-3FB379059817}" type="pres">
      <dgm:prSet presAssocID="{A4119696-336E-4F9C-912C-1790ECFD5B61}" presName="textNode" presStyleLbl="bgShp" presStyleIdx="1" presStyleCnt="4"/>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BD89447E-B516-4E39-A416-7ADC34E710E7}" type="pres">
      <dgm:prSet presAssocID="{7BA9F00E-A40F-414F-9F4C-A5792DE3CC3D}" presName="compNode" presStyleCnt="0"/>
      <dgm:spPr/>
    </dgm:pt>
    <dgm:pt modelId="{5A3488A0-718C-41B9-9A52-B93151005421}" type="pres">
      <dgm:prSet presAssocID="{7BA9F00E-A40F-414F-9F4C-A5792DE3CC3D}" presName="aNode" presStyleLbl="bgShp" presStyleIdx="2" presStyleCnt="4"/>
      <dgm:spPr/>
      <dgm:t>
        <a:bodyPr/>
        <a:lstStyle/>
        <a:p>
          <a:endParaRPr lang="fr-FR"/>
        </a:p>
      </dgm:t>
    </dgm:pt>
    <dgm:pt modelId="{2C39E7D0-DF85-4CEB-A106-6DDE3E6AF46D}" type="pres">
      <dgm:prSet presAssocID="{7BA9F00E-A40F-414F-9F4C-A5792DE3CC3D}" presName="textNode" presStyleLbl="bgShp" presStyleIdx="2" presStyleCnt="4"/>
      <dgm:spPr/>
      <dgm:t>
        <a:bodyPr/>
        <a:lstStyle/>
        <a:p>
          <a:endParaRPr lang="fr-FR"/>
        </a:p>
      </dgm:t>
    </dgm:pt>
    <dgm:pt modelId="{35D9BDE1-41B5-437C-8A37-AA0348A3F918}" type="pres">
      <dgm:prSet presAssocID="{7BA9F00E-A40F-414F-9F4C-A5792DE3CC3D}" presName="compChildNode" presStyleCnt="0"/>
      <dgm:spPr/>
    </dgm:pt>
    <dgm:pt modelId="{4827A769-52A8-411E-B934-F5B9FECA0EB6}" type="pres">
      <dgm:prSet presAssocID="{7BA9F00E-A40F-414F-9F4C-A5792DE3CC3D}" presName="theInnerList" presStyleCnt="0"/>
      <dgm:spPr/>
    </dgm:pt>
    <dgm:pt modelId="{2C3D62E5-4115-42DC-9160-919C3EF771FD}" type="pres">
      <dgm:prSet presAssocID="{7BA9F00E-A40F-414F-9F4C-A5792DE3CC3D}"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3" presStyleCnt="4"/>
      <dgm:spPr/>
      <dgm:t>
        <a:bodyPr/>
        <a:lstStyle/>
        <a:p>
          <a:endParaRPr lang="fr-FR"/>
        </a:p>
      </dgm:t>
    </dgm:pt>
    <dgm:pt modelId="{1FDDD4D9-5CAA-4162-8A82-CAE6559C3AAF}" type="pres">
      <dgm:prSet presAssocID="{56220AFA-1D07-4104-8067-6AE8EF7D4204}" presName="textNode" presStyleLbl="bgShp" presStyleIdx="3" presStyleCnt="4"/>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EA20DEE2-4C2B-4906-95E0-D9AF08FDAE5C}" srcId="{A4119696-336E-4F9C-912C-1790ECFD5B61}" destId="{9A840BA3-0E52-44E5-B558-9EB157A1D326}" srcOrd="0" destOrd="0" parTransId="{6E6F76C6-8F97-41B2-898B-C8C4DEAF2767}" sibTransId="{20720E18-387C-460E-B434-2371401C95DE}"/>
    <dgm:cxn modelId="{5C20CDF8-35F8-4028-A093-466C39A08804}" srcId="{56220AFA-1D07-4104-8067-6AE8EF7D4204}" destId="{3E240924-2A29-4893-BE36-81037C47A986}" srcOrd="0" destOrd="0" parTransId="{D688D9A9-893F-4094-993B-1E841E22D837}" sibTransId="{387F939E-80DB-4872-AA27-6D39474CC259}"/>
    <dgm:cxn modelId="{AA96D3A0-184D-49E5-883B-3E021390ED22}" srcId="{F286479C-EA5C-4960-AFAB-47E52DE43E4A}" destId="{A4119696-336E-4F9C-912C-1790ECFD5B61}" srcOrd="1" destOrd="0" parTransId="{B065685C-EAE6-443F-9024-F1F9D0B9BEB4}" sibTransId="{8D6BB660-8882-49D5-9505-B88940FC9947}"/>
    <dgm:cxn modelId="{57D869F8-ADC5-4980-92C5-C8DCBEFB420D}" srcId="{F286479C-EA5C-4960-AFAB-47E52DE43E4A}" destId="{7BA9F00E-A40F-414F-9F4C-A5792DE3CC3D}" srcOrd="2" destOrd="0" parTransId="{7912A249-C5BB-421B-BE33-398AE3018F79}" sibTransId="{B8454C05-3218-45A9-8A37-8A502A2F3120}"/>
    <dgm:cxn modelId="{F2C9245E-A096-437F-BF30-598A8FEE2400}" type="presOf" srcId="{7BA9F00E-A40F-414F-9F4C-A5792DE3CC3D}" destId="{5A3488A0-718C-41B9-9A52-B93151005421}" srcOrd="0" destOrd="0" presId="urn:microsoft.com/office/officeart/2005/8/layout/lProcess2"/>
    <dgm:cxn modelId="{7539C0D8-3A7D-4FE4-9DE0-D46C348016A8}" type="presOf" srcId="{27A110B4-891D-4285-922C-B71A1172C5D5}" destId="{55F7BFAE-8E74-4CCD-8F23-8EC903398DE8}" srcOrd="0" destOrd="0" presId="urn:microsoft.com/office/officeart/2005/8/layout/lProcess2"/>
    <dgm:cxn modelId="{8D51BE30-BE2D-453C-9E3A-47C61D9858D9}" type="presOf" srcId="{9A840BA3-0E52-44E5-B558-9EB157A1D326}" destId="{89909B9A-036C-44E2-A66B-6D43D82776BA}" srcOrd="0" destOrd="0" presId="urn:microsoft.com/office/officeart/2005/8/layout/lProcess2"/>
    <dgm:cxn modelId="{58EA3E91-1994-4430-9C33-4C197DCAB00F}" type="presOf" srcId="{56220AFA-1D07-4104-8067-6AE8EF7D4204}" destId="{D0B9C7D0-BAFD-415C-A801-C49A63BA0F78}" srcOrd="0" destOrd="0" presId="urn:microsoft.com/office/officeart/2005/8/layout/lProcess2"/>
    <dgm:cxn modelId="{CF36BE8B-813D-481A-975C-217806C12E68}" srcId="{F286479C-EA5C-4960-AFAB-47E52DE43E4A}" destId="{56220AFA-1D07-4104-8067-6AE8EF7D4204}" srcOrd="3" destOrd="0" parTransId="{E90E5469-2EA0-40A8-A745-A1126D89E2E7}" sibTransId="{82C3377B-FF54-49DC-8332-CE188D44717E}"/>
    <dgm:cxn modelId="{89359F05-2866-4544-862D-5153D3AA389E}" srcId="{BA59C191-EAC9-400C-91DF-08672997E212}" destId="{27A110B4-891D-4285-922C-B71A1172C5D5}" srcOrd="0" destOrd="0" parTransId="{026A844A-4895-4AB3-8A10-703293D5FEF1}" sibTransId="{1D6FEC01-CEF9-41E5-BD96-293168AB425B}"/>
    <dgm:cxn modelId="{1D2526EE-8049-4D78-97E7-E573ECFF2D3F}" type="presOf" srcId="{A4119696-336E-4F9C-912C-1790ECFD5B61}" destId="{1F6FB372-DE18-4B3E-A418-92F1D5682705}" srcOrd="0" destOrd="0" presId="urn:microsoft.com/office/officeart/2005/8/layout/lProcess2"/>
    <dgm:cxn modelId="{06521AFC-362A-45EA-B9C8-8CD3215476FC}" type="presOf" srcId="{7BA9F00E-A40F-414F-9F4C-A5792DE3CC3D}" destId="{2C39E7D0-DF85-4CEB-A106-6DDE3E6AF46D}" srcOrd="1" destOrd="0" presId="urn:microsoft.com/office/officeart/2005/8/layout/lProcess2"/>
    <dgm:cxn modelId="{427F464A-54CA-402B-B603-1BC8D8E40A30}" type="presOf" srcId="{3E240924-2A29-4893-BE36-81037C47A986}" destId="{2033E58C-2548-4821-94DF-80E0CE5961C5}" srcOrd="0" destOrd="0" presId="urn:microsoft.com/office/officeart/2005/8/layout/lProcess2"/>
    <dgm:cxn modelId="{1E729554-3086-4A0B-AACA-F3FBC1AE025A}" type="presOf" srcId="{BA59C191-EAC9-400C-91DF-08672997E212}" destId="{642412D6-6F80-415A-B834-12799691EF68}" srcOrd="1" destOrd="0" presId="urn:microsoft.com/office/officeart/2005/8/layout/lProcess2"/>
    <dgm:cxn modelId="{07C9C013-01AE-4578-A6CD-0DCACA5E8222}" type="presOf" srcId="{A4119696-336E-4F9C-912C-1790ECFD5B61}" destId="{0CAF9E1F-90EB-4870-812E-3FB379059817}" srcOrd="1" destOrd="0" presId="urn:microsoft.com/office/officeart/2005/8/layout/lProcess2"/>
    <dgm:cxn modelId="{0062FC8F-892D-420B-99D7-4DFA394747BB}" type="presOf" srcId="{56220AFA-1D07-4104-8067-6AE8EF7D4204}" destId="{1FDDD4D9-5CAA-4162-8A82-CAE6559C3AAF}" srcOrd="1" destOrd="0" presId="urn:microsoft.com/office/officeart/2005/8/layout/lProcess2"/>
    <dgm:cxn modelId="{8FE862CD-B340-49B4-AC74-78E7679451C7}" type="presOf" srcId="{F286479C-EA5C-4960-AFAB-47E52DE43E4A}" destId="{A65A5ABE-6440-48A1-875B-132A644BF634}" srcOrd="0" destOrd="0" presId="urn:microsoft.com/office/officeart/2005/8/layout/lProcess2"/>
    <dgm:cxn modelId="{E46635E5-9F86-4AB7-B95C-540B8BD1B921}" type="presOf" srcId="{BA59C191-EAC9-400C-91DF-08672997E212}" destId="{6AEE3AF1-326D-40BF-8A4B-3A2D8A05D40A}" srcOrd="0"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7A03FF2C-0B48-4683-A847-0707546C0826}" type="presParOf" srcId="{A65A5ABE-6440-48A1-875B-132A644BF634}" destId="{49C662BB-F694-4331-87B2-06C348060916}" srcOrd="0" destOrd="0" presId="urn:microsoft.com/office/officeart/2005/8/layout/lProcess2"/>
    <dgm:cxn modelId="{BE6D9323-AB46-4A52-AFF5-C59DB5A912C1}" type="presParOf" srcId="{49C662BB-F694-4331-87B2-06C348060916}" destId="{6AEE3AF1-326D-40BF-8A4B-3A2D8A05D40A}" srcOrd="0" destOrd="0" presId="urn:microsoft.com/office/officeart/2005/8/layout/lProcess2"/>
    <dgm:cxn modelId="{8CA8984A-5A34-45A2-9DBB-06CF471A80F9}" type="presParOf" srcId="{49C662BB-F694-4331-87B2-06C348060916}" destId="{642412D6-6F80-415A-B834-12799691EF68}" srcOrd="1" destOrd="0" presId="urn:microsoft.com/office/officeart/2005/8/layout/lProcess2"/>
    <dgm:cxn modelId="{09138127-9021-45AC-8F46-06F5D4B1D2CC}" type="presParOf" srcId="{49C662BB-F694-4331-87B2-06C348060916}" destId="{6B15119B-1DAC-4161-AA10-E5C64088E437}" srcOrd="2" destOrd="0" presId="urn:microsoft.com/office/officeart/2005/8/layout/lProcess2"/>
    <dgm:cxn modelId="{6911E76D-BA8A-4D81-BCDC-D85D5882056D}" type="presParOf" srcId="{6B15119B-1DAC-4161-AA10-E5C64088E437}" destId="{6A3DBDE8-72C1-46E4-8CB1-E917EC493FF7}" srcOrd="0" destOrd="0" presId="urn:microsoft.com/office/officeart/2005/8/layout/lProcess2"/>
    <dgm:cxn modelId="{C65FEA98-CB77-4C10-9F4B-94957E3E515F}" type="presParOf" srcId="{6A3DBDE8-72C1-46E4-8CB1-E917EC493FF7}" destId="{55F7BFAE-8E74-4CCD-8F23-8EC903398DE8}" srcOrd="0" destOrd="0" presId="urn:microsoft.com/office/officeart/2005/8/layout/lProcess2"/>
    <dgm:cxn modelId="{9AFF3082-531E-4AFE-AEE9-35924920B485}" type="presParOf" srcId="{A65A5ABE-6440-48A1-875B-132A644BF634}" destId="{7312F7D5-D988-45ED-95B8-6FF4991EA181}" srcOrd="1" destOrd="0" presId="urn:microsoft.com/office/officeart/2005/8/layout/lProcess2"/>
    <dgm:cxn modelId="{954613BB-EC8E-4F8A-95E6-0313595993ED}" type="presParOf" srcId="{A65A5ABE-6440-48A1-875B-132A644BF634}" destId="{8D11F31B-0CFE-47FC-AB2A-1B4C3ECFC4D5}" srcOrd="2" destOrd="0" presId="urn:microsoft.com/office/officeart/2005/8/layout/lProcess2"/>
    <dgm:cxn modelId="{4A2BCDBB-C2FD-48C6-940D-9D7D63933B25}" type="presParOf" srcId="{8D11F31B-0CFE-47FC-AB2A-1B4C3ECFC4D5}" destId="{1F6FB372-DE18-4B3E-A418-92F1D5682705}" srcOrd="0" destOrd="0" presId="urn:microsoft.com/office/officeart/2005/8/layout/lProcess2"/>
    <dgm:cxn modelId="{61437979-F5D8-42B6-8CEB-6F0805633172}" type="presParOf" srcId="{8D11F31B-0CFE-47FC-AB2A-1B4C3ECFC4D5}" destId="{0CAF9E1F-90EB-4870-812E-3FB379059817}" srcOrd="1" destOrd="0" presId="urn:microsoft.com/office/officeart/2005/8/layout/lProcess2"/>
    <dgm:cxn modelId="{63727C0E-875B-42CC-B05E-BC274D2F7284}" type="presParOf" srcId="{8D11F31B-0CFE-47FC-AB2A-1B4C3ECFC4D5}" destId="{835A5EF0-0E8C-4EFA-9044-C556FB3BA5FF}" srcOrd="2" destOrd="0" presId="urn:microsoft.com/office/officeart/2005/8/layout/lProcess2"/>
    <dgm:cxn modelId="{0ACC8673-D34C-48E5-8193-A63E1BBE6189}" type="presParOf" srcId="{835A5EF0-0E8C-4EFA-9044-C556FB3BA5FF}" destId="{7248E901-72B0-4949-B3EE-A7CC031E7CEA}" srcOrd="0" destOrd="0" presId="urn:microsoft.com/office/officeart/2005/8/layout/lProcess2"/>
    <dgm:cxn modelId="{6E5842EB-170E-4D85-9D61-B0D54307BF6F}" type="presParOf" srcId="{7248E901-72B0-4949-B3EE-A7CC031E7CEA}" destId="{89909B9A-036C-44E2-A66B-6D43D82776BA}" srcOrd="0" destOrd="0" presId="urn:microsoft.com/office/officeart/2005/8/layout/lProcess2"/>
    <dgm:cxn modelId="{033485A9-BE88-45C7-837B-A653C6057DB3}" type="presParOf" srcId="{A65A5ABE-6440-48A1-875B-132A644BF634}" destId="{DC0F060C-5CE4-4A45-A83A-0285CAE9E371}" srcOrd="3" destOrd="0" presId="urn:microsoft.com/office/officeart/2005/8/layout/lProcess2"/>
    <dgm:cxn modelId="{9CF066C3-85FF-44C4-9CBF-7BA16894A3FC}" type="presParOf" srcId="{A65A5ABE-6440-48A1-875B-132A644BF634}" destId="{BD89447E-B516-4E39-A416-7ADC34E710E7}" srcOrd="4" destOrd="0" presId="urn:microsoft.com/office/officeart/2005/8/layout/lProcess2"/>
    <dgm:cxn modelId="{516B23BC-E82A-443A-AE2C-0E09DF6B48CC}" type="presParOf" srcId="{BD89447E-B516-4E39-A416-7ADC34E710E7}" destId="{5A3488A0-718C-41B9-9A52-B93151005421}" srcOrd="0" destOrd="0" presId="urn:microsoft.com/office/officeart/2005/8/layout/lProcess2"/>
    <dgm:cxn modelId="{86E68FE4-04D4-4824-8BEA-6A7383CD4177}" type="presParOf" srcId="{BD89447E-B516-4E39-A416-7ADC34E710E7}" destId="{2C39E7D0-DF85-4CEB-A106-6DDE3E6AF46D}" srcOrd="1" destOrd="0" presId="urn:microsoft.com/office/officeart/2005/8/layout/lProcess2"/>
    <dgm:cxn modelId="{8A055024-6E48-4342-83CA-C87904E67A05}" type="presParOf" srcId="{BD89447E-B516-4E39-A416-7ADC34E710E7}" destId="{35D9BDE1-41B5-437C-8A37-AA0348A3F918}" srcOrd="2" destOrd="0" presId="urn:microsoft.com/office/officeart/2005/8/layout/lProcess2"/>
    <dgm:cxn modelId="{EB61D565-885F-47ED-A070-F0B467BE83E4}" type="presParOf" srcId="{35D9BDE1-41B5-437C-8A37-AA0348A3F918}" destId="{4827A769-52A8-411E-B934-F5B9FECA0EB6}" srcOrd="0" destOrd="0" presId="urn:microsoft.com/office/officeart/2005/8/layout/lProcess2"/>
    <dgm:cxn modelId="{0D223DA8-8A5F-462B-A84C-CAF0ACFA6A77}" type="presParOf" srcId="{A65A5ABE-6440-48A1-875B-132A644BF634}" destId="{2C3D62E5-4115-42DC-9160-919C3EF771FD}" srcOrd="5" destOrd="0" presId="urn:microsoft.com/office/officeart/2005/8/layout/lProcess2"/>
    <dgm:cxn modelId="{3D3208A3-913D-48A3-B2B4-C7EB840CF880}" type="presParOf" srcId="{A65A5ABE-6440-48A1-875B-132A644BF634}" destId="{9ED3DA30-790C-4E02-8B40-0A1334228463}" srcOrd="6" destOrd="0" presId="urn:microsoft.com/office/officeart/2005/8/layout/lProcess2"/>
    <dgm:cxn modelId="{A52618E4-37B2-480A-8FF4-EAF49E7990B8}" type="presParOf" srcId="{9ED3DA30-790C-4E02-8B40-0A1334228463}" destId="{D0B9C7D0-BAFD-415C-A801-C49A63BA0F78}" srcOrd="0" destOrd="0" presId="urn:microsoft.com/office/officeart/2005/8/layout/lProcess2"/>
    <dgm:cxn modelId="{7F4CD4F2-3940-4DC7-9CF9-F955A0436143}" type="presParOf" srcId="{9ED3DA30-790C-4E02-8B40-0A1334228463}" destId="{1FDDD4D9-5CAA-4162-8A82-CAE6559C3AAF}" srcOrd="1" destOrd="0" presId="urn:microsoft.com/office/officeart/2005/8/layout/lProcess2"/>
    <dgm:cxn modelId="{3DED2C79-01FD-4421-ADC4-F8A714C06553}" type="presParOf" srcId="{9ED3DA30-790C-4E02-8B40-0A1334228463}" destId="{92008570-A2A5-4973-99A2-9D63A6E7EDF1}" srcOrd="2" destOrd="0" presId="urn:microsoft.com/office/officeart/2005/8/layout/lProcess2"/>
    <dgm:cxn modelId="{22614950-38E0-4A45-AE73-EE645FAB36AA}" type="presParOf" srcId="{92008570-A2A5-4973-99A2-9D63A6E7EDF1}" destId="{780EBB67-667F-4E26-B31E-608877246C89}" srcOrd="0" destOrd="0" presId="urn:microsoft.com/office/officeart/2005/8/layout/lProcess2"/>
    <dgm:cxn modelId="{9D885599-B190-47C1-9261-7A60986B490A}"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0.31458</cdr:x>
      <cdr:y>0.00347</cdr:y>
    </cdr:from>
    <cdr:to>
      <cdr:x>0.72529</cdr:x>
      <cdr:y>0.11904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438275" y="9525"/>
          <a:ext cx="1877731" cy="317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15/04/2022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15/04/2022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15/04/2022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15/04/2022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15/04/2022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15/04/2022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15/04/2022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15/04/2022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15/04/2022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15/04/2022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15/04/2022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15/04/2022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15/04/2022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15/04/2022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chart" Target="../charts/chart20.xml"/><Relationship Id="rId3" Type="http://schemas.openxmlformats.org/officeDocument/2006/relationships/image" Target="../media/image8.jpeg"/><Relationship Id="rId7" Type="http://schemas.openxmlformats.org/officeDocument/2006/relationships/chart" Target="../charts/chart19.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7.jpeg"/><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jpe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chart" Target="../charts/chart18.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5.jpeg"/><Relationship Id="rId1" Type="http://schemas.openxmlformats.org/officeDocument/2006/relationships/slideLayout" Target="../slideLayouts/slideLayout2.xml"/><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1178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3126768" y="102742"/>
            <a:ext cx="6185043" cy="53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latin typeface="Bell MT" panose="02020503060305020303" pitchFamily="18" charset="0"/>
              </a:rPr>
              <a:t>TABLEAU DE BORD DSI MENSUEL</a:t>
            </a:r>
          </a:p>
          <a:p>
            <a:pPr algn="ctr"/>
            <a:endParaRPr lang="fr-FR" dirty="0"/>
          </a:p>
        </p:txBody>
      </p:sp>
      <p:sp>
        <p:nvSpPr>
          <p:cNvPr id="6" name="Rectangle 5"/>
          <p:cNvSpPr/>
          <p:nvPr/>
        </p:nvSpPr>
        <p:spPr>
          <a:xfrm>
            <a:off x="4792648" y="417654"/>
            <a:ext cx="2279151" cy="241442"/>
          </a:xfrm>
          <a:prstGeom prst="rect">
            <a:avLst/>
          </a:prstGeom>
          <a:solidFill>
            <a:schemeClr val="accent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smtClean="0">
                <a:solidFill>
                  <a:schemeClr val="accent1">
                    <a:lumMod val="75000"/>
                  </a:schemeClr>
                </a:solidFill>
                <a:latin typeface="Baskerville Old Face" panose="02020602080505020303" pitchFamily="18" charset="0"/>
              </a:rPr>
              <a:t>24/ </a:t>
            </a:r>
            <a:r>
              <a:rPr lang="fr-FR" dirty="0" smtClean="0">
                <a:solidFill>
                  <a:schemeClr val="accent1">
                    <a:lumMod val="75000"/>
                  </a:schemeClr>
                </a:solidFill>
                <a:latin typeface="Baskerville Old Face" panose="02020602080505020303" pitchFamily="18" charset="0"/>
              </a:rPr>
              <a:t>Mars/ 2022</a:t>
            </a:r>
            <a:endParaRPr lang="fr-FR" dirty="0">
              <a:solidFill>
                <a:schemeClr val="accent1">
                  <a:lumMod val="75000"/>
                </a:schemeClr>
              </a:solidFill>
              <a:latin typeface="Baskerville Old Face" panose="02020602080505020303" pitchFamily="18" charset="0"/>
            </a:endParaRPr>
          </a:p>
        </p:txBody>
      </p:sp>
      <p:sp>
        <p:nvSpPr>
          <p:cNvPr id="8" name="Rectangle 7"/>
          <p:cNvSpPr/>
          <p:nvPr/>
        </p:nvSpPr>
        <p:spPr>
          <a:xfrm>
            <a:off x="313280" y="765423"/>
            <a:ext cx="1613042" cy="16113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r>
              <a:rPr lang="fr-FR" sz="1200" dirty="0" smtClean="0">
                <a:solidFill>
                  <a:schemeClr val="accent1">
                    <a:lumMod val="50000"/>
                  </a:schemeClr>
                </a:solidFill>
                <a:latin typeface="Bell MT" panose="02020503060305020303" pitchFamily="18" charset="0"/>
              </a:rPr>
              <a:t>Cartographie des Points de Conformités</a:t>
            </a:r>
            <a:endParaRPr lang="fr-FR" sz="1200" dirty="0">
              <a:solidFill>
                <a:schemeClr val="accent1">
                  <a:lumMod val="50000"/>
                </a:schemeClr>
              </a:solidFill>
              <a:latin typeface="Bell MT" panose="02020503060305020303" pitchFamily="18" charset="0"/>
            </a:endParaRPr>
          </a:p>
        </p:txBody>
      </p:sp>
      <p:sp>
        <p:nvSpPr>
          <p:cNvPr id="9" name="Rectangle 8"/>
          <p:cNvSpPr/>
          <p:nvPr/>
        </p:nvSpPr>
        <p:spPr>
          <a:xfrm>
            <a:off x="298770" y="2502896"/>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Avancements des Projets DSI</a:t>
            </a:r>
            <a:endParaRPr lang="fr-FR" sz="1300" dirty="0">
              <a:solidFill>
                <a:schemeClr val="accent1">
                  <a:lumMod val="50000"/>
                </a:schemeClr>
              </a:solidFill>
              <a:latin typeface="Bell MT" panose="02020503060305020303" pitchFamily="18" charset="0"/>
            </a:endParaRPr>
          </a:p>
        </p:txBody>
      </p:sp>
      <p:sp>
        <p:nvSpPr>
          <p:cNvPr id="10" name="Rectangle 9"/>
          <p:cNvSpPr/>
          <p:nvPr/>
        </p:nvSpPr>
        <p:spPr>
          <a:xfrm>
            <a:off x="298770" y="3958715"/>
            <a:ext cx="1613042" cy="15388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Accès Badgeuse</a:t>
            </a:r>
            <a:endParaRPr lang="fr-FR" sz="1300" dirty="0">
              <a:solidFill>
                <a:schemeClr val="accent1">
                  <a:lumMod val="50000"/>
                </a:schemeClr>
              </a:solidFill>
              <a:latin typeface="Bell MT" panose="02020503060305020303" pitchFamily="18" charset="0"/>
            </a:endParaRPr>
          </a:p>
        </p:txBody>
      </p:sp>
      <p:sp>
        <p:nvSpPr>
          <p:cNvPr id="11" name="Rectangle 10"/>
          <p:cNvSpPr/>
          <p:nvPr/>
        </p:nvSpPr>
        <p:spPr>
          <a:xfrm>
            <a:off x="298770" y="5628631"/>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Incidents de sécurité</a:t>
            </a:r>
            <a:endParaRPr lang="fr-FR" sz="1300" dirty="0">
              <a:solidFill>
                <a:schemeClr val="accent1">
                  <a:lumMod val="50000"/>
                </a:schemeClr>
              </a:solidFill>
              <a:latin typeface="Bell MT" panose="02020503060305020303" pitchFamily="18" charset="0"/>
            </a:endParaRPr>
          </a:p>
        </p:txBody>
      </p:sp>
      <p:sp>
        <p:nvSpPr>
          <p:cNvPr id="12" name="Rectangle 11"/>
          <p:cNvSpPr/>
          <p:nvPr/>
        </p:nvSpPr>
        <p:spPr>
          <a:xfrm>
            <a:off x="1972096" y="779938"/>
            <a:ext cx="3676080" cy="161230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972097" y="2502896"/>
            <a:ext cx="3661564"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990882" y="3958716"/>
            <a:ext cx="7191927" cy="154562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705581" y="769699"/>
            <a:ext cx="3464402" cy="16433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u="sng" dirty="0" smtClean="0">
              <a:solidFill>
                <a:schemeClr val="accent1">
                  <a:lumMod val="50000"/>
                </a:schemeClr>
              </a:solidFill>
            </a:endParaRPr>
          </a:p>
          <a:p>
            <a:pPr algn="ctr"/>
            <a:r>
              <a:rPr lang="fr-FR" sz="1100" b="1" dirty="0" smtClean="0">
                <a:solidFill>
                  <a:schemeClr val="accent1">
                    <a:lumMod val="50000"/>
                  </a:schemeClr>
                </a:solidFill>
              </a:rPr>
              <a:t>	</a:t>
            </a: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p:txBody>
      </p:sp>
      <p:sp>
        <p:nvSpPr>
          <p:cNvPr id="17" name="Rectangle 16"/>
          <p:cNvSpPr/>
          <p:nvPr/>
        </p:nvSpPr>
        <p:spPr>
          <a:xfrm>
            <a:off x="5705581" y="2525832"/>
            <a:ext cx="3477228" cy="12782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r>
              <a:rPr lang="fr-FR" b="1" u="sng" dirty="0" smtClean="0">
                <a:solidFill>
                  <a:schemeClr val="accent1">
                    <a:lumMod val="50000"/>
                  </a:schemeClr>
                </a:solidFill>
                <a:latin typeface="Bell MT" panose="02020503060305020303" pitchFamily="18" charset="0"/>
              </a:rPr>
              <a:t>Clôturé</a:t>
            </a:r>
            <a:endParaRPr lang="fr-FR" sz="1100" b="1" dirty="0" smtClean="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Mise à jour sortie d’effectif</a:t>
            </a:r>
          </a:p>
          <a:p>
            <a:pPr marL="171450" indent="-171450">
              <a:buFont typeface="Wingdings" panose="05000000000000000000" pitchFamily="2" charset="2"/>
              <a:buChar char="ü"/>
            </a:pPr>
            <a:r>
              <a:rPr lang="fr-FR" sz="950" b="1" dirty="0">
                <a:solidFill>
                  <a:schemeClr val="accent1">
                    <a:lumMod val="50000"/>
                  </a:schemeClr>
                </a:solidFill>
              </a:rPr>
              <a:t>Mise à jour Process de création d'accès</a:t>
            </a:r>
          </a:p>
          <a:p>
            <a:pPr marL="171450" indent="-171450">
              <a:buFont typeface="Wingdings" panose="05000000000000000000" pitchFamily="2" charset="2"/>
              <a:buChar char="ü"/>
            </a:pPr>
            <a:r>
              <a:rPr lang="fr-FR" sz="950" b="1" dirty="0" smtClean="0">
                <a:solidFill>
                  <a:schemeClr val="accent1">
                    <a:lumMod val="50000"/>
                  </a:schemeClr>
                </a:solidFill>
              </a:rPr>
              <a:t>Mise en conformité des recommandations issues de l’audit IT </a:t>
            </a:r>
          </a:p>
          <a:p>
            <a:pPr marL="171450" indent="-171450">
              <a:buFont typeface="Wingdings" panose="05000000000000000000" pitchFamily="2" charset="2"/>
              <a:buChar char="ü"/>
            </a:pPr>
            <a:r>
              <a:rPr lang="fr-FR" sz="950" b="1" dirty="0" smtClean="0">
                <a:solidFill>
                  <a:schemeClr val="accent1">
                    <a:lumMod val="50000"/>
                  </a:schemeClr>
                </a:solidFill>
              </a:rPr>
              <a:t>Tableau de bord de suivi de la sécurité des équipements (permanente)</a:t>
            </a:r>
            <a:endParaRPr lang="fr-FR" sz="950" b="1" dirty="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Support IT </a:t>
            </a:r>
            <a:r>
              <a:rPr lang="fr-FR" sz="950" b="1" dirty="0" smtClean="0">
                <a:solidFill>
                  <a:schemeClr val="accent1">
                    <a:lumMod val="50000"/>
                  </a:schemeClr>
                </a:solidFill>
              </a:rPr>
              <a:t>(permanente)</a:t>
            </a:r>
          </a:p>
          <a:p>
            <a:pPr marL="171450" indent="-171450">
              <a:buFont typeface="Wingdings" panose="05000000000000000000" pitchFamily="2" charset="2"/>
              <a:buChar char="ü"/>
            </a:pPr>
            <a:r>
              <a:rPr lang="fr-FR" sz="950" b="1" dirty="0">
                <a:solidFill>
                  <a:schemeClr val="accent1">
                    <a:lumMod val="50000"/>
                  </a:schemeClr>
                </a:solidFill>
              </a:rPr>
              <a:t>Mise en place </a:t>
            </a:r>
            <a:r>
              <a:rPr lang="fr-FR" sz="950" b="1" dirty="0" err="1">
                <a:solidFill>
                  <a:schemeClr val="accent1">
                    <a:lumMod val="50000"/>
                  </a:schemeClr>
                </a:solidFill>
              </a:rPr>
              <a:t>Process</a:t>
            </a:r>
            <a:r>
              <a:rPr lang="fr-FR" sz="950" b="1" dirty="0">
                <a:solidFill>
                  <a:schemeClr val="accent1">
                    <a:lumMod val="50000"/>
                  </a:schemeClr>
                </a:solidFill>
              </a:rPr>
              <a:t> de Gestion des visiteurs sur le </a:t>
            </a:r>
            <a:r>
              <a:rPr lang="fr-FR" sz="950" b="1" dirty="0" smtClean="0">
                <a:solidFill>
                  <a:schemeClr val="accent1">
                    <a:lumMod val="50000"/>
                  </a:schemeClr>
                </a:solidFill>
              </a:rPr>
              <a:t>site</a:t>
            </a: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pPr algn="ctr"/>
            <a:endParaRPr lang="fr-FR" dirty="0"/>
          </a:p>
          <a:p>
            <a:pPr algn="ctr"/>
            <a:endParaRPr lang="fr-FR" dirty="0" smtClean="0"/>
          </a:p>
          <a:p>
            <a:pPr algn="ctr"/>
            <a:endParaRPr lang="fr-FR" dirty="0"/>
          </a:p>
          <a:p>
            <a:pPr algn="ctr"/>
            <a:endParaRPr lang="fr-FR" dirty="0"/>
          </a:p>
        </p:txBody>
      </p:sp>
      <p:sp>
        <p:nvSpPr>
          <p:cNvPr id="18" name="Rectangle 17"/>
          <p:cNvSpPr/>
          <p:nvPr/>
        </p:nvSpPr>
        <p:spPr>
          <a:xfrm>
            <a:off x="9248753" y="765423"/>
            <a:ext cx="2864477" cy="16222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r>
              <a:rPr lang="fr-FR" b="1" u="sng" dirty="0" smtClean="0">
                <a:solidFill>
                  <a:schemeClr val="accent1">
                    <a:lumMod val="50000"/>
                  </a:schemeClr>
                </a:solidFill>
                <a:latin typeface="Bell MT" panose="02020503060305020303" pitchFamily="18" charset="0"/>
              </a:rPr>
              <a:t>A retenir</a:t>
            </a:r>
          </a:p>
          <a:p>
            <a:r>
              <a:rPr lang="fr-FR" sz="1200" b="1" dirty="0" smtClean="0">
                <a:solidFill>
                  <a:schemeClr val="accent1">
                    <a:lumMod val="50000"/>
                  </a:schemeClr>
                </a:solidFill>
              </a:rPr>
              <a:t>Test de la procédure de continuité élaborer </a:t>
            </a: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dirty="0"/>
          </a:p>
        </p:txBody>
      </p:sp>
      <p:sp>
        <p:nvSpPr>
          <p:cNvPr id="19" name="Rectangle 18"/>
          <p:cNvSpPr/>
          <p:nvPr/>
        </p:nvSpPr>
        <p:spPr>
          <a:xfrm>
            <a:off x="9261581" y="2501309"/>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C</a:t>
            </a:r>
            <a:r>
              <a:rPr lang="fr-FR" b="1" u="sng" dirty="0" smtClean="0">
                <a:solidFill>
                  <a:schemeClr val="accent1">
                    <a:lumMod val="50000"/>
                  </a:schemeClr>
                </a:solidFill>
                <a:latin typeface="Bell MT" panose="02020503060305020303" pitchFamily="18" charset="0"/>
              </a:rPr>
              <a:t>lôturé</a:t>
            </a:r>
            <a:endParaRPr lang="fr-FR" b="1" u="sng" dirty="0">
              <a:solidFill>
                <a:schemeClr val="accent1">
                  <a:lumMod val="50000"/>
                </a:schemeClr>
              </a:solidFill>
              <a:latin typeface="Bell MT" panose="02020503060305020303" pitchFamily="18" charset="0"/>
            </a:endParaRPr>
          </a:p>
          <a:p>
            <a:pPr marL="171450" indent="-171450">
              <a:buFontTx/>
              <a:buChar char="-"/>
            </a:pPr>
            <a:r>
              <a:rPr lang="fr-FR" sz="1100" b="1" dirty="0" smtClean="0">
                <a:solidFill>
                  <a:schemeClr val="accent1">
                    <a:lumMod val="50000"/>
                  </a:schemeClr>
                </a:solidFill>
              </a:rPr>
              <a:t>Mise à jour de la base d’emprunte sur les différentes badgeuses</a:t>
            </a:r>
          </a:p>
          <a:p>
            <a:endParaRPr lang="fr-FR" sz="1100" b="1" dirty="0">
              <a:solidFill>
                <a:schemeClr val="accent1">
                  <a:lumMod val="50000"/>
                </a:schemeClr>
              </a:solidFill>
            </a:endParaRPr>
          </a:p>
          <a:p>
            <a:pPr marL="171450" indent="-171450">
              <a:buFontTx/>
              <a:buChar char="-"/>
            </a:pPr>
            <a:endParaRPr lang="fr-FR" sz="1100" b="1" dirty="0" smtClean="0">
              <a:solidFill>
                <a:schemeClr val="accent1">
                  <a:lumMod val="50000"/>
                </a:schemeClr>
              </a:solidFill>
            </a:endParaRPr>
          </a:p>
        </p:txBody>
      </p:sp>
      <p:sp>
        <p:nvSpPr>
          <p:cNvPr id="20" name="Rectangle 19"/>
          <p:cNvSpPr/>
          <p:nvPr/>
        </p:nvSpPr>
        <p:spPr>
          <a:xfrm>
            <a:off x="9261581" y="3980045"/>
            <a:ext cx="2851647" cy="15242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marL="171450" indent="-171450">
              <a:buFontTx/>
              <a:buChar char="-"/>
            </a:pPr>
            <a:r>
              <a:rPr lang="fr-FR" sz="1100" b="1" dirty="0" smtClean="0">
                <a:solidFill>
                  <a:schemeClr val="accent1">
                    <a:lumMod val="50000"/>
                  </a:schemeClr>
                </a:solidFill>
              </a:rPr>
              <a:t>Nous avons procédé pour ce trimestre à une mise au propre des différentes badgeuses tout en prenant en compte les sorties d’effectif, la suppression effective des anciens empruntes et la création des nouveaux</a:t>
            </a:r>
          </a:p>
          <a:p>
            <a:pPr marL="171450" indent="-171450">
              <a:buFontTx/>
              <a:buChar char="-"/>
            </a:pPr>
            <a:r>
              <a:rPr lang="fr-FR" sz="1100" b="1" dirty="0" smtClean="0">
                <a:solidFill>
                  <a:schemeClr val="accent1">
                    <a:lumMod val="50000"/>
                  </a:schemeClr>
                </a:solidFill>
              </a:rPr>
              <a:t>Au niveau du 2eme </a:t>
            </a:r>
            <a:r>
              <a:rPr lang="fr-FR" sz="1100" b="1" dirty="0" err="1" smtClean="0">
                <a:solidFill>
                  <a:schemeClr val="accent1">
                    <a:lumMod val="50000"/>
                  </a:schemeClr>
                </a:solidFill>
              </a:rPr>
              <a:t>apres</a:t>
            </a:r>
            <a:r>
              <a:rPr lang="fr-FR" sz="1100" b="1" dirty="0" smtClean="0">
                <a:solidFill>
                  <a:schemeClr val="accent1">
                    <a:lumMod val="50000"/>
                  </a:schemeClr>
                </a:solidFill>
              </a:rPr>
              <a:t> la suppression nous aurons des réclamations                             pour tout ceux qui ne se sont pas inscrit sur la liste</a:t>
            </a:r>
          </a:p>
          <a:p>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endParaRPr lang="fr-FR" b="1" u="sng" dirty="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p:txBody>
      </p:sp>
      <p:sp>
        <p:nvSpPr>
          <p:cNvPr id="21" name="Rectangle 20"/>
          <p:cNvSpPr/>
          <p:nvPr/>
        </p:nvSpPr>
        <p:spPr>
          <a:xfrm>
            <a:off x="9261581" y="5627707"/>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smtClean="0">
                <a:solidFill>
                  <a:schemeClr val="accent1">
                    <a:lumMod val="50000"/>
                  </a:schemeClr>
                </a:solidFill>
                <a:latin typeface="Bell MT" panose="02020503060305020303" pitchFamily="18" charset="0"/>
              </a:rPr>
              <a:t>Commentaire</a:t>
            </a:r>
          </a:p>
          <a:p>
            <a:pPr algn="ctr"/>
            <a:endParaRPr lang="fr-FR" sz="1100" b="1" u="sng" dirty="0" smtClean="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smtClean="0">
                <a:solidFill>
                  <a:schemeClr val="accent1">
                    <a:lumMod val="50000"/>
                  </a:schemeClr>
                </a:solidFill>
                <a:latin typeface="Bell MT" panose="02020503060305020303" pitchFamily="18" charset="0"/>
              </a:rPr>
              <a:t>A ce jour tous les postes sont OK </a:t>
            </a:r>
          </a:p>
          <a:p>
            <a:pPr algn="ctr"/>
            <a:endParaRPr lang="fr-FR" b="1" u="sng" dirty="0" smtClean="0">
              <a:solidFill>
                <a:schemeClr val="accent1">
                  <a:lumMod val="50000"/>
                </a:schemeClr>
              </a:solidFill>
              <a:latin typeface="Bell MT" panose="02020503060305020303" pitchFamily="18" charset="0"/>
            </a:endParaRPr>
          </a:p>
        </p:txBody>
      </p:sp>
      <p:pic>
        <p:nvPicPr>
          <p:cNvPr id="22" name="Image 21"/>
          <p:cNvPicPr>
            <a:picLocks noChangeAspect="1"/>
          </p:cNvPicPr>
          <p:nvPr/>
        </p:nvPicPr>
        <p:blipFill rotWithShape="1">
          <a:blip r:embed="rId2" cstate="print">
            <a:extLst>
              <a:ext uri="{28A0092B-C50C-407E-A947-70E740481C1C}">
                <a14:useLocalDpi xmlns:a14="http://schemas.microsoft.com/office/drawing/2010/main" val="0"/>
              </a:ext>
            </a:extLst>
          </a:blip>
          <a:srcRect l="31487" t="25099" r="23742" b="27416"/>
          <a:stretch/>
        </p:blipFill>
        <p:spPr>
          <a:xfrm>
            <a:off x="780753" y="882930"/>
            <a:ext cx="843761" cy="800727"/>
          </a:xfrm>
          <a:prstGeom prst="rect">
            <a:avLst/>
          </a:prstGeom>
        </p:spPr>
      </p:pic>
      <p:pic>
        <p:nvPicPr>
          <p:cNvPr id="25" name="Image 24"/>
          <p:cNvPicPr>
            <a:picLocks noChangeAspect="1"/>
          </p:cNvPicPr>
          <p:nvPr/>
        </p:nvPicPr>
        <p:blipFill rotWithShape="1">
          <a:blip r:embed="rId3" cstate="print">
            <a:extLst>
              <a:ext uri="{28A0092B-C50C-407E-A947-70E740481C1C}">
                <a14:useLocalDpi xmlns:a14="http://schemas.microsoft.com/office/drawing/2010/main" val="0"/>
              </a:ext>
            </a:extLst>
          </a:blip>
          <a:srcRect l="20661" t="12781" r="19413" b="9503"/>
          <a:stretch/>
        </p:blipFill>
        <p:spPr>
          <a:xfrm>
            <a:off x="738254" y="5754492"/>
            <a:ext cx="657546" cy="852755"/>
          </a:xfrm>
          <a:prstGeom prst="rect">
            <a:avLst/>
          </a:prstGeom>
        </p:spPr>
      </p:pic>
      <p:sp>
        <p:nvSpPr>
          <p:cNvPr id="26" name="Rectangle 25"/>
          <p:cNvSpPr/>
          <p:nvPr/>
        </p:nvSpPr>
        <p:spPr>
          <a:xfrm>
            <a:off x="1989753" y="5628631"/>
            <a:ext cx="1677420"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p:cNvSpPr/>
          <p:nvPr/>
        </p:nvSpPr>
        <p:spPr>
          <a:xfrm>
            <a:off x="3744235" y="5620461"/>
            <a:ext cx="542574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067690" y="5682693"/>
            <a:ext cx="1599482" cy="117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solidFill>
                  <a:schemeClr val="accent1">
                    <a:lumMod val="50000"/>
                  </a:schemeClr>
                </a:solidFill>
              </a:rPr>
              <a:t>Nb d’incidents critiques</a:t>
            </a:r>
          </a:p>
          <a:p>
            <a:pPr algn="ctr"/>
            <a:endParaRPr lang="fr-FR" sz="1050" b="1" dirty="0">
              <a:solidFill>
                <a:schemeClr val="accent1">
                  <a:lumMod val="50000"/>
                </a:schemeClr>
              </a:solidFill>
            </a:endParaRPr>
          </a:p>
          <a:p>
            <a:pPr algn="ctr"/>
            <a:r>
              <a:rPr lang="fr-FR" sz="4000" b="1" dirty="0">
                <a:solidFill>
                  <a:schemeClr val="accent1">
                    <a:lumMod val="50000"/>
                  </a:schemeClr>
                </a:solidFill>
              </a:rPr>
              <a:t>0</a:t>
            </a:r>
            <a:endParaRPr lang="fr-FR" sz="4000" b="1" dirty="0" smtClean="0">
              <a:solidFill>
                <a:schemeClr val="accent1">
                  <a:lumMod val="50000"/>
                </a:schemeClr>
              </a:solidFill>
            </a:endParaRPr>
          </a:p>
        </p:txBody>
      </p:sp>
      <p:graphicFrame>
        <p:nvGraphicFramePr>
          <p:cNvPr id="33" name="Graphique 32"/>
          <p:cNvGraphicFramePr/>
          <p:nvPr>
            <p:extLst/>
          </p:nvPr>
        </p:nvGraphicFramePr>
        <p:xfrm>
          <a:off x="2067690" y="4009000"/>
          <a:ext cx="5977607" cy="1438238"/>
        </p:xfrm>
        <a:graphic>
          <a:graphicData uri="http://schemas.openxmlformats.org/drawingml/2006/chart">
            <c:chart xmlns:c="http://schemas.openxmlformats.org/drawingml/2006/chart" xmlns:r="http://schemas.openxmlformats.org/officeDocument/2006/relationships" r:id="rId4"/>
          </a:graphicData>
        </a:graphic>
      </p:graphicFrame>
      <p:pic>
        <p:nvPicPr>
          <p:cNvPr id="48" name="Image 47"/>
          <p:cNvPicPr>
            <a:picLocks noChangeAspect="1"/>
          </p:cNvPicPr>
          <p:nvPr/>
        </p:nvPicPr>
        <p:blipFill rotWithShape="1">
          <a:blip r:embed="rId5" cstate="print">
            <a:extLst>
              <a:ext uri="{28A0092B-C50C-407E-A947-70E740481C1C}">
                <a14:useLocalDpi xmlns:a14="http://schemas.microsoft.com/office/drawing/2010/main" val="0"/>
              </a:ext>
            </a:extLst>
          </a:blip>
          <a:srcRect l="23672" t="24530" r="25961" b="36551"/>
          <a:stretch/>
        </p:blipFill>
        <p:spPr>
          <a:xfrm>
            <a:off x="734176" y="2778872"/>
            <a:ext cx="638630" cy="493486"/>
          </a:xfrm>
          <a:prstGeom prst="rect">
            <a:avLst/>
          </a:prstGeom>
        </p:spPr>
      </p:pic>
      <p:pic>
        <p:nvPicPr>
          <p:cNvPr id="54" name="Imag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70" y="4193036"/>
            <a:ext cx="614441" cy="614441"/>
          </a:xfrm>
          <a:prstGeom prst="rect">
            <a:avLst/>
          </a:prstGeom>
        </p:spPr>
      </p:pic>
      <p:graphicFrame>
        <p:nvGraphicFramePr>
          <p:cNvPr id="55" name="Graphique 54"/>
          <p:cNvGraphicFramePr/>
          <p:nvPr>
            <p:extLst/>
          </p:nvPr>
        </p:nvGraphicFramePr>
        <p:xfrm>
          <a:off x="5997112" y="739062"/>
          <a:ext cx="2894166" cy="17920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3" name="Diagramme 82"/>
          <p:cNvGraphicFramePr/>
          <p:nvPr>
            <p:extLst/>
          </p:nvPr>
        </p:nvGraphicFramePr>
        <p:xfrm>
          <a:off x="2036352" y="1003898"/>
          <a:ext cx="3590458" cy="1119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7" name="Diagramme 86"/>
          <p:cNvGraphicFramePr/>
          <p:nvPr>
            <p:extLst/>
          </p:nvPr>
        </p:nvGraphicFramePr>
        <p:xfrm>
          <a:off x="2036353" y="2778872"/>
          <a:ext cx="3546088" cy="748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8" name="Flèche droite 87"/>
          <p:cNvSpPr/>
          <p:nvPr/>
        </p:nvSpPr>
        <p:spPr>
          <a:xfrm>
            <a:off x="3995535" y="3115340"/>
            <a:ext cx="594536" cy="2612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aphicFrame>
        <p:nvGraphicFramePr>
          <p:cNvPr id="32" name="Graphique 31"/>
          <p:cNvGraphicFramePr/>
          <p:nvPr>
            <p:extLst/>
          </p:nvPr>
        </p:nvGraphicFramePr>
        <p:xfrm>
          <a:off x="3712390" y="5164371"/>
          <a:ext cx="5470419" cy="1956503"/>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1955883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253501" y="0"/>
            <a:ext cx="2559121" cy="297951"/>
          </a:xfrm>
        </p:spPr>
        <p:txBody>
          <a:bodyPr>
            <a:normAutofit/>
          </a:bodyPr>
          <a:lstStyle/>
          <a:p>
            <a:pPr algn="ctr"/>
            <a:r>
              <a:rPr lang="fr-FR" sz="1050" u="sng" dirty="0" smtClean="0">
                <a:latin typeface="Baskerville Old Face" panose="02020602080505020303" pitchFamily="18" charset="0"/>
              </a:rPr>
              <a:t>COMMENTAIRES</a:t>
            </a:r>
            <a:endParaRPr lang="fr-FR" sz="1050" u="sng" dirty="0">
              <a:latin typeface="Baskerville Old Face" panose="02020602080505020303" pitchFamily="18" charset="0"/>
            </a:endParaRPr>
          </a:p>
        </p:txBody>
      </p:sp>
      <p:sp>
        <p:nvSpPr>
          <p:cNvPr id="7" name="Rectangle 6"/>
          <p:cNvSpPr/>
          <p:nvPr/>
        </p:nvSpPr>
        <p:spPr>
          <a:xfrm>
            <a:off x="3452117" y="297951"/>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Equipe IT</a:t>
            </a:r>
            <a:endParaRPr lang="fr-FR" dirty="0">
              <a:solidFill>
                <a:schemeClr val="tx1"/>
              </a:solidFill>
              <a:latin typeface="Baskerville Old Face" panose="02020602080505020303" pitchFamily="18" charset="0"/>
            </a:endParaRPr>
          </a:p>
        </p:txBody>
      </p:sp>
      <p:graphicFrame>
        <p:nvGraphicFramePr>
          <p:cNvPr id="4" name="Tableau 3"/>
          <p:cNvGraphicFramePr>
            <a:graphicFrameLocks noGrp="1"/>
          </p:cNvGraphicFramePr>
          <p:nvPr>
            <p:extLst/>
          </p:nvPr>
        </p:nvGraphicFramePr>
        <p:xfrm>
          <a:off x="838200" y="832206"/>
          <a:ext cx="10515600" cy="4169161"/>
        </p:xfrm>
        <a:graphic>
          <a:graphicData uri="http://schemas.openxmlformats.org/drawingml/2006/table">
            <a:tbl>
              <a:tblPr>
                <a:tableStyleId>{5C22544A-7EE6-4342-B048-85BDC9FD1C3A}</a:tableStyleId>
              </a:tblPr>
              <a:tblGrid>
                <a:gridCol w="1245430"/>
                <a:gridCol w="2069581"/>
                <a:gridCol w="2429508"/>
                <a:gridCol w="490810"/>
                <a:gridCol w="1049106"/>
                <a:gridCol w="490810"/>
                <a:gridCol w="2249545"/>
                <a:gridCol w="490810"/>
              </a:tblGrid>
              <a:tr h="325715">
                <a:tc>
                  <a:txBody>
                    <a:bodyPr/>
                    <a:lstStyle/>
                    <a:p>
                      <a:pPr algn="l" fontAlgn="ctr"/>
                      <a:r>
                        <a:rPr lang="fr-FR" sz="700" u="none" strike="noStrike">
                          <a:effectLst/>
                        </a:rPr>
                        <a:t>Risk Type</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Finding</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Action Plan</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Porteurs</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Deadline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Staut</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Commenatire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Preuves de réalisation </a:t>
                      </a:r>
                      <a:endParaRPr lang="fr-FR" sz="700" b="1" i="0" u="none" strike="noStrike">
                        <a:solidFill>
                          <a:srgbClr val="FFFFFF"/>
                        </a:solidFill>
                        <a:effectLst/>
                        <a:latin typeface="Calibri" panose="020F0502020204030204" pitchFamily="34" charset="0"/>
                      </a:endParaRPr>
                    </a:p>
                  </a:txBody>
                  <a:tcPr marL="6138" marR="6138" marT="6138" marB="0" anchor="ctr"/>
                </a:tc>
              </a:tr>
              <a:tr h="127843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Contrôles IT et prod à définir et mettre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un processus de contrôle des activités IT (sur le modèle de ce qui est fait sur ByTel) pour gagner en maturité</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13/01/2022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Fichier Recu et Mise en place du process contrôle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54557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chiffrement des postes généralisés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Chiffrer l'intégralité des postes de travail pour sécuriser les opérations et se prémunir en cas de vol d'une fuite de données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04/02/2022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Un lecteur est dedié pour chaque agent, l'accès au disque C est inacessible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822432">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plan de contrôle mis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Définir et dérouler un plan de contrôle IT permettant de limiter les écarts de configuration dans le temps.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en continue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confere l'action n7</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529288">
                <a:tc>
                  <a:txBody>
                    <a:bodyPr/>
                    <a:lstStyle/>
                    <a:p>
                      <a:pPr algn="l" fontAlgn="ctr"/>
                      <a:r>
                        <a:rPr lang="fr-FR" sz="700" u="none" strike="noStrike">
                          <a:effectLst/>
                        </a:rPr>
                        <a:t>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Limitation des accès au contrôle d'accès et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des revues récurrentes sur les personnes ayant accès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05/02/2022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Révision des personnes seul les techniciens (Leandre, Bicas, Jean Francois, Justus Emmanuel) et un code a été affecter à chaque personne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667718">
                <a:tc>
                  <a:txBody>
                    <a:bodyPr/>
                    <a:lstStyle/>
                    <a:p>
                      <a:pPr algn="l" fontAlgn="ctr"/>
                      <a:r>
                        <a:rPr lang="fr-FR" sz="700" u="none" strike="noStrike">
                          <a:effectLst/>
                        </a:rPr>
                        <a:t>Procédures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Procédure de continuité d'activité à mettre à jour et tester</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à jour et tester la procédure de continuité d'activité déjà définie pour MediaContact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T4/2022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6138" marR="6138" marT="6138" marB="0" anchor="ctr"/>
                </a:tc>
              </a:tr>
            </a:tbl>
          </a:graphicData>
        </a:graphic>
      </p:graphicFrame>
    </p:spTree>
    <p:extLst>
      <p:ext uri="{BB962C8B-B14F-4D97-AF65-F5344CB8AC3E}">
        <p14:creationId xmlns:p14="http://schemas.microsoft.com/office/powerpoint/2010/main" val="281899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nvPr>
        </p:nvGraphicFramePr>
        <p:xfrm>
          <a:off x="168444" y="375084"/>
          <a:ext cx="11875169" cy="6586088"/>
        </p:xfrm>
        <a:graphic>
          <a:graphicData uri="http://schemas.openxmlformats.org/drawingml/2006/table">
            <a:tbl>
              <a:tblPr>
                <a:tableStyleId>{5C22544A-7EE6-4342-B048-85BDC9FD1C3A}</a:tableStyleId>
              </a:tblPr>
              <a:tblGrid>
                <a:gridCol w="1584864"/>
                <a:gridCol w="543383"/>
                <a:gridCol w="1430906"/>
                <a:gridCol w="1657316"/>
                <a:gridCol w="2112398"/>
                <a:gridCol w="1068653"/>
                <a:gridCol w="543383"/>
                <a:gridCol w="543383"/>
                <a:gridCol w="1304117"/>
                <a:gridCol w="543383"/>
                <a:gridCol w="543383"/>
              </a:tblGrid>
              <a:tr h="421105">
                <a:tc>
                  <a:txBody>
                    <a:bodyPr/>
                    <a:lstStyle/>
                    <a:p>
                      <a:pPr algn="l" fontAlgn="ctr"/>
                      <a:r>
                        <a:rPr lang="fr-FR" sz="1100" u="none" strike="noStrike" dirty="0" err="1">
                          <a:effectLst/>
                        </a:rPr>
                        <a:t>Risk</a:t>
                      </a:r>
                      <a:r>
                        <a:rPr lang="fr-FR" sz="1100" u="none" strike="noStrike" dirty="0">
                          <a:effectLst/>
                        </a:rPr>
                        <a:t> </a:t>
                      </a:r>
                      <a:r>
                        <a:rPr lang="fr-FR" sz="1100" u="none" strike="noStrike" dirty="0" err="1">
                          <a:effectLst/>
                        </a:rPr>
                        <a:t>Family</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level</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Type</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err="1">
                          <a:effectLst/>
                        </a:rPr>
                        <a:t>Finding</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Action Plan</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Porteurs</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Deadline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Staut</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Commenatire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Preuves de réalisation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OWNER</a:t>
                      </a:r>
                      <a:endParaRPr lang="fr-FR" sz="1100" b="1" i="0" u="none" strike="noStrike">
                        <a:solidFill>
                          <a:srgbClr val="FFFFFF"/>
                        </a:solidFill>
                        <a:effectLst/>
                        <a:latin typeface="Calibri" panose="020F0502020204030204" pitchFamily="34" charset="0"/>
                      </a:endParaRPr>
                    </a:p>
                  </a:txBody>
                  <a:tcPr marL="6016" marR="6016" marT="6016" marB="0" anchor="ctr"/>
                </a:tc>
              </a:tr>
              <a:tr h="372979">
                <a:tc>
                  <a:txBody>
                    <a:bodyPr/>
                    <a:lstStyle/>
                    <a:p>
                      <a:pPr algn="l" fontAlgn="ctr"/>
                      <a:r>
                        <a:rPr lang="fr-FR" sz="1100" u="none" strike="noStrike">
                          <a:effectLst/>
                        </a:rPr>
                        <a:t>Data privacy &amp; Trainings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 IT et prod à définir et mettre en place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un processus de contrôle des activités production (sur le modèle de ce qui est fait sur ByTel) pour gagner en maturité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Prod / Services Qualité /Colombe /Elias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Physical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Gestion des badges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Portes d'accès au plateau</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des grooms sur les portes d'accès au plateau qui permettent de les refermer efficacement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Issues de secours verrouillées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Remettre en fonction l'ensemble des issues de secours du site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108284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validation des autorités compétentes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Faire visiter le site par les pompiers pour avoir une idée du plan d'action détaillé de ce qui pourrait être mis en place pour sécuriser le site en cas d'incendie / évacuation et garantir que l'on respecte la réglementation en vigueur sur la sécurité du site (nombre de personne /m², nombre d'issue de secours, conformité des issues de secours (largeur notamment) protection incendie)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Toujours en discussion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IT infra &amp;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dirty="0">
                          <a:effectLst/>
                        </a:rPr>
                        <a:t>RH</a:t>
                      </a:r>
                      <a:endParaRPr lang="fr-FR" sz="1100" b="0" i="0" u="none" strike="noStrike" dirty="0">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Manque de ressources Sécurité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Renforcer l'équipe Sécurité par un profil en charge de la conformité et du suivi de cette dernière dans le temps.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RH/Dir Gen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en cours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L'auditeur interne se charge de la conformité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personnel formé à l'évacuation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Former à l'évacuation des personnes (guide file / serre file) + définir le point de rassemblement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personne agréé pour la formation de bout en bout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Pas d'exercice d'évacuation réalisé</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Réaliser un exercice d'évacuation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Recherche de guide le formation à l"evacuation sur youtube ou pdf</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Plannifier avec Jean-Francois/Service Generaux</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dirty="0">
                          <a:effectLst/>
                        </a:rPr>
                        <a:t> </a:t>
                      </a:r>
                      <a:endParaRPr lang="fr-FR" sz="11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
        <p:nvSpPr>
          <p:cNvPr id="6" name="Rectangle 5"/>
          <p:cNvSpPr/>
          <p:nvPr/>
        </p:nvSpPr>
        <p:spPr>
          <a:xfrm>
            <a:off x="3416023" y="-48126"/>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Autres</a:t>
            </a:r>
            <a:endParaRPr lang="fr-FR"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06242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nvPr>
        </p:nvGraphicFramePr>
        <p:xfrm>
          <a:off x="363020" y="-61614"/>
          <a:ext cx="11465960" cy="6775235"/>
        </p:xfrm>
        <a:graphic>
          <a:graphicData uri="http://schemas.openxmlformats.org/drawingml/2006/table">
            <a:tbl>
              <a:tblPr>
                <a:tableStyleId>{5C22544A-7EE6-4342-B048-85BDC9FD1C3A}</a:tableStyleId>
              </a:tblPr>
              <a:tblGrid>
                <a:gridCol w="1530253"/>
                <a:gridCol w="524658"/>
                <a:gridCol w="1381598"/>
                <a:gridCol w="1600206"/>
                <a:gridCol w="2039607"/>
                <a:gridCol w="1031827"/>
                <a:gridCol w="524658"/>
                <a:gridCol w="524658"/>
                <a:gridCol w="1259179"/>
                <a:gridCol w="524658"/>
                <a:gridCol w="524658"/>
              </a:tblGrid>
              <a:tr h="398591">
                <a:tc>
                  <a:txBody>
                    <a:bodyPr/>
                    <a:lstStyle/>
                    <a:p>
                      <a:pPr algn="l" fontAlgn="ctr"/>
                      <a:r>
                        <a:rPr lang="fr-FR" sz="900" u="none" strike="noStrike" dirty="0">
                          <a:effectLst/>
                        </a:rPr>
                        <a:t>Physical </a:t>
                      </a:r>
                      <a:r>
                        <a:rPr lang="fr-FR" sz="900" u="none" strike="noStrike" dirty="0" err="1">
                          <a:effectLst/>
                        </a:rPr>
                        <a:t>security</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badges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visiteurs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une gestion des visiteurs sur le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Dir Admin/AI/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fin Mars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Premiere version elaboré par la DSI a finaliser par le service de ladministration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bois en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coffrages en bois dans la salle machine : les retirer et s'assurer que les câbles sont rangés dans des passe câbles ou goulottes ignifugées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&amp; Direction Generale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à definir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Discussion en cours par rapport au budget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IT/Direction General</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Sensibilisation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Affichage sur les plateaux des consignes de sécurité</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Sur le plateau Bytel comme sur tous les autrces plateaux, sensibiliser par l'affichage autour des règles et principes de sécurité de l'information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IT/AI/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265727">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Contrôles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Pas de capteur d'hygrométrie et de chaleur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 capteur d'hygrométrie et de chaleur dans la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Dir Gle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05/02/2022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Commande passée en attente de livraison sur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930044">
                <a:tc>
                  <a:txBody>
                    <a:bodyPr/>
                    <a:lstStyle/>
                    <a:p>
                      <a:pPr algn="l" fontAlgn="b"/>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et Signalétique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non mis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S'assurer que dans tous les étages il y a des plans d'évacuation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ctr"/>
                      <a:r>
                        <a:rPr lang="fr-FR" sz="900" u="none" strike="noStrike">
                          <a:effectLst/>
                        </a:rPr>
                        <a:t>Dir Admin/AI/Dir Gen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le plan dévacuation a été mise à jour en prenons en compte l'architecture actuel ce faisant une autre  mise à jour est précue une fois les issues de secours seront fonctionnelle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Formations des collaborateurs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des modules de formation des agents sur les sujets de sécurité / fraude / conformité réglementaire ; par la suite s'assurer de l'assiduité du suivi des modules et de refreshs annuels.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Equipe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permanente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 processus a démarré pour les nouveaux en formation et un plan d'action sera mise en place pour tous les anciens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a:effectLst/>
                        </a:rPr>
                        <a:t>Physical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Video Surveillance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Protection des effets personnels des employés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Les casiers étant dans les parties communes, s'assurer qu'on a une caméra qui couvre les casiers permet de faire une levée de doute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Une caméra a été installer afin de monitorer l'espace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salle machine à tester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exctincteurs sont testés et déplacer l'extincteur qui se trouve entre les deux baies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 de validation et expire fin de Mars mais le deplacement n'est pas encore fait par les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non testés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dehors du plateau Bytel, s'assurer que l'ensemble des extincteurs sont testés (y compris ceux dans les parties communes de l'immeuble)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 encours d'execution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Valider le débrayage des portes en cas d'alarme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portes d'accès sont bien déverrouillées en cas d'alarme.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Des quil y a coupure les portes sont automatiquement deverouillé testé et confirmé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Manque de moyens de détection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Disposer plus de détecteurs incendie sur le site (nous partager les plans pour aider à la disposition de ces derniers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S'asurer que les detecteurs d'incendie sont dans les bureaux. Point à prendre en compte entre Mr Padonou et le Bailleur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dirty="0">
                          <a:effectLst/>
                        </a:rPr>
                        <a:t> </a:t>
                      </a:r>
                      <a:endParaRPr lang="fr-FR" sz="900" b="0" i="0" u="none" strike="noStrike" dirty="0">
                        <a:solidFill>
                          <a:srgbClr val="000000"/>
                        </a:solidFill>
                        <a:effectLst/>
                        <a:latin typeface="Calibri" panose="020F0502020204030204" pitchFamily="34" charset="0"/>
                      </a:endParaRPr>
                    </a:p>
                  </a:txBody>
                  <a:tcPr marL="4945" marR="4945" marT="4945" marB="0" anchor="b"/>
                </a:tc>
              </a:tr>
            </a:tbl>
          </a:graphicData>
        </a:graphic>
      </p:graphicFrame>
    </p:spTree>
    <p:extLst>
      <p:ext uri="{BB962C8B-B14F-4D97-AF65-F5344CB8AC3E}">
        <p14:creationId xmlns:p14="http://schemas.microsoft.com/office/powerpoint/2010/main" val="22985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aphicFrame>
        <p:nvGraphicFramePr>
          <p:cNvPr id="4" name="Tableau 3"/>
          <p:cNvGraphicFramePr>
            <a:graphicFrameLocks noGrp="1"/>
          </p:cNvGraphicFramePr>
          <p:nvPr>
            <p:extLst/>
          </p:nvPr>
        </p:nvGraphicFramePr>
        <p:xfrm>
          <a:off x="838199" y="31081"/>
          <a:ext cx="10515602" cy="6747712"/>
        </p:xfrm>
        <a:graphic>
          <a:graphicData uri="http://schemas.openxmlformats.org/drawingml/2006/table">
            <a:tbl>
              <a:tblPr>
                <a:tableStyleId>{5C22544A-7EE6-4342-B048-85BDC9FD1C3A}</a:tableStyleId>
              </a:tblPr>
              <a:tblGrid>
                <a:gridCol w="1403416"/>
                <a:gridCol w="481172"/>
                <a:gridCol w="1267084"/>
                <a:gridCol w="1467573"/>
                <a:gridCol w="1870554"/>
                <a:gridCol w="946304"/>
                <a:gridCol w="481172"/>
                <a:gridCol w="481172"/>
                <a:gridCol w="1154811"/>
                <a:gridCol w="481172"/>
                <a:gridCol w="481172"/>
              </a:tblGrid>
              <a:tr h="962526">
                <a:tc>
                  <a:txBody>
                    <a:bodyPr/>
                    <a:lstStyle/>
                    <a:p>
                      <a:pPr algn="l" fontAlgn="ctr"/>
                      <a:r>
                        <a:rPr lang="fr-FR" sz="1000" u="none" strike="noStrike" dirty="0">
                          <a:effectLst/>
                        </a:rPr>
                        <a:t>Data </a:t>
                      </a:r>
                      <a:r>
                        <a:rPr lang="fr-FR" sz="1000" u="none" strike="noStrike" dirty="0" err="1">
                          <a:effectLst/>
                        </a:rPr>
                        <a:t>leakage</a:t>
                      </a:r>
                      <a:r>
                        <a:rPr lang="fr-FR" sz="1000" u="none" strike="noStrike" dirty="0">
                          <a:effectLst/>
                        </a:rPr>
                        <a:t> / </a:t>
                      </a:r>
                      <a:r>
                        <a:rPr lang="fr-FR" sz="1000" u="none" strike="noStrike" dirty="0" err="1">
                          <a:effectLst/>
                        </a:rPr>
                        <a:t>Loss</a:t>
                      </a:r>
                      <a:endParaRPr lang="fr-FR" sz="10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Création d'un poste de surveillance Video</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La pose des caméras est en cour smais il n'y a personne pour suivre ce qui se passe en direct : penser à mettre en place un gardiennage en heures / jours ouvrés pour contrôler les anomalies détectées en temps réel par la vidéo surveillance (accès aux plateaux de personnes qui ne badgent pas / comportements suspects...)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Accès via les parties communes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date les accès à la cage d'escalier ne sont pas filtrés / contrôlés : voir ce qui pourrait être mis en place par MC / le bailleur. A minima envisager une viseosurveillance des parties communes qui couvre toutes les entrées aux plateaux MC.</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b"/>
                      <a:r>
                        <a:rPr lang="fr-FR" sz="1000" u="none" strike="noStrike">
                          <a:effectLst/>
                        </a:rPr>
                        <a:t>Data leakage / Loss</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RH</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Dossiers du personnel</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S'assurer de la complétude de l'ensemble des dossiers du personnel afin de garantir des exigences de compliance Client</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ctr"/>
                      <a:r>
                        <a:rPr lang="fr-FR" sz="1000" u="none" strike="noStrike">
                          <a:effectLst/>
                        </a:rPr>
                        <a:t>RH/AI/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Déchets à proximité du générateur electrique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qu'il n'y a pas de déchets qui risquent de s'enflammer à proximité du générateur électrique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Personnel de sécurité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Contrôle des casiers judiciaires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auprès du partenaire en charge du gardiennage la nuit que les agents de sécurité sont formés + qu'ils ont présenté à leur employeur un extrait de casier judiciaire au moins tous les 2 ans (pour contrôler dans le temps l'intégrité).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481263">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Cartographie des traitements de données personnelles salariés / donneurs d’ordre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Tenir un registre des traitements des données personnelles salariés et donneurs d'ordre afin de pouvoir identifier les transferts de données et les risques réglementaires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Déclaration des traitements de données personnelles auprès des autorités de régulation compétentes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que les déclarations auprès des autorité de régulation locale sont bien effectuées dans les plus brefs délais et que les traitements de données personnelles sont bien déclarés / validés.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AI/Thierry/Elias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Tree>
    <p:extLst>
      <p:ext uri="{BB962C8B-B14F-4D97-AF65-F5344CB8AC3E}">
        <p14:creationId xmlns:p14="http://schemas.microsoft.com/office/powerpoint/2010/main" val="2841455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 xmlns:a16="http://schemas.microsoft.com/office/drawing/2014/main" id="{408F15A9-98B1-4779-BE35-A48C498635F1}"/>
              </a:ext>
            </a:extLst>
          </p:cNvPr>
          <p:cNvSpPr txBox="1"/>
          <p:nvPr/>
        </p:nvSpPr>
        <p:spPr>
          <a:xfrm rot="5400000">
            <a:off x="1226617" y="1811055"/>
            <a:ext cx="3408956" cy="568581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5" name="ZoneTexte 4">
            <a:extLst>
              <a:ext uri="{FF2B5EF4-FFF2-40B4-BE49-F238E27FC236}">
                <a16:creationId xmlns="" xmlns:a16="http://schemas.microsoft.com/office/drawing/2014/main" id="{408F15A9-98B1-4779-BE35-A48C498635F1}"/>
              </a:ext>
            </a:extLst>
          </p:cNvPr>
          <p:cNvSpPr txBox="1"/>
          <p:nvPr/>
        </p:nvSpPr>
        <p:spPr>
          <a:xfrm rot="5400000">
            <a:off x="6364456" y="1209478"/>
            <a:ext cx="4633247" cy="581414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6" name="Titre 3">
            <a:extLst>
              <a:ext uri="{FF2B5EF4-FFF2-40B4-BE49-F238E27FC236}">
                <a16:creationId xmlns="" xmlns:a16="http://schemas.microsoft.com/office/drawing/2014/main" id="{247FA544-D2F6-4EAD-920A-EC2F8CE1C316}"/>
              </a:ext>
            </a:extLst>
          </p:cNvPr>
          <p:cNvSpPr txBox="1">
            <a:spLocks/>
          </p:cNvSpPr>
          <p:nvPr/>
        </p:nvSpPr>
        <p:spPr>
          <a:xfrm>
            <a:off x="88185" y="145478"/>
            <a:ext cx="11887201" cy="5539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Calibri" panose="020F0502020204030204" pitchFamily="34" charset="0"/>
                <a:cs typeface="Calibri" panose="020F0502020204030204" pitchFamily="34" charset="0"/>
              </a:rPr>
              <a:t>Faits marquants de la période</a:t>
            </a:r>
          </a:p>
          <a:p>
            <a:pPr lvl="0">
              <a:defRPr/>
            </a:pPr>
            <a:r>
              <a:rPr lang="fr-FR" sz="2000" cap="all" dirty="0">
                <a:solidFill>
                  <a:schemeClr val="tx1"/>
                </a:solidFill>
                <a:latin typeface="Calibri" panose="020F0502020204030204" pitchFamily="34" charset="0"/>
                <a:cs typeface="Calibri" panose="020F0502020204030204" pitchFamily="34" charset="0"/>
              </a:rPr>
              <a:t>Synthèse des sujets/moments clés de la semaine</a:t>
            </a:r>
          </a:p>
        </p:txBody>
      </p:sp>
      <p:sp>
        <p:nvSpPr>
          <p:cNvPr id="7" name="Rectangle 6">
            <a:extLst>
              <a:ext uri="{FF2B5EF4-FFF2-40B4-BE49-F238E27FC236}">
                <a16:creationId xmlns:a16="http://schemas.microsoft.com/office/drawing/2014/main" xmlns="" id="{3BD3B6FC-A7DF-4B87-BE8D-11C1B4F29A97}"/>
              </a:ext>
            </a:extLst>
          </p:cNvPr>
          <p:cNvSpPr/>
          <p:nvPr/>
        </p:nvSpPr>
        <p:spPr>
          <a:xfrm>
            <a:off x="5630500" y="853509"/>
            <a:ext cx="661181" cy="5494048"/>
          </a:xfrm>
          <a:prstGeom prst="rect">
            <a:avLst/>
          </a:prstGeom>
          <a:solidFill>
            <a:sysClr val="window" lastClr="FFFFFF">
              <a:lumMod val="50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E1E43BF3-D2A8-4B23-B8A4-104A919C6896}"/>
              </a:ext>
            </a:extLst>
          </p:cNvPr>
          <p:cNvSpPr/>
          <p:nvPr/>
        </p:nvSpPr>
        <p:spPr>
          <a:xfrm>
            <a:off x="5834561" y="85350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44F48F7C-83A0-457B-BB5C-BF33A986C326}"/>
              </a:ext>
            </a:extLst>
          </p:cNvPr>
          <p:cNvSpPr/>
          <p:nvPr/>
        </p:nvSpPr>
        <p:spPr>
          <a:xfrm>
            <a:off x="6031786" y="85725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0" name="Group 8">
            <a:extLst>
              <a:ext uri="{FF2B5EF4-FFF2-40B4-BE49-F238E27FC236}">
                <a16:creationId xmlns:a16="http://schemas.microsoft.com/office/drawing/2014/main" xmlns="" id="{01505FC9-3DB7-4A17-9423-A88476AECC19}"/>
              </a:ext>
            </a:extLst>
          </p:cNvPr>
          <p:cNvGrpSpPr/>
          <p:nvPr/>
        </p:nvGrpSpPr>
        <p:grpSpPr>
          <a:xfrm>
            <a:off x="5633249" y="912476"/>
            <a:ext cx="5123239" cy="1461490"/>
            <a:chOff x="5773848" y="2724341"/>
            <a:chExt cx="5123239" cy="1824312"/>
          </a:xfrm>
        </p:grpSpPr>
        <p:grpSp>
          <p:nvGrpSpPr>
            <p:cNvPr id="11" name="Group 85">
              <a:extLst>
                <a:ext uri="{FF2B5EF4-FFF2-40B4-BE49-F238E27FC236}">
                  <a16:creationId xmlns:a16="http://schemas.microsoft.com/office/drawing/2014/main" xmlns="" id="{34AB73BC-0A6D-445F-8435-8845ECF7C5F3}"/>
                </a:ext>
              </a:extLst>
            </p:cNvPr>
            <p:cNvGrpSpPr/>
            <p:nvPr/>
          </p:nvGrpSpPr>
          <p:grpSpPr>
            <a:xfrm>
              <a:off x="5773848" y="2724341"/>
              <a:ext cx="5123239" cy="1824312"/>
              <a:chOff x="5773848" y="2724341"/>
              <a:chExt cx="5123239" cy="1824312"/>
            </a:xfrm>
          </p:grpSpPr>
          <p:sp>
            <p:nvSpPr>
              <p:cNvPr id="13" name="Rectangle 12">
                <a:extLst>
                  <a:ext uri="{FF2B5EF4-FFF2-40B4-BE49-F238E27FC236}">
                    <a16:creationId xmlns:a16="http://schemas.microsoft.com/office/drawing/2014/main" xmlns="" id="{544C793B-2DE9-457F-9DFD-B34864DDFC28}"/>
                  </a:ext>
                </a:extLst>
              </p:cNvPr>
              <p:cNvSpPr/>
              <p:nvPr/>
            </p:nvSpPr>
            <p:spPr>
              <a:xfrm>
                <a:off x="6000965" y="3585738"/>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4" name="Group 80">
                <a:extLst>
                  <a:ext uri="{FF2B5EF4-FFF2-40B4-BE49-F238E27FC236}">
                    <a16:creationId xmlns:a16="http://schemas.microsoft.com/office/drawing/2014/main" xmlns="" id="{32EE0FD2-B744-418B-8F99-2A84BCB3A734}"/>
                  </a:ext>
                </a:extLst>
              </p:cNvPr>
              <p:cNvGrpSpPr/>
              <p:nvPr/>
            </p:nvGrpSpPr>
            <p:grpSpPr>
              <a:xfrm>
                <a:off x="5773848" y="2724341"/>
                <a:ext cx="5123239" cy="1824312"/>
                <a:chOff x="5773848" y="2724341"/>
                <a:chExt cx="5123239" cy="1824312"/>
              </a:xfrm>
            </p:grpSpPr>
            <p:sp>
              <p:nvSpPr>
                <p:cNvPr id="15" name="Rectangle 14">
                  <a:extLst>
                    <a:ext uri="{FF2B5EF4-FFF2-40B4-BE49-F238E27FC236}">
                      <a16:creationId xmlns:a16="http://schemas.microsoft.com/office/drawing/2014/main" xmlns="" id="{ACAFCAD9-6692-4C27-B876-86427EA02C5B}"/>
                    </a:ext>
                  </a:extLst>
                </p:cNvPr>
                <p:cNvSpPr/>
                <p:nvPr/>
              </p:nvSpPr>
              <p:spPr>
                <a:xfrm rot="555716">
                  <a:off x="7429954" y="3206747"/>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0663693F-8DD5-4C62-AC49-B5DA76BFB03C}"/>
                    </a:ext>
                  </a:extLst>
                </p:cNvPr>
                <p:cNvSpPr/>
                <p:nvPr/>
              </p:nvSpPr>
              <p:spPr>
                <a:xfrm>
                  <a:off x="5781822" y="3253049"/>
                  <a:ext cx="661181" cy="927069"/>
                </a:xfrm>
                <a:prstGeom prst="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Parallelogram 14">
                  <a:extLst>
                    <a:ext uri="{FF2B5EF4-FFF2-40B4-BE49-F238E27FC236}">
                      <a16:creationId xmlns:a16="http://schemas.microsoft.com/office/drawing/2014/main" xmlns="" id="{2DBE5B82-0EA0-4A05-9D20-603390DB2757}"/>
                    </a:ext>
                  </a:extLst>
                </p:cNvPr>
                <p:cNvSpPr/>
                <p:nvPr/>
              </p:nvSpPr>
              <p:spPr>
                <a:xfrm rot="5400000" flipV="1">
                  <a:off x="6256326" y="2990611"/>
                  <a:ext cx="1390698" cy="1017344"/>
                </a:xfrm>
                <a:prstGeom prst="parallelogram">
                  <a:avLst>
                    <a:gd name="adj" fmla="val 42432"/>
                  </a:avLst>
                </a:prstGeom>
                <a:solidFill>
                  <a:srgbClr val="FF3B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CF769C7B-B6B4-41F6-ADD1-FDB610B40FAD}"/>
                    </a:ext>
                  </a:extLst>
                </p:cNvPr>
                <p:cNvSpPr/>
                <p:nvPr/>
              </p:nvSpPr>
              <p:spPr>
                <a:xfrm>
                  <a:off x="7460346" y="2786077"/>
                  <a:ext cx="2848823" cy="98429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9" name="Group 30">
                  <a:extLst>
                    <a:ext uri="{FF2B5EF4-FFF2-40B4-BE49-F238E27FC236}">
                      <a16:creationId xmlns:a16="http://schemas.microsoft.com/office/drawing/2014/main" xmlns="" id="{0D9A811E-6531-4F17-BC63-F877BAEEF213}"/>
                    </a:ext>
                  </a:extLst>
                </p:cNvPr>
                <p:cNvGrpSpPr/>
                <p:nvPr/>
              </p:nvGrpSpPr>
              <p:grpSpPr>
                <a:xfrm>
                  <a:off x="9789320" y="2724341"/>
                  <a:ext cx="1107767" cy="1107768"/>
                  <a:chOff x="10420368" y="388718"/>
                  <a:chExt cx="1107767" cy="1107768"/>
                </a:xfrm>
              </p:grpSpPr>
              <p:sp>
                <p:nvSpPr>
                  <p:cNvPr id="23" name="Oval 31">
                    <a:extLst>
                      <a:ext uri="{FF2B5EF4-FFF2-40B4-BE49-F238E27FC236}">
                        <a16:creationId xmlns:a16="http://schemas.microsoft.com/office/drawing/2014/main" xmlns="" id="{A9468BF7-8802-4B30-B734-B573C1A25525}"/>
                      </a:ext>
                    </a:extLst>
                  </p:cNvPr>
                  <p:cNvSpPr/>
                  <p:nvPr/>
                </p:nvSpPr>
                <p:spPr>
                  <a:xfrm>
                    <a:off x="10420368" y="388718"/>
                    <a:ext cx="1107767" cy="1107768"/>
                  </a:xfrm>
                  <a:prstGeom prst="ellipse">
                    <a:avLst/>
                  </a:prstGeom>
                  <a:solidFill>
                    <a:srgbClr val="FF505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Oval 32">
                    <a:extLst>
                      <a:ext uri="{FF2B5EF4-FFF2-40B4-BE49-F238E27FC236}">
                        <a16:creationId xmlns:a16="http://schemas.microsoft.com/office/drawing/2014/main" xmlns="" id="{807C51C6-F7CF-4482-9A47-C3DBA2F45B50}"/>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20" name="TextBox 49">
                  <a:extLst>
                    <a:ext uri="{FF2B5EF4-FFF2-40B4-BE49-F238E27FC236}">
                      <a16:creationId xmlns:a16="http://schemas.microsoft.com/office/drawing/2014/main" xmlns="" id="{179B00A0-469B-450B-B61E-008E1D60FFF4}"/>
                    </a:ext>
                  </a:extLst>
                </p:cNvPr>
                <p:cNvSpPr txBox="1"/>
                <p:nvPr/>
              </p:nvSpPr>
              <p:spPr>
                <a:xfrm>
                  <a:off x="5773848" y="2742987"/>
                  <a:ext cx="623674" cy="1805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21" name="Graphic 55" descr="Pie chart">
                  <a:extLst>
                    <a:ext uri="{FF2B5EF4-FFF2-40B4-BE49-F238E27FC236}">
                      <a16:creationId xmlns:a16="http://schemas.microsoft.com/office/drawing/2014/main" xmlns="" id="{D0872CEF-D1C4-42B8-ADED-A96970ED42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114602" y="3079990"/>
                  <a:ext cx="457200" cy="457200"/>
                </a:xfrm>
                <a:prstGeom prst="rect">
                  <a:avLst/>
                </a:prstGeom>
              </p:spPr>
            </p:pic>
            <p:sp>
              <p:nvSpPr>
                <p:cNvPr id="22" name="TextBox 74">
                  <a:extLst>
                    <a:ext uri="{FF2B5EF4-FFF2-40B4-BE49-F238E27FC236}">
                      <a16:creationId xmlns:a16="http://schemas.microsoft.com/office/drawing/2014/main" xmlns="" id="{BB8E3764-A264-419D-8106-7232E090B667}"/>
                    </a:ext>
                  </a:extLst>
                </p:cNvPr>
                <p:cNvSpPr txBox="1"/>
                <p:nvPr/>
              </p:nvSpPr>
              <p:spPr>
                <a:xfrm>
                  <a:off x="7446760" y="3153691"/>
                  <a:ext cx="2370532" cy="3073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Une </a:t>
                  </a:r>
                  <a:r>
                    <a:rPr kumimoji="0" lang="en-US" sz="1000" b="0" i="0" u="none" strike="noStrike" kern="0" cap="none" spc="0" normalizeH="0" baseline="0" noProof="0" dirty="0" err="1" smtClean="0">
                      <a:ln>
                        <a:noFill/>
                      </a:ln>
                      <a:solidFill>
                        <a:prstClr val="black"/>
                      </a:solidFill>
                      <a:effectLst/>
                      <a:uLnTx/>
                      <a:uFillTx/>
                    </a:rPr>
                    <a:t>semaine</a:t>
                  </a:r>
                  <a:r>
                    <a:rPr kumimoji="0" lang="en-US" sz="1000" b="0" i="0" u="none" strike="noStrike" kern="0" cap="none" spc="0" normalizeH="0" baseline="0" noProof="0" dirty="0" smtClean="0">
                      <a:ln>
                        <a:noFill/>
                      </a:ln>
                      <a:solidFill>
                        <a:prstClr val="black"/>
                      </a:solidFill>
                      <a:effectLst/>
                      <a:uLnTx/>
                      <a:uFillTx/>
                    </a:rPr>
                    <a:t> avec</a:t>
                  </a:r>
                  <a:r>
                    <a:rPr kumimoji="0" lang="en-US" sz="1000" b="0" i="0" u="none" strike="noStrike" kern="0" cap="none" spc="0" normalizeH="0" noProof="0" dirty="0" smtClean="0">
                      <a:ln>
                        <a:noFill/>
                      </a:ln>
                      <a:solidFill>
                        <a:prstClr val="black"/>
                      </a:solidFill>
                      <a:effectLst/>
                      <a:uLnTx/>
                      <a:uFillTx/>
                    </a:rPr>
                    <a:t> des </a:t>
                  </a:r>
                  <a:r>
                    <a:rPr kumimoji="0" lang="en-US" sz="1000" b="0" i="0" u="none" strike="noStrike" kern="0" cap="none" spc="0" normalizeH="0" noProof="0" dirty="0" err="1" smtClean="0">
                      <a:ln>
                        <a:noFill/>
                      </a:ln>
                      <a:solidFill>
                        <a:prstClr val="black"/>
                      </a:solidFill>
                      <a:effectLst/>
                      <a:uLnTx/>
                      <a:uFillTx/>
                    </a:rPr>
                    <a:t>écarts</a:t>
                  </a:r>
                  <a:r>
                    <a:rPr kumimoji="0" lang="en-US" sz="1000" b="0" i="0" u="none" strike="noStrike" kern="0" cap="none" spc="0" normalizeH="0" noProof="0" dirty="0" smtClean="0">
                      <a:ln>
                        <a:noFill/>
                      </a:ln>
                      <a:solidFill>
                        <a:prstClr val="black"/>
                      </a:solidFill>
                      <a:effectLst/>
                      <a:uLnTx/>
                      <a:uFillTx/>
                    </a:rPr>
                    <a:t>,,,,,,,,,,,,,</a:t>
                  </a:r>
                  <a:endParaRPr kumimoji="0" lang="en-US" sz="1000" b="0" i="0" u="none" strike="noStrike" kern="0" cap="none" spc="0" normalizeH="0" baseline="0" noProof="0" dirty="0" smtClean="0">
                    <a:ln>
                      <a:noFill/>
                    </a:ln>
                    <a:solidFill>
                      <a:prstClr val="black"/>
                    </a:solidFill>
                    <a:effectLst/>
                    <a:uLnTx/>
                    <a:uFillTx/>
                  </a:endParaRPr>
                </a:p>
              </p:txBody>
            </p:sp>
          </p:grpSp>
        </p:grpSp>
        <p:sp>
          <p:nvSpPr>
            <p:cNvPr id="12" name="Rectangle: Top Corners Rounded 89">
              <a:extLst>
                <a:ext uri="{FF2B5EF4-FFF2-40B4-BE49-F238E27FC236}">
                  <a16:creationId xmlns:a16="http://schemas.microsoft.com/office/drawing/2014/main" xmlns="" id="{5B354328-28CC-44F0-AEF3-662AE02EBBCA}"/>
                </a:ext>
              </a:extLst>
            </p:cNvPr>
            <p:cNvSpPr/>
            <p:nvPr/>
          </p:nvSpPr>
          <p:spPr>
            <a:xfrm>
              <a:off x="5884648" y="3194850"/>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5" name="Group 12">
            <a:extLst>
              <a:ext uri="{FF2B5EF4-FFF2-40B4-BE49-F238E27FC236}">
                <a16:creationId xmlns:a16="http://schemas.microsoft.com/office/drawing/2014/main" xmlns="" id="{84689265-7553-42E2-B257-ACDBCA1759A1}"/>
              </a:ext>
            </a:extLst>
          </p:cNvPr>
          <p:cNvGrpSpPr/>
          <p:nvPr/>
        </p:nvGrpSpPr>
        <p:grpSpPr>
          <a:xfrm>
            <a:off x="841579" y="1994044"/>
            <a:ext cx="5231523" cy="1446550"/>
            <a:chOff x="1216841" y="3906048"/>
            <a:chExt cx="5231523" cy="1805671"/>
          </a:xfrm>
        </p:grpSpPr>
        <p:grpSp>
          <p:nvGrpSpPr>
            <p:cNvPr id="26" name="Group 81">
              <a:extLst>
                <a:ext uri="{FF2B5EF4-FFF2-40B4-BE49-F238E27FC236}">
                  <a16:creationId xmlns:a16="http://schemas.microsoft.com/office/drawing/2014/main" xmlns="" id="{DDA9B295-CBDD-41DA-9BCB-88D44304CDDB}"/>
                </a:ext>
              </a:extLst>
            </p:cNvPr>
            <p:cNvGrpSpPr/>
            <p:nvPr/>
          </p:nvGrpSpPr>
          <p:grpSpPr>
            <a:xfrm>
              <a:off x="1216841" y="3906048"/>
              <a:ext cx="5231523" cy="1805671"/>
              <a:chOff x="1216841" y="3906048"/>
              <a:chExt cx="5231523" cy="1805671"/>
            </a:xfrm>
          </p:grpSpPr>
          <p:sp>
            <p:nvSpPr>
              <p:cNvPr id="28" name="Rectangle 27">
                <a:extLst>
                  <a:ext uri="{FF2B5EF4-FFF2-40B4-BE49-F238E27FC236}">
                    <a16:creationId xmlns:a16="http://schemas.microsoft.com/office/drawing/2014/main" xmlns="" id="{D15A8989-5185-4493-BAE4-3C0AED0E492C}"/>
                  </a:ext>
                </a:extLst>
              </p:cNvPr>
              <p:cNvSpPr/>
              <p:nvPr/>
            </p:nvSpPr>
            <p:spPr>
              <a:xfrm>
                <a:off x="4823065" y="4753032"/>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25A8CCC2-C3DC-4D69-B4AB-2C48A13A75AB}"/>
                  </a:ext>
                </a:extLst>
              </p:cNvPr>
              <p:cNvSpPr/>
              <p:nvPr/>
            </p:nvSpPr>
            <p:spPr>
              <a:xfrm rot="21131528">
                <a:off x="1974950" y="4383566"/>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574513A-7433-466B-BB49-80EFB2DA96E0}"/>
                  </a:ext>
                </a:extLst>
              </p:cNvPr>
              <p:cNvSpPr/>
              <p:nvPr/>
            </p:nvSpPr>
            <p:spPr>
              <a:xfrm flipH="1">
                <a:off x="5781821" y="4408272"/>
                <a:ext cx="661181" cy="995286"/>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Parallelogram 18">
                <a:extLst>
                  <a:ext uri="{FF2B5EF4-FFF2-40B4-BE49-F238E27FC236}">
                    <a16:creationId xmlns:a16="http://schemas.microsoft.com/office/drawing/2014/main" xmlns="" id="{F8630F65-C3CE-481E-A628-C572A015EEE4}"/>
                  </a:ext>
                </a:extLst>
              </p:cNvPr>
              <p:cNvSpPr/>
              <p:nvPr/>
            </p:nvSpPr>
            <p:spPr>
              <a:xfrm rot="16200000" flipH="1" flipV="1">
                <a:off x="4561006" y="4182743"/>
                <a:ext cx="1426644" cy="1014985"/>
              </a:xfrm>
              <a:prstGeom prst="parallelogram">
                <a:avLst>
                  <a:gd name="adj" fmla="val 42432"/>
                </a:avLst>
              </a:prstGeom>
              <a:solidFill>
                <a:srgbClr val="00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250485FE-91B3-461B-B6A6-F1F022C0297E}"/>
                  </a:ext>
                </a:extLst>
              </p:cNvPr>
              <p:cNvSpPr/>
              <p:nvPr/>
            </p:nvSpPr>
            <p:spPr>
              <a:xfrm flipH="1">
                <a:off x="1903713" y="3976913"/>
                <a:ext cx="2852928" cy="99021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33" name="Group 36">
                <a:extLst>
                  <a:ext uri="{FF2B5EF4-FFF2-40B4-BE49-F238E27FC236}">
                    <a16:creationId xmlns:a16="http://schemas.microsoft.com/office/drawing/2014/main" xmlns="" id="{6FA79DB0-7B7E-4203-8C9F-8A886208DFDD}"/>
                  </a:ext>
                </a:extLst>
              </p:cNvPr>
              <p:cNvGrpSpPr/>
              <p:nvPr/>
            </p:nvGrpSpPr>
            <p:grpSpPr>
              <a:xfrm>
                <a:off x="1216841" y="3918137"/>
                <a:ext cx="1107767" cy="1107767"/>
                <a:chOff x="10420368" y="388718"/>
                <a:chExt cx="1107767" cy="1107767"/>
              </a:xfrm>
            </p:grpSpPr>
            <p:sp>
              <p:nvSpPr>
                <p:cNvPr id="37" name="Oval 37">
                  <a:extLst>
                    <a:ext uri="{FF2B5EF4-FFF2-40B4-BE49-F238E27FC236}">
                      <a16:creationId xmlns:a16="http://schemas.microsoft.com/office/drawing/2014/main" xmlns="" id="{B5907DA2-B2EB-4359-8076-2BAD54DC6F43}"/>
                    </a:ext>
                  </a:extLst>
                </p:cNvPr>
                <p:cNvSpPr/>
                <p:nvPr/>
              </p:nvSpPr>
              <p:spPr>
                <a:xfrm>
                  <a:off x="10420368" y="388718"/>
                  <a:ext cx="1107767" cy="1107767"/>
                </a:xfrm>
                <a:prstGeom prst="ellipse">
                  <a:avLst/>
                </a:prstGeom>
                <a:solidFill>
                  <a:srgbClr val="33CC33"/>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Oval 38">
                  <a:extLst>
                    <a:ext uri="{FF2B5EF4-FFF2-40B4-BE49-F238E27FC236}">
                      <a16:creationId xmlns:a16="http://schemas.microsoft.com/office/drawing/2014/main" xmlns="" id="{2AA474C4-5E8A-4119-BB51-4E5BC570F814}"/>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4" name="TextBox 50">
                <a:extLst>
                  <a:ext uri="{FF2B5EF4-FFF2-40B4-BE49-F238E27FC236}">
                    <a16:creationId xmlns:a16="http://schemas.microsoft.com/office/drawing/2014/main" xmlns="" id="{8D0F96A5-B50E-47FA-B7FB-323A5C73FFD0}"/>
                  </a:ext>
                </a:extLst>
              </p:cNvPr>
              <p:cNvSpPr txBox="1"/>
              <p:nvPr/>
            </p:nvSpPr>
            <p:spPr>
              <a:xfrm>
                <a:off x="5701044" y="3906048"/>
                <a:ext cx="747320" cy="1805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35" name="Graphic 53" descr="Presentation with bar chart RTL">
                <a:extLst>
                  <a:ext uri="{FF2B5EF4-FFF2-40B4-BE49-F238E27FC236}">
                    <a16:creationId xmlns:a16="http://schemas.microsoft.com/office/drawing/2014/main" xmlns="" id="{53860641-FEAC-428D-85CA-07DCD4AC891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542123" y="4284505"/>
                <a:ext cx="457200" cy="457200"/>
              </a:xfrm>
              <a:prstGeom prst="rect">
                <a:avLst/>
              </a:prstGeom>
            </p:spPr>
          </p:pic>
          <p:sp>
            <p:nvSpPr>
              <p:cNvPr id="36" name="TextBox 70">
                <a:extLst>
                  <a:ext uri="{FF2B5EF4-FFF2-40B4-BE49-F238E27FC236}">
                    <a16:creationId xmlns:a16="http://schemas.microsoft.com/office/drawing/2014/main" xmlns="" id="{25F434C7-37DF-403B-BF7E-E5F3B24D2797}"/>
                  </a:ext>
                </a:extLst>
              </p:cNvPr>
              <p:cNvSpPr txBox="1"/>
              <p:nvPr/>
            </p:nvSpPr>
            <p:spPr>
              <a:xfrm>
                <a:off x="2355527" y="4348992"/>
                <a:ext cx="2370532" cy="3073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smtClean="0">
                    <a:solidFill>
                      <a:prstClr val="black"/>
                    </a:solidFill>
                  </a:rPr>
                  <a:t>Une </a:t>
                </a:r>
                <a:r>
                  <a:rPr lang="en-US" sz="1000" kern="0" dirty="0" err="1" smtClean="0">
                    <a:solidFill>
                      <a:prstClr val="black"/>
                    </a:solidFill>
                  </a:rPr>
                  <a:t>semaine</a:t>
                </a:r>
                <a:r>
                  <a:rPr lang="en-US" sz="1000" kern="0" dirty="0" smtClean="0">
                    <a:solidFill>
                      <a:prstClr val="black"/>
                    </a:solidFill>
                  </a:rPr>
                  <a:t> </a:t>
                </a:r>
                <a:r>
                  <a:rPr lang="en-US" sz="1000" kern="0" dirty="0" err="1" smtClean="0">
                    <a:solidFill>
                      <a:prstClr val="black"/>
                    </a:solidFill>
                  </a:rPr>
                  <a:t>ponctuéee</a:t>
                </a:r>
                <a:r>
                  <a:rPr lang="en-US" sz="1000" kern="0" dirty="0" smtClean="0">
                    <a:solidFill>
                      <a:prstClr val="black"/>
                    </a:solidFill>
                  </a:rPr>
                  <a:t> par,,,,,</a:t>
                </a:r>
                <a:endParaRPr kumimoji="0" lang="en-US" sz="1000" b="0" i="0" u="none" strike="noStrike" kern="0" cap="none" spc="0" normalizeH="0" baseline="0" noProof="0" dirty="0" smtClean="0">
                  <a:ln>
                    <a:noFill/>
                  </a:ln>
                  <a:solidFill>
                    <a:prstClr val="black"/>
                  </a:solidFill>
                  <a:effectLst/>
                  <a:uLnTx/>
                  <a:uFillTx/>
                </a:endParaRPr>
              </a:p>
            </p:txBody>
          </p:sp>
        </p:grpSp>
        <p:sp>
          <p:nvSpPr>
            <p:cNvPr id="27" name="Rectangle: Top Corners Rounded 90">
              <a:extLst>
                <a:ext uri="{FF2B5EF4-FFF2-40B4-BE49-F238E27FC236}">
                  <a16:creationId xmlns:a16="http://schemas.microsoft.com/office/drawing/2014/main" xmlns="" id="{CBA2B08C-AEC8-450A-AB23-96FD8A247923}"/>
                </a:ext>
              </a:extLst>
            </p:cNvPr>
            <p:cNvSpPr/>
            <p:nvPr/>
          </p:nvSpPr>
          <p:spPr>
            <a:xfrm>
              <a:off x="5884648" y="4323564"/>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9" name="Round Single Corner Rectangle 20">
            <a:extLst>
              <a:ext uri="{FF2B5EF4-FFF2-40B4-BE49-F238E27FC236}">
                <a16:creationId xmlns="" xmlns:a16="http://schemas.microsoft.com/office/drawing/2014/main" id="{224068B4-AED2-4966-B421-85EAE42F62B7}"/>
              </a:ext>
            </a:extLst>
          </p:cNvPr>
          <p:cNvSpPr/>
          <p:nvPr/>
        </p:nvSpPr>
        <p:spPr>
          <a:xfrm>
            <a:off x="34323" y="293827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0" name="Triangle isocèle 39">
            <a:extLst>
              <a:ext uri="{FF2B5EF4-FFF2-40B4-BE49-F238E27FC236}">
                <a16:creationId xmlns="" xmlns:a16="http://schemas.microsoft.com/office/drawing/2014/main" id="{71E6A19D-8A47-4F21-AD17-29D39CA52BE6}"/>
              </a:ext>
            </a:extLst>
          </p:cNvPr>
          <p:cNvSpPr/>
          <p:nvPr/>
        </p:nvSpPr>
        <p:spPr>
          <a:xfrm rot="5400000">
            <a:off x="1275822" y="300607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1" name="Round Single Corner Rectangle 20">
            <a:extLst>
              <a:ext uri="{FF2B5EF4-FFF2-40B4-BE49-F238E27FC236}">
                <a16:creationId xmlns="" xmlns:a16="http://schemas.microsoft.com/office/drawing/2014/main" id="{224068B4-AED2-4966-B421-85EAE42F62B7}"/>
              </a:ext>
            </a:extLst>
          </p:cNvPr>
          <p:cNvSpPr/>
          <p:nvPr/>
        </p:nvSpPr>
        <p:spPr>
          <a:xfrm>
            <a:off x="34323" y="390073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2" name="Triangle isocèle 41">
            <a:extLst>
              <a:ext uri="{FF2B5EF4-FFF2-40B4-BE49-F238E27FC236}">
                <a16:creationId xmlns="" xmlns:a16="http://schemas.microsoft.com/office/drawing/2014/main" id="{71E6A19D-8A47-4F21-AD17-29D39CA52BE6}"/>
              </a:ext>
            </a:extLst>
          </p:cNvPr>
          <p:cNvSpPr/>
          <p:nvPr/>
        </p:nvSpPr>
        <p:spPr>
          <a:xfrm rot="5400000">
            <a:off x="1243352" y="395074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3" name="Round Single Corner Rectangle 20">
            <a:extLst>
              <a:ext uri="{FF2B5EF4-FFF2-40B4-BE49-F238E27FC236}">
                <a16:creationId xmlns="" xmlns:a16="http://schemas.microsoft.com/office/drawing/2014/main" id="{224068B4-AED2-4966-B421-85EAE42F62B7}"/>
              </a:ext>
            </a:extLst>
          </p:cNvPr>
          <p:cNvSpPr/>
          <p:nvPr/>
        </p:nvSpPr>
        <p:spPr>
          <a:xfrm>
            <a:off x="34323" y="476802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4" name="Triangle isocèle 43">
            <a:extLst>
              <a:ext uri="{FF2B5EF4-FFF2-40B4-BE49-F238E27FC236}">
                <a16:creationId xmlns="" xmlns:a16="http://schemas.microsoft.com/office/drawing/2014/main" id="{71E6A19D-8A47-4F21-AD17-29D39CA52BE6}"/>
              </a:ext>
            </a:extLst>
          </p:cNvPr>
          <p:cNvSpPr/>
          <p:nvPr/>
        </p:nvSpPr>
        <p:spPr>
          <a:xfrm rot="5400000">
            <a:off x="1243352" y="4824719"/>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5" name="Round Single Corner Rectangle 20">
            <a:extLst>
              <a:ext uri="{FF2B5EF4-FFF2-40B4-BE49-F238E27FC236}">
                <a16:creationId xmlns="" xmlns:a16="http://schemas.microsoft.com/office/drawing/2014/main" id="{224068B4-AED2-4966-B421-85EAE42F62B7}"/>
              </a:ext>
            </a:extLst>
          </p:cNvPr>
          <p:cNvSpPr/>
          <p:nvPr/>
        </p:nvSpPr>
        <p:spPr>
          <a:xfrm>
            <a:off x="34323" y="589144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6" name="Triangle isocèle 45">
            <a:extLst>
              <a:ext uri="{FF2B5EF4-FFF2-40B4-BE49-F238E27FC236}">
                <a16:creationId xmlns="" xmlns:a16="http://schemas.microsoft.com/office/drawing/2014/main" id="{71E6A19D-8A47-4F21-AD17-29D39CA52BE6}"/>
              </a:ext>
            </a:extLst>
          </p:cNvPr>
          <p:cNvSpPr/>
          <p:nvPr/>
        </p:nvSpPr>
        <p:spPr>
          <a:xfrm rot="5400000">
            <a:off x="1271948" y="596078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7" name="Round Single Corner Rectangle 20">
            <a:extLst>
              <a:ext uri="{FF2B5EF4-FFF2-40B4-BE49-F238E27FC236}">
                <a16:creationId xmlns="" xmlns:a16="http://schemas.microsoft.com/office/drawing/2014/main" id="{224068B4-AED2-4966-B421-85EAE42F62B7}"/>
              </a:ext>
            </a:extLst>
          </p:cNvPr>
          <p:cNvSpPr/>
          <p:nvPr/>
        </p:nvSpPr>
        <p:spPr>
          <a:xfrm>
            <a:off x="6278983" y="286862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8" name="Triangle isocèle 47">
            <a:extLst>
              <a:ext uri="{FF2B5EF4-FFF2-40B4-BE49-F238E27FC236}">
                <a16:creationId xmlns="" xmlns:a16="http://schemas.microsoft.com/office/drawing/2014/main" id="{71E6A19D-8A47-4F21-AD17-29D39CA52BE6}"/>
              </a:ext>
            </a:extLst>
          </p:cNvPr>
          <p:cNvSpPr/>
          <p:nvPr/>
        </p:nvSpPr>
        <p:spPr>
          <a:xfrm rot="5400000">
            <a:off x="7509439" y="2913257"/>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9" name="Round Single Corner Rectangle 20">
            <a:extLst>
              <a:ext uri="{FF2B5EF4-FFF2-40B4-BE49-F238E27FC236}">
                <a16:creationId xmlns="" xmlns:a16="http://schemas.microsoft.com/office/drawing/2014/main" id="{224068B4-AED2-4966-B421-85EAE42F62B7}"/>
              </a:ext>
            </a:extLst>
          </p:cNvPr>
          <p:cNvSpPr/>
          <p:nvPr/>
        </p:nvSpPr>
        <p:spPr>
          <a:xfrm>
            <a:off x="6278983" y="38310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0" name="Triangle isocèle 49">
            <a:extLst>
              <a:ext uri="{FF2B5EF4-FFF2-40B4-BE49-F238E27FC236}">
                <a16:creationId xmlns="" xmlns:a16="http://schemas.microsoft.com/office/drawing/2014/main" id="{71E6A19D-8A47-4F21-AD17-29D39CA52BE6}"/>
              </a:ext>
            </a:extLst>
          </p:cNvPr>
          <p:cNvSpPr/>
          <p:nvPr/>
        </p:nvSpPr>
        <p:spPr>
          <a:xfrm rot="5400000">
            <a:off x="7489326" y="385792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1" name="Round Single Corner Rectangle 20">
            <a:extLst>
              <a:ext uri="{FF2B5EF4-FFF2-40B4-BE49-F238E27FC236}">
                <a16:creationId xmlns="" xmlns:a16="http://schemas.microsoft.com/office/drawing/2014/main" id="{224068B4-AED2-4966-B421-85EAE42F62B7}"/>
              </a:ext>
            </a:extLst>
          </p:cNvPr>
          <p:cNvSpPr/>
          <p:nvPr/>
        </p:nvSpPr>
        <p:spPr>
          <a:xfrm>
            <a:off x="6278983" y="469837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2" name="Triangle isocèle 51">
            <a:extLst>
              <a:ext uri="{FF2B5EF4-FFF2-40B4-BE49-F238E27FC236}">
                <a16:creationId xmlns="" xmlns:a16="http://schemas.microsoft.com/office/drawing/2014/main" id="{71E6A19D-8A47-4F21-AD17-29D39CA52BE6}"/>
              </a:ext>
            </a:extLst>
          </p:cNvPr>
          <p:cNvSpPr/>
          <p:nvPr/>
        </p:nvSpPr>
        <p:spPr>
          <a:xfrm rot="5400000">
            <a:off x="7489326" y="473190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3" name="Round Single Corner Rectangle 20">
            <a:extLst>
              <a:ext uri="{FF2B5EF4-FFF2-40B4-BE49-F238E27FC236}">
                <a16:creationId xmlns="" xmlns:a16="http://schemas.microsoft.com/office/drawing/2014/main" id="{224068B4-AED2-4966-B421-85EAE42F62B7}"/>
              </a:ext>
            </a:extLst>
          </p:cNvPr>
          <p:cNvSpPr/>
          <p:nvPr/>
        </p:nvSpPr>
        <p:spPr>
          <a:xfrm>
            <a:off x="6278983" y="582179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4" name="Triangle isocèle 53">
            <a:extLst>
              <a:ext uri="{FF2B5EF4-FFF2-40B4-BE49-F238E27FC236}">
                <a16:creationId xmlns="" xmlns:a16="http://schemas.microsoft.com/office/drawing/2014/main" id="{71E6A19D-8A47-4F21-AD17-29D39CA52BE6}"/>
              </a:ext>
            </a:extLst>
          </p:cNvPr>
          <p:cNvSpPr/>
          <p:nvPr/>
        </p:nvSpPr>
        <p:spPr>
          <a:xfrm rot="5400000">
            <a:off x="7517922" y="586796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5" name="Rectangle 54"/>
          <p:cNvSpPr/>
          <p:nvPr/>
        </p:nvSpPr>
        <p:spPr>
          <a:xfrm>
            <a:off x="1915506" y="5345301"/>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smtClean="0">
                <a:solidFill>
                  <a:schemeClr val="tx1"/>
                </a:solidFill>
                <a:latin typeface="Baskerville Old Face" panose="02020602080505020303" pitchFamily="18" charset="0"/>
              </a:rPr>
              <a:t>Formation team leader</a:t>
            </a:r>
            <a:endParaRPr lang="fr-FR" sz="1100" dirty="0" smtClean="0">
              <a:solidFill>
                <a:schemeClr val="tx1"/>
              </a:solidFill>
              <a:latin typeface="Baskerville Old Face" panose="02020602080505020303" pitchFamily="18" charset="0"/>
            </a:endParaRPr>
          </a:p>
          <a:p>
            <a:pPr marL="171450" indent="-171450">
              <a:buFontTx/>
              <a:buChar char="-"/>
            </a:pPr>
            <a:r>
              <a:rPr lang="fr-FR" sz="1100" dirty="0" smtClean="0">
                <a:solidFill>
                  <a:schemeClr val="tx1"/>
                </a:solidFill>
                <a:latin typeface="Baskerville Old Face" panose="02020602080505020303" pitchFamily="18" charset="0"/>
              </a:rPr>
              <a:t>L’application </a:t>
            </a:r>
            <a:r>
              <a:rPr lang="fr-FR" sz="1100" dirty="0" err="1" smtClean="0">
                <a:solidFill>
                  <a:schemeClr val="tx1"/>
                </a:solidFill>
                <a:latin typeface="Baskerville Old Face" panose="02020602080505020303" pitchFamily="18" charset="0"/>
              </a:rPr>
              <a:t>kibaru</a:t>
            </a:r>
            <a:r>
              <a:rPr lang="fr-FR" sz="1100" dirty="0" smtClean="0">
                <a:solidFill>
                  <a:schemeClr val="tx1"/>
                </a:solidFill>
                <a:latin typeface="Baskerville Old Face" panose="02020602080505020303" pitchFamily="18" charset="0"/>
              </a:rPr>
              <a:t> de </a:t>
            </a:r>
            <a:r>
              <a:rPr lang="fr-FR" sz="1100" dirty="0" err="1" smtClean="0">
                <a:solidFill>
                  <a:schemeClr val="tx1"/>
                </a:solidFill>
                <a:latin typeface="Baskerville Old Face" panose="02020602080505020303" pitchFamily="18" charset="0"/>
              </a:rPr>
              <a:t>sbin</a:t>
            </a:r>
            <a:r>
              <a:rPr lang="fr-FR" sz="1100" dirty="0" smtClean="0">
                <a:solidFill>
                  <a:schemeClr val="tx1"/>
                </a:solidFill>
                <a:latin typeface="Baskerville Old Face" panose="02020602080505020303" pitchFamily="18" charset="0"/>
              </a:rPr>
              <a:t> est a présent fonctionnelle</a:t>
            </a:r>
            <a:endParaRPr lang="fr-FR" sz="1100" dirty="0" smtClean="0">
              <a:solidFill>
                <a:schemeClr val="tx1"/>
              </a:solidFill>
              <a:latin typeface="Baskerville Old Face" panose="02020602080505020303" pitchFamily="18" charset="0"/>
            </a:endParaRPr>
          </a:p>
          <a:p>
            <a:pPr marL="171450" indent="-171450">
              <a:buFontTx/>
              <a:buChar char="-"/>
            </a:pPr>
            <a:endParaRPr lang="fr-FR" sz="1100" dirty="0" smtClean="0">
              <a:solidFill>
                <a:schemeClr val="tx1"/>
              </a:solidFill>
              <a:latin typeface="Baskerville Old Face" panose="02020602080505020303" pitchFamily="18" charset="0"/>
            </a:endParaRPr>
          </a:p>
        </p:txBody>
      </p:sp>
      <p:sp>
        <p:nvSpPr>
          <p:cNvPr id="56" name="Rectangle 55"/>
          <p:cNvSpPr/>
          <p:nvPr/>
        </p:nvSpPr>
        <p:spPr>
          <a:xfrm>
            <a:off x="7935936" y="5136222"/>
            <a:ext cx="3457213" cy="1294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50" dirty="0">
              <a:solidFill>
                <a:schemeClr val="tx1"/>
              </a:solidFill>
              <a:latin typeface="Baskerville Old Face" panose="02020602080505020303" pitchFamily="18" charset="0"/>
            </a:endParaRPr>
          </a:p>
        </p:txBody>
      </p:sp>
      <p:sp>
        <p:nvSpPr>
          <p:cNvPr id="58" name="Rectangle 57"/>
          <p:cNvSpPr/>
          <p:nvPr/>
        </p:nvSpPr>
        <p:spPr>
          <a:xfrm>
            <a:off x="7896214" y="5689821"/>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smtClean="0">
                <a:solidFill>
                  <a:schemeClr val="tx1"/>
                </a:solidFill>
                <a:latin typeface="Baskerville Old Face" panose="02020602080505020303" pitchFamily="18" charset="0"/>
              </a:rPr>
              <a:t>Coupure d’appel intempestive sur MTN du coté du client</a:t>
            </a:r>
            <a:endParaRPr lang="fr-FR" sz="1100" dirty="0" smtClean="0">
              <a:solidFill>
                <a:schemeClr val="tx1"/>
              </a:solidFill>
              <a:latin typeface="Baskerville Old Face" panose="02020602080505020303" pitchFamily="18" charset="0"/>
            </a:endParaRPr>
          </a:p>
          <a:p>
            <a:pPr marL="171450" indent="-171450">
              <a:buFontTx/>
              <a:buChar char="-"/>
            </a:pPr>
            <a:r>
              <a:rPr lang="fr-FR" sz="1100" dirty="0" smtClean="0">
                <a:solidFill>
                  <a:schemeClr val="tx1"/>
                </a:solidFill>
                <a:latin typeface="Baskerville Old Face" panose="02020602080505020303" pitchFamily="18" charset="0"/>
              </a:rPr>
              <a:t>Sortie d’effectif  de Bicas </a:t>
            </a:r>
            <a:endParaRPr lang="fr-FR" sz="1100" dirty="0" smtClean="0">
              <a:solidFill>
                <a:schemeClr val="tx1"/>
              </a:solidFill>
              <a:latin typeface="Baskerville Old Face" panose="02020602080505020303" pitchFamily="18" charset="0"/>
            </a:endParaRPr>
          </a:p>
          <a:p>
            <a:pPr marL="171450" indent="-171450">
              <a:buFontTx/>
              <a:buChar char="-"/>
            </a:pPr>
            <a:endParaRPr lang="fr-FR" sz="1100" dirty="0" smtClean="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465918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B5FBFE6-7FFA-4CA7-BD1C-8460BC45853F}"/>
              </a:ext>
            </a:extLst>
          </p:cNvPr>
          <p:cNvSpPr/>
          <p:nvPr/>
        </p:nvSpPr>
        <p:spPr>
          <a:xfrm>
            <a:off x="0" y="1311965"/>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5">
            <a:extLst>
              <a:ext uri="{FF2B5EF4-FFF2-40B4-BE49-F238E27FC236}">
                <a16:creationId xmlns="" xmlns:a16="http://schemas.microsoft.com/office/drawing/2014/main" id="{D52095CE-82AC-49FC-A106-529747151CA1}"/>
              </a:ext>
            </a:extLst>
          </p:cNvPr>
          <p:cNvGrpSpPr/>
          <p:nvPr/>
        </p:nvGrpSpPr>
        <p:grpSpPr>
          <a:xfrm>
            <a:off x="415731" y="1198275"/>
            <a:ext cx="1671101" cy="3718704"/>
            <a:chOff x="5260449" y="310380"/>
            <a:chExt cx="1671101" cy="3718704"/>
          </a:xfrm>
          <a:effectLst/>
        </p:grpSpPr>
        <p:sp>
          <p:nvSpPr>
            <p:cNvPr id="6" name="Rectangle: Top Corners Rounded 10">
              <a:extLst>
                <a:ext uri="{FF2B5EF4-FFF2-40B4-BE49-F238E27FC236}">
                  <a16:creationId xmlns="" xmlns:a16="http://schemas.microsoft.com/office/drawing/2014/main"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9">
              <a:extLst>
                <a:ext uri="{FF2B5EF4-FFF2-40B4-BE49-F238E27FC236}">
                  <a16:creationId xmlns="" xmlns:a16="http://schemas.microsoft.com/office/drawing/2014/main"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Pentagon 6">
              <a:extLst>
                <a:ext uri="{FF2B5EF4-FFF2-40B4-BE49-F238E27FC236}">
                  <a16:creationId xmlns="" xmlns:a16="http://schemas.microsoft.com/office/drawing/2014/main"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Pentagon 5">
              <a:extLst>
                <a:ext uri="{FF2B5EF4-FFF2-40B4-BE49-F238E27FC236}">
                  <a16:creationId xmlns="" xmlns:a16="http://schemas.microsoft.com/office/drawing/2014/main"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7">
              <a:extLst>
                <a:ext uri="{FF2B5EF4-FFF2-40B4-BE49-F238E27FC236}">
                  <a16:creationId xmlns="" xmlns:a16="http://schemas.microsoft.com/office/drawing/2014/main"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 xmlns:a16="http://schemas.microsoft.com/office/drawing/2014/main"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3" name="TextBox 13">
              <a:extLst>
                <a:ext uri="{FF2B5EF4-FFF2-40B4-BE49-F238E27FC236}">
                  <a16:creationId xmlns="" xmlns:a16="http://schemas.microsoft.com/office/drawing/2014/main" id="{DC7A603A-E20F-4435-BE64-43996E6C46A5}"/>
                </a:ext>
              </a:extLst>
            </p:cNvPr>
            <p:cNvSpPr txBox="1"/>
            <p:nvPr/>
          </p:nvSpPr>
          <p:spPr>
            <a:xfrm>
              <a:off x="5376808" y="1178294"/>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EFFECTIF</a:t>
              </a:r>
              <a:endParaRPr lang="en-US" sz="1100" b="1" dirty="0">
                <a:latin typeface="Century Gothic" panose="020B0502020202020204" pitchFamily="34" charset="0"/>
              </a:endParaRPr>
            </a:p>
          </p:txBody>
        </p:sp>
        <p:sp>
          <p:nvSpPr>
            <p:cNvPr id="14" name="TextBox 14">
              <a:extLst>
                <a:ext uri="{FF2B5EF4-FFF2-40B4-BE49-F238E27FC236}">
                  <a16:creationId xmlns="" xmlns:a16="http://schemas.microsoft.com/office/drawing/2014/main" id="{CEEEE4A0-AB99-4A42-9754-C78F62C1EF34}"/>
                </a:ext>
              </a:extLst>
            </p:cNvPr>
            <p:cNvSpPr txBox="1"/>
            <p:nvPr/>
          </p:nvSpPr>
          <p:spPr>
            <a:xfrm>
              <a:off x="5556738" y="1969477"/>
              <a:ext cx="1083213"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a:t>
              </a:r>
              <a:endParaRPr lang="en-US" sz="1100" dirty="0">
                <a:solidFill>
                  <a:schemeClr val="bg1">
                    <a:lumMod val="50000"/>
                  </a:schemeClr>
                </a:solidFill>
              </a:endParaRPr>
            </a:p>
          </p:txBody>
        </p:sp>
      </p:grpSp>
      <p:grpSp>
        <p:nvGrpSpPr>
          <p:cNvPr id="15" name="Group 1">
            <a:extLst>
              <a:ext uri="{FF2B5EF4-FFF2-40B4-BE49-F238E27FC236}">
                <a16:creationId xmlns="" xmlns:a16="http://schemas.microsoft.com/office/drawing/2014/main" id="{15031C7F-00D1-4A09-8C2E-11806600740E}"/>
              </a:ext>
            </a:extLst>
          </p:cNvPr>
          <p:cNvGrpSpPr/>
          <p:nvPr/>
        </p:nvGrpSpPr>
        <p:grpSpPr>
          <a:xfrm>
            <a:off x="2316372" y="1198275"/>
            <a:ext cx="1719569" cy="3718705"/>
            <a:chOff x="2316372" y="1198275"/>
            <a:chExt cx="1719569" cy="3718705"/>
          </a:xfrm>
          <a:effectLst/>
        </p:grpSpPr>
        <p:sp>
          <p:nvSpPr>
            <p:cNvPr id="16" name="Rectangle: Top Corners Rounded 17">
              <a:extLst>
                <a:ext uri="{FF2B5EF4-FFF2-40B4-BE49-F238E27FC236}">
                  <a16:creationId xmlns="" xmlns:a16="http://schemas.microsoft.com/office/drawing/2014/main"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 xmlns:a16="http://schemas.microsoft.com/office/drawing/2014/main"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Arrow: Pentagon 20">
              <a:extLst>
                <a:ext uri="{FF2B5EF4-FFF2-40B4-BE49-F238E27FC236}">
                  <a16:creationId xmlns="" xmlns:a16="http://schemas.microsoft.com/office/drawing/2014/main"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Pentagon 21">
              <a:extLst>
                <a:ext uri="{FF2B5EF4-FFF2-40B4-BE49-F238E27FC236}">
                  <a16:creationId xmlns="" xmlns:a16="http://schemas.microsoft.com/office/drawing/2014/main"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2">
              <a:extLst>
                <a:ext uri="{FF2B5EF4-FFF2-40B4-BE49-F238E27FC236}">
                  <a16:creationId xmlns="" xmlns:a16="http://schemas.microsoft.com/office/drawing/2014/main"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3">
              <a:extLst>
                <a:ext uri="{FF2B5EF4-FFF2-40B4-BE49-F238E27FC236}">
                  <a16:creationId xmlns="" xmlns:a16="http://schemas.microsoft.com/office/drawing/2014/main"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23" name="TextBox 24">
              <a:extLst>
                <a:ext uri="{FF2B5EF4-FFF2-40B4-BE49-F238E27FC236}">
                  <a16:creationId xmlns="" xmlns:a16="http://schemas.microsoft.com/office/drawing/2014/main" id="{3D3DB8B6-20A5-4225-9A3A-6F97A370CA2F}"/>
                </a:ext>
              </a:extLst>
            </p:cNvPr>
            <p:cNvSpPr txBox="1"/>
            <p:nvPr/>
          </p:nvSpPr>
          <p:spPr>
            <a:xfrm>
              <a:off x="2531471" y="2102607"/>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sp>
          <p:nvSpPr>
            <p:cNvPr id="24" name="TextBox 25">
              <a:extLst>
                <a:ext uri="{FF2B5EF4-FFF2-40B4-BE49-F238E27FC236}">
                  <a16:creationId xmlns="" xmlns:a16="http://schemas.microsoft.com/office/drawing/2014/main" id="{CBF1DB60-8EAB-4198-8B98-9369F37D2921}"/>
                </a:ext>
              </a:extLst>
            </p:cNvPr>
            <p:cNvSpPr txBox="1"/>
            <p:nvPr/>
          </p:nvSpPr>
          <p:spPr>
            <a:xfrm>
              <a:off x="2316372" y="2518818"/>
              <a:ext cx="1719569"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DDDDDDDDDDDDDDDDDDDDDDDDDDDDDDDDD</a:t>
              </a:r>
              <a:endParaRPr lang="en-US" sz="1100" dirty="0">
                <a:solidFill>
                  <a:schemeClr val="bg1">
                    <a:lumMod val="50000"/>
                  </a:schemeClr>
                </a:solidFill>
              </a:endParaRPr>
            </a:p>
          </p:txBody>
        </p:sp>
      </p:grpSp>
      <p:grpSp>
        <p:nvGrpSpPr>
          <p:cNvPr id="25" name="Group 2">
            <a:extLst>
              <a:ext uri="{FF2B5EF4-FFF2-40B4-BE49-F238E27FC236}">
                <a16:creationId xmlns="" xmlns:a16="http://schemas.microsoft.com/office/drawing/2014/main" id="{8186FC58-FEB3-4C88-B816-4D1DEAB5D71B}"/>
              </a:ext>
            </a:extLst>
          </p:cNvPr>
          <p:cNvGrpSpPr/>
          <p:nvPr/>
        </p:nvGrpSpPr>
        <p:grpSpPr>
          <a:xfrm>
            <a:off x="4313947" y="1198275"/>
            <a:ext cx="1671101" cy="3718704"/>
            <a:chOff x="4313947" y="1198275"/>
            <a:chExt cx="1671101" cy="3718704"/>
          </a:xfrm>
          <a:effectLst/>
        </p:grpSpPr>
        <p:sp>
          <p:nvSpPr>
            <p:cNvPr id="26" name="Rectangle: Top Corners Rounded 27">
              <a:extLst>
                <a:ext uri="{FF2B5EF4-FFF2-40B4-BE49-F238E27FC236}">
                  <a16:creationId xmlns="" xmlns:a16="http://schemas.microsoft.com/office/drawing/2014/main"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8">
              <a:extLst>
                <a:ext uri="{FF2B5EF4-FFF2-40B4-BE49-F238E27FC236}">
                  <a16:creationId xmlns="" xmlns:a16="http://schemas.microsoft.com/office/drawing/2014/main"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Arrow: Pentagon 30">
              <a:extLst>
                <a:ext uri="{FF2B5EF4-FFF2-40B4-BE49-F238E27FC236}">
                  <a16:creationId xmlns="" xmlns:a16="http://schemas.microsoft.com/office/drawing/2014/main"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Arrow: Pentagon 31">
              <a:extLst>
                <a:ext uri="{FF2B5EF4-FFF2-40B4-BE49-F238E27FC236}">
                  <a16:creationId xmlns="" xmlns:a16="http://schemas.microsoft.com/office/drawing/2014/main"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2">
              <a:extLst>
                <a:ext uri="{FF2B5EF4-FFF2-40B4-BE49-F238E27FC236}">
                  <a16:creationId xmlns="" xmlns:a16="http://schemas.microsoft.com/office/drawing/2014/main"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3">
              <a:extLst>
                <a:ext uri="{FF2B5EF4-FFF2-40B4-BE49-F238E27FC236}">
                  <a16:creationId xmlns="" xmlns:a16="http://schemas.microsoft.com/office/drawing/2014/main"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33" name="TextBox 34">
              <a:extLst>
                <a:ext uri="{FF2B5EF4-FFF2-40B4-BE49-F238E27FC236}">
                  <a16:creationId xmlns="" xmlns:a16="http://schemas.microsoft.com/office/drawing/2014/main"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sp>
          <p:nvSpPr>
            <p:cNvPr id="34" name="TextBox 35">
              <a:extLst>
                <a:ext uri="{FF2B5EF4-FFF2-40B4-BE49-F238E27FC236}">
                  <a16:creationId xmlns="" xmlns:a16="http://schemas.microsoft.com/office/drawing/2014/main" id="{B50B6B15-5436-4B62-AC8F-A6E024D2246C}"/>
                </a:ext>
              </a:extLst>
            </p:cNvPr>
            <p:cNvSpPr txBox="1"/>
            <p:nvPr/>
          </p:nvSpPr>
          <p:spPr>
            <a:xfrm>
              <a:off x="4610236"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 </a:t>
              </a:r>
              <a:endParaRPr lang="en-US" sz="1100" dirty="0">
                <a:solidFill>
                  <a:schemeClr val="bg1">
                    <a:lumMod val="50000"/>
                  </a:schemeClr>
                </a:solidFill>
              </a:endParaRPr>
            </a:p>
          </p:txBody>
        </p:sp>
      </p:grpSp>
      <p:grpSp>
        <p:nvGrpSpPr>
          <p:cNvPr id="35" name="Group 3">
            <a:extLst>
              <a:ext uri="{FF2B5EF4-FFF2-40B4-BE49-F238E27FC236}">
                <a16:creationId xmlns="" xmlns:a16="http://schemas.microsoft.com/office/drawing/2014/main" id="{DFFD7C4E-9210-4DAF-8D60-5C528992284A}"/>
              </a:ext>
            </a:extLst>
          </p:cNvPr>
          <p:cNvGrpSpPr/>
          <p:nvPr/>
        </p:nvGrpSpPr>
        <p:grpSpPr>
          <a:xfrm>
            <a:off x="6263055" y="1198275"/>
            <a:ext cx="1671101" cy="3718704"/>
            <a:chOff x="6263055" y="1198275"/>
            <a:chExt cx="1671101" cy="3718704"/>
          </a:xfrm>
          <a:effectLst/>
        </p:grpSpPr>
        <p:sp>
          <p:nvSpPr>
            <p:cNvPr id="36" name="Rectangle: Top Corners Rounded 37">
              <a:extLst>
                <a:ext uri="{FF2B5EF4-FFF2-40B4-BE49-F238E27FC236}">
                  <a16:creationId xmlns="" xmlns:a16="http://schemas.microsoft.com/office/drawing/2014/main"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8">
              <a:extLst>
                <a:ext uri="{FF2B5EF4-FFF2-40B4-BE49-F238E27FC236}">
                  <a16:creationId xmlns="" xmlns:a16="http://schemas.microsoft.com/office/drawing/2014/main"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Arrow: Pentagon 40">
              <a:extLst>
                <a:ext uri="{FF2B5EF4-FFF2-40B4-BE49-F238E27FC236}">
                  <a16:creationId xmlns="" xmlns:a16="http://schemas.microsoft.com/office/drawing/2014/main"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Arrow: Pentagon 41">
              <a:extLst>
                <a:ext uri="{FF2B5EF4-FFF2-40B4-BE49-F238E27FC236}">
                  <a16:creationId xmlns="" xmlns:a16="http://schemas.microsoft.com/office/drawing/2014/main"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2">
              <a:extLst>
                <a:ext uri="{FF2B5EF4-FFF2-40B4-BE49-F238E27FC236}">
                  <a16:creationId xmlns="" xmlns:a16="http://schemas.microsoft.com/office/drawing/2014/main"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3">
              <a:extLst>
                <a:ext uri="{FF2B5EF4-FFF2-40B4-BE49-F238E27FC236}">
                  <a16:creationId xmlns="" xmlns:a16="http://schemas.microsoft.com/office/drawing/2014/main"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43" name="TextBox 44">
              <a:extLst>
                <a:ext uri="{FF2B5EF4-FFF2-40B4-BE49-F238E27FC236}">
                  <a16:creationId xmlns="" xmlns:a16="http://schemas.microsoft.com/office/drawing/2014/main"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PRODUCTIVITE</a:t>
              </a:r>
              <a:endParaRPr lang="en-US" sz="1100" b="1" dirty="0">
                <a:latin typeface="Century Gothic" panose="020B0502020202020204" pitchFamily="34" charset="0"/>
              </a:endParaRPr>
            </a:p>
          </p:txBody>
        </p:sp>
        <p:sp>
          <p:nvSpPr>
            <p:cNvPr id="44" name="TextBox 45">
              <a:extLst>
                <a:ext uri="{FF2B5EF4-FFF2-40B4-BE49-F238E27FC236}">
                  <a16:creationId xmlns="" xmlns:a16="http://schemas.microsoft.com/office/drawing/2014/main" id="{8AD46C59-CB53-43AC-A45F-93AB98C3E6D2}"/>
                </a:ext>
              </a:extLst>
            </p:cNvPr>
            <p:cNvSpPr txBox="1"/>
            <p:nvPr/>
          </p:nvSpPr>
          <p:spPr>
            <a:xfrm>
              <a:off x="6559344"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a:t>
              </a:r>
              <a:endParaRPr lang="en-US" sz="1100" dirty="0">
                <a:solidFill>
                  <a:schemeClr val="bg1">
                    <a:lumMod val="50000"/>
                  </a:schemeClr>
                </a:solidFill>
              </a:endParaRPr>
            </a:p>
          </p:txBody>
        </p:sp>
      </p:grpSp>
      <p:grpSp>
        <p:nvGrpSpPr>
          <p:cNvPr id="45" name="Group 12">
            <a:extLst>
              <a:ext uri="{FF2B5EF4-FFF2-40B4-BE49-F238E27FC236}">
                <a16:creationId xmlns="" xmlns:a16="http://schemas.microsoft.com/office/drawing/2014/main" id="{100EE0F4-9E19-4097-9929-CA7480FBE28F}"/>
              </a:ext>
            </a:extLst>
          </p:cNvPr>
          <p:cNvGrpSpPr/>
          <p:nvPr/>
        </p:nvGrpSpPr>
        <p:grpSpPr>
          <a:xfrm>
            <a:off x="8212163" y="1198275"/>
            <a:ext cx="1671101" cy="3718704"/>
            <a:chOff x="8212163" y="1198275"/>
            <a:chExt cx="1671101" cy="3718704"/>
          </a:xfrm>
          <a:effectLst/>
        </p:grpSpPr>
        <p:sp>
          <p:nvSpPr>
            <p:cNvPr id="46" name="Rectangle: Top Corners Rounded 47">
              <a:extLst>
                <a:ext uri="{FF2B5EF4-FFF2-40B4-BE49-F238E27FC236}">
                  <a16:creationId xmlns="" xmlns:a16="http://schemas.microsoft.com/office/drawing/2014/main"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Rounded 48">
              <a:extLst>
                <a:ext uri="{FF2B5EF4-FFF2-40B4-BE49-F238E27FC236}">
                  <a16:creationId xmlns="" xmlns:a16="http://schemas.microsoft.com/office/drawing/2014/main"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Arrow: Pentagon 50">
              <a:extLst>
                <a:ext uri="{FF2B5EF4-FFF2-40B4-BE49-F238E27FC236}">
                  <a16:creationId xmlns="" xmlns:a16="http://schemas.microsoft.com/office/drawing/2014/main"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Arrow: Pentagon 51">
              <a:extLst>
                <a:ext uri="{FF2B5EF4-FFF2-40B4-BE49-F238E27FC236}">
                  <a16:creationId xmlns="" xmlns:a16="http://schemas.microsoft.com/office/drawing/2014/main"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52">
              <a:extLst>
                <a:ext uri="{FF2B5EF4-FFF2-40B4-BE49-F238E27FC236}">
                  <a16:creationId xmlns="" xmlns:a16="http://schemas.microsoft.com/office/drawing/2014/main"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Box 53">
              <a:extLst>
                <a:ext uri="{FF2B5EF4-FFF2-40B4-BE49-F238E27FC236}">
                  <a16:creationId xmlns="" xmlns:a16="http://schemas.microsoft.com/office/drawing/2014/main"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53" name="TextBox 54">
              <a:extLst>
                <a:ext uri="{FF2B5EF4-FFF2-40B4-BE49-F238E27FC236}">
                  <a16:creationId xmlns="" xmlns:a16="http://schemas.microsoft.com/office/drawing/2014/main"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QUALITE</a:t>
              </a:r>
              <a:endParaRPr lang="en-US" sz="1100" b="1" dirty="0">
                <a:latin typeface="Century Gothic" panose="020B0502020202020204" pitchFamily="34" charset="0"/>
              </a:endParaRPr>
            </a:p>
          </p:txBody>
        </p:sp>
        <p:sp>
          <p:nvSpPr>
            <p:cNvPr id="54" name="TextBox 55">
              <a:extLst>
                <a:ext uri="{FF2B5EF4-FFF2-40B4-BE49-F238E27FC236}">
                  <a16:creationId xmlns="" xmlns:a16="http://schemas.microsoft.com/office/drawing/2014/main" id="{23484671-82E5-4FDA-9A56-3C93AAA42BC6}"/>
                </a:ext>
              </a:extLst>
            </p:cNvPr>
            <p:cNvSpPr txBox="1"/>
            <p:nvPr/>
          </p:nvSpPr>
          <p:spPr>
            <a:xfrm>
              <a:off x="8508452" y="2857372"/>
              <a:ext cx="1083213" cy="769441"/>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a:t>
              </a:r>
              <a:endParaRPr lang="en-US" sz="1100" dirty="0">
                <a:solidFill>
                  <a:schemeClr val="bg1">
                    <a:lumMod val="50000"/>
                  </a:schemeClr>
                </a:solidFill>
              </a:endParaRPr>
            </a:p>
          </p:txBody>
        </p:sp>
      </p:grpSp>
      <p:grpSp>
        <p:nvGrpSpPr>
          <p:cNvPr id="55" name="Group 66">
            <a:extLst>
              <a:ext uri="{FF2B5EF4-FFF2-40B4-BE49-F238E27FC236}">
                <a16:creationId xmlns="" xmlns:a16="http://schemas.microsoft.com/office/drawing/2014/main" id="{BA713FED-C5FB-4175-9BB9-32B95F445263}"/>
              </a:ext>
            </a:extLst>
          </p:cNvPr>
          <p:cNvGrpSpPr/>
          <p:nvPr/>
        </p:nvGrpSpPr>
        <p:grpSpPr>
          <a:xfrm>
            <a:off x="10161271" y="1198275"/>
            <a:ext cx="1671101" cy="3718704"/>
            <a:chOff x="10161271" y="1198275"/>
            <a:chExt cx="1671101" cy="3718704"/>
          </a:xfrm>
          <a:effectLst/>
        </p:grpSpPr>
        <p:sp>
          <p:nvSpPr>
            <p:cNvPr id="56" name="Rectangle: Top Corners Rounded 57">
              <a:extLst>
                <a:ext uri="{FF2B5EF4-FFF2-40B4-BE49-F238E27FC236}">
                  <a16:creationId xmlns="" xmlns:a16="http://schemas.microsoft.com/office/drawing/2014/main"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Top Corners Rounded 58">
              <a:extLst>
                <a:ext uri="{FF2B5EF4-FFF2-40B4-BE49-F238E27FC236}">
                  <a16:creationId xmlns="" xmlns:a16="http://schemas.microsoft.com/office/drawing/2014/main"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 xmlns:a16="http://schemas.microsoft.com/office/drawing/2014/main"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Arrow: Pentagon 60">
              <a:extLst>
                <a:ext uri="{FF2B5EF4-FFF2-40B4-BE49-F238E27FC236}">
                  <a16:creationId xmlns="" xmlns:a16="http://schemas.microsoft.com/office/drawing/2014/main"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Arrow: Pentagon 61">
              <a:extLst>
                <a:ext uri="{FF2B5EF4-FFF2-40B4-BE49-F238E27FC236}">
                  <a16:creationId xmlns="" xmlns:a16="http://schemas.microsoft.com/office/drawing/2014/main" id="{1C935F6B-05B8-4020-8A51-4F5EACD8F721}"/>
                </a:ext>
              </a:extLst>
            </p:cNvPr>
            <p:cNvSpPr/>
            <p:nvPr/>
          </p:nvSpPr>
          <p:spPr>
            <a:xfrm rot="5400000">
              <a:off x="9665244" y="2656931"/>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Pentagon 62">
              <a:extLst>
                <a:ext uri="{FF2B5EF4-FFF2-40B4-BE49-F238E27FC236}">
                  <a16:creationId xmlns="" xmlns:a16="http://schemas.microsoft.com/office/drawing/2014/main"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3">
              <a:extLst>
                <a:ext uri="{FF2B5EF4-FFF2-40B4-BE49-F238E27FC236}">
                  <a16:creationId xmlns="" xmlns:a16="http://schemas.microsoft.com/office/drawing/2014/main"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63" name="TextBox 64">
              <a:extLst>
                <a:ext uri="{FF2B5EF4-FFF2-40B4-BE49-F238E27FC236}">
                  <a16:creationId xmlns="" xmlns:a16="http://schemas.microsoft.com/office/drawing/2014/main" id="{47EDCD8E-DFCF-45DC-AABF-028A1B8DED7C}"/>
                </a:ext>
              </a:extLst>
            </p:cNvPr>
            <p:cNvSpPr txBox="1"/>
            <p:nvPr/>
          </p:nvSpPr>
          <p:spPr>
            <a:xfrm>
              <a:off x="10284418" y="2090733"/>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DSI</a:t>
              </a:r>
              <a:endParaRPr lang="en-US" sz="1100" b="1" dirty="0">
                <a:latin typeface="Century Gothic" panose="020B0502020202020204" pitchFamily="34" charset="0"/>
              </a:endParaRPr>
            </a:p>
          </p:txBody>
        </p:sp>
        <p:sp>
          <p:nvSpPr>
            <p:cNvPr id="64" name="TextBox 65">
              <a:extLst>
                <a:ext uri="{FF2B5EF4-FFF2-40B4-BE49-F238E27FC236}">
                  <a16:creationId xmlns="" xmlns:a16="http://schemas.microsoft.com/office/drawing/2014/main" id="{B928F7F6-6AF5-411D-83AD-9E394911A394}"/>
                </a:ext>
              </a:extLst>
            </p:cNvPr>
            <p:cNvSpPr txBox="1"/>
            <p:nvPr/>
          </p:nvSpPr>
          <p:spPr>
            <a:xfrm>
              <a:off x="10231441" y="2301776"/>
              <a:ext cx="1531293" cy="2092881"/>
            </a:xfrm>
            <a:prstGeom prst="rect">
              <a:avLst/>
            </a:prstGeom>
            <a:noFill/>
          </p:spPr>
          <p:txBody>
            <a:bodyPr wrap="square" rtlCol="0">
              <a:spAutoFit/>
            </a:bodyPr>
            <a:lstStyle/>
            <a:p>
              <a:pPr marL="171450" indent="-171450">
                <a:buFontTx/>
                <a:buChar char="-"/>
              </a:pPr>
              <a:r>
                <a:rPr lang="fr-FR" sz="1000" b="1" dirty="0" smtClean="0"/>
                <a:t>Amélioration des scores dans la résolution  des ticket</a:t>
              </a:r>
            </a:p>
            <a:p>
              <a:pPr marL="171450" indent="-171450">
                <a:buFontTx/>
                <a:buChar char="-"/>
              </a:pPr>
              <a:r>
                <a:rPr lang="fr-FR" sz="1000" b="1" dirty="0" smtClean="0"/>
                <a:t>Amélioration du nombre de poste </a:t>
              </a:r>
              <a:endParaRPr lang="fr-FR" sz="1000" dirty="0"/>
            </a:p>
            <a:p>
              <a:pPr marL="171450" indent="-171450">
                <a:buFontTx/>
                <a:buChar char="-"/>
              </a:pPr>
              <a:r>
                <a:rPr lang="fr-FR" sz="1000" b="1" dirty="0" smtClean="0"/>
                <a:t>Beaucoup de coupure d’appel </a:t>
              </a:r>
              <a:r>
                <a:rPr lang="fr-FR" sz="1000" b="1" smtClean="0"/>
                <a:t>Sur MTN </a:t>
              </a:r>
              <a:r>
                <a:rPr lang="fr-FR" sz="1000" b="1" dirty="0" smtClean="0"/>
                <a:t>coté client</a:t>
              </a:r>
              <a:endParaRPr lang="fr-FR" sz="1000" b="1" dirty="0" smtClean="0"/>
            </a:p>
            <a:p>
              <a:pPr marL="171450" indent="-171450">
                <a:buFontTx/>
                <a:buChar char="-"/>
              </a:pPr>
              <a:r>
                <a:rPr lang="fr-FR" sz="1000" b="1" dirty="0" smtClean="0"/>
                <a:t>La DSI est en sous effectif donc ne peut assurer l’astreinte de nuit</a:t>
              </a:r>
              <a:endParaRPr lang="fr-FR" sz="1000" b="1" dirty="0" smtClean="0"/>
            </a:p>
            <a:p>
              <a:pPr marL="171450" indent="-171450">
                <a:buFontTx/>
                <a:buChar char="-"/>
              </a:pPr>
              <a:endParaRPr lang="fr-FR" sz="1000" b="1" dirty="0" smtClean="0"/>
            </a:p>
          </p:txBody>
        </p:sp>
      </p:grpSp>
      <p:sp>
        <p:nvSpPr>
          <p:cNvPr id="65" name="Oval 16">
            <a:extLst>
              <a:ext uri="{FF2B5EF4-FFF2-40B4-BE49-F238E27FC236}">
                <a16:creationId xmlns="" xmlns:a16="http://schemas.microsoft.com/office/drawing/2014/main" id="{BE6EE991-C4E6-438B-A9AD-DDEBF6D54888}"/>
              </a:ext>
            </a:extLst>
          </p:cNvPr>
          <p:cNvSpPr/>
          <p:nvPr/>
        </p:nvSpPr>
        <p:spPr>
          <a:xfrm>
            <a:off x="276727"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7">
            <a:extLst>
              <a:ext uri="{FF2B5EF4-FFF2-40B4-BE49-F238E27FC236}">
                <a16:creationId xmlns="" xmlns:a16="http://schemas.microsoft.com/office/drawing/2014/main" id="{D87127C6-75B2-4C79-9162-C6AEA4D49606}"/>
              </a:ext>
            </a:extLst>
          </p:cNvPr>
          <p:cNvSpPr/>
          <p:nvPr/>
        </p:nvSpPr>
        <p:spPr>
          <a:xfrm>
            <a:off x="2207284"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8">
            <a:extLst>
              <a:ext uri="{FF2B5EF4-FFF2-40B4-BE49-F238E27FC236}">
                <a16:creationId xmlns="" xmlns:a16="http://schemas.microsoft.com/office/drawing/2014/main" id="{50E38495-0202-4A00-9C31-D750211A8150}"/>
              </a:ext>
            </a:extLst>
          </p:cNvPr>
          <p:cNvSpPr/>
          <p:nvPr/>
        </p:nvSpPr>
        <p:spPr>
          <a:xfrm>
            <a:off x="4137841"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9">
            <a:extLst>
              <a:ext uri="{FF2B5EF4-FFF2-40B4-BE49-F238E27FC236}">
                <a16:creationId xmlns="" xmlns:a16="http://schemas.microsoft.com/office/drawing/2014/main" id="{A12AE342-9958-497F-9D94-A221A9D46ABA}"/>
              </a:ext>
            </a:extLst>
          </p:cNvPr>
          <p:cNvSpPr/>
          <p:nvPr/>
        </p:nvSpPr>
        <p:spPr>
          <a:xfrm>
            <a:off x="6068398"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70">
            <a:extLst>
              <a:ext uri="{FF2B5EF4-FFF2-40B4-BE49-F238E27FC236}">
                <a16:creationId xmlns="" xmlns:a16="http://schemas.microsoft.com/office/drawing/2014/main" id="{8EB08C1D-F03F-48F9-AAC8-7F32B6810453}"/>
              </a:ext>
            </a:extLst>
          </p:cNvPr>
          <p:cNvSpPr/>
          <p:nvPr/>
        </p:nvSpPr>
        <p:spPr>
          <a:xfrm>
            <a:off x="7998955"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1">
            <a:extLst>
              <a:ext uri="{FF2B5EF4-FFF2-40B4-BE49-F238E27FC236}">
                <a16:creationId xmlns="" xmlns:a16="http://schemas.microsoft.com/office/drawing/2014/main" id="{6A82B879-D7EE-4677-8C3B-A481A11F6252}"/>
              </a:ext>
            </a:extLst>
          </p:cNvPr>
          <p:cNvSpPr/>
          <p:nvPr/>
        </p:nvSpPr>
        <p:spPr>
          <a:xfrm>
            <a:off x="9929512"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bject 32">
            <a:extLst>
              <a:ext uri="{FF2B5EF4-FFF2-40B4-BE49-F238E27FC236}">
                <a16:creationId xmlns="" xmlns:a16="http://schemas.microsoft.com/office/drawing/2014/main" id="{C76991F2-8A0B-4B36-94A2-B625979C876E}"/>
              </a:ext>
            </a:extLst>
          </p:cNvPr>
          <p:cNvSpPr txBox="1">
            <a:spLocks noGrp="1"/>
          </p:cNvSpPr>
          <p:nvPr>
            <p:ph type="title"/>
          </p:nvPr>
        </p:nvSpPr>
        <p:spPr>
          <a:xfrm>
            <a:off x="41568" y="197984"/>
            <a:ext cx="10491654" cy="305212"/>
          </a:xfrm>
          <a:prstGeom prst="rect">
            <a:avLst/>
          </a:prstGeom>
        </p:spPr>
        <p:txBody>
          <a:bodyPr vert="horz" wrap="square" lIns="0" tIns="12700" rIns="0" bIns="0" rtlCol="0">
            <a:spAutoFit/>
          </a:bodyPr>
          <a:lstStyle/>
          <a:p>
            <a:pPr marL="12700">
              <a:lnSpc>
                <a:spcPct val="100000"/>
              </a:lnSpc>
              <a:spcBef>
                <a:spcPts val="100"/>
              </a:spcBef>
            </a:pPr>
            <a:r>
              <a:rPr lang="fr-FR" sz="1900" b="1" spc="-70" dirty="0">
                <a:latin typeface="Verdana" panose="020B0604030504040204" pitchFamily="34" charset="0"/>
                <a:ea typeface="Verdana" panose="020B0604030504040204" pitchFamily="34" charset="0"/>
              </a:rPr>
              <a:t>SYNTHESE : </a:t>
            </a:r>
            <a:r>
              <a:rPr lang="fr-FR" sz="1900" b="1" spc="-70" dirty="0">
                <a:solidFill>
                  <a:srgbClr val="FF0000"/>
                </a:solidFill>
                <a:latin typeface="Verdana" panose="020B0604030504040204" pitchFamily="34" charset="0"/>
                <a:ea typeface="Verdana" panose="020B0604030504040204" pitchFamily="34" charset="0"/>
              </a:rPr>
              <a:t>QUOI RETENIR?</a:t>
            </a:r>
            <a:endParaRPr sz="1900"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39048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smtClean="0">
                <a:solidFill>
                  <a:schemeClr val="accent2"/>
                </a:solidFill>
                <a:latin typeface="Arial" pitchFamily="34" charset="0"/>
                <a:cs typeface="Arial" panose="020B0604020202020204" pitchFamily="34" charset="0"/>
              </a:rPr>
              <a:t>COPIL</a:t>
            </a:r>
            <a:endParaRPr lang="fr-FR" sz="2400" b="1" dirty="0">
              <a:solidFill>
                <a:schemeClr val="accent2"/>
              </a:solidFill>
              <a:latin typeface="Arial" pitchFamily="34" charset="0"/>
              <a:cs typeface="Arial" panose="020B0604020202020204" pitchFamily="34" charset="0"/>
            </a:endParaRPr>
          </a:p>
          <a:p>
            <a:pPr algn="ctr">
              <a:lnSpc>
                <a:spcPct val="200000"/>
              </a:lnSpc>
            </a:pPr>
            <a:r>
              <a:rPr lang="fr-FR" sz="2400" b="1" dirty="0">
                <a:solidFill>
                  <a:schemeClr val="accent2"/>
                </a:solidFill>
                <a:latin typeface="Arial" pitchFamily="34" charset="0"/>
                <a:cs typeface="Arial" panose="020B0604020202020204" pitchFamily="34" charset="0"/>
              </a:rPr>
              <a:t>DIRECTION </a:t>
            </a:r>
            <a:r>
              <a:rPr lang="fr-FR" sz="2400" b="1" dirty="0" smtClean="0">
                <a:solidFill>
                  <a:schemeClr val="accent2"/>
                </a:solidFill>
                <a:latin typeface="Arial" pitchFamily="34" charset="0"/>
                <a:cs typeface="Arial" panose="020B0604020202020204" pitchFamily="34" charset="0"/>
              </a:rPr>
              <a:t>BUSINESS</a:t>
            </a:r>
            <a:endParaRPr lang="fr-FR" sz="2400" b="1" dirty="0">
              <a:solidFill>
                <a:schemeClr val="accent2"/>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15651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40" y="111436"/>
            <a:ext cx="12192000" cy="6590152"/>
          </a:xfrm>
          <a:prstGeom prst="rect">
            <a:avLst/>
          </a:prstGeom>
          <a:blipFill>
            <a:blip r:embed="rId2"/>
            <a:tile tx="0" ty="0" sx="100000" sy="100000" flip="none" algn="tl"/>
          </a:blipFill>
          <a:effectLst>
            <a:glow rad="63500">
              <a:schemeClr val="accent4">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6" name="Rectangle à coins arrondis 25"/>
          <p:cNvSpPr/>
          <p:nvPr/>
        </p:nvSpPr>
        <p:spPr>
          <a:xfrm>
            <a:off x="10460" y="4857187"/>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10440" y="4023373"/>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41378" y="157787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7957" y="3202490"/>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1378" y="754301"/>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11529" y="244206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4010991346"/>
              </p:ext>
            </p:extLst>
          </p:nvPr>
        </p:nvGraphicFramePr>
        <p:xfrm>
          <a:off x="2241507" y="757767"/>
          <a:ext cx="2300243" cy="2362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3121059911"/>
              </p:ext>
            </p:extLst>
          </p:nvPr>
        </p:nvGraphicFramePr>
        <p:xfrm>
          <a:off x="4673600" y="757767"/>
          <a:ext cx="3514725" cy="2357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p:cNvGraphicFramePr>
            <a:graphicFrameLocks/>
          </p:cNvGraphicFramePr>
          <p:nvPr>
            <p:extLst>
              <p:ext uri="{D42A27DB-BD31-4B8C-83A1-F6EECF244321}">
                <p14:modId xmlns:p14="http://schemas.microsoft.com/office/powerpoint/2010/main" val="1172228176"/>
              </p:ext>
            </p:extLst>
          </p:nvPr>
        </p:nvGraphicFramePr>
        <p:xfrm>
          <a:off x="2241507" y="3232856"/>
          <a:ext cx="5946818" cy="2784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p:cNvGraphicFramePr>
            <a:graphicFrameLocks/>
          </p:cNvGraphicFramePr>
          <p:nvPr>
            <p:extLst/>
          </p:nvPr>
        </p:nvGraphicFramePr>
        <p:xfrm>
          <a:off x="8320176" y="3232856"/>
          <a:ext cx="3629026" cy="2784122"/>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à coins arrondis 2"/>
          <p:cNvSpPr/>
          <p:nvPr/>
        </p:nvSpPr>
        <p:spPr>
          <a:xfrm>
            <a:off x="94963" y="2525901"/>
            <a:ext cx="553452"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11</a:t>
            </a:r>
            <a:endParaRPr lang="fr-FR" sz="1200" dirty="0">
              <a:solidFill>
                <a:schemeClr val="accent1"/>
              </a:solidFill>
            </a:endParaRPr>
          </a:p>
        </p:txBody>
      </p:sp>
      <p:sp>
        <p:nvSpPr>
          <p:cNvPr id="9" name="Rectangle à coins arrondis 8"/>
          <p:cNvSpPr/>
          <p:nvPr/>
        </p:nvSpPr>
        <p:spPr>
          <a:xfrm>
            <a:off x="128828" y="794378"/>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210/3</a:t>
            </a:r>
            <a:endParaRPr lang="fr-FR" sz="1200" dirty="0">
              <a:solidFill>
                <a:schemeClr val="accent1"/>
              </a:solidFill>
            </a:endParaRPr>
          </a:p>
        </p:txBody>
      </p:sp>
      <p:sp>
        <p:nvSpPr>
          <p:cNvPr id="10" name="Rectangle à coins arrondis 9"/>
          <p:cNvSpPr/>
          <p:nvPr/>
        </p:nvSpPr>
        <p:spPr>
          <a:xfrm>
            <a:off x="72124" y="324740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1</a:t>
            </a:r>
          </a:p>
        </p:txBody>
      </p:sp>
      <p:sp>
        <p:nvSpPr>
          <p:cNvPr id="11" name="Rectangle à coins arrondis 10"/>
          <p:cNvSpPr/>
          <p:nvPr/>
        </p:nvSpPr>
        <p:spPr>
          <a:xfrm>
            <a:off x="139185" y="1625679"/>
            <a:ext cx="617614"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accent1"/>
                </a:solidFill>
              </a:rPr>
              <a:t>25min34</a:t>
            </a:r>
            <a:endParaRPr lang="fr-FR" sz="1200" dirty="0">
              <a:solidFill>
                <a:schemeClr val="accent1"/>
              </a:solidFill>
            </a:endParaRPr>
          </a:p>
        </p:txBody>
      </p:sp>
      <p:sp>
        <p:nvSpPr>
          <p:cNvPr id="12" name="Rectangle à coins arrondis 11"/>
          <p:cNvSpPr/>
          <p:nvPr/>
        </p:nvSpPr>
        <p:spPr>
          <a:xfrm>
            <a:off x="84206" y="407225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7</a:t>
            </a:r>
          </a:p>
        </p:txBody>
      </p:sp>
      <p:sp>
        <p:nvSpPr>
          <p:cNvPr id="13" name="Rectangle à coins arrondis 12"/>
          <p:cNvSpPr/>
          <p:nvPr/>
        </p:nvSpPr>
        <p:spPr>
          <a:xfrm>
            <a:off x="98055" y="491383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3</a:t>
            </a:r>
          </a:p>
        </p:txBody>
      </p:sp>
      <p:sp>
        <p:nvSpPr>
          <p:cNvPr id="14" name="ZoneTexte 13"/>
          <p:cNvSpPr txBox="1"/>
          <p:nvPr/>
        </p:nvSpPr>
        <p:spPr>
          <a:xfrm>
            <a:off x="648415" y="2525901"/>
            <a:ext cx="1472770" cy="400110"/>
          </a:xfrm>
          <a:prstGeom prst="rect">
            <a:avLst/>
          </a:prstGeom>
          <a:noFill/>
        </p:spPr>
        <p:txBody>
          <a:bodyPr wrap="square" rtlCol="0">
            <a:spAutoFit/>
          </a:bodyPr>
          <a:lstStyle/>
          <a:p>
            <a:r>
              <a:rPr lang="fr-FR" sz="1000" b="1" dirty="0" smtClean="0"/>
              <a:t>Nombre de tickets d’incidents</a:t>
            </a:r>
            <a:endParaRPr lang="fr-FR" sz="1000" b="1" dirty="0"/>
          </a:p>
        </p:txBody>
      </p:sp>
      <p:sp>
        <p:nvSpPr>
          <p:cNvPr id="15" name="ZoneTexte 14"/>
          <p:cNvSpPr txBox="1"/>
          <p:nvPr/>
        </p:nvSpPr>
        <p:spPr>
          <a:xfrm>
            <a:off x="714359" y="765934"/>
            <a:ext cx="1572542" cy="553445"/>
          </a:xfrm>
          <a:prstGeom prst="rect">
            <a:avLst/>
          </a:prstGeom>
          <a:noFill/>
        </p:spPr>
        <p:txBody>
          <a:bodyPr wrap="square" rtlCol="0">
            <a:spAutoFit/>
          </a:bodyPr>
          <a:lstStyle/>
          <a:p>
            <a:r>
              <a:rPr lang="fr-FR" sz="1000" b="1" dirty="0" smtClean="0"/>
              <a:t>Nombre de postes opérationnels VS fonctionnels</a:t>
            </a:r>
            <a:endParaRPr lang="fr-FR" sz="1000" b="1" dirty="0"/>
          </a:p>
        </p:txBody>
      </p:sp>
      <p:sp>
        <p:nvSpPr>
          <p:cNvPr id="16" name="ZoneTexte 15"/>
          <p:cNvSpPr txBox="1"/>
          <p:nvPr/>
        </p:nvSpPr>
        <p:spPr>
          <a:xfrm>
            <a:off x="651508" y="3281253"/>
            <a:ext cx="1395297" cy="400110"/>
          </a:xfrm>
          <a:prstGeom prst="rect">
            <a:avLst/>
          </a:prstGeom>
          <a:noFill/>
        </p:spPr>
        <p:txBody>
          <a:bodyPr wrap="square" rtlCol="0">
            <a:spAutoFit/>
          </a:bodyPr>
          <a:lstStyle/>
          <a:p>
            <a:r>
              <a:rPr lang="fr-FR" sz="1000" b="1" dirty="0" smtClean="0"/>
              <a:t>tickets d’incidents ouverts</a:t>
            </a:r>
            <a:endParaRPr lang="fr-FR" sz="1000" b="1" dirty="0"/>
          </a:p>
        </p:txBody>
      </p:sp>
      <p:sp>
        <p:nvSpPr>
          <p:cNvPr id="17" name="ZoneTexte 16"/>
          <p:cNvSpPr txBox="1"/>
          <p:nvPr/>
        </p:nvSpPr>
        <p:spPr>
          <a:xfrm>
            <a:off x="763636" y="1625898"/>
            <a:ext cx="1395297" cy="400110"/>
          </a:xfrm>
          <a:prstGeom prst="rect">
            <a:avLst/>
          </a:prstGeom>
          <a:noFill/>
        </p:spPr>
        <p:txBody>
          <a:bodyPr wrap="square" rtlCol="0">
            <a:spAutoFit/>
          </a:bodyPr>
          <a:lstStyle/>
          <a:p>
            <a:r>
              <a:rPr lang="fr-FR" sz="1000" b="1" dirty="0" smtClean="0"/>
              <a:t>Temps moyen de traitement (en min)</a:t>
            </a:r>
            <a:endParaRPr lang="fr-FR" sz="1000" b="1" dirty="0"/>
          </a:p>
        </p:txBody>
      </p:sp>
      <p:sp>
        <p:nvSpPr>
          <p:cNvPr id="18" name="ZoneTexte 17"/>
          <p:cNvSpPr txBox="1"/>
          <p:nvPr/>
        </p:nvSpPr>
        <p:spPr>
          <a:xfrm>
            <a:off x="714359" y="4139725"/>
            <a:ext cx="1395297" cy="246221"/>
          </a:xfrm>
          <a:prstGeom prst="rect">
            <a:avLst/>
          </a:prstGeom>
          <a:noFill/>
        </p:spPr>
        <p:txBody>
          <a:bodyPr wrap="square" rtlCol="0">
            <a:spAutoFit/>
          </a:bodyPr>
          <a:lstStyle/>
          <a:p>
            <a:r>
              <a:rPr lang="fr-FR" sz="1000" b="1" dirty="0" smtClean="0"/>
              <a:t>Projet en cours</a:t>
            </a:r>
            <a:endParaRPr lang="fr-FR" sz="1000" b="1" dirty="0"/>
          </a:p>
        </p:txBody>
      </p:sp>
      <p:sp>
        <p:nvSpPr>
          <p:cNvPr id="19" name="ZoneTexte 18"/>
          <p:cNvSpPr txBox="1"/>
          <p:nvPr/>
        </p:nvSpPr>
        <p:spPr>
          <a:xfrm>
            <a:off x="725888" y="5003120"/>
            <a:ext cx="1395297" cy="246221"/>
          </a:xfrm>
          <a:prstGeom prst="rect">
            <a:avLst/>
          </a:prstGeom>
          <a:noFill/>
        </p:spPr>
        <p:txBody>
          <a:bodyPr wrap="square" rtlCol="0">
            <a:spAutoFit/>
          </a:bodyPr>
          <a:lstStyle/>
          <a:p>
            <a:r>
              <a:rPr lang="fr-FR" sz="1000" b="1" dirty="0" smtClean="0"/>
              <a:t>Projet en retard</a:t>
            </a:r>
            <a:endParaRPr lang="fr-FR" sz="1000" b="1" dirty="0"/>
          </a:p>
        </p:txBody>
      </p:sp>
      <p:graphicFrame>
        <p:nvGraphicFramePr>
          <p:cNvPr id="20" name="Graphique 19"/>
          <p:cNvGraphicFramePr>
            <a:graphicFrameLocks/>
          </p:cNvGraphicFramePr>
          <p:nvPr>
            <p:extLst/>
          </p:nvPr>
        </p:nvGraphicFramePr>
        <p:xfrm>
          <a:off x="8320176" y="757767"/>
          <a:ext cx="3629026" cy="2357468"/>
        </p:xfrm>
        <a:graphic>
          <a:graphicData uri="http://schemas.openxmlformats.org/drawingml/2006/chart">
            <c:chart xmlns:c="http://schemas.openxmlformats.org/drawingml/2006/chart" xmlns:r="http://schemas.openxmlformats.org/officeDocument/2006/relationships" r:id="rId7"/>
          </a:graphicData>
        </a:graphic>
      </p:graphicFrame>
      <p:sp>
        <p:nvSpPr>
          <p:cNvPr id="27" name="ZoneTexte 26"/>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1</a:t>
            </a:r>
            <a:endParaRPr lang="fr-FR" b="1" u="sng" dirty="0"/>
          </a:p>
          <a:p>
            <a:endParaRPr lang="fr-FR" dirty="0"/>
          </a:p>
        </p:txBody>
      </p:sp>
      <p:sp>
        <p:nvSpPr>
          <p:cNvPr id="28" name="Rectangle à coins arrondis 27"/>
          <p:cNvSpPr/>
          <p:nvPr/>
        </p:nvSpPr>
        <p:spPr>
          <a:xfrm>
            <a:off x="10460" y="5585206"/>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98055" y="564185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0</a:t>
            </a:r>
          </a:p>
        </p:txBody>
      </p:sp>
      <p:sp>
        <p:nvSpPr>
          <p:cNvPr id="30" name="ZoneTexte 29"/>
          <p:cNvSpPr txBox="1"/>
          <p:nvPr/>
        </p:nvSpPr>
        <p:spPr>
          <a:xfrm>
            <a:off x="725888" y="5731139"/>
            <a:ext cx="1395297" cy="246221"/>
          </a:xfrm>
          <a:prstGeom prst="rect">
            <a:avLst/>
          </a:prstGeom>
          <a:noFill/>
        </p:spPr>
        <p:txBody>
          <a:bodyPr wrap="square" rtlCol="0">
            <a:spAutoFit/>
          </a:bodyPr>
          <a:lstStyle/>
          <a:p>
            <a:r>
              <a:rPr lang="fr-FR" sz="1000" b="1" dirty="0" smtClean="0"/>
              <a:t>Projet </a:t>
            </a:r>
            <a:r>
              <a:rPr lang="fr-FR" sz="1000" b="1" dirty="0"/>
              <a:t> </a:t>
            </a:r>
            <a:r>
              <a:rPr lang="fr-FR" sz="1000" b="1" dirty="0" smtClean="0"/>
              <a:t>clôturé</a:t>
            </a:r>
            <a:endParaRPr lang="fr-FR" sz="1000" b="1" dirty="0"/>
          </a:p>
        </p:txBody>
      </p:sp>
    </p:spTree>
    <p:extLst>
      <p:ext uri="{BB962C8B-B14F-4D97-AF65-F5344CB8AC3E}">
        <p14:creationId xmlns:p14="http://schemas.microsoft.com/office/powerpoint/2010/main" val="2688328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7159"/>
            <a:ext cx="12192000" cy="661443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Graphique 4"/>
          <p:cNvGraphicFramePr>
            <a:graphicFrameLocks/>
          </p:cNvGraphicFramePr>
          <p:nvPr>
            <p:extLst>
              <p:ext uri="{D42A27DB-BD31-4B8C-83A1-F6EECF244321}">
                <p14:modId xmlns:p14="http://schemas.microsoft.com/office/powerpoint/2010/main" val="2718620721"/>
              </p:ext>
            </p:extLst>
          </p:nvPr>
        </p:nvGraphicFramePr>
        <p:xfrm>
          <a:off x="96252" y="3477127"/>
          <a:ext cx="4547937"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1288575614"/>
              </p:ext>
            </p:extLst>
          </p:nvPr>
        </p:nvGraphicFramePr>
        <p:xfrm>
          <a:off x="4776538" y="3477127"/>
          <a:ext cx="3605461" cy="26108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a:graphicFrameLocks/>
          </p:cNvGraphicFramePr>
          <p:nvPr>
            <p:extLst>
              <p:ext uri="{D42A27DB-BD31-4B8C-83A1-F6EECF244321}">
                <p14:modId xmlns:p14="http://schemas.microsoft.com/office/powerpoint/2010/main" val="3536279495"/>
              </p:ext>
            </p:extLst>
          </p:nvPr>
        </p:nvGraphicFramePr>
        <p:xfrm>
          <a:off x="8524876" y="3477127"/>
          <a:ext cx="3667124" cy="26108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aphique 8"/>
          <p:cNvGraphicFramePr>
            <a:graphicFrameLocks/>
          </p:cNvGraphicFramePr>
          <p:nvPr>
            <p:extLst>
              <p:ext uri="{D42A27DB-BD31-4B8C-83A1-F6EECF244321}">
                <p14:modId xmlns:p14="http://schemas.microsoft.com/office/powerpoint/2010/main" val="3603770691"/>
              </p:ext>
            </p:extLst>
          </p:nvPr>
        </p:nvGraphicFramePr>
        <p:xfrm>
          <a:off x="8514348" y="637673"/>
          <a:ext cx="3667124" cy="26000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aphique 9"/>
          <p:cNvGraphicFramePr>
            <a:graphicFrameLocks/>
          </p:cNvGraphicFramePr>
          <p:nvPr>
            <p:extLst>
              <p:ext uri="{D42A27DB-BD31-4B8C-83A1-F6EECF244321}">
                <p14:modId xmlns:p14="http://schemas.microsoft.com/office/powerpoint/2010/main" val="1495812187"/>
              </p:ext>
            </p:extLst>
          </p:nvPr>
        </p:nvGraphicFramePr>
        <p:xfrm>
          <a:off x="4776538" y="649706"/>
          <a:ext cx="3605461" cy="25880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aphique 10"/>
          <p:cNvGraphicFramePr>
            <a:graphicFrameLocks/>
          </p:cNvGraphicFramePr>
          <p:nvPr>
            <p:extLst>
              <p:ext uri="{D42A27DB-BD31-4B8C-83A1-F6EECF244321}">
                <p14:modId xmlns:p14="http://schemas.microsoft.com/office/powerpoint/2010/main" val="4187522652"/>
              </p:ext>
            </p:extLst>
          </p:nvPr>
        </p:nvGraphicFramePr>
        <p:xfrm>
          <a:off x="96252" y="649705"/>
          <a:ext cx="4547937" cy="2588041"/>
        </p:xfrm>
        <a:graphic>
          <a:graphicData uri="http://schemas.openxmlformats.org/drawingml/2006/chart">
            <c:chart xmlns:c="http://schemas.openxmlformats.org/drawingml/2006/chart" xmlns:r="http://schemas.openxmlformats.org/officeDocument/2006/relationships" r:id="rId8"/>
          </a:graphicData>
        </a:graphic>
      </p:graphicFrame>
      <p:sp>
        <p:nvSpPr>
          <p:cNvPr id="13" name="ZoneTexte 12"/>
          <p:cNvSpPr txBox="1"/>
          <p:nvPr/>
        </p:nvSpPr>
        <p:spPr>
          <a:xfrm>
            <a:off x="2103545" y="75127"/>
            <a:ext cx="9875520" cy="646331"/>
          </a:xfrm>
          <a:prstGeom prst="rect">
            <a:avLst/>
          </a:prstGeom>
          <a:noFill/>
        </p:spPr>
        <p:txBody>
          <a:bodyPr wrap="square" rtlCol="0">
            <a:spAutoFit/>
          </a:bodyPr>
          <a:lstStyle/>
          <a:p>
            <a:r>
              <a:rPr lang="fr-FR" b="1" u="sng" dirty="0" smtClean="0"/>
              <a:t>TABLEAU DE BORD SUIVI PARC INFORMATIQUE ET SUPPORT BENIN 2</a:t>
            </a:r>
            <a:endParaRPr lang="fr-FR" b="1" u="sng" dirty="0"/>
          </a:p>
          <a:p>
            <a:endParaRPr lang="fr-FR" dirty="0"/>
          </a:p>
        </p:txBody>
      </p:sp>
    </p:spTree>
    <p:extLst>
      <p:ext uri="{BB962C8B-B14F-4D97-AF65-F5344CB8AC3E}">
        <p14:creationId xmlns:p14="http://schemas.microsoft.com/office/powerpoint/2010/main" val="63710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157"/>
            <a:ext cx="12192000" cy="66024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p:cNvGraphicFramePr>
            <a:graphicFrameLocks/>
          </p:cNvGraphicFramePr>
          <p:nvPr>
            <p:extLst>
              <p:ext uri="{D42A27DB-BD31-4B8C-83A1-F6EECF244321}">
                <p14:modId xmlns:p14="http://schemas.microsoft.com/office/powerpoint/2010/main" val="4242890928"/>
              </p:ext>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Administration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Production ;</a:t>
            </a:r>
            <a:endParaRPr lang="fr-FR" sz="1400" b="1" u="sng" dirty="0">
              <a:latin typeface="Agency FB" panose="020B0503020202020204" pitchFamily="34" charset="0"/>
            </a:endParaRPr>
          </a:p>
        </p:txBody>
      </p:sp>
      <p:sp>
        <p:nvSpPr>
          <p:cNvPr id="10" name="Rectangle à coins arrondis 9"/>
          <p:cNvSpPr/>
          <p:nvPr/>
        </p:nvSpPr>
        <p:spPr>
          <a:xfrm>
            <a:off x="108283" y="3558336"/>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794324" y="3558336"/>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temps d’</a:t>
            </a:r>
            <a:r>
              <a:rPr lang="fr-FR" sz="1400" b="1" u="sng" dirty="0" err="1" smtClean="0">
                <a:latin typeface="Agency FB" panose="020B0503020202020204" pitchFamily="34" charset="0"/>
              </a:rPr>
              <a:t>innactiviter</a:t>
            </a:r>
            <a:r>
              <a:rPr lang="fr-FR" sz="1400" b="1" u="sng" dirty="0" smtClean="0">
                <a:latin typeface="Agency FB" panose="020B0503020202020204" pitchFamily="34" charset="0"/>
              </a:rPr>
              <a:t>;</a:t>
            </a:r>
            <a:endParaRPr lang="fr-FR" sz="1400" b="1" u="sng" dirty="0">
              <a:latin typeface="Agency FB" panose="020B0503020202020204" pitchFamily="34" charset="0"/>
            </a:endParaRPr>
          </a:p>
        </p:txBody>
      </p:sp>
      <p:sp>
        <p:nvSpPr>
          <p:cNvPr id="12" name="Rectangle à coins arrondis 11"/>
          <p:cNvSpPr/>
          <p:nvPr/>
        </p:nvSpPr>
        <p:spPr>
          <a:xfrm>
            <a:off x="4733544" y="35456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66890" y="35583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487106"/>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projets;</a:t>
            </a:r>
            <a:endParaRPr lang="fr-FR" sz="1400" b="1" u="sng" dirty="0">
              <a:latin typeface="Agency FB" panose="020B0503020202020204" pitchFamily="34" charset="0"/>
            </a:endParaRPr>
          </a:p>
        </p:txBody>
      </p:sp>
      <p:sp>
        <p:nvSpPr>
          <p:cNvPr id="15" name="ZoneTexte 14"/>
          <p:cNvSpPr txBox="1"/>
          <p:nvPr/>
        </p:nvSpPr>
        <p:spPr>
          <a:xfrm>
            <a:off x="9195763" y="3495167"/>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tickets;</a:t>
            </a:r>
            <a:endParaRPr lang="fr-FR" sz="1400" b="1" u="sng" dirty="0">
              <a:latin typeface="Agency FB" panose="020B0503020202020204" pitchFamily="34" charset="0"/>
            </a:endParaRPr>
          </a:p>
        </p:txBody>
      </p:sp>
      <p:sp>
        <p:nvSpPr>
          <p:cNvPr id="16" name="ZoneTexte 15"/>
          <p:cNvSpPr txBox="1"/>
          <p:nvPr/>
        </p:nvSpPr>
        <p:spPr>
          <a:xfrm>
            <a:off x="4763113" y="994542"/>
            <a:ext cx="3584395" cy="954107"/>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Pour les 2 postes de la DP besoin d’un clavier et 2 </a:t>
            </a:r>
            <a:r>
              <a:rPr lang="fr-FR" sz="1400" dirty="0" smtClean="0">
                <a:latin typeface="Agency FB" panose="020B0503020202020204" pitchFamily="34" charset="0"/>
              </a:rPr>
              <a:t>souris poste </a:t>
            </a:r>
            <a:r>
              <a:rPr lang="fr-FR" sz="1400" dirty="0" err="1" smtClean="0">
                <a:latin typeface="Agency FB" panose="020B0503020202020204" pitchFamily="34" charset="0"/>
              </a:rPr>
              <a:t>prevu</a:t>
            </a:r>
            <a:r>
              <a:rPr lang="fr-FR" sz="1400" dirty="0" smtClean="0">
                <a:latin typeface="Agency FB" panose="020B0503020202020204" pitchFamily="34" charset="0"/>
              </a:rPr>
              <a:t> pour les futur stagiaires</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Pour le poste de la DQ besoin d’une souris ( prévoir changer les souris qui ne sont plus très confortables)</a:t>
            </a:r>
          </a:p>
        </p:txBody>
      </p:sp>
      <p:sp>
        <p:nvSpPr>
          <p:cNvPr id="17" name="ZoneTexte 16"/>
          <p:cNvSpPr txBox="1"/>
          <p:nvPr/>
        </p:nvSpPr>
        <p:spPr>
          <a:xfrm>
            <a:off x="8530390" y="920595"/>
            <a:ext cx="3545305" cy="1169551"/>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MOOV: P11 l’eau de la climatisation endommage le clavier de cette </a:t>
            </a:r>
            <a:r>
              <a:rPr lang="fr-FR" sz="1400" dirty="0" smtClean="0">
                <a:latin typeface="Agency FB" panose="020B0503020202020204" pitchFamily="34" charset="0"/>
              </a:rPr>
              <a:t>position , P3 disque dur a remplacé car affiche écran  bleu et reboot fréquemment</a:t>
            </a:r>
            <a:endParaRPr lang="fr-FR" sz="1400" dirty="0" smtClean="0">
              <a:latin typeface="Agency FB" panose="020B0503020202020204" pitchFamily="34" charset="0"/>
            </a:endParaRPr>
          </a:p>
          <a:p>
            <a:pPr marL="285750" indent="-285750">
              <a:buFontTx/>
              <a:buChar char="-"/>
            </a:pPr>
            <a:r>
              <a:rPr lang="fr-FR" sz="1400" dirty="0" err="1" smtClean="0">
                <a:latin typeface="Agency FB" panose="020B0503020202020204" pitchFamily="34" charset="0"/>
              </a:rPr>
              <a:t>Bytel</a:t>
            </a:r>
            <a:r>
              <a:rPr lang="fr-FR" sz="1400" dirty="0" smtClean="0">
                <a:latin typeface="Agency FB" panose="020B0503020202020204" pitchFamily="34" charset="0"/>
              </a:rPr>
              <a:t> : besoin de deux souris</a:t>
            </a:r>
          </a:p>
          <a:p>
            <a:pPr marL="285750" indent="-285750">
              <a:buFontTx/>
              <a:buChar char="-"/>
            </a:pPr>
            <a:r>
              <a:rPr lang="fr-FR" sz="1400" dirty="0" smtClean="0">
                <a:latin typeface="Agency FB" panose="020B0503020202020204" pitchFamily="34" charset="0"/>
              </a:rPr>
              <a:t>FTY:  4 souris a </a:t>
            </a:r>
            <a:r>
              <a:rPr lang="fr-FR" sz="1400" dirty="0">
                <a:latin typeface="Agency FB" panose="020B0503020202020204" pitchFamily="34" charset="0"/>
              </a:rPr>
              <a:t>remplacer car pénible a </a:t>
            </a:r>
            <a:r>
              <a:rPr lang="fr-FR" sz="1400" dirty="0" smtClean="0">
                <a:latin typeface="Agency FB" panose="020B0503020202020204" pitchFamily="34" charset="0"/>
              </a:rPr>
              <a:t>utiliser</a:t>
            </a:r>
          </a:p>
        </p:txBody>
      </p:sp>
      <p:sp>
        <p:nvSpPr>
          <p:cNvPr id="18" name="ZoneTexte 17"/>
          <p:cNvSpPr txBox="1"/>
          <p:nvPr/>
        </p:nvSpPr>
        <p:spPr>
          <a:xfrm>
            <a:off x="4733543" y="3616343"/>
            <a:ext cx="3584395" cy="3323987"/>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BCP Cameroun le serveur est déjà déployé dans le data center du client nous devrons y retourné pour paramétrer les adresses </a:t>
            </a:r>
            <a:r>
              <a:rPr lang="fr-FR" sz="1400" dirty="0" err="1" smtClean="0">
                <a:latin typeface="Agency FB" panose="020B0503020202020204" pitchFamily="34" charset="0"/>
              </a:rPr>
              <a:t>ip</a:t>
            </a:r>
            <a:r>
              <a:rPr lang="fr-FR" sz="1400" dirty="0" smtClean="0">
                <a:latin typeface="Agency FB" panose="020B0503020202020204" pitchFamily="34" charset="0"/>
              </a:rPr>
              <a:t> et tester le VPN quand ils seront ok</a:t>
            </a:r>
          </a:p>
          <a:p>
            <a:pPr marL="285750" indent="-285750">
              <a:buFontTx/>
              <a:buChar char="-"/>
            </a:pPr>
            <a:r>
              <a:rPr lang="fr-FR" sz="1400" dirty="0" smtClean="0">
                <a:latin typeface="Agency FB" panose="020B0503020202020204" pitchFamily="34" charset="0"/>
              </a:rPr>
              <a:t> IVR GUINEE BISEAU : le ticket est déjà escaladé chez le support </a:t>
            </a:r>
            <a:r>
              <a:rPr lang="fr-FR" sz="1400" dirty="0" err="1" smtClean="0">
                <a:latin typeface="Agency FB" panose="020B0503020202020204" pitchFamily="34" charset="0"/>
              </a:rPr>
              <a:t>Nobelbiz</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BCP MTN Brazza: stand by</a:t>
            </a:r>
          </a:p>
          <a:p>
            <a:pPr marL="285750" indent="-285750">
              <a:buFontTx/>
              <a:buChar char="-"/>
            </a:pPr>
            <a:r>
              <a:rPr lang="fr-FR" sz="1400" dirty="0" err="1" smtClean="0">
                <a:latin typeface="Agency FB" panose="020B0503020202020204" pitchFamily="34" charset="0"/>
              </a:rPr>
              <a:t>Trunk</a:t>
            </a:r>
            <a:r>
              <a:rPr lang="fr-FR" sz="1400" dirty="0" smtClean="0">
                <a:latin typeface="Agency FB" panose="020B0503020202020204" pitchFamily="34" charset="0"/>
              </a:rPr>
              <a:t> </a:t>
            </a:r>
            <a:r>
              <a:rPr lang="fr-FR" sz="1400" dirty="0" err="1" smtClean="0">
                <a:latin typeface="Agency FB" panose="020B0503020202020204" pitchFamily="34" charset="0"/>
              </a:rPr>
              <a:t>sip</a:t>
            </a:r>
            <a:r>
              <a:rPr lang="fr-FR" sz="1400" dirty="0" smtClean="0">
                <a:latin typeface="Agency FB" panose="020B0503020202020204" pitchFamily="34" charset="0"/>
              </a:rPr>
              <a:t> </a:t>
            </a:r>
            <a:r>
              <a:rPr lang="fr-FR" sz="1400" dirty="0" err="1" smtClean="0">
                <a:latin typeface="Agency FB" panose="020B0503020202020204" pitchFamily="34" charset="0"/>
              </a:rPr>
              <a:t>moov</a:t>
            </a:r>
            <a:r>
              <a:rPr lang="fr-FR" sz="1400" dirty="0" smtClean="0">
                <a:latin typeface="Agency FB" panose="020B0503020202020204" pitchFamily="34" charset="0"/>
              </a:rPr>
              <a:t> : en cours</a:t>
            </a:r>
          </a:p>
          <a:p>
            <a:pPr marL="285750" indent="-285750">
              <a:buFontTx/>
              <a:buChar char="-"/>
            </a:pPr>
            <a:r>
              <a:rPr lang="fr-FR" sz="1400" dirty="0" smtClean="0">
                <a:latin typeface="Agency FB" panose="020B0503020202020204" pitchFamily="34" charset="0"/>
              </a:rPr>
              <a:t>Redynamisation </a:t>
            </a:r>
            <a:r>
              <a:rPr lang="fr-FR" sz="1400" dirty="0" err="1" smtClean="0">
                <a:latin typeface="Agency FB" panose="020B0503020202020204" pitchFamily="34" charset="0"/>
              </a:rPr>
              <a:t>ivr</a:t>
            </a:r>
            <a:r>
              <a:rPr lang="fr-FR" sz="1400" dirty="0" smtClean="0">
                <a:latin typeface="Agency FB" panose="020B0503020202020204" pitchFamily="34" charset="0"/>
              </a:rPr>
              <a:t> </a:t>
            </a:r>
            <a:r>
              <a:rPr lang="fr-FR" sz="1400" dirty="0" err="1" smtClean="0">
                <a:latin typeface="Agency FB" panose="020B0503020202020204" pitchFamily="34" charset="0"/>
              </a:rPr>
              <a:t>Moov</a:t>
            </a:r>
            <a:r>
              <a:rPr lang="fr-FR" sz="1400" dirty="0" smtClean="0">
                <a:latin typeface="Agency FB" panose="020B0503020202020204" pitchFamily="34" charset="0"/>
              </a:rPr>
              <a:t> en attente du </a:t>
            </a:r>
            <a:r>
              <a:rPr lang="fr-FR" sz="1400" dirty="0" err="1" smtClean="0">
                <a:latin typeface="Agency FB" panose="020B0503020202020204" pitchFamily="34" charset="0"/>
              </a:rPr>
              <a:t>sda</a:t>
            </a:r>
            <a:r>
              <a:rPr lang="fr-FR" sz="1400" dirty="0" smtClean="0">
                <a:latin typeface="Agency FB" panose="020B0503020202020204" pitchFamily="34" charset="0"/>
              </a:rPr>
              <a:t> pour les test</a:t>
            </a:r>
          </a:p>
          <a:p>
            <a:pPr marL="285750" indent="-285750">
              <a:buFontTx/>
              <a:buChar char="-"/>
            </a:pPr>
            <a:r>
              <a:rPr lang="fr-FR" sz="1400" dirty="0" smtClean="0">
                <a:latin typeface="Agency FB" panose="020B0503020202020204" pitchFamily="34" charset="0"/>
              </a:rPr>
              <a:t>Installation plateforme </a:t>
            </a:r>
            <a:r>
              <a:rPr lang="fr-FR" sz="1400" dirty="0" err="1" smtClean="0">
                <a:latin typeface="Agency FB" panose="020B0503020202020204" pitchFamily="34" charset="0"/>
              </a:rPr>
              <a:t>hermes</a:t>
            </a:r>
            <a:r>
              <a:rPr lang="fr-FR" sz="1400" dirty="0" smtClean="0">
                <a:latin typeface="Agency FB" panose="020B0503020202020204" pitchFamily="34" charset="0"/>
              </a:rPr>
              <a:t> cote d’ivoire: </a:t>
            </a:r>
            <a:r>
              <a:rPr lang="fr-FR" sz="1400" dirty="0" err="1" smtClean="0">
                <a:latin typeface="Agency FB" panose="020B0503020202020204" pitchFamily="34" charset="0"/>
              </a:rPr>
              <a:t>finialisation</a:t>
            </a:r>
            <a:r>
              <a:rPr lang="fr-FR" sz="1400" dirty="0" smtClean="0">
                <a:latin typeface="Agency FB" panose="020B0503020202020204" pitchFamily="34" charset="0"/>
              </a:rPr>
              <a:t> des config en cours </a:t>
            </a:r>
          </a:p>
          <a:p>
            <a:pPr marL="285750" indent="-285750">
              <a:buFontTx/>
              <a:buChar char="-"/>
            </a:pPr>
            <a:r>
              <a:rPr lang="fr-FR" sz="1400" dirty="0" smtClean="0">
                <a:latin typeface="Agency FB" panose="020B0503020202020204" pitchFamily="34" charset="0"/>
              </a:rPr>
              <a:t>Installation serveur </a:t>
            </a:r>
            <a:r>
              <a:rPr lang="fr-FR" sz="1400" dirty="0" err="1" smtClean="0">
                <a:latin typeface="Agency FB" panose="020B0503020202020204" pitchFamily="34" charset="0"/>
              </a:rPr>
              <a:t>yellochat</a:t>
            </a:r>
            <a:r>
              <a:rPr lang="fr-FR" sz="1400" dirty="0" smtClean="0">
                <a:latin typeface="Agency FB" panose="020B0503020202020204" pitchFamily="34" charset="0"/>
              </a:rPr>
              <a:t>: </a:t>
            </a:r>
            <a:r>
              <a:rPr lang="fr-FR" sz="1400" dirty="0" smtClean="0">
                <a:latin typeface="Agency FB" panose="020B0503020202020204" pitchFamily="34" charset="0"/>
              </a:rPr>
              <a:t>le téléphone a été </a:t>
            </a:r>
            <a:r>
              <a:rPr lang="fr-FR" sz="1400" dirty="0" err="1" smtClean="0">
                <a:latin typeface="Agency FB" panose="020B0503020202020204" pitchFamily="34" charset="0"/>
              </a:rPr>
              <a:t>deposé</a:t>
            </a:r>
            <a:r>
              <a:rPr lang="fr-FR" sz="1400" dirty="0" smtClean="0">
                <a:latin typeface="Agency FB" panose="020B0503020202020204" pitchFamily="34" charset="0"/>
              </a:rPr>
              <a:t> chez le support pour les test</a:t>
            </a: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19" name="ZoneTexte 18"/>
          <p:cNvSpPr txBox="1"/>
          <p:nvPr/>
        </p:nvSpPr>
        <p:spPr>
          <a:xfrm>
            <a:off x="8599476" y="3775898"/>
            <a:ext cx="3531911" cy="2246769"/>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Impossible de connecté l’appel nous avons ce message sur </a:t>
            </a:r>
            <a:r>
              <a:rPr lang="fr-FR" sz="1400" dirty="0">
                <a:latin typeface="Agency FB" panose="020B0503020202020204" pitchFamily="34" charset="0"/>
              </a:rPr>
              <a:t>8</a:t>
            </a:r>
            <a:r>
              <a:rPr lang="fr-FR" sz="1400" dirty="0" smtClean="0">
                <a:latin typeface="Agency FB" panose="020B0503020202020204" pitchFamily="34" charset="0"/>
              </a:rPr>
              <a:t> postes de </a:t>
            </a:r>
            <a:r>
              <a:rPr lang="fr-FR" sz="1400" dirty="0" err="1" smtClean="0">
                <a:latin typeface="Agency FB" panose="020B0503020202020204" pitchFamily="34" charset="0"/>
              </a:rPr>
              <a:t>bytel</a:t>
            </a:r>
            <a:r>
              <a:rPr lang="fr-FR" sz="1400" dirty="0" smtClean="0">
                <a:latin typeface="Agency FB" panose="020B0503020202020204" pitchFamily="34" charset="0"/>
              </a:rPr>
              <a:t> ce qui ne permet pas de prendre des appels sur ces </a:t>
            </a:r>
            <a:r>
              <a:rPr lang="fr-FR" sz="1400" dirty="0" smtClean="0">
                <a:latin typeface="Agency FB" panose="020B0503020202020204" pitchFamily="34" charset="0"/>
              </a:rPr>
              <a:t>position en cours de résolution</a:t>
            </a:r>
            <a:endParaRPr lang="fr-FR" sz="1400" dirty="0" smtClean="0">
              <a:latin typeface="Agency FB" panose="020B0503020202020204" pitchFamily="34" charset="0"/>
            </a:endParaRPr>
          </a:p>
          <a:p>
            <a:endParaRPr lang="fr-FR" sz="1400" dirty="0" smtClean="0">
              <a:latin typeface="Agency FB" panose="020B0503020202020204" pitchFamily="34" charset="0"/>
            </a:endParaRPr>
          </a:p>
          <a:p>
            <a:endParaRPr lang="fr-FR" sz="1400" dirty="0" smtClean="0">
              <a:latin typeface="Agency FB" panose="020B0503020202020204" pitchFamily="34" charset="0"/>
            </a:endParaRPr>
          </a:p>
          <a:p>
            <a:r>
              <a:rPr lang="fr-FR" sz="1400" b="1" dirty="0" smtClean="0">
                <a:solidFill>
                  <a:srgbClr val="FF0000"/>
                </a:solidFill>
                <a:latin typeface="Agency FB" panose="020B0503020202020204" pitchFamily="34" charset="0"/>
              </a:rPr>
              <a:t>Recommandation: </a:t>
            </a:r>
            <a:r>
              <a:rPr lang="fr-FR" sz="1400" dirty="0" smtClean="0">
                <a:latin typeface="Agency FB" panose="020B0503020202020204" pitchFamily="34" charset="0"/>
              </a:rPr>
              <a:t>remplacer les </a:t>
            </a:r>
            <a:r>
              <a:rPr lang="fr-FR" sz="1400" dirty="0" err="1" smtClean="0">
                <a:latin typeface="Agency FB" panose="020B0503020202020204" pitchFamily="34" charset="0"/>
              </a:rPr>
              <a:t>core</a:t>
            </a:r>
            <a:r>
              <a:rPr lang="fr-FR" sz="1400" dirty="0" smtClean="0">
                <a:latin typeface="Agency FB" panose="020B0503020202020204" pitchFamily="34" charset="0"/>
              </a:rPr>
              <a:t> i2 encore présent sur le parc par des postes minimum </a:t>
            </a:r>
            <a:r>
              <a:rPr lang="fr-FR" sz="1400" dirty="0" err="1" smtClean="0">
                <a:latin typeface="Agency FB" panose="020B0503020202020204" pitchFamily="34" charset="0"/>
              </a:rPr>
              <a:t>core</a:t>
            </a:r>
            <a:r>
              <a:rPr lang="fr-FR" sz="1400" dirty="0" smtClean="0">
                <a:latin typeface="Agency FB" panose="020B0503020202020204" pitchFamily="34" charset="0"/>
              </a:rPr>
              <a:t> i5 </a:t>
            </a:r>
            <a:r>
              <a:rPr lang="fr-FR" sz="1400" dirty="0" err="1" smtClean="0">
                <a:latin typeface="Agency FB" panose="020B0503020202020204" pitchFamily="34" charset="0"/>
              </a:rPr>
              <a:t>win</a:t>
            </a:r>
            <a:r>
              <a:rPr lang="fr-FR" sz="1400" dirty="0" smtClean="0">
                <a:latin typeface="Agency FB" panose="020B0503020202020204" pitchFamily="34" charset="0"/>
              </a:rPr>
              <a:t> 10 car les utilisateur se plaignent de lenteur </a:t>
            </a: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323086" y="3985077"/>
            <a:ext cx="4051381" cy="1169551"/>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60</a:t>
            </a:r>
            <a:r>
              <a:rPr lang="fr-FR" sz="1400" dirty="0" smtClean="0">
                <a:latin typeface="Agency FB" panose="020B0503020202020204" pitchFamily="34" charset="0"/>
              </a:rPr>
              <a:t> </a:t>
            </a:r>
            <a:r>
              <a:rPr lang="fr-FR" sz="1400" dirty="0" smtClean="0">
                <a:latin typeface="Agency FB" panose="020B0503020202020204" pitchFamily="34" charset="0"/>
              </a:rPr>
              <a:t>minutes sont </a:t>
            </a:r>
            <a:r>
              <a:rPr lang="fr-FR" sz="1400" dirty="0" smtClean="0">
                <a:latin typeface="Agency FB" panose="020B0503020202020204" pitchFamily="34" charset="0"/>
              </a:rPr>
              <a:t>comptabilisé du a de nombreuse coupure d’appels  dysfonctionnement coté client MTN</a:t>
            </a:r>
          </a:p>
          <a:p>
            <a:r>
              <a:rPr lang="fr-FR" sz="1400" dirty="0" smtClean="0">
                <a:latin typeface="Agency FB" panose="020B0503020202020204" pitchFamily="34" charset="0"/>
              </a:rPr>
              <a:t>- </a:t>
            </a:r>
            <a:r>
              <a:rPr lang="fr-FR" sz="1400" dirty="0" err="1" smtClean="0">
                <a:latin typeface="Agency FB" panose="020B0503020202020204" pitchFamily="34" charset="0"/>
              </a:rPr>
              <a:t>Moov</a:t>
            </a:r>
            <a:r>
              <a:rPr lang="fr-FR" sz="1400" dirty="0" smtClean="0">
                <a:latin typeface="Agency FB" panose="020B0503020202020204" pitchFamily="34" charset="0"/>
              </a:rPr>
              <a:t> 10 min déconnexion suite a un service </a:t>
            </a:r>
            <a:r>
              <a:rPr lang="fr-FR" sz="1400" dirty="0" err="1" smtClean="0">
                <a:latin typeface="Agency FB" panose="020B0503020202020204" pitchFamily="34" charset="0"/>
              </a:rPr>
              <a:t>hermes</a:t>
            </a:r>
            <a:r>
              <a:rPr lang="fr-FR" sz="1400" dirty="0" smtClean="0">
                <a:latin typeface="Agency FB" panose="020B0503020202020204" pitchFamily="34" charset="0"/>
              </a:rPr>
              <a:t> down</a:t>
            </a:r>
            <a:endParaRPr lang="fr-FR" sz="1400" dirty="0">
              <a:latin typeface="Agency FB" panose="020B0503020202020204" pitchFamily="34" charset="0"/>
            </a:endParaRPr>
          </a:p>
          <a:p>
            <a:endParaRPr lang="fr-FR" sz="1400" dirty="0" smtClean="0">
              <a:latin typeface="Agency FB" panose="020B0503020202020204" pitchFamily="34" charset="0"/>
            </a:endParaRPr>
          </a:p>
          <a:p>
            <a:pPr marL="285750" indent="-285750">
              <a:buFontTx/>
              <a:buChar char="-"/>
            </a:pPr>
            <a:endParaRPr lang="fr-FR" sz="1400" dirty="0">
              <a:latin typeface="Agency FB" panose="020B0503020202020204" pitchFamily="34" charset="0"/>
            </a:endParaRPr>
          </a:p>
        </p:txBody>
      </p:sp>
      <p:sp>
        <p:nvSpPr>
          <p:cNvPr id="21" name="ZoneTexte 20"/>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3</a:t>
            </a:r>
            <a:endParaRPr lang="fr-FR" b="1" u="sng" dirty="0"/>
          </a:p>
          <a:p>
            <a:endParaRPr lang="fr-FR" dirty="0"/>
          </a:p>
        </p:txBody>
      </p:sp>
    </p:spTree>
    <p:extLst>
      <p:ext uri="{BB962C8B-B14F-4D97-AF65-F5344CB8AC3E}">
        <p14:creationId xmlns:p14="http://schemas.microsoft.com/office/powerpoint/2010/main" val="32988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2725"/>
            <a:ext cx="12192000" cy="650683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Graphique 10"/>
          <p:cNvGraphicFramePr>
            <a:graphicFrameLocks/>
          </p:cNvGraphicFramePr>
          <p:nvPr>
            <p:extLst>
              <p:ext uri="{D42A27DB-BD31-4B8C-83A1-F6EECF244321}">
                <p14:modId xmlns:p14="http://schemas.microsoft.com/office/powerpoint/2010/main" val="3550307225"/>
              </p:ext>
            </p:extLst>
          </p:nvPr>
        </p:nvGraphicFramePr>
        <p:xfrm>
          <a:off x="440334" y="813622"/>
          <a:ext cx="3884016" cy="248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aphique 12"/>
          <p:cNvGraphicFramePr>
            <a:graphicFrameLocks/>
          </p:cNvGraphicFramePr>
          <p:nvPr>
            <p:extLst>
              <p:ext uri="{D42A27DB-BD31-4B8C-83A1-F6EECF244321}">
                <p14:modId xmlns:p14="http://schemas.microsoft.com/office/powerpoint/2010/main" val="3074339362"/>
              </p:ext>
            </p:extLst>
          </p:nvPr>
        </p:nvGraphicFramePr>
        <p:xfrm>
          <a:off x="6275158" y="3535680"/>
          <a:ext cx="5775784" cy="2487168"/>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9"/>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FILIALE 1</a:t>
            </a:r>
            <a:endParaRPr lang="fr-FR" b="1" u="sng" dirty="0"/>
          </a:p>
          <a:p>
            <a:endParaRPr lang="fr-FR" dirty="0"/>
          </a:p>
        </p:txBody>
      </p:sp>
      <p:graphicFrame>
        <p:nvGraphicFramePr>
          <p:cNvPr id="14" name="Graphique 13"/>
          <p:cNvGraphicFramePr>
            <a:graphicFrameLocks/>
          </p:cNvGraphicFramePr>
          <p:nvPr>
            <p:extLst>
              <p:ext uri="{D42A27DB-BD31-4B8C-83A1-F6EECF244321}">
                <p14:modId xmlns:p14="http://schemas.microsoft.com/office/powerpoint/2010/main" val="3048972102"/>
              </p:ext>
            </p:extLst>
          </p:nvPr>
        </p:nvGraphicFramePr>
        <p:xfrm>
          <a:off x="440334" y="3535680"/>
          <a:ext cx="5693765"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p:cNvGraphicFramePr>
            <a:graphicFrameLocks/>
          </p:cNvGraphicFramePr>
          <p:nvPr>
            <p:extLst>
              <p:ext uri="{D42A27DB-BD31-4B8C-83A1-F6EECF244321}">
                <p14:modId xmlns:p14="http://schemas.microsoft.com/office/powerpoint/2010/main" val="3550254207"/>
              </p:ext>
            </p:extLst>
          </p:nvPr>
        </p:nvGraphicFramePr>
        <p:xfrm>
          <a:off x="8088528" y="829056"/>
          <a:ext cx="3884016" cy="2487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Graphique 15"/>
          <p:cNvGraphicFramePr/>
          <p:nvPr>
            <p:extLst>
              <p:ext uri="{D42A27DB-BD31-4B8C-83A1-F6EECF244321}">
                <p14:modId xmlns:p14="http://schemas.microsoft.com/office/powerpoint/2010/main" val="3235094810"/>
              </p:ext>
            </p:extLst>
          </p:nvPr>
        </p:nvGraphicFramePr>
        <p:xfrm>
          <a:off x="4370596" y="788506"/>
          <a:ext cx="3671687" cy="252771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996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CONGO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CAMEROUN ;</a:t>
            </a:r>
            <a:endParaRPr lang="fr-FR" sz="1400" b="1" u="sng" dirty="0">
              <a:latin typeface="Agency FB" panose="020B0503020202020204" pitchFamily="34" charset="0"/>
            </a:endParaRPr>
          </a:p>
        </p:txBody>
      </p:sp>
      <p:sp>
        <p:nvSpPr>
          <p:cNvPr id="10" name="Rectangle à coins arrondis 9"/>
          <p:cNvSpPr/>
          <p:nvPr/>
        </p:nvSpPr>
        <p:spPr>
          <a:xfrm>
            <a:off x="71708" y="719732"/>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949774" y="674299"/>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cote d’ivoire;</a:t>
            </a:r>
            <a:endParaRPr lang="fr-FR" sz="1400" b="1" u="sng" dirty="0">
              <a:latin typeface="Agency FB" panose="020B0503020202020204" pitchFamily="34" charset="0"/>
            </a:endParaRPr>
          </a:p>
        </p:txBody>
      </p:sp>
      <p:sp>
        <p:nvSpPr>
          <p:cNvPr id="12" name="Rectangle à coins arrondis 11"/>
          <p:cNvSpPr/>
          <p:nvPr/>
        </p:nvSpPr>
        <p:spPr>
          <a:xfrm>
            <a:off x="71708" y="3630200"/>
            <a:ext cx="5761691"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6186644" y="3632162"/>
            <a:ext cx="5898362"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1251045" y="3617238"/>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Conakry</a:t>
            </a:r>
            <a:endParaRPr lang="fr-FR" sz="1400" b="1" u="sng" dirty="0">
              <a:latin typeface="Agency FB" panose="020B0503020202020204" pitchFamily="34" charset="0"/>
            </a:endParaRPr>
          </a:p>
        </p:txBody>
      </p:sp>
      <p:sp>
        <p:nvSpPr>
          <p:cNvPr id="15" name="ZoneTexte 14"/>
          <p:cNvSpPr txBox="1"/>
          <p:nvPr/>
        </p:nvSpPr>
        <p:spPr>
          <a:xfrm>
            <a:off x="7893113" y="3692451"/>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BISSEAU</a:t>
            </a:r>
            <a:endParaRPr lang="fr-FR" sz="1400" b="1" u="sng" dirty="0">
              <a:latin typeface="Agency FB" panose="020B0503020202020204" pitchFamily="34" charset="0"/>
            </a:endParaRPr>
          </a:p>
        </p:txBody>
      </p:sp>
      <p:sp>
        <p:nvSpPr>
          <p:cNvPr id="16" name="ZoneTexte 15"/>
          <p:cNvSpPr txBox="1"/>
          <p:nvPr/>
        </p:nvSpPr>
        <p:spPr>
          <a:xfrm>
            <a:off x="4980109" y="919490"/>
            <a:ext cx="3249008" cy="2308324"/>
          </a:xfrm>
          <a:prstGeom prst="rect">
            <a:avLst/>
          </a:prstGeom>
          <a:noFill/>
        </p:spPr>
        <p:txBody>
          <a:bodyPr wrap="square" rtlCol="0">
            <a:spAutoFit/>
          </a:bodyPr>
          <a:lstStyle/>
          <a:p>
            <a:r>
              <a:rPr lang="fr-FR" sz="1100" dirty="0" smtClean="0"/>
              <a:t>Les </a:t>
            </a:r>
            <a:r>
              <a:rPr lang="fr-FR" sz="1100" dirty="0"/>
              <a:t>projets en instance sont :</a:t>
            </a:r>
            <a:br>
              <a:rPr lang="fr-FR" sz="1100" dirty="0"/>
            </a:br>
            <a:r>
              <a:rPr lang="fr-FR" sz="1100" dirty="0"/>
              <a:t>-La mise en place du message d’absence sur la campagne de réception BGFI,</a:t>
            </a:r>
            <a:br>
              <a:rPr lang="fr-FR" sz="1100" dirty="0"/>
            </a:br>
            <a:r>
              <a:rPr lang="fr-FR" sz="1100" dirty="0"/>
              <a:t>-La finalisation du plan de continuité des activités : PCA.</a:t>
            </a:r>
          </a:p>
          <a:p>
            <a:r>
              <a:rPr lang="fr-FR" sz="1100" dirty="0" smtClean="0"/>
              <a:t>- Les </a:t>
            </a:r>
            <a:r>
              <a:rPr lang="fr-FR" sz="1100" dirty="0"/>
              <a:t>tickets en intense ont été résolus notamment le souci avec les  différentes erreurs remarquées sur </a:t>
            </a:r>
            <a:r>
              <a:rPr lang="fr-FR" sz="1100" b="1" dirty="0"/>
              <a:t>le CRM </a:t>
            </a:r>
            <a:r>
              <a:rPr lang="fr-FR" sz="1100" b="1" dirty="0" err="1"/>
              <a:t>Hermes</a:t>
            </a:r>
            <a:r>
              <a:rPr lang="fr-FR" sz="1100" dirty="0"/>
              <a:t>.</a:t>
            </a:r>
          </a:p>
          <a:p>
            <a:pPr marL="171450" indent="-171450">
              <a:buFontTx/>
              <a:buChar char="-"/>
            </a:pPr>
            <a:endParaRPr lang="fr-FR" sz="1100" dirty="0"/>
          </a:p>
          <a:p>
            <a:pPr marL="285750" indent="-285750">
              <a:buFontTx/>
              <a:buChar char="-"/>
            </a:pPr>
            <a:endParaRPr lang="fr-FR" sz="1400" dirty="0"/>
          </a:p>
          <a:p>
            <a:pPr marL="285750" indent="-285750">
              <a:buFontTx/>
              <a:buChar char="-"/>
            </a:pPr>
            <a:endParaRPr lang="fr-FR" sz="1400" dirty="0"/>
          </a:p>
          <a:p>
            <a:endParaRPr lang="fr-FR" sz="1400" dirty="0" smtClean="0">
              <a:latin typeface="Agency FB" panose="020B0503020202020204" pitchFamily="34" charset="0"/>
            </a:endParaRPr>
          </a:p>
        </p:txBody>
      </p:sp>
      <p:sp>
        <p:nvSpPr>
          <p:cNvPr id="17" name="ZoneTexte 16"/>
          <p:cNvSpPr txBox="1"/>
          <p:nvPr/>
        </p:nvSpPr>
        <p:spPr>
          <a:xfrm>
            <a:off x="8643807" y="976151"/>
            <a:ext cx="3431889" cy="2400657"/>
          </a:xfrm>
          <a:prstGeom prst="rect">
            <a:avLst/>
          </a:prstGeom>
          <a:noFill/>
        </p:spPr>
        <p:txBody>
          <a:bodyPr wrap="square" rtlCol="0">
            <a:spAutoFit/>
          </a:bodyPr>
          <a:lstStyle/>
          <a:p>
            <a:r>
              <a:rPr lang="fr-FR" sz="1000" dirty="0" smtClean="0"/>
              <a:t>- Concerne </a:t>
            </a:r>
            <a:r>
              <a:rPr lang="fr-FR" sz="1000" dirty="0"/>
              <a:t>les postes de l’administration, nous pouvons dire que tout est fonctionnelle sans aucun problème jusqu’à aujourd'hui.</a:t>
            </a:r>
          </a:p>
          <a:p>
            <a:pPr marL="171450" indent="-171450">
              <a:buFontTx/>
              <a:buChar char="-"/>
            </a:pPr>
            <a:r>
              <a:rPr lang="fr-FR" sz="1000" dirty="0"/>
              <a:t>Le souci rencontrée au cour de la semaine,  Est la lenteur des applications  du client  sur les postes de travail.</a:t>
            </a:r>
          </a:p>
          <a:p>
            <a:pPr marL="171450" indent="-171450">
              <a:buFontTx/>
              <a:buChar char="-"/>
            </a:pPr>
            <a:r>
              <a:rPr lang="fr-FR" sz="1000" dirty="0"/>
              <a:t>Cette semaine, nous avons enregistré peut de tickets notamment ceux qui sont liés au problème de la lenteur des applications qui est en cour de traitement du cote de notre partenaire</a:t>
            </a:r>
            <a:r>
              <a:rPr lang="fr-FR" sz="1000" dirty="0" smtClean="0"/>
              <a:t>..</a:t>
            </a:r>
          </a:p>
          <a:p>
            <a:r>
              <a:rPr lang="fr-FR" sz="1000" dirty="0" smtClean="0"/>
              <a:t>- Le </a:t>
            </a:r>
            <a:r>
              <a:rPr lang="fr-FR" sz="1000" dirty="0"/>
              <a:t>projet est en cours, est la mise en place d’un serveur de redondance chez le partenaire afin de garantir la continuité des activités en cas d’incident majeur, et la migration des postes teams a Windows 10 pur les tests d’applications de notre client.</a:t>
            </a:r>
          </a:p>
          <a:p>
            <a:endParaRPr lang="fr-FR" sz="1000" dirty="0"/>
          </a:p>
        </p:txBody>
      </p:sp>
      <p:sp>
        <p:nvSpPr>
          <p:cNvPr id="18" name="ZoneTexte 17"/>
          <p:cNvSpPr txBox="1"/>
          <p:nvPr/>
        </p:nvSpPr>
        <p:spPr>
          <a:xfrm>
            <a:off x="158506" y="3971414"/>
            <a:ext cx="5556494" cy="523220"/>
          </a:xfrm>
          <a:prstGeom prst="rect">
            <a:avLst/>
          </a:prstGeom>
          <a:noFill/>
        </p:spPr>
        <p:txBody>
          <a:bodyPr wrap="square" rtlCol="0">
            <a:spAutoFit/>
          </a:bodyPr>
          <a:lstStyle/>
          <a:p>
            <a:r>
              <a:rPr lang="fr-FR" sz="1400" b="1" dirty="0" smtClean="0"/>
              <a:t>Pas de souci majeur a signaler </a:t>
            </a:r>
            <a:endParaRPr lang="fr-FR" sz="1400" b="1" dirty="0"/>
          </a:p>
          <a:p>
            <a:pPr marL="285750" indent="-285750">
              <a:buFontTx/>
              <a:buChar char="-"/>
            </a:pPr>
            <a:endParaRPr lang="fr-FR" sz="1400" dirty="0">
              <a:latin typeface="Agency FB" panose="020B0503020202020204" pitchFamily="34" charset="0"/>
            </a:endParaRPr>
          </a:p>
        </p:txBody>
      </p:sp>
      <p:sp>
        <p:nvSpPr>
          <p:cNvPr id="19" name="ZoneTexte 18"/>
          <p:cNvSpPr txBox="1"/>
          <p:nvPr/>
        </p:nvSpPr>
        <p:spPr>
          <a:xfrm>
            <a:off x="7371985" y="4060517"/>
            <a:ext cx="3249008" cy="1384995"/>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Souci du nombre de licence  toujours d’actualité</a:t>
            </a:r>
          </a:p>
          <a:p>
            <a:pPr marL="285750" indent="-285750">
              <a:buFontTx/>
              <a:buChar char="-"/>
            </a:pP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Déconnexion internent qui paralyse la production ce souci n’est pas interne  </a:t>
            </a:r>
          </a:p>
          <a:p>
            <a:pPr marL="285750" indent="-285750">
              <a:buFontTx/>
              <a:buChar char="-"/>
            </a:pPr>
            <a:r>
              <a:rPr lang="fr-FR" sz="1400" dirty="0" smtClean="0">
                <a:latin typeface="Agency FB" panose="020B0503020202020204" pitchFamily="34" charset="0"/>
              </a:rPr>
              <a:t>Projet mise en place de l’</a:t>
            </a:r>
            <a:r>
              <a:rPr lang="fr-FR" sz="1400" dirty="0" err="1" smtClean="0">
                <a:latin typeface="Agency FB" panose="020B0503020202020204" pitchFamily="34" charset="0"/>
              </a:rPr>
              <a:t>ivr</a:t>
            </a: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158505" y="881792"/>
            <a:ext cx="4466515" cy="2000548"/>
          </a:xfrm>
          <a:prstGeom prst="rect">
            <a:avLst/>
          </a:prstGeom>
          <a:noFill/>
        </p:spPr>
        <p:txBody>
          <a:bodyPr wrap="square" rtlCol="0">
            <a:spAutoFit/>
          </a:bodyPr>
          <a:lstStyle/>
          <a:p>
            <a:pPr marL="285750" indent="-285750">
              <a:buFont typeface="Arial" panose="020B0604020202020204" pitchFamily="34" charset="0"/>
              <a:buChar char="•"/>
            </a:pPr>
            <a:r>
              <a:rPr lang="fr-FR" sz="1200" dirty="0"/>
              <a:t>Le nombre élevé de postes défectueux est du au fait que les pannes détectées font appelle à des prestataires extérieurs.</a:t>
            </a:r>
          </a:p>
          <a:p>
            <a:pPr marL="285750" indent="-285750">
              <a:buFont typeface="Arial" panose="020B0604020202020204" pitchFamily="34" charset="0"/>
              <a:buChar char="•"/>
            </a:pPr>
            <a:r>
              <a:rPr lang="fr-FR" sz="1200" dirty="0"/>
              <a:t>Le nombre élevé de postes opérationnels est également du au fait que certaines de nos campagnes ont été close</a:t>
            </a:r>
            <a:r>
              <a:rPr lang="fr-FR" sz="1200" dirty="0" smtClean="0"/>
              <a:t>.</a:t>
            </a:r>
          </a:p>
          <a:p>
            <a:pPr marL="285750" indent="-285750">
              <a:buFont typeface="Arial" panose="020B0604020202020204" pitchFamily="34" charset="0"/>
              <a:buChar char="•"/>
            </a:pPr>
            <a:r>
              <a:rPr lang="fr-FR" sz="1200" dirty="0" smtClean="0"/>
              <a:t>Mise a jour de la plateforme hermès </a:t>
            </a:r>
            <a:r>
              <a:rPr lang="fr-FR" sz="1200" smtClean="0"/>
              <a:t>presque terminé  </a:t>
            </a:r>
            <a:endParaRPr lang="fr-FR" sz="1200" dirty="0"/>
          </a:p>
          <a:p>
            <a:pPr marL="285750" indent="-285750">
              <a:buFont typeface="Arial" panose="020B0604020202020204" pitchFamily="34" charset="0"/>
              <a:buChar char="•"/>
            </a:pPr>
            <a:r>
              <a:rPr lang="fr-FR" sz="1200" dirty="0"/>
              <a:t>Suite à une coupure d’électricité survenue le 13 Mars 2022</a:t>
            </a:r>
          </a:p>
          <a:p>
            <a:r>
              <a:rPr lang="fr-FR" sz="1200" dirty="0"/>
              <a:t>      Le serveur AD ne démarre plus ce qui fait que certains   utilisateurs     dans le domaine n’ont plus accès à leur lecteur</a:t>
            </a: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2" name="ZoneTexte 21"/>
          <p:cNvSpPr txBox="1"/>
          <p:nvPr/>
        </p:nvSpPr>
        <p:spPr>
          <a:xfrm>
            <a:off x="2200176" y="112624"/>
            <a:ext cx="9875520" cy="646331"/>
          </a:xfrm>
          <a:prstGeom prst="rect">
            <a:avLst/>
          </a:prstGeom>
          <a:noFill/>
        </p:spPr>
        <p:txBody>
          <a:bodyPr wrap="square" rtlCol="0">
            <a:spAutoFit/>
          </a:bodyPr>
          <a:lstStyle/>
          <a:p>
            <a:r>
              <a:rPr lang="fr-FR" b="1" u="sng" dirty="0" smtClean="0"/>
              <a:t>TABLEAU DE BORD SUIVI PARC INFORMATIQUE ET SUPPORT FILIALE 2</a:t>
            </a:r>
            <a:endParaRPr lang="fr-FR" b="1" u="sng" dirty="0"/>
          </a:p>
          <a:p>
            <a:endParaRPr lang="fr-FR" dirty="0"/>
          </a:p>
        </p:txBody>
      </p:sp>
    </p:spTree>
    <p:extLst>
      <p:ext uri="{BB962C8B-B14F-4D97-AF65-F5344CB8AC3E}">
        <p14:creationId xmlns:p14="http://schemas.microsoft.com/office/powerpoint/2010/main" val="77741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63920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41991</TotalTime>
  <Words>2501</Words>
  <Application>Microsoft Office PowerPoint</Application>
  <PresentationFormat>Grand écran</PresentationFormat>
  <Paragraphs>572</Paragraphs>
  <Slides>17</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17</vt:i4>
      </vt:variant>
    </vt:vector>
  </HeadingPairs>
  <TitlesOfParts>
    <vt:vector size="30" baseType="lpstr">
      <vt:lpstr>Agency FB</vt:lpstr>
      <vt:lpstr>Arial</vt:lpstr>
      <vt:lpstr>Arial Black</vt:lpstr>
      <vt:lpstr>Baskerville Old Face</vt:lpstr>
      <vt:lpstr>Bell MT</vt:lpstr>
      <vt:lpstr>Bodoni MT</vt:lpstr>
      <vt:lpstr>Calibri</vt:lpstr>
      <vt:lpstr>Calibri Light</vt:lpstr>
      <vt:lpstr>Century Gothic</vt:lpstr>
      <vt:lpstr>Roboto</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COMMENTAIRES</vt:lpstr>
      <vt:lpstr>Présentation PowerPoint</vt:lpstr>
      <vt:lpstr>Présentation PowerPoint</vt:lpstr>
      <vt:lpstr>Présentation PowerPoint</vt:lpstr>
      <vt:lpstr>Présentation PowerPoint</vt:lpstr>
      <vt:lpstr>SYNTHESE : QUOI RETENIR?</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LJ</cp:lastModifiedBy>
  <cp:revision>2023</cp:revision>
  <dcterms:created xsi:type="dcterms:W3CDTF">2015-10-14T16:42:27Z</dcterms:created>
  <dcterms:modified xsi:type="dcterms:W3CDTF">2022-04-15T09:13:32Z</dcterms:modified>
</cp:coreProperties>
</file>