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60" r:id="rId5"/>
    <p:sldId id="784" r:id="rId6"/>
    <p:sldId id="816" r:id="rId7"/>
    <p:sldId id="822" r:id="rId8"/>
    <p:sldId id="825" r:id="rId9"/>
    <p:sldId id="834" r:id="rId10"/>
    <p:sldId id="852" r:id="rId11"/>
    <p:sldId id="853" r:id="rId12"/>
    <p:sldId id="854" r:id="rId13"/>
    <p:sldId id="855" r:id="rId14"/>
    <p:sldId id="856" r:id="rId15"/>
    <p:sldId id="857" r:id="rId16"/>
    <p:sldId id="858"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102" d="100"/>
          <a:sy n="102" d="100"/>
        </p:scale>
        <p:origin x="126" y="540"/>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5.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6.xlsx"/></Relationships>
</file>

<file path=ppt/charts/_rels/chart17.xml.rels><?xml version="1.0" encoding="UTF-8" standalone="yes"?>
<Relationships xmlns="http://schemas.openxmlformats.org/package/2006/relationships"><Relationship Id="rId1" Type="http://schemas.openxmlformats.org/officeDocument/2006/relationships/oleObject" Target="file:///C:\Users\mtn\Downloads\Rpt_MCGN.xlsx" TargetMode="Externa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6</c:v>
                </c:pt>
                <c:pt idx="1">
                  <c:v>0</c:v>
                </c:pt>
                <c:pt idx="2">
                  <c:v>2</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98</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0</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0</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551512352"/>
        <c:axId val="-551505280"/>
      </c:barChart>
      <c:catAx>
        <c:axId val="-55151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5280"/>
        <c:crosses val="autoZero"/>
        <c:auto val="1"/>
        <c:lblAlgn val="ctr"/>
        <c:lblOffset val="100"/>
        <c:noMultiLvlLbl val="0"/>
      </c:catAx>
      <c:valAx>
        <c:axId val="-551505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123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2</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0</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551501472"/>
        <c:axId val="-551510720"/>
      </c:barChart>
      <c:catAx>
        <c:axId val="-55150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10720"/>
        <c:crosses val="autoZero"/>
        <c:auto val="1"/>
        <c:lblAlgn val="ctr"/>
        <c:lblOffset val="100"/>
        <c:noMultiLvlLbl val="0"/>
      </c:catAx>
      <c:valAx>
        <c:axId val="-55151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1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551499296"/>
        <c:axId val="-551508544"/>
      </c:barChart>
      <c:catAx>
        <c:axId val="-55149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8544"/>
        <c:crosses val="autoZero"/>
        <c:auto val="1"/>
        <c:lblAlgn val="ctr"/>
        <c:lblOffset val="100"/>
        <c:noMultiLvlLbl val="0"/>
      </c:catAx>
      <c:valAx>
        <c:axId val="-55150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499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57876208"/>
        <c:axId val="-657870224"/>
      </c:barChart>
      <c:catAx>
        <c:axId val="-65787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70224"/>
        <c:crosses val="autoZero"/>
        <c:auto val="1"/>
        <c:lblAlgn val="ctr"/>
        <c:lblOffset val="100"/>
        <c:noMultiLvlLbl val="0"/>
      </c:catAx>
      <c:valAx>
        <c:axId val="-65787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762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657874032"/>
        <c:axId val="-657873488"/>
      </c:barChart>
      <c:catAx>
        <c:axId val="-65787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73488"/>
        <c:crosses val="autoZero"/>
        <c:auto val="1"/>
        <c:lblAlgn val="ctr"/>
        <c:lblOffset val="100"/>
        <c:noMultiLvlLbl val="0"/>
      </c:catAx>
      <c:valAx>
        <c:axId val="-65787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74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73</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42</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657872400"/>
        <c:axId val="-657864784"/>
      </c:barChart>
      <c:catAx>
        <c:axId val="-65787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64784"/>
        <c:crosses val="autoZero"/>
        <c:auto val="1"/>
        <c:lblAlgn val="ctr"/>
        <c:lblOffset val="100"/>
        <c:noMultiLvlLbl val="0"/>
      </c:catAx>
      <c:valAx>
        <c:axId val="-65786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724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positions!$G$11</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extLst xmlns:c16r2="http://schemas.microsoft.com/office/drawing/2015/06/chart">
            <c:ext xmlns:c16="http://schemas.microsoft.com/office/drawing/2014/chart" uri="{C3380CC4-5D6E-409C-BE32-E72D297353CC}">
              <c16:uniqueId val="{00000002-3A55-48B8-9650-ABCE7AB641D0}"/>
            </c:ext>
          </c:extLst>
        </c:ser>
        <c:ser>
          <c:idx val="4"/>
          <c:order val="3"/>
          <c:tx>
            <c:strRef>
              <c:f>positions!$G$10</c:f>
              <c:strCache>
                <c:ptCount val="1"/>
                <c:pt idx="0">
                  <c:v>Vides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0-2DF2-4D72-AD77-296D25DA313F}"/>
            </c:ext>
          </c:extLst>
        </c:ser>
        <c:ser>
          <c:idx val="3"/>
          <c:order val="4"/>
          <c:tx>
            <c:strRef>
              <c:f>positions!$G$12</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503203888"/>
        <c:axId val="-503203344"/>
      </c:barChart>
      <c:catAx>
        <c:axId val="-50320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3344"/>
        <c:crosses val="autoZero"/>
        <c:auto val="1"/>
        <c:lblAlgn val="ctr"/>
        <c:lblOffset val="100"/>
        <c:noMultiLvlLbl val="0"/>
      </c:catAx>
      <c:valAx>
        <c:axId val="-50320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38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POINT</a:t>
            </a:r>
            <a:r>
              <a:rPr lang="fr-FR" baseline="0" dirty="0"/>
              <a:t> DES </a:t>
            </a:r>
            <a:r>
              <a:rPr lang="fr-FR" baseline="0" dirty="0" smtClean="0"/>
              <a:t>POSITIONS CONAKRY</a:t>
            </a:r>
            <a:endParaRPr lang="fr-FR" dirty="0"/>
          </a:p>
        </c:rich>
      </c:tx>
      <c:layout/>
      <c:overlay val="0"/>
      <c:spPr>
        <a:noFill/>
        <a:ln>
          <a:noFill/>
        </a:ln>
        <a:effectLst/>
      </c:sp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0-EEC3-4642-904B-35D7C44D3A66}"/>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9</c:v>
                </c:pt>
              </c:numCache>
            </c:numRef>
          </c:val>
          <c:extLst xmlns:c16r2="http://schemas.microsoft.com/office/drawing/2015/06/chart">
            <c:ext xmlns:c16="http://schemas.microsoft.com/office/drawing/2014/chart" uri="{C3380CC4-5D6E-409C-BE32-E72D297353CC}">
              <c16:uniqueId val="{00000001-EEC3-4642-904B-35D7C44D3A66}"/>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2-EEC3-4642-904B-35D7C44D3A66}"/>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52</c:v>
                </c:pt>
              </c:numCache>
            </c:numRef>
          </c:val>
          <c:extLst xmlns:c16r2="http://schemas.microsoft.com/office/drawing/2015/06/chart">
            <c:ext xmlns:c16="http://schemas.microsoft.com/office/drawing/2014/chart" uri="{C3380CC4-5D6E-409C-BE32-E72D297353CC}">
              <c16:uniqueId val="{00000003-EEC3-4642-904B-35D7C44D3A66}"/>
            </c:ext>
          </c:extLst>
        </c:ser>
        <c:dLbls>
          <c:showLegendKey val="0"/>
          <c:showVal val="0"/>
          <c:showCatName val="0"/>
          <c:showSerName val="0"/>
          <c:showPercent val="0"/>
          <c:showBubbleSize val="0"/>
        </c:dLbls>
        <c:gapWidth val="219"/>
        <c:overlap val="-27"/>
        <c:axId val="-543740624"/>
        <c:axId val="-543746064"/>
      </c:barChart>
      <c:catAx>
        <c:axId val="-54374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3746064"/>
        <c:crosses val="autoZero"/>
        <c:auto val="1"/>
        <c:lblAlgn val="ctr"/>
        <c:lblOffset val="100"/>
        <c:noMultiLvlLbl val="0"/>
      </c:catAx>
      <c:valAx>
        <c:axId val="-543746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43740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163</c:v>
                </c:pt>
                <c:pt idx="1">
                  <c:v>316</c:v>
                </c:pt>
                <c:pt idx="2">
                  <c:v>117</c:v>
                </c:pt>
              </c:numCache>
            </c:numRef>
          </c:val>
        </c:ser>
        <c:dLbls>
          <c:dLblPos val="inEnd"/>
          <c:showLegendKey val="0"/>
          <c:showVal val="1"/>
          <c:showCatName val="0"/>
          <c:showSerName val="0"/>
          <c:showPercent val="0"/>
          <c:showBubbleSize val="0"/>
        </c:dLbls>
        <c:gapWidth val="219"/>
        <c:overlap val="-27"/>
        <c:axId val="-551510176"/>
        <c:axId val="-551509632"/>
      </c:barChart>
      <c:catAx>
        <c:axId val="-55151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551509632"/>
        <c:crosses val="autoZero"/>
        <c:auto val="1"/>
        <c:lblAlgn val="ctr"/>
        <c:lblOffset val="100"/>
        <c:noMultiLvlLbl val="0"/>
      </c:catAx>
      <c:valAx>
        <c:axId val="-55150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551510176"/>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4</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1</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551508000"/>
        <c:axId val="-551504736"/>
      </c:barChart>
      <c:catAx>
        <c:axId val="-551508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551504736"/>
        <c:crosses val="autoZero"/>
        <c:auto val="1"/>
        <c:lblAlgn val="ctr"/>
        <c:lblOffset val="100"/>
        <c:noMultiLvlLbl val="0"/>
      </c:catAx>
      <c:valAx>
        <c:axId val="-551504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51508000"/>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2</c:v>
                </c:pt>
                <c:pt idx="1">
                  <c:v>0</c:v>
                </c:pt>
                <c:pt idx="2">
                  <c:v>3</c:v>
                </c:pt>
                <c:pt idx="3">
                  <c:v>1</c:v>
                </c:pt>
                <c:pt idx="4">
                  <c:v>2</c:v>
                </c:pt>
                <c:pt idx="5">
                  <c:v>4</c:v>
                </c:pt>
                <c:pt idx="6">
                  <c:v>0</c:v>
                </c:pt>
                <c:pt idx="7">
                  <c:v>0</c:v>
                </c:pt>
                <c:pt idx="8">
                  <c:v>1</c:v>
                </c:pt>
                <c:pt idx="9">
                  <c:v>0</c:v>
                </c:pt>
                <c:pt idx="10">
                  <c:v>13</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2</c:v>
                </c:pt>
                <c:pt idx="1">
                  <c:v>0</c:v>
                </c:pt>
                <c:pt idx="2">
                  <c:v>3</c:v>
                </c:pt>
                <c:pt idx="3">
                  <c:v>1</c:v>
                </c:pt>
                <c:pt idx="4">
                  <c:v>2</c:v>
                </c:pt>
                <c:pt idx="5">
                  <c:v>4</c:v>
                </c:pt>
                <c:pt idx="6">
                  <c:v>0</c:v>
                </c:pt>
                <c:pt idx="7">
                  <c:v>0</c:v>
                </c:pt>
                <c:pt idx="8">
                  <c:v>1</c:v>
                </c:pt>
                <c:pt idx="9">
                  <c:v>0</c:v>
                </c:pt>
                <c:pt idx="10">
                  <c:v>13</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503202800"/>
        <c:axId val="-503207696"/>
      </c:barChart>
      <c:catAx>
        <c:axId val="-5032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7696"/>
        <c:crosses val="autoZero"/>
        <c:auto val="1"/>
        <c:lblAlgn val="ctr"/>
        <c:lblOffset val="100"/>
        <c:noMultiLvlLbl val="0"/>
      </c:catAx>
      <c:valAx>
        <c:axId val="-50320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2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551503104"/>
        <c:axId val="-551500384"/>
      </c:barChart>
      <c:catAx>
        <c:axId val="-55150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51500384"/>
        <c:crosses val="autoZero"/>
        <c:auto val="1"/>
        <c:lblAlgn val="ctr"/>
        <c:lblOffset val="100"/>
        <c:noMultiLvlLbl val="0"/>
      </c:catAx>
      <c:valAx>
        <c:axId val="-551500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51503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acces système</c:v>
                </c:pt>
                <c:pt idx="1">
                  <c:v>MATERIEL INFORMATIQUE</c:v>
                </c:pt>
                <c:pt idx="2">
                  <c:v>REPORTING</c:v>
                </c:pt>
              </c:strCache>
            </c:strRef>
          </c:cat>
          <c:val>
            <c:numRef>
              <c:f>ticket!$J$11:$J$13</c:f>
              <c:numCache>
                <c:formatCode>General</c:formatCode>
                <c:ptCount val="3"/>
                <c:pt idx="0">
                  <c:v>2</c:v>
                </c:pt>
                <c:pt idx="1">
                  <c:v>3</c:v>
                </c:pt>
                <c:pt idx="2">
                  <c:v>4</c:v>
                </c:pt>
              </c:numCache>
            </c:numRef>
          </c:val>
        </c:ser>
        <c:dLbls>
          <c:dLblPos val="outEnd"/>
          <c:showLegendKey val="0"/>
          <c:showVal val="1"/>
          <c:showCatName val="0"/>
          <c:showSerName val="0"/>
          <c:showPercent val="0"/>
          <c:showBubbleSize val="0"/>
        </c:dLbls>
        <c:gapWidth val="182"/>
        <c:axId val="-503204976"/>
        <c:axId val="-503209872"/>
      </c:barChart>
      <c:catAx>
        <c:axId val="-503204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503209872"/>
        <c:crosses val="autoZero"/>
        <c:auto val="1"/>
        <c:lblAlgn val="ctr"/>
        <c:lblOffset val="100"/>
        <c:noMultiLvlLbl val="0"/>
      </c:catAx>
      <c:valAx>
        <c:axId val="-503209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49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51</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5</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503204432"/>
        <c:axId val="-503207152"/>
      </c:barChart>
      <c:catAx>
        <c:axId val="-5032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7152"/>
        <c:crosses val="autoZero"/>
        <c:auto val="1"/>
        <c:lblAlgn val="ctr"/>
        <c:lblOffset val="100"/>
        <c:noMultiLvlLbl val="0"/>
      </c:catAx>
      <c:valAx>
        <c:axId val="-50320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44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210</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3</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6</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503206608"/>
        <c:axId val="-503206064"/>
      </c:barChart>
      <c:catAx>
        <c:axId val="-50320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6064"/>
        <c:crosses val="autoZero"/>
        <c:auto val="1"/>
        <c:lblAlgn val="ctr"/>
        <c:lblOffset val="100"/>
        <c:noMultiLvlLbl val="0"/>
      </c:catAx>
      <c:valAx>
        <c:axId val="-503206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03206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ticket!$K$20:$K$23</c:f>
              <c:strCache>
                <c:ptCount val="4"/>
                <c:pt idx="0">
                  <c:v>deconnexion hermes</c:v>
                </c:pt>
                <c:pt idx="1">
                  <c:v>non reception d'appels</c:v>
                </c:pt>
                <c:pt idx="2">
                  <c:v>coupure internet</c:v>
                </c:pt>
                <c:pt idx="3">
                  <c:v>coupure electricité</c:v>
                </c:pt>
              </c:strCache>
            </c:strRef>
          </c:cat>
          <c:val>
            <c:numRef>
              <c:f>ticket!$L$20:$L$23</c:f>
              <c:numCache>
                <c:formatCode>General</c:formatCode>
                <c:ptCount val="4"/>
                <c:pt idx="0">
                  <c:v>0</c:v>
                </c:pt>
                <c:pt idx="1">
                  <c:v>8</c:v>
                </c:pt>
                <c:pt idx="2">
                  <c:v>0</c:v>
                </c:pt>
                <c:pt idx="3">
                  <c:v>270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22</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3</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657868048"/>
        <c:axId val="-657867504"/>
      </c:barChart>
      <c:catAx>
        <c:axId val="-65786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67504"/>
        <c:crosses val="autoZero"/>
        <c:auto val="1"/>
        <c:lblAlgn val="ctr"/>
        <c:lblOffset val="100"/>
        <c:noMultiLvlLbl val="0"/>
      </c:catAx>
      <c:valAx>
        <c:axId val="-657867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6578680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551509088"/>
        <c:axId val="-551506912"/>
      </c:barChart>
      <c:catAx>
        <c:axId val="-55150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6912"/>
        <c:crosses val="autoZero"/>
        <c:auto val="1"/>
        <c:lblAlgn val="ctr"/>
        <c:lblOffset val="100"/>
        <c:noMultiLvlLbl val="0"/>
      </c:catAx>
      <c:valAx>
        <c:axId val="-55150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90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76</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2</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6</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551500928"/>
        <c:axId val="-551498752"/>
      </c:barChart>
      <c:catAx>
        <c:axId val="-55150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498752"/>
        <c:crosses val="autoZero"/>
        <c:auto val="1"/>
        <c:lblAlgn val="ctr"/>
        <c:lblOffset val="100"/>
        <c:noMultiLvlLbl val="0"/>
      </c:catAx>
      <c:valAx>
        <c:axId val="-55149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551500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4</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B03989A4-8D97-4A9D-8FC4-38D26972C274}" type="presOf" srcId="{BA59C191-EAC9-400C-91DF-08672997E212}" destId="{642412D6-6F80-415A-B834-12799691EF68}" srcOrd="1" destOrd="0" presId="urn:microsoft.com/office/officeart/2005/8/layout/lProcess2"/>
    <dgm:cxn modelId="{5C20CDF8-35F8-4028-A093-466C39A08804}" srcId="{56220AFA-1D07-4104-8067-6AE8EF7D4204}" destId="{3E240924-2A29-4893-BE36-81037C47A986}" srcOrd="0" destOrd="0" parTransId="{D688D9A9-893F-4094-993B-1E841E22D837}" sibTransId="{387F939E-80DB-4872-AA27-6D39474CC259}"/>
    <dgm:cxn modelId="{9B0A40D7-A284-42F9-A8F5-C47FE6DD7EC4}" type="presOf" srcId="{56220AFA-1D07-4104-8067-6AE8EF7D4204}" destId="{D0B9C7D0-BAFD-415C-A801-C49A63BA0F78}"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AA96D3A0-184D-49E5-883B-3E021390ED22}" srcId="{F286479C-EA5C-4960-AFAB-47E52DE43E4A}" destId="{A4119696-336E-4F9C-912C-1790ECFD5B61}" srcOrd="1" destOrd="0" parTransId="{B065685C-EAE6-443F-9024-F1F9D0B9BEB4}" sibTransId="{8D6BB660-8882-49D5-9505-B88940FC9947}"/>
    <dgm:cxn modelId="{66D40A2B-BEEF-42B3-A1F0-4EE247536D8F}" srcId="{F286479C-EA5C-4960-AFAB-47E52DE43E4A}" destId="{BA59C191-EAC9-400C-91DF-08672997E212}" srcOrd="0" destOrd="0" parTransId="{CEDD4079-CE79-4E17-8F66-5415392A7623}" sibTransId="{A91A667D-679B-490C-A616-B05F30C5B35D}"/>
    <dgm:cxn modelId="{03C6591A-53FC-497D-A539-2D72406CC9B9}" type="presOf" srcId="{F286479C-EA5C-4960-AFAB-47E52DE43E4A}" destId="{A65A5ABE-6440-48A1-875B-132A644BF634}"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963977B-C6CB-4C4C-BC74-D104153C7940}" type="presOf" srcId="{27A110B4-891D-4285-922C-B71A1172C5D5}" destId="{55F7BFAE-8E74-4CCD-8F23-8EC903398DE8}" srcOrd="0" destOrd="0" presId="urn:microsoft.com/office/officeart/2005/8/layout/lProcess2"/>
    <dgm:cxn modelId="{44F292E5-5BD7-4869-8274-F295F5B40BDC}" type="presOf" srcId="{9A840BA3-0E52-44E5-B558-9EB157A1D326}" destId="{89909B9A-036C-44E2-A66B-6D43D82776BA}" srcOrd="0" destOrd="0" presId="urn:microsoft.com/office/officeart/2005/8/layout/lProcess2"/>
    <dgm:cxn modelId="{96D10AF0-9B95-401F-95C3-78B9768C3248}" type="presOf" srcId="{BA59C191-EAC9-400C-91DF-08672997E212}" destId="{6AEE3AF1-326D-40BF-8A4B-3A2D8A05D40A}" srcOrd="0" destOrd="0" presId="urn:microsoft.com/office/officeart/2005/8/layout/lProcess2"/>
    <dgm:cxn modelId="{7DC9B140-5EFD-4086-84EA-E3ACA957D04D}" type="presOf" srcId="{A4119696-336E-4F9C-912C-1790ECFD5B61}" destId="{0CAF9E1F-90EB-4870-812E-3FB379059817}" srcOrd="1" destOrd="0" presId="urn:microsoft.com/office/officeart/2005/8/layout/lProcess2"/>
    <dgm:cxn modelId="{91FE5835-AFAA-405D-AF7E-397669E0FF5A}" type="presOf" srcId="{56220AFA-1D07-4104-8067-6AE8EF7D4204}" destId="{1FDDD4D9-5CAA-4162-8A82-CAE6559C3AAF}" srcOrd="1" destOrd="0" presId="urn:microsoft.com/office/officeart/2005/8/layout/lProcess2"/>
    <dgm:cxn modelId="{2A20903A-40C5-41AF-897E-634EC68701D3}" type="presOf" srcId="{A4119696-336E-4F9C-912C-1790ECFD5B61}" destId="{1F6FB372-DE18-4B3E-A418-92F1D5682705}" srcOrd="0" destOrd="0" presId="urn:microsoft.com/office/officeart/2005/8/layout/lProcess2"/>
    <dgm:cxn modelId="{3E69AD73-0B99-4E17-B00E-7548D03667C3}" type="presOf" srcId="{3E240924-2A29-4893-BE36-81037C47A986}" destId="{2033E58C-2548-4821-94DF-80E0CE5961C5}"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33BC19CC-2664-4AD6-A115-2A76E2FFE749}" type="presParOf" srcId="{A65A5ABE-6440-48A1-875B-132A644BF634}" destId="{49C662BB-F694-4331-87B2-06C348060916}" srcOrd="0" destOrd="0" presId="urn:microsoft.com/office/officeart/2005/8/layout/lProcess2"/>
    <dgm:cxn modelId="{955542A9-8957-406D-A9AE-3930F58D8B42}" type="presParOf" srcId="{49C662BB-F694-4331-87B2-06C348060916}" destId="{6AEE3AF1-326D-40BF-8A4B-3A2D8A05D40A}" srcOrd="0" destOrd="0" presId="urn:microsoft.com/office/officeart/2005/8/layout/lProcess2"/>
    <dgm:cxn modelId="{69623EFF-CA9C-4524-843F-7CA2A8C6E67C}" type="presParOf" srcId="{49C662BB-F694-4331-87B2-06C348060916}" destId="{642412D6-6F80-415A-B834-12799691EF68}" srcOrd="1" destOrd="0" presId="urn:microsoft.com/office/officeart/2005/8/layout/lProcess2"/>
    <dgm:cxn modelId="{0BCF5E4E-8059-438A-9D1C-59371FCE1EB4}" type="presParOf" srcId="{49C662BB-F694-4331-87B2-06C348060916}" destId="{6B15119B-1DAC-4161-AA10-E5C64088E437}" srcOrd="2" destOrd="0" presId="urn:microsoft.com/office/officeart/2005/8/layout/lProcess2"/>
    <dgm:cxn modelId="{C371C9FA-1E96-4694-B1A3-1965F2A9DDE4}" type="presParOf" srcId="{6B15119B-1DAC-4161-AA10-E5C64088E437}" destId="{6A3DBDE8-72C1-46E4-8CB1-E917EC493FF7}" srcOrd="0" destOrd="0" presId="urn:microsoft.com/office/officeart/2005/8/layout/lProcess2"/>
    <dgm:cxn modelId="{FAAAD99F-0E93-4004-AA94-35B586404E3B}" type="presParOf" srcId="{6A3DBDE8-72C1-46E4-8CB1-E917EC493FF7}" destId="{55F7BFAE-8E74-4CCD-8F23-8EC903398DE8}" srcOrd="0" destOrd="0" presId="urn:microsoft.com/office/officeart/2005/8/layout/lProcess2"/>
    <dgm:cxn modelId="{A2FDF980-C98D-4FC7-9F26-EF5494E2F77E}" type="presParOf" srcId="{A65A5ABE-6440-48A1-875B-132A644BF634}" destId="{7312F7D5-D988-45ED-95B8-6FF4991EA181}" srcOrd="1" destOrd="0" presId="urn:microsoft.com/office/officeart/2005/8/layout/lProcess2"/>
    <dgm:cxn modelId="{22F48543-E84A-4F0A-A11C-EA4546CAE45A}" type="presParOf" srcId="{A65A5ABE-6440-48A1-875B-132A644BF634}" destId="{8D11F31B-0CFE-47FC-AB2A-1B4C3ECFC4D5}" srcOrd="2" destOrd="0" presId="urn:microsoft.com/office/officeart/2005/8/layout/lProcess2"/>
    <dgm:cxn modelId="{3C4E5126-1950-4303-9135-FEF12B9FA9C8}" type="presParOf" srcId="{8D11F31B-0CFE-47FC-AB2A-1B4C3ECFC4D5}" destId="{1F6FB372-DE18-4B3E-A418-92F1D5682705}" srcOrd="0" destOrd="0" presId="urn:microsoft.com/office/officeart/2005/8/layout/lProcess2"/>
    <dgm:cxn modelId="{0899E5B4-58EC-42F0-81F8-425AEA196671}" type="presParOf" srcId="{8D11F31B-0CFE-47FC-AB2A-1B4C3ECFC4D5}" destId="{0CAF9E1F-90EB-4870-812E-3FB379059817}" srcOrd="1" destOrd="0" presId="urn:microsoft.com/office/officeart/2005/8/layout/lProcess2"/>
    <dgm:cxn modelId="{607E65D5-72C0-42F9-BC37-F7BE1BF89013}" type="presParOf" srcId="{8D11F31B-0CFE-47FC-AB2A-1B4C3ECFC4D5}" destId="{835A5EF0-0E8C-4EFA-9044-C556FB3BA5FF}" srcOrd="2" destOrd="0" presId="urn:microsoft.com/office/officeart/2005/8/layout/lProcess2"/>
    <dgm:cxn modelId="{ACC6E455-3776-429B-8E59-B6A66D1DC932}" type="presParOf" srcId="{835A5EF0-0E8C-4EFA-9044-C556FB3BA5FF}" destId="{7248E901-72B0-4949-B3EE-A7CC031E7CEA}" srcOrd="0" destOrd="0" presId="urn:microsoft.com/office/officeart/2005/8/layout/lProcess2"/>
    <dgm:cxn modelId="{5E1EA755-026B-4DAB-8817-3025FA692C84}" type="presParOf" srcId="{7248E901-72B0-4949-B3EE-A7CC031E7CEA}" destId="{89909B9A-036C-44E2-A66B-6D43D82776BA}" srcOrd="0" destOrd="0" presId="urn:microsoft.com/office/officeart/2005/8/layout/lProcess2"/>
    <dgm:cxn modelId="{EDB806AE-E617-49ED-BF43-F93F06970B73}" type="presParOf" srcId="{A65A5ABE-6440-48A1-875B-132A644BF634}" destId="{DC0F060C-5CE4-4A45-A83A-0285CAE9E371}" srcOrd="3" destOrd="0" presId="urn:microsoft.com/office/officeart/2005/8/layout/lProcess2"/>
    <dgm:cxn modelId="{659BA8D9-FB11-4774-8094-BE4DF8E9AF38}" type="presParOf" srcId="{A65A5ABE-6440-48A1-875B-132A644BF634}" destId="{9ED3DA30-790C-4E02-8B40-0A1334228463}" srcOrd="4" destOrd="0" presId="urn:microsoft.com/office/officeart/2005/8/layout/lProcess2"/>
    <dgm:cxn modelId="{04FDD586-F0BF-47FA-8FEF-DC67B5723AF9}" type="presParOf" srcId="{9ED3DA30-790C-4E02-8B40-0A1334228463}" destId="{D0B9C7D0-BAFD-415C-A801-C49A63BA0F78}" srcOrd="0" destOrd="0" presId="urn:microsoft.com/office/officeart/2005/8/layout/lProcess2"/>
    <dgm:cxn modelId="{581CA5AD-5FD1-440D-B7BF-020C08915515}" type="presParOf" srcId="{9ED3DA30-790C-4E02-8B40-0A1334228463}" destId="{1FDDD4D9-5CAA-4162-8A82-CAE6559C3AAF}" srcOrd="1" destOrd="0" presId="urn:microsoft.com/office/officeart/2005/8/layout/lProcess2"/>
    <dgm:cxn modelId="{C37AF95A-880C-4BE3-9E34-D69229F571CF}" type="presParOf" srcId="{9ED3DA30-790C-4E02-8B40-0A1334228463}" destId="{92008570-A2A5-4973-99A2-9D63A6E7EDF1}" srcOrd="2" destOrd="0" presId="urn:microsoft.com/office/officeart/2005/8/layout/lProcess2"/>
    <dgm:cxn modelId="{7FE509F4-CF17-4F6D-A441-E97469D7FFD7}" type="presParOf" srcId="{92008570-A2A5-4973-99A2-9D63A6E7EDF1}" destId="{780EBB67-667F-4E26-B31E-608877246C89}" srcOrd="0" destOrd="0" presId="urn:microsoft.com/office/officeart/2005/8/layout/lProcess2"/>
    <dgm:cxn modelId="{CC1F3C96-20AF-42A9-B080-1C97E16AC861}"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100</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7/0</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F2C9245E-A096-437F-BF30-598A8FEE2400}" type="presOf" srcId="{7BA9F00E-A40F-414F-9F4C-A5792DE3CC3D}" destId="{5A3488A0-718C-41B9-9A52-B93151005421}" srcOrd="0" destOrd="0" presId="urn:microsoft.com/office/officeart/2005/8/layout/lProcess2"/>
    <dgm:cxn modelId="{7539C0D8-3A7D-4FE4-9DE0-D46C348016A8}" type="presOf" srcId="{27A110B4-891D-4285-922C-B71A1172C5D5}" destId="{55F7BFAE-8E74-4CCD-8F23-8EC903398DE8}" srcOrd="0" destOrd="0" presId="urn:microsoft.com/office/officeart/2005/8/layout/lProcess2"/>
    <dgm:cxn modelId="{8D51BE30-BE2D-453C-9E3A-47C61D9858D9}" type="presOf" srcId="{9A840BA3-0E52-44E5-B558-9EB157A1D326}" destId="{89909B9A-036C-44E2-A66B-6D43D82776BA}" srcOrd="0" destOrd="0" presId="urn:microsoft.com/office/officeart/2005/8/layout/lProcess2"/>
    <dgm:cxn modelId="{58EA3E91-1994-4430-9C33-4C197DCAB00F}" type="presOf" srcId="{56220AFA-1D07-4104-8067-6AE8EF7D4204}" destId="{D0B9C7D0-BAFD-415C-A801-C49A63BA0F7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1D2526EE-8049-4D78-97E7-E573ECFF2D3F}" type="presOf" srcId="{A4119696-336E-4F9C-912C-1790ECFD5B61}" destId="{1F6FB372-DE18-4B3E-A418-92F1D5682705}" srcOrd="0" destOrd="0" presId="urn:microsoft.com/office/officeart/2005/8/layout/lProcess2"/>
    <dgm:cxn modelId="{06521AFC-362A-45EA-B9C8-8CD3215476FC}" type="presOf" srcId="{7BA9F00E-A40F-414F-9F4C-A5792DE3CC3D}" destId="{2C39E7D0-DF85-4CEB-A106-6DDE3E6AF46D}" srcOrd="1" destOrd="0" presId="urn:microsoft.com/office/officeart/2005/8/layout/lProcess2"/>
    <dgm:cxn modelId="{427F464A-54CA-402B-B603-1BC8D8E40A30}" type="presOf" srcId="{3E240924-2A29-4893-BE36-81037C47A986}" destId="{2033E58C-2548-4821-94DF-80E0CE5961C5}" srcOrd="0" destOrd="0" presId="urn:microsoft.com/office/officeart/2005/8/layout/lProcess2"/>
    <dgm:cxn modelId="{1E729554-3086-4A0B-AACA-F3FBC1AE025A}" type="presOf" srcId="{BA59C191-EAC9-400C-91DF-08672997E212}" destId="{642412D6-6F80-415A-B834-12799691EF68}" srcOrd="1" destOrd="0" presId="urn:microsoft.com/office/officeart/2005/8/layout/lProcess2"/>
    <dgm:cxn modelId="{07C9C013-01AE-4578-A6CD-0DCACA5E8222}" type="presOf" srcId="{A4119696-336E-4F9C-912C-1790ECFD5B61}" destId="{0CAF9E1F-90EB-4870-812E-3FB379059817}" srcOrd="1" destOrd="0" presId="urn:microsoft.com/office/officeart/2005/8/layout/lProcess2"/>
    <dgm:cxn modelId="{0062FC8F-892D-420B-99D7-4DFA394747BB}" type="presOf" srcId="{56220AFA-1D07-4104-8067-6AE8EF7D4204}" destId="{1FDDD4D9-5CAA-4162-8A82-CAE6559C3AAF}" srcOrd="1" destOrd="0" presId="urn:microsoft.com/office/officeart/2005/8/layout/lProcess2"/>
    <dgm:cxn modelId="{8FE862CD-B340-49B4-AC74-78E7679451C7}" type="presOf" srcId="{F286479C-EA5C-4960-AFAB-47E52DE43E4A}" destId="{A65A5ABE-6440-48A1-875B-132A644BF634}" srcOrd="0" destOrd="0" presId="urn:microsoft.com/office/officeart/2005/8/layout/lProcess2"/>
    <dgm:cxn modelId="{E46635E5-9F86-4AB7-B95C-540B8BD1B921}" type="presOf" srcId="{BA59C191-EAC9-400C-91DF-08672997E212}" destId="{6AEE3AF1-326D-40BF-8A4B-3A2D8A05D40A}"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7A03FF2C-0B48-4683-A847-0707546C0826}" type="presParOf" srcId="{A65A5ABE-6440-48A1-875B-132A644BF634}" destId="{49C662BB-F694-4331-87B2-06C348060916}" srcOrd="0" destOrd="0" presId="urn:microsoft.com/office/officeart/2005/8/layout/lProcess2"/>
    <dgm:cxn modelId="{BE6D9323-AB46-4A52-AFF5-C59DB5A912C1}" type="presParOf" srcId="{49C662BB-F694-4331-87B2-06C348060916}" destId="{6AEE3AF1-326D-40BF-8A4B-3A2D8A05D40A}" srcOrd="0" destOrd="0" presId="urn:microsoft.com/office/officeart/2005/8/layout/lProcess2"/>
    <dgm:cxn modelId="{8CA8984A-5A34-45A2-9DBB-06CF471A80F9}" type="presParOf" srcId="{49C662BB-F694-4331-87B2-06C348060916}" destId="{642412D6-6F80-415A-B834-12799691EF68}" srcOrd="1" destOrd="0" presId="urn:microsoft.com/office/officeart/2005/8/layout/lProcess2"/>
    <dgm:cxn modelId="{09138127-9021-45AC-8F46-06F5D4B1D2CC}" type="presParOf" srcId="{49C662BB-F694-4331-87B2-06C348060916}" destId="{6B15119B-1DAC-4161-AA10-E5C64088E437}" srcOrd="2" destOrd="0" presId="urn:microsoft.com/office/officeart/2005/8/layout/lProcess2"/>
    <dgm:cxn modelId="{6911E76D-BA8A-4D81-BCDC-D85D5882056D}" type="presParOf" srcId="{6B15119B-1DAC-4161-AA10-E5C64088E437}" destId="{6A3DBDE8-72C1-46E4-8CB1-E917EC493FF7}" srcOrd="0" destOrd="0" presId="urn:microsoft.com/office/officeart/2005/8/layout/lProcess2"/>
    <dgm:cxn modelId="{C65FEA98-CB77-4C10-9F4B-94957E3E515F}" type="presParOf" srcId="{6A3DBDE8-72C1-46E4-8CB1-E917EC493FF7}" destId="{55F7BFAE-8E74-4CCD-8F23-8EC903398DE8}" srcOrd="0" destOrd="0" presId="urn:microsoft.com/office/officeart/2005/8/layout/lProcess2"/>
    <dgm:cxn modelId="{9AFF3082-531E-4AFE-AEE9-35924920B485}" type="presParOf" srcId="{A65A5ABE-6440-48A1-875B-132A644BF634}" destId="{7312F7D5-D988-45ED-95B8-6FF4991EA181}" srcOrd="1" destOrd="0" presId="urn:microsoft.com/office/officeart/2005/8/layout/lProcess2"/>
    <dgm:cxn modelId="{954613BB-EC8E-4F8A-95E6-0313595993ED}" type="presParOf" srcId="{A65A5ABE-6440-48A1-875B-132A644BF634}" destId="{8D11F31B-0CFE-47FC-AB2A-1B4C3ECFC4D5}" srcOrd="2" destOrd="0" presId="urn:microsoft.com/office/officeart/2005/8/layout/lProcess2"/>
    <dgm:cxn modelId="{4A2BCDBB-C2FD-48C6-940D-9D7D63933B25}" type="presParOf" srcId="{8D11F31B-0CFE-47FC-AB2A-1B4C3ECFC4D5}" destId="{1F6FB372-DE18-4B3E-A418-92F1D5682705}" srcOrd="0" destOrd="0" presId="urn:microsoft.com/office/officeart/2005/8/layout/lProcess2"/>
    <dgm:cxn modelId="{61437979-F5D8-42B6-8CEB-6F0805633172}" type="presParOf" srcId="{8D11F31B-0CFE-47FC-AB2A-1B4C3ECFC4D5}" destId="{0CAF9E1F-90EB-4870-812E-3FB379059817}" srcOrd="1" destOrd="0" presId="urn:microsoft.com/office/officeart/2005/8/layout/lProcess2"/>
    <dgm:cxn modelId="{63727C0E-875B-42CC-B05E-BC274D2F7284}" type="presParOf" srcId="{8D11F31B-0CFE-47FC-AB2A-1B4C3ECFC4D5}" destId="{835A5EF0-0E8C-4EFA-9044-C556FB3BA5FF}" srcOrd="2" destOrd="0" presId="urn:microsoft.com/office/officeart/2005/8/layout/lProcess2"/>
    <dgm:cxn modelId="{0ACC8673-D34C-48E5-8193-A63E1BBE6189}" type="presParOf" srcId="{835A5EF0-0E8C-4EFA-9044-C556FB3BA5FF}" destId="{7248E901-72B0-4949-B3EE-A7CC031E7CEA}" srcOrd="0" destOrd="0" presId="urn:microsoft.com/office/officeart/2005/8/layout/lProcess2"/>
    <dgm:cxn modelId="{6E5842EB-170E-4D85-9D61-B0D54307BF6F}" type="presParOf" srcId="{7248E901-72B0-4949-B3EE-A7CC031E7CEA}" destId="{89909B9A-036C-44E2-A66B-6D43D82776BA}" srcOrd="0" destOrd="0" presId="urn:microsoft.com/office/officeart/2005/8/layout/lProcess2"/>
    <dgm:cxn modelId="{033485A9-BE88-45C7-837B-A653C6057DB3}" type="presParOf" srcId="{A65A5ABE-6440-48A1-875B-132A644BF634}" destId="{DC0F060C-5CE4-4A45-A83A-0285CAE9E371}" srcOrd="3" destOrd="0" presId="urn:microsoft.com/office/officeart/2005/8/layout/lProcess2"/>
    <dgm:cxn modelId="{9CF066C3-85FF-44C4-9CBF-7BA16894A3FC}" type="presParOf" srcId="{A65A5ABE-6440-48A1-875B-132A644BF634}" destId="{BD89447E-B516-4E39-A416-7ADC34E710E7}" srcOrd="4" destOrd="0" presId="urn:microsoft.com/office/officeart/2005/8/layout/lProcess2"/>
    <dgm:cxn modelId="{516B23BC-E82A-443A-AE2C-0E09DF6B48CC}" type="presParOf" srcId="{BD89447E-B516-4E39-A416-7ADC34E710E7}" destId="{5A3488A0-718C-41B9-9A52-B93151005421}" srcOrd="0" destOrd="0" presId="urn:microsoft.com/office/officeart/2005/8/layout/lProcess2"/>
    <dgm:cxn modelId="{86E68FE4-04D4-4824-8BEA-6A7383CD4177}" type="presParOf" srcId="{BD89447E-B516-4E39-A416-7ADC34E710E7}" destId="{2C39E7D0-DF85-4CEB-A106-6DDE3E6AF46D}" srcOrd="1" destOrd="0" presId="urn:microsoft.com/office/officeart/2005/8/layout/lProcess2"/>
    <dgm:cxn modelId="{8A055024-6E48-4342-83CA-C87904E67A05}" type="presParOf" srcId="{BD89447E-B516-4E39-A416-7ADC34E710E7}" destId="{35D9BDE1-41B5-437C-8A37-AA0348A3F918}" srcOrd="2" destOrd="0" presId="urn:microsoft.com/office/officeart/2005/8/layout/lProcess2"/>
    <dgm:cxn modelId="{EB61D565-885F-47ED-A070-F0B467BE83E4}" type="presParOf" srcId="{35D9BDE1-41B5-437C-8A37-AA0348A3F918}" destId="{4827A769-52A8-411E-B934-F5B9FECA0EB6}" srcOrd="0" destOrd="0" presId="urn:microsoft.com/office/officeart/2005/8/layout/lProcess2"/>
    <dgm:cxn modelId="{0D223DA8-8A5F-462B-A84C-CAF0ACFA6A77}" type="presParOf" srcId="{A65A5ABE-6440-48A1-875B-132A644BF634}" destId="{2C3D62E5-4115-42DC-9160-919C3EF771FD}" srcOrd="5" destOrd="0" presId="urn:microsoft.com/office/officeart/2005/8/layout/lProcess2"/>
    <dgm:cxn modelId="{3D3208A3-913D-48A3-B2B4-C7EB840CF880}" type="presParOf" srcId="{A65A5ABE-6440-48A1-875B-132A644BF634}" destId="{9ED3DA30-790C-4E02-8B40-0A1334228463}" srcOrd="6" destOrd="0" presId="urn:microsoft.com/office/officeart/2005/8/layout/lProcess2"/>
    <dgm:cxn modelId="{A52618E4-37B2-480A-8FF4-EAF49E7990B8}" type="presParOf" srcId="{9ED3DA30-790C-4E02-8B40-0A1334228463}" destId="{D0B9C7D0-BAFD-415C-A801-C49A63BA0F78}" srcOrd="0" destOrd="0" presId="urn:microsoft.com/office/officeart/2005/8/layout/lProcess2"/>
    <dgm:cxn modelId="{7F4CD4F2-3940-4DC7-9CF9-F955A0436143}" type="presParOf" srcId="{9ED3DA30-790C-4E02-8B40-0A1334228463}" destId="{1FDDD4D9-5CAA-4162-8A82-CAE6559C3AAF}" srcOrd="1" destOrd="0" presId="urn:microsoft.com/office/officeart/2005/8/layout/lProcess2"/>
    <dgm:cxn modelId="{3DED2C79-01FD-4421-ADC4-F8A714C06553}" type="presParOf" srcId="{9ED3DA30-790C-4E02-8B40-0A1334228463}" destId="{92008570-A2A5-4973-99A2-9D63A6E7EDF1}" srcOrd="2" destOrd="0" presId="urn:microsoft.com/office/officeart/2005/8/layout/lProcess2"/>
    <dgm:cxn modelId="{22614950-38E0-4A45-AE73-EE645FAB36AA}" type="presParOf" srcId="{92008570-A2A5-4973-99A2-9D63A6E7EDF1}" destId="{780EBB67-667F-4E26-B31E-608877246C89}" srcOrd="0" destOrd="0" presId="urn:microsoft.com/office/officeart/2005/8/layout/lProcess2"/>
    <dgm:cxn modelId="{9D885599-B190-47C1-9261-7A60986B490A}"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08/04/2022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08/04/2022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08/04/2022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smtClean="0">
                <a:solidFill>
                  <a:schemeClr val="accent1">
                    <a:lumMod val="75000"/>
                  </a:schemeClr>
                </a:solidFill>
                <a:latin typeface="Baskerville Old Face" panose="02020602080505020303" pitchFamily="18" charset="0"/>
              </a:rPr>
              <a:t>24/ </a:t>
            </a:r>
            <a:r>
              <a:rPr lang="fr-FR" dirty="0" smtClean="0">
                <a:solidFill>
                  <a:schemeClr val="accent1">
                    <a:lumMod val="75000"/>
                  </a:schemeClr>
                </a:solidFill>
                <a:latin typeface="Baskerville Old Face" panose="02020602080505020303" pitchFamily="18" charset="0"/>
              </a:rPr>
              <a:t>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25832"/>
            <a:ext cx="3477228" cy="12782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Mise à jour sortie d’effectif</a:t>
            </a:r>
          </a:p>
          <a:p>
            <a:pPr marL="171450" indent="-171450">
              <a:buFont typeface="Wingdings" panose="05000000000000000000" pitchFamily="2" charset="2"/>
              <a:buChar char="ü"/>
            </a:pPr>
            <a:r>
              <a:rPr lang="fr-FR" sz="95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95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950" b="1" dirty="0" smtClean="0">
                <a:solidFill>
                  <a:schemeClr val="accent1">
                    <a:lumMod val="50000"/>
                  </a:schemeClr>
                </a:solidFill>
              </a:rPr>
              <a:t>Tableau de bord de suivi de la sécurité des équipements (permanente)</a:t>
            </a:r>
            <a:endParaRPr lang="fr-FR" sz="950" b="1" dirty="0">
              <a:solidFill>
                <a:schemeClr val="accent1">
                  <a:lumMod val="50000"/>
                </a:schemeClr>
              </a:solidFill>
            </a:endParaRPr>
          </a:p>
          <a:p>
            <a:pPr marL="171450" indent="-171450">
              <a:buFont typeface="Wingdings" panose="05000000000000000000" pitchFamily="2" charset="2"/>
              <a:buChar char="ü"/>
            </a:pPr>
            <a:r>
              <a:rPr lang="fr-FR" sz="950" b="1" dirty="0">
                <a:solidFill>
                  <a:schemeClr val="accent1">
                    <a:lumMod val="50000"/>
                  </a:schemeClr>
                </a:solidFill>
              </a:rPr>
              <a:t>Support IT </a:t>
            </a:r>
            <a:r>
              <a:rPr lang="fr-FR" sz="950" b="1" dirty="0" smtClean="0">
                <a:solidFill>
                  <a:schemeClr val="accent1">
                    <a:lumMod val="50000"/>
                  </a:schemeClr>
                </a:solidFill>
              </a:rPr>
              <a:t>(permanente)</a:t>
            </a:r>
          </a:p>
          <a:p>
            <a:pPr marL="171450" indent="-171450">
              <a:buFont typeface="Wingdings" panose="05000000000000000000" pitchFamily="2" charset="2"/>
              <a:buChar char="ü"/>
            </a:pPr>
            <a:r>
              <a:rPr lang="fr-FR" sz="950" b="1" dirty="0">
                <a:solidFill>
                  <a:schemeClr val="accent1">
                    <a:lumMod val="50000"/>
                  </a:schemeClr>
                </a:solidFill>
              </a:rPr>
              <a:t>Mise en place </a:t>
            </a:r>
            <a:r>
              <a:rPr lang="fr-FR" sz="950" b="1" dirty="0" err="1">
                <a:solidFill>
                  <a:schemeClr val="accent1">
                    <a:lumMod val="50000"/>
                  </a:schemeClr>
                </a:solidFill>
              </a:rPr>
              <a:t>Process</a:t>
            </a:r>
            <a:r>
              <a:rPr lang="fr-FR" sz="950" b="1" dirty="0">
                <a:solidFill>
                  <a:schemeClr val="accent1">
                    <a:lumMod val="50000"/>
                  </a:schemeClr>
                </a:solidFill>
              </a:rPr>
              <a:t> de Gestion des visiteurs sur le </a:t>
            </a:r>
            <a:r>
              <a:rPr lang="fr-FR" sz="950" b="1" dirty="0" smtClean="0">
                <a:solidFill>
                  <a:schemeClr val="accent1">
                    <a:lumMod val="50000"/>
                  </a:schemeClr>
                </a:solidFill>
              </a:rPr>
              <a:t>site</a:t>
            </a: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r>
              <a:rPr lang="fr-FR" sz="1200" b="1" dirty="0" smtClean="0">
                <a:solidFill>
                  <a:schemeClr val="accent1">
                    <a:lumMod val="50000"/>
                  </a:schemeClr>
                </a:solidFill>
              </a:rPr>
              <a:t>Test de la procédure de continuité élaborer </a:t>
            </a: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a:solidFill>
                  <a:schemeClr val="accent1">
                    <a:lumMod val="50000"/>
                  </a:schemeClr>
                </a:solidFill>
                <a:latin typeface="Bell MT" panose="02020503060305020303" pitchFamily="18" charset="0"/>
              </a:rPr>
              <a:t>C</a:t>
            </a:r>
            <a:r>
              <a:rPr lang="fr-FR" b="1" u="sng" dirty="0" smtClean="0">
                <a:solidFill>
                  <a:schemeClr val="accent1">
                    <a:lumMod val="50000"/>
                  </a:schemeClr>
                </a:solidFill>
                <a:latin typeface="Bell MT" panose="02020503060305020303" pitchFamily="18" charset="0"/>
              </a:rPr>
              <a:t>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marL="171450" indent="-171450">
              <a:buFontTx/>
              <a:buChar char="-"/>
            </a:pPr>
            <a:r>
              <a:rPr lang="fr-FR" sz="1100" b="1" dirty="0" smtClean="0">
                <a:solidFill>
                  <a:schemeClr val="accent1">
                    <a:lumMod val="50000"/>
                  </a:schemeClr>
                </a:solidFill>
              </a:rPr>
              <a:t>Nous avons procédé pour ce trimestre à une mise au propre des différentes badgeuses tout en prenant en compte les sorties d’effectif, la suppression effective des anciens empruntes et la création des nouveaux</a:t>
            </a:r>
          </a:p>
          <a:p>
            <a:pPr marL="171450" indent="-171450">
              <a:buFontTx/>
              <a:buChar char="-"/>
            </a:pPr>
            <a:r>
              <a:rPr lang="fr-FR" sz="1100" b="1" dirty="0" smtClean="0">
                <a:solidFill>
                  <a:schemeClr val="accent1">
                    <a:lumMod val="50000"/>
                  </a:schemeClr>
                </a:solidFill>
              </a:rPr>
              <a:t>Au niveau du 2eme </a:t>
            </a:r>
            <a:r>
              <a:rPr lang="fr-FR" sz="1100" b="1" dirty="0" err="1" smtClean="0">
                <a:solidFill>
                  <a:schemeClr val="accent1">
                    <a:lumMod val="50000"/>
                  </a:schemeClr>
                </a:solidFill>
              </a:rPr>
              <a:t>apres</a:t>
            </a:r>
            <a:r>
              <a:rPr lang="fr-FR" sz="1100" b="1" dirty="0" smtClean="0">
                <a:solidFill>
                  <a:schemeClr val="accent1">
                    <a:lumMod val="50000"/>
                  </a:schemeClr>
                </a:solidFill>
              </a:rPr>
              <a:t> la suppression nous aurons des réclamations                             pour tout ceux qui ne se sont pas inscrit sur la liste</a:t>
            </a:r>
          </a:p>
          <a:p>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955883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4" name="Tableau 3"/>
          <p:cNvGraphicFramePr>
            <a:graphicFrameLocks noGrp="1"/>
          </p:cNvGraphicFramePr>
          <p:nvPr>
            <p:extLst/>
          </p:nvPr>
        </p:nvGraphicFramePr>
        <p:xfrm>
          <a:off x="838200" y="832206"/>
          <a:ext cx="10515600" cy="4169161"/>
        </p:xfrm>
        <a:graphic>
          <a:graphicData uri="http://schemas.openxmlformats.org/drawingml/2006/table">
            <a:tbl>
              <a:tblPr>
                <a:tableStyleId>{5C22544A-7EE6-4342-B048-85BDC9FD1C3A}</a:tableStyleId>
              </a:tblPr>
              <a:tblGrid>
                <a:gridCol w="1245430"/>
                <a:gridCol w="2069581"/>
                <a:gridCol w="2429508"/>
                <a:gridCol w="490810"/>
                <a:gridCol w="1049106"/>
                <a:gridCol w="490810"/>
                <a:gridCol w="2249545"/>
                <a:gridCol w="490810"/>
              </a:tblGrid>
              <a:tr h="325715">
                <a:tc>
                  <a:txBody>
                    <a:bodyPr/>
                    <a:lstStyle/>
                    <a:p>
                      <a:pPr algn="l" fontAlgn="ctr"/>
                      <a:r>
                        <a:rPr lang="fr-FR" sz="700" u="none" strike="noStrike">
                          <a:effectLst/>
                        </a:rPr>
                        <a:t>Risk Type</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Finding</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Action Plan</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Porteurs</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Deadline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Staut</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Commenatire </a:t>
                      </a:r>
                      <a:endParaRPr lang="fr-FR" sz="700" b="1" i="0" u="none" strike="noStrike">
                        <a:solidFill>
                          <a:srgbClr val="FFFFFF"/>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Preuves de réalisation </a:t>
                      </a:r>
                      <a:endParaRPr lang="fr-FR" sz="700" b="1" i="0" u="none" strike="noStrike">
                        <a:solidFill>
                          <a:srgbClr val="FFFFFF"/>
                        </a:solidFill>
                        <a:effectLst/>
                        <a:latin typeface="Calibri" panose="020F0502020204030204" pitchFamily="34" charset="0"/>
                      </a:endParaRPr>
                    </a:p>
                  </a:txBody>
                  <a:tcPr marL="6138" marR="6138" marT="6138" marB="0" anchor="ctr"/>
                </a:tc>
              </a:tr>
              <a:tr h="127843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Contrôles IT et prod à définir et mettre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un processus de contrôle des activités IT (sur le modèle de ce qui est fait sur ByTel) pour gagner en maturité</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13/01/2022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Fichier Recu et Mise en place du process contrôle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45574">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chiffrement des postes généralisés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Chiffrer l'intégralité des postes de travail pour sécuriser les opérations et se prémunir en cas de vol d'une fuite de données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04/02/2022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Un lecteur est dedié pour chaque agent, l'accès au disque C est inacessible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822432">
                <a:tc>
                  <a:txBody>
                    <a:bodyPr/>
                    <a:lstStyle/>
                    <a:p>
                      <a:pPr algn="l" fontAlgn="ctr"/>
                      <a:r>
                        <a:rPr lang="fr-FR" sz="700" u="none" strike="noStrike">
                          <a:effectLst/>
                        </a:rPr>
                        <a:t>Contrôles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Pas de plan de contrôle mis en place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Définir et dérouler un plan de contrôle IT permettant de limiter les écarts de configuration dans le temps.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en continue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confere l'action n7</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529288">
                <a:tc>
                  <a:txBody>
                    <a:bodyPr/>
                    <a:lstStyle/>
                    <a:p>
                      <a:pPr algn="l" fontAlgn="ctr"/>
                      <a:r>
                        <a:rPr lang="fr-FR" sz="700" u="none" strike="noStrike">
                          <a:effectLst/>
                        </a:rPr>
                        <a:t>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Limitation des accès au contrôle d'accès et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en place des revues récurrentes sur les personnes ayant accès à la video surveillance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r" fontAlgn="ctr"/>
                      <a:r>
                        <a:rPr lang="fr-FR" sz="700" u="none" strike="noStrike">
                          <a:effectLst/>
                        </a:rPr>
                        <a:t>05/02/2022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CLOTURE</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Révision des personnes seul les techniciens (Leandre, Bicas, Jean Francois, Justus Emmanuel) et un code a été affecter à chaque personne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r>
              <a:tr h="667718">
                <a:tc>
                  <a:txBody>
                    <a:bodyPr/>
                    <a:lstStyle/>
                    <a:p>
                      <a:pPr algn="l" fontAlgn="ctr"/>
                      <a:r>
                        <a:rPr lang="fr-FR" sz="700" u="none" strike="noStrike">
                          <a:effectLst/>
                        </a:rPr>
                        <a:t>Procédures</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Procédure de continuité d'activité à mettre à jour et tester</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Mettre à jour et tester la procédure de continuité d'activité déjà définie pour MediaContact</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Equipe IT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T4/2022</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a:effectLst/>
                        </a:rPr>
                        <a:t> </a:t>
                      </a:r>
                      <a:endParaRPr lang="fr-FR" sz="700" b="0" i="0" u="none" strike="noStrike">
                        <a:solidFill>
                          <a:srgbClr val="000000"/>
                        </a:solidFill>
                        <a:effectLst/>
                        <a:latin typeface="Calibri" panose="020F0502020204030204" pitchFamily="34" charset="0"/>
                      </a:endParaRPr>
                    </a:p>
                  </a:txBody>
                  <a:tcPr marL="6138" marR="6138" marT="6138" marB="0" anchor="ctr"/>
                </a:tc>
                <a:tc>
                  <a:txBody>
                    <a:bodyPr/>
                    <a:lstStyle/>
                    <a:p>
                      <a:pPr algn="l" fontAlgn="ctr"/>
                      <a:r>
                        <a:rPr lang="fr-FR" sz="700" u="none" strike="noStrike" dirty="0">
                          <a:effectLst/>
                        </a:rPr>
                        <a:t> </a:t>
                      </a:r>
                      <a:endParaRPr lang="fr-FR" sz="700" b="0" i="0" u="none" strike="noStrike" dirty="0">
                        <a:solidFill>
                          <a:srgbClr val="000000"/>
                        </a:solidFill>
                        <a:effectLst/>
                        <a:latin typeface="Calibri" panose="020F0502020204030204" pitchFamily="34" charset="0"/>
                      </a:endParaRPr>
                    </a:p>
                  </a:txBody>
                  <a:tcPr marL="6138" marR="6138" marT="6138" marB="0" anchor="ctr"/>
                </a:tc>
              </a:tr>
            </a:tbl>
          </a:graphicData>
        </a:graphic>
      </p:graphicFrame>
    </p:spTree>
    <p:extLst>
      <p:ext uri="{BB962C8B-B14F-4D97-AF65-F5344CB8AC3E}">
        <p14:creationId xmlns:p14="http://schemas.microsoft.com/office/powerpoint/2010/main" val="28189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06242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22985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284145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xmlns=""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a16="http://schemas.microsoft.com/office/drawing/2014/main" xmlns="" id="{408F15A9-98B1-4779-BE35-A48C498635F1}"/>
              </a:ext>
            </a:extLst>
          </p:cNvPr>
          <p:cNvSpPr txBox="1"/>
          <p:nvPr/>
        </p:nvSpPr>
        <p:spPr>
          <a:xfrm rot="5400000">
            <a:off x="6364456" y="1209478"/>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a16="http://schemas.microsoft.com/office/drawing/2014/main" xmlns=""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a16="http://schemas.microsoft.com/office/drawing/2014/main" xmlns=""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a16="http://schemas.microsoft.com/office/drawing/2014/main" xmlns=""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a16="http://schemas.microsoft.com/office/drawing/2014/main" xmlns=""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a16="http://schemas.microsoft.com/office/drawing/2014/main" xmlns=""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a16="http://schemas.microsoft.com/office/drawing/2014/main" xmlns=""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a16="http://schemas.microsoft.com/office/drawing/2014/main" xmlns=""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a16="http://schemas.microsoft.com/office/drawing/2014/main" xmlns=""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a16="http://schemas.microsoft.com/office/drawing/2014/main" xmlns=""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a16="http://schemas.microsoft.com/office/drawing/2014/main" xmlns=""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a16="http://schemas.microsoft.com/office/drawing/2014/main" xmlns=""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a16="http://schemas.microsoft.com/office/drawing/2014/main" xmlns=""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a16="http://schemas.microsoft.com/office/drawing/2014/main" xmlns=""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a16="http://schemas.microsoft.com/office/drawing/2014/main" xmlns=""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a16="http://schemas.microsoft.com/office/drawing/2014/main" xmlns=""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a16="http://schemas.microsoft.com/office/drawing/2014/main" xmlns=""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a16="http://schemas.microsoft.com/office/drawing/2014/main" xmlns=""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15506" y="5345301"/>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fr-FR" sz="1100" dirty="0" smtClean="0">
                <a:solidFill>
                  <a:schemeClr val="tx1"/>
                </a:solidFill>
                <a:latin typeface="Baskerville Old Face" panose="02020602080505020303" pitchFamily="18" charset="0"/>
              </a:rPr>
              <a:t>Début de la formation des ressource DSI </a:t>
            </a:r>
          </a:p>
          <a:p>
            <a:pPr marL="171450" indent="-171450">
              <a:buFontTx/>
              <a:buChar char="-"/>
            </a:pPr>
            <a:r>
              <a:rPr lang="fr-FR" sz="1100" dirty="0" smtClean="0">
                <a:solidFill>
                  <a:schemeClr val="tx1"/>
                </a:solidFill>
                <a:latin typeface="Baskerville Old Face" panose="02020602080505020303" pitchFamily="18" charset="0"/>
              </a:rPr>
              <a:t>Démarrage  de la production SBIN</a:t>
            </a:r>
          </a:p>
          <a:p>
            <a:pPr marL="171450" indent="-171450">
              <a:buFontTx/>
              <a:buChar char="-"/>
            </a:pPr>
            <a:r>
              <a:rPr lang="fr-FR" sz="1100" dirty="0" smtClean="0">
                <a:solidFill>
                  <a:schemeClr val="tx1"/>
                </a:solidFill>
                <a:latin typeface="Baskerville Old Face" panose="02020602080505020303" pitchFamily="18" charset="0"/>
              </a:rPr>
              <a:t>Déploiement des 20 positions pour la  formation </a:t>
            </a:r>
            <a:r>
              <a:rPr lang="fr-FR" sz="1100" dirty="0" err="1" smtClean="0">
                <a:solidFill>
                  <a:schemeClr val="tx1"/>
                </a:solidFill>
                <a:latin typeface="Baskerville Old Face" panose="02020602080505020303" pitchFamily="18" charset="0"/>
              </a:rPr>
              <a:t>bytel</a:t>
            </a:r>
            <a:endParaRPr lang="fr-FR" sz="1100" dirty="0" smtClean="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46591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a16="http://schemas.microsoft.com/office/drawing/2014/main" xmlns=""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a16="http://schemas.microsoft.com/office/drawing/2014/main" xmlns=""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a16="http://schemas.microsoft.com/office/drawing/2014/main" xmlns=""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a16="http://schemas.microsoft.com/office/drawing/2014/main" xmlns=""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a16="http://schemas.microsoft.com/office/drawing/2014/main" xmlns=""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a16="http://schemas.microsoft.com/office/drawing/2014/main" xmlns=""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a16="http://schemas.microsoft.com/office/drawing/2014/main" xmlns=""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a16="http://schemas.microsoft.com/office/drawing/2014/main" xmlns=""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a16="http://schemas.microsoft.com/office/drawing/2014/main" xmlns=""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a16="http://schemas.microsoft.com/office/drawing/2014/main" xmlns=""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xmlns=""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a16="http://schemas.microsoft.com/office/drawing/2014/main" xmlns=""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a16="http://schemas.microsoft.com/office/drawing/2014/main" xmlns=""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a16="http://schemas.microsoft.com/office/drawing/2014/main" xmlns=""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a16="http://schemas.microsoft.com/office/drawing/2014/main" xmlns=""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a16="http://schemas.microsoft.com/office/drawing/2014/main" xmlns=""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a16="http://schemas.microsoft.com/office/drawing/2014/main" xmlns=""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a16="http://schemas.microsoft.com/office/drawing/2014/main" xmlns=""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a16="http://schemas.microsoft.com/office/drawing/2014/main" xmlns=""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a16="http://schemas.microsoft.com/office/drawing/2014/main" xmlns=""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a16="http://schemas.microsoft.com/office/drawing/2014/main" xmlns=""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a16="http://schemas.microsoft.com/office/drawing/2014/main" xmlns=""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a16="http://schemas.microsoft.com/office/drawing/2014/main" xmlns=""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a16="http://schemas.microsoft.com/office/drawing/2014/main" xmlns=""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a16="http://schemas.microsoft.com/office/drawing/2014/main" xmlns=""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a16="http://schemas.microsoft.com/office/drawing/2014/main" xmlns=""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a16="http://schemas.microsoft.com/office/drawing/2014/main" xmlns=""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a16="http://schemas.microsoft.com/office/drawing/2014/main" xmlns=""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a16="http://schemas.microsoft.com/office/drawing/2014/main" xmlns=""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a16="http://schemas.microsoft.com/office/drawing/2014/main" xmlns=""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a16="http://schemas.microsoft.com/office/drawing/2014/main" xmlns=""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a16="http://schemas.microsoft.com/office/drawing/2014/main" xmlns=""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a16="http://schemas.microsoft.com/office/drawing/2014/main" xmlns=""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a16="http://schemas.microsoft.com/office/drawing/2014/main" xmlns=""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a16="http://schemas.microsoft.com/office/drawing/2014/main" xmlns=""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a16="http://schemas.microsoft.com/office/drawing/2014/main" xmlns=""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a16="http://schemas.microsoft.com/office/drawing/2014/main" xmlns=""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a16="http://schemas.microsoft.com/office/drawing/2014/main" xmlns=""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a16="http://schemas.microsoft.com/office/drawing/2014/main" xmlns=""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a16="http://schemas.microsoft.com/office/drawing/2014/main" xmlns=""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a16="http://schemas.microsoft.com/office/drawing/2014/main" xmlns=""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a16="http://schemas.microsoft.com/office/drawing/2014/main" xmlns=""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a16="http://schemas.microsoft.com/office/drawing/2014/main" xmlns=""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a16="http://schemas.microsoft.com/office/drawing/2014/main" xmlns=""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a16="http://schemas.microsoft.com/office/drawing/2014/main" xmlns=""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a16="http://schemas.microsoft.com/office/drawing/2014/main" xmlns=""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a16="http://schemas.microsoft.com/office/drawing/2014/main" xmlns=""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a16="http://schemas.microsoft.com/office/drawing/2014/main" xmlns=""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a16="http://schemas.microsoft.com/office/drawing/2014/main" xmlns=""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a16="http://schemas.microsoft.com/office/drawing/2014/main" xmlns=""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a16="http://schemas.microsoft.com/office/drawing/2014/main" xmlns=""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a16="http://schemas.microsoft.com/office/drawing/2014/main" xmlns=""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a16="http://schemas.microsoft.com/office/drawing/2014/main" xmlns="" id="{B928F7F6-6AF5-411D-83AD-9E394911A394}"/>
                </a:ext>
              </a:extLst>
            </p:cNvPr>
            <p:cNvSpPr txBox="1"/>
            <p:nvPr/>
          </p:nvSpPr>
          <p:spPr>
            <a:xfrm>
              <a:off x="10231441" y="2301776"/>
              <a:ext cx="1531293" cy="1785104"/>
            </a:xfrm>
            <a:prstGeom prst="rect">
              <a:avLst/>
            </a:prstGeom>
            <a:noFill/>
          </p:spPr>
          <p:txBody>
            <a:bodyPr wrap="square" rtlCol="0">
              <a:spAutoFit/>
            </a:bodyPr>
            <a:lstStyle/>
            <a:p>
              <a:pPr marL="171450" indent="-171450">
                <a:buFontTx/>
                <a:buChar char="-"/>
              </a:pPr>
              <a:r>
                <a:rPr lang="fr-FR" sz="1000" b="1" dirty="0" smtClean="0"/>
                <a:t>Amélioration des scores dans la résolution  des ticket</a:t>
              </a:r>
            </a:p>
            <a:p>
              <a:pPr marL="171450" indent="-171450">
                <a:buFontTx/>
                <a:buChar char="-"/>
              </a:pPr>
              <a:r>
                <a:rPr lang="fr-FR" sz="1000" b="1" dirty="0" smtClean="0"/>
                <a:t>Amélioration du nombre de poste </a:t>
              </a:r>
              <a:endParaRPr lang="fr-FR" sz="1000" dirty="0"/>
            </a:p>
            <a:p>
              <a:pPr marL="171450" indent="-171450">
                <a:buFontTx/>
                <a:buChar char="-"/>
              </a:pPr>
              <a:r>
                <a:rPr lang="fr-FR" sz="1000" b="1" dirty="0" smtClean="0"/>
                <a:t>Reste quelques réglages sur la campagne SBIN</a:t>
              </a:r>
            </a:p>
            <a:p>
              <a:pPr marL="171450" indent="-171450">
                <a:buFontTx/>
                <a:buChar char="-"/>
              </a:pPr>
              <a:r>
                <a:rPr lang="fr-FR" sz="1000" b="1" dirty="0" smtClean="0"/>
                <a:t>Clôture du ticket sur les </a:t>
              </a:r>
              <a:r>
                <a:rPr lang="fr-FR" sz="1000" b="1" dirty="0" err="1" smtClean="0"/>
                <a:t>acces</a:t>
              </a:r>
              <a:r>
                <a:rPr lang="fr-FR" sz="1000" b="1" dirty="0" smtClean="0"/>
                <a:t> badgeuse</a:t>
              </a:r>
            </a:p>
            <a:p>
              <a:pPr marL="171450" indent="-171450">
                <a:buFontTx/>
                <a:buChar char="-"/>
              </a:pPr>
              <a:endParaRPr lang="fr-FR" sz="1000" b="1" dirty="0" smtClean="0"/>
            </a:p>
          </p:txBody>
        </p:sp>
      </p:grpSp>
      <p:sp>
        <p:nvSpPr>
          <p:cNvPr id="65" name="Oval 16">
            <a:extLst>
              <a:ext uri="{FF2B5EF4-FFF2-40B4-BE49-F238E27FC236}">
                <a16:creationId xmlns:a16="http://schemas.microsoft.com/office/drawing/2014/main" xmlns=""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a16="http://schemas.microsoft.com/office/drawing/2014/main" xmlns=""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a16="http://schemas.microsoft.com/office/drawing/2014/main" xmlns=""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a16="http://schemas.microsoft.com/office/drawing/2014/main" xmlns=""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a16="http://schemas.microsoft.com/office/drawing/2014/main" xmlns=""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a16="http://schemas.microsoft.com/office/drawing/2014/main" xmlns=""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a16="http://schemas.microsoft.com/office/drawing/2014/main" xmlns=""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3904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40" y="111436"/>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1378" y="157787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957" y="3202490"/>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1378" y="754301"/>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11529" y="2442065"/>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4010991346"/>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864359683"/>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2455584392"/>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94963" y="2525901"/>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13</a:t>
            </a:r>
            <a:endParaRPr lang="fr-FR" sz="1200" dirty="0">
              <a:solidFill>
                <a:schemeClr val="accent1"/>
              </a:solidFill>
            </a:endParaRPr>
          </a:p>
        </p:txBody>
      </p:sp>
      <p:sp>
        <p:nvSpPr>
          <p:cNvPr id="9" name="Rectangle à coins arrondis 8"/>
          <p:cNvSpPr/>
          <p:nvPr/>
        </p:nvSpPr>
        <p:spPr>
          <a:xfrm>
            <a:off x="128828" y="794378"/>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210/3</a:t>
            </a:r>
            <a:endParaRPr lang="fr-FR" sz="1200" dirty="0">
              <a:solidFill>
                <a:schemeClr val="accent1"/>
              </a:solidFill>
            </a:endParaRPr>
          </a:p>
        </p:txBody>
      </p:sp>
      <p:sp>
        <p:nvSpPr>
          <p:cNvPr id="10" name="Rectangle à coins arrondis 9"/>
          <p:cNvSpPr/>
          <p:nvPr/>
        </p:nvSpPr>
        <p:spPr>
          <a:xfrm>
            <a:off x="72124" y="324740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1</a:t>
            </a:r>
            <a:endParaRPr lang="fr-FR" sz="1200" dirty="0">
              <a:solidFill>
                <a:schemeClr val="accent1"/>
              </a:solidFill>
            </a:endParaRPr>
          </a:p>
        </p:txBody>
      </p:sp>
      <p:sp>
        <p:nvSpPr>
          <p:cNvPr id="11" name="Rectangle à coins arrondis 10"/>
          <p:cNvSpPr/>
          <p:nvPr/>
        </p:nvSpPr>
        <p:spPr>
          <a:xfrm>
            <a:off x="139185" y="1625679"/>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52</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7</a:t>
            </a:r>
            <a:endParaRPr lang="fr-FR" sz="1200" dirty="0">
              <a:solidFill>
                <a:schemeClr val="accent1"/>
              </a:solidFill>
            </a:endParaRP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3</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48415" y="2525901"/>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714359" y="765934"/>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51508" y="3281253"/>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63636" y="1625898"/>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
        <p:nvSpPr>
          <p:cNvPr id="28" name="Rectangle à coins arrondis 27"/>
          <p:cNvSpPr/>
          <p:nvPr/>
        </p:nvSpPr>
        <p:spPr>
          <a:xfrm>
            <a:off x="10460" y="558520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98055" y="5641855"/>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0</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30" name="ZoneTexte 29"/>
          <p:cNvSpPr txBox="1"/>
          <p:nvPr/>
        </p:nvSpPr>
        <p:spPr>
          <a:xfrm>
            <a:off x="725888" y="5731139"/>
            <a:ext cx="1395297" cy="246221"/>
          </a:xfrm>
          <a:prstGeom prst="rect">
            <a:avLst/>
          </a:prstGeom>
          <a:noFill/>
        </p:spPr>
        <p:txBody>
          <a:bodyPr wrap="square" rtlCol="0">
            <a:spAutoFit/>
          </a:bodyPr>
          <a:lstStyle/>
          <a:p>
            <a:r>
              <a:rPr lang="fr-FR" sz="1000" b="1" dirty="0" smtClean="0"/>
              <a:t>Projet </a:t>
            </a:r>
            <a:r>
              <a:rPr lang="fr-FR" sz="1000" b="1" dirty="0"/>
              <a:t> </a:t>
            </a:r>
            <a:r>
              <a:rPr lang="fr-FR" sz="1000" b="1" dirty="0" smtClean="0"/>
              <a:t>clôturé</a:t>
            </a:r>
            <a:endParaRPr lang="fr-FR" sz="1000" b="1" dirty="0"/>
          </a:p>
        </p:txBody>
      </p:sp>
    </p:spTree>
    <p:extLst>
      <p:ext uri="{BB962C8B-B14F-4D97-AF65-F5344CB8AC3E}">
        <p14:creationId xmlns:p14="http://schemas.microsoft.com/office/powerpoint/2010/main" val="268832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1902456842"/>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128857561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3603770691"/>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95812187"/>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4187522652"/>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103545" y="75127"/>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87106"/>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5763" y="3495167"/>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p:txBody>
      </p:sp>
      <p:sp>
        <p:nvSpPr>
          <p:cNvPr id="17" name="ZoneTexte 16"/>
          <p:cNvSpPr txBox="1"/>
          <p:nvPr/>
        </p:nvSpPr>
        <p:spPr>
          <a:xfrm>
            <a:off x="8530390" y="920595"/>
            <a:ext cx="3545305"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position</a:t>
            </a:r>
          </a:p>
          <a:p>
            <a:pPr marL="285750" indent="-285750">
              <a:buFontTx/>
              <a:buChar char="-"/>
            </a:pPr>
            <a:r>
              <a:rPr lang="fr-FR" sz="1400" dirty="0" err="1" smtClean="0">
                <a:latin typeface="Agency FB" panose="020B0503020202020204" pitchFamily="34" charset="0"/>
              </a:rPr>
              <a:t>Bytel</a:t>
            </a:r>
            <a:r>
              <a:rPr lang="fr-FR" sz="1400" dirty="0" smtClean="0">
                <a:latin typeface="Agency FB" panose="020B0503020202020204" pitchFamily="34" charset="0"/>
              </a:rPr>
              <a:t> : besoin de deux souris</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FTY: </a:t>
            </a:r>
            <a:r>
              <a:rPr lang="fr-FR" sz="1400" dirty="0" smtClean="0">
                <a:latin typeface="Agency FB" panose="020B0503020202020204" pitchFamily="34" charset="0"/>
              </a:rPr>
              <a:t> </a:t>
            </a:r>
            <a:r>
              <a:rPr lang="fr-FR" sz="1400" dirty="0" smtClean="0">
                <a:latin typeface="Agency FB" panose="020B0503020202020204" pitchFamily="34" charset="0"/>
              </a:rPr>
              <a:t>4 souris a </a:t>
            </a:r>
            <a:r>
              <a:rPr lang="fr-FR" sz="1400" dirty="0">
                <a:latin typeface="Agency FB" panose="020B0503020202020204" pitchFamily="34" charset="0"/>
              </a:rPr>
              <a:t>remplacer car pénible a </a:t>
            </a:r>
            <a:r>
              <a:rPr lang="fr-FR" sz="1400" dirty="0" smtClean="0">
                <a:latin typeface="Agency FB" panose="020B0503020202020204" pitchFamily="34" charset="0"/>
              </a:rPr>
              <a:t>utiliser</a:t>
            </a:r>
          </a:p>
        </p:txBody>
      </p:sp>
      <p:sp>
        <p:nvSpPr>
          <p:cNvPr id="18" name="ZoneTexte 17"/>
          <p:cNvSpPr txBox="1"/>
          <p:nvPr/>
        </p:nvSpPr>
        <p:spPr>
          <a:xfrm>
            <a:off x="4733543" y="3616343"/>
            <a:ext cx="3584395" cy="3108543"/>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a:t>
            </a:r>
            <a:r>
              <a:rPr lang="fr-FR" sz="1400" dirty="0" smtClean="0">
                <a:latin typeface="Agency FB" panose="020B0503020202020204" pitchFamily="34" charset="0"/>
              </a:rPr>
              <a:t>le serveur est déjà déployé dans le data center du client nous devrons y retourné pour paramétrer les adresses </a:t>
            </a:r>
            <a:r>
              <a:rPr lang="fr-FR" sz="1400" dirty="0" err="1" smtClean="0">
                <a:latin typeface="Agency FB" panose="020B0503020202020204" pitchFamily="34" charset="0"/>
              </a:rPr>
              <a:t>ip</a:t>
            </a:r>
            <a:r>
              <a:rPr lang="fr-FR" sz="1400" dirty="0" smtClean="0">
                <a:latin typeface="Agency FB" panose="020B0503020202020204" pitchFamily="34" charset="0"/>
              </a:rPr>
              <a:t> et tester le VPN quand ils seront ok</a:t>
            </a:r>
          </a:p>
          <a:p>
            <a:pPr marL="285750" indent="-285750">
              <a:buFontTx/>
              <a:buChar char="-"/>
            </a:pPr>
            <a:r>
              <a:rPr lang="fr-FR" sz="1400" dirty="0" smtClean="0">
                <a:latin typeface="Agency FB" panose="020B0503020202020204" pitchFamily="34" charset="0"/>
              </a:rPr>
              <a:t> IVR </a:t>
            </a:r>
            <a:r>
              <a:rPr lang="fr-FR" sz="1400" dirty="0" smtClean="0">
                <a:latin typeface="Agency FB" panose="020B0503020202020204" pitchFamily="34" charset="0"/>
              </a:rPr>
              <a:t>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a:t>
            </a:r>
            <a:r>
              <a:rPr lang="fr-FR" sz="1400" dirty="0" smtClean="0">
                <a:latin typeface="Agency FB" panose="020B0503020202020204" pitchFamily="34" charset="0"/>
              </a:rPr>
              <a:t>cours</a:t>
            </a:r>
          </a:p>
          <a:p>
            <a:pPr marL="285750" indent="-285750">
              <a:buFontTx/>
              <a:buChar char="-"/>
            </a:pPr>
            <a:r>
              <a:rPr lang="fr-FR" sz="1400" dirty="0" smtClean="0">
                <a:latin typeface="Agency FB" panose="020B0503020202020204" pitchFamily="34" charset="0"/>
              </a:rPr>
              <a:t>Redynamisation </a:t>
            </a:r>
            <a:r>
              <a:rPr lang="fr-FR" sz="1400" dirty="0" err="1" smtClean="0">
                <a:latin typeface="Agency FB" panose="020B0503020202020204" pitchFamily="34" charset="0"/>
              </a:rPr>
              <a:t>ivr</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en attente du </a:t>
            </a:r>
            <a:r>
              <a:rPr lang="fr-FR" sz="1400" dirty="0" err="1" smtClean="0">
                <a:latin typeface="Agency FB" panose="020B0503020202020204" pitchFamily="34" charset="0"/>
              </a:rPr>
              <a:t>sda</a:t>
            </a:r>
            <a:r>
              <a:rPr lang="fr-FR" sz="1400" dirty="0" smtClean="0">
                <a:latin typeface="Agency FB" panose="020B0503020202020204" pitchFamily="34" charset="0"/>
              </a:rPr>
              <a:t> pour les test</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Installation plateforme </a:t>
            </a:r>
            <a:r>
              <a:rPr lang="fr-FR" sz="1400" dirty="0" err="1" smtClean="0">
                <a:latin typeface="Agency FB" panose="020B0503020202020204" pitchFamily="34" charset="0"/>
              </a:rPr>
              <a:t>hermes</a:t>
            </a:r>
            <a:r>
              <a:rPr lang="fr-FR" sz="1400" dirty="0" smtClean="0">
                <a:latin typeface="Agency FB" panose="020B0503020202020204" pitchFamily="34" charset="0"/>
              </a:rPr>
              <a:t> cote d’ivoire: </a:t>
            </a:r>
            <a:r>
              <a:rPr lang="fr-FR" sz="1400" dirty="0" err="1" smtClean="0">
                <a:latin typeface="Agency FB" panose="020B0503020202020204" pitchFamily="34" charset="0"/>
              </a:rPr>
              <a:t>finialisation</a:t>
            </a:r>
            <a:r>
              <a:rPr lang="fr-FR" sz="1400" dirty="0" smtClean="0">
                <a:latin typeface="Agency FB" panose="020B0503020202020204" pitchFamily="34" charset="0"/>
              </a:rPr>
              <a:t> des config en cours </a:t>
            </a:r>
          </a:p>
          <a:p>
            <a:pPr marL="285750" indent="-285750">
              <a:buFontTx/>
              <a:buChar char="-"/>
            </a:pPr>
            <a:r>
              <a:rPr lang="fr-FR" sz="1400" dirty="0" smtClean="0">
                <a:latin typeface="Agency FB" panose="020B0503020202020204" pitchFamily="34" charset="0"/>
              </a:rPr>
              <a:t>Installation serveur </a:t>
            </a:r>
            <a:r>
              <a:rPr lang="fr-FR" sz="1400" dirty="0" err="1" smtClean="0">
                <a:latin typeface="Agency FB" panose="020B0503020202020204" pitchFamily="34" charset="0"/>
              </a:rPr>
              <a:t>yellochat</a:t>
            </a:r>
            <a:r>
              <a:rPr lang="fr-FR" sz="1400" dirty="0" smtClean="0">
                <a:latin typeface="Agency FB" panose="020B0503020202020204" pitchFamily="34" charset="0"/>
              </a:rPr>
              <a:t>: En cours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599476" y="3775898"/>
            <a:ext cx="3531911"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Impossible de connecté l’appel nous avons ce message sur </a:t>
            </a:r>
            <a:r>
              <a:rPr lang="fr-FR" sz="1400" dirty="0">
                <a:latin typeface="Agency FB" panose="020B0503020202020204" pitchFamily="34" charset="0"/>
              </a:rPr>
              <a:t>8</a:t>
            </a:r>
            <a:r>
              <a:rPr lang="fr-FR" sz="1400" dirty="0" smtClean="0">
                <a:latin typeface="Agency FB" panose="020B0503020202020204" pitchFamily="34" charset="0"/>
              </a:rPr>
              <a:t> </a:t>
            </a:r>
            <a:r>
              <a:rPr lang="fr-FR" sz="1400" dirty="0" smtClean="0">
                <a:latin typeface="Agency FB" panose="020B0503020202020204" pitchFamily="34" charset="0"/>
              </a:rPr>
              <a:t>postes de </a:t>
            </a:r>
            <a:r>
              <a:rPr lang="fr-FR" sz="1400" dirty="0" err="1" smtClean="0">
                <a:latin typeface="Agency FB" panose="020B0503020202020204" pitchFamily="34" charset="0"/>
              </a:rPr>
              <a:t>bytel</a:t>
            </a:r>
            <a:r>
              <a:rPr lang="fr-FR" sz="1400" dirty="0" smtClean="0">
                <a:latin typeface="Agency FB" panose="020B0503020202020204" pitchFamily="34" charset="0"/>
              </a:rPr>
              <a:t> ce qui ne permet pas de prendre des appels sur </a:t>
            </a:r>
            <a:r>
              <a:rPr lang="fr-FR" sz="1400" dirty="0" smtClean="0">
                <a:latin typeface="Agency FB" panose="020B0503020202020204" pitchFamily="34" charset="0"/>
              </a:rPr>
              <a:t>ces </a:t>
            </a:r>
            <a:r>
              <a:rPr lang="fr-FR" sz="1400" dirty="0" smtClean="0">
                <a:latin typeface="Agency FB" panose="020B0503020202020204" pitchFamily="34" charset="0"/>
              </a:rPr>
              <a:t>position</a:t>
            </a:r>
          </a:p>
          <a:p>
            <a:endParaRPr lang="fr-FR" sz="1400" dirty="0" smtClean="0">
              <a:latin typeface="Agency FB" panose="020B0503020202020204" pitchFamily="34" charset="0"/>
            </a:endParaRPr>
          </a:p>
          <a:p>
            <a:endParaRPr lang="fr-FR" sz="1400" dirty="0" smtClean="0">
              <a:latin typeface="Agency FB" panose="020B0503020202020204" pitchFamily="34" charset="0"/>
            </a:endParaRPr>
          </a:p>
          <a:p>
            <a:r>
              <a:rPr lang="fr-FR" sz="1400" b="1" dirty="0" smtClean="0">
                <a:solidFill>
                  <a:srgbClr val="FF0000"/>
                </a:solidFill>
                <a:latin typeface="Agency FB" panose="020B0503020202020204" pitchFamily="34" charset="0"/>
              </a:rPr>
              <a:t>Recommandation: </a:t>
            </a:r>
            <a:r>
              <a:rPr lang="fr-FR" sz="1400" dirty="0" smtClean="0">
                <a:latin typeface="Agency FB" panose="020B0503020202020204" pitchFamily="34" charset="0"/>
              </a:rPr>
              <a:t>remplacer les </a:t>
            </a:r>
            <a:r>
              <a:rPr lang="fr-FR" sz="1400" dirty="0" err="1" smtClean="0">
                <a:latin typeface="Agency FB" panose="020B0503020202020204" pitchFamily="34" charset="0"/>
              </a:rPr>
              <a:t>core</a:t>
            </a:r>
            <a:r>
              <a:rPr lang="fr-FR" sz="1400" dirty="0" smtClean="0">
                <a:latin typeface="Agency FB" panose="020B0503020202020204" pitchFamily="34" charset="0"/>
              </a:rPr>
              <a:t> i2 encore présent sur le parc par des postes minimum </a:t>
            </a:r>
            <a:r>
              <a:rPr lang="fr-FR" sz="1400" dirty="0" err="1" smtClean="0">
                <a:latin typeface="Agency FB" panose="020B0503020202020204" pitchFamily="34" charset="0"/>
              </a:rPr>
              <a:t>core</a:t>
            </a:r>
            <a:r>
              <a:rPr lang="fr-FR" sz="1400" dirty="0" smtClean="0">
                <a:latin typeface="Agency FB" panose="020B0503020202020204" pitchFamily="34" charset="0"/>
              </a:rPr>
              <a:t> i5 </a:t>
            </a:r>
            <a:r>
              <a:rPr lang="fr-FR" sz="1400" dirty="0" err="1" smtClean="0">
                <a:latin typeface="Agency FB" panose="020B0503020202020204" pitchFamily="34" charset="0"/>
              </a:rPr>
              <a:t>win</a:t>
            </a:r>
            <a:r>
              <a:rPr lang="fr-FR" sz="1400" dirty="0" smtClean="0">
                <a:latin typeface="Agency FB" panose="020B0503020202020204" pitchFamily="34" charset="0"/>
              </a:rPr>
              <a:t> </a:t>
            </a:r>
            <a:r>
              <a:rPr lang="fr-FR" sz="1400" dirty="0" smtClean="0">
                <a:latin typeface="Agency FB" panose="020B0503020202020204" pitchFamily="34" charset="0"/>
              </a:rPr>
              <a:t>10 car les utilisateur se plaignent de lenteur </a:t>
            </a:r>
            <a:endParaRPr lang="fr-FR" sz="1400" dirty="0" smtClean="0">
              <a:latin typeface="Agency FB" panose="020B0503020202020204" pitchFamily="34" charset="0"/>
            </a:endParaRP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278 </a:t>
            </a:r>
            <a:r>
              <a:rPr lang="fr-FR" sz="1400" dirty="0" smtClean="0">
                <a:latin typeface="Agency FB" panose="020B0503020202020204" pitchFamily="34" charset="0"/>
              </a:rPr>
              <a:t> </a:t>
            </a:r>
            <a:r>
              <a:rPr lang="fr-FR" sz="1400" dirty="0" smtClean="0">
                <a:latin typeface="Agency FB" panose="020B0503020202020204" pitchFamily="34" charset="0"/>
              </a:rPr>
              <a:t>minutes sont du a de nombreuse coupure </a:t>
            </a:r>
            <a:r>
              <a:rPr lang="fr-FR" sz="1400" dirty="0" smtClean="0">
                <a:latin typeface="Agency FB" panose="020B0503020202020204" pitchFamily="34" charset="0"/>
              </a:rPr>
              <a:t>d’</a:t>
            </a:r>
            <a:r>
              <a:rPr lang="fr-FR" sz="1400" dirty="0" err="1" smtClean="0">
                <a:latin typeface="Agency FB" panose="020B0503020202020204" pitchFamily="34" charset="0"/>
              </a:rPr>
              <a:t>eletricité</a:t>
            </a:r>
            <a:r>
              <a:rPr lang="fr-FR" sz="1400" dirty="0" smtClean="0">
                <a:latin typeface="Agency FB" panose="020B0503020202020204" pitchFamily="34" charset="0"/>
              </a:rPr>
              <a:t> qui a généré des bug sur les équipements  nous avons informé  le service logistique  car le constat est que même quand le groupe démarre il y a quand même arrêt des poste et des serveurs</a:t>
            </a:r>
            <a:endParaRPr lang="fr-FR" sz="1400" dirty="0">
              <a:latin typeface="Agency FB" panose="020B0503020202020204" pitchFamily="34" charset="0"/>
            </a:endParaRPr>
          </a:p>
          <a:p>
            <a:pPr marL="285750" indent="-285750">
              <a:buFontTx/>
              <a:buChar char="-"/>
            </a:pPr>
            <a:r>
              <a:rPr lang="fr-FR" sz="1400" dirty="0" smtClean="0">
                <a:latin typeface="Agency FB" panose="020B0503020202020204" pitchFamily="34" charset="0"/>
              </a:rPr>
              <a:t>Il y a également eu 8 min de coupure d’appel du a des dysfonctionnement coté MTN</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p:cNvGraphicFramePr>
            <a:graphicFrameLocks/>
          </p:cNvGraphicFramePr>
          <p:nvPr>
            <p:extLst>
              <p:ext uri="{D42A27DB-BD31-4B8C-83A1-F6EECF244321}">
                <p14:modId xmlns:p14="http://schemas.microsoft.com/office/powerpoint/2010/main" val="3550307225"/>
              </p:ext>
            </p:extLst>
          </p:nvPr>
        </p:nvGraphicFramePr>
        <p:xfrm>
          <a:off x="440334" y="813622"/>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3048972102"/>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3550254207"/>
              </p:ext>
            </p:extLst>
          </p:nvPr>
        </p:nvGraphicFramePr>
        <p:xfrm>
          <a:off x="8088528" y="829056"/>
          <a:ext cx="388401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phique 15"/>
          <p:cNvGraphicFramePr/>
          <p:nvPr>
            <p:extLst>
              <p:ext uri="{D42A27DB-BD31-4B8C-83A1-F6EECF244321}">
                <p14:modId xmlns:p14="http://schemas.microsoft.com/office/powerpoint/2010/main" val="3235094810"/>
              </p:ext>
            </p:extLst>
          </p:nvPr>
        </p:nvGraphicFramePr>
        <p:xfrm>
          <a:off x="4370596" y="788506"/>
          <a:ext cx="3671687" cy="252771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674299"/>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0109" y="919490"/>
            <a:ext cx="3249008" cy="2431435"/>
          </a:xfrm>
          <a:prstGeom prst="rect">
            <a:avLst/>
          </a:prstGeom>
          <a:noFill/>
        </p:spPr>
        <p:txBody>
          <a:bodyPr wrap="square" rtlCol="0">
            <a:spAutoFit/>
          </a:bodyPr>
          <a:lstStyle/>
          <a:p>
            <a:r>
              <a:rPr lang="fr-FR" sz="1100" dirty="0" smtClean="0"/>
              <a:t>Les </a:t>
            </a:r>
            <a:r>
              <a:rPr lang="fr-FR" sz="1100" dirty="0"/>
              <a:t>projets en instance sont :</a:t>
            </a:r>
            <a:br>
              <a:rPr lang="fr-FR" sz="1100" dirty="0"/>
            </a:br>
            <a:r>
              <a:rPr lang="fr-FR" sz="1100" dirty="0"/>
              <a:t>-La mise en place du message d’absence sur la campagne de réception BGFI,</a:t>
            </a:r>
            <a:br>
              <a:rPr lang="fr-FR" sz="1100" dirty="0"/>
            </a:br>
            <a:r>
              <a:rPr lang="fr-FR" sz="1100" dirty="0"/>
              <a:t>-La finalisation du plan de continuité des activités : PCA.</a:t>
            </a:r>
          </a:p>
          <a:p>
            <a:pPr marL="171450" indent="-171450">
              <a:buFontTx/>
              <a:buChar char="-"/>
            </a:pPr>
            <a:r>
              <a:rPr lang="fr-FR" sz="1100" dirty="0"/>
              <a:t>Les tickets en intense ont été résolus, nous avons également enregistré d’autres notamment le souci avec les extractions des campagnes entrantes</a:t>
            </a:r>
            <a:r>
              <a:rPr lang="fr-FR" sz="1100" dirty="0" smtClean="0"/>
              <a:t>.</a:t>
            </a:r>
            <a:endParaRPr lang="fr-FR" sz="1100" dirty="0" smtClean="0"/>
          </a:p>
          <a:p>
            <a:pPr marL="171450" indent="-171450">
              <a:buFontTx/>
              <a:buChar char="-"/>
            </a:pPr>
            <a:r>
              <a:rPr lang="fr-FR" sz="1100" dirty="0" smtClean="0"/>
              <a:t>Semaine assez soft pas de souci majeur</a:t>
            </a:r>
            <a:endParaRPr lang="fr-FR" sz="1100" dirty="0"/>
          </a:p>
          <a:p>
            <a:pPr marL="171450" indent="-171450">
              <a:buFontTx/>
              <a:buChar char="-"/>
            </a:pPr>
            <a:endParaRPr lang="fr-FR" sz="11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976151"/>
            <a:ext cx="3431889" cy="2400657"/>
          </a:xfrm>
          <a:prstGeom prst="rect">
            <a:avLst/>
          </a:prstGeom>
          <a:noFill/>
        </p:spPr>
        <p:txBody>
          <a:bodyPr wrap="square" rtlCol="0">
            <a:spAutoFit/>
          </a:bodyPr>
          <a:lstStyle/>
          <a:p>
            <a:r>
              <a:rPr lang="fr-FR" sz="1000" dirty="0" smtClean="0"/>
              <a:t>- Concerne </a:t>
            </a:r>
            <a:r>
              <a:rPr lang="fr-FR" sz="1000" dirty="0"/>
              <a:t>les postes de l’administration, nous pouvons dire que tout est fonctionnelle sans aucun problème jusqu’à aujourd'hui.</a:t>
            </a:r>
          </a:p>
          <a:p>
            <a:pPr marL="171450" indent="-171450">
              <a:buFontTx/>
              <a:buChar char="-"/>
            </a:pPr>
            <a:r>
              <a:rPr lang="fr-FR" sz="1000" dirty="0"/>
              <a:t>Le souci rencontrée au cour de la semaine,  Est la lenteur des applications  du client  sur les postes de travail.</a:t>
            </a:r>
          </a:p>
          <a:p>
            <a:pPr marL="171450" indent="-171450">
              <a:buFontTx/>
              <a:buChar char="-"/>
            </a:pPr>
            <a:r>
              <a:rPr lang="fr-FR" sz="1000" dirty="0"/>
              <a:t>Cette semaine, nous avons enregistré peut de tickets notamment ceux qui sont liés au problème de la lenteur des applications qui est en cour de traitement du cote de notre partenaire</a:t>
            </a:r>
            <a:r>
              <a:rPr lang="fr-FR" sz="1000" dirty="0" smtClean="0"/>
              <a:t>..</a:t>
            </a:r>
          </a:p>
          <a:p>
            <a:r>
              <a:rPr lang="fr-FR" sz="1000" dirty="0" smtClean="0"/>
              <a:t>- Le </a:t>
            </a:r>
            <a:r>
              <a:rPr lang="fr-FR" sz="1000" dirty="0"/>
              <a:t>projet est en cours, est la mise en place d’un serveur de redondance chez le partenaire afin de garantir la continuité des activités en cas d’incident majeur, et la migration des postes teams a Windows 10 pur les tests d’applications de notre client.</a:t>
            </a:r>
          </a:p>
          <a:p>
            <a:endParaRPr lang="fr-FR" sz="1000" dirty="0"/>
          </a:p>
        </p:txBody>
      </p:sp>
      <p:sp>
        <p:nvSpPr>
          <p:cNvPr id="18" name="ZoneTexte 17"/>
          <p:cNvSpPr txBox="1"/>
          <p:nvPr/>
        </p:nvSpPr>
        <p:spPr>
          <a:xfrm>
            <a:off x="158506" y="3971414"/>
            <a:ext cx="5556494" cy="523220"/>
          </a:xfrm>
          <a:prstGeom prst="rect">
            <a:avLst/>
          </a:prstGeom>
          <a:noFill/>
        </p:spPr>
        <p:txBody>
          <a:bodyPr wrap="square" rtlCol="0">
            <a:spAutoFit/>
          </a:bodyPr>
          <a:lstStyle/>
          <a:p>
            <a:r>
              <a:rPr lang="fr-FR" sz="1400" b="1" dirty="0" smtClean="0"/>
              <a:t>Pas de souci majeur a signaler </a:t>
            </a:r>
            <a:endParaRPr lang="fr-FR" sz="1400" b="1"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138499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p>
          <a:p>
            <a:pPr marL="285750" indent="-285750">
              <a:buFontTx/>
              <a:buChar char="-"/>
            </a:pP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Déconnexion internent qui paralyse la production ce souci n’est pas interne  </a:t>
            </a:r>
          </a:p>
          <a:p>
            <a:pPr marL="285750" indent="-285750">
              <a:buFontTx/>
              <a:buChar char="-"/>
            </a:pPr>
            <a:r>
              <a:rPr lang="fr-FR" sz="1400" dirty="0" smtClean="0">
                <a:latin typeface="Agency FB" panose="020B0503020202020204" pitchFamily="34" charset="0"/>
              </a:rPr>
              <a:t>Projet mise en place de l’</a:t>
            </a:r>
            <a:r>
              <a:rPr lang="fr-FR" sz="1400" dirty="0" err="1" smtClean="0">
                <a:latin typeface="Agency FB" panose="020B0503020202020204" pitchFamily="34" charset="0"/>
              </a:rPr>
              <a:t>ivr</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158505" y="881792"/>
            <a:ext cx="4466515" cy="2000548"/>
          </a:xfrm>
          <a:prstGeom prst="rect">
            <a:avLst/>
          </a:prstGeom>
          <a:noFill/>
        </p:spPr>
        <p:txBody>
          <a:bodyPr wrap="square" rtlCol="0">
            <a:spAutoFit/>
          </a:bodyPr>
          <a:lstStyle/>
          <a:p>
            <a:pPr marL="285750" indent="-285750">
              <a:buFont typeface="Arial" panose="020B0604020202020204" pitchFamily="34" charset="0"/>
              <a:buChar char="•"/>
            </a:pPr>
            <a:r>
              <a:rPr lang="fr-FR" sz="12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200" dirty="0"/>
              <a:t>Le nombre élevé de postes opérationnels est également du au fait que certaines de nos campagnes ont été close</a:t>
            </a:r>
            <a:r>
              <a:rPr lang="fr-FR" sz="1200" dirty="0" smtClean="0"/>
              <a:t>.</a:t>
            </a:r>
          </a:p>
          <a:p>
            <a:pPr marL="285750" indent="-285750">
              <a:buFont typeface="Arial" panose="020B0604020202020204" pitchFamily="34" charset="0"/>
              <a:buChar char="•"/>
            </a:pPr>
            <a:r>
              <a:rPr lang="fr-FR" sz="1200" dirty="0" smtClean="0"/>
              <a:t>Mise a jour de la plateforme </a:t>
            </a:r>
            <a:r>
              <a:rPr lang="fr-FR" sz="1200" dirty="0" smtClean="0"/>
              <a:t>hermès </a:t>
            </a:r>
            <a:r>
              <a:rPr lang="fr-FR" sz="1200" smtClean="0"/>
              <a:t>presque terminé  </a:t>
            </a:r>
            <a:endParaRPr lang="fr-FR" sz="1200" dirty="0"/>
          </a:p>
          <a:p>
            <a:pPr marL="285750" indent="-285750">
              <a:buFont typeface="Arial" panose="020B0604020202020204" pitchFamily="34" charset="0"/>
              <a:buChar char="•"/>
            </a:pPr>
            <a:r>
              <a:rPr lang="fr-FR" sz="1200" dirty="0"/>
              <a:t>Suite à une coupure d’électricité survenue le 13 Mars 2022</a:t>
            </a:r>
          </a:p>
          <a:p>
            <a:r>
              <a:rPr lang="fr-FR" sz="1200" dirty="0"/>
              <a:t>      Le serveur AD ne démarre plus ce qui fait que certains   utilisateurs     dans le domaine n’ont plus accès à leur lecteur</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41841</TotalTime>
  <Words>2493</Words>
  <Application>Microsoft Office PowerPoint</Application>
  <PresentationFormat>Grand écran</PresentationFormat>
  <Paragraphs>572</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2015</cp:revision>
  <dcterms:created xsi:type="dcterms:W3CDTF">2015-10-14T16:42:27Z</dcterms:created>
  <dcterms:modified xsi:type="dcterms:W3CDTF">2022-04-08T12:53:05Z</dcterms:modified>
</cp:coreProperties>
</file>