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15"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lmetotondji.mcgn\Downloads\template%20rapport%20copi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7</c:v>
                </c:pt>
                <c:pt idx="1">
                  <c:v>1</c:v>
                </c:pt>
                <c:pt idx="2">
                  <c:v>2</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97</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1</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989480608"/>
        <c:axId val="-989495296"/>
      </c:barChart>
      <c:catAx>
        <c:axId val="-98948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5296"/>
        <c:crosses val="autoZero"/>
        <c:auto val="1"/>
        <c:lblAlgn val="ctr"/>
        <c:lblOffset val="100"/>
        <c:noMultiLvlLbl val="0"/>
      </c:catAx>
      <c:valAx>
        <c:axId val="-98949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0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2</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989487136"/>
        <c:axId val="-989489856"/>
      </c:barChart>
      <c:catAx>
        <c:axId val="-98948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9856"/>
        <c:crosses val="autoZero"/>
        <c:auto val="1"/>
        <c:lblAlgn val="ctr"/>
        <c:lblOffset val="100"/>
        <c:noMultiLvlLbl val="0"/>
      </c:catAx>
      <c:valAx>
        <c:axId val="-98948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71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989490944"/>
        <c:axId val="-989488224"/>
      </c:barChart>
      <c:catAx>
        <c:axId val="-98949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8224"/>
        <c:crosses val="autoZero"/>
        <c:auto val="1"/>
        <c:lblAlgn val="ctr"/>
        <c:lblOffset val="100"/>
        <c:noMultiLvlLbl val="0"/>
      </c:catAx>
      <c:valAx>
        <c:axId val="-989488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09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081668000"/>
        <c:axId val="-1081670720"/>
      </c:barChart>
      <c:catAx>
        <c:axId val="-108166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70720"/>
        <c:crosses val="autoZero"/>
        <c:auto val="1"/>
        <c:lblAlgn val="ctr"/>
        <c:lblOffset val="100"/>
        <c:noMultiLvlLbl val="0"/>
      </c:catAx>
      <c:valAx>
        <c:axId val="-108167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80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POINT DES POSITIONS CONAKRY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'[template rapport copil.xlsx]positions'!$G$8</c:f>
              <c:strCache>
                <c:ptCount val="1"/>
                <c:pt idx="0">
                  <c:v>operationelle </c:v>
                </c:pt>
              </c:strCache>
            </c:strRef>
          </c:tx>
          <c:spPr>
            <a:solidFill>
              <a:schemeClr val="accent1"/>
            </a:solidFill>
            <a:ln>
              <a:noFill/>
            </a:ln>
            <a:effectLst/>
          </c:spPr>
          <c:invertIfNegative val="0"/>
          <c:val>
            <c:numRef>
              <c:f>'[template rapport copil.xlsx]positions'!$H$8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0-F0A6-4E13-A960-E0A1CC6A8D7A}"/>
            </c:ext>
          </c:extLst>
        </c:ser>
        <c:ser>
          <c:idx val="1"/>
          <c:order val="1"/>
          <c:tx>
            <c:strRef>
              <c:f>'[template rapport copil.xlsx]positions'!$G$9</c:f>
              <c:strCache>
                <c:ptCount val="1"/>
                <c:pt idx="0">
                  <c:v>fonctionnelle</c:v>
                </c:pt>
              </c:strCache>
            </c:strRef>
          </c:tx>
          <c:spPr>
            <a:solidFill>
              <a:schemeClr val="accent2"/>
            </a:solidFill>
            <a:ln>
              <a:noFill/>
            </a:ln>
            <a:effectLst/>
          </c:spPr>
          <c:invertIfNegative val="0"/>
          <c:val>
            <c:numRef>
              <c:f>'[template rapport copil.xlsx]positions'!$H$9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0A6-4E13-A960-E0A1CC6A8D7A}"/>
            </c:ext>
          </c:extLst>
        </c:ser>
        <c:ser>
          <c:idx val="2"/>
          <c:order val="2"/>
          <c:tx>
            <c:strRef>
              <c:f>'[template rapport copil.xlsx]positions'!$G$10</c:f>
              <c:strCache>
                <c:ptCount val="1"/>
                <c:pt idx="0">
                  <c:v>defectueux</c:v>
                </c:pt>
              </c:strCache>
            </c:strRef>
          </c:tx>
          <c:spPr>
            <a:solidFill>
              <a:schemeClr val="accent3"/>
            </a:solidFill>
            <a:ln>
              <a:noFill/>
            </a:ln>
            <a:effectLst/>
          </c:spPr>
          <c:invertIfNegative val="0"/>
          <c:val>
            <c:numRef>
              <c:f>'[template rapport copil.xlsx]positions'!$H$10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0A6-4E13-A960-E0A1CC6A8D7A}"/>
            </c:ext>
          </c:extLst>
        </c:ser>
        <c:ser>
          <c:idx val="3"/>
          <c:order val="3"/>
          <c:tx>
            <c:strRef>
              <c:f>'[template rapport copil.xlsx]positions'!$G$11</c:f>
              <c:strCache>
                <c:ptCount val="1"/>
                <c:pt idx="0">
                  <c:v>TOTAL</c:v>
                </c:pt>
              </c:strCache>
            </c:strRef>
          </c:tx>
          <c:spPr>
            <a:solidFill>
              <a:schemeClr val="accent4"/>
            </a:solidFill>
            <a:ln>
              <a:noFill/>
            </a:ln>
            <a:effectLst/>
          </c:spPr>
          <c:invertIfNegative val="0"/>
          <c:val>
            <c:numRef>
              <c:f>'[template rapport copil.xlsx]positions'!$H$11</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3-F0A6-4E13-A960-E0A1CC6A8D7A}"/>
            </c:ext>
          </c:extLst>
        </c:ser>
        <c:dLbls>
          <c:showLegendKey val="0"/>
          <c:showVal val="0"/>
          <c:showCatName val="0"/>
          <c:showSerName val="0"/>
          <c:showPercent val="0"/>
          <c:showBubbleSize val="0"/>
        </c:dLbls>
        <c:gapWidth val="219"/>
        <c:overlap val="-27"/>
        <c:axId val="-1081667456"/>
        <c:axId val="-1081656032"/>
      </c:barChart>
      <c:catAx>
        <c:axId val="-108166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081656032"/>
        <c:crosses val="autoZero"/>
        <c:auto val="1"/>
        <c:lblAlgn val="ctr"/>
        <c:lblOffset val="100"/>
        <c:noMultiLvlLbl val="0"/>
      </c:catAx>
      <c:valAx>
        <c:axId val="-108165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0816674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081657664"/>
        <c:axId val="-1081657120"/>
      </c:barChart>
      <c:catAx>
        <c:axId val="-108165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57120"/>
        <c:crosses val="autoZero"/>
        <c:auto val="1"/>
        <c:lblAlgn val="ctr"/>
        <c:lblOffset val="100"/>
        <c:noMultiLvlLbl val="0"/>
      </c:catAx>
      <c:valAx>
        <c:axId val="-108165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576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081661472"/>
        <c:axId val="-1081671264"/>
      </c:barChart>
      <c:catAx>
        <c:axId val="-108166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71264"/>
        <c:crosses val="autoZero"/>
        <c:auto val="1"/>
        <c:lblAlgn val="ctr"/>
        <c:lblOffset val="100"/>
        <c:noMultiLvlLbl val="0"/>
      </c:catAx>
      <c:valAx>
        <c:axId val="-108167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1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1081665824"/>
        <c:axId val="-1081660384"/>
      </c:barChart>
      <c:catAx>
        <c:axId val="-108166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0384"/>
        <c:crosses val="autoZero"/>
        <c:auto val="1"/>
        <c:lblAlgn val="ctr"/>
        <c:lblOffset val="100"/>
        <c:noMultiLvlLbl val="0"/>
      </c:catAx>
      <c:valAx>
        <c:axId val="-1081660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58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163</c:v>
                </c:pt>
                <c:pt idx="1">
                  <c:v>316</c:v>
                </c:pt>
                <c:pt idx="2">
                  <c:v>117</c:v>
                </c:pt>
              </c:numCache>
            </c:numRef>
          </c:val>
        </c:ser>
        <c:dLbls>
          <c:dLblPos val="inEnd"/>
          <c:showLegendKey val="0"/>
          <c:showVal val="1"/>
          <c:showCatName val="0"/>
          <c:showSerName val="0"/>
          <c:showPercent val="0"/>
          <c:showBubbleSize val="0"/>
        </c:dLbls>
        <c:gapWidth val="219"/>
        <c:overlap val="-27"/>
        <c:axId val="-982857728"/>
        <c:axId val="-982857184"/>
      </c:barChart>
      <c:catAx>
        <c:axId val="-98285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982857184"/>
        <c:crosses val="autoZero"/>
        <c:auto val="1"/>
        <c:lblAlgn val="ctr"/>
        <c:lblOffset val="100"/>
        <c:noMultiLvlLbl val="0"/>
      </c:catAx>
      <c:valAx>
        <c:axId val="-98285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982857728"/>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982850656"/>
        <c:axId val="-982856096"/>
      </c:barChart>
      <c:catAx>
        <c:axId val="-982850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982856096"/>
        <c:crosses val="autoZero"/>
        <c:auto val="1"/>
        <c:lblAlgn val="ctr"/>
        <c:lblOffset val="100"/>
        <c:noMultiLvlLbl val="0"/>
      </c:catAx>
      <c:valAx>
        <c:axId val="-98285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82850656"/>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5</c:v>
                </c:pt>
                <c:pt idx="1">
                  <c:v>1</c:v>
                </c:pt>
                <c:pt idx="2">
                  <c:v>4</c:v>
                </c:pt>
                <c:pt idx="3">
                  <c:v>0</c:v>
                </c:pt>
                <c:pt idx="4">
                  <c:v>2</c:v>
                </c:pt>
                <c:pt idx="5">
                  <c:v>2</c:v>
                </c:pt>
                <c:pt idx="6">
                  <c:v>1</c:v>
                </c:pt>
                <c:pt idx="7">
                  <c:v>1</c:v>
                </c:pt>
                <c:pt idx="8">
                  <c:v>0</c:v>
                </c:pt>
                <c:pt idx="9">
                  <c:v>0</c:v>
                </c:pt>
                <c:pt idx="10">
                  <c:v>16</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4</c:v>
                </c:pt>
                <c:pt idx="1">
                  <c:v>0</c:v>
                </c:pt>
                <c:pt idx="2">
                  <c:v>4</c:v>
                </c:pt>
                <c:pt idx="3">
                  <c:v>0</c:v>
                </c:pt>
                <c:pt idx="4">
                  <c:v>2</c:v>
                </c:pt>
                <c:pt idx="5">
                  <c:v>2</c:v>
                </c:pt>
                <c:pt idx="6">
                  <c:v>0</c:v>
                </c:pt>
                <c:pt idx="7">
                  <c:v>1</c:v>
                </c:pt>
                <c:pt idx="8">
                  <c:v>0</c:v>
                </c:pt>
                <c:pt idx="9">
                  <c:v>0</c:v>
                </c:pt>
                <c:pt idx="10">
                  <c:v>13</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1</c:v>
                </c:pt>
                <c:pt idx="1">
                  <c:v>1</c:v>
                </c:pt>
                <c:pt idx="2">
                  <c:v>0</c:v>
                </c:pt>
                <c:pt idx="3">
                  <c:v>1</c:v>
                </c:pt>
                <c:pt idx="4">
                  <c:v>0</c:v>
                </c:pt>
                <c:pt idx="5">
                  <c:v>0</c:v>
                </c:pt>
                <c:pt idx="6">
                  <c:v>1</c:v>
                </c:pt>
                <c:pt idx="7">
                  <c:v>0</c:v>
                </c:pt>
                <c:pt idx="8">
                  <c:v>0</c:v>
                </c:pt>
                <c:pt idx="9">
                  <c:v>0</c:v>
                </c:pt>
                <c:pt idx="10">
                  <c:v>4</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1081669632"/>
        <c:axId val="-1081669088"/>
      </c:barChart>
      <c:catAx>
        <c:axId val="-108166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9088"/>
        <c:crosses val="autoZero"/>
        <c:auto val="1"/>
        <c:lblAlgn val="ctr"/>
        <c:lblOffset val="100"/>
        <c:noMultiLvlLbl val="0"/>
      </c:catAx>
      <c:valAx>
        <c:axId val="-108166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9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982851744"/>
        <c:axId val="-982855552"/>
      </c:barChart>
      <c:catAx>
        <c:axId val="-98285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82855552"/>
        <c:crosses val="autoZero"/>
        <c:auto val="1"/>
        <c:lblAlgn val="ctr"/>
        <c:lblOffset val="100"/>
        <c:noMultiLvlLbl val="0"/>
      </c:catAx>
      <c:valAx>
        <c:axId val="-982855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9828517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MATERIEL INFORMATIQUE</c:v>
                </c:pt>
                <c:pt idx="2">
                  <c:v>CRM ET APPLICATION</c:v>
                </c:pt>
              </c:strCache>
            </c:strRef>
          </c:cat>
          <c:val>
            <c:numRef>
              <c:f>ticket!$J$11:$J$13</c:f>
              <c:numCache>
                <c:formatCode>General</c:formatCode>
                <c:ptCount val="3"/>
                <c:pt idx="0">
                  <c:v>5</c:v>
                </c:pt>
                <c:pt idx="1">
                  <c:v>3</c:v>
                </c:pt>
                <c:pt idx="2">
                  <c:v>2</c:v>
                </c:pt>
              </c:numCache>
            </c:numRef>
          </c:val>
        </c:ser>
        <c:dLbls>
          <c:dLblPos val="outEnd"/>
          <c:showLegendKey val="0"/>
          <c:showVal val="1"/>
          <c:showCatName val="0"/>
          <c:showSerName val="0"/>
          <c:showPercent val="0"/>
          <c:showBubbleSize val="0"/>
        </c:dLbls>
        <c:gapWidth val="182"/>
        <c:axId val="-1081659840"/>
        <c:axId val="-1081663648"/>
      </c:barChart>
      <c:catAx>
        <c:axId val="-1081659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081663648"/>
        <c:crosses val="autoZero"/>
        <c:auto val="1"/>
        <c:lblAlgn val="ctr"/>
        <c:lblOffset val="100"/>
        <c:noMultiLvlLbl val="0"/>
      </c:catAx>
      <c:valAx>
        <c:axId val="-1081663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598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51</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5</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1081663104"/>
        <c:axId val="-1081662560"/>
      </c:barChart>
      <c:catAx>
        <c:axId val="-108166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2560"/>
        <c:crosses val="autoZero"/>
        <c:auto val="1"/>
        <c:lblAlgn val="ctr"/>
        <c:lblOffset val="100"/>
        <c:noMultiLvlLbl val="0"/>
      </c:catAx>
      <c:valAx>
        <c:axId val="-108166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31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199</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3</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17</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1081662016"/>
        <c:axId val="-1205357248"/>
      </c:barChart>
      <c:catAx>
        <c:axId val="-108166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05357248"/>
        <c:crosses val="autoZero"/>
        <c:auto val="1"/>
        <c:lblAlgn val="ctr"/>
        <c:lblOffset val="100"/>
        <c:noMultiLvlLbl val="0"/>
      </c:catAx>
      <c:valAx>
        <c:axId val="-120535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81662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15</c:v>
                </c:pt>
                <c:pt idx="1">
                  <c:v>180</c:v>
                </c:pt>
                <c:pt idx="2">
                  <c:v>0</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22</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3</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989493120"/>
        <c:axId val="-989481152"/>
      </c:barChart>
      <c:catAx>
        <c:axId val="-98949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1152"/>
        <c:crosses val="autoZero"/>
        <c:auto val="1"/>
        <c:lblAlgn val="ctr"/>
        <c:lblOffset val="100"/>
        <c:noMultiLvlLbl val="0"/>
      </c:catAx>
      <c:valAx>
        <c:axId val="-98948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31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989491488"/>
        <c:axId val="-989492576"/>
      </c:barChart>
      <c:catAx>
        <c:axId val="-98949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2576"/>
        <c:crosses val="autoZero"/>
        <c:auto val="1"/>
        <c:lblAlgn val="ctr"/>
        <c:lblOffset val="100"/>
        <c:noMultiLvlLbl val="0"/>
      </c:catAx>
      <c:valAx>
        <c:axId val="-989492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1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67</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0</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17</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989494752"/>
        <c:axId val="-989484416"/>
      </c:barChart>
      <c:catAx>
        <c:axId val="-98949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84416"/>
        <c:crosses val="autoZero"/>
        <c:auto val="1"/>
        <c:lblAlgn val="ctr"/>
        <c:lblOffset val="100"/>
        <c:noMultiLvlLbl val="0"/>
      </c:catAx>
      <c:valAx>
        <c:axId val="-98948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9894947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4</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B03989A4-8D97-4A9D-8FC4-38D26972C274}" type="presOf" srcId="{BA59C191-EAC9-400C-91DF-08672997E212}" destId="{642412D6-6F80-415A-B834-12799691EF68}" srcOrd="1" destOrd="0" presId="urn:microsoft.com/office/officeart/2005/8/layout/lProcess2"/>
    <dgm:cxn modelId="{5C20CDF8-35F8-4028-A093-466C39A08804}" srcId="{56220AFA-1D07-4104-8067-6AE8EF7D4204}" destId="{3E240924-2A29-4893-BE36-81037C47A986}" srcOrd="0" destOrd="0" parTransId="{D688D9A9-893F-4094-993B-1E841E22D837}" sibTransId="{387F939E-80DB-4872-AA27-6D39474CC259}"/>
    <dgm:cxn modelId="{9B0A40D7-A284-42F9-A8F5-C47FE6DD7EC4}" type="presOf" srcId="{56220AFA-1D07-4104-8067-6AE8EF7D4204}" destId="{D0B9C7D0-BAFD-415C-A801-C49A63BA0F78}"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03C6591A-53FC-497D-A539-2D72406CC9B9}" type="presOf" srcId="{F286479C-EA5C-4960-AFAB-47E52DE43E4A}" destId="{A65A5ABE-6440-48A1-875B-132A644BF634}"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963977B-C6CB-4C4C-BC74-D104153C7940}" type="presOf" srcId="{27A110B4-891D-4285-922C-B71A1172C5D5}" destId="{55F7BFAE-8E74-4CCD-8F23-8EC903398DE8}" srcOrd="0" destOrd="0" presId="urn:microsoft.com/office/officeart/2005/8/layout/lProcess2"/>
    <dgm:cxn modelId="{44F292E5-5BD7-4869-8274-F295F5B40BDC}" type="presOf" srcId="{9A840BA3-0E52-44E5-B558-9EB157A1D326}" destId="{89909B9A-036C-44E2-A66B-6D43D82776BA}" srcOrd="0" destOrd="0" presId="urn:microsoft.com/office/officeart/2005/8/layout/lProcess2"/>
    <dgm:cxn modelId="{96D10AF0-9B95-401F-95C3-78B9768C3248}" type="presOf" srcId="{BA59C191-EAC9-400C-91DF-08672997E212}" destId="{6AEE3AF1-326D-40BF-8A4B-3A2D8A05D40A}" srcOrd="0" destOrd="0" presId="urn:microsoft.com/office/officeart/2005/8/layout/lProcess2"/>
    <dgm:cxn modelId="{7DC9B140-5EFD-4086-84EA-E3ACA957D04D}" type="presOf" srcId="{A4119696-336E-4F9C-912C-1790ECFD5B61}" destId="{0CAF9E1F-90EB-4870-812E-3FB379059817}" srcOrd="1" destOrd="0" presId="urn:microsoft.com/office/officeart/2005/8/layout/lProcess2"/>
    <dgm:cxn modelId="{91FE5835-AFAA-405D-AF7E-397669E0FF5A}" type="presOf" srcId="{56220AFA-1D07-4104-8067-6AE8EF7D4204}" destId="{1FDDD4D9-5CAA-4162-8A82-CAE6559C3AAF}" srcOrd="1" destOrd="0" presId="urn:microsoft.com/office/officeart/2005/8/layout/lProcess2"/>
    <dgm:cxn modelId="{2A20903A-40C5-41AF-897E-634EC68701D3}" type="presOf" srcId="{A4119696-336E-4F9C-912C-1790ECFD5B61}" destId="{1F6FB372-DE18-4B3E-A418-92F1D5682705}" srcOrd="0" destOrd="0" presId="urn:microsoft.com/office/officeart/2005/8/layout/lProcess2"/>
    <dgm:cxn modelId="{3E69AD73-0B99-4E17-B00E-7548D03667C3}"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33BC19CC-2664-4AD6-A115-2A76E2FFE749}" type="presParOf" srcId="{A65A5ABE-6440-48A1-875B-132A644BF634}" destId="{49C662BB-F694-4331-87B2-06C348060916}" srcOrd="0" destOrd="0" presId="urn:microsoft.com/office/officeart/2005/8/layout/lProcess2"/>
    <dgm:cxn modelId="{955542A9-8957-406D-A9AE-3930F58D8B42}" type="presParOf" srcId="{49C662BB-F694-4331-87B2-06C348060916}" destId="{6AEE3AF1-326D-40BF-8A4B-3A2D8A05D40A}" srcOrd="0" destOrd="0" presId="urn:microsoft.com/office/officeart/2005/8/layout/lProcess2"/>
    <dgm:cxn modelId="{69623EFF-CA9C-4524-843F-7CA2A8C6E67C}" type="presParOf" srcId="{49C662BB-F694-4331-87B2-06C348060916}" destId="{642412D6-6F80-415A-B834-12799691EF68}" srcOrd="1" destOrd="0" presId="urn:microsoft.com/office/officeart/2005/8/layout/lProcess2"/>
    <dgm:cxn modelId="{0BCF5E4E-8059-438A-9D1C-59371FCE1EB4}" type="presParOf" srcId="{49C662BB-F694-4331-87B2-06C348060916}" destId="{6B15119B-1DAC-4161-AA10-E5C64088E437}" srcOrd="2" destOrd="0" presId="urn:microsoft.com/office/officeart/2005/8/layout/lProcess2"/>
    <dgm:cxn modelId="{C371C9FA-1E96-4694-B1A3-1965F2A9DDE4}" type="presParOf" srcId="{6B15119B-1DAC-4161-AA10-E5C64088E437}" destId="{6A3DBDE8-72C1-46E4-8CB1-E917EC493FF7}" srcOrd="0" destOrd="0" presId="urn:microsoft.com/office/officeart/2005/8/layout/lProcess2"/>
    <dgm:cxn modelId="{FAAAD99F-0E93-4004-AA94-35B586404E3B}" type="presParOf" srcId="{6A3DBDE8-72C1-46E4-8CB1-E917EC493FF7}" destId="{55F7BFAE-8E74-4CCD-8F23-8EC903398DE8}" srcOrd="0" destOrd="0" presId="urn:microsoft.com/office/officeart/2005/8/layout/lProcess2"/>
    <dgm:cxn modelId="{A2FDF980-C98D-4FC7-9F26-EF5494E2F77E}" type="presParOf" srcId="{A65A5ABE-6440-48A1-875B-132A644BF634}" destId="{7312F7D5-D988-45ED-95B8-6FF4991EA181}" srcOrd="1" destOrd="0" presId="urn:microsoft.com/office/officeart/2005/8/layout/lProcess2"/>
    <dgm:cxn modelId="{22F48543-E84A-4F0A-A11C-EA4546CAE45A}" type="presParOf" srcId="{A65A5ABE-6440-48A1-875B-132A644BF634}" destId="{8D11F31B-0CFE-47FC-AB2A-1B4C3ECFC4D5}" srcOrd="2" destOrd="0" presId="urn:microsoft.com/office/officeart/2005/8/layout/lProcess2"/>
    <dgm:cxn modelId="{3C4E5126-1950-4303-9135-FEF12B9FA9C8}" type="presParOf" srcId="{8D11F31B-0CFE-47FC-AB2A-1B4C3ECFC4D5}" destId="{1F6FB372-DE18-4B3E-A418-92F1D5682705}" srcOrd="0" destOrd="0" presId="urn:microsoft.com/office/officeart/2005/8/layout/lProcess2"/>
    <dgm:cxn modelId="{0899E5B4-58EC-42F0-81F8-425AEA196671}" type="presParOf" srcId="{8D11F31B-0CFE-47FC-AB2A-1B4C3ECFC4D5}" destId="{0CAF9E1F-90EB-4870-812E-3FB379059817}" srcOrd="1" destOrd="0" presId="urn:microsoft.com/office/officeart/2005/8/layout/lProcess2"/>
    <dgm:cxn modelId="{607E65D5-72C0-42F9-BC37-F7BE1BF89013}" type="presParOf" srcId="{8D11F31B-0CFE-47FC-AB2A-1B4C3ECFC4D5}" destId="{835A5EF0-0E8C-4EFA-9044-C556FB3BA5FF}" srcOrd="2" destOrd="0" presId="urn:microsoft.com/office/officeart/2005/8/layout/lProcess2"/>
    <dgm:cxn modelId="{ACC6E455-3776-429B-8E59-B6A66D1DC932}" type="presParOf" srcId="{835A5EF0-0E8C-4EFA-9044-C556FB3BA5FF}" destId="{7248E901-72B0-4949-B3EE-A7CC031E7CEA}" srcOrd="0" destOrd="0" presId="urn:microsoft.com/office/officeart/2005/8/layout/lProcess2"/>
    <dgm:cxn modelId="{5E1EA755-026B-4DAB-8817-3025FA692C84}" type="presParOf" srcId="{7248E901-72B0-4949-B3EE-A7CC031E7CEA}" destId="{89909B9A-036C-44E2-A66B-6D43D82776BA}" srcOrd="0" destOrd="0" presId="urn:microsoft.com/office/officeart/2005/8/layout/lProcess2"/>
    <dgm:cxn modelId="{EDB806AE-E617-49ED-BF43-F93F06970B73}" type="presParOf" srcId="{A65A5ABE-6440-48A1-875B-132A644BF634}" destId="{DC0F060C-5CE4-4A45-A83A-0285CAE9E371}" srcOrd="3" destOrd="0" presId="urn:microsoft.com/office/officeart/2005/8/layout/lProcess2"/>
    <dgm:cxn modelId="{659BA8D9-FB11-4774-8094-BE4DF8E9AF38}" type="presParOf" srcId="{A65A5ABE-6440-48A1-875B-132A644BF634}" destId="{9ED3DA30-790C-4E02-8B40-0A1334228463}" srcOrd="4" destOrd="0" presId="urn:microsoft.com/office/officeart/2005/8/layout/lProcess2"/>
    <dgm:cxn modelId="{04FDD586-F0BF-47FA-8FEF-DC67B5723AF9}" type="presParOf" srcId="{9ED3DA30-790C-4E02-8B40-0A1334228463}" destId="{D0B9C7D0-BAFD-415C-A801-C49A63BA0F78}" srcOrd="0" destOrd="0" presId="urn:microsoft.com/office/officeart/2005/8/layout/lProcess2"/>
    <dgm:cxn modelId="{581CA5AD-5FD1-440D-B7BF-020C08915515}" type="presParOf" srcId="{9ED3DA30-790C-4E02-8B40-0A1334228463}" destId="{1FDDD4D9-5CAA-4162-8A82-CAE6559C3AAF}" srcOrd="1" destOrd="0" presId="urn:microsoft.com/office/officeart/2005/8/layout/lProcess2"/>
    <dgm:cxn modelId="{C37AF95A-880C-4BE3-9E34-D69229F571CF}" type="presParOf" srcId="{9ED3DA30-790C-4E02-8B40-0A1334228463}" destId="{92008570-A2A5-4973-99A2-9D63A6E7EDF1}" srcOrd="2" destOrd="0" presId="urn:microsoft.com/office/officeart/2005/8/layout/lProcess2"/>
    <dgm:cxn modelId="{7FE509F4-CF17-4F6D-A441-E97469D7FFD7}" type="presParOf" srcId="{92008570-A2A5-4973-99A2-9D63A6E7EDF1}" destId="{780EBB67-667F-4E26-B31E-608877246C89}" srcOrd="0" destOrd="0" presId="urn:microsoft.com/office/officeart/2005/8/layout/lProcess2"/>
    <dgm:cxn modelId="{CC1F3C96-20AF-42A9-B080-1C97E16AC861}"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100</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7/0</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F2C9245E-A096-437F-BF30-598A8FEE2400}" type="presOf" srcId="{7BA9F00E-A40F-414F-9F4C-A5792DE3CC3D}" destId="{5A3488A0-718C-41B9-9A52-B93151005421}" srcOrd="0" destOrd="0" presId="urn:microsoft.com/office/officeart/2005/8/layout/lProcess2"/>
    <dgm:cxn modelId="{7539C0D8-3A7D-4FE4-9DE0-D46C348016A8}" type="presOf" srcId="{27A110B4-891D-4285-922C-B71A1172C5D5}" destId="{55F7BFAE-8E74-4CCD-8F23-8EC903398DE8}" srcOrd="0" destOrd="0" presId="urn:microsoft.com/office/officeart/2005/8/layout/lProcess2"/>
    <dgm:cxn modelId="{8D51BE30-BE2D-453C-9E3A-47C61D9858D9}" type="presOf" srcId="{9A840BA3-0E52-44E5-B558-9EB157A1D326}" destId="{89909B9A-036C-44E2-A66B-6D43D82776BA}" srcOrd="0" destOrd="0" presId="urn:microsoft.com/office/officeart/2005/8/layout/lProcess2"/>
    <dgm:cxn modelId="{58EA3E91-1994-4430-9C33-4C197DCAB00F}" type="presOf" srcId="{56220AFA-1D07-4104-8067-6AE8EF7D4204}" destId="{D0B9C7D0-BAFD-415C-A801-C49A63BA0F7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1D2526EE-8049-4D78-97E7-E573ECFF2D3F}" type="presOf" srcId="{A4119696-336E-4F9C-912C-1790ECFD5B61}" destId="{1F6FB372-DE18-4B3E-A418-92F1D5682705}" srcOrd="0" destOrd="0" presId="urn:microsoft.com/office/officeart/2005/8/layout/lProcess2"/>
    <dgm:cxn modelId="{06521AFC-362A-45EA-B9C8-8CD3215476FC}" type="presOf" srcId="{7BA9F00E-A40F-414F-9F4C-A5792DE3CC3D}" destId="{2C39E7D0-DF85-4CEB-A106-6DDE3E6AF46D}" srcOrd="1" destOrd="0" presId="urn:microsoft.com/office/officeart/2005/8/layout/lProcess2"/>
    <dgm:cxn modelId="{427F464A-54CA-402B-B603-1BC8D8E40A30}" type="presOf" srcId="{3E240924-2A29-4893-BE36-81037C47A986}" destId="{2033E58C-2548-4821-94DF-80E0CE5961C5}" srcOrd="0" destOrd="0" presId="urn:microsoft.com/office/officeart/2005/8/layout/lProcess2"/>
    <dgm:cxn modelId="{1E729554-3086-4A0B-AACA-F3FBC1AE025A}" type="presOf" srcId="{BA59C191-EAC9-400C-91DF-08672997E212}" destId="{642412D6-6F80-415A-B834-12799691EF68}" srcOrd="1" destOrd="0" presId="urn:microsoft.com/office/officeart/2005/8/layout/lProcess2"/>
    <dgm:cxn modelId="{07C9C013-01AE-4578-A6CD-0DCACA5E8222}" type="presOf" srcId="{A4119696-336E-4F9C-912C-1790ECFD5B61}" destId="{0CAF9E1F-90EB-4870-812E-3FB379059817}" srcOrd="1" destOrd="0" presId="urn:microsoft.com/office/officeart/2005/8/layout/lProcess2"/>
    <dgm:cxn modelId="{0062FC8F-892D-420B-99D7-4DFA394747BB}" type="presOf" srcId="{56220AFA-1D07-4104-8067-6AE8EF7D4204}" destId="{1FDDD4D9-5CAA-4162-8A82-CAE6559C3AAF}" srcOrd="1" destOrd="0" presId="urn:microsoft.com/office/officeart/2005/8/layout/lProcess2"/>
    <dgm:cxn modelId="{8FE862CD-B340-49B4-AC74-78E7679451C7}" type="presOf" srcId="{F286479C-EA5C-4960-AFAB-47E52DE43E4A}" destId="{A65A5ABE-6440-48A1-875B-132A644BF634}" srcOrd="0" destOrd="0" presId="urn:microsoft.com/office/officeart/2005/8/layout/lProcess2"/>
    <dgm:cxn modelId="{E46635E5-9F86-4AB7-B95C-540B8BD1B921}" type="presOf" srcId="{BA59C191-EAC9-400C-91DF-08672997E212}" destId="{6AEE3AF1-326D-40BF-8A4B-3A2D8A05D40A}"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03FF2C-0B48-4683-A847-0707546C0826}" type="presParOf" srcId="{A65A5ABE-6440-48A1-875B-132A644BF634}" destId="{49C662BB-F694-4331-87B2-06C348060916}" srcOrd="0" destOrd="0" presId="urn:microsoft.com/office/officeart/2005/8/layout/lProcess2"/>
    <dgm:cxn modelId="{BE6D9323-AB46-4A52-AFF5-C59DB5A912C1}" type="presParOf" srcId="{49C662BB-F694-4331-87B2-06C348060916}" destId="{6AEE3AF1-326D-40BF-8A4B-3A2D8A05D40A}" srcOrd="0" destOrd="0" presId="urn:microsoft.com/office/officeart/2005/8/layout/lProcess2"/>
    <dgm:cxn modelId="{8CA8984A-5A34-45A2-9DBB-06CF471A80F9}" type="presParOf" srcId="{49C662BB-F694-4331-87B2-06C348060916}" destId="{642412D6-6F80-415A-B834-12799691EF68}" srcOrd="1" destOrd="0" presId="urn:microsoft.com/office/officeart/2005/8/layout/lProcess2"/>
    <dgm:cxn modelId="{09138127-9021-45AC-8F46-06F5D4B1D2CC}" type="presParOf" srcId="{49C662BB-F694-4331-87B2-06C348060916}" destId="{6B15119B-1DAC-4161-AA10-E5C64088E437}" srcOrd="2" destOrd="0" presId="urn:microsoft.com/office/officeart/2005/8/layout/lProcess2"/>
    <dgm:cxn modelId="{6911E76D-BA8A-4D81-BCDC-D85D5882056D}" type="presParOf" srcId="{6B15119B-1DAC-4161-AA10-E5C64088E437}" destId="{6A3DBDE8-72C1-46E4-8CB1-E917EC493FF7}" srcOrd="0" destOrd="0" presId="urn:microsoft.com/office/officeart/2005/8/layout/lProcess2"/>
    <dgm:cxn modelId="{C65FEA98-CB77-4C10-9F4B-94957E3E515F}" type="presParOf" srcId="{6A3DBDE8-72C1-46E4-8CB1-E917EC493FF7}" destId="{55F7BFAE-8E74-4CCD-8F23-8EC903398DE8}" srcOrd="0" destOrd="0" presId="urn:microsoft.com/office/officeart/2005/8/layout/lProcess2"/>
    <dgm:cxn modelId="{9AFF3082-531E-4AFE-AEE9-35924920B485}" type="presParOf" srcId="{A65A5ABE-6440-48A1-875B-132A644BF634}" destId="{7312F7D5-D988-45ED-95B8-6FF4991EA181}" srcOrd="1" destOrd="0" presId="urn:microsoft.com/office/officeart/2005/8/layout/lProcess2"/>
    <dgm:cxn modelId="{954613BB-EC8E-4F8A-95E6-0313595993ED}" type="presParOf" srcId="{A65A5ABE-6440-48A1-875B-132A644BF634}" destId="{8D11F31B-0CFE-47FC-AB2A-1B4C3ECFC4D5}" srcOrd="2" destOrd="0" presId="urn:microsoft.com/office/officeart/2005/8/layout/lProcess2"/>
    <dgm:cxn modelId="{4A2BCDBB-C2FD-48C6-940D-9D7D63933B25}" type="presParOf" srcId="{8D11F31B-0CFE-47FC-AB2A-1B4C3ECFC4D5}" destId="{1F6FB372-DE18-4B3E-A418-92F1D5682705}" srcOrd="0" destOrd="0" presId="urn:microsoft.com/office/officeart/2005/8/layout/lProcess2"/>
    <dgm:cxn modelId="{61437979-F5D8-42B6-8CEB-6F0805633172}" type="presParOf" srcId="{8D11F31B-0CFE-47FC-AB2A-1B4C3ECFC4D5}" destId="{0CAF9E1F-90EB-4870-812E-3FB379059817}" srcOrd="1" destOrd="0" presId="urn:microsoft.com/office/officeart/2005/8/layout/lProcess2"/>
    <dgm:cxn modelId="{63727C0E-875B-42CC-B05E-BC274D2F7284}" type="presParOf" srcId="{8D11F31B-0CFE-47FC-AB2A-1B4C3ECFC4D5}" destId="{835A5EF0-0E8C-4EFA-9044-C556FB3BA5FF}" srcOrd="2" destOrd="0" presId="urn:microsoft.com/office/officeart/2005/8/layout/lProcess2"/>
    <dgm:cxn modelId="{0ACC8673-D34C-48E5-8193-A63E1BBE6189}" type="presParOf" srcId="{835A5EF0-0E8C-4EFA-9044-C556FB3BA5FF}" destId="{7248E901-72B0-4949-B3EE-A7CC031E7CEA}" srcOrd="0" destOrd="0" presId="urn:microsoft.com/office/officeart/2005/8/layout/lProcess2"/>
    <dgm:cxn modelId="{6E5842EB-170E-4D85-9D61-B0D54307BF6F}" type="presParOf" srcId="{7248E901-72B0-4949-B3EE-A7CC031E7CEA}" destId="{89909B9A-036C-44E2-A66B-6D43D82776BA}" srcOrd="0" destOrd="0" presId="urn:microsoft.com/office/officeart/2005/8/layout/lProcess2"/>
    <dgm:cxn modelId="{033485A9-BE88-45C7-837B-A653C6057DB3}" type="presParOf" srcId="{A65A5ABE-6440-48A1-875B-132A644BF634}" destId="{DC0F060C-5CE4-4A45-A83A-0285CAE9E371}" srcOrd="3" destOrd="0" presId="urn:microsoft.com/office/officeart/2005/8/layout/lProcess2"/>
    <dgm:cxn modelId="{9CF066C3-85FF-44C4-9CBF-7BA16894A3FC}" type="presParOf" srcId="{A65A5ABE-6440-48A1-875B-132A644BF634}" destId="{BD89447E-B516-4E39-A416-7ADC34E710E7}" srcOrd="4" destOrd="0" presId="urn:microsoft.com/office/officeart/2005/8/layout/lProcess2"/>
    <dgm:cxn modelId="{516B23BC-E82A-443A-AE2C-0E09DF6B48CC}" type="presParOf" srcId="{BD89447E-B516-4E39-A416-7ADC34E710E7}" destId="{5A3488A0-718C-41B9-9A52-B93151005421}" srcOrd="0" destOrd="0" presId="urn:microsoft.com/office/officeart/2005/8/layout/lProcess2"/>
    <dgm:cxn modelId="{86E68FE4-04D4-4824-8BEA-6A7383CD4177}" type="presParOf" srcId="{BD89447E-B516-4E39-A416-7ADC34E710E7}" destId="{2C39E7D0-DF85-4CEB-A106-6DDE3E6AF46D}" srcOrd="1" destOrd="0" presId="urn:microsoft.com/office/officeart/2005/8/layout/lProcess2"/>
    <dgm:cxn modelId="{8A055024-6E48-4342-83CA-C87904E67A05}" type="presParOf" srcId="{BD89447E-B516-4E39-A416-7ADC34E710E7}" destId="{35D9BDE1-41B5-437C-8A37-AA0348A3F918}" srcOrd="2" destOrd="0" presId="urn:microsoft.com/office/officeart/2005/8/layout/lProcess2"/>
    <dgm:cxn modelId="{EB61D565-885F-47ED-A070-F0B467BE83E4}" type="presParOf" srcId="{35D9BDE1-41B5-437C-8A37-AA0348A3F918}" destId="{4827A769-52A8-411E-B934-F5B9FECA0EB6}" srcOrd="0" destOrd="0" presId="urn:microsoft.com/office/officeart/2005/8/layout/lProcess2"/>
    <dgm:cxn modelId="{0D223DA8-8A5F-462B-A84C-CAF0ACFA6A77}" type="presParOf" srcId="{A65A5ABE-6440-48A1-875B-132A644BF634}" destId="{2C3D62E5-4115-42DC-9160-919C3EF771FD}" srcOrd="5" destOrd="0" presId="urn:microsoft.com/office/officeart/2005/8/layout/lProcess2"/>
    <dgm:cxn modelId="{3D3208A3-913D-48A3-B2B4-C7EB840CF880}" type="presParOf" srcId="{A65A5ABE-6440-48A1-875B-132A644BF634}" destId="{9ED3DA30-790C-4E02-8B40-0A1334228463}" srcOrd="6" destOrd="0" presId="urn:microsoft.com/office/officeart/2005/8/layout/lProcess2"/>
    <dgm:cxn modelId="{A52618E4-37B2-480A-8FF4-EAF49E7990B8}" type="presParOf" srcId="{9ED3DA30-790C-4E02-8B40-0A1334228463}" destId="{D0B9C7D0-BAFD-415C-A801-C49A63BA0F78}" srcOrd="0" destOrd="0" presId="urn:microsoft.com/office/officeart/2005/8/layout/lProcess2"/>
    <dgm:cxn modelId="{7F4CD4F2-3940-4DC7-9CF9-F955A0436143}" type="presParOf" srcId="{9ED3DA30-790C-4E02-8B40-0A1334228463}" destId="{1FDDD4D9-5CAA-4162-8A82-CAE6559C3AAF}" srcOrd="1" destOrd="0" presId="urn:microsoft.com/office/officeart/2005/8/layout/lProcess2"/>
    <dgm:cxn modelId="{3DED2C79-01FD-4421-ADC4-F8A714C06553}" type="presParOf" srcId="{9ED3DA30-790C-4E02-8B40-0A1334228463}" destId="{92008570-A2A5-4973-99A2-9D63A6E7EDF1}" srcOrd="2" destOrd="0" presId="urn:microsoft.com/office/officeart/2005/8/layout/lProcess2"/>
    <dgm:cxn modelId="{22614950-38E0-4A45-AE73-EE645FAB36AA}" type="presParOf" srcId="{92008570-A2A5-4973-99A2-9D63A6E7EDF1}" destId="{780EBB67-667F-4E26-B31E-608877246C89}" srcOrd="0" destOrd="0" presId="urn:microsoft.com/office/officeart/2005/8/layout/lProcess2"/>
    <dgm:cxn modelId="{9D885599-B190-47C1-9261-7A60986B490A}"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438"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Nombre</a:t>
          </a:r>
          <a:endParaRPr lang="fr-FR" sz="1400" b="1" kern="1200" dirty="0">
            <a:latin typeface="Bell MT" panose="02020503060305020303" pitchFamily="18" charset="0"/>
          </a:endParaRPr>
        </a:p>
      </dsp:txBody>
      <dsp:txXfrm>
        <a:off x="438" y="0"/>
        <a:ext cx="1139549" cy="335838"/>
      </dsp:txXfrm>
    </dsp:sp>
    <dsp:sp modelId="{55F7BFAE-8E74-4CCD-8F23-8EC903398DE8}">
      <dsp:nvSpPr>
        <dsp:cNvPr id="0" name=""/>
        <dsp:cNvSpPr/>
      </dsp:nvSpPr>
      <dsp:spPr>
        <a:xfrm>
          <a:off x="143515"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31</a:t>
          </a:r>
          <a:endParaRPr lang="fr-FR" sz="2400" b="1" kern="1200" dirty="0">
            <a:solidFill>
              <a:schemeClr val="accent1">
                <a:lumMod val="50000"/>
              </a:schemeClr>
            </a:solidFill>
            <a:latin typeface="Baskerville Old Face" panose="02020602080505020303" pitchFamily="18" charset="0"/>
          </a:endParaRPr>
        </a:p>
      </dsp:txBody>
      <dsp:txXfrm>
        <a:off x="157806" y="469983"/>
        <a:ext cx="824813" cy="459357"/>
      </dsp:txXfrm>
    </dsp:sp>
    <dsp:sp modelId="{1F6FB372-DE18-4B3E-A418-92F1D5682705}">
      <dsp:nvSpPr>
        <dsp:cNvPr id="0" name=""/>
        <dsp:cNvSpPr/>
      </dsp:nvSpPr>
      <dsp:spPr>
        <a:xfrm>
          <a:off x="1225454"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Obj IT</a:t>
          </a:r>
          <a:endParaRPr lang="fr-FR" sz="1400" b="1" kern="1200" dirty="0">
            <a:latin typeface="Bell MT" panose="02020503060305020303" pitchFamily="18" charset="0"/>
          </a:endParaRPr>
        </a:p>
      </dsp:txBody>
      <dsp:txXfrm>
        <a:off x="1225454" y="0"/>
        <a:ext cx="1139549" cy="335838"/>
      </dsp:txXfrm>
    </dsp:sp>
    <dsp:sp modelId="{89909B9A-036C-44E2-A66B-6D43D82776BA}">
      <dsp:nvSpPr>
        <dsp:cNvPr id="0" name=""/>
        <dsp:cNvSpPr/>
      </dsp:nvSpPr>
      <dsp:spPr>
        <a:xfrm>
          <a:off x="1368531"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5</a:t>
          </a:r>
          <a:endParaRPr lang="fr-FR" sz="2400" b="1" kern="1200" dirty="0">
            <a:solidFill>
              <a:schemeClr val="accent1">
                <a:lumMod val="50000"/>
              </a:schemeClr>
            </a:solidFill>
            <a:latin typeface="Baskerville Old Face" panose="02020602080505020303" pitchFamily="18" charset="0"/>
          </a:endParaRPr>
        </a:p>
      </dsp:txBody>
      <dsp:txXfrm>
        <a:off x="1382822" y="469983"/>
        <a:ext cx="824813" cy="459357"/>
      </dsp:txXfrm>
    </dsp:sp>
    <dsp:sp modelId="{D0B9C7D0-BAFD-415C-A801-C49A63BA0F78}">
      <dsp:nvSpPr>
        <dsp:cNvPr id="0" name=""/>
        <dsp:cNvSpPr/>
      </dsp:nvSpPr>
      <dsp:spPr>
        <a:xfrm>
          <a:off x="2450470"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Clôturé</a:t>
          </a:r>
          <a:endParaRPr lang="fr-FR" sz="1400" b="1" kern="1200" dirty="0">
            <a:latin typeface="Bell MT" panose="02020503060305020303" pitchFamily="18" charset="0"/>
          </a:endParaRPr>
        </a:p>
      </dsp:txBody>
      <dsp:txXfrm>
        <a:off x="2450470" y="0"/>
        <a:ext cx="1139549" cy="335838"/>
      </dsp:txXfrm>
    </dsp:sp>
    <dsp:sp modelId="{2033E58C-2548-4821-94DF-80E0CE5961C5}">
      <dsp:nvSpPr>
        <dsp:cNvPr id="0" name=""/>
        <dsp:cNvSpPr/>
      </dsp:nvSpPr>
      <dsp:spPr>
        <a:xfrm>
          <a:off x="2593547"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4</a:t>
          </a:r>
          <a:endParaRPr lang="fr-FR" sz="2400" b="1" kern="1200" dirty="0">
            <a:solidFill>
              <a:schemeClr val="accent1">
                <a:lumMod val="50000"/>
              </a:schemeClr>
            </a:solidFill>
            <a:latin typeface="Baskerville Old Face" panose="02020602080505020303" pitchFamily="18" charset="0"/>
          </a:endParaRPr>
        </a:p>
      </dsp:txBody>
      <dsp:txXfrm>
        <a:off x="2607838" y="469983"/>
        <a:ext cx="824813" cy="45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854"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%AVC</a:t>
          </a:r>
          <a:endParaRPr lang="fr-FR" sz="1200" b="1" kern="1200" dirty="0">
            <a:latin typeface="Bell MT" panose="02020503060305020303" pitchFamily="18" charset="0"/>
          </a:endParaRPr>
        </a:p>
      </dsp:txBody>
      <dsp:txXfrm>
        <a:off x="854" y="0"/>
        <a:ext cx="838906" cy="224435"/>
      </dsp:txXfrm>
    </dsp:sp>
    <dsp:sp modelId="{55F7BFAE-8E74-4CCD-8F23-8EC903398DE8}">
      <dsp:nvSpPr>
        <dsp:cNvPr id="0" name=""/>
        <dsp:cNvSpPr/>
      </dsp:nvSpPr>
      <dsp:spPr>
        <a:xfrm>
          <a:off x="106184"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100</a:t>
          </a:r>
          <a:endParaRPr lang="fr-FR" sz="1800" b="1" kern="1200" dirty="0">
            <a:solidFill>
              <a:schemeClr val="accent1">
                <a:lumMod val="50000"/>
              </a:schemeClr>
            </a:solidFill>
            <a:latin typeface="Baskerville Old Face" panose="02020602080505020303" pitchFamily="18" charset="0"/>
          </a:endParaRPr>
        </a:p>
      </dsp:txBody>
      <dsp:txXfrm>
        <a:off x="115735" y="314083"/>
        <a:ext cx="609144" cy="306980"/>
      </dsp:txXfrm>
    </dsp:sp>
    <dsp:sp modelId="{1F6FB372-DE18-4B3E-A418-92F1D5682705}">
      <dsp:nvSpPr>
        <dsp:cNvPr id="0" name=""/>
        <dsp:cNvSpPr/>
      </dsp:nvSpPr>
      <dsp:spPr>
        <a:xfrm>
          <a:off x="902678"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FR" sz="1200" b="1" kern="1200" dirty="0" smtClean="0">
            <a:latin typeface="Bell MT" panose="02020503060305020303" pitchFamily="18" charset="0"/>
          </a:endParaRPr>
        </a:p>
        <a:p>
          <a:pPr lvl="0" algn="ctr" defTabSz="533400">
            <a:lnSpc>
              <a:spcPct val="90000"/>
            </a:lnSpc>
            <a:spcBef>
              <a:spcPct val="0"/>
            </a:spcBef>
            <a:spcAft>
              <a:spcPct val="35000"/>
            </a:spcAft>
          </a:pPr>
          <a:r>
            <a:rPr lang="fr-FR" sz="1200" b="1" kern="1200" dirty="0" smtClean="0">
              <a:latin typeface="Bell MT" panose="02020503060305020303" pitchFamily="18" charset="0"/>
            </a:rPr>
            <a:t>O</a:t>
          </a:r>
          <a:r>
            <a:rPr lang="fr-FR" sz="1200" b="0" kern="1200" dirty="0" smtClean="0">
              <a:latin typeface="Bell MT" panose="02020503060305020303" pitchFamily="18" charset="0"/>
            </a:rPr>
            <a:t>BJEC</a:t>
          </a:r>
          <a:endParaRPr lang="fr-FR" sz="1200" b="1" kern="1200" dirty="0">
            <a:latin typeface="Bell MT" panose="02020503060305020303" pitchFamily="18" charset="0"/>
          </a:endParaRPr>
        </a:p>
      </dsp:txBody>
      <dsp:txXfrm>
        <a:off x="902678" y="0"/>
        <a:ext cx="838906" cy="224435"/>
      </dsp:txXfrm>
    </dsp:sp>
    <dsp:sp modelId="{89909B9A-036C-44E2-A66B-6D43D82776BA}">
      <dsp:nvSpPr>
        <dsp:cNvPr id="0" name=""/>
        <dsp:cNvSpPr/>
      </dsp:nvSpPr>
      <dsp:spPr>
        <a:xfrm>
          <a:off x="1008008"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a:t>
          </a:r>
          <a:endParaRPr lang="fr-FR" sz="1800" b="1" kern="1200" dirty="0">
            <a:solidFill>
              <a:schemeClr val="accent1">
                <a:lumMod val="50000"/>
              </a:schemeClr>
            </a:solidFill>
            <a:latin typeface="Baskerville Old Face" panose="02020602080505020303" pitchFamily="18" charset="0"/>
          </a:endParaRPr>
        </a:p>
      </dsp:txBody>
      <dsp:txXfrm>
        <a:off x="1017559" y="314083"/>
        <a:ext cx="609144" cy="306980"/>
      </dsp:txXfrm>
    </dsp:sp>
    <dsp:sp modelId="{5A3488A0-718C-41B9-9A52-B93151005421}">
      <dsp:nvSpPr>
        <dsp:cNvPr id="0" name=""/>
        <dsp:cNvSpPr/>
      </dsp:nvSpPr>
      <dsp:spPr>
        <a:xfrm>
          <a:off x="1804502"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TDANC</a:t>
          </a:r>
          <a:endParaRPr lang="fr-FR" sz="1200" b="1" kern="1200" dirty="0">
            <a:latin typeface="Bell MT" panose="02020503060305020303" pitchFamily="18" charset="0"/>
          </a:endParaRPr>
        </a:p>
      </dsp:txBody>
      <dsp:txXfrm>
        <a:off x="1804502" y="0"/>
        <a:ext cx="838906" cy="224435"/>
      </dsp:txXfrm>
    </dsp:sp>
    <dsp:sp modelId="{D0B9C7D0-BAFD-415C-A801-C49A63BA0F78}">
      <dsp:nvSpPr>
        <dsp:cNvPr id="0" name=""/>
        <dsp:cNvSpPr/>
      </dsp:nvSpPr>
      <dsp:spPr>
        <a:xfrm>
          <a:off x="2706327"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OK/NOK</a:t>
          </a:r>
          <a:endParaRPr lang="fr-FR" sz="1400" b="1" kern="1200" dirty="0">
            <a:latin typeface="Bell MT" panose="02020503060305020303" pitchFamily="18" charset="0"/>
          </a:endParaRPr>
        </a:p>
      </dsp:txBody>
      <dsp:txXfrm>
        <a:off x="2706327" y="0"/>
        <a:ext cx="838906" cy="224435"/>
      </dsp:txXfrm>
    </dsp:sp>
    <dsp:sp modelId="{2033E58C-2548-4821-94DF-80E0CE5961C5}">
      <dsp:nvSpPr>
        <dsp:cNvPr id="0" name=""/>
        <dsp:cNvSpPr/>
      </dsp:nvSpPr>
      <dsp:spPr>
        <a:xfrm>
          <a:off x="2811656"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7/0</a:t>
          </a:r>
          <a:endParaRPr lang="fr-FR" sz="1800" b="1" kern="1200" dirty="0">
            <a:solidFill>
              <a:schemeClr val="accent1">
                <a:lumMod val="50000"/>
              </a:schemeClr>
            </a:solidFill>
            <a:latin typeface="Baskerville Old Face" panose="02020602080505020303" pitchFamily="18" charset="0"/>
          </a:endParaRPr>
        </a:p>
      </dsp:txBody>
      <dsp:txXfrm>
        <a:off x="2821207" y="314083"/>
        <a:ext cx="609144" cy="3069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01/04/2022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01/04/2022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01/04/2022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01/04/2022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mtClean="0">
                <a:solidFill>
                  <a:schemeClr val="accent1">
                    <a:lumMod val="75000"/>
                  </a:schemeClr>
                </a:solidFill>
                <a:latin typeface="Baskerville Old Face" panose="02020602080505020303" pitchFamily="18" charset="0"/>
              </a:rPr>
              <a:t>24/ </a:t>
            </a:r>
            <a:r>
              <a:rPr lang="fr-FR" dirty="0" smtClean="0">
                <a:solidFill>
                  <a:schemeClr val="accent1">
                    <a:lumMod val="75000"/>
                  </a:schemeClr>
                </a:solidFill>
                <a:latin typeface="Baskerville Old Face" panose="02020602080505020303" pitchFamily="18" charset="0"/>
              </a:rPr>
              <a:t>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Mise à jour sortie d’effectif</a:t>
            </a:r>
          </a:p>
          <a:p>
            <a:pPr marL="171450" indent="-171450">
              <a:buFont typeface="Wingdings" panose="05000000000000000000" pitchFamily="2" charset="2"/>
              <a:buChar char="ü"/>
            </a:pPr>
            <a:r>
              <a:rPr lang="fr-FR" sz="95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95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950" b="1" dirty="0" smtClean="0">
                <a:solidFill>
                  <a:schemeClr val="accent1">
                    <a:lumMod val="50000"/>
                  </a:schemeClr>
                </a:solidFill>
              </a:rPr>
              <a:t>Tableau de bord de suivi de la sécurité des équipements (permanente)</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Support IT </a:t>
            </a:r>
            <a:r>
              <a:rPr lang="fr-FR" sz="950" b="1" dirty="0" smtClean="0">
                <a:solidFill>
                  <a:schemeClr val="accent1">
                    <a:lumMod val="50000"/>
                  </a:schemeClr>
                </a:solidFill>
              </a:rPr>
              <a:t>(permanente)</a:t>
            </a:r>
          </a:p>
          <a:p>
            <a:pPr marL="171450" indent="-171450">
              <a:buFont typeface="Wingdings" panose="05000000000000000000" pitchFamily="2" charset="2"/>
              <a:buChar char="ü"/>
            </a:pPr>
            <a:r>
              <a:rPr lang="fr-FR" sz="950" b="1" dirty="0">
                <a:solidFill>
                  <a:schemeClr val="accent1">
                    <a:lumMod val="50000"/>
                  </a:schemeClr>
                </a:solidFill>
              </a:rPr>
              <a:t>Mise en place </a:t>
            </a:r>
            <a:r>
              <a:rPr lang="fr-FR" sz="950" b="1" dirty="0" err="1">
                <a:solidFill>
                  <a:schemeClr val="accent1">
                    <a:lumMod val="50000"/>
                  </a:schemeClr>
                </a:solidFill>
              </a:rPr>
              <a:t>Process</a:t>
            </a:r>
            <a:r>
              <a:rPr lang="fr-FR" sz="950" b="1" dirty="0">
                <a:solidFill>
                  <a:schemeClr val="accent1">
                    <a:lumMod val="50000"/>
                  </a:schemeClr>
                </a:solidFill>
              </a:rPr>
              <a:t> de Gestion des visiteurs sur le </a:t>
            </a:r>
            <a:r>
              <a:rPr lang="fr-FR" sz="950" b="1" dirty="0" smtClean="0">
                <a:solidFill>
                  <a:schemeClr val="accent1">
                    <a:lumMod val="50000"/>
                  </a:schemeClr>
                </a:solidFill>
              </a:rPr>
              <a:t>site</a:t>
            </a: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r>
              <a:rPr lang="fr-FR" sz="1200" b="1" dirty="0" smtClean="0">
                <a:solidFill>
                  <a:schemeClr val="accent1">
                    <a:lumMod val="50000"/>
                  </a:schemeClr>
                </a:solidFill>
              </a:rPr>
              <a:t>Test de la procédure de continuité élaborer </a:t>
            </a: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a:t>
            </a:r>
            <a:r>
              <a:rPr lang="fr-FR" b="1" u="sng" dirty="0" smtClean="0">
                <a:solidFill>
                  <a:schemeClr val="accent1">
                    <a:lumMod val="50000"/>
                  </a:schemeClr>
                </a:solidFill>
                <a:latin typeface="Bell MT" panose="02020503060305020303" pitchFamily="18" charset="0"/>
              </a:rPr>
              <a:t>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Nous avons procédé pour ce trimestre à une mise au propre des différentes badgeuses tout en prenant en compte les sorties d’effectif, la suppression effective des anciens empruntes et la création des nouveaux</a:t>
            </a:r>
          </a:p>
          <a:p>
            <a:pPr marL="171450" indent="-171450">
              <a:buFontTx/>
              <a:buChar char="-"/>
            </a:pPr>
            <a:r>
              <a:rPr lang="fr-FR" sz="1100" b="1" dirty="0" smtClean="0">
                <a:solidFill>
                  <a:schemeClr val="accent1">
                    <a:lumMod val="50000"/>
                  </a:schemeClr>
                </a:solidFill>
              </a:rPr>
              <a:t>Au niveau du 2eme </a:t>
            </a:r>
            <a:r>
              <a:rPr lang="fr-FR" sz="1100" b="1" dirty="0" err="1" smtClean="0">
                <a:solidFill>
                  <a:schemeClr val="accent1">
                    <a:lumMod val="50000"/>
                  </a:schemeClr>
                </a:solidFill>
              </a:rPr>
              <a:t>apres</a:t>
            </a:r>
            <a:r>
              <a:rPr lang="fr-FR" sz="1100" b="1" dirty="0" smtClean="0">
                <a:solidFill>
                  <a:schemeClr val="accent1">
                    <a:lumMod val="50000"/>
                  </a:schemeClr>
                </a:solidFill>
              </a:rPr>
              <a:t> la suppression nous aurons des </a:t>
            </a:r>
            <a:r>
              <a:rPr lang="fr-FR" sz="1100" b="1" dirty="0" smtClean="0">
                <a:solidFill>
                  <a:schemeClr val="accent1">
                    <a:lumMod val="50000"/>
                  </a:schemeClr>
                </a:solidFill>
              </a:rPr>
              <a:t>réclamations                             </a:t>
            </a:r>
            <a:r>
              <a:rPr lang="fr-FR" sz="1100" b="1" dirty="0" smtClean="0">
                <a:solidFill>
                  <a:schemeClr val="accent1">
                    <a:lumMod val="50000"/>
                  </a:schemeClr>
                </a:solidFill>
              </a:rPr>
              <a:t>pour tout ceux qui ne se sont pas inscrit sur la liste</a:t>
            </a:r>
          </a:p>
          <a:p>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4" name="Tableau 3"/>
          <p:cNvGraphicFramePr>
            <a:graphicFrameLocks noGrp="1"/>
          </p:cNvGraphicFramePr>
          <p:nvPr>
            <p:extLst/>
          </p:nvPr>
        </p:nvGraphicFramePr>
        <p:xfrm>
          <a:off x="838200" y="832206"/>
          <a:ext cx="10515600" cy="4169161"/>
        </p:xfrm>
        <a:graphic>
          <a:graphicData uri="http://schemas.openxmlformats.org/drawingml/2006/table">
            <a:tbl>
              <a:tblPr>
                <a:tableStyleId>{5C22544A-7EE6-4342-B048-85BDC9FD1C3A}</a:tableStyleId>
              </a:tblPr>
              <a:tblGrid>
                <a:gridCol w="1245430"/>
                <a:gridCol w="2069581"/>
                <a:gridCol w="2429508"/>
                <a:gridCol w="490810"/>
                <a:gridCol w="1049106"/>
                <a:gridCol w="490810"/>
                <a:gridCol w="2249545"/>
                <a:gridCol w="490810"/>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a16="http://schemas.microsoft.com/office/drawing/2014/main" xmlns=""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a16="http://schemas.microsoft.com/office/drawing/2014/main" xmlns=""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a16="http://schemas.microsoft.com/office/drawing/2014/main" xmlns=""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a16="http://schemas.microsoft.com/office/drawing/2014/main" xmlns=""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a16="http://schemas.microsoft.com/office/drawing/2014/main" xmlns=""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a16="http://schemas.microsoft.com/office/drawing/2014/main" xmlns=""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a16="http://schemas.microsoft.com/office/drawing/2014/main" xmlns=""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a16="http://schemas.microsoft.com/office/drawing/2014/main" xmlns=""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a16="http://schemas.microsoft.com/office/drawing/2014/main" xmlns=""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a16="http://schemas.microsoft.com/office/drawing/2014/main" xmlns=""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a16="http://schemas.microsoft.com/office/drawing/2014/main" xmlns=""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a16="http://schemas.microsoft.com/office/drawing/2014/main" xmlns=""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a16="http://schemas.microsoft.com/office/drawing/2014/main" xmlns=""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a16="http://schemas.microsoft.com/office/drawing/2014/main" xmlns=""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a16="http://schemas.microsoft.com/office/drawing/2014/main" xmlns=""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a16="http://schemas.microsoft.com/office/drawing/2014/main" xmlns=""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a16="http://schemas.microsoft.com/office/drawing/2014/main" xmlns=""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a16="http://schemas.microsoft.com/office/drawing/2014/main" xmlns=""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a16="http://schemas.microsoft.com/office/drawing/2014/main" xmlns=""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a16="http://schemas.microsoft.com/office/drawing/2014/main" xmlns=""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a16="http://schemas.microsoft.com/office/drawing/2014/main" xmlns=""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a16="http://schemas.microsoft.com/office/drawing/2014/main" xmlns=""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a16="http://schemas.microsoft.com/office/drawing/2014/main" xmlns=""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a16="http://schemas.microsoft.com/office/drawing/2014/main" xmlns=""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a16="http://schemas.microsoft.com/office/drawing/2014/main" xmlns=""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15506" y="534530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Début de la formation des ressource DSI </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Démarrage  de la production SBIN</a:t>
            </a:r>
          </a:p>
          <a:p>
            <a:pPr marL="171450" indent="-171450">
              <a:buFontTx/>
              <a:buChar char="-"/>
            </a:pPr>
            <a:r>
              <a:rPr lang="fr-FR" sz="1100" dirty="0" smtClean="0">
                <a:solidFill>
                  <a:schemeClr val="tx1"/>
                </a:solidFill>
                <a:latin typeface="Baskerville Old Face" panose="02020602080505020303" pitchFamily="18" charset="0"/>
              </a:rPr>
              <a:t>Déploiement des 20 positions pour la  formation </a:t>
            </a:r>
            <a:r>
              <a:rPr lang="fr-FR" sz="1100" dirty="0" err="1" smtClean="0">
                <a:solidFill>
                  <a:schemeClr val="tx1"/>
                </a:solidFill>
                <a:latin typeface="Baskerville Old Face" panose="02020602080505020303" pitchFamily="18" charset="0"/>
              </a:rPr>
              <a:t>bytel</a:t>
            </a:r>
            <a:endParaRPr lang="fr-FR" sz="1100" dirty="0" smtClean="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31441" y="2301776"/>
              <a:ext cx="1531293" cy="1785104"/>
            </a:xfrm>
            <a:prstGeom prst="rect">
              <a:avLst/>
            </a:prstGeom>
            <a:noFill/>
          </p:spPr>
          <p:txBody>
            <a:bodyPr wrap="square" rtlCol="0">
              <a:spAutoFit/>
            </a:bodyPr>
            <a:lstStyle/>
            <a:p>
              <a:pPr marL="171450" indent="-171450">
                <a:buFontTx/>
                <a:buChar char="-"/>
              </a:pPr>
              <a:r>
                <a:rPr lang="fr-FR" sz="1000" b="1" dirty="0" smtClean="0"/>
                <a:t>Amélioration des scores dans la résolution  des ticket</a:t>
              </a:r>
            </a:p>
            <a:p>
              <a:pPr marL="171450" indent="-171450">
                <a:buFontTx/>
                <a:buChar char="-"/>
              </a:pPr>
              <a:r>
                <a:rPr lang="fr-FR" sz="1000" b="1" dirty="0" smtClean="0"/>
                <a:t>Amélioration du nombre de poste </a:t>
              </a:r>
              <a:endParaRPr lang="fr-FR" sz="1000" dirty="0"/>
            </a:p>
            <a:p>
              <a:pPr marL="171450" indent="-171450">
                <a:buFontTx/>
                <a:buChar char="-"/>
              </a:pPr>
              <a:r>
                <a:rPr lang="fr-FR" sz="1000" b="1" dirty="0" smtClean="0"/>
                <a:t>Reste quelques réglages sur la campagne SBIN</a:t>
              </a:r>
            </a:p>
            <a:p>
              <a:pPr marL="171450" indent="-171450">
                <a:buFontTx/>
                <a:buChar char="-"/>
              </a:pPr>
              <a:r>
                <a:rPr lang="fr-FR" sz="1000" b="1" dirty="0" smtClean="0"/>
                <a:t>Clôture du ticket sur les </a:t>
              </a:r>
              <a:r>
                <a:rPr lang="fr-FR" sz="1000" b="1" dirty="0" err="1" smtClean="0"/>
                <a:t>acces</a:t>
              </a:r>
              <a:r>
                <a:rPr lang="fr-FR" sz="1000" b="1" dirty="0" smtClean="0"/>
                <a:t> badgeuse</a:t>
              </a:r>
            </a:p>
            <a:p>
              <a:pPr marL="171450" indent="-171450">
                <a:buFontTx/>
                <a:buChar char="-"/>
              </a:pPr>
              <a:endParaRPr lang="fr-FR" sz="1000" b="1" dirty="0" smtClean="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1519992061"/>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2029951048"/>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3124474106"/>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2217912884"/>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16</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199/3</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4</a:t>
            </a:r>
            <a:endParaRPr lang="fr-FR" sz="1200" dirty="0">
              <a:solidFill>
                <a:schemeClr val="accent1"/>
              </a:solidFill>
            </a:endParaRP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25</a:t>
            </a:r>
            <a:r>
              <a:rPr lang="fr-FR" sz="1200" b="1" dirty="0" smtClean="0">
                <a:solidFill>
                  <a:schemeClr val="accent1"/>
                </a:solidFill>
              </a:rPr>
              <a:t>:30</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6</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ext uri="{D42A27DB-BD31-4B8C-83A1-F6EECF244321}">
                <p14:modId xmlns:p14="http://schemas.microsoft.com/office/powerpoint/2010/main" val="727075581"/>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0</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smtClean="0"/>
              <a:t>Projet </a:t>
            </a:r>
            <a:r>
              <a:rPr lang="fr-FR" sz="1000" b="1" dirty="0"/>
              <a:t> </a:t>
            </a:r>
            <a:r>
              <a:rPr lang="fr-FR" sz="1000" b="1" dirty="0" smtClean="0"/>
              <a:t>clôturé</a:t>
            </a:r>
            <a:endParaRPr lang="fr-FR" sz="1000" b="1" dirty="0"/>
          </a:p>
        </p:txBody>
      </p:sp>
    </p:spTree>
    <p:extLst>
      <p:ext uri="{BB962C8B-B14F-4D97-AF65-F5344CB8AC3E}">
        <p14:creationId xmlns:p14="http://schemas.microsoft.com/office/powerpoint/2010/main" val="46646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3562590471"/>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128857561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2332281503"/>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52260100"/>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4187522652"/>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a:t>
            </a:r>
            <a:r>
              <a:rPr lang="fr-FR" sz="1400" dirty="0" smtClean="0">
                <a:latin typeface="Agency FB" panose="020B0503020202020204" pitchFamily="34" charset="0"/>
              </a:rPr>
              <a:t>le poste de la DQ besoin d’une souris ( prévoir changer les souris qui ne sont plus très confortables</a:t>
            </a:r>
            <a:r>
              <a:rPr lang="fr-FR" sz="1400" dirty="0" smtClean="0">
                <a:latin typeface="Agency FB" panose="020B0503020202020204" pitchFamily="34" charset="0"/>
              </a:rPr>
              <a:t>)</a:t>
            </a:r>
            <a:endParaRPr lang="fr-FR" sz="1400" dirty="0" smtClean="0">
              <a:latin typeface="Agency FB" panose="020B0503020202020204" pitchFamily="34" charset="0"/>
            </a:endParaRPr>
          </a:p>
        </p:txBody>
      </p:sp>
      <p:sp>
        <p:nvSpPr>
          <p:cNvPr id="17" name="ZoneTexte 16"/>
          <p:cNvSpPr txBox="1"/>
          <p:nvPr/>
        </p:nvSpPr>
        <p:spPr>
          <a:xfrm>
            <a:off x="8530390" y="920595"/>
            <a:ext cx="3545305" cy="1169551"/>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a:t>
            </a:r>
            <a:r>
              <a:rPr lang="fr-FR" sz="1400" dirty="0" smtClean="0">
                <a:latin typeface="Agency FB" panose="020B0503020202020204" pitchFamily="34" charset="0"/>
              </a:rPr>
              <a:t>position</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MTN: besoin  </a:t>
            </a:r>
            <a:r>
              <a:rPr lang="fr-FR" sz="1400" dirty="0" smtClean="0">
                <a:latin typeface="Agency FB" panose="020B0503020202020204" pitchFamily="34" charset="0"/>
              </a:rPr>
              <a:t>P89 souci </a:t>
            </a:r>
            <a:r>
              <a:rPr lang="fr-FR" sz="1400" dirty="0" err="1" smtClean="0">
                <a:latin typeface="Agency FB" panose="020B0503020202020204" pitchFamily="34" charset="0"/>
              </a:rPr>
              <a:t>reseau</a:t>
            </a:r>
            <a:r>
              <a:rPr lang="fr-FR" sz="1400" dirty="0" smtClean="0">
                <a:latin typeface="Agency FB" panose="020B0503020202020204" pitchFamily="34" charset="0"/>
              </a:rPr>
              <a:t> </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FTY: un disque dure a remplacer sur une position FTY 4 souris a </a:t>
            </a:r>
            <a:r>
              <a:rPr lang="fr-FR" sz="1400" dirty="0">
                <a:latin typeface="Agency FB" panose="020B0503020202020204" pitchFamily="34" charset="0"/>
              </a:rPr>
              <a:t>remplacer car pénible a </a:t>
            </a:r>
            <a:r>
              <a:rPr lang="fr-FR" sz="1400" dirty="0" smtClean="0">
                <a:latin typeface="Agency FB" panose="020B0503020202020204" pitchFamily="34" charset="0"/>
              </a:rPr>
              <a:t>utiliser</a:t>
            </a:r>
          </a:p>
        </p:txBody>
      </p:sp>
      <p:sp>
        <p:nvSpPr>
          <p:cNvPr id="18" name="ZoneTexte 17"/>
          <p:cNvSpPr txBox="1"/>
          <p:nvPr/>
        </p:nvSpPr>
        <p:spPr>
          <a:xfrm>
            <a:off x="4773595" y="3695761"/>
            <a:ext cx="3584395" cy="2462213"/>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une visite du site devant accueillir les serveurs a été effectué la semaine passé le projet a pris du retard sur les délais prédéfinis </a:t>
            </a:r>
          </a:p>
          <a:p>
            <a:pPr marL="285750" indent="-285750">
              <a:buFontTx/>
              <a:buChar char="-"/>
            </a:pPr>
            <a:r>
              <a:rPr lang="fr-FR" sz="1400" dirty="0" smtClean="0">
                <a:latin typeface="Agency FB" panose="020B0503020202020204" pitchFamily="34" charset="0"/>
              </a:rPr>
              <a:t>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cours</a:t>
            </a:r>
          </a:p>
          <a:p>
            <a:pPr marL="285750" indent="-285750">
              <a:buFontTx/>
              <a:buChar char="-"/>
            </a:pPr>
            <a:r>
              <a:rPr lang="fr-FR" sz="1400" dirty="0" smtClean="0">
                <a:latin typeface="Agency FB" panose="020B0503020202020204" pitchFamily="34" charset="0"/>
              </a:rPr>
              <a:t>Installation plateforme </a:t>
            </a:r>
            <a:r>
              <a:rPr lang="fr-FR" sz="1400" dirty="0" err="1" smtClean="0">
                <a:latin typeface="Agency FB" panose="020B0503020202020204" pitchFamily="34" charset="0"/>
              </a:rPr>
              <a:t>hermes</a:t>
            </a:r>
            <a:r>
              <a:rPr lang="fr-FR" sz="1400" dirty="0" smtClean="0">
                <a:latin typeface="Agency FB" panose="020B0503020202020204" pitchFamily="34" charset="0"/>
              </a:rPr>
              <a:t> cote d’ivoire: </a:t>
            </a:r>
            <a:r>
              <a:rPr lang="fr-FR" sz="1400" dirty="0" err="1" smtClean="0">
                <a:latin typeface="Agency FB" panose="020B0503020202020204" pitchFamily="34" charset="0"/>
              </a:rPr>
              <a:t>finialisation</a:t>
            </a:r>
            <a:r>
              <a:rPr lang="fr-FR" sz="1400" dirty="0" smtClean="0">
                <a:latin typeface="Agency FB" panose="020B0503020202020204" pitchFamily="34" charset="0"/>
              </a:rPr>
              <a:t> des config en cours</a:t>
            </a:r>
            <a:r>
              <a:rPr lang="fr-FR" sz="1400" dirty="0" smtClean="0">
                <a:latin typeface="Agency FB" panose="020B0503020202020204" pitchFamily="34" charset="0"/>
              </a:rPr>
              <a:t> </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Installation </a:t>
            </a:r>
            <a:r>
              <a:rPr lang="fr-FR" sz="1400" dirty="0" smtClean="0">
                <a:latin typeface="Agency FB" panose="020B0503020202020204" pitchFamily="34" charset="0"/>
              </a:rPr>
              <a:t>serveur </a:t>
            </a:r>
            <a:r>
              <a:rPr lang="fr-FR" sz="1400" dirty="0" err="1" smtClean="0">
                <a:latin typeface="Agency FB" panose="020B0503020202020204" pitchFamily="34" charset="0"/>
              </a:rPr>
              <a:t>yellochat</a:t>
            </a:r>
            <a:r>
              <a:rPr lang="fr-FR" sz="1400" dirty="0" smtClean="0">
                <a:latin typeface="Agency FB" panose="020B0503020202020204" pitchFamily="34" charset="0"/>
              </a:rPr>
              <a:t>: En cours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599476" y="3775898"/>
            <a:ext cx="3531911"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Impossible de connecté l’appel nous avons ce message sur </a:t>
            </a:r>
            <a:r>
              <a:rPr lang="fr-FR" sz="1400" dirty="0">
                <a:latin typeface="Agency FB" panose="020B0503020202020204" pitchFamily="34" charset="0"/>
              </a:rPr>
              <a:t>9</a:t>
            </a:r>
            <a:r>
              <a:rPr lang="fr-FR" sz="1400" dirty="0" smtClean="0">
                <a:latin typeface="Agency FB" panose="020B0503020202020204" pitchFamily="34" charset="0"/>
              </a:rPr>
              <a:t> postes </a:t>
            </a:r>
            <a:r>
              <a:rPr lang="fr-FR" sz="1400" dirty="0" smtClean="0">
                <a:latin typeface="Agency FB" panose="020B0503020202020204" pitchFamily="34" charset="0"/>
              </a:rPr>
              <a:t>de </a:t>
            </a:r>
            <a:r>
              <a:rPr lang="fr-FR" sz="1400" dirty="0" err="1" smtClean="0">
                <a:latin typeface="Agency FB" panose="020B0503020202020204" pitchFamily="34" charset="0"/>
              </a:rPr>
              <a:t>bytel</a:t>
            </a:r>
            <a:r>
              <a:rPr lang="fr-FR" sz="1400" dirty="0" smtClean="0">
                <a:latin typeface="Agency FB" panose="020B0503020202020204" pitchFamily="34" charset="0"/>
              </a:rPr>
              <a:t> ce qui ne permet pas de prendre des appels sur cette position</a:t>
            </a:r>
          </a:p>
          <a:p>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a:p>
            <a:r>
              <a:rPr lang="fr-FR" sz="1400" b="1" dirty="0" smtClean="0">
                <a:solidFill>
                  <a:srgbClr val="FF0000"/>
                </a:solidFill>
                <a:latin typeface="Agency FB" panose="020B0503020202020204" pitchFamily="34" charset="0"/>
              </a:rPr>
              <a:t>NB: </a:t>
            </a:r>
            <a:r>
              <a:rPr lang="fr-FR" sz="1400" dirty="0" smtClean="0">
                <a:latin typeface="Agency FB" panose="020B0503020202020204" pitchFamily="34" charset="0"/>
              </a:rPr>
              <a:t>UC défectueuse de </a:t>
            </a:r>
            <a:r>
              <a:rPr lang="fr-FR" sz="1400" dirty="0" err="1" smtClean="0">
                <a:latin typeface="Agency FB" panose="020B0503020202020204" pitchFamily="34" charset="0"/>
              </a:rPr>
              <a:t>moov</a:t>
            </a:r>
            <a:r>
              <a:rPr lang="fr-FR" sz="1400" dirty="0" smtClean="0">
                <a:latin typeface="Agency FB" panose="020B0503020202020204" pitchFamily="34" charset="0"/>
              </a:rPr>
              <a:t> a été remplacé </a:t>
            </a:r>
            <a:endParaRPr lang="fr-FR" sz="1400" dirty="0" smtClean="0">
              <a:latin typeface="Agency FB" panose="020B0503020202020204" pitchFamily="34" charset="0"/>
            </a:endParaRPr>
          </a:p>
          <a:p>
            <a:r>
              <a:rPr lang="fr-FR" sz="1400" b="1" dirty="0" smtClean="0">
                <a:solidFill>
                  <a:srgbClr val="FF0000"/>
                </a:solidFill>
                <a:latin typeface="Agency FB" panose="020B0503020202020204" pitchFamily="34" charset="0"/>
              </a:rPr>
              <a:t>Recommandation: </a:t>
            </a:r>
            <a:r>
              <a:rPr lang="fr-FR" sz="1400" dirty="0" smtClean="0">
                <a:latin typeface="Agency FB" panose="020B0503020202020204" pitchFamily="34" charset="0"/>
              </a:rPr>
              <a:t>remplacer les </a:t>
            </a:r>
            <a:r>
              <a:rPr lang="fr-FR" sz="1400" dirty="0" err="1" smtClean="0">
                <a:latin typeface="Agency FB" panose="020B0503020202020204" pitchFamily="34" charset="0"/>
              </a:rPr>
              <a:t>core</a:t>
            </a:r>
            <a:r>
              <a:rPr lang="fr-FR" sz="1400" dirty="0" smtClean="0">
                <a:latin typeface="Agency FB" panose="020B0503020202020204" pitchFamily="34" charset="0"/>
              </a:rPr>
              <a:t> i2 encore présent sur le parc par des postes minimum </a:t>
            </a:r>
            <a:r>
              <a:rPr lang="fr-FR" sz="1400" dirty="0" err="1" smtClean="0">
                <a:latin typeface="Agency FB" panose="020B0503020202020204" pitchFamily="34" charset="0"/>
              </a:rPr>
              <a:t>core</a:t>
            </a:r>
            <a:r>
              <a:rPr lang="fr-FR" sz="1400" dirty="0" smtClean="0">
                <a:latin typeface="Agency FB" panose="020B0503020202020204" pitchFamily="34" charset="0"/>
              </a:rPr>
              <a:t> i5 </a:t>
            </a:r>
            <a:r>
              <a:rPr lang="fr-FR" sz="1400" dirty="0" err="1" smtClean="0">
                <a:latin typeface="Agency FB" panose="020B0503020202020204" pitchFamily="34" charset="0"/>
              </a:rPr>
              <a:t>win</a:t>
            </a:r>
            <a:r>
              <a:rPr lang="fr-FR" sz="1400" dirty="0" smtClean="0">
                <a:latin typeface="Agency FB" panose="020B0503020202020204" pitchFamily="34" charset="0"/>
              </a:rPr>
              <a:t> 10</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60 minutes sont du a de nombreuse coupure d’appels observé cette semaine suite a des souci coté MTN</a:t>
            </a:r>
          </a:p>
          <a:p>
            <a:pPr marL="285750" indent="-285750">
              <a:buFontTx/>
              <a:buChar char="-"/>
            </a:pPr>
            <a:r>
              <a:rPr lang="fr-FR" sz="1400" dirty="0" smtClean="0">
                <a:latin typeface="Agency FB" panose="020B0503020202020204" pitchFamily="34" charset="0"/>
              </a:rPr>
              <a:t>Une déconnexion </a:t>
            </a:r>
            <a:r>
              <a:rPr lang="fr-FR" sz="1400" dirty="0" err="1" smtClean="0">
                <a:latin typeface="Agency FB" panose="020B0503020202020204" pitchFamily="34" charset="0"/>
              </a:rPr>
              <a:t>hermes</a:t>
            </a:r>
            <a:r>
              <a:rPr lang="fr-FR" sz="1400" dirty="0" smtClean="0">
                <a:latin typeface="Agency FB" panose="020B0503020202020204" pitchFamily="34" charset="0"/>
              </a:rPr>
              <a:t> de 2h dans la nuit du vendredi dernier sur MTN a la suite de la mise a jour des plate forme il y a eu une complication au niveau du serveur SQL qui empêchait les agent de se connecté</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2553223231"/>
              </p:ext>
            </p:extLst>
          </p:nvPr>
        </p:nvGraphicFramePr>
        <p:xfrm>
          <a:off x="8162322" y="829056"/>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73276766"/>
              </p:ext>
            </p:extLst>
          </p:nvPr>
        </p:nvGraphicFramePr>
        <p:xfrm>
          <a:off x="4497706" y="829056"/>
          <a:ext cx="3491261"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1309377871"/>
              </p:ext>
            </p:extLst>
          </p:nvPr>
        </p:nvGraphicFramePr>
        <p:xfrm>
          <a:off x="440335"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6"/>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2438" y="1016759"/>
            <a:ext cx="3249008" cy="2769989"/>
          </a:xfrm>
          <a:prstGeom prst="rect">
            <a:avLst/>
          </a:prstGeom>
          <a:noFill/>
        </p:spPr>
        <p:txBody>
          <a:bodyPr wrap="square" rtlCol="0">
            <a:spAutoFit/>
          </a:bodyPr>
          <a:lstStyle/>
          <a:p>
            <a:r>
              <a:rPr lang="fr-FR" sz="1200" dirty="0" smtClean="0"/>
              <a:t>.</a:t>
            </a:r>
          </a:p>
          <a:p>
            <a:pPr marL="171450" indent="-171450">
              <a:buFontTx/>
              <a:buChar char="-"/>
            </a:pPr>
            <a:r>
              <a:rPr lang="fr-FR" sz="1200" dirty="0"/>
              <a:t>Les projets en cours sont les suivant :</a:t>
            </a:r>
            <a:br>
              <a:rPr lang="fr-FR" sz="1200" dirty="0"/>
            </a:br>
            <a:r>
              <a:rPr lang="fr-FR" sz="1200" dirty="0"/>
              <a:t>Mettre en place un répondeur pour la campagne en réception </a:t>
            </a:r>
            <a:r>
              <a:rPr lang="fr-FR" sz="1200" dirty="0" smtClean="0"/>
              <a:t>d’appel: en attente du prompt a implémenter</a:t>
            </a:r>
          </a:p>
          <a:p>
            <a:pPr marL="171450" indent="-171450">
              <a:buFontTx/>
              <a:buChar char="-"/>
            </a:pPr>
            <a:r>
              <a:rPr lang="fr-FR" sz="1200" dirty="0"/>
              <a:t/>
            </a:r>
            <a:br>
              <a:rPr lang="fr-FR" sz="1200" dirty="0"/>
            </a:br>
            <a:r>
              <a:rPr lang="fr-FR" sz="1200" dirty="0"/>
              <a:t>La mise en place d’un système anti-incendie</a:t>
            </a:r>
            <a:r>
              <a:rPr lang="fr-FR" sz="1200" dirty="0" smtClean="0"/>
              <a:t>,</a:t>
            </a:r>
          </a:p>
          <a:p>
            <a:pPr marL="171450" indent="-171450">
              <a:buFontTx/>
              <a:buChar char="-"/>
            </a:pPr>
            <a:r>
              <a:rPr lang="fr-FR" sz="1200" dirty="0"/>
              <a:t/>
            </a:r>
            <a:br>
              <a:rPr lang="fr-FR" sz="1200" dirty="0"/>
            </a:br>
            <a:r>
              <a:rPr lang="fr-FR" sz="1200" dirty="0"/>
              <a:t>La mise en place d’un serveur de redondance</a:t>
            </a:r>
            <a:r>
              <a:rPr lang="fr-FR" sz="1200" dirty="0" smtClean="0"/>
              <a:t>.</a:t>
            </a:r>
          </a:p>
          <a:p>
            <a:pPr marL="171450" indent="-171450">
              <a:buFontTx/>
              <a:buChar char="-"/>
            </a:pPr>
            <a:r>
              <a:rPr lang="fr-FR" sz="1200" dirty="0" smtClean="0"/>
              <a:t>Semaine assez soft pas de souci majeur</a:t>
            </a:r>
            <a:endParaRPr lang="fr-FR" sz="1200" dirty="0"/>
          </a:p>
          <a:p>
            <a:pPr marL="171450" indent="-171450">
              <a:buFontTx/>
              <a:buChar char="-"/>
            </a:pPr>
            <a:endParaRPr lang="fr-FR" sz="12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976151"/>
            <a:ext cx="3431889" cy="2400657"/>
          </a:xfrm>
          <a:prstGeom prst="rect">
            <a:avLst/>
          </a:prstGeom>
          <a:noFill/>
        </p:spPr>
        <p:txBody>
          <a:bodyPr wrap="square" rtlCol="0">
            <a:spAutoFit/>
          </a:bodyPr>
          <a:lstStyle/>
          <a:p>
            <a:r>
              <a:rPr lang="fr-FR" sz="1000" dirty="0" smtClean="0"/>
              <a:t>- Concerne </a:t>
            </a:r>
            <a:r>
              <a:rPr lang="fr-FR" sz="1000" dirty="0"/>
              <a:t>les postes de l’administration, nous pouvons dire que tout est fonctionnelle sans aucun problème jusqu’à aujourd'hui.</a:t>
            </a:r>
          </a:p>
          <a:p>
            <a:pPr marL="171450" indent="-171450">
              <a:buFontTx/>
              <a:buChar char="-"/>
            </a:pPr>
            <a:r>
              <a:rPr lang="fr-FR" sz="1000" dirty="0"/>
              <a:t>Le souci rencontrée au cour de la semaine,  Est la lenteur des applications  du client  sur les postes de travail.</a:t>
            </a:r>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r>
              <a:rPr lang="fr-FR" sz="1000" dirty="0" smtClean="0"/>
              <a:t>.</a:t>
            </a:r>
            <a:r>
              <a:rPr lang="fr-FR" sz="1000" dirty="0" smtClean="0"/>
              <a:t>.</a:t>
            </a:r>
            <a:endParaRPr lang="fr-FR" sz="1000" dirty="0" smtClean="0"/>
          </a:p>
          <a:p>
            <a:r>
              <a:rPr lang="fr-FR" sz="1000" dirty="0" smtClean="0"/>
              <a:t>- Le </a:t>
            </a:r>
            <a:r>
              <a:rPr lang="fr-FR" sz="1000" dirty="0"/>
              <a:t>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954107"/>
          </a:xfrm>
          <a:prstGeom prst="rect">
            <a:avLst/>
          </a:prstGeom>
          <a:noFill/>
        </p:spPr>
        <p:txBody>
          <a:bodyPr wrap="square" rtlCol="0">
            <a:spAutoFit/>
          </a:bodyPr>
          <a:lstStyle/>
          <a:p>
            <a:r>
              <a:rPr lang="fr-FR" sz="1400" b="1" dirty="0"/>
              <a:t>Il est à préciser que les heures d’inactivité sont principalement dues à des déconnexions hermès dues à pertes de réseaux générales dans le bâtiment du client</a:t>
            </a:r>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38499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p>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Déconnexion internent qui paralyse la production ce souci n’est pas interne  </a:t>
            </a:r>
          </a:p>
          <a:p>
            <a:pPr marL="285750" indent="-285750">
              <a:buFontTx/>
              <a:buChar char="-"/>
            </a:pPr>
            <a:r>
              <a:rPr lang="fr-FR" sz="1400" dirty="0" smtClean="0">
                <a:latin typeface="Agency FB" panose="020B0503020202020204" pitchFamily="34" charset="0"/>
              </a:rPr>
              <a:t>Projet mise en place de </a:t>
            </a:r>
            <a:r>
              <a:rPr lang="fr-FR" sz="1400" dirty="0" smtClean="0">
                <a:latin typeface="Agency FB" panose="020B0503020202020204" pitchFamily="34" charset="0"/>
              </a:rPr>
              <a:t>l’</a:t>
            </a:r>
            <a:r>
              <a:rPr lang="fr-FR" sz="1400" dirty="0" err="1" smtClean="0">
                <a:latin typeface="Agency FB" panose="020B0503020202020204" pitchFamily="34" charset="0"/>
              </a:rPr>
              <a:t>ivr</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2000548"/>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r>
              <a:rPr lang="fr-FR" sz="1200" dirty="0" smtClean="0"/>
              <a:t>.</a:t>
            </a:r>
          </a:p>
          <a:p>
            <a:pPr marL="285750" indent="-285750">
              <a:buFont typeface="Arial" panose="020B0604020202020204" pitchFamily="34" charset="0"/>
              <a:buChar char="•"/>
            </a:pPr>
            <a:r>
              <a:rPr lang="fr-FR" sz="1200" dirty="0" smtClean="0"/>
              <a:t>Mise a jour de la plateforme </a:t>
            </a:r>
            <a:r>
              <a:rPr lang="fr-FR" sz="1200" dirty="0" err="1" smtClean="0"/>
              <a:t>hermes</a:t>
            </a:r>
            <a:r>
              <a:rPr lang="fr-FR" sz="1200" dirty="0" smtClean="0"/>
              <a:t> </a:t>
            </a:r>
            <a:endParaRPr lang="fr-FR" sz="1200" dirty="0"/>
          </a:p>
          <a:p>
            <a:pPr marL="285750" indent="-285750">
              <a:buFont typeface="Arial" panose="020B0604020202020204" pitchFamily="34" charset="0"/>
              <a:buChar char="•"/>
            </a:pPr>
            <a:r>
              <a:rPr lang="fr-FR" sz="1200" dirty="0"/>
              <a:t>Suite à une coupure d’électricité survenue le 13 Mars 2022</a:t>
            </a:r>
          </a:p>
          <a:p>
            <a:r>
              <a:rPr lang="fr-FR" sz="1200" dirty="0"/>
              <a:t>      Le serveur AD ne démarre plus ce qui fait que certains   utilisateurs     dans le domaine n’ont plus accès à leur lecteur</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41491</TotalTime>
  <Words>2510</Words>
  <Application>Microsoft Office PowerPoint</Application>
  <PresentationFormat>Grand écran</PresentationFormat>
  <Paragraphs>574</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2003</cp:revision>
  <dcterms:created xsi:type="dcterms:W3CDTF">2015-10-14T16:42:27Z</dcterms:created>
  <dcterms:modified xsi:type="dcterms:W3CDTF">2022-04-01T09:56:14Z</dcterms:modified>
</cp:coreProperties>
</file>