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15"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120" d="100"/>
          <a:sy n="120" d="100"/>
        </p:scale>
        <p:origin x="114" y="-84"/>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lmetotondji.mcgn\Downloads\template%20rapport%20copi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7</c:v>
                </c:pt>
                <c:pt idx="1">
                  <c:v>1</c:v>
                </c:pt>
                <c:pt idx="2">
                  <c:v>2</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97</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1</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1407281264"/>
        <c:axId val="-1407295408"/>
      </c:barChart>
      <c:catAx>
        <c:axId val="-140728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95408"/>
        <c:crosses val="autoZero"/>
        <c:auto val="1"/>
        <c:lblAlgn val="ctr"/>
        <c:lblOffset val="100"/>
        <c:noMultiLvlLbl val="0"/>
      </c:catAx>
      <c:valAx>
        <c:axId val="-140729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1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1</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1407294864"/>
        <c:axId val="-1407291056"/>
      </c:barChart>
      <c:catAx>
        <c:axId val="-140729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91056"/>
        <c:crosses val="autoZero"/>
        <c:auto val="1"/>
        <c:lblAlgn val="ctr"/>
        <c:lblOffset val="100"/>
        <c:noMultiLvlLbl val="0"/>
      </c:catAx>
      <c:valAx>
        <c:axId val="-1407291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948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1407288336"/>
        <c:axId val="-1407286160"/>
      </c:barChart>
      <c:catAx>
        <c:axId val="-140728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6160"/>
        <c:crosses val="autoZero"/>
        <c:auto val="1"/>
        <c:lblAlgn val="ctr"/>
        <c:lblOffset val="100"/>
        <c:noMultiLvlLbl val="0"/>
      </c:catAx>
      <c:valAx>
        <c:axId val="-1407286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8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518823888"/>
        <c:axId val="-1793503968"/>
      </c:barChart>
      <c:catAx>
        <c:axId val="-151882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793503968"/>
        <c:crosses val="autoZero"/>
        <c:auto val="1"/>
        <c:lblAlgn val="ctr"/>
        <c:lblOffset val="100"/>
        <c:noMultiLvlLbl val="0"/>
      </c:catAx>
      <c:valAx>
        <c:axId val="-179350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18823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POINT DES POSITIONS CONAKRY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'[template rapport copil.xlsx]positions'!$G$8</c:f>
              <c:strCache>
                <c:ptCount val="1"/>
                <c:pt idx="0">
                  <c:v>operationelle </c:v>
                </c:pt>
              </c:strCache>
            </c:strRef>
          </c:tx>
          <c:spPr>
            <a:solidFill>
              <a:schemeClr val="accent1"/>
            </a:solidFill>
            <a:ln>
              <a:noFill/>
            </a:ln>
            <a:effectLst/>
          </c:spPr>
          <c:invertIfNegative val="0"/>
          <c:val>
            <c:numRef>
              <c:f>'[template rapport copil.xlsx]positions'!$H$8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0-F0A6-4E13-A960-E0A1CC6A8D7A}"/>
            </c:ext>
          </c:extLst>
        </c:ser>
        <c:ser>
          <c:idx val="1"/>
          <c:order val="1"/>
          <c:tx>
            <c:strRef>
              <c:f>'[template rapport copil.xlsx]positions'!$G$9</c:f>
              <c:strCache>
                <c:ptCount val="1"/>
                <c:pt idx="0">
                  <c:v>fonctionnelle</c:v>
                </c:pt>
              </c:strCache>
            </c:strRef>
          </c:tx>
          <c:spPr>
            <a:solidFill>
              <a:schemeClr val="accent2"/>
            </a:solidFill>
            <a:ln>
              <a:noFill/>
            </a:ln>
            <a:effectLst/>
          </c:spPr>
          <c:invertIfNegative val="0"/>
          <c:val>
            <c:numRef>
              <c:f>'[template rapport copil.xlsx]positions'!$H$9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0A6-4E13-A960-E0A1CC6A8D7A}"/>
            </c:ext>
          </c:extLst>
        </c:ser>
        <c:ser>
          <c:idx val="2"/>
          <c:order val="2"/>
          <c:tx>
            <c:strRef>
              <c:f>'[template rapport copil.xlsx]positions'!$G$10</c:f>
              <c:strCache>
                <c:ptCount val="1"/>
                <c:pt idx="0">
                  <c:v>defectueux</c:v>
                </c:pt>
              </c:strCache>
            </c:strRef>
          </c:tx>
          <c:spPr>
            <a:solidFill>
              <a:schemeClr val="accent3"/>
            </a:solidFill>
            <a:ln>
              <a:noFill/>
            </a:ln>
            <a:effectLst/>
          </c:spPr>
          <c:invertIfNegative val="0"/>
          <c:val>
            <c:numRef>
              <c:f>'[template rapport copil.xlsx]positions'!$H$10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0A6-4E13-A960-E0A1CC6A8D7A}"/>
            </c:ext>
          </c:extLst>
        </c:ser>
        <c:ser>
          <c:idx val="3"/>
          <c:order val="3"/>
          <c:tx>
            <c:strRef>
              <c:f>'[template rapport copil.xlsx]positions'!$G$11</c:f>
              <c:strCache>
                <c:ptCount val="1"/>
                <c:pt idx="0">
                  <c:v>TOTAL</c:v>
                </c:pt>
              </c:strCache>
            </c:strRef>
          </c:tx>
          <c:spPr>
            <a:solidFill>
              <a:schemeClr val="accent4"/>
            </a:solidFill>
            <a:ln>
              <a:noFill/>
            </a:ln>
            <a:effectLst/>
          </c:spPr>
          <c:invertIfNegative val="0"/>
          <c:val>
            <c:numRef>
              <c:f>'[template rapport copil.xlsx]positions'!$H$11</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3-F0A6-4E13-A960-E0A1CC6A8D7A}"/>
            </c:ext>
          </c:extLst>
        </c:ser>
        <c:dLbls>
          <c:showLegendKey val="0"/>
          <c:showVal val="0"/>
          <c:showCatName val="0"/>
          <c:showSerName val="0"/>
          <c:showPercent val="0"/>
          <c:showBubbleSize val="0"/>
        </c:dLbls>
        <c:gapWidth val="219"/>
        <c:overlap val="-27"/>
        <c:axId val="-1475692400"/>
        <c:axId val="-1475680976"/>
      </c:barChart>
      <c:catAx>
        <c:axId val="-147569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475680976"/>
        <c:crosses val="autoZero"/>
        <c:auto val="1"/>
        <c:lblAlgn val="ctr"/>
        <c:lblOffset val="100"/>
        <c:noMultiLvlLbl val="0"/>
      </c:catAx>
      <c:valAx>
        <c:axId val="-147568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4756924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475691856"/>
        <c:axId val="-1475686960"/>
      </c:barChart>
      <c:catAx>
        <c:axId val="-147569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6960"/>
        <c:crosses val="autoZero"/>
        <c:auto val="1"/>
        <c:lblAlgn val="ctr"/>
        <c:lblOffset val="100"/>
        <c:noMultiLvlLbl val="0"/>
      </c:catAx>
      <c:valAx>
        <c:axId val="-147568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91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475689680"/>
        <c:axId val="-1475686416"/>
      </c:barChart>
      <c:catAx>
        <c:axId val="-147568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6416"/>
        <c:crosses val="autoZero"/>
        <c:auto val="1"/>
        <c:lblAlgn val="ctr"/>
        <c:lblOffset val="100"/>
        <c:noMultiLvlLbl val="0"/>
      </c:catAx>
      <c:valAx>
        <c:axId val="-1475686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96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1475694576"/>
        <c:axId val="-1475690224"/>
      </c:barChart>
      <c:catAx>
        <c:axId val="-147569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90224"/>
        <c:crosses val="autoZero"/>
        <c:auto val="1"/>
        <c:lblAlgn val="ctr"/>
        <c:lblOffset val="100"/>
        <c:noMultiLvlLbl val="0"/>
      </c:catAx>
      <c:valAx>
        <c:axId val="-147569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94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163</c:v>
                </c:pt>
                <c:pt idx="1">
                  <c:v>316</c:v>
                </c:pt>
                <c:pt idx="2">
                  <c:v>117</c:v>
                </c:pt>
              </c:numCache>
            </c:numRef>
          </c:val>
        </c:ser>
        <c:dLbls>
          <c:dLblPos val="inEnd"/>
          <c:showLegendKey val="0"/>
          <c:showVal val="1"/>
          <c:showCatName val="0"/>
          <c:showSerName val="0"/>
          <c:showPercent val="0"/>
          <c:showBubbleSize val="0"/>
        </c:dLbls>
        <c:gapWidth val="219"/>
        <c:overlap val="-27"/>
        <c:axId val="-1407283984"/>
        <c:axId val="-1407294320"/>
      </c:barChart>
      <c:catAx>
        <c:axId val="-140728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407294320"/>
        <c:crosses val="autoZero"/>
        <c:auto val="1"/>
        <c:lblAlgn val="ctr"/>
        <c:lblOffset val="100"/>
        <c:noMultiLvlLbl val="0"/>
      </c:catAx>
      <c:valAx>
        <c:axId val="-1407294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407283984"/>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1407283440"/>
        <c:axId val="-1407285072"/>
      </c:barChart>
      <c:catAx>
        <c:axId val="-140728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1407285072"/>
        <c:crosses val="autoZero"/>
        <c:auto val="1"/>
        <c:lblAlgn val="ctr"/>
        <c:lblOffset val="100"/>
        <c:noMultiLvlLbl val="0"/>
      </c:catAx>
      <c:valAx>
        <c:axId val="-14072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07283440"/>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2</c:v>
                </c:pt>
                <c:pt idx="1">
                  <c:v>1</c:v>
                </c:pt>
                <c:pt idx="2">
                  <c:v>1</c:v>
                </c:pt>
                <c:pt idx="3">
                  <c:v>3</c:v>
                </c:pt>
                <c:pt idx="4">
                  <c:v>2</c:v>
                </c:pt>
                <c:pt idx="5">
                  <c:v>2</c:v>
                </c:pt>
                <c:pt idx="6">
                  <c:v>0</c:v>
                </c:pt>
                <c:pt idx="7">
                  <c:v>1</c:v>
                </c:pt>
                <c:pt idx="8">
                  <c:v>0</c:v>
                </c:pt>
                <c:pt idx="9">
                  <c:v>1</c:v>
                </c:pt>
                <c:pt idx="10">
                  <c:v>13</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c:v>
                </c:pt>
                <c:pt idx="1">
                  <c:v>0</c:v>
                </c:pt>
                <c:pt idx="2">
                  <c:v>1</c:v>
                </c:pt>
                <c:pt idx="3">
                  <c:v>2</c:v>
                </c:pt>
                <c:pt idx="4">
                  <c:v>2</c:v>
                </c:pt>
                <c:pt idx="5">
                  <c:v>2</c:v>
                </c:pt>
                <c:pt idx="6">
                  <c:v>0</c:v>
                </c:pt>
                <c:pt idx="7">
                  <c:v>1</c:v>
                </c:pt>
                <c:pt idx="8">
                  <c:v>0</c:v>
                </c:pt>
                <c:pt idx="9">
                  <c:v>1</c:v>
                </c:pt>
                <c:pt idx="10">
                  <c:v>10</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1</c:v>
                </c:pt>
                <c:pt idx="1">
                  <c:v>1</c:v>
                </c:pt>
                <c:pt idx="2">
                  <c:v>0</c:v>
                </c:pt>
                <c:pt idx="3">
                  <c:v>1</c:v>
                </c:pt>
                <c:pt idx="4">
                  <c:v>0</c:v>
                </c:pt>
                <c:pt idx="5">
                  <c:v>0</c:v>
                </c:pt>
                <c:pt idx="6">
                  <c:v>1</c:v>
                </c:pt>
                <c:pt idx="7">
                  <c:v>0</c:v>
                </c:pt>
                <c:pt idx="8">
                  <c:v>0</c:v>
                </c:pt>
                <c:pt idx="9">
                  <c:v>0</c:v>
                </c:pt>
                <c:pt idx="10">
                  <c:v>4</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1475679344"/>
        <c:axId val="-1475682064"/>
      </c:barChart>
      <c:catAx>
        <c:axId val="-147567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2064"/>
        <c:crosses val="autoZero"/>
        <c:auto val="1"/>
        <c:lblAlgn val="ctr"/>
        <c:lblOffset val="100"/>
        <c:noMultiLvlLbl val="0"/>
      </c:catAx>
      <c:valAx>
        <c:axId val="-147568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79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1407292688"/>
        <c:axId val="-1407292144"/>
      </c:barChart>
      <c:catAx>
        <c:axId val="-14072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07292144"/>
        <c:crosses val="autoZero"/>
        <c:auto val="1"/>
        <c:lblAlgn val="ctr"/>
        <c:lblOffset val="100"/>
        <c:noMultiLvlLbl val="0"/>
      </c:catAx>
      <c:valAx>
        <c:axId val="-140729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07292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AUTRE PROBLEME</c:v>
                </c:pt>
                <c:pt idx="2">
                  <c:v>CRM ET APPLICATION</c:v>
                </c:pt>
              </c:strCache>
            </c:strRef>
          </c:cat>
          <c:val>
            <c:numRef>
              <c:f>ticket!$J$11:$J$13</c:f>
              <c:numCache>
                <c:formatCode>General</c:formatCode>
                <c:ptCount val="3"/>
                <c:pt idx="0">
                  <c:v>2</c:v>
                </c:pt>
                <c:pt idx="1">
                  <c:v>3</c:v>
                </c:pt>
                <c:pt idx="2">
                  <c:v>2</c:v>
                </c:pt>
              </c:numCache>
            </c:numRef>
          </c:val>
        </c:ser>
        <c:dLbls>
          <c:dLblPos val="outEnd"/>
          <c:showLegendKey val="0"/>
          <c:showVal val="1"/>
          <c:showCatName val="0"/>
          <c:showSerName val="0"/>
          <c:showPercent val="0"/>
          <c:showBubbleSize val="0"/>
        </c:dLbls>
        <c:gapWidth val="182"/>
        <c:axId val="-1475681520"/>
        <c:axId val="-1475690768"/>
      </c:barChart>
      <c:catAx>
        <c:axId val="-147568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475690768"/>
        <c:crosses val="autoZero"/>
        <c:auto val="1"/>
        <c:lblAlgn val="ctr"/>
        <c:lblOffset val="100"/>
        <c:noMultiLvlLbl val="0"/>
      </c:catAx>
      <c:valAx>
        <c:axId val="-1475690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1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49</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7</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1475693488"/>
        <c:axId val="-1475688048"/>
      </c:barChart>
      <c:catAx>
        <c:axId val="-147569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8048"/>
        <c:crosses val="autoZero"/>
        <c:auto val="1"/>
        <c:lblAlgn val="ctr"/>
        <c:lblOffset val="100"/>
        <c:noMultiLvlLbl val="0"/>
      </c:catAx>
      <c:valAx>
        <c:axId val="-1475688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93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199</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2</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17</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1475684240"/>
        <c:axId val="-1475683696"/>
      </c:barChart>
      <c:catAx>
        <c:axId val="-147568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3696"/>
        <c:crosses val="autoZero"/>
        <c:auto val="1"/>
        <c:lblAlgn val="ctr"/>
        <c:lblOffset val="100"/>
        <c:noMultiLvlLbl val="0"/>
      </c:catAx>
      <c:valAx>
        <c:axId val="-147568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56842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0</c:v>
                </c:pt>
                <c:pt idx="1">
                  <c:v>105</c:v>
                </c:pt>
                <c:pt idx="2">
                  <c:v>0</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20</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5</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1407290512"/>
        <c:axId val="-1407280720"/>
      </c:barChart>
      <c:catAx>
        <c:axId val="-140729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0720"/>
        <c:crosses val="autoZero"/>
        <c:auto val="1"/>
        <c:lblAlgn val="ctr"/>
        <c:lblOffset val="100"/>
        <c:noMultiLvlLbl val="0"/>
      </c:catAx>
      <c:valAx>
        <c:axId val="-140728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905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1407285616"/>
        <c:axId val="-1407295952"/>
      </c:barChart>
      <c:catAx>
        <c:axId val="-140728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95952"/>
        <c:crosses val="autoZero"/>
        <c:auto val="1"/>
        <c:lblAlgn val="ctr"/>
        <c:lblOffset val="100"/>
        <c:noMultiLvlLbl val="0"/>
      </c:catAx>
      <c:valAx>
        <c:axId val="-140729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56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67</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0</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17</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1407284528"/>
        <c:axId val="-1407289424"/>
      </c:barChart>
      <c:catAx>
        <c:axId val="-140728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9424"/>
        <c:crosses val="autoZero"/>
        <c:auto val="1"/>
        <c:lblAlgn val="ctr"/>
        <c:lblOffset val="100"/>
        <c:noMultiLvlLbl val="0"/>
      </c:catAx>
      <c:valAx>
        <c:axId val="-1407289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072845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4</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B03989A4-8D97-4A9D-8FC4-38D26972C274}" type="presOf" srcId="{BA59C191-EAC9-400C-91DF-08672997E212}" destId="{642412D6-6F80-415A-B834-12799691EF68}" srcOrd="1" destOrd="0" presId="urn:microsoft.com/office/officeart/2005/8/layout/lProcess2"/>
    <dgm:cxn modelId="{5C20CDF8-35F8-4028-A093-466C39A08804}" srcId="{56220AFA-1D07-4104-8067-6AE8EF7D4204}" destId="{3E240924-2A29-4893-BE36-81037C47A986}" srcOrd="0" destOrd="0" parTransId="{D688D9A9-893F-4094-993B-1E841E22D837}" sibTransId="{387F939E-80DB-4872-AA27-6D39474CC259}"/>
    <dgm:cxn modelId="{9B0A40D7-A284-42F9-A8F5-C47FE6DD7EC4}" type="presOf" srcId="{56220AFA-1D07-4104-8067-6AE8EF7D4204}" destId="{D0B9C7D0-BAFD-415C-A801-C49A63BA0F78}"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03C6591A-53FC-497D-A539-2D72406CC9B9}" type="presOf" srcId="{F286479C-EA5C-4960-AFAB-47E52DE43E4A}" destId="{A65A5ABE-6440-48A1-875B-132A644BF634}"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963977B-C6CB-4C4C-BC74-D104153C7940}" type="presOf" srcId="{27A110B4-891D-4285-922C-B71A1172C5D5}" destId="{55F7BFAE-8E74-4CCD-8F23-8EC903398DE8}" srcOrd="0" destOrd="0" presId="urn:microsoft.com/office/officeart/2005/8/layout/lProcess2"/>
    <dgm:cxn modelId="{44F292E5-5BD7-4869-8274-F295F5B40BDC}" type="presOf" srcId="{9A840BA3-0E52-44E5-B558-9EB157A1D326}" destId="{89909B9A-036C-44E2-A66B-6D43D82776BA}" srcOrd="0" destOrd="0" presId="urn:microsoft.com/office/officeart/2005/8/layout/lProcess2"/>
    <dgm:cxn modelId="{96D10AF0-9B95-401F-95C3-78B9768C3248}" type="presOf" srcId="{BA59C191-EAC9-400C-91DF-08672997E212}" destId="{6AEE3AF1-326D-40BF-8A4B-3A2D8A05D40A}" srcOrd="0" destOrd="0" presId="urn:microsoft.com/office/officeart/2005/8/layout/lProcess2"/>
    <dgm:cxn modelId="{7DC9B140-5EFD-4086-84EA-E3ACA957D04D}" type="presOf" srcId="{A4119696-336E-4F9C-912C-1790ECFD5B61}" destId="{0CAF9E1F-90EB-4870-812E-3FB379059817}" srcOrd="1" destOrd="0" presId="urn:microsoft.com/office/officeart/2005/8/layout/lProcess2"/>
    <dgm:cxn modelId="{91FE5835-AFAA-405D-AF7E-397669E0FF5A}" type="presOf" srcId="{56220AFA-1D07-4104-8067-6AE8EF7D4204}" destId="{1FDDD4D9-5CAA-4162-8A82-CAE6559C3AAF}" srcOrd="1" destOrd="0" presId="urn:microsoft.com/office/officeart/2005/8/layout/lProcess2"/>
    <dgm:cxn modelId="{2A20903A-40C5-41AF-897E-634EC68701D3}" type="presOf" srcId="{A4119696-336E-4F9C-912C-1790ECFD5B61}" destId="{1F6FB372-DE18-4B3E-A418-92F1D5682705}" srcOrd="0" destOrd="0" presId="urn:microsoft.com/office/officeart/2005/8/layout/lProcess2"/>
    <dgm:cxn modelId="{3E69AD73-0B99-4E17-B00E-7548D03667C3}"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33BC19CC-2664-4AD6-A115-2A76E2FFE749}" type="presParOf" srcId="{A65A5ABE-6440-48A1-875B-132A644BF634}" destId="{49C662BB-F694-4331-87B2-06C348060916}" srcOrd="0" destOrd="0" presId="urn:microsoft.com/office/officeart/2005/8/layout/lProcess2"/>
    <dgm:cxn modelId="{955542A9-8957-406D-A9AE-3930F58D8B42}" type="presParOf" srcId="{49C662BB-F694-4331-87B2-06C348060916}" destId="{6AEE3AF1-326D-40BF-8A4B-3A2D8A05D40A}" srcOrd="0" destOrd="0" presId="urn:microsoft.com/office/officeart/2005/8/layout/lProcess2"/>
    <dgm:cxn modelId="{69623EFF-CA9C-4524-843F-7CA2A8C6E67C}" type="presParOf" srcId="{49C662BB-F694-4331-87B2-06C348060916}" destId="{642412D6-6F80-415A-B834-12799691EF68}" srcOrd="1" destOrd="0" presId="urn:microsoft.com/office/officeart/2005/8/layout/lProcess2"/>
    <dgm:cxn modelId="{0BCF5E4E-8059-438A-9D1C-59371FCE1EB4}" type="presParOf" srcId="{49C662BB-F694-4331-87B2-06C348060916}" destId="{6B15119B-1DAC-4161-AA10-E5C64088E437}" srcOrd="2" destOrd="0" presId="urn:microsoft.com/office/officeart/2005/8/layout/lProcess2"/>
    <dgm:cxn modelId="{C371C9FA-1E96-4694-B1A3-1965F2A9DDE4}" type="presParOf" srcId="{6B15119B-1DAC-4161-AA10-E5C64088E437}" destId="{6A3DBDE8-72C1-46E4-8CB1-E917EC493FF7}" srcOrd="0" destOrd="0" presId="urn:microsoft.com/office/officeart/2005/8/layout/lProcess2"/>
    <dgm:cxn modelId="{FAAAD99F-0E93-4004-AA94-35B586404E3B}" type="presParOf" srcId="{6A3DBDE8-72C1-46E4-8CB1-E917EC493FF7}" destId="{55F7BFAE-8E74-4CCD-8F23-8EC903398DE8}" srcOrd="0" destOrd="0" presId="urn:microsoft.com/office/officeart/2005/8/layout/lProcess2"/>
    <dgm:cxn modelId="{A2FDF980-C98D-4FC7-9F26-EF5494E2F77E}" type="presParOf" srcId="{A65A5ABE-6440-48A1-875B-132A644BF634}" destId="{7312F7D5-D988-45ED-95B8-6FF4991EA181}" srcOrd="1" destOrd="0" presId="urn:microsoft.com/office/officeart/2005/8/layout/lProcess2"/>
    <dgm:cxn modelId="{22F48543-E84A-4F0A-A11C-EA4546CAE45A}" type="presParOf" srcId="{A65A5ABE-6440-48A1-875B-132A644BF634}" destId="{8D11F31B-0CFE-47FC-AB2A-1B4C3ECFC4D5}" srcOrd="2" destOrd="0" presId="urn:microsoft.com/office/officeart/2005/8/layout/lProcess2"/>
    <dgm:cxn modelId="{3C4E5126-1950-4303-9135-FEF12B9FA9C8}" type="presParOf" srcId="{8D11F31B-0CFE-47FC-AB2A-1B4C3ECFC4D5}" destId="{1F6FB372-DE18-4B3E-A418-92F1D5682705}" srcOrd="0" destOrd="0" presId="urn:microsoft.com/office/officeart/2005/8/layout/lProcess2"/>
    <dgm:cxn modelId="{0899E5B4-58EC-42F0-81F8-425AEA196671}" type="presParOf" srcId="{8D11F31B-0CFE-47FC-AB2A-1B4C3ECFC4D5}" destId="{0CAF9E1F-90EB-4870-812E-3FB379059817}" srcOrd="1" destOrd="0" presId="urn:microsoft.com/office/officeart/2005/8/layout/lProcess2"/>
    <dgm:cxn modelId="{607E65D5-72C0-42F9-BC37-F7BE1BF89013}" type="presParOf" srcId="{8D11F31B-0CFE-47FC-AB2A-1B4C3ECFC4D5}" destId="{835A5EF0-0E8C-4EFA-9044-C556FB3BA5FF}" srcOrd="2" destOrd="0" presId="urn:microsoft.com/office/officeart/2005/8/layout/lProcess2"/>
    <dgm:cxn modelId="{ACC6E455-3776-429B-8E59-B6A66D1DC932}" type="presParOf" srcId="{835A5EF0-0E8C-4EFA-9044-C556FB3BA5FF}" destId="{7248E901-72B0-4949-B3EE-A7CC031E7CEA}" srcOrd="0" destOrd="0" presId="urn:microsoft.com/office/officeart/2005/8/layout/lProcess2"/>
    <dgm:cxn modelId="{5E1EA755-026B-4DAB-8817-3025FA692C84}" type="presParOf" srcId="{7248E901-72B0-4949-B3EE-A7CC031E7CEA}" destId="{89909B9A-036C-44E2-A66B-6D43D82776BA}" srcOrd="0" destOrd="0" presId="urn:microsoft.com/office/officeart/2005/8/layout/lProcess2"/>
    <dgm:cxn modelId="{EDB806AE-E617-49ED-BF43-F93F06970B73}" type="presParOf" srcId="{A65A5ABE-6440-48A1-875B-132A644BF634}" destId="{DC0F060C-5CE4-4A45-A83A-0285CAE9E371}" srcOrd="3" destOrd="0" presId="urn:microsoft.com/office/officeart/2005/8/layout/lProcess2"/>
    <dgm:cxn modelId="{659BA8D9-FB11-4774-8094-BE4DF8E9AF38}" type="presParOf" srcId="{A65A5ABE-6440-48A1-875B-132A644BF634}" destId="{9ED3DA30-790C-4E02-8B40-0A1334228463}" srcOrd="4" destOrd="0" presId="urn:microsoft.com/office/officeart/2005/8/layout/lProcess2"/>
    <dgm:cxn modelId="{04FDD586-F0BF-47FA-8FEF-DC67B5723AF9}" type="presParOf" srcId="{9ED3DA30-790C-4E02-8B40-0A1334228463}" destId="{D0B9C7D0-BAFD-415C-A801-C49A63BA0F78}" srcOrd="0" destOrd="0" presId="urn:microsoft.com/office/officeart/2005/8/layout/lProcess2"/>
    <dgm:cxn modelId="{581CA5AD-5FD1-440D-B7BF-020C08915515}" type="presParOf" srcId="{9ED3DA30-790C-4E02-8B40-0A1334228463}" destId="{1FDDD4D9-5CAA-4162-8A82-CAE6559C3AAF}" srcOrd="1" destOrd="0" presId="urn:microsoft.com/office/officeart/2005/8/layout/lProcess2"/>
    <dgm:cxn modelId="{C37AF95A-880C-4BE3-9E34-D69229F571CF}" type="presParOf" srcId="{9ED3DA30-790C-4E02-8B40-0A1334228463}" destId="{92008570-A2A5-4973-99A2-9D63A6E7EDF1}" srcOrd="2" destOrd="0" presId="urn:microsoft.com/office/officeart/2005/8/layout/lProcess2"/>
    <dgm:cxn modelId="{7FE509F4-CF17-4F6D-A441-E97469D7FFD7}" type="presParOf" srcId="{92008570-A2A5-4973-99A2-9D63A6E7EDF1}" destId="{780EBB67-667F-4E26-B31E-608877246C89}" srcOrd="0" destOrd="0" presId="urn:microsoft.com/office/officeart/2005/8/layout/lProcess2"/>
    <dgm:cxn modelId="{CC1F3C96-20AF-42A9-B080-1C97E16AC861}"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100</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7/0</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F2C9245E-A096-437F-BF30-598A8FEE2400}" type="presOf" srcId="{7BA9F00E-A40F-414F-9F4C-A5792DE3CC3D}" destId="{5A3488A0-718C-41B9-9A52-B93151005421}" srcOrd="0" destOrd="0" presId="urn:microsoft.com/office/officeart/2005/8/layout/lProcess2"/>
    <dgm:cxn modelId="{7539C0D8-3A7D-4FE4-9DE0-D46C348016A8}" type="presOf" srcId="{27A110B4-891D-4285-922C-B71A1172C5D5}" destId="{55F7BFAE-8E74-4CCD-8F23-8EC903398DE8}" srcOrd="0" destOrd="0" presId="urn:microsoft.com/office/officeart/2005/8/layout/lProcess2"/>
    <dgm:cxn modelId="{8D51BE30-BE2D-453C-9E3A-47C61D9858D9}" type="presOf" srcId="{9A840BA3-0E52-44E5-B558-9EB157A1D326}" destId="{89909B9A-036C-44E2-A66B-6D43D82776BA}" srcOrd="0" destOrd="0" presId="urn:microsoft.com/office/officeart/2005/8/layout/lProcess2"/>
    <dgm:cxn modelId="{58EA3E91-1994-4430-9C33-4C197DCAB00F}" type="presOf" srcId="{56220AFA-1D07-4104-8067-6AE8EF7D4204}" destId="{D0B9C7D0-BAFD-415C-A801-C49A63BA0F7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1D2526EE-8049-4D78-97E7-E573ECFF2D3F}" type="presOf" srcId="{A4119696-336E-4F9C-912C-1790ECFD5B61}" destId="{1F6FB372-DE18-4B3E-A418-92F1D5682705}" srcOrd="0" destOrd="0" presId="urn:microsoft.com/office/officeart/2005/8/layout/lProcess2"/>
    <dgm:cxn modelId="{06521AFC-362A-45EA-B9C8-8CD3215476FC}" type="presOf" srcId="{7BA9F00E-A40F-414F-9F4C-A5792DE3CC3D}" destId="{2C39E7D0-DF85-4CEB-A106-6DDE3E6AF46D}" srcOrd="1" destOrd="0" presId="urn:microsoft.com/office/officeart/2005/8/layout/lProcess2"/>
    <dgm:cxn modelId="{427F464A-54CA-402B-B603-1BC8D8E40A30}" type="presOf" srcId="{3E240924-2A29-4893-BE36-81037C47A986}" destId="{2033E58C-2548-4821-94DF-80E0CE5961C5}" srcOrd="0" destOrd="0" presId="urn:microsoft.com/office/officeart/2005/8/layout/lProcess2"/>
    <dgm:cxn modelId="{1E729554-3086-4A0B-AACA-F3FBC1AE025A}" type="presOf" srcId="{BA59C191-EAC9-400C-91DF-08672997E212}" destId="{642412D6-6F80-415A-B834-12799691EF68}" srcOrd="1" destOrd="0" presId="urn:microsoft.com/office/officeart/2005/8/layout/lProcess2"/>
    <dgm:cxn modelId="{07C9C013-01AE-4578-A6CD-0DCACA5E8222}" type="presOf" srcId="{A4119696-336E-4F9C-912C-1790ECFD5B61}" destId="{0CAF9E1F-90EB-4870-812E-3FB379059817}" srcOrd="1" destOrd="0" presId="urn:microsoft.com/office/officeart/2005/8/layout/lProcess2"/>
    <dgm:cxn modelId="{0062FC8F-892D-420B-99D7-4DFA394747BB}" type="presOf" srcId="{56220AFA-1D07-4104-8067-6AE8EF7D4204}" destId="{1FDDD4D9-5CAA-4162-8A82-CAE6559C3AAF}" srcOrd="1" destOrd="0" presId="urn:microsoft.com/office/officeart/2005/8/layout/lProcess2"/>
    <dgm:cxn modelId="{8FE862CD-B340-49B4-AC74-78E7679451C7}" type="presOf" srcId="{F286479C-EA5C-4960-AFAB-47E52DE43E4A}" destId="{A65A5ABE-6440-48A1-875B-132A644BF634}" srcOrd="0" destOrd="0" presId="urn:microsoft.com/office/officeart/2005/8/layout/lProcess2"/>
    <dgm:cxn modelId="{E46635E5-9F86-4AB7-B95C-540B8BD1B921}" type="presOf" srcId="{BA59C191-EAC9-400C-91DF-08672997E212}" destId="{6AEE3AF1-326D-40BF-8A4B-3A2D8A05D40A}"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03FF2C-0B48-4683-A847-0707546C0826}" type="presParOf" srcId="{A65A5ABE-6440-48A1-875B-132A644BF634}" destId="{49C662BB-F694-4331-87B2-06C348060916}" srcOrd="0" destOrd="0" presId="urn:microsoft.com/office/officeart/2005/8/layout/lProcess2"/>
    <dgm:cxn modelId="{BE6D9323-AB46-4A52-AFF5-C59DB5A912C1}" type="presParOf" srcId="{49C662BB-F694-4331-87B2-06C348060916}" destId="{6AEE3AF1-326D-40BF-8A4B-3A2D8A05D40A}" srcOrd="0" destOrd="0" presId="urn:microsoft.com/office/officeart/2005/8/layout/lProcess2"/>
    <dgm:cxn modelId="{8CA8984A-5A34-45A2-9DBB-06CF471A80F9}" type="presParOf" srcId="{49C662BB-F694-4331-87B2-06C348060916}" destId="{642412D6-6F80-415A-B834-12799691EF68}" srcOrd="1" destOrd="0" presId="urn:microsoft.com/office/officeart/2005/8/layout/lProcess2"/>
    <dgm:cxn modelId="{09138127-9021-45AC-8F46-06F5D4B1D2CC}" type="presParOf" srcId="{49C662BB-F694-4331-87B2-06C348060916}" destId="{6B15119B-1DAC-4161-AA10-E5C64088E437}" srcOrd="2" destOrd="0" presId="urn:microsoft.com/office/officeart/2005/8/layout/lProcess2"/>
    <dgm:cxn modelId="{6911E76D-BA8A-4D81-BCDC-D85D5882056D}" type="presParOf" srcId="{6B15119B-1DAC-4161-AA10-E5C64088E437}" destId="{6A3DBDE8-72C1-46E4-8CB1-E917EC493FF7}" srcOrd="0" destOrd="0" presId="urn:microsoft.com/office/officeart/2005/8/layout/lProcess2"/>
    <dgm:cxn modelId="{C65FEA98-CB77-4C10-9F4B-94957E3E515F}" type="presParOf" srcId="{6A3DBDE8-72C1-46E4-8CB1-E917EC493FF7}" destId="{55F7BFAE-8E74-4CCD-8F23-8EC903398DE8}" srcOrd="0" destOrd="0" presId="urn:microsoft.com/office/officeart/2005/8/layout/lProcess2"/>
    <dgm:cxn modelId="{9AFF3082-531E-4AFE-AEE9-35924920B485}" type="presParOf" srcId="{A65A5ABE-6440-48A1-875B-132A644BF634}" destId="{7312F7D5-D988-45ED-95B8-6FF4991EA181}" srcOrd="1" destOrd="0" presId="urn:microsoft.com/office/officeart/2005/8/layout/lProcess2"/>
    <dgm:cxn modelId="{954613BB-EC8E-4F8A-95E6-0313595993ED}" type="presParOf" srcId="{A65A5ABE-6440-48A1-875B-132A644BF634}" destId="{8D11F31B-0CFE-47FC-AB2A-1B4C3ECFC4D5}" srcOrd="2" destOrd="0" presId="urn:microsoft.com/office/officeart/2005/8/layout/lProcess2"/>
    <dgm:cxn modelId="{4A2BCDBB-C2FD-48C6-940D-9D7D63933B25}" type="presParOf" srcId="{8D11F31B-0CFE-47FC-AB2A-1B4C3ECFC4D5}" destId="{1F6FB372-DE18-4B3E-A418-92F1D5682705}" srcOrd="0" destOrd="0" presId="urn:microsoft.com/office/officeart/2005/8/layout/lProcess2"/>
    <dgm:cxn modelId="{61437979-F5D8-42B6-8CEB-6F0805633172}" type="presParOf" srcId="{8D11F31B-0CFE-47FC-AB2A-1B4C3ECFC4D5}" destId="{0CAF9E1F-90EB-4870-812E-3FB379059817}" srcOrd="1" destOrd="0" presId="urn:microsoft.com/office/officeart/2005/8/layout/lProcess2"/>
    <dgm:cxn modelId="{63727C0E-875B-42CC-B05E-BC274D2F7284}" type="presParOf" srcId="{8D11F31B-0CFE-47FC-AB2A-1B4C3ECFC4D5}" destId="{835A5EF0-0E8C-4EFA-9044-C556FB3BA5FF}" srcOrd="2" destOrd="0" presId="urn:microsoft.com/office/officeart/2005/8/layout/lProcess2"/>
    <dgm:cxn modelId="{0ACC8673-D34C-48E5-8193-A63E1BBE6189}" type="presParOf" srcId="{835A5EF0-0E8C-4EFA-9044-C556FB3BA5FF}" destId="{7248E901-72B0-4949-B3EE-A7CC031E7CEA}" srcOrd="0" destOrd="0" presId="urn:microsoft.com/office/officeart/2005/8/layout/lProcess2"/>
    <dgm:cxn modelId="{6E5842EB-170E-4D85-9D61-B0D54307BF6F}" type="presParOf" srcId="{7248E901-72B0-4949-B3EE-A7CC031E7CEA}" destId="{89909B9A-036C-44E2-A66B-6D43D82776BA}" srcOrd="0" destOrd="0" presId="urn:microsoft.com/office/officeart/2005/8/layout/lProcess2"/>
    <dgm:cxn modelId="{033485A9-BE88-45C7-837B-A653C6057DB3}" type="presParOf" srcId="{A65A5ABE-6440-48A1-875B-132A644BF634}" destId="{DC0F060C-5CE4-4A45-A83A-0285CAE9E371}" srcOrd="3" destOrd="0" presId="urn:microsoft.com/office/officeart/2005/8/layout/lProcess2"/>
    <dgm:cxn modelId="{9CF066C3-85FF-44C4-9CBF-7BA16894A3FC}" type="presParOf" srcId="{A65A5ABE-6440-48A1-875B-132A644BF634}" destId="{BD89447E-B516-4E39-A416-7ADC34E710E7}" srcOrd="4" destOrd="0" presId="urn:microsoft.com/office/officeart/2005/8/layout/lProcess2"/>
    <dgm:cxn modelId="{516B23BC-E82A-443A-AE2C-0E09DF6B48CC}" type="presParOf" srcId="{BD89447E-B516-4E39-A416-7ADC34E710E7}" destId="{5A3488A0-718C-41B9-9A52-B93151005421}" srcOrd="0" destOrd="0" presId="urn:microsoft.com/office/officeart/2005/8/layout/lProcess2"/>
    <dgm:cxn modelId="{86E68FE4-04D4-4824-8BEA-6A7383CD4177}" type="presParOf" srcId="{BD89447E-B516-4E39-A416-7ADC34E710E7}" destId="{2C39E7D0-DF85-4CEB-A106-6DDE3E6AF46D}" srcOrd="1" destOrd="0" presId="urn:microsoft.com/office/officeart/2005/8/layout/lProcess2"/>
    <dgm:cxn modelId="{8A055024-6E48-4342-83CA-C87904E67A05}" type="presParOf" srcId="{BD89447E-B516-4E39-A416-7ADC34E710E7}" destId="{35D9BDE1-41B5-437C-8A37-AA0348A3F918}" srcOrd="2" destOrd="0" presId="urn:microsoft.com/office/officeart/2005/8/layout/lProcess2"/>
    <dgm:cxn modelId="{EB61D565-885F-47ED-A070-F0B467BE83E4}" type="presParOf" srcId="{35D9BDE1-41B5-437C-8A37-AA0348A3F918}" destId="{4827A769-52A8-411E-B934-F5B9FECA0EB6}" srcOrd="0" destOrd="0" presId="urn:microsoft.com/office/officeart/2005/8/layout/lProcess2"/>
    <dgm:cxn modelId="{0D223DA8-8A5F-462B-A84C-CAF0ACFA6A77}" type="presParOf" srcId="{A65A5ABE-6440-48A1-875B-132A644BF634}" destId="{2C3D62E5-4115-42DC-9160-919C3EF771FD}" srcOrd="5" destOrd="0" presId="urn:microsoft.com/office/officeart/2005/8/layout/lProcess2"/>
    <dgm:cxn modelId="{3D3208A3-913D-48A3-B2B4-C7EB840CF880}" type="presParOf" srcId="{A65A5ABE-6440-48A1-875B-132A644BF634}" destId="{9ED3DA30-790C-4E02-8B40-0A1334228463}" srcOrd="6" destOrd="0" presId="urn:microsoft.com/office/officeart/2005/8/layout/lProcess2"/>
    <dgm:cxn modelId="{A52618E4-37B2-480A-8FF4-EAF49E7990B8}" type="presParOf" srcId="{9ED3DA30-790C-4E02-8B40-0A1334228463}" destId="{D0B9C7D0-BAFD-415C-A801-C49A63BA0F78}" srcOrd="0" destOrd="0" presId="urn:microsoft.com/office/officeart/2005/8/layout/lProcess2"/>
    <dgm:cxn modelId="{7F4CD4F2-3940-4DC7-9CF9-F955A0436143}" type="presParOf" srcId="{9ED3DA30-790C-4E02-8B40-0A1334228463}" destId="{1FDDD4D9-5CAA-4162-8A82-CAE6559C3AAF}" srcOrd="1" destOrd="0" presId="urn:microsoft.com/office/officeart/2005/8/layout/lProcess2"/>
    <dgm:cxn modelId="{3DED2C79-01FD-4421-ADC4-F8A714C06553}" type="presParOf" srcId="{9ED3DA30-790C-4E02-8B40-0A1334228463}" destId="{92008570-A2A5-4973-99A2-9D63A6E7EDF1}" srcOrd="2" destOrd="0" presId="urn:microsoft.com/office/officeart/2005/8/layout/lProcess2"/>
    <dgm:cxn modelId="{22614950-38E0-4A45-AE73-EE645FAB36AA}" type="presParOf" srcId="{92008570-A2A5-4973-99A2-9D63A6E7EDF1}" destId="{780EBB67-667F-4E26-B31E-608877246C89}" srcOrd="0" destOrd="0" presId="urn:microsoft.com/office/officeart/2005/8/layout/lProcess2"/>
    <dgm:cxn modelId="{9D885599-B190-47C1-9261-7A60986B490A}"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438"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Nombre</a:t>
          </a:r>
          <a:endParaRPr lang="fr-FR" sz="1400" b="1" kern="1200" dirty="0">
            <a:latin typeface="Bell MT" panose="02020503060305020303" pitchFamily="18" charset="0"/>
          </a:endParaRPr>
        </a:p>
      </dsp:txBody>
      <dsp:txXfrm>
        <a:off x="438" y="0"/>
        <a:ext cx="1139549" cy="335838"/>
      </dsp:txXfrm>
    </dsp:sp>
    <dsp:sp modelId="{55F7BFAE-8E74-4CCD-8F23-8EC903398DE8}">
      <dsp:nvSpPr>
        <dsp:cNvPr id="0" name=""/>
        <dsp:cNvSpPr/>
      </dsp:nvSpPr>
      <dsp:spPr>
        <a:xfrm>
          <a:off x="143515"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31</a:t>
          </a:r>
          <a:endParaRPr lang="fr-FR" sz="2400" b="1" kern="1200" dirty="0">
            <a:solidFill>
              <a:schemeClr val="accent1">
                <a:lumMod val="50000"/>
              </a:schemeClr>
            </a:solidFill>
            <a:latin typeface="Baskerville Old Face" panose="02020602080505020303" pitchFamily="18" charset="0"/>
          </a:endParaRPr>
        </a:p>
      </dsp:txBody>
      <dsp:txXfrm>
        <a:off x="157806" y="469983"/>
        <a:ext cx="824813" cy="459357"/>
      </dsp:txXfrm>
    </dsp:sp>
    <dsp:sp modelId="{1F6FB372-DE18-4B3E-A418-92F1D5682705}">
      <dsp:nvSpPr>
        <dsp:cNvPr id="0" name=""/>
        <dsp:cNvSpPr/>
      </dsp:nvSpPr>
      <dsp:spPr>
        <a:xfrm>
          <a:off x="1225454"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Obj IT</a:t>
          </a:r>
          <a:endParaRPr lang="fr-FR" sz="1400" b="1" kern="1200" dirty="0">
            <a:latin typeface="Bell MT" panose="02020503060305020303" pitchFamily="18" charset="0"/>
          </a:endParaRPr>
        </a:p>
      </dsp:txBody>
      <dsp:txXfrm>
        <a:off x="1225454" y="0"/>
        <a:ext cx="1139549" cy="335838"/>
      </dsp:txXfrm>
    </dsp:sp>
    <dsp:sp modelId="{89909B9A-036C-44E2-A66B-6D43D82776BA}">
      <dsp:nvSpPr>
        <dsp:cNvPr id="0" name=""/>
        <dsp:cNvSpPr/>
      </dsp:nvSpPr>
      <dsp:spPr>
        <a:xfrm>
          <a:off x="1368531"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5</a:t>
          </a:r>
          <a:endParaRPr lang="fr-FR" sz="2400" b="1" kern="1200" dirty="0">
            <a:solidFill>
              <a:schemeClr val="accent1">
                <a:lumMod val="50000"/>
              </a:schemeClr>
            </a:solidFill>
            <a:latin typeface="Baskerville Old Face" panose="02020602080505020303" pitchFamily="18" charset="0"/>
          </a:endParaRPr>
        </a:p>
      </dsp:txBody>
      <dsp:txXfrm>
        <a:off x="1382822" y="469983"/>
        <a:ext cx="824813" cy="459357"/>
      </dsp:txXfrm>
    </dsp:sp>
    <dsp:sp modelId="{D0B9C7D0-BAFD-415C-A801-C49A63BA0F78}">
      <dsp:nvSpPr>
        <dsp:cNvPr id="0" name=""/>
        <dsp:cNvSpPr/>
      </dsp:nvSpPr>
      <dsp:spPr>
        <a:xfrm>
          <a:off x="2450470"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Clôturé</a:t>
          </a:r>
          <a:endParaRPr lang="fr-FR" sz="1400" b="1" kern="1200" dirty="0">
            <a:latin typeface="Bell MT" panose="02020503060305020303" pitchFamily="18" charset="0"/>
          </a:endParaRPr>
        </a:p>
      </dsp:txBody>
      <dsp:txXfrm>
        <a:off x="2450470" y="0"/>
        <a:ext cx="1139549" cy="335838"/>
      </dsp:txXfrm>
    </dsp:sp>
    <dsp:sp modelId="{2033E58C-2548-4821-94DF-80E0CE5961C5}">
      <dsp:nvSpPr>
        <dsp:cNvPr id="0" name=""/>
        <dsp:cNvSpPr/>
      </dsp:nvSpPr>
      <dsp:spPr>
        <a:xfrm>
          <a:off x="2593547"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4</a:t>
          </a:r>
          <a:endParaRPr lang="fr-FR" sz="2400" b="1" kern="1200" dirty="0">
            <a:solidFill>
              <a:schemeClr val="accent1">
                <a:lumMod val="50000"/>
              </a:schemeClr>
            </a:solidFill>
            <a:latin typeface="Baskerville Old Face" panose="02020602080505020303" pitchFamily="18" charset="0"/>
          </a:endParaRPr>
        </a:p>
      </dsp:txBody>
      <dsp:txXfrm>
        <a:off x="2607838" y="469983"/>
        <a:ext cx="824813" cy="45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854"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%AVC</a:t>
          </a:r>
          <a:endParaRPr lang="fr-FR" sz="1200" b="1" kern="1200" dirty="0">
            <a:latin typeface="Bell MT" panose="02020503060305020303" pitchFamily="18" charset="0"/>
          </a:endParaRPr>
        </a:p>
      </dsp:txBody>
      <dsp:txXfrm>
        <a:off x="854" y="0"/>
        <a:ext cx="838906" cy="224435"/>
      </dsp:txXfrm>
    </dsp:sp>
    <dsp:sp modelId="{55F7BFAE-8E74-4CCD-8F23-8EC903398DE8}">
      <dsp:nvSpPr>
        <dsp:cNvPr id="0" name=""/>
        <dsp:cNvSpPr/>
      </dsp:nvSpPr>
      <dsp:spPr>
        <a:xfrm>
          <a:off x="106184"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100</a:t>
          </a:r>
          <a:endParaRPr lang="fr-FR" sz="1800" b="1" kern="1200" dirty="0">
            <a:solidFill>
              <a:schemeClr val="accent1">
                <a:lumMod val="50000"/>
              </a:schemeClr>
            </a:solidFill>
            <a:latin typeface="Baskerville Old Face" panose="02020602080505020303" pitchFamily="18" charset="0"/>
          </a:endParaRPr>
        </a:p>
      </dsp:txBody>
      <dsp:txXfrm>
        <a:off x="115735" y="314083"/>
        <a:ext cx="609144" cy="306980"/>
      </dsp:txXfrm>
    </dsp:sp>
    <dsp:sp modelId="{1F6FB372-DE18-4B3E-A418-92F1D5682705}">
      <dsp:nvSpPr>
        <dsp:cNvPr id="0" name=""/>
        <dsp:cNvSpPr/>
      </dsp:nvSpPr>
      <dsp:spPr>
        <a:xfrm>
          <a:off x="902678"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FR" sz="1200" b="1" kern="1200" dirty="0" smtClean="0">
            <a:latin typeface="Bell MT" panose="02020503060305020303" pitchFamily="18" charset="0"/>
          </a:endParaRPr>
        </a:p>
        <a:p>
          <a:pPr lvl="0" algn="ctr" defTabSz="533400">
            <a:lnSpc>
              <a:spcPct val="90000"/>
            </a:lnSpc>
            <a:spcBef>
              <a:spcPct val="0"/>
            </a:spcBef>
            <a:spcAft>
              <a:spcPct val="35000"/>
            </a:spcAft>
          </a:pPr>
          <a:r>
            <a:rPr lang="fr-FR" sz="1200" b="1" kern="1200" dirty="0" smtClean="0">
              <a:latin typeface="Bell MT" panose="02020503060305020303" pitchFamily="18" charset="0"/>
            </a:rPr>
            <a:t>O</a:t>
          </a:r>
          <a:r>
            <a:rPr lang="fr-FR" sz="1200" b="0" kern="1200" dirty="0" smtClean="0">
              <a:latin typeface="Bell MT" panose="02020503060305020303" pitchFamily="18" charset="0"/>
            </a:rPr>
            <a:t>BJEC</a:t>
          </a:r>
          <a:endParaRPr lang="fr-FR" sz="1200" b="1" kern="1200" dirty="0">
            <a:latin typeface="Bell MT" panose="02020503060305020303" pitchFamily="18" charset="0"/>
          </a:endParaRPr>
        </a:p>
      </dsp:txBody>
      <dsp:txXfrm>
        <a:off x="902678" y="0"/>
        <a:ext cx="838906" cy="224435"/>
      </dsp:txXfrm>
    </dsp:sp>
    <dsp:sp modelId="{89909B9A-036C-44E2-A66B-6D43D82776BA}">
      <dsp:nvSpPr>
        <dsp:cNvPr id="0" name=""/>
        <dsp:cNvSpPr/>
      </dsp:nvSpPr>
      <dsp:spPr>
        <a:xfrm>
          <a:off x="1008008"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a:t>
          </a:r>
          <a:endParaRPr lang="fr-FR" sz="1800" b="1" kern="1200" dirty="0">
            <a:solidFill>
              <a:schemeClr val="accent1">
                <a:lumMod val="50000"/>
              </a:schemeClr>
            </a:solidFill>
            <a:latin typeface="Baskerville Old Face" panose="02020602080505020303" pitchFamily="18" charset="0"/>
          </a:endParaRPr>
        </a:p>
      </dsp:txBody>
      <dsp:txXfrm>
        <a:off x="1017559" y="314083"/>
        <a:ext cx="609144" cy="306980"/>
      </dsp:txXfrm>
    </dsp:sp>
    <dsp:sp modelId="{5A3488A0-718C-41B9-9A52-B93151005421}">
      <dsp:nvSpPr>
        <dsp:cNvPr id="0" name=""/>
        <dsp:cNvSpPr/>
      </dsp:nvSpPr>
      <dsp:spPr>
        <a:xfrm>
          <a:off x="1804502"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TDANC</a:t>
          </a:r>
          <a:endParaRPr lang="fr-FR" sz="1200" b="1" kern="1200" dirty="0">
            <a:latin typeface="Bell MT" panose="02020503060305020303" pitchFamily="18" charset="0"/>
          </a:endParaRPr>
        </a:p>
      </dsp:txBody>
      <dsp:txXfrm>
        <a:off x="1804502" y="0"/>
        <a:ext cx="838906" cy="224435"/>
      </dsp:txXfrm>
    </dsp:sp>
    <dsp:sp modelId="{D0B9C7D0-BAFD-415C-A801-C49A63BA0F78}">
      <dsp:nvSpPr>
        <dsp:cNvPr id="0" name=""/>
        <dsp:cNvSpPr/>
      </dsp:nvSpPr>
      <dsp:spPr>
        <a:xfrm>
          <a:off x="2706327"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OK/NOK</a:t>
          </a:r>
          <a:endParaRPr lang="fr-FR" sz="1400" b="1" kern="1200" dirty="0">
            <a:latin typeface="Bell MT" panose="02020503060305020303" pitchFamily="18" charset="0"/>
          </a:endParaRPr>
        </a:p>
      </dsp:txBody>
      <dsp:txXfrm>
        <a:off x="2706327" y="0"/>
        <a:ext cx="838906" cy="224435"/>
      </dsp:txXfrm>
    </dsp:sp>
    <dsp:sp modelId="{2033E58C-2548-4821-94DF-80E0CE5961C5}">
      <dsp:nvSpPr>
        <dsp:cNvPr id="0" name=""/>
        <dsp:cNvSpPr/>
      </dsp:nvSpPr>
      <dsp:spPr>
        <a:xfrm>
          <a:off x="2811656"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7/0</a:t>
          </a:r>
          <a:endParaRPr lang="fr-FR" sz="1800" b="1" kern="1200" dirty="0">
            <a:solidFill>
              <a:schemeClr val="accent1">
                <a:lumMod val="50000"/>
              </a:schemeClr>
            </a:solidFill>
            <a:latin typeface="Baskerville Old Face" panose="02020602080505020303" pitchFamily="18" charset="0"/>
          </a:endParaRPr>
        </a:p>
      </dsp:txBody>
      <dsp:txXfrm>
        <a:off x="2821207" y="314083"/>
        <a:ext cx="609144" cy="3069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28/03/2022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28/03/2022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28/03/2022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mtClean="0">
                <a:solidFill>
                  <a:schemeClr val="accent1">
                    <a:lumMod val="75000"/>
                  </a:schemeClr>
                </a:solidFill>
                <a:latin typeface="Baskerville Old Face" panose="02020602080505020303" pitchFamily="18" charset="0"/>
              </a:rPr>
              <a:t>24/ </a:t>
            </a:r>
            <a:r>
              <a:rPr lang="fr-FR" dirty="0" smtClean="0">
                <a:solidFill>
                  <a:schemeClr val="accent1">
                    <a:lumMod val="75000"/>
                  </a:schemeClr>
                </a:solidFill>
                <a:latin typeface="Baskerville Old Face" panose="02020602080505020303" pitchFamily="18" charset="0"/>
              </a:rPr>
              <a:t>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Mise à jour sortie d’effectif</a:t>
            </a:r>
          </a:p>
          <a:p>
            <a:pPr marL="171450" indent="-171450">
              <a:buFont typeface="Wingdings" panose="05000000000000000000" pitchFamily="2" charset="2"/>
              <a:buChar char="ü"/>
            </a:pPr>
            <a:r>
              <a:rPr lang="fr-FR" sz="95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95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950" b="1" dirty="0" smtClean="0">
                <a:solidFill>
                  <a:schemeClr val="accent1">
                    <a:lumMod val="50000"/>
                  </a:schemeClr>
                </a:solidFill>
              </a:rPr>
              <a:t>Tableau de bord de suivi de la sécurité des équipements (permanente)</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Support IT </a:t>
            </a:r>
            <a:r>
              <a:rPr lang="fr-FR" sz="950" b="1" dirty="0" smtClean="0">
                <a:solidFill>
                  <a:schemeClr val="accent1">
                    <a:lumMod val="50000"/>
                  </a:schemeClr>
                </a:solidFill>
              </a:rPr>
              <a:t>(permanente)</a:t>
            </a:r>
          </a:p>
          <a:p>
            <a:pPr marL="171450" indent="-171450">
              <a:buFont typeface="Wingdings" panose="05000000000000000000" pitchFamily="2" charset="2"/>
              <a:buChar char="ü"/>
            </a:pPr>
            <a:r>
              <a:rPr lang="fr-FR" sz="950" b="1" dirty="0">
                <a:solidFill>
                  <a:schemeClr val="accent1">
                    <a:lumMod val="50000"/>
                  </a:schemeClr>
                </a:solidFill>
              </a:rPr>
              <a:t>Mise en place </a:t>
            </a:r>
            <a:r>
              <a:rPr lang="fr-FR" sz="950" b="1" dirty="0" err="1">
                <a:solidFill>
                  <a:schemeClr val="accent1">
                    <a:lumMod val="50000"/>
                  </a:schemeClr>
                </a:solidFill>
              </a:rPr>
              <a:t>Process</a:t>
            </a:r>
            <a:r>
              <a:rPr lang="fr-FR" sz="950" b="1" dirty="0">
                <a:solidFill>
                  <a:schemeClr val="accent1">
                    <a:lumMod val="50000"/>
                  </a:schemeClr>
                </a:solidFill>
              </a:rPr>
              <a:t> de Gestion des visiteurs sur le </a:t>
            </a:r>
            <a:r>
              <a:rPr lang="fr-FR" sz="950" b="1" dirty="0" smtClean="0">
                <a:solidFill>
                  <a:schemeClr val="accent1">
                    <a:lumMod val="50000"/>
                  </a:schemeClr>
                </a:solidFill>
              </a:rPr>
              <a:t>site</a:t>
            </a: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r>
              <a:rPr lang="fr-FR" sz="1200" b="1" dirty="0" smtClean="0">
                <a:solidFill>
                  <a:schemeClr val="accent1">
                    <a:lumMod val="50000"/>
                  </a:schemeClr>
                </a:solidFill>
              </a:rPr>
              <a:t>Test de la procédure de continuité élaborer </a:t>
            </a: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a:t>
            </a:r>
            <a:r>
              <a:rPr lang="fr-FR" b="1" u="sng" dirty="0" smtClean="0">
                <a:solidFill>
                  <a:schemeClr val="accent1">
                    <a:lumMod val="50000"/>
                  </a:schemeClr>
                </a:solidFill>
                <a:latin typeface="Bell MT" panose="02020503060305020303" pitchFamily="18" charset="0"/>
              </a:rPr>
              <a:t>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Nous avons procédé pour ce trimestre à une mise au propre des différentes badgeuses tout en prenant en compte les sorties d’effectif, la suppression effective des anciens empruntes et la création des nouveaux</a:t>
            </a:r>
          </a:p>
          <a:p>
            <a:pPr marL="171450" indent="-171450">
              <a:buFontTx/>
              <a:buChar char="-"/>
            </a:pPr>
            <a:r>
              <a:rPr lang="fr-FR" sz="1100" b="1" dirty="0" smtClean="0">
                <a:solidFill>
                  <a:schemeClr val="accent1">
                    <a:lumMod val="50000"/>
                  </a:schemeClr>
                </a:solidFill>
              </a:rPr>
              <a:t>Au niveau du 2eme </a:t>
            </a:r>
            <a:r>
              <a:rPr lang="fr-FR" sz="1100" b="1" dirty="0" err="1" smtClean="0">
                <a:solidFill>
                  <a:schemeClr val="accent1">
                    <a:lumMod val="50000"/>
                  </a:schemeClr>
                </a:solidFill>
              </a:rPr>
              <a:t>apres</a:t>
            </a:r>
            <a:r>
              <a:rPr lang="fr-FR" sz="1100" b="1" dirty="0" smtClean="0">
                <a:solidFill>
                  <a:schemeClr val="accent1">
                    <a:lumMod val="50000"/>
                  </a:schemeClr>
                </a:solidFill>
              </a:rPr>
              <a:t> la suppression nous aurons des </a:t>
            </a:r>
            <a:r>
              <a:rPr lang="fr-FR" sz="1100" b="1" dirty="0" err="1" smtClean="0">
                <a:solidFill>
                  <a:schemeClr val="accent1">
                    <a:lumMod val="50000"/>
                  </a:schemeClr>
                </a:solidFill>
              </a:rPr>
              <a:t>reclamations</a:t>
            </a:r>
            <a:r>
              <a:rPr lang="fr-FR" sz="1100" b="1" dirty="0" smtClean="0">
                <a:solidFill>
                  <a:schemeClr val="accent1">
                    <a:lumMod val="50000"/>
                  </a:schemeClr>
                </a:solidFill>
              </a:rPr>
              <a:t> pour tout ceux qui ne se sont pas inscrit sur la liste</a:t>
            </a:r>
          </a:p>
          <a:p>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4" name="Tableau 3"/>
          <p:cNvGraphicFramePr>
            <a:graphicFrameLocks noGrp="1"/>
          </p:cNvGraphicFramePr>
          <p:nvPr>
            <p:extLst/>
          </p:nvPr>
        </p:nvGraphicFramePr>
        <p:xfrm>
          <a:off x="838200" y="832206"/>
          <a:ext cx="10515600" cy="4169161"/>
        </p:xfrm>
        <a:graphic>
          <a:graphicData uri="http://schemas.openxmlformats.org/drawingml/2006/table">
            <a:tbl>
              <a:tblPr>
                <a:tableStyleId>{5C22544A-7EE6-4342-B048-85BDC9FD1C3A}</a:tableStyleId>
              </a:tblPr>
              <a:tblGrid>
                <a:gridCol w="1245430"/>
                <a:gridCol w="2069581"/>
                <a:gridCol w="2429508"/>
                <a:gridCol w="490810"/>
                <a:gridCol w="1049106"/>
                <a:gridCol w="490810"/>
                <a:gridCol w="2249545"/>
                <a:gridCol w="490810"/>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xmlns=""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a16="http://schemas.microsoft.com/office/drawing/2014/main" xmlns=""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a16="http://schemas.microsoft.com/office/drawing/2014/main" xmlns=""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a16="http://schemas.microsoft.com/office/drawing/2014/main" xmlns=""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a16="http://schemas.microsoft.com/office/drawing/2014/main" xmlns=""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a16="http://schemas.microsoft.com/office/drawing/2014/main" xmlns=""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a16="http://schemas.microsoft.com/office/drawing/2014/main" xmlns=""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a16="http://schemas.microsoft.com/office/drawing/2014/main" xmlns=""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a16="http://schemas.microsoft.com/office/drawing/2014/main" xmlns=""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a16="http://schemas.microsoft.com/office/drawing/2014/main" xmlns=""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a16="http://schemas.microsoft.com/office/drawing/2014/main" xmlns=""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a16="http://schemas.microsoft.com/office/drawing/2014/main" xmlns=""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a16="http://schemas.microsoft.com/office/drawing/2014/main" xmlns=""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a16="http://schemas.microsoft.com/office/drawing/2014/main" xmlns=""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a16="http://schemas.microsoft.com/office/drawing/2014/main" xmlns=""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a16="http://schemas.microsoft.com/office/drawing/2014/main" xmlns=""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a16="http://schemas.microsoft.com/office/drawing/2014/main" xmlns=""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a16="http://schemas.microsoft.com/office/drawing/2014/main" xmlns=""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a16="http://schemas.microsoft.com/office/drawing/2014/main" xmlns=""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15506" y="534530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err="1" smtClean="0">
                <a:solidFill>
                  <a:schemeClr val="tx1"/>
                </a:solidFill>
                <a:latin typeface="Baskerville Old Face" panose="02020602080505020303" pitchFamily="18" charset="0"/>
              </a:rPr>
              <a:t>Reunion</a:t>
            </a:r>
            <a:r>
              <a:rPr lang="fr-FR" sz="1100" dirty="0" smtClean="0">
                <a:solidFill>
                  <a:schemeClr val="tx1"/>
                </a:solidFill>
                <a:latin typeface="Baskerville Old Face" panose="02020602080505020303" pitchFamily="18" charset="0"/>
              </a:rPr>
              <a:t> pour le </a:t>
            </a:r>
            <a:r>
              <a:rPr lang="fr-FR" sz="1100" dirty="0" err="1" smtClean="0">
                <a:solidFill>
                  <a:schemeClr val="tx1"/>
                </a:solidFill>
                <a:latin typeface="Baskerville Old Face" panose="02020602080505020303" pitchFamily="18" charset="0"/>
              </a:rPr>
              <a:t>deploiement</a:t>
            </a:r>
            <a:r>
              <a:rPr lang="fr-FR" sz="1100" dirty="0" smtClean="0">
                <a:solidFill>
                  <a:schemeClr val="tx1"/>
                </a:solidFill>
                <a:latin typeface="Baskerville Old Face" panose="02020602080505020303" pitchFamily="18" charset="0"/>
              </a:rPr>
              <a:t> des autres aspects de </a:t>
            </a:r>
            <a:r>
              <a:rPr lang="fr-FR" sz="1100" dirty="0" err="1" smtClean="0">
                <a:solidFill>
                  <a:schemeClr val="tx1"/>
                </a:solidFill>
                <a:latin typeface="Baskerville Old Face" panose="02020602080505020303" pitchFamily="18" charset="0"/>
              </a:rPr>
              <a:t>securité</a:t>
            </a:r>
            <a:r>
              <a:rPr lang="fr-FR" sz="1100" dirty="0" smtClean="0">
                <a:solidFill>
                  <a:schemeClr val="tx1"/>
                </a:solidFill>
                <a:latin typeface="Baskerville Old Face" panose="02020602080505020303" pitchFamily="18" charset="0"/>
              </a:rPr>
              <a:t> avec les experts</a:t>
            </a:r>
          </a:p>
          <a:p>
            <a:pPr marL="171450" indent="-171450">
              <a:buFontTx/>
              <a:buChar char="-"/>
            </a:pPr>
            <a:r>
              <a:rPr lang="fr-FR" sz="1100" dirty="0" smtClean="0">
                <a:solidFill>
                  <a:schemeClr val="tx1"/>
                </a:solidFill>
                <a:latin typeface="Baskerville Old Face" panose="02020602080505020303" pitchFamily="18" charset="0"/>
              </a:rPr>
              <a:t>On a pu </a:t>
            </a:r>
            <a:r>
              <a:rPr lang="fr-FR" sz="1100" dirty="0" err="1" smtClean="0">
                <a:solidFill>
                  <a:schemeClr val="tx1"/>
                </a:solidFill>
                <a:latin typeface="Baskerville Old Face" panose="02020602080505020303" pitchFamily="18" charset="0"/>
              </a:rPr>
              <a:t>definir</a:t>
            </a:r>
            <a:r>
              <a:rPr lang="fr-FR" sz="1100" dirty="0" smtClean="0">
                <a:solidFill>
                  <a:schemeClr val="tx1"/>
                </a:solidFill>
                <a:latin typeface="Baskerville Old Face" panose="02020602080505020303" pitchFamily="18" charset="0"/>
              </a:rPr>
              <a:t> pourquoi les test d’appel </a:t>
            </a:r>
            <a:r>
              <a:rPr lang="fr-FR" sz="1100" dirty="0" err="1" smtClean="0">
                <a:solidFill>
                  <a:schemeClr val="tx1"/>
                </a:solidFill>
                <a:latin typeface="Baskerville Old Face" panose="02020602080505020303" pitchFamily="18" charset="0"/>
              </a:rPr>
              <a:t>netait</a:t>
            </a:r>
            <a:r>
              <a:rPr lang="fr-FR" sz="1100" dirty="0" smtClean="0">
                <a:solidFill>
                  <a:schemeClr val="tx1"/>
                </a:solidFill>
                <a:latin typeface="Baskerville Old Face" panose="02020602080505020303" pitchFamily="18" charset="0"/>
              </a:rPr>
              <a:t> pas concluant</a:t>
            </a: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a16="http://schemas.microsoft.com/office/drawing/2014/main" xmlns=""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a16="http://schemas.microsoft.com/office/drawing/2014/main" xmlns=""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a16="http://schemas.microsoft.com/office/drawing/2014/main" xmlns=""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a16="http://schemas.microsoft.com/office/drawing/2014/main" xmlns=""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a16="http://schemas.microsoft.com/office/drawing/2014/main" xmlns=""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a16="http://schemas.microsoft.com/office/drawing/2014/main" xmlns=""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a16="http://schemas.microsoft.com/office/drawing/2014/main" xmlns=""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a16="http://schemas.microsoft.com/office/drawing/2014/main" xmlns=""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a16="http://schemas.microsoft.com/office/drawing/2014/main" xmlns=""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a16="http://schemas.microsoft.com/office/drawing/2014/main" xmlns=""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xmlns=""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a16="http://schemas.microsoft.com/office/drawing/2014/main" xmlns=""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a16="http://schemas.microsoft.com/office/drawing/2014/main" xmlns=""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a16="http://schemas.microsoft.com/office/drawing/2014/main" xmlns=""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a16="http://schemas.microsoft.com/office/drawing/2014/main" xmlns=""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a16="http://schemas.microsoft.com/office/drawing/2014/main" xmlns=""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a16="http://schemas.microsoft.com/office/drawing/2014/main" xmlns=""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a16="http://schemas.microsoft.com/office/drawing/2014/main" xmlns=""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a16="http://schemas.microsoft.com/office/drawing/2014/main" xmlns=""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a16="http://schemas.microsoft.com/office/drawing/2014/main" xmlns=""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a16="http://schemas.microsoft.com/office/drawing/2014/main" xmlns=""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a16="http://schemas.microsoft.com/office/drawing/2014/main" xmlns=""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a16="http://schemas.microsoft.com/office/drawing/2014/main" xmlns=""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a16="http://schemas.microsoft.com/office/drawing/2014/main" xmlns=""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a16="http://schemas.microsoft.com/office/drawing/2014/main" xmlns=""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a16="http://schemas.microsoft.com/office/drawing/2014/main" xmlns=""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a16="http://schemas.microsoft.com/office/drawing/2014/main" xmlns=""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a16="http://schemas.microsoft.com/office/drawing/2014/main" xmlns=""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a16="http://schemas.microsoft.com/office/drawing/2014/main" xmlns=""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a16="http://schemas.microsoft.com/office/drawing/2014/main" xmlns=""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a16="http://schemas.microsoft.com/office/drawing/2014/main" xmlns=""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a16="http://schemas.microsoft.com/office/drawing/2014/main" xmlns=""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a16="http://schemas.microsoft.com/office/drawing/2014/main" xmlns=""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a16="http://schemas.microsoft.com/office/drawing/2014/main" xmlns=""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a16="http://schemas.microsoft.com/office/drawing/2014/main" xmlns=""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a16="http://schemas.microsoft.com/office/drawing/2014/main" xmlns=""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a16="http://schemas.microsoft.com/office/drawing/2014/main" xmlns=""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a16="http://schemas.microsoft.com/office/drawing/2014/main" xmlns=""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a16="http://schemas.microsoft.com/office/drawing/2014/main" xmlns=""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a16="http://schemas.microsoft.com/office/drawing/2014/main" xmlns=""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a16="http://schemas.microsoft.com/office/drawing/2014/main" xmlns=""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a16="http://schemas.microsoft.com/office/drawing/2014/main" xmlns=""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a16="http://schemas.microsoft.com/office/drawing/2014/main" xmlns=""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a16="http://schemas.microsoft.com/office/drawing/2014/main" xmlns=""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a16="http://schemas.microsoft.com/office/drawing/2014/main" xmlns=""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a16="http://schemas.microsoft.com/office/drawing/2014/main" xmlns=""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a16="http://schemas.microsoft.com/office/drawing/2014/main" xmlns=""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a16="http://schemas.microsoft.com/office/drawing/2014/main" xmlns=""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a16="http://schemas.microsoft.com/office/drawing/2014/main" xmlns=""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a16="http://schemas.microsoft.com/office/drawing/2014/main" xmlns=""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a16="http://schemas.microsoft.com/office/drawing/2014/main" xmlns=""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a16="http://schemas.microsoft.com/office/drawing/2014/main" xmlns=""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a16="http://schemas.microsoft.com/office/drawing/2014/main" xmlns="" id="{B928F7F6-6AF5-411D-83AD-9E394911A394}"/>
                </a:ext>
              </a:extLst>
            </p:cNvPr>
            <p:cNvSpPr txBox="1"/>
            <p:nvPr/>
          </p:nvSpPr>
          <p:spPr>
            <a:xfrm>
              <a:off x="10231441" y="2301776"/>
              <a:ext cx="1531293" cy="553998"/>
            </a:xfrm>
            <a:prstGeom prst="rect">
              <a:avLst/>
            </a:prstGeom>
            <a:noFill/>
          </p:spPr>
          <p:txBody>
            <a:bodyPr wrap="square" rtlCol="0">
              <a:spAutoFit/>
            </a:bodyPr>
            <a:lstStyle/>
            <a:p>
              <a:r>
                <a:rPr lang="fr-FR" sz="1000" b="1" dirty="0" smtClean="0"/>
                <a:t>- Suite </a:t>
              </a:r>
              <a:r>
                <a:rPr lang="fr-FR" sz="1000" b="1" dirty="0"/>
                <a:t>des </a:t>
              </a:r>
              <a:r>
                <a:rPr lang="fr-FR" sz="1000" b="1" dirty="0" smtClean="0"/>
                <a:t>configurations</a:t>
              </a:r>
              <a:endParaRPr lang="fr-FR" sz="1000" dirty="0"/>
            </a:p>
            <a:p>
              <a:r>
                <a:rPr lang="fr-FR" sz="1000" b="1" dirty="0" smtClean="0"/>
                <a:t>- Test concluants de voix</a:t>
              </a:r>
            </a:p>
            <a:p>
              <a:r>
                <a:rPr lang="fr-FR" sz="1000" b="1" dirty="0" smtClean="0"/>
                <a:t>Support IT</a:t>
              </a:r>
              <a:endParaRPr lang="fr-FR" sz="1000" dirty="0"/>
            </a:p>
          </p:txBody>
        </p:sp>
      </p:grpSp>
      <p:sp>
        <p:nvSpPr>
          <p:cNvPr id="65" name="Oval 16">
            <a:extLst>
              <a:ext uri="{FF2B5EF4-FFF2-40B4-BE49-F238E27FC236}">
                <a16:creationId xmlns:a16="http://schemas.microsoft.com/office/drawing/2014/main" xmlns=""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a16="http://schemas.microsoft.com/office/drawing/2014/main" xmlns=""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a16="http://schemas.microsoft.com/office/drawing/2014/main" xmlns=""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a16="http://schemas.microsoft.com/office/drawing/2014/main" xmlns=""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a16="http://schemas.microsoft.com/office/drawing/2014/main" xmlns=""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a16="http://schemas.microsoft.com/office/drawing/2014/main" xmlns=""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a16="http://schemas.microsoft.com/office/drawing/2014/main" xmlns=""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1519992061"/>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1464589876"/>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1461470238"/>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2307223675"/>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13</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199/2</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4</a:t>
            </a:r>
            <a:endParaRPr lang="fr-FR" sz="1200" dirty="0">
              <a:solidFill>
                <a:schemeClr val="accent1"/>
              </a:solidFill>
            </a:endParaRP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33:15</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7</a:t>
            </a: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2</a:t>
            </a: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ext uri="{D42A27DB-BD31-4B8C-83A1-F6EECF244321}">
                <p14:modId xmlns:p14="http://schemas.microsoft.com/office/powerpoint/2010/main" val="3038648799"/>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smtClean="0"/>
              <a:t>Projet </a:t>
            </a:r>
            <a:r>
              <a:rPr lang="fr-FR" sz="1000" b="1" dirty="0"/>
              <a:t> </a:t>
            </a:r>
            <a:r>
              <a:rPr lang="fr-FR" sz="1000" b="1" dirty="0" smtClean="0"/>
              <a:t>clôturé</a:t>
            </a:r>
            <a:endParaRPr lang="fr-FR" sz="1000" b="1" dirty="0"/>
          </a:p>
        </p:txBody>
      </p:sp>
    </p:spTree>
    <p:extLst>
      <p:ext uri="{BB962C8B-B14F-4D97-AF65-F5344CB8AC3E}">
        <p14:creationId xmlns:p14="http://schemas.microsoft.com/office/powerpoint/2010/main" val="46646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153045716"/>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322830412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2332281503"/>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52260100"/>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1607030151"/>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un  postes de la DRH le switch a été acheté mais en manque de rallonge  pour le connecter au réseau et d’une sourie ( poste réservé a un stagiaire éventuel)</a:t>
            </a: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a:p>
            <a:pPr marL="285750" indent="-285750">
              <a:buFontTx/>
              <a:buChar char="-"/>
            </a:pPr>
            <a:r>
              <a:rPr lang="fr-FR" sz="1400" dirty="0" smtClean="0">
                <a:latin typeface="Agency FB" panose="020B0503020202020204" pitchFamily="34" charset="0"/>
              </a:rPr>
              <a:t>Pour le poste de la DA le switch a été acheté mais pas de rallonge pour le brancher </a:t>
            </a:r>
            <a:endParaRPr lang="fr-FR" sz="1400" dirty="0">
              <a:latin typeface="Agency FB" panose="020B0503020202020204" pitchFamily="34" charset="0"/>
            </a:endParaRPr>
          </a:p>
        </p:txBody>
      </p:sp>
      <p:sp>
        <p:nvSpPr>
          <p:cNvPr id="17" name="ZoneTexte 16"/>
          <p:cNvSpPr txBox="1"/>
          <p:nvPr/>
        </p:nvSpPr>
        <p:spPr>
          <a:xfrm>
            <a:off x="8530390" y="920595"/>
            <a:ext cx="3545305" cy="1169551"/>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position; P21 l’</a:t>
            </a:r>
            <a:r>
              <a:rPr lang="fr-FR" sz="1400" dirty="0" err="1" smtClean="0">
                <a:latin typeface="Agency FB" panose="020B0503020202020204" pitchFamily="34" charset="0"/>
              </a:rPr>
              <a:t>uc</a:t>
            </a:r>
            <a:r>
              <a:rPr lang="fr-FR" sz="1400" dirty="0" smtClean="0">
                <a:latin typeface="Agency FB" panose="020B0503020202020204" pitchFamily="34" charset="0"/>
              </a:rPr>
              <a:t> est défectueuse</a:t>
            </a:r>
          </a:p>
          <a:p>
            <a:pPr marL="285750" indent="-285750">
              <a:buFontTx/>
              <a:buChar char="-"/>
            </a:pPr>
            <a:r>
              <a:rPr lang="fr-FR" sz="1400" dirty="0" smtClean="0">
                <a:latin typeface="Agency FB" panose="020B0503020202020204" pitchFamily="34" charset="0"/>
              </a:rPr>
              <a:t>MTN: besoin  </a:t>
            </a:r>
            <a:r>
              <a:rPr lang="fr-FR" sz="1400" dirty="0" smtClean="0">
                <a:latin typeface="Agency FB" panose="020B0503020202020204" pitchFamily="34" charset="0"/>
              </a:rPr>
              <a:t>P37 </a:t>
            </a:r>
            <a:r>
              <a:rPr lang="fr-FR" sz="1400" dirty="0" smtClean="0">
                <a:latin typeface="Agency FB" panose="020B0503020202020204" pitchFamily="34" charset="0"/>
              </a:rPr>
              <a:t>et une souris et un clavier </a:t>
            </a:r>
          </a:p>
          <a:p>
            <a:pPr marL="285750" indent="-285750">
              <a:buFontTx/>
              <a:buChar char="-"/>
            </a:pPr>
            <a:r>
              <a:rPr lang="fr-FR" sz="1400" dirty="0" smtClean="0">
                <a:latin typeface="Agency FB" panose="020B0503020202020204" pitchFamily="34" charset="0"/>
              </a:rPr>
              <a:t>FTY: un disque dure a remplacer sur une position FTY 4 souris a </a:t>
            </a:r>
            <a:r>
              <a:rPr lang="fr-FR" sz="1400" dirty="0">
                <a:latin typeface="Agency FB" panose="020B0503020202020204" pitchFamily="34" charset="0"/>
              </a:rPr>
              <a:t>remplacer car pénible a </a:t>
            </a:r>
            <a:r>
              <a:rPr lang="fr-FR" sz="1400" dirty="0" smtClean="0">
                <a:latin typeface="Agency FB" panose="020B0503020202020204" pitchFamily="34" charset="0"/>
              </a:rPr>
              <a:t>utiliser</a:t>
            </a:r>
          </a:p>
        </p:txBody>
      </p:sp>
      <p:sp>
        <p:nvSpPr>
          <p:cNvPr id="18" name="ZoneTexte 17"/>
          <p:cNvSpPr txBox="1"/>
          <p:nvPr/>
        </p:nvSpPr>
        <p:spPr>
          <a:xfrm>
            <a:off x="4773595" y="3695761"/>
            <a:ext cx="3584395" cy="2677656"/>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une visite du site devant accueillir les serveurs a été effectué la semaine passé le projet a pris du retard sur les délais prédéfinis </a:t>
            </a:r>
          </a:p>
          <a:p>
            <a:pPr marL="285750" indent="-285750">
              <a:buFontTx/>
              <a:buChar char="-"/>
            </a:pPr>
            <a:r>
              <a:rPr lang="fr-FR" sz="1400" dirty="0" smtClean="0">
                <a:latin typeface="Agency FB" panose="020B0503020202020204" pitchFamily="34" charset="0"/>
              </a:rPr>
              <a:t>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cours</a:t>
            </a:r>
          </a:p>
          <a:p>
            <a:pPr marL="285750" indent="-285750">
              <a:buFontTx/>
              <a:buChar char="-"/>
            </a:pPr>
            <a:r>
              <a:rPr lang="fr-FR" sz="1400" dirty="0" smtClean="0">
                <a:latin typeface="Agency FB" panose="020B0503020202020204" pitchFamily="34" charset="0"/>
              </a:rPr>
              <a:t>Installation plateforme </a:t>
            </a:r>
            <a:r>
              <a:rPr lang="fr-FR" sz="1400" dirty="0" err="1" smtClean="0">
                <a:latin typeface="Agency FB" panose="020B0503020202020204" pitchFamily="34" charset="0"/>
              </a:rPr>
              <a:t>hermes</a:t>
            </a:r>
            <a:r>
              <a:rPr lang="fr-FR" sz="1400" dirty="0" smtClean="0">
                <a:latin typeface="Agency FB" panose="020B0503020202020204" pitchFamily="34" charset="0"/>
              </a:rPr>
              <a:t> cote d’ivoire: en cours l’installation a démarré avec 3 jours de retard</a:t>
            </a:r>
          </a:p>
          <a:p>
            <a:pPr marL="285750" indent="-285750">
              <a:buFontTx/>
              <a:buChar char="-"/>
            </a:pPr>
            <a:r>
              <a:rPr lang="fr-FR" sz="1400" dirty="0" smtClean="0">
                <a:latin typeface="Agency FB" panose="020B0503020202020204" pitchFamily="34" charset="0"/>
              </a:rPr>
              <a:t>Interconnexion </a:t>
            </a:r>
            <a:r>
              <a:rPr lang="fr-FR" sz="1400" dirty="0" err="1" smtClean="0">
                <a:latin typeface="Agency FB" panose="020B0503020202020204" pitchFamily="34" charset="0"/>
              </a:rPr>
              <a:t>sbin</a:t>
            </a:r>
            <a:r>
              <a:rPr lang="fr-FR" sz="1400" dirty="0" smtClean="0">
                <a:latin typeface="Agency FB" panose="020B0503020202020204" pitchFamily="34" charset="0"/>
              </a:rPr>
              <a:t>: nous en sommes a la phase de test</a:t>
            </a:r>
          </a:p>
          <a:p>
            <a:pPr marL="285750" indent="-285750">
              <a:buFontTx/>
              <a:buChar char="-"/>
            </a:pPr>
            <a:r>
              <a:rPr lang="fr-FR" sz="1400" dirty="0" smtClean="0">
                <a:latin typeface="Agency FB" panose="020B0503020202020204" pitchFamily="34" charset="0"/>
              </a:rPr>
              <a:t>Installation serveur </a:t>
            </a:r>
            <a:r>
              <a:rPr lang="fr-FR" sz="1400" dirty="0" err="1" smtClean="0">
                <a:latin typeface="Agency FB" panose="020B0503020202020204" pitchFamily="34" charset="0"/>
              </a:rPr>
              <a:t>yellochat</a:t>
            </a:r>
            <a:r>
              <a:rPr lang="fr-FR" sz="1400" dirty="0" smtClean="0">
                <a:latin typeface="Agency FB" panose="020B0503020202020204" pitchFamily="34" charset="0"/>
              </a:rPr>
              <a:t>: En cours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599476" y="3775898"/>
            <a:ext cx="3531911" cy="2677656"/>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Impossible de connecté l’appel nous avons ce message sur un poste de </a:t>
            </a:r>
            <a:r>
              <a:rPr lang="fr-FR" sz="1400" dirty="0" err="1" smtClean="0">
                <a:latin typeface="Agency FB" panose="020B0503020202020204" pitchFamily="34" charset="0"/>
              </a:rPr>
              <a:t>bytel</a:t>
            </a:r>
            <a:r>
              <a:rPr lang="fr-FR" sz="1400" dirty="0" smtClean="0">
                <a:latin typeface="Agency FB" panose="020B0503020202020204" pitchFamily="34" charset="0"/>
              </a:rPr>
              <a:t> ce qui ne permet pas de prendre des appels sur cette position</a:t>
            </a:r>
          </a:p>
          <a:p>
            <a:pPr marL="285750" indent="-285750">
              <a:buFontTx/>
              <a:buChar char="-"/>
            </a:pPr>
            <a:r>
              <a:rPr lang="fr-FR" sz="1400" dirty="0" smtClean="0">
                <a:latin typeface="Agency FB" panose="020B0503020202020204" pitchFamily="34" charset="0"/>
              </a:rPr>
              <a:t>La badgeuse est en cours de mise a jours</a:t>
            </a:r>
          </a:p>
          <a:p>
            <a:pPr marL="285750" indent="-285750">
              <a:buFontTx/>
              <a:buChar char="-"/>
            </a:pPr>
            <a:endParaRPr lang="fr-FR" sz="1400" dirty="0">
              <a:latin typeface="Agency FB" panose="020B0503020202020204" pitchFamily="34" charset="0"/>
            </a:endParaRPr>
          </a:p>
          <a:p>
            <a:r>
              <a:rPr lang="fr-FR" sz="1400" b="1" dirty="0" smtClean="0">
                <a:solidFill>
                  <a:srgbClr val="FF0000"/>
                </a:solidFill>
                <a:latin typeface="Agency FB" panose="020B0503020202020204" pitchFamily="34" charset="0"/>
              </a:rPr>
              <a:t>NB: </a:t>
            </a:r>
            <a:r>
              <a:rPr lang="fr-FR" sz="1400" dirty="0" smtClean="0">
                <a:latin typeface="Agency FB" panose="020B0503020202020204" pitchFamily="34" charset="0"/>
              </a:rPr>
              <a:t>il a été mis a disposition un certains nombre de matériel informatique d’où le constat de l’amélioration du nombre de postes opérationnelles</a:t>
            </a:r>
          </a:p>
          <a:p>
            <a:r>
              <a:rPr lang="fr-FR" sz="1400" b="1" dirty="0" smtClean="0">
                <a:solidFill>
                  <a:srgbClr val="FF0000"/>
                </a:solidFill>
                <a:latin typeface="Agency FB" panose="020B0503020202020204" pitchFamily="34" charset="0"/>
              </a:rPr>
              <a:t>Recommandation: </a:t>
            </a:r>
            <a:r>
              <a:rPr lang="fr-FR" sz="1400" dirty="0" smtClean="0">
                <a:latin typeface="Agency FB" panose="020B0503020202020204" pitchFamily="34" charset="0"/>
              </a:rPr>
              <a:t>remplacer les </a:t>
            </a:r>
            <a:r>
              <a:rPr lang="fr-FR" sz="1400" dirty="0" err="1" smtClean="0">
                <a:latin typeface="Agency FB" panose="020B0503020202020204" pitchFamily="34" charset="0"/>
              </a:rPr>
              <a:t>core</a:t>
            </a:r>
            <a:r>
              <a:rPr lang="fr-FR" sz="1400" dirty="0" smtClean="0">
                <a:latin typeface="Agency FB" panose="020B0503020202020204" pitchFamily="34" charset="0"/>
              </a:rPr>
              <a:t> i2 encore présent sur le parc par des postes minimum </a:t>
            </a:r>
            <a:r>
              <a:rPr lang="fr-FR" sz="1400" dirty="0" err="1" smtClean="0">
                <a:latin typeface="Agency FB" panose="020B0503020202020204" pitchFamily="34" charset="0"/>
              </a:rPr>
              <a:t>core</a:t>
            </a:r>
            <a:r>
              <a:rPr lang="fr-FR" sz="1400" dirty="0" smtClean="0">
                <a:latin typeface="Agency FB" panose="020B0503020202020204" pitchFamily="34" charset="0"/>
              </a:rPr>
              <a:t> i5 </a:t>
            </a:r>
            <a:r>
              <a:rPr lang="fr-FR" sz="1400" dirty="0" err="1" smtClean="0">
                <a:latin typeface="Agency FB" panose="020B0503020202020204" pitchFamily="34" charset="0"/>
              </a:rPr>
              <a:t>win</a:t>
            </a:r>
            <a:r>
              <a:rPr lang="fr-FR" sz="1400" dirty="0" smtClean="0">
                <a:latin typeface="Agency FB" panose="020B0503020202020204" pitchFamily="34" charset="0"/>
              </a:rPr>
              <a:t> 10</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523220"/>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RAS</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2553223231"/>
              </p:ext>
            </p:extLst>
          </p:nvPr>
        </p:nvGraphicFramePr>
        <p:xfrm>
          <a:off x="8162322" y="829056"/>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73276766"/>
              </p:ext>
            </p:extLst>
          </p:nvPr>
        </p:nvGraphicFramePr>
        <p:xfrm>
          <a:off x="4497706" y="829056"/>
          <a:ext cx="3491261"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1309377871"/>
              </p:ext>
            </p:extLst>
          </p:nvPr>
        </p:nvGraphicFramePr>
        <p:xfrm>
          <a:off x="440335"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6"/>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2438" y="1016759"/>
            <a:ext cx="3249008" cy="2769989"/>
          </a:xfrm>
          <a:prstGeom prst="rect">
            <a:avLst/>
          </a:prstGeom>
          <a:noFill/>
        </p:spPr>
        <p:txBody>
          <a:bodyPr wrap="square" rtlCol="0">
            <a:spAutoFit/>
          </a:bodyPr>
          <a:lstStyle/>
          <a:p>
            <a:r>
              <a:rPr lang="fr-FR" sz="1200" dirty="0" smtClean="0"/>
              <a:t>.</a:t>
            </a:r>
          </a:p>
          <a:p>
            <a:pPr marL="171450" indent="-171450">
              <a:buFontTx/>
              <a:buChar char="-"/>
            </a:pPr>
            <a:r>
              <a:rPr lang="fr-FR" sz="1200" dirty="0"/>
              <a:t>Les projets en cours sont les suivant :</a:t>
            </a:r>
            <a:br>
              <a:rPr lang="fr-FR" sz="1200" dirty="0"/>
            </a:br>
            <a:r>
              <a:rPr lang="fr-FR" sz="1200" dirty="0"/>
              <a:t>Mettre en place un répondeur pour la campagne en réception </a:t>
            </a:r>
            <a:r>
              <a:rPr lang="fr-FR" sz="1200" dirty="0" smtClean="0"/>
              <a:t>d’appel: en attente du prompt a implémenter</a:t>
            </a:r>
          </a:p>
          <a:p>
            <a:pPr marL="171450" indent="-171450">
              <a:buFontTx/>
              <a:buChar char="-"/>
            </a:pPr>
            <a:r>
              <a:rPr lang="fr-FR" sz="1200" dirty="0"/>
              <a:t/>
            </a:r>
            <a:br>
              <a:rPr lang="fr-FR" sz="1200" dirty="0"/>
            </a:br>
            <a:r>
              <a:rPr lang="fr-FR" sz="1200" dirty="0"/>
              <a:t>La mise en place d’un système anti-incendie</a:t>
            </a:r>
            <a:r>
              <a:rPr lang="fr-FR" sz="1200" dirty="0" smtClean="0"/>
              <a:t>,</a:t>
            </a:r>
          </a:p>
          <a:p>
            <a:pPr marL="171450" indent="-171450">
              <a:buFontTx/>
              <a:buChar char="-"/>
            </a:pPr>
            <a:r>
              <a:rPr lang="fr-FR" sz="1200" dirty="0"/>
              <a:t/>
            </a:r>
            <a:br>
              <a:rPr lang="fr-FR" sz="1200" dirty="0"/>
            </a:br>
            <a:r>
              <a:rPr lang="fr-FR" sz="1200" dirty="0"/>
              <a:t>La mise en place d’un serveur de redondance</a:t>
            </a:r>
            <a:r>
              <a:rPr lang="fr-FR" sz="1200" dirty="0" smtClean="0"/>
              <a:t>.</a:t>
            </a:r>
          </a:p>
          <a:p>
            <a:pPr marL="171450" indent="-171450">
              <a:buFontTx/>
              <a:buChar char="-"/>
            </a:pPr>
            <a:r>
              <a:rPr lang="fr-FR" sz="1200" dirty="0" smtClean="0"/>
              <a:t>Semaine assez soft pas de souci majeur</a:t>
            </a:r>
            <a:endParaRPr lang="fr-FR" sz="1200" dirty="0"/>
          </a:p>
          <a:p>
            <a:pPr marL="171450" indent="-171450">
              <a:buFontTx/>
              <a:buChar char="-"/>
            </a:pPr>
            <a:endParaRPr lang="fr-FR" sz="12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976151"/>
            <a:ext cx="3431889" cy="2246769"/>
          </a:xfrm>
          <a:prstGeom prst="rect">
            <a:avLst/>
          </a:prstGeom>
          <a:noFill/>
        </p:spPr>
        <p:txBody>
          <a:bodyPr wrap="square" rtlCol="0">
            <a:spAutoFit/>
          </a:bodyPr>
          <a:lstStyle/>
          <a:p>
            <a:r>
              <a:rPr lang="fr-FR" sz="1000" dirty="0" smtClean="0"/>
              <a:t>- - Le </a:t>
            </a:r>
            <a:r>
              <a:rPr lang="fr-FR" sz="1000" dirty="0"/>
              <a:t>souci rencontrée au cour de la semaine,  Est le manque de casque sur le plateaux de la production et aussi  des souris dysfonctionnelle sur les postes de travail</a:t>
            </a:r>
            <a:r>
              <a:rPr lang="fr-FR" sz="1000" dirty="0" smtClean="0"/>
              <a:t>.</a:t>
            </a:r>
          </a:p>
          <a:p>
            <a:pPr marL="171450" indent="-171450">
              <a:buFontTx/>
              <a:buChar char="-"/>
            </a:pPr>
            <a:r>
              <a:rPr lang="fr-FR" sz="1000" dirty="0" smtClean="0"/>
              <a:t>Cette </a:t>
            </a:r>
            <a:r>
              <a:rPr lang="fr-FR" sz="1000" dirty="0"/>
              <a:t>semaine, nous avons enregistré beaucoup de tickets notamment ceux qui sont liés au plantage des machines de la qualité qui ne sont pas assez puissant pour répondre au mieux aux attentes qui sont assignés par l’entreprise</a:t>
            </a:r>
            <a:r>
              <a:rPr lang="fr-FR" sz="1000" dirty="0" smtClean="0"/>
              <a:t>.</a:t>
            </a:r>
          </a:p>
          <a:p>
            <a:pPr marL="171450" indent="-171450">
              <a:buFontTx/>
              <a:buChar char="-"/>
            </a:pPr>
            <a:endParaRPr lang="fr-FR" sz="1000" dirty="0" smtClean="0"/>
          </a:p>
          <a:p>
            <a:r>
              <a:rPr lang="fr-FR" sz="1000" dirty="0" smtClean="0"/>
              <a:t>- Le </a:t>
            </a:r>
            <a:r>
              <a:rPr lang="fr-FR" sz="1000" dirty="0"/>
              <a:t>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1384995"/>
          </a:xfrm>
          <a:prstGeom prst="rect">
            <a:avLst/>
          </a:prstGeom>
          <a:noFill/>
        </p:spPr>
        <p:txBody>
          <a:bodyPr wrap="square" rtlCol="0">
            <a:spAutoFit/>
          </a:bodyPr>
          <a:lstStyle/>
          <a:p>
            <a:r>
              <a:rPr lang="fr-FR" sz="1400" b="1" dirty="0"/>
              <a:t>Il est à préciser que les heures d’inactivité sont principalement dues à des déconnexions hermès dues à pertes de réseaux générales dans le bâtiment du client</a:t>
            </a:r>
          </a:p>
          <a:p>
            <a:pPr marL="285750" indent="-285750">
              <a:buFontTx/>
              <a:buChar char="-"/>
            </a:pPr>
            <a:r>
              <a:rPr lang="fr-FR" sz="1400" b="1" dirty="0"/>
              <a:t>Maintenance des postes se trouvant sur le site redondant de l’agence MTN de </a:t>
            </a:r>
            <a:r>
              <a:rPr lang="fr-FR" sz="1400" b="1" dirty="0" err="1"/>
              <a:t>Coleah</a:t>
            </a:r>
            <a:endParaRPr lang="fr-FR" sz="1400" b="1"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p>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Déconnexion internent qui paralyse la production ce souci n’est pas interne  </a:t>
            </a:r>
          </a:p>
          <a:p>
            <a:pPr marL="285750" indent="-285750">
              <a:buFontTx/>
              <a:buChar char="-"/>
            </a:pPr>
            <a:r>
              <a:rPr lang="fr-FR" sz="1400" dirty="0" smtClean="0">
                <a:latin typeface="Agency FB" panose="020B0503020202020204" pitchFamily="34" charset="0"/>
              </a:rPr>
              <a:t>Projet mise en place de l’</a:t>
            </a:r>
            <a:r>
              <a:rPr lang="fr-FR" sz="1400" dirty="0" err="1" smtClean="0">
                <a:latin typeface="Agency FB" panose="020B0503020202020204" pitchFamily="34" charset="0"/>
              </a:rPr>
              <a:t>ivr</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Difficulté a avoir les enregistrements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2893100"/>
          </a:xfrm>
          <a:prstGeom prst="rect">
            <a:avLst/>
          </a:prstGeom>
          <a:noFill/>
        </p:spPr>
        <p:txBody>
          <a:bodyPr wrap="square" rtlCol="0">
            <a:spAutoFit/>
          </a:bodyPr>
          <a:lstStyle/>
          <a:p>
            <a:pPr marL="285750" indent="-285750">
              <a:buFont typeface="Arial" panose="020B0604020202020204" pitchFamily="34" charset="0"/>
              <a:buChar char="•"/>
            </a:pPr>
            <a:r>
              <a:rPr lang="fr-FR" sz="14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400" dirty="0"/>
              <a:t>Le nombre élevé de postes opérationnels est également du au fait que certaines de nos campagnes ont été close.</a:t>
            </a:r>
          </a:p>
          <a:p>
            <a:pPr marL="285750" indent="-285750">
              <a:buFont typeface="Arial" panose="020B0604020202020204" pitchFamily="34" charset="0"/>
              <a:buChar char="•"/>
            </a:pPr>
            <a:r>
              <a:rPr lang="fr-FR" sz="1400" dirty="0"/>
              <a:t>Suite à une coupure d’électricité survenue le 13 Mars 2022</a:t>
            </a:r>
          </a:p>
          <a:p>
            <a:r>
              <a:rPr lang="fr-FR" sz="1400" dirty="0"/>
              <a:t>      Le serveur AD ne démarre plus ce qui fait que certains   utilisateurs     dans le domaine n’ont plus accès à leur lecteur</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41298</TotalTime>
  <Words>2486</Words>
  <Application>Microsoft Office PowerPoint</Application>
  <PresentationFormat>Grand écran</PresentationFormat>
  <Paragraphs>575</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1993</cp:revision>
  <dcterms:created xsi:type="dcterms:W3CDTF">2015-10-14T16:42:27Z</dcterms:created>
  <dcterms:modified xsi:type="dcterms:W3CDTF">2022-03-28T17:57:38Z</dcterms:modified>
</cp:coreProperties>
</file>