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drawings/drawing1.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9.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0.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1.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2.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3.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4.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542" r:id="rId2"/>
    <p:sldId id="715" r:id="rId3"/>
    <p:sldId id="817" r:id="rId4"/>
    <p:sldId id="815" r:id="rId5"/>
    <p:sldId id="784" r:id="rId6"/>
    <p:sldId id="816" r:id="rId7"/>
    <p:sldId id="822" r:id="rId8"/>
    <p:sldId id="825" r:id="rId9"/>
    <p:sldId id="834" r:id="rId10"/>
    <p:sldId id="843" r:id="rId11"/>
    <p:sldId id="844" r:id="rId12"/>
    <p:sldId id="845" r:id="rId13"/>
    <p:sldId id="846" r:id="rId14"/>
    <p:sldId id="847" r:id="rId15"/>
    <p:sldId id="848" r:id="rId16"/>
    <p:sldId id="849" r:id="rId17"/>
    <p:sldId id="850" r:id="rId18"/>
    <p:sldId id="741"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a:srgbClr val="CCECFF"/>
    <a:srgbClr val="E2001A"/>
    <a:srgbClr val="A80014"/>
    <a:srgbClr val="FFFFFF"/>
    <a:srgbClr val="FF0000"/>
    <a:srgbClr val="CC6600"/>
    <a:srgbClr val="693021"/>
    <a:srgbClr val="E85127"/>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Style à thème 2 - Accentuation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9" autoAdjust="0"/>
    <p:restoredTop sz="94728" autoAdjust="0"/>
  </p:normalViewPr>
  <p:slideViewPr>
    <p:cSldViewPr snapToGrid="0">
      <p:cViewPr varScale="1">
        <p:scale>
          <a:sx n="80" d="100"/>
          <a:sy n="80" d="100"/>
        </p:scale>
        <p:origin x="294" y="78"/>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201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Feuille_de_calcul_Microsoft_Excel10.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Feuille_de_calcul_Microsoft_Excel11.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Feuille_de_calcul_Microsoft_Excel12.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Feuille_de_calcul_Microsoft_Excel13.xlsx"/></Relationships>
</file>

<file path=ppt/charts/_rels/chart14.xml.rels><?xml version="1.0" encoding="UTF-8" standalone="yes"?>
<Relationships xmlns="http://schemas.openxmlformats.org/package/2006/relationships"><Relationship Id="rId3" Type="http://schemas.openxmlformats.org/officeDocument/2006/relationships/oleObject" Target="file:///C:\Users\lmetotondji.mcgn\Downloads\template%20rapport%20copil.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Feuille_de_calcul_Microsoft_Excel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Feuille_de_calcul_Microsoft_Excel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Feuille_de_calcul_Microsoft_Excel16.xlsx"/></Relationships>
</file>

<file path=ppt/charts/_rels/chart18.xml.rels><?xml version="1.0" encoding="UTF-8" standalone="yes"?>
<Relationships xmlns="http://schemas.openxmlformats.org/package/2006/relationships"><Relationship Id="rId3" Type="http://schemas.openxmlformats.org/officeDocument/2006/relationships/package" Target="../embeddings/Feuille_de_calcul_Microsoft_Excel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Feuille_de_calcul_Microsoft_Excel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Feuille_de_calcul_Microsoft_Excel2.xlsx"/></Relationships>
</file>

<file path=ppt/charts/_rels/chart20.xml.rels><?xml version="1.0" encoding="UTF-8" standalone="yes"?>
<Relationships xmlns="http://schemas.openxmlformats.org/package/2006/relationships"><Relationship Id="rId3" Type="http://schemas.openxmlformats.org/officeDocument/2006/relationships/package" Target="../embeddings/Feuille_de_calcul_Microsoft_Excel19.xlsx"/><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Feuille_de_calcul_Microsoft_Excel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Feuille_de_calcul_Microsoft_Excel4.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Feuille_de_calcul_Microsoft_Excel5.xlsx"/></Relationships>
</file>

<file path=ppt/charts/_rels/chart6.xml.rels><?xml version="1.0" encoding="UTF-8" standalone="yes"?>
<Relationships xmlns="http://schemas.openxmlformats.org/package/2006/relationships"><Relationship Id="rId3" Type="http://schemas.openxmlformats.org/officeDocument/2006/relationships/package" Target="../embeddings/Feuille_de_calcul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Feuille_de_calcul_Microsoft_Excel7.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Feuille_de_calcul_Microsoft_Excel8.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1.xml"/><Relationship Id="rId4" Type="http://schemas.openxmlformats.org/officeDocument/2006/relationships/package" Target="../embeddings/Feuille_de_calcul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normalizeH="0" baseline="0">
                <a:solidFill>
                  <a:schemeClr val="dk1"/>
                </a:solidFill>
                <a:latin typeface="+mn-lt"/>
                <a:ea typeface="+mn-ea"/>
                <a:cs typeface="+mn-cs"/>
              </a:defRPr>
            </a:pPr>
            <a:r>
              <a:rPr lang="fr-FR" sz="1400"/>
              <a:t>cartographie des statuts  des projets</a:t>
            </a:r>
          </a:p>
        </c:rich>
      </c:tx>
      <c:layout>
        <c:manualLayout>
          <c:xMode val="edge"/>
          <c:yMode val="edge"/>
          <c:x val="0.11323977510202181"/>
          <c:y val="1.673186721355821E-2"/>
        </c:manualLayout>
      </c:layout>
      <c:overlay val="0"/>
      <c:spPr>
        <a:noFill/>
        <a:ln>
          <a:noFill/>
        </a:ln>
        <a:effectLst/>
      </c:spPr>
      <c:txPr>
        <a:bodyPr rot="0" spcFirstLastPara="1" vertOverflow="ellipsis" vert="horz" wrap="square" anchor="ctr" anchorCtr="1"/>
        <a:lstStyle/>
        <a:p>
          <a:pPr>
            <a:defRPr sz="1400" b="1" i="0" u="none" strike="noStrike" kern="1200" spc="0" normalizeH="0" baseline="0">
              <a:solidFill>
                <a:schemeClr val="dk1"/>
              </a:solidFill>
              <a:latin typeface="+mn-lt"/>
              <a:ea typeface="+mn-ea"/>
              <a:cs typeface="+mn-cs"/>
            </a:defRPr>
          </a:pPr>
          <a:endParaRPr lang="fr-FR"/>
        </a:p>
      </c:txPr>
    </c:title>
    <c:autoTitleDeleted val="0"/>
    <c:plotArea>
      <c:layout/>
      <c:doughnut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projet!$D$12:$D$14</c:f>
              <c:strCache>
                <c:ptCount val="3"/>
                <c:pt idx="0">
                  <c:v>projet en cours </c:v>
                </c:pt>
                <c:pt idx="1">
                  <c:v>projet cloturé</c:v>
                </c:pt>
                <c:pt idx="2">
                  <c:v>projet en retard</c:v>
                </c:pt>
              </c:strCache>
            </c:strRef>
          </c:cat>
          <c:val>
            <c:numRef>
              <c:f>projet!$E$12:$E$14</c:f>
              <c:numCache>
                <c:formatCode>General</c:formatCode>
                <c:ptCount val="3"/>
                <c:pt idx="0">
                  <c:v>7</c:v>
                </c:pt>
                <c:pt idx="1">
                  <c:v>0</c:v>
                </c:pt>
                <c:pt idx="2">
                  <c:v>2</c:v>
                </c:pt>
              </c:numCache>
            </c:numRef>
          </c:val>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61697655421622843"/>
          <c:y val="0.4276053795637032"/>
          <c:w val="0.34989651093384483"/>
          <c:h val="0.49384831675908764"/>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a:t>Production 2ieme ETAGE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'!$G$17</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'!$H$17</c:f>
              <c:numCache>
                <c:formatCode>General</c:formatCode>
                <c:ptCount val="1"/>
                <c:pt idx="0">
                  <c:v>97</c:v>
                </c:pt>
              </c:numCache>
            </c:numRef>
          </c:val>
        </c:ser>
        <c:ser>
          <c:idx val="1"/>
          <c:order val="1"/>
          <c:tx>
            <c:strRef>
              <c:f>'detail '!$G$18</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'!$H$18</c:f>
              <c:numCache>
                <c:formatCode>General</c:formatCode>
                <c:ptCount val="1"/>
                <c:pt idx="0">
                  <c:v>0</c:v>
                </c:pt>
              </c:numCache>
            </c:numRef>
          </c:val>
        </c:ser>
        <c:ser>
          <c:idx val="2"/>
          <c:order val="2"/>
          <c:tx>
            <c:strRef>
              <c:f>'detail '!$G$19</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'!$H$19</c:f>
              <c:numCache>
                <c:formatCode>General</c:formatCode>
                <c:ptCount val="1"/>
                <c:pt idx="0">
                  <c:v>1</c:v>
                </c:pt>
              </c:numCache>
            </c:numRef>
          </c:val>
        </c:ser>
        <c:ser>
          <c:idx val="3"/>
          <c:order val="3"/>
          <c:tx>
            <c:strRef>
              <c:f>'detail '!$G$20</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'!$H$20</c:f>
              <c:numCache>
                <c:formatCode>General</c:formatCode>
                <c:ptCount val="1"/>
                <c:pt idx="0">
                  <c:v>0</c:v>
                </c:pt>
              </c:numCache>
            </c:numRef>
          </c:val>
        </c:ser>
        <c:ser>
          <c:idx val="4"/>
          <c:order val="4"/>
          <c:tx>
            <c:strRef>
              <c:f>'detail '!$G$21</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'!$H$21</c:f>
              <c:numCache>
                <c:formatCode>General</c:formatCode>
                <c:ptCount val="1"/>
                <c:pt idx="0">
                  <c:v>98</c:v>
                </c:pt>
              </c:numCache>
            </c:numRef>
          </c:val>
        </c:ser>
        <c:dLbls>
          <c:dLblPos val="outEnd"/>
          <c:showLegendKey val="0"/>
          <c:showVal val="1"/>
          <c:showCatName val="0"/>
          <c:showSerName val="0"/>
          <c:showPercent val="0"/>
          <c:showBubbleSize val="0"/>
        </c:dLbls>
        <c:gapWidth val="219"/>
        <c:overlap val="-27"/>
        <c:axId val="733598656"/>
        <c:axId val="835361376"/>
      </c:barChart>
      <c:catAx>
        <c:axId val="733598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835361376"/>
        <c:crosses val="autoZero"/>
        <c:auto val="1"/>
        <c:lblAlgn val="ctr"/>
        <c:lblOffset val="100"/>
        <c:noMultiLvlLbl val="0"/>
      </c:catAx>
      <c:valAx>
        <c:axId val="835361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3359865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a:t>Production 1er ETAGE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'!$G$4</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c:f>
              <c:numCache>
                <c:formatCode>General</c:formatCode>
                <c:ptCount val="1"/>
                <c:pt idx="0">
                  <c:v>35</c:v>
                </c:pt>
              </c:numCache>
            </c:numRef>
          </c:val>
        </c:ser>
        <c:ser>
          <c:idx val="1"/>
          <c:order val="1"/>
          <c:tx>
            <c:strRef>
              <c:f>'detail '!$G$5</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c:f>
              <c:numCache>
                <c:formatCode>General</c:formatCode>
                <c:ptCount val="1"/>
                <c:pt idx="0">
                  <c:v>1</c:v>
                </c:pt>
              </c:numCache>
            </c:numRef>
          </c:val>
        </c:ser>
        <c:ser>
          <c:idx val="2"/>
          <c:order val="2"/>
          <c:tx>
            <c:strRef>
              <c:f>'detail '!$G$6</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'!$H$6</c:f>
              <c:numCache>
                <c:formatCode>General</c:formatCode>
                <c:ptCount val="1"/>
                <c:pt idx="0">
                  <c:v>1</c:v>
                </c:pt>
              </c:numCache>
            </c:numRef>
          </c:val>
        </c:ser>
        <c:ser>
          <c:idx val="3"/>
          <c:order val="3"/>
          <c:tx>
            <c:strRef>
              <c:f>'detail '!$G$7</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'!$H$7</c:f>
              <c:numCache>
                <c:formatCode>General</c:formatCode>
                <c:ptCount val="1"/>
                <c:pt idx="0">
                  <c:v>0</c:v>
                </c:pt>
              </c:numCache>
            </c:numRef>
          </c:val>
        </c:ser>
        <c:ser>
          <c:idx val="4"/>
          <c:order val="4"/>
          <c:tx>
            <c:strRef>
              <c:f>'detail '!$G$8</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'!$H$8</c:f>
              <c:numCache>
                <c:formatCode>General</c:formatCode>
                <c:ptCount val="1"/>
                <c:pt idx="0">
                  <c:v>37</c:v>
                </c:pt>
              </c:numCache>
            </c:numRef>
          </c:val>
        </c:ser>
        <c:dLbls>
          <c:dLblPos val="outEnd"/>
          <c:showLegendKey val="0"/>
          <c:showVal val="1"/>
          <c:showCatName val="0"/>
          <c:showSerName val="0"/>
          <c:showPercent val="0"/>
          <c:showBubbleSize val="0"/>
        </c:dLbls>
        <c:gapWidth val="219"/>
        <c:overlap val="-27"/>
        <c:axId val="835367360"/>
        <c:axId val="835359200"/>
      </c:barChart>
      <c:catAx>
        <c:axId val="835367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835359200"/>
        <c:crosses val="autoZero"/>
        <c:auto val="1"/>
        <c:lblAlgn val="ctr"/>
        <c:lblOffset val="100"/>
        <c:noMultiLvlLbl val="0"/>
      </c:catAx>
      <c:valAx>
        <c:axId val="835359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83536736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3ieme </a:t>
            </a:r>
            <a:r>
              <a:rPr lang="fr-FR" dirty="0" smtClean="0"/>
              <a:t>étage</a:t>
            </a:r>
            <a:endParaRPr lang="fr-FR" dirty="0"/>
          </a:p>
          <a:p>
            <a:pPr>
              <a:defRPr/>
            </a:pPr>
            <a:r>
              <a:rPr lang="fr-FR" dirty="0" smtClean="0"/>
              <a:t>ABFPA+ Infirmerie</a:t>
            </a:r>
            <a:endParaRPr lang="fr-FR"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'!$G$67</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'!$H$67</c:f>
              <c:numCache>
                <c:formatCode>General</c:formatCode>
                <c:ptCount val="1"/>
                <c:pt idx="0">
                  <c:v>4</c:v>
                </c:pt>
              </c:numCache>
            </c:numRef>
          </c:val>
        </c:ser>
        <c:ser>
          <c:idx val="1"/>
          <c:order val="1"/>
          <c:tx>
            <c:strRef>
              <c:f>'detail '!$G$68</c:f>
              <c:strCache>
                <c:ptCount val="1"/>
                <c:pt idx="0">
                  <c:v>fonctionnelle</c:v>
                </c:pt>
              </c:strCache>
            </c:strRef>
          </c:tx>
          <c:spPr>
            <a:solidFill>
              <a:schemeClr val="accent2"/>
            </a:solidFill>
            <a:ln>
              <a:noFill/>
            </a:ln>
            <a:effectLst/>
          </c:spPr>
          <c:invertIfNegative val="0"/>
          <c:val>
            <c:numRef>
              <c:f>'detail '!$H$68</c:f>
              <c:numCache>
                <c:formatCode>General</c:formatCode>
                <c:ptCount val="1"/>
                <c:pt idx="0">
                  <c:v>0</c:v>
                </c:pt>
              </c:numCache>
            </c:numRef>
          </c:val>
        </c:ser>
        <c:ser>
          <c:idx val="2"/>
          <c:order val="2"/>
          <c:tx>
            <c:strRef>
              <c:f>'detail '!$G$69</c:f>
              <c:strCache>
                <c:ptCount val="1"/>
                <c:pt idx="0">
                  <c:v>defectueux</c:v>
                </c:pt>
              </c:strCache>
            </c:strRef>
          </c:tx>
          <c:spPr>
            <a:solidFill>
              <a:schemeClr val="accent3"/>
            </a:solidFill>
            <a:ln>
              <a:noFill/>
            </a:ln>
            <a:effectLst/>
          </c:spPr>
          <c:invertIfNegative val="0"/>
          <c:val>
            <c:numRef>
              <c:f>'detail '!$H$69</c:f>
              <c:numCache>
                <c:formatCode>General</c:formatCode>
                <c:ptCount val="1"/>
                <c:pt idx="0">
                  <c:v>0</c:v>
                </c:pt>
              </c:numCache>
            </c:numRef>
          </c:val>
        </c:ser>
        <c:ser>
          <c:idx val="3"/>
          <c:order val="3"/>
          <c:tx>
            <c:strRef>
              <c:f>'detail '!$G$70</c:f>
              <c:strCache>
                <c:ptCount val="1"/>
                <c:pt idx="0">
                  <c:v>vide</c:v>
                </c:pt>
              </c:strCache>
            </c:strRef>
          </c:tx>
          <c:spPr>
            <a:solidFill>
              <a:schemeClr val="accent4"/>
            </a:solidFill>
            <a:ln>
              <a:noFill/>
            </a:ln>
            <a:effectLst/>
          </c:spPr>
          <c:invertIfNegative val="0"/>
          <c:val>
            <c:numRef>
              <c:f>'detail '!$H$70</c:f>
              <c:numCache>
                <c:formatCode>General</c:formatCode>
                <c:ptCount val="1"/>
                <c:pt idx="0">
                  <c:v>0</c:v>
                </c:pt>
              </c:numCache>
            </c:numRef>
          </c:val>
        </c:ser>
        <c:ser>
          <c:idx val="4"/>
          <c:order val="4"/>
          <c:tx>
            <c:strRef>
              <c:f>'detail '!$G$71</c:f>
              <c:strCache>
                <c:ptCount val="1"/>
                <c:pt idx="0">
                  <c:v>TOTAL</c:v>
                </c:pt>
              </c:strCache>
            </c:strRef>
          </c:tx>
          <c:spPr>
            <a:solidFill>
              <a:schemeClr val="accent5"/>
            </a:solidFill>
            <a:ln>
              <a:noFill/>
            </a:ln>
            <a:effectLst/>
          </c:spPr>
          <c:invertIfNegative val="0"/>
          <c:val>
            <c:numRef>
              <c:f>'detail '!$H$71</c:f>
              <c:numCache>
                <c:formatCode>General</c:formatCode>
                <c:ptCount val="1"/>
                <c:pt idx="0">
                  <c:v>4</c:v>
                </c:pt>
              </c:numCache>
            </c:numRef>
          </c:val>
        </c:ser>
        <c:dLbls>
          <c:showLegendKey val="0"/>
          <c:showVal val="0"/>
          <c:showCatName val="0"/>
          <c:showSerName val="0"/>
          <c:showPercent val="0"/>
          <c:showBubbleSize val="0"/>
        </c:dLbls>
        <c:gapWidth val="219"/>
        <c:overlap val="-27"/>
        <c:axId val="835366272"/>
        <c:axId val="835372256"/>
      </c:barChart>
      <c:catAx>
        <c:axId val="835366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835372256"/>
        <c:crosses val="autoZero"/>
        <c:auto val="1"/>
        <c:lblAlgn val="ctr"/>
        <c:lblOffset val="100"/>
        <c:noMultiLvlLbl val="0"/>
      </c:catAx>
      <c:valAx>
        <c:axId val="835372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83536627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CONGO</a:t>
            </a:r>
            <a:endParaRPr lang="fr-FR" b="1" u="sng"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81</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90</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681116480"/>
        <c:axId val="681115936"/>
      </c:barChart>
      <c:catAx>
        <c:axId val="681116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681115936"/>
        <c:crosses val="autoZero"/>
        <c:auto val="1"/>
        <c:lblAlgn val="ctr"/>
        <c:lblOffset val="100"/>
        <c:noMultiLvlLbl val="0"/>
      </c:catAx>
      <c:valAx>
        <c:axId val="681115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68111648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fr-FR"/>
              <a:t>POINT DES POSITIONS CONAKRY</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fr-FR"/>
        </a:p>
      </c:txPr>
    </c:title>
    <c:autoTitleDeleted val="0"/>
    <c:plotArea>
      <c:layout/>
      <c:barChart>
        <c:barDir val="col"/>
        <c:grouping val="clustered"/>
        <c:varyColors val="0"/>
        <c:ser>
          <c:idx val="0"/>
          <c:order val="0"/>
          <c:tx>
            <c:strRef>
              <c:f>'[template rapport copil.xlsx]positions'!$G$8</c:f>
              <c:strCache>
                <c:ptCount val="1"/>
                <c:pt idx="0">
                  <c:v>operationelle </c:v>
                </c:pt>
              </c:strCache>
            </c:strRef>
          </c:tx>
          <c:spPr>
            <a:solidFill>
              <a:schemeClr val="accent1"/>
            </a:solidFill>
            <a:ln>
              <a:noFill/>
            </a:ln>
            <a:effectLst/>
          </c:spPr>
          <c:invertIfNegative val="0"/>
          <c:val>
            <c:numRef>
              <c:f>'[template rapport copil.xlsx]positions'!$H$8</c:f>
              <c:numCache>
                <c:formatCode>General</c:formatCode>
                <c:ptCount val="1"/>
                <c:pt idx="0">
                  <c:v>37</c:v>
                </c:pt>
              </c:numCache>
            </c:numRef>
          </c:val>
          <c:extLst xmlns:c16r2="http://schemas.microsoft.com/office/drawing/2015/06/chart">
            <c:ext xmlns:c16="http://schemas.microsoft.com/office/drawing/2014/chart" uri="{C3380CC4-5D6E-409C-BE32-E72D297353CC}">
              <c16:uniqueId val="{00000000-F0A6-4E13-A960-E0A1CC6A8D7A}"/>
            </c:ext>
          </c:extLst>
        </c:ser>
        <c:ser>
          <c:idx val="1"/>
          <c:order val="1"/>
          <c:tx>
            <c:strRef>
              <c:f>'[template rapport copil.xlsx]positions'!$G$9</c:f>
              <c:strCache>
                <c:ptCount val="1"/>
                <c:pt idx="0">
                  <c:v>fonctionnelle</c:v>
                </c:pt>
              </c:strCache>
            </c:strRef>
          </c:tx>
          <c:spPr>
            <a:solidFill>
              <a:schemeClr val="accent2"/>
            </a:solidFill>
            <a:ln>
              <a:noFill/>
            </a:ln>
            <a:effectLst/>
          </c:spPr>
          <c:invertIfNegative val="0"/>
          <c:val>
            <c:numRef>
              <c:f>'[template rapport copil.xlsx]positions'!$H$9</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1-F0A6-4E13-A960-E0A1CC6A8D7A}"/>
            </c:ext>
          </c:extLst>
        </c:ser>
        <c:ser>
          <c:idx val="2"/>
          <c:order val="2"/>
          <c:tx>
            <c:strRef>
              <c:f>'[template rapport copil.xlsx]positions'!$G$10</c:f>
              <c:strCache>
                <c:ptCount val="1"/>
                <c:pt idx="0">
                  <c:v>defectueux</c:v>
                </c:pt>
              </c:strCache>
            </c:strRef>
          </c:tx>
          <c:spPr>
            <a:solidFill>
              <a:schemeClr val="accent3"/>
            </a:solidFill>
            <a:ln>
              <a:noFill/>
            </a:ln>
            <a:effectLst/>
          </c:spPr>
          <c:invertIfNegative val="0"/>
          <c:val>
            <c:numRef>
              <c:f>'[template rapport copil.xlsx]positions'!$H$10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F0A6-4E13-A960-E0A1CC6A8D7A}"/>
            </c:ext>
          </c:extLst>
        </c:ser>
        <c:ser>
          <c:idx val="3"/>
          <c:order val="3"/>
          <c:tx>
            <c:strRef>
              <c:f>'[template rapport copil.xlsx]positions'!$G$11</c:f>
              <c:strCache>
                <c:ptCount val="1"/>
                <c:pt idx="0">
                  <c:v>TOTAL</c:v>
                </c:pt>
              </c:strCache>
            </c:strRef>
          </c:tx>
          <c:spPr>
            <a:solidFill>
              <a:schemeClr val="accent4"/>
            </a:solidFill>
            <a:ln>
              <a:noFill/>
            </a:ln>
            <a:effectLst/>
          </c:spPr>
          <c:invertIfNegative val="0"/>
          <c:val>
            <c:numRef>
              <c:f>'[template rapport copil.xlsx]positions'!$H$11</c:f>
              <c:numCache>
                <c:formatCode>General</c:formatCode>
                <c:ptCount val="1"/>
                <c:pt idx="0">
                  <c:v>40</c:v>
                </c:pt>
              </c:numCache>
            </c:numRef>
          </c:val>
          <c:extLst xmlns:c16r2="http://schemas.microsoft.com/office/drawing/2015/06/chart">
            <c:ext xmlns:c16="http://schemas.microsoft.com/office/drawing/2014/chart" uri="{C3380CC4-5D6E-409C-BE32-E72D297353CC}">
              <c16:uniqueId val="{00000003-F0A6-4E13-A960-E0A1CC6A8D7A}"/>
            </c:ext>
          </c:extLst>
        </c:ser>
        <c:dLbls>
          <c:showLegendKey val="0"/>
          <c:showVal val="0"/>
          <c:showCatName val="0"/>
          <c:showSerName val="0"/>
          <c:showPercent val="0"/>
          <c:showBubbleSize val="0"/>
        </c:dLbls>
        <c:gapWidth val="219"/>
        <c:overlap val="-27"/>
        <c:axId val="681117568"/>
        <c:axId val="681114304"/>
      </c:barChart>
      <c:catAx>
        <c:axId val="681117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fr-FR"/>
          </a:p>
        </c:txPr>
        <c:crossAx val="681114304"/>
        <c:crosses val="autoZero"/>
        <c:auto val="1"/>
        <c:lblAlgn val="ctr"/>
        <c:lblOffset val="100"/>
        <c:noMultiLvlLbl val="0"/>
      </c:catAx>
      <c:valAx>
        <c:axId val="681114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fr-FR"/>
          </a:p>
        </c:txPr>
        <c:crossAx val="68111756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dk1"/>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BISSEAU</a:t>
            </a:r>
            <a:endParaRPr lang="fr-FR" b="1" u="sng"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15</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15</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681113216"/>
        <c:axId val="681114848"/>
      </c:barChart>
      <c:catAx>
        <c:axId val="68111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681114848"/>
        <c:crosses val="autoZero"/>
        <c:auto val="1"/>
        <c:lblAlgn val="ctr"/>
        <c:lblOffset val="100"/>
        <c:noMultiLvlLbl val="0"/>
      </c:catAx>
      <c:valAx>
        <c:axId val="681114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68111321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COTE</a:t>
            </a:r>
            <a:r>
              <a:rPr lang="fr-FR" b="1" u="sng" baseline="0" dirty="0" smtClean="0"/>
              <a:t> D’IVOIRE</a:t>
            </a:r>
            <a:endParaRPr lang="fr-FR" b="1" u="sng"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77</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12</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94</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733599744"/>
        <c:axId val="733595392"/>
      </c:barChart>
      <c:catAx>
        <c:axId val="733599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33595392"/>
        <c:crosses val="autoZero"/>
        <c:auto val="1"/>
        <c:lblAlgn val="ctr"/>
        <c:lblOffset val="100"/>
        <c:noMultiLvlLbl val="0"/>
      </c:catAx>
      <c:valAx>
        <c:axId val="7335953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3359974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CAMEROUN</a:t>
            </a:r>
            <a:endParaRPr lang="fr-FR" b="1" u="sng"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val>
            <c:numRef>
              <c:f>positions!$H$8</c:f>
              <c:numCache>
                <c:formatCode>General</c:formatCode>
                <c:ptCount val="1"/>
                <c:pt idx="0">
                  <c:v>73</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val>
            <c:numRef>
              <c:f>positions!$H$9</c:f>
              <c:numCache>
                <c:formatCode>General</c:formatCode>
                <c:ptCount val="1"/>
                <c:pt idx="0">
                  <c:v>42</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val>
            <c:numRef>
              <c:f>positions!$H$10</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val>
            <c:numRef>
              <c:f>positions!$H$11</c:f>
              <c:numCache>
                <c:formatCode>General</c:formatCode>
                <c:ptCount val="1"/>
                <c:pt idx="0">
                  <c:v>120</c:v>
                </c:pt>
              </c:numCache>
            </c:numRef>
          </c:val>
          <c:extLst xmlns:c16r2="http://schemas.microsoft.com/office/drawing/2015/06/chart">
            <c:ext xmlns:c16="http://schemas.microsoft.com/office/drawing/2014/chart" uri="{C3380CC4-5D6E-409C-BE32-E72D297353CC}">
              <c16:uniqueId val="{00000003-3A55-48B8-9650-ABCE7AB641D0}"/>
            </c:ext>
          </c:extLst>
        </c:ser>
        <c:dLbls>
          <c:showLegendKey val="0"/>
          <c:showVal val="0"/>
          <c:showCatName val="0"/>
          <c:showSerName val="0"/>
          <c:showPercent val="0"/>
          <c:showBubbleSize val="0"/>
        </c:dLbls>
        <c:gapWidth val="219"/>
        <c:overlap val="-27"/>
        <c:axId val="733604096"/>
        <c:axId val="733593760"/>
      </c:barChart>
      <c:catAx>
        <c:axId val="733604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33593760"/>
        <c:crosses val="autoZero"/>
        <c:auto val="1"/>
        <c:lblAlgn val="ctr"/>
        <c:lblOffset val="100"/>
        <c:noMultiLvlLbl val="0"/>
      </c:catAx>
      <c:valAx>
        <c:axId val="733593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3360409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fr-FR" sz="800" b="0" i="0" u="none" strike="noStrike" kern="1200" spc="0" baseline="0" dirty="0" smtClean="0">
                <a:solidFill>
                  <a:prstClr val="black">
                    <a:lumMod val="65000"/>
                    <a:lumOff val="35000"/>
                  </a:prstClr>
                </a:solidFill>
                <a:latin typeface="Bodoni MT" panose="02070603080606020203" pitchFamily="18" charset="0"/>
                <a:ea typeface="+mn-ea"/>
                <a:cs typeface="+mn-cs"/>
              </a:defRPr>
            </a:pPr>
            <a:r>
              <a:rPr lang="fr-FR" sz="1000" b="1" i="0" u="none" strike="noStrike" kern="1200" spc="0" baseline="0" dirty="0" smtClean="0">
                <a:solidFill>
                  <a:prstClr val="black">
                    <a:lumMod val="65000"/>
                    <a:lumOff val="35000"/>
                  </a:prstClr>
                </a:solidFill>
                <a:latin typeface="Bodoni MT" panose="02070603080606020203" pitchFamily="18" charset="0"/>
                <a:ea typeface="+mn-ea"/>
                <a:cs typeface="+mn-cs"/>
              </a:rPr>
              <a:t>ACCES BADGEUSE</a:t>
            </a:r>
          </a:p>
        </c:rich>
      </c:tx>
      <c:layout>
        <c:manualLayout>
          <c:xMode val="edge"/>
          <c:yMode val="edge"/>
          <c:x val="0.19356365153130808"/>
          <c:y val="7.4916253803880159E-2"/>
        </c:manualLayout>
      </c:layout>
      <c:overlay val="0"/>
      <c:spPr>
        <a:noFill/>
        <a:ln>
          <a:noFill/>
        </a:ln>
        <a:effectLst/>
      </c:spPr>
      <c:txPr>
        <a:bodyPr rot="0" spcFirstLastPara="1" vertOverflow="ellipsis" vert="horz" wrap="square" anchor="ctr" anchorCtr="1"/>
        <a:lstStyle/>
        <a:p>
          <a:pPr algn="ctr" rtl="0">
            <a:defRPr lang="fr-FR" sz="800" b="0" i="0" u="none" strike="noStrike" kern="1200" spc="0" baseline="0" dirty="0" smtClean="0">
              <a:solidFill>
                <a:prstClr val="black">
                  <a:lumMod val="65000"/>
                  <a:lumOff val="35000"/>
                </a:prstClr>
              </a:solidFill>
              <a:latin typeface="Bodoni MT" panose="02070603080606020203" pitchFamily="18" charset="0"/>
              <a:ea typeface="+mn-ea"/>
              <a:cs typeface="+mn-cs"/>
            </a:defRPr>
          </a:pPr>
          <a:endParaRPr lang="fr-FR"/>
        </a:p>
      </c:txPr>
    </c:title>
    <c:autoTitleDeleted val="0"/>
    <c:plotArea>
      <c:layout>
        <c:manualLayout>
          <c:layoutTarget val="inner"/>
          <c:xMode val="edge"/>
          <c:yMode val="edge"/>
          <c:x val="5.1247662401574801E-2"/>
          <c:y val="0.22063349108361538"/>
          <c:w val="0.52218983759842519"/>
          <c:h val="0.46724764108590278"/>
        </c:manualLayout>
      </c:layout>
      <c:barChart>
        <c:barDir val="col"/>
        <c:grouping val="clustered"/>
        <c:varyColors val="0"/>
        <c:ser>
          <c:idx val="0"/>
          <c:order val="0"/>
          <c:tx>
            <c:strRef>
              <c:f>Feuil1!$B$1</c:f>
              <c:strCache>
                <c:ptCount val="1"/>
                <c:pt idx="0">
                  <c:v>Jan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Feuil1!$B$2:$B$4</c:f>
              <c:numCache>
                <c:formatCode>General</c:formatCode>
                <c:ptCount val="3"/>
                <c:pt idx="0">
                  <c:v>0</c:v>
                </c:pt>
                <c:pt idx="1">
                  <c:v>0</c:v>
                </c:pt>
                <c:pt idx="2">
                  <c:v>127</c:v>
                </c:pt>
              </c:numCache>
            </c:numRef>
          </c:val>
        </c:ser>
        <c:ser>
          <c:idx val="1"/>
          <c:order val="1"/>
          <c:tx>
            <c:strRef>
              <c:f>Feuil1!$C$1</c:f>
              <c:strCache>
                <c:ptCount val="1"/>
                <c:pt idx="0">
                  <c:v>Fev</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Feuil1!$C$2:$C$4</c:f>
              <c:numCache>
                <c:formatCode>General</c:formatCode>
                <c:ptCount val="3"/>
                <c:pt idx="0">
                  <c:v>133</c:v>
                </c:pt>
                <c:pt idx="1">
                  <c:v>250</c:v>
                </c:pt>
                <c:pt idx="2">
                  <c:v>117</c:v>
                </c:pt>
              </c:numCache>
            </c:numRef>
          </c:val>
        </c:ser>
        <c:ser>
          <c:idx val="2"/>
          <c:order val="2"/>
          <c:tx>
            <c:strRef>
              <c:f>Feuil1!$D$1</c:f>
              <c:strCache>
                <c:ptCount val="1"/>
                <c:pt idx="0">
                  <c:v>Mar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Feuil1!$D$2:$D$4</c:f>
              <c:numCache>
                <c:formatCode>General</c:formatCode>
                <c:ptCount val="3"/>
                <c:pt idx="0">
                  <c:v>163</c:v>
                </c:pt>
                <c:pt idx="1">
                  <c:v>316</c:v>
                </c:pt>
                <c:pt idx="2">
                  <c:v>117</c:v>
                </c:pt>
              </c:numCache>
            </c:numRef>
          </c:val>
        </c:ser>
        <c:dLbls>
          <c:dLblPos val="inEnd"/>
          <c:showLegendKey val="0"/>
          <c:showVal val="1"/>
          <c:showCatName val="0"/>
          <c:showSerName val="0"/>
          <c:showPercent val="0"/>
          <c:showBubbleSize val="0"/>
        </c:dLbls>
        <c:gapWidth val="219"/>
        <c:overlap val="-27"/>
        <c:axId val="835369536"/>
        <c:axId val="835371712"/>
      </c:barChart>
      <c:catAx>
        <c:axId val="83536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marL="0" algn="ctr" defTabSz="914400" rtl="0" eaLnBrk="1" latinLnBrk="0" hangingPunct="1">
              <a:defRPr lang="fr-FR" sz="1100" b="1" i="0" u="none" strike="noStrike" kern="1200" baseline="0">
                <a:solidFill>
                  <a:schemeClr val="accent1">
                    <a:lumMod val="50000"/>
                  </a:schemeClr>
                </a:solidFill>
                <a:latin typeface="+mn-lt"/>
                <a:ea typeface="+mn-ea"/>
                <a:cs typeface="+mn-cs"/>
              </a:defRPr>
            </a:pPr>
            <a:endParaRPr lang="fr-FR"/>
          </a:p>
        </c:txPr>
        <c:crossAx val="835371712"/>
        <c:crosses val="autoZero"/>
        <c:auto val="1"/>
        <c:lblAlgn val="ctr"/>
        <c:lblOffset val="100"/>
        <c:noMultiLvlLbl val="0"/>
      </c:catAx>
      <c:valAx>
        <c:axId val="835371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marL="0" algn="ctr" defTabSz="914400" rtl="0" eaLnBrk="1" latinLnBrk="0" hangingPunct="1">
              <a:defRPr lang="fr-FR" sz="1100" b="1" i="0" u="none" strike="noStrike" kern="1200" baseline="0">
                <a:solidFill>
                  <a:schemeClr val="accent1">
                    <a:lumMod val="50000"/>
                  </a:schemeClr>
                </a:solidFill>
                <a:latin typeface="+mn-lt"/>
                <a:ea typeface="+mn-ea"/>
                <a:cs typeface="+mn-cs"/>
              </a:defRPr>
            </a:pPr>
            <a:endParaRPr lang="fr-FR"/>
          </a:p>
        </c:txPr>
        <c:crossAx val="835369536"/>
        <c:crosses val="autoZero"/>
        <c:crossBetween val="between"/>
      </c:valAx>
      <c:spPr>
        <a:noFill/>
        <a:ln>
          <a:noFill/>
        </a:ln>
        <a:effectLst/>
      </c:spPr>
    </c:plotArea>
    <c:legend>
      <c:legendPos val="b"/>
      <c:layout>
        <c:manualLayout>
          <c:xMode val="edge"/>
          <c:yMode val="edge"/>
          <c:x val="0.7008123568392135"/>
          <c:y val="0.77090668575949683"/>
          <c:w val="0.24273131927006097"/>
          <c:h val="0.19163518733856322"/>
        </c:manualLayout>
      </c:layout>
      <c:overlay val="0"/>
      <c:spPr>
        <a:noFill/>
        <a:ln>
          <a:noFill/>
        </a:ln>
        <a:effectLst/>
      </c:spPr>
      <c:txPr>
        <a:bodyPr rot="0" spcFirstLastPara="1" vertOverflow="ellipsis" vert="horz" wrap="square" anchor="ctr" anchorCtr="1"/>
        <a:lstStyle/>
        <a:p>
          <a:pPr algn="ctr" rtl="0">
            <a:defRPr lang="fr-FR" sz="1000" b="1" i="0" u="none" strike="noStrike" kern="1200" spc="0" baseline="0">
              <a:solidFill>
                <a:prstClr val="black">
                  <a:lumMod val="65000"/>
                  <a:lumOff val="35000"/>
                </a:prstClr>
              </a:solidFill>
              <a:latin typeface="Bodoni MT" panose="02070603080606020203" pitchFamily="18"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sz="1100" b="1" dirty="0" smtClean="0">
                <a:solidFill>
                  <a:schemeClr val="accent1">
                    <a:lumMod val="50000"/>
                  </a:schemeClr>
                </a:solidFill>
              </a:rPr>
              <a:t>Evolution</a:t>
            </a:r>
            <a:r>
              <a:rPr lang="fr-FR" sz="1100" b="1" baseline="0" dirty="0" smtClean="0">
                <a:solidFill>
                  <a:schemeClr val="accent1">
                    <a:lumMod val="50000"/>
                  </a:schemeClr>
                </a:solidFill>
              </a:rPr>
              <a:t> conformité</a:t>
            </a:r>
            <a:endParaRPr lang="fr-FR" sz="1100" b="1" dirty="0">
              <a:solidFill>
                <a:schemeClr val="accent1">
                  <a:lumMod val="50000"/>
                </a:schemeClr>
              </a:solidFill>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tx>
            <c:strRef>
              <c:f>Feuil1!$B$1</c:f>
              <c:strCache>
                <c:ptCount val="1"/>
                <c:pt idx="0">
                  <c:v>OK</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Feuil1!$B$2</c:f>
              <c:numCache>
                <c:formatCode>General</c:formatCode>
                <c:ptCount val="1"/>
                <c:pt idx="0">
                  <c:v>4</c:v>
                </c:pt>
              </c:numCache>
            </c:numRef>
          </c:val>
        </c:ser>
        <c:ser>
          <c:idx val="1"/>
          <c:order val="1"/>
          <c:tx>
            <c:strRef>
              <c:f>Feuil1!$C$1</c:f>
              <c:strCache>
                <c:ptCount val="1"/>
                <c:pt idx="0">
                  <c:v>NOK</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Feuil1!$C$2</c:f>
              <c:numCache>
                <c:formatCode>General</c:formatCode>
                <c:ptCount val="1"/>
                <c:pt idx="0">
                  <c:v>1</c:v>
                </c:pt>
              </c:numCache>
            </c:numRef>
          </c:val>
        </c:ser>
        <c:ser>
          <c:idx val="2"/>
          <c:order val="2"/>
          <c:tx>
            <c:strRef>
              <c:f>Feuil1!$D$1</c:f>
              <c:strCache>
                <c:ptCount val="1"/>
                <c:pt idx="0">
                  <c:v>Total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Feuil1!$D$2</c:f>
              <c:numCache>
                <c:formatCode>General</c:formatCode>
                <c:ptCount val="1"/>
                <c:pt idx="0">
                  <c:v>5</c:v>
                </c:pt>
              </c:numCache>
            </c:numRef>
          </c:val>
        </c:ser>
        <c:dLbls>
          <c:dLblPos val="outEnd"/>
          <c:showLegendKey val="0"/>
          <c:showVal val="1"/>
          <c:showCatName val="0"/>
          <c:showSerName val="0"/>
          <c:showPercent val="0"/>
          <c:showBubbleSize val="0"/>
        </c:dLbls>
        <c:gapWidth val="182"/>
        <c:axId val="835357024"/>
        <c:axId val="835357568"/>
      </c:barChart>
      <c:catAx>
        <c:axId val="835357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accent1">
                    <a:lumMod val="50000"/>
                  </a:schemeClr>
                </a:solidFill>
                <a:latin typeface="Bell MT" panose="02020503060305020303" pitchFamily="18" charset="0"/>
                <a:ea typeface="+mn-ea"/>
                <a:cs typeface="+mn-cs"/>
              </a:defRPr>
            </a:pPr>
            <a:endParaRPr lang="fr-FR"/>
          </a:p>
        </c:txPr>
        <c:crossAx val="835357568"/>
        <c:crosses val="autoZero"/>
        <c:auto val="1"/>
        <c:lblAlgn val="ctr"/>
        <c:lblOffset val="100"/>
        <c:noMultiLvlLbl val="0"/>
      </c:catAx>
      <c:valAx>
        <c:axId val="8353575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835357024"/>
        <c:crosses val="autoZero"/>
        <c:crossBetween val="between"/>
      </c:valAx>
      <c:spPr>
        <a:noFill/>
        <a:ln>
          <a:noFill/>
        </a:ln>
        <a:effectLst/>
      </c:spPr>
    </c:plotArea>
    <c:legend>
      <c:legendPos val="b"/>
      <c:layout>
        <c:manualLayout>
          <c:xMode val="edge"/>
          <c:yMode val="edge"/>
          <c:x val="0.23645533808357919"/>
          <c:y val="0.7628455057261333"/>
          <c:w val="0.52708932383284168"/>
          <c:h val="0.1450252141824405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accent1">
                  <a:lumMod val="50000"/>
                </a:schemeClr>
              </a:solidFill>
              <a:latin typeface="Bell MT" panose="02020503060305020303" pitchFamily="18"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GESTION DES TICKETS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ticket!$D$5</c:f>
              <c:strCache>
                <c:ptCount val="1"/>
                <c:pt idx="0">
                  <c:v>TICKET RECU</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ticket!$D$6:$D$16</c:f>
              <c:numCache>
                <c:formatCode>General</c:formatCode>
                <c:ptCount val="11"/>
                <c:pt idx="0">
                  <c:v>2</c:v>
                </c:pt>
                <c:pt idx="1">
                  <c:v>0</c:v>
                </c:pt>
                <c:pt idx="2">
                  <c:v>1</c:v>
                </c:pt>
                <c:pt idx="3">
                  <c:v>0</c:v>
                </c:pt>
                <c:pt idx="4">
                  <c:v>0</c:v>
                </c:pt>
                <c:pt idx="5">
                  <c:v>0</c:v>
                </c:pt>
                <c:pt idx="6">
                  <c:v>0</c:v>
                </c:pt>
                <c:pt idx="7">
                  <c:v>1</c:v>
                </c:pt>
                <c:pt idx="8">
                  <c:v>0</c:v>
                </c:pt>
                <c:pt idx="9">
                  <c:v>1</c:v>
                </c:pt>
                <c:pt idx="10">
                  <c:v>5</c:v>
                </c:pt>
              </c:numCache>
            </c:numRef>
          </c:val>
        </c:ser>
        <c:ser>
          <c:idx val="1"/>
          <c:order val="1"/>
          <c:tx>
            <c:strRef>
              <c:f>ticket!$E$5</c:f>
              <c:strCache>
                <c:ptCount val="1"/>
                <c:pt idx="0">
                  <c:v>RESOLU</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ticket!$E$6:$E$16</c:f>
              <c:numCache>
                <c:formatCode>General</c:formatCode>
                <c:ptCount val="11"/>
                <c:pt idx="0">
                  <c:v>1</c:v>
                </c:pt>
                <c:pt idx="1">
                  <c:v>0</c:v>
                </c:pt>
                <c:pt idx="2">
                  <c:v>1</c:v>
                </c:pt>
                <c:pt idx="3">
                  <c:v>0</c:v>
                </c:pt>
                <c:pt idx="4">
                  <c:v>0</c:v>
                </c:pt>
                <c:pt idx="5">
                  <c:v>0</c:v>
                </c:pt>
                <c:pt idx="6">
                  <c:v>0</c:v>
                </c:pt>
                <c:pt idx="7">
                  <c:v>1</c:v>
                </c:pt>
                <c:pt idx="8">
                  <c:v>0</c:v>
                </c:pt>
                <c:pt idx="9">
                  <c:v>1</c:v>
                </c:pt>
                <c:pt idx="10">
                  <c:v>4</c:v>
                </c:pt>
              </c:numCache>
            </c:numRef>
          </c:val>
        </c:ser>
        <c:ser>
          <c:idx val="2"/>
          <c:order val="2"/>
          <c:tx>
            <c:strRef>
              <c:f>ticket!$F$5</c:f>
              <c:strCache>
                <c:ptCount val="1"/>
                <c:pt idx="0">
                  <c:v>EN COURS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ticket!$F$6:$F$16</c:f>
              <c:numCache>
                <c:formatCode>General</c:formatCode>
                <c:ptCount val="11"/>
                <c:pt idx="0">
                  <c:v>1</c:v>
                </c:pt>
                <c:pt idx="1">
                  <c:v>0</c:v>
                </c:pt>
                <c:pt idx="2">
                  <c:v>0</c:v>
                </c:pt>
                <c:pt idx="3">
                  <c:v>0</c:v>
                </c:pt>
                <c:pt idx="4">
                  <c:v>0</c:v>
                </c:pt>
                <c:pt idx="5">
                  <c:v>0</c:v>
                </c:pt>
                <c:pt idx="6">
                  <c:v>1</c:v>
                </c:pt>
                <c:pt idx="7">
                  <c:v>0</c:v>
                </c:pt>
                <c:pt idx="8">
                  <c:v>0</c:v>
                </c:pt>
                <c:pt idx="9">
                  <c:v>0</c:v>
                </c:pt>
                <c:pt idx="10">
                  <c:v>2</c:v>
                </c:pt>
              </c:numCache>
            </c:numRef>
          </c:val>
        </c:ser>
        <c:ser>
          <c:idx val="3"/>
          <c:order val="3"/>
          <c:tx>
            <c:strRef>
              <c:f>ticket!$G$5</c:f>
              <c:strCache>
                <c:ptCount val="1"/>
                <c:pt idx="0">
                  <c:v>EN ATTENTE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ticket!$G$6:$G$16</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ser>
        <c:dLbls>
          <c:dLblPos val="outEnd"/>
          <c:showLegendKey val="0"/>
          <c:showVal val="1"/>
          <c:showCatName val="0"/>
          <c:showSerName val="0"/>
          <c:showPercent val="0"/>
          <c:showBubbleSize val="0"/>
        </c:dLbls>
        <c:gapWidth val="219"/>
        <c:overlap val="-27"/>
        <c:axId val="733600288"/>
        <c:axId val="733597568"/>
      </c:barChart>
      <c:catAx>
        <c:axId val="733600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33597568"/>
        <c:crosses val="autoZero"/>
        <c:auto val="1"/>
        <c:lblAlgn val="ctr"/>
        <c:lblOffset val="100"/>
        <c:noMultiLvlLbl val="0"/>
      </c:catAx>
      <c:valAx>
        <c:axId val="733597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336002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Nb Positions</c:v>
                </c:pt>
              </c:strCache>
            </c:strRef>
          </c:tx>
          <c:spPr>
            <a:solidFill>
              <a:schemeClr val="accent1"/>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Feuil1!$B$2:$B$6</c:f>
              <c:numCache>
                <c:formatCode>General</c:formatCode>
                <c:ptCount val="5"/>
                <c:pt idx="0">
                  <c:v>36</c:v>
                </c:pt>
                <c:pt idx="1">
                  <c:v>97</c:v>
                </c:pt>
                <c:pt idx="2">
                  <c:v>67</c:v>
                </c:pt>
                <c:pt idx="3">
                  <c:v>10</c:v>
                </c:pt>
                <c:pt idx="4">
                  <c:v>49</c:v>
                </c:pt>
              </c:numCache>
            </c:numRef>
          </c:val>
        </c:ser>
        <c:ser>
          <c:idx val="1"/>
          <c:order val="1"/>
          <c:tx>
            <c:strRef>
              <c:f>Feuil1!$C$1</c:f>
              <c:strCache>
                <c:ptCount val="1"/>
                <c:pt idx="0">
                  <c:v>NAV</c:v>
                </c:pt>
              </c:strCache>
            </c:strRef>
          </c:tx>
          <c:spPr>
            <a:solidFill>
              <a:schemeClr val="accent2"/>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Feuil1!$C$2:$C$6</c:f>
              <c:numCache>
                <c:formatCode>General</c:formatCode>
                <c:ptCount val="5"/>
                <c:pt idx="0">
                  <c:v>36</c:v>
                </c:pt>
                <c:pt idx="1">
                  <c:v>97</c:v>
                </c:pt>
                <c:pt idx="2">
                  <c:v>67</c:v>
                </c:pt>
                <c:pt idx="3">
                  <c:v>10</c:v>
                </c:pt>
                <c:pt idx="4">
                  <c:v>49</c:v>
                </c:pt>
              </c:numCache>
            </c:numRef>
          </c:val>
        </c:ser>
        <c:ser>
          <c:idx val="2"/>
          <c:order val="2"/>
          <c:tx>
            <c:strRef>
              <c:f>Feuil1!$D$1</c:f>
              <c:strCache>
                <c:ptCount val="1"/>
                <c:pt idx="0">
                  <c:v>ANT</c:v>
                </c:pt>
              </c:strCache>
            </c:strRef>
          </c:tx>
          <c:spPr>
            <a:solidFill>
              <a:schemeClr val="accent3"/>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Feuil1!$D$2:$D$6</c:f>
              <c:numCache>
                <c:formatCode>General</c:formatCode>
                <c:ptCount val="5"/>
                <c:pt idx="0">
                  <c:v>36</c:v>
                </c:pt>
                <c:pt idx="1">
                  <c:v>97</c:v>
                </c:pt>
                <c:pt idx="2">
                  <c:v>67</c:v>
                </c:pt>
                <c:pt idx="3">
                  <c:v>10</c:v>
                </c:pt>
                <c:pt idx="4">
                  <c:v>49</c:v>
                </c:pt>
              </c:numCache>
            </c:numRef>
          </c:val>
        </c:ser>
        <c:ser>
          <c:idx val="3"/>
          <c:order val="3"/>
          <c:tx>
            <c:strRef>
              <c:f>Feuil1!$E$1</c:f>
              <c:strCache>
                <c:ptCount val="1"/>
                <c:pt idx="0">
                  <c:v>SYS</c:v>
                </c:pt>
              </c:strCache>
            </c:strRef>
          </c:tx>
          <c:spPr>
            <a:solidFill>
              <a:schemeClr val="accent4"/>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Feuil1!$E$2:$E$6</c:f>
              <c:numCache>
                <c:formatCode>General</c:formatCode>
                <c:ptCount val="5"/>
                <c:pt idx="0">
                  <c:v>36</c:v>
                </c:pt>
                <c:pt idx="1">
                  <c:v>97</c:v>
                </c:pt>
                <c:pt idx="2">
                  <c:v>67</c:v>
                </c:pt>
                <c:pt idx="3">
                  <c:v>10</c:v>
                </c:pt>
                <c:pt idx="4">
                  <c:v>49</c:v>
                </c:pt>
              </c:numCache>
            </c:numRef>
          </c:val>
        </c:ser>
        <c:dLbls>
          <c:showLegendKey val="0"/>
          <c:showVal val="0"/>
          <c:showCatName val="0"/>
          <c:showSerName val="0"/>
          <c:showPercent val="0"/>
          <c:showBubbleSize val="0"/>
        </c:dLbls>
        <c:gapWidth val="219"/>
        <c:overlap val="-27"/>
        <c:axId val="835358112"/>
        <c:axId val="835360288"/>
      </c:barChart>
      <c:catAx>
        <c:axId val="835358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835360288"/>
        <c:crosses val="autoZero"/>
        <c:auto val="1"/>
        <c:lblAlgn val="ctr"/>
        <c:lblOffset val="100"/>
        <c:noMultiLvlLbl val="0"/>
      </c:catAx>
      <c:valAx>
        <c:axId val="835360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8353581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Top 3 des tickets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ticket!$I$11:$I$13</c:f>
              <c:strCache>
                <c:ptCount val="3"/>
                <c:pt idx="0">
                  <c:v>acces système</c:v>
                </c:pt>
                <c:pt idx="1">
                  <c:v>materiel informatique</c:v>
                </c:pt>
                <c:pt idx="2">
                  <c:v>Bytel souci de poste</c:v>
                </c:pt>
              </c:strCache>
            </c:strRef>
          </c:cat>
          <c:val>
            <c:numRef>
              <c:f>ticket!$J$11:$J$13</c:f>
              <c:numCache>
                <c:formatCode>General</c:formatCode>
                <c:ptCount val="3"/>
                <c:pt idx="0">
                  <c:v>2</c:v>
                </c:pt>
                <c:pt idx="1">
                  <c:v>1</c:v>
                </c:pt>
                <c:pt idx="2">
                  <c:v>1</c:v>
                </c:pt>
              </c:numCache>
            </c:numRef>
          </c:val>
        </c:ser>
        <c:dLbls>
          <c:dLblPos val="outEnd"/>
          <c:showLegendKey val="0"/>
          <c:showVal val="1"/>
          <c:showCatName val="0"/>
          <c:showSerName val="0"/>
          <c:showPercent val="0"/>
          <c:showBubbleSize val="0"/>
        </c:dLbls>
        <c:gapWidth val="182"/>
        <c:axId val="733601376"/>
        <c:axId val="733605728"/>
      </c:barChart>
      <c:catAx>
        <c:axId val="733601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fr-FR"/>
          </a:p>
        </c:txPr>
        <c:crossAx val="733605728"/>
        <c:crosses val="autoZero"/>
        <c:auto val="1"/>
        <c:lblAlgn val="ctr"/>
        <c:lblOffset val="100"/>
        <c:noMultiLvlLbl val="0"/>
      </c:catAx>
      <c:valAx>
        <c:axId val="7336057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336013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Administration</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positions!$G$23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positions!$H$23</c:f>
              <c:numCache>
                <c:formatCode>General</c:formatCode>
                <c:ptCount val="1"/>
                <c:pt idx="0">
                  <c:v>49</c:v>
                </c:pt>
              </c:numCache>
            </c:numRef>
          </c:val>
        </c:ser>
        <c:ser>
          <c:idx val="1"/>
          <c:order val="1"/>
          <c:tx>
            <c:strRef>
              <c:f>positions!$G$24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positions!$H$24</c:f>
              <c:numCache>
                <c:formatCode>General</c:formatCode>
                <c:ptCount val="1"/>
                <c:pt idx="0">
                  <c:v>7</c:v>
                </c:pt>
              </c:numCache>
            </c:numRef>
          </c:val>
        </c:ser>
        <c:ser>
          <c:idx val="2"/>
          <c:order val="2"/>
          <c:tx>
            <c:strRef>
              <c:f>positions!$G$25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positions!$H$25</c:f>
              <c:numCache>
                <c:formatCode>General</c:formatCode>
                <c:ptCount val="1"/>
                <c:pt idx="0">
                  <c:v>0</c:v>
                </c:pt>
              </c:numCache>
            </c:numRef>
          </c:val>
        </c:ser>
        <c:ser>
          <c:idx val="3"/>
          <c:order val="3"/>
          <c:tx>
            <c:strRef>
              <c:f>positions!$G$27</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positions!$H$27</c:f>
              <c:numCache>
                <c:formatCode>General</c:formatCode>
                <c:ptCount val="1"/>
                <c:pt idx="0">
                  <c:v>56</c:v>
                </c:pt>
              </c:numCache>
            </c:numRef>
          </c:val>
        </c:ser>
        <c:dLbls>
          <c:dLblPos val="outEnd"/>
          <c:showLegendKey val="0"/>
          <c:showVal val="1"/>
          <c:showCatName val="0"/>
          <c:showSerName val="0"/>
          <c:showPercent val="0"/>
          <c:showBubbleSize val="0"/>
        </c:dLbls>
        <c:gapWidth val="219"/>
        <c:overlap val="-27"/>
        <c:axId val="733601920"/>
        <c:axId val="733600832"/>
      </c:barChart>
      <c:catAx>
        <c:axId val="73360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33600832"/>
        <c:crosses val="autoZero"/>
        <c:auto val="1"/>
        <c:lblAlgn val="ctr"/>
        <c:lblOffset val="100"/>
        <c:noMultiLvlLbl val="0"/>
      </c:catAx>
      <c:valAx>
        <c:axId val="733600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3360192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POINT DES POSITIONS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199</c:v>
                </c:pt>
              </c:numCache>
            </c:numRef>
          </c:val>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1</c:v>
                </c:pt>
              </c:numCache>
            </c:numRef>
          </c:val>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2</c:v>
                </c:pt>
              </c:numCache>
            </c:numRef>
          </c:val>
        </c:ser>
        <c:ser>
          <c:idx val="3"/>
          <c:order val="3"/>
          <c:tx>
            <c:strRef>
              <c:f>positions!$G$11</c:f>
              <c:strCache>
                <c:ptCount val="1"/>
                <c:pt idx="0">
                  <c:v>vide </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17</c:v>
                </c:pt>
              </c:numCache>
            </c:numRef>
          </c:val>
        </c:ser>
        <c:ser>
          <c:idx val="4"/>
          <c:order val="4"/>
          <c:tx>
            <c:strRef>
              <c:f>positions!$G$12</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positions!$H$12</c:f>
              <c:numCache>
                <c:formatCode>General</c:formatCode>
                <c:ptCount val="1"/>
                <c:pt idx="0">
                  <c:v>219</c:v>
                </c:pt>
              </c:numCache>
            </c:numRef>
          </c:val>
        </c:ser>
        <c:dLbls>
          <c:dLblPos val="outEnd"/>
          <c:showLegendKey val="0"/>
          <c:showVal val="1"/>
          <c:showCatName val="0"/>
          <c:showSerName val="0"/>
          <c:showPercent val="0"/>
          <c:showBubbleSize val="0"/>
        </c:dLbls>
        <c:gapWidth val="219"/>
        <c:overlap val="-27"/>
        <c:axId val="733602464"/>
        <c:axId val="733605184"/>
      </c:barChart>
      <c:catAx>
        <c:axId val="73360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33605184"/>
        <c:crosses val="autoZero"/>
        <c:auto val="1"/>
        <c:lblAlgn val="ctr"/>
        <c:lblOffset val="100"/>
        <c:noMultiLvlLbl val="0"/>
      </c:catAx>
      <c:valAx>
        <c:axId val="73360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3360246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0" normalizeH="0" baseline="0">
                <a:solidFill>
                  <a:schemeClr val="dk1"/>
                </a:solidFill>
                <a:latin typeface="+mn-lt"/>
                <a:ea typeface="+mn-ea"/>
                <a:cs typeface="+mn-cs"/>
              </a:defRPr>
            </a:pPr>
            <a:r>
              <a:rPr lang="fr-FR"/>
              <a:t>Nombre et tx d’heure d’inactivité en min </a:t>
            </a:r>
          </a:p>
        </c:rich>
      </c:tx>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solidFill>
              <a:latin typeface="+mn-lt"/>
              <a:ea typeface="+mn-ea"/>
              <a:cs typeface="+mn-cs"/>
            </a:defRPr>
          </a:pPr>
          <a:endParaRPr lang="fr-FR"/>
        </a:p>
      </c:txPr>
    </c:title>
    <c:autoTitleDeleted val="0"/>
    <c:plotArea>
      <c:layout/>
      <c:doughnut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ticket!$K$20:$K$23</c:f>
              <c:strCache>
                <c:ptCount val="4"/>
                <c:pt idx="0">
                  <c:v>deconnexion hermes</c:v>
                </c:pt>
                <c:pt idx="1">
                  <c:v>non reception d'appels</c:v>
                </c:pt>
                <c:pt idx="2">
                  <c:v>coupure internet</c:v>
                </c:pt>
                <c:pt idx="3">
                  <c:v>coupure electricité</c:v>
                </c:pt>
              </c:strCache>
            </c:strRef>
          </c:cat>
          <c:val>
            <c:numRef>
              <c:f>ticket!$L$20:$L$23</c:f>
              <c:numCache>
                <c:formatCode>General</c:formatCode>
                <c:ptCount val="4"/>
                <c:pt idx="0">
                  <c:v>0</c:v>
                </c:pt>
                <c:pt idx="1">
                  <c:v>105</c:v>
                </c:pt>
                <c:pt idx="2">
                  <c:v>0</c:v>
                </c:pt>
                <c:pt idx="3">
                  <c:v>0</c:v>
                </c:pt>
              </c:numCache>
            </c:numRef>
          </c:val>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accent1"/>
      </a:solidFill>
      <a:prstDash val="solid"/>
      <a:miter lim="800000"/>
    </a:ln>
    <a:effectLst/>
  </c:spPr>
  <c:txPr>
    <a:bodyPr/>
    <a:lstStyle/>
    <a:p>
      <a:pPr>
        <a:defRPr>
          <a:solidFill>
            <a:schemeClr val="dk1"/>
          </a:solidFill>
          <a:latin typeface="+mn-lt"/>
          <a:ea typeface="+mn-ea"/>
          <a:cs typeface="+mn-cs"/>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1er </a:t>
            </a:r>
            <a:r>
              <a:rPr lang="fr-FR" dirty="0" smtClean="0"/>
              <a:t>étage</a:t>
            </a:r>
          </a:p>
          <a:p>
            <a:pPr>
              <a:defRPr/>
            </a:pPr>
            <a:r>
              <a:rPr lang="fr-FR" dirty="0" smtClean="0"/>
              <a:t>PROG+RH+AD</a:t>
            </a:r>
            <a:endParaRPr lang="fr-FR" dirty="0"/>
          </a:p>
        </c:rich>
      </c:tx>
      <c:layout>
        <c:manualLayout>
          <c:xMode val="edge"/>
          <c:yMode val="edge"/>
          <c:x val="0.2334452627868578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'!$G$40</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'!$H$40</c:f>
              <c:numCache>
                <c:formatCode>General</c:formatCode>
                <c:ptCount val="1"/>
                <c:pt idx="0">
                  <c:v>20</c:v>
                </c:pt>
              </c:numCache>
            </c:numRef>
          </c:val>
        </c:ser>
        <c:ser>
          <c:idx val="1"/>
          <c:order val="1"/>
          <c:tx>
            <c:strRef>
              <c:f>'detail '!$G$41</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'!$H$41</c:f>
              <c:numCache>
                <c:formatCode>General</c:formatCode>
                <c:ptCount val="1"/>
                <c:pt idx="0">
                  <c:v>5</c:v>
                </c:pt>
              </c:numCache>
            </c:numRef>
          </c:val>
        </c:ser>
        <c:ser>
          <c:idx val="2"/>
          <c:order val="2"/>
          <c:tx>
            <c:strRef>
              <c:f>'detail '!$G$42</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'!$H$42</c:f>
              <c:numCache>
                <c:formatCode>General</c:formatCode>
                <c:ptCount val="1"/>
                <c:pt idx="0">
                  <c:v>0</c:v>
                </c:pt>
              </c:numCache>
            </c:numRef>
          </c:val>
        </c:ser>
        <c:ser>
          <c:idx val="3"/>
          <c:order val="3"/>
          <c:tx>
            <c:strRef>
              <c:f>'detail '!$G$43</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'!$H$43</c:f>
              <c:numCache>
                <c:formatCode>General</c:formatCode>
                <c:ptCount val="1"/>
                <c:pt idx="0">
                  <c:v>0</c:v>
                </c:pt>
              </c:numCache>
            </c:numRef>
          </c:val>
        </c:ser>
        <c:ser>
          <c:idx val="4"/>
          <c:order val="4"/>
          <c:tx>
            <c:strRef>
              <c:f>'detail '!$G$44</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'!$H$44</c:f>
              <c:numCache>
                <c:formatCode>General</c:formatCode>
                <c:ptCount val="1"/>
                <c:pt idx="0">
                  <c:v>25</c:v>
                </c:pt>
              </c:numCache>
            </c:numRef>
          </c:val>
        </c:ser>
        <c:dLbls>
          <c:dLblPos val="outEnd"/>
          <c:showLegendKey val="0"/>
          <c:showVal val="1"/>
          <c:showCatName val="0"/>
          <c:showSerName val="0"/>
          <c:showPercent val="0"/>
          <c:showBubbleSize val="0"/>
        </c:dLbls>
        <c:gapWidth val="219"/>
        <c:overlap val="-27"/>
        <c:axId val="733603552"/>
        <c:axId val="733606272"/>
      </c:barChart>
      <c:catAx>
        <c:axId val="733603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33606272"/>
        <c:crosses val="autoZero"/>
        <c:auto val="1"/>
        <c:lblAlgn val="ctr"/>
        <c:lblOffset val="100"/>
        <c:noMultiLvlLbl val="0"/>
      </c:catAx>
      <c:valAx>
        <c:axId val="733606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3360355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2ieme </a:t>
            </a:r>
            <a:r>
              <a:rPr lang="fr-FR" dirty="0" smtClean="0"/>
              <a:t>étage</a:t>
            </a:r>
          </a:p>
          <a:p>
            <a:pPr>
              <a:defRPr/>
            </a:pPr>
            <a:r>
              <a:rPr lang="fr-FR" dirty="0" smtClean="0"/>
              <a:t>COM+AI+DFC+DSI</a:t>
            </a:r>
            <a:endParaRPr lang="fr-FR" dirty="0"/>
          </a:p>
        </c:rich>
      </c:tx>
      <c:layout>
        <c:manualLayout>
          <c:xMode val="edge"/>
          <c:yMode val="edge"/>
          <c:x val="0.2167791435468230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'!$G$53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'!$H$53</c:f>
              <c:numCache>
                <c:formatCode>General</c:formatCode>
                <c:ptCount val="1"/>
                <c:pt idx="0">
                  <c:v>24</c:v>
                </c:pt>
              </c:numCache>
            </c:numRef>
          </c:val>
        </c:ser>
        <c:ser>
          <c:idx val="1"/>
          <c:order val="1"/>
          <c:tx>
            <c:strRef>
              <c:f>'detail '!$G$54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'!$H$54</c:f>
              <c:numCache>
                <c:formatCode>General</c:formatCode>
                <c:ptCount val="1"/>
                <c:pt idx="0">
                  <c:v>2</c:v>
                </c:pt>
              </c:numCache>
            </c:numRef>
          </c:val>
        </c:ser>
        <c:ser>
          <c:idx val="2"/>
          <c:order val="2"/>
          <c:tx>
            <c:strRef>
              <c:f>'detail '!$G$55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'!$H$55</c:f>
              <c:numCache>
                <c:formatCode>General</c:formatCode>
                <c:ptCount val="1"/>
                <c:pt idx="0">
                  <c:v>0</c:v>
                </c:pt>
              </c:numCache>
            </c:numRef>
          </c:val>
        </c:ser>
        <c:ser>
          <c:idx val="3"/>
          <c:order val="3"/>
          <c:tx>
            <c:strRef>
              <c:f>'detail '!$G$56</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'!$H$56</c:f>
              <c:numCache>
                <c:formatCode>General</c:formatCode>
                <c:ptCount val="1"/>
                <c:pt idx="0">
                  <c:v>2</c:v>
                </c:pt>
              </c:numCache>
            </c:numRef>
          </c:val>
        </c:ser>
        <c:ser>
          <c:idx val="4"/>
          <c:order val="4"/>
          <c:tx>
            <c:strRef>
              <c:f>'detail '!$G$57</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'!$H$57</c:f>
              <c:numCache>
                <c:formatCode>General</c:formatCode>
                <c:ptCount val="1"/>
                <c:pt idx="0">
                  <c:v>28</c:v>
                </c:pt>
              </c:numCache>
            </c:numRef>
          </c:val>
        </c:ser>
        <c:dLbls>
          <c:dLblPos val="outEnd"/>
          <c:showLegendKey val="0"/>
          <c:showVal val="1"/>
          <c:showCatName val="0"/>
          <c:showSerName val="0"/>
          <c:showPercent val="0"/>
          <c:showBubbleSize val="0"/>
        </c:dLbls>
        <c:gapWidth val="219"/>
        <c:overlap val="-27"/>
        <c:axId val="733608448"/>
        <c:axId val="733608992"/>
      </c:barChart>
      <c:catAx>
        <c:axId val="733608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33608992"/>
        <c:crosses val="autoZero"/>
        <c:auto val="1"/>
        <c:lblAlgn val="ctr"/>
        <c:lblOffset val="100"/>
        <c:noMultiLvlLbl val="0"/>
      </c:catAx>
      <c:valAx>
        <c:axId val="733608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3360844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'!$G$33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'!$H$33</c:f>
              <c:numCache>
                <c:formatCode>General</c:formatCode>
                <c:ptCount val="1"/>
                <c:pt idx="0">
                  <c:v>67</c:v>
                </c:pt>
              </c:numCache>
            </c:numRef>
          </c:val>
        </c:ser>
        <c:ser>
          <c:idx val="1"/>
          <c:order val="1"/>
          <c:tx>
            <c:strRef>
              <c:f>'detail '!$G$34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'!$H$34</c:f>
              <c:numCache>
                <c:formatCode>General</c:formatCode>
                <c:ptCount val="1"/>
                <c:pt idx="0">
                  <c:v>0</c:v>
                </c:pt>
              </c:numCache>
            </c:numRef>
          </c:val>
        </c:ser>
        <c:ser>
          <c:idx val="2"/>
          <c:order val="2"/>
          <c:tx>
            <c:strRef>
              <c:f>'detail '!$G$35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'!$H$35</c:f>
              <c:numCache>
                <c:formatCode>General</c:formatCode>
                <c:ptCount val="1"/>
                <c:pt idx="0">
                  <c:v>0</c:v>
                </c:pt>
              </c:numCache>
            </c:numRef>
          </c:val>
        </c:ser>
        <c:ser>
          <c:idx val="3"/>
          <c:order val="3"/>
          <c:tx>
            <c:strRef>
              <c:f>'detail '!$G$36</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'!$H$36</c:f>
              <c:numCache>
                <c:formatCode>General</c:formatCode>
                <c:ptCount val="1"/>
                <c:pt idx="0">
                  <c:v>17</c:v>
                </c:pt>
              </c:numCache>
            </c:numRef>
          </c:val>
        </c:ser>
        <c:ser>
          <c:idx val="4"/>
          <c:order val="4"/>
          <c:tx>
            <c:strRef>
              <c:f>'detail '!$G$37</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'!$H$37</c:f>
              <c:numCache>
                <c:formatCode>General</c:formatCode>
                <c:ptCount val="1"/>
                <c:pt idx="0">
                  <c:v>84</c:v>
                </c:pt>
              </c:numCache>
            </c:numRef>
          </c:val>
        </c:ser>
        <c:dLbls>
          <c:dLblPos val="outEnd"/>
          <c:showLegendKey val="0"/>
          <c:showVal val="1"/>
          <c:showCatName val="0"/>
          <c:showSerName val="0"/>
          <c:showPercent val="0"/>
          <c:showBubbleSize val="0"/>
        </c:dLbls>
        <c:gapWidth val="219"/>
        <c:overlap val="-27"/>
        <c:axId val="733596480"/>
        <c:axId val="733597024"/>
      </c:barChart>
      <c:catAx>
        <c:axId val="733596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33597024"/>
        <c:crosses val="autoZero"/>
        <c:auto val="1"/>
        <c:lblAlgn val="ctr"/>
        <c:lblOffset val="100"/>
        <c:noMultiLvlLbl val="0"/>
      </c:catAx>
      <c:valAx>
        <c:axId val="733597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73359648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86479C-EA5C-4960-AFAB-47E52DE43E4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BA59C191-EAC9-400C-91DF-08672997E212}">
      <dgm:prSet phldrT="[Texte]" custT="1"/>
      <dgm:spPr/>
      <dgm:t>
        <a:bodyPr/>
        <a:lstStyle/>
        <a:p>
          <a:endParaRPr lang="fr-FR" sz="1400" b="1" dirty="0" smtClean="0">
            <a:latin typeface="Bell MT" panose="02020503060305020303" pitchFamily="18" charset="0"/>
          </a:endParaRPr>
        </a:p>
        <a:p>
          <a:r>
            <a:rPr lang="fr-FR" sz="1400" b="1" dirty="0" smtClean="0">
              <a:latin typeface="Bell MT" panose="02020503060305020303" pitchFamily="18" charset="0"/>
            </a:rPr>
            <a:t>Nombre</a:t>
          </a:r>
          <a:endParaRPr lang="fr-FR" sz="1400" b="1" dirty="0">
            <a:latin typeface="Bell MT" panose="02020503060305020303" pitchFamily="18" charset="0"/>
          </a:endParaRPr>
        </a:p>
      </dgm:t>
    </dgm:pt>
    <dgm:pt modelId="{CEDD4079-CE79-4E17-8F66-5415392A7623}" type="parTrans" cxnId="{66D40A2B-BEEF-42B3-A1F0-4EE247536D8F}">
      <dgm:prSet/>
      <dgm:spPr/>
      <dgm:t>
        <a:bodyPr/>
        <a:lstStyle/>
        <a:p>
          <a:endParaRPr lang="fr-FR"/>
        </a:p>
      </dgm:t>
    </dgm:pt>
    <dgm:pt modelId="{A91A667D-679B-490C-A616-B05F30C5B35D}" type="sibTrans" cxnId="{66D40A2B-BEEF-42B3-A1F0-4EE247536D8F}">
      <dgm:prSet/>
      <dgm:spPr/>
      <dgm:t>
        <a:bodyPr/>
        <a:lstStyle/>
        <a:p>
          <a:endParaRPr lang="fr-FR"/>
        </a:p>
      </dgm:t>
    </dgm:pt>
    <dgm:pt modelId="{A4119696-336E-4F9C-912C-1790ECFD5B61}">
      <dgm:prSet phldrT="[Texte]" custT="1"/>
      <dgm:spPr/>
      <dgm:t>
        <a:bodyPr/>
        <a:lstStyle/>
        <a:p>
          <a:endParaRPr lang="fr-FR" sz="1400" b="1" dirty="0" smtClean="0">
            <a:latin typeface="Bell MT" panose="02020503060305020303" pitchFamily="18" charset="0"/>
          </a:endParaRPr>
        </a:p>
        <a:p>
          <a:r>
            <a:rPr lang="fr-FR" sz="1400" b="1" dirty="0" smtClean="0">
              <a:latin typeface="Bell MT" panose="02020503060305020303" pitchFamily="18" charset="0"/>
            </a:rPr>
            <a:t>Obj IT</a:t>
          </a:r>
          <a:endParaRPr lang="fr-FR" sz="1400" b="1" dirty="0">
            <a:latin typeface="Bell MT" panose="02020503060305020303" pitchFamily="18" charset="0"/>
          </a:endParaRPr>
        </a:p>
      </dgm:t>
    </dgm:pt>
    <dgm:pt modelId="{B065685C-EAE6-443F-9024-F1F9D0B9BEB4}" type="parTrans" cxnId="{AA96D3A0-184D-49E5-883B-3E021390ED22}">
      <dgm:prSet/>
      <dgm:spPr/>
      <dgm:t>
        <a:bodyPr/>
        <a:lstStyle/>
        <a:p>
          <a:endParaRPr lang="fr-FR"/>
        </a:p>
      </dgm:t>
    </dgm:pt>
    <dgm:pt modelId="{8D6BB660-8882-49D5-9505-B88940FC9947}" type="sibTrans" cxnId="{AA96D3A0-184D-49E5-883B-3E021390ED22}">
      <dgm:prSet/>
      <dgm:spPr/>
      <dgm:t>
        <a:bodyPr/>
        <a:lstStyle/>
        <a:p>
          <a:endParaRPr lang="fr-FR"/>
        </a:p>
      </dgm:t>
    </dgm:pt>
    <dgm:pt modelId="{9A840BA3-0E52-44E5-B558-9EB157A1D326}">
      <dgm:prSet phldrT="[Texte]" custT="1"/>
      <dgm:spPr/>
      <dgm:t>
        <a:bodyPr/>
        <a:lstStyle/>
        <a:p>
          <a:r>
            <a:rPr lang="fr-FR" sz="2400" b="1" dirty="0" smtClean="0">
              <a:solidFill>
                <a:schemeClr val="accent1">
                  <a:lumMod val="50000"/>
                </a:schemeClr>
              </a:solidFill>
              <a:latin typeface="Baskerville Old Face" panose="02020602080505020303" pitchFamily="18" charset="0"/>
            </a:rPr>
            <a:t>5</a:t>
          </a:r>
          <a:endParaRPr lang="fr-FR" sz="2400" b="1" dirty="0">
            <a:solidFill>
              <a:schemeClr val="accent1">
                <a:lumMod val="50000"/>
              </a:schemeClr>
            </a:solidFill>
            <a:latin typeface="Baskerville Old Face" panose="02020602080505020303" pitchFamily="18" charset="0"/>
          </a:endParaRPr>
        </a:p>
      </dgm:t>
    </dgm:pt>
    <dgm:pt modelId="{6E6F76C6-8F97-41B2-898B-C8C4DEAF2767}" type="parTrans" cxnId="{EA20DEE2-4C2B-4906-95E0-D9AF08FDAE5C}">
      <dgm:prSet/>
      <dgm:spPr/>
      <dgm:t>
        <a:bodyPr/>
        <a:lstStyle/>
        <a:p>
          <a:endParaRPr lang="fr-FR"/>
        </a:p>
      </dgm:t>
    </dgm:pt>
    <dgm:pt modelId="{20720E18-387C-460E-B434-2371401C95DE}" type="sibTrans" cxnId="{EA20DEE2-4C2B-4906-95E0-D9AF08FDAE5C}">
      <dgm:prSet/>
      <dgm:spPr/>
      <dgm:t>
        <a:bodyPr/>
        <a:lstStyle/>
        <a:p>
          <a:endParaRPr lang="fr-FR"/>
        </a:p>
      </dgm:t>
    </dgm:pt>
    <dgm:pt modelId="{56220AFA-1D07-4104-8067-6AE8EF7D4204}">
      <dgm:prSet phldrT="[Texte]" custT="1"/>
      <dgm:spPr/>
      <dgm:t>
        <a:bodyPr/>
        <a:lstStyle/>
        <a:p>
          <a:endParaRPr lang="fr-FR" sz="1400" b="1" dirty="0" smtClean="0">
            <a:latin typeface="Bell MT" panose="02020503060305020303" pitchFamily="18" charset="0"/>
          </a:endParaRPr>
        </a:p>
        <a:p>
          <a:r>
            <a:rPr lang="fr-FR" sz="1400" b="1" dirty="0" smtClean="0">
              <a:latin typeface="Bell MT" panose="02020503060305020303" pitchFamily="18" charset="0"/>
            </a:rPr>
            <a:t>Clôturé</a:t>
          </a:r>
          <a:endParaRPr lang="fr-FR" sz="1400" b="1" dirty="0">
            <a:latin typeface="Bell MT" panose="02020503060305020303" pitchFamily="18" charset="0"/>
          </a:endParaRPr>
        </a:p>
      </dgm:t>
    </dgm:pt>
    <dgm:pt modelId="{E90E5469-2EA0-40A8-A745-A1126D89E2E7}" type="parTrans" cxnId="{CF36BE8B-813D-481A-975C-217806C12E68}">
      <dgm:prSet/>
      <dgm:spPr/>
      <dgm:t>
        <a:bodyPr/>
        <a:lstStyle/>
        <a:p>
          <a:endParaRPr lang="fr-FR"/>
        </a:p>
      </dgm:t>
    </dgm:pt>
    <dgm:pt modelId="{82C3377B-FF54-49DC-8332-CE188D44717E}" type="sibTrans" cxnId="{CF36BE8B-813D-481A-975C-217806C12E68}">
      <dgm:prSet/>
      <dgm:spPr/>
      <dgm:t>
        <a:bodyPr/>
        <a:lstStyle/>
        <a:p>
          <a:endParaRPr lang="fr-FR"/>
        </a:p>
      </dgm:t>
    </dgm:pt>
    <dgm:pt modelId="{27A110B4-891D-4285-922C-B71A1172C5D5}">
      <dgm:prSet phldrT="[Texte]" custT="1"/>
      <dgm:spPr/>
      <dgm:t>
        <a:bodyPr/>
        <a:lstStyle/>
        <a:p>
          <a:r>
            <a:rPr lang="fr-FR" sz="2400" b="1" dirty="0" smtClean="0">
              <a:solidFill>
                <a:schemeClr val="accent1">
                  <a:lumMod val="50000"/>
                </a:schemeClr>
              </a:solidFill>
              <a:latin typeface="Baskerville Old Face" panose="02020602080505020303" pitchFamily="18" charset="0"/>
            </a:rPr>
            <a:t>31</a:t>
          </a:r>
          <a:endParaRPr lang="fr-FR" sz="2400" b="1" dirty="0">
            <a:solidFill>
              <a:schemeClr val="accent1">
                <a:lumMod val="50000"/>
              </a:schemeClr>
            </a:solidFill>
            <a:latin typeface="Baskerville Old Face" panose="02020602080505020303" pitchFamily="18" charset="0"/>
          </a:endParaRPr>
        </a:p>
      </dgm:t>
    </dgm:pt>
    <dgm:pt modelId="{1D6FEC01-CEF9-41E5-BD96-293168AB425B}" type="sibTrans" cxnId="{89359F05-2866-4544-862D-5153D3AA389E}">
      <dgm:prSet/>
      <dgm:spPr/>
      <dgm:t>
        <a:bodyPr/>
        <a:lstStyle/>
        <a:p>
          <a:endParaRPr lang="fr-FR"/>
        </a:p>
      </dgm:t>
    </dgm:pt>
    <dgm:pt modelId="{026A844A-4895-4AB3-8A10-703293D5FEF1}" type="parTrans" cxnId="{89359F05-2866-4544-862D-5153D3AA389E}">
      <dgm:prSet/>
      <dgm:spPr/>
      <dgm:t>
        <a:bodyPr/>
        <a:lstStyle/>
        <a:p>
          <a:endParaRPr lang="fr-FR"/>
        </a:p>
      </dgm:t>
    </dgm:pt>
    <dgm:pt modelId="{3E240924-2A29-4893-BE36-81037C47A986}">
      <dgm:prSet phldrT="[Texte]" custT="1"/>
      <dgm:spPr/>
      <dgm:t>
        <a:bodyPr/>
        <a:lstStyle/>
        <a:p>
          <a:r>
            <a:rPr lang="fr-FR" sz="2400" b="1" dirty="0" smtClean="0">
              <a:solidFill>
                <a:schemeClr val="accent1">
                  <a:lumMod val="50000"/>
                </a:schemeClr>
              </a:solidFill>
              <a:latin typeface="Baskerville Old Face" panose="02020602080505020303" pitchFamily="18" charset="0"/>
            </a:rPr>
            <a:t>4</a:t>
          </a:r>
          <a:endParaRPr lang="fr-FR" sz="2400" b="1" dirty="0">
            <a:solidFill>
              <a:schemeClr val="accent1">
                <a:lumMod val="50000"/>
              </a:schemeClr>
            </a:solidFill>
            <a:latin typeface="Baskerville Old Face" panose="02020602080505020303" pitchFamily="18" charset="0"/>
          </a:endParaRPr>
        </a:p>
      </dgm:t>
    </dgm:pt>
    <dgm:pt modelId="{387F939E-80DB-4872-AA27-6D39474CC259}" type="sibTrans" cxnId="{5C20CDF8-35F8-4028-A093-466C39A08804}">
      <dgm:prSet/>
      <dgm:spPr/>
      <dgm:t>
        <a:bodyPr/>
        <a:lstStyle/>
        <a:p>
          <a:endParaRPr lang="fr-FR"/>
        </a:p>
      </dgm:t>
    </dgm:pt>
    <dgm:pt modelId="{D688D9A9-893F-4094-993B-1E841E22D837}" type="parTrans" cxnId="{5C20CDF8-35F8-4028-A093-466C39A08804}">
      <dgm:prSet/>
      <dgm:spPr/>
      <dgm:t>
        <a:bodyPr/>
        <a:lstStyle/>
        <a:p>
          <a:endParaRPr lang="fr-FR"/>
        </a:p>
      </dgm:t>
    </dgm:pt>
    <dgm:pt modelId="{A65A5ABE-6440-48A1-875B-132A644BF634}" type="pres">
      <dgm:prSet presAssocID="{F286479C-EA5C-4960-AFAB-47E52DE43E4A}" presName="theList" presStyleCnt="0">
        <dgm:presLayoutVars>
          <dgm:dir/>
          <dgm:animLvl val="lvl"/>
          <dgm:resizeHandles val="exact"/>
        </dgm:presLayoutVars>
      </dgm:prSet>
      <dgm:spPr/>
      <dgm:t>
        <a:bodyPr/>
        <a:lstStyle/>
        <a:p>
          <a:endParaRPr lang="fr-FR"/>
        </a:p>
      </dgm:t>
    </dgm:pt>
    <dgm:pt modelId="{49C662BB-F694-4331-87B2-06C348060916}" type="pres">
      <dgm:prSet presAssocID="{BA59C191-EAC9-400C-91DF-08672997E212}" presName="compNode" presStyleCnt="0"/>
      <dgm:spPr/>
    </dgm:pt>
    <dgm:pt modelId="{6AEE3AF1-326D-40BF-8A4B-3A2D8A05D40A}" type="pres">
      <dgm:prSet presAssocID="{BA59C191-EAC9-400C-91DF-08672997E212}" presName="aNode" presStyleLbl="bgShp" presStyleIdx="0" presStyleCnt="3"/>
      <dgm:spPr/>
      <dgm:t>
        <a:bodyPr/>
        <a:lstStyle/>
        <a:p>
          <a:endParaRPr lang="fr-FR"/>
        </a:p>
      </dgm:t>
    </dgm:pt>
    <dgm:pt modelId="{642412D6-6F80-415A-B834-12799691EF68}" type="pres">
      <dgm:prSet presAssocID="{BA59C191-EAC9-400C-91DF-08672997E212}" presName="textNode" presStyleLbl="bgShp" presStyleIdx="0" presStyleCnt="3"/>
      <dgm:spPr/>
      <dgm:t>
        <a:bodyPr/>
        <a:lstStyle/>
        <a:p>
          <a:endParaRPr lang="fr-FR"/>
        </a:p>
      </dgm:t>
    </dgm:pt>
    <dgm:pt modelId="{6B15119B-1DAC-4161-AA10-E5C64088E437}" type="pres">
      <dgm:prSet presAssocID="{BA59C191-EAC9-400C-91DF-08672997E212}" presName="compChildNode" presStyleCnt="0"/>
      <dgm:spPr/>
    </dgm:pt>
    <dgm:pt modelId="{6A3DBDE8-72C1-46E4-8CB1-E917EC493FF7}" type="pres">
      <dgm:prSet presAssocID="{BA59C191-EAC9-400C-91DF-08672997E212}" presName="theInnerList" presStyleCnt="0"/>
      <dgm:spPr/>
    </dgm:pt>
    <dgm:pt modelId="{55F7BFAE-8E74-4CCD-8F23-8EC903398DE8}" type="pres">
      <dgm:prSet presAssocID="{27A110B4-891D-4285-922C-B71A1172C5D5}" presName="childNode" presStyleLbl="node1" presStyleIdx="0" presStyleCnt="3" custScaleX="93611" custScaleY="67057">
        <dgm:presLayoutVars>
          <dgm:bulletEnabled val="1"/>
        </dgm:presLayoutVars>
      </dgm:prSet>
      <dgm:spPr/>
      <dgm:t>
        <a:bodyPr/>
        <a:lstStyle/>
        <a:p>
          <a:endParaRPr lang="fr-FR"/>
        </a:p>
      </dgm:t>
    </dgm:pt>
    <dgm:pt modelId="{7312F7D5-D988-45ED-95B8-6FF4991EA181}" type="pres">
      <dgm:prSet presAssocID="{BA59C191-EAC9-400C-91DF-08672997E212}" presName="aSpace" presStyleCnt="0"/>
      <dgm:spPr/>
    </dgm:pt>
    <dgm:pt modelId="{8D11F31B-0CFE-47FC-AB2A-1B4C3ECFC4D5}" type="pres">
      <dgm:prSet presAssocID="{A4119696-336E-4F9C-912C-1790ECFD5B61}" presName="compNode" presStyleCnt="0"/>
      <dgm:spPr/>
    </dgm:pt>
    <dgm:pt modelId="{1F6FB372-DE18-4B3E-A418-92F1D5682705}" type="pres">
      <dgm:prSet presAssocID="{A4119696-336E-4F9C-912C-1790ECFD5B61}" presName="aNode" presStyleLbl="bgShp" presStyleIdx="1" presStyleCnt="3"/>
      <dgm:spPr/>
      <dgm:t>
        <a:bodyPr/>
        <a:lstStyle/>
        <a:p>
          <a:endParaRPr lang="fr-FR"/>
        </a:p>
      </dgm:t>
    </dgm:pt>
    <dgm:pt modelId="{0CAF9E1F-90EB-4870-812E-3FB379059817}" type="pres">
      <dgm:prSet presAssocID="{A4119696-336E-4F9C-912C-1790ECFD5B61}" presName="textNode" presStyleLbl="bgShp" presStyleIdx="1" presStyleCnt="3"/>
      <dgm:spPr/>
      <dgm:t>
        <a:bodyPr/>
        <a:lstStyle/>
        <a:p>
          <a:endParaRPr lang="fr-FR"/>
        </a:p>
      </dgm:t>
    </dgm:pt>
    <dgm:pt modelId="{835A5EF0-0E8C-4EFA-9044-C556FB3BA5FF}" type="pres">
      <dgm:prSet presAssocID="{A4119696-336E-4F9C-912C-1790ECFD5B61}" presName="compChildNode" presStyleCnt="0"/>
      <dgm:spPr/>
    </dgm:pt>
    <dgm:pt modelId="{7248E901-72B0-4949-B3EE-A7CC031E7CEA}" type="pres">
      <dgm:prSet presAssocID="{A4119696-336E-4F9C-912C-1790ECFD5B61}" presName="theInnerList" presStyleCnt="0"/>
      <dgm:spPr/>
    </dgm:pt>
    <dgm:pt modelId="{89909B9A-036C-44E2-A66B-6D43D82776BA}" type="pres">
      <dgm:prSet presAssocID="{9A840BA3-0E52-44E5-B558-9EB157A1D326}" presName="childNode" presStyleLbl="node1" presStyleIdx="1" presStyleCnt="3" custScaleX="93611" custScaleY="67057">
        <dgm:presLayoutVars>
          <dgm:bulletEnabled val="1"/>
        </dgm:presLayoutVars>
      </dgm:prSet>
      <dgm:spPr/>
      <dgm:t>
        <a:bodyPr/>
        <a:lstStyle/>
        <a:p>
          <a:endParaRPr lang="fr-FR"/>
        </a:p>
      </dgm:t>
    </dgm:pt>
    <dgm:pt modelId="{DC0F060C-5CE4-4A45-A83A-0285CAE9E371}" type="pres">
      <dgm:prSet presAssocID="{A4119696-336E-4F9C-912C-1790ECFD5B61}" presName="aSpace" presStyleCnt="0"/>
      <dgm:spPr/>
    </dgm:pt>
    <dgm:pt modelId="{9ED3DA30-790C-4E02-8B40-0A1334228463}" type="pres">
      <dgm:prSet presAssocID="{56220AFA-1D07-4104-8067-6AE8EF7D4204}" presName="compNode" presStyleCnt="0"/>
      <dgm:spPr/>
    </dgm:pt>
    <dgm:pt modelId="{D0B9C7D0-BAFD-415C-A801-C49A63BA0F78}" type="pres">
      <dgm:prSet presAssocID="{56220AFA-1D07-4104-8067-6AE8EF7D4204}" presName="aNode" presStyleLbl="bgShp" presStyleIdx="2" presStyleCnt="3"/>
      <dgm:spPr/>
      <dgm:t>
        <a:bodyPr/>
        <a:lstStyle/>
        <a:p>
          <a:endParaRPr lang="fr-FR"/>
        </a:p>
      </dgm:t>
    </dgm:pt>
    <dgm:pt modelId="{1FDDD4D9-5CAA-4162-8A82-CAE6559C3AAF}" type="pres">
      <dgm:prSet presAssocID="{56220AFA-1D07-4104-8067-6AE8EF7D4204}" presName="textNode" presStyleLbl="bgShp" presStyleIdx="2" presStyleCnt="3"/>
      <dgm:spPr/>
      <dgm:t>
        <a:bodyPr/>
        <a:lstStyle/>
        <a:p>
          <a:endParaRPr lang="fr-FR"/>
        </a:p>
      </dgm:t>
    </dgm:pt>
    <dgm:pt modelId="{92008570-A2A5-4973-99A2-9D63A6E7EDF1}" type="pres">
      <dgm:prSet presAssocID="{56220AFA-1D07-4104-8067-6AE8EF7D4204}" presName="compChildNode" presStyleCnt="0"/>
      <dgm:spPr/>
    </dgm:pt>
    <dgm:pt modelId="{780EBB67-667F-4E26-B31E-608877246C89}" type="pres">
      <dgm:prSet presAssocID="{56220AFA-1D07-4104-8067-6AE8EF7D4204}" presName="theInnerList" presStyleCnt="0"/>
      <dgm:spPr/>
    </dgm:pt>
    <dgm:pt modelId="{2033E58C-2548-4821-94DF-80E0CE5961C5}" type="pres">
      <dgm:prSet presAssocID="{3E240924-2A29-4893-BE36-81037C47A986}" presName="childNode" presStyleLbl="node1" presStyleIdx="2" presStyleCnt="3" custScaleX="93611" custScaleY="67057">
        <dgm:presLayoutVars>
          <dgm:bulletEnabled val="1"/>
        </dgm:presLayoutVars>
      </dgm:prSet>
      <dgm:spPr/>
      <dgm:t>
        <a:bodyPr/>
        <a:lstStyle/>
        <a:p>
          <a:endParaRPr lang="fr-FR"/>
        </a:p>
      </dgm:t>
    </dgm:pt>
  </dgm:ptLst>
  <dgm:cxnLst>
    <dgm:cxn modelId="{5C20CDF8-35F8-4028-A093-466C39A08804}" srcId="{56220AFA-1D07-4104-8067-6AE8EF7D4204}" destId="{3E240924-2A29-4893-BE36-81037C47A986}" srcOrd="0" destOrd="0" parTransId="{D688D9A9-893F-4094-993B-1E841E22D837}" sibTransId="{387F939E-80DB-4872-AA27-6D39474CC259}"/>
    <dgm:cxn modelId="{89359F05-2866-4544-862D-5153D3AA389E}" srcId="{BA59C191-EAC9-400C-91DF-08672997E212}" destId="{27A110B4-891D-4285-922C-B71A1172C5D5}" srcOrd="0" destOrd="0" parTransId="{026A844A-4895-4AB3-8A10-703293D5FEF1}" sibTransId="{1D6FEC01-CEF9-41E5-BD96-293168AB425B}"/>
    <dgm:cxn modelId="{CA242CEA-D389-4092-AD9F-23F0E7CC1E42}" type="presOf" srcId="{56220AFA-1D07-4104-8067-6AE8EF7D4204}" destId="{D0B9C7D0-BAFD-415C-A801-C49A63BA0F78}" srcOrd="0" destOrd="0" presId="urn:microsoft.com/office/officeart/2005/8/layout/lProcess2"/>
    <dgm:cxn modelId="{AA96D3A0-184D-49E5-883B-3E021390ED22}" srcId="{F286479C-EA5C-4960-AFAB-47E52DE43E4A}" destId="{A4119696-336E-4F9C-912C-1790ECFD5B61}" srcOrd="1" destOrd="0" parTransId="{B065685C-EAE6-443F-9024-F1F9D0B9BEB4}" sibTransId="{8D6BB660-8882-49D5-9505-B88940FC9947}"/>
    <dgm:cxn modelId="{66D40A2B-BEEF-42B3-A1F0-4EE247536D8F}" srcId="{F286479C-EA5C-4960-AFAB-47E52DE43E4A}" destId="{BA59C191-EAC9-400C-91DF-08672997E212}" srcOrd="0" destOrd="0" parTransId="{CEDD4079-CE79-4E17-8F66-5415392A7623}" sibTransId="{A91A667D-679B-490C-A616-B05F30C5B35D}"/>
    <dgm:cxn modelId="{EA20DEE2-4C2B-4906-95E0-D9AF08FDAE5C}" srcId="{A4119696-336E-4F9C-912C-1790ECFD5B61}" destId="{9A840BA3-0E52-44E5-B558-9EB157A1D326}" srcOrd="0" destOrd="0" parTransId="{6E6F76C6-8F97-41B2-898B-C8C4DEAF2767}" sibTransId="{20720E18-387C-460E-B434-2371401C95DE}"/>
    <dgm:cxn modelId="{C7B167CC-E0D5-4375-95B6-1AA072DFDDB2}" type="presOf" srcId="{A4119696-336E-4F9C-912C-1790ECFD5B61}" destId="{1F6FB372-DE18-4B3E-A418-92F1D5682705}" srcOrd="0" destOrd="0" presId="urn:microsoft.com/office/officeart/2005/8/layout/lProcess2"/>
    <dgm:cxn modelId="{4D8C0C8C-5828-4924-81C4-036833274CC1}" type="presOf" srcId="{F286479C-EA5C-4960-AFAB-47E52DE43E4A}" destId="{A65A5ABE-6440-48A1-875B-132A644BF634}" srcOrd="0" destOrd="0" presId="urn:microsoft.com/office/officeart/2005/8/layout/lProcess2"/>
    <dgm:cxn modelId="{3AD6331D-A9E4-49F7-A0FA-19DAD2FFBA0B}" type="presOf" srcId="{27A110B4-891D-4285-922C-B71A1172C5D5}" destId="{55F7BFAE-8E74-4CCD-8F23-8EC903398DE8}" srcOrd="0" destOrd="0" presId="urn:microsoft.com/office/officeart/2005/8/layout/lProcess2"/>
    <dgm:cxn modelId="{4A1D2E1E-E9B2-460C-A147-D7F2561937AB}" type="presOf" srcId="{BA59C191-EAC9-400C-91DF-08672997E212}" destId="{642412D6-6F80-415A-B834-12799691EF68}" srcOrd="1" destOrd="0" presId="urn:microsoft.com/office/officeart/2005/8/layout/lProcess2"/>
    <dgm:cxn modelId="{6546689B-CFBB-4386-B8FE-1134CF7CA3FF}" type="presOf" srcId="{A4119696-336E-4F9C-912C-1790ECFD5B61}" destId="{0CAF9E1F-90EB-4870-812E-3FB379059817}" srcOrd="1" destOrd="0" presId="urn:microsoft.com/office/officeart/2005/8/layout/lProcess2"/>
    <dgm:cxn modelId="{6B1BB13B-41A9-4B19-88D4-B06129664C37}" type="presOf" srcId="{BA59C191-EAC9-400C-91DF-08672997E212}" destId="{6AEE3AF1-326D-40BF-8A4B-3A2D8A05D40A}" srcOrd="0" destOrd="0" presId="urn:microsoft.com/office/officeart/2005/8/layout/lProcess2"/>
    <dgm:cxn modelId="{C50B655B-7D14-446A-9C02-A3D15104FA7C}" type="presOf" srcId="{9A840BA3-0E52-44E5-B558-9EB157A1D326}" destId="{89909B9A-036C-44E2-A66B-6D43D82776BA}" srcOrd="0" destOrd="0" presId="urn:microsoft.com/office/officeart/2005/8/layout/lProcess2"/>
    <dgm:cxn modelId="{6BAC1A7E-98D4-46DF-BA25-88B51127427A}" type="presOf" srcId="{56220AFA-1D07-4104-8067-6AE8EF7D4204}" destId="{1FDDD4D9-5CAA-4162-8A82-CAE6559C3AAF}" srcOrd="1" destOrd="0" presId="urn:microsoft.com/office/officeart/2005/8/layout/lProcess2"/>
    <dgm:cxn modelId="{6DC34408-82A9-4070-B372-C0230B415BA8}" type="presOf" srcId="{3E240924-2A29-4893-BE36-81037C47A986}" destId="{2033E58C-2548-4821-94DF-80E0CE5961C5}" srcOrd="0" destOrd="0" presId="urn:microsoft.com/office/officeart/2005/8/layout/lProcess2"/>
    <dgm:cxn modelId="{CF36BE8B-813D-481A-975C-217806C12E68}" srcId="{F286479C-EA5C-4960-AFAB-47E52DE43E4A}" destId="{56220AFA-1D07-4104-8067-6AE8EF7D4204}" srcOrd="2" destOrd="0" parTransId="{E90E5469-2EA0-40A8-A745-A1126D89E2E7}" sibTransId="{82C3377B-FF54-49DC-8332-CE188D44717E}"/>
    <dgm:cxn modelId="{F65DF3B7-0D55-409E-884B-8CC8F8F66E8B}" type="presParOf" srcId="{A65A5ABE-6440-48A1-875B-132A644BF634}" destId="{49C662BB-F694-4331-87B2-06C348060916}" srcOrd="0" destOrd="0" presId="urn:microsoft.com/office/officeart/2005/8/layout/lProcess2"/>
    <dgm:cxn modelId="{588CA338-9C98-4773-AE84-63FEC8EC9598}" type="presParOf" srcId="{49C662BB-F694-4331-87B2-06C348060916}" destId="{6AEE3AF1-326D-40BF-8A4B-3A2D8A05D40A}" srcOrd="0" destOrd="0" presId="urn:microsoft.com/office/officeart/2005/8/layout/lProcess2"/>
    <dgm:cxn modelId="{65025173-CA0C-428B-AEBA-6F968893E74A}" type="presParOf" srcId="{49C662BB-F694-4331-87B2-06C348060916}" destId="{642412D6-6F80-415A-B834-12799691EF68}" srcOrd="1" destOrd="0" presId="urn:microsoft.com/office/officeart/2005/8/layout/lProcess2"/>
    <dgm:cxn modelId="{B331815D-37AD-4BE6-AB9A-BA4C0FED71C3}" type="presParOf" srcId="{49C662BB-F694-4331-87B2-06C348060916}" destId="{6B15119B-1DAC-4161-AA10-E5C64088E437}" srcOrd="2" destOrd="0" presId="urn:microsoft.com/office/officeart/2005/8/layout/lProcess2"/>
    <dgm:cxn modelId="{34DF88B3-BDCA-40CF-9FDF-D5BAC2F3E9B0}" type="presParOf" srcId="{6B15119B-1DAC-4161-AA10-E5C64088E437}" destId="{6A3DBDE8-72C1-46E4-8CB1-E917EC493FF7}" srcOrd="0" destOrd="0" presId="urn:microsoft.com/office/officeart/2005/8/layout/lProcess2"/>
    <dgm:cxn modelId="{EFE15D0D-E09E-48AB-9DE5-B9BC0099AA53}" type="presParOf" srcId="{6A3DBDE8-72C1-46E4-8CB1-E917EC493FF7}" destId="{55F7BFAE-8E74-4CCD-8F23-8EC903398DE8}" srcOrd="0" destOrd="0" presId="urn:microsoft.com/office/officeart/2005/8/layout/lProcess2"/>
    <dgm:cxn modelId="{C40DDA7A-CE6D-40A2-846D-6845BC83933E}" type="presParOf" srcId="{A65A5ABE-6440-48A1-875B-132A644BF634}" destId="{7312F7D5-D988-45ED-95B8-6FF4991EA181}" srcOrd="1" destOrd="0" presId="urn:microsoft.com/office/officeart/2005/8/layout/lProcess2"/>
    <dgm:cxn modelId="{3703046C-7ED9-4805-A44B-33A607758A13}" type="presParOf" srcId="{A65A5ABE-6440-48A1-875B-132A644BF634}" destId="{8D11F31B-0CFE-47FC-AB2A-1B4C3ECFC4D5}" srcOrd="2" destOrd="0" presId="urn:microsoft.com/office/officeart/2005/8/layout/lProcess2"/>
    <dgm:cxn modelId="{5D1B7FA6-3669-43AA-8FFD-3B55F7D55E98}" type="presParOf" srcId="{8D11F31B-0CFE-47FC-AB2A-1B4C3ECFC4D5}" destId="{1F6FB372-DE18-4B3E-A418-92F1D5682705}" srcOrd="0" destOrd="0" presId="urn:microsoft.com/office/officeart/2005/8/layout/lProcess2"/>
    <dgm:cxn modelId="{7001C37F-639C-40F4-B816-183AC4FD3B0F}" type="presParOf" srcId="{8D11F31B-0CFE-47FC-AB2A-1B4C3ECFC4D5}" destId="{0CAF9E1F-90EB-4870-812E-3FB379059817}" srcOrd="1" destOrd="0" presId="urn:microsoft.com/office/officeart/2005/8/layout/lProcess2"/>
    <dgm:cxn modelId="{A895074D-1388-4D38-81EC-4E0729509499}" type="presParOf" srcId="{8D11F31B-0CFE-47FC-AB2A-1B4C3ECFC4D5}" destId="{835A5EF0-0E8C-4EFA-9044-C556FB3BA5FF}" srcOrd="2" destOrd="0" presId="urn:microsoft.com/office/officeart/2005/8/layout/lProcess2"/>
    <dgm:cxn modelId="{FDDB9B91-0189-4A58-807D-6F8D3FB4585A}" type="presParOf" srcId="{835A5EF0-0E8C-4EFA-9044-C556FB3BA5FF}" destId="{7248E901-72B0-4949-B3EE-A7CC031E7CEA}" srcOrd="0" destOrd="0" presId="urn:microsoft.com/office/officeart/2005/8/layout/lProcess2"/>
    <dgm:cxn modelId="{0C796571-6C06-4B5A-944E-B81639805FA3}" type="presParOf" srcId="{7248E901-72B0-4949-B3EE-A7CC031E7CEA}" destId="{89909B9A-036C-44E2-A66B-6D43D82776BA}" srcOrd="0" destOrd="0" presId="urn:microsoft.com/office/officeart/2005/8/layout/lProcess2"/>
    <dgm:cxn modelId="{883F39F4-89BD-4F39-8912-228C48AB9023}" type="presParOf" srcId="{A65A5ABE-6440-48A1-875B-132A644BF634}" destId="{DC0F060C-5CE4-4A45-A83A-0285CAE9E371}" srcOrd="3" destOrd="0" presId="urn:microsoft.com/office/officeart/2005/8/layout/lProcess2"/>
    <dgm:cxn modelId="{F864F546-CF6E-4263-870C-A7EE94D13C07}" type="presParOf" srcId="{A65A5ABE-6440-48A1-875B-132A644BF634}" destId="{9ED3DA30-790C-4E02-8B40-0A1334228463}" srcOrd="4" destOrd="0" presId="urn:microsoft.com/office/officeart/2005/8/layout/lProcess2"/>
    <dgm:cxn modelId="{78CDD223-566B-43B0-88CD-682D093759A6}" type="presParOf" srcId="{9ED3DA30-790C-4E02-8B40-0A1334228463}" destId="{D0B9C7D0-BAFD-415C-A801-C49A63BA0F78}" srcOrd="0" destOrd="0" presId="urn:microsoft.com/office/officeart/2005/8/layout/lProcess2"/>
    <dgm:cxn modelId="{BB971A0C-A65B-4A44-AE0A-4D289FE61D39}" type="presParOf" srcId="{9ED3DA30-790C-4E02-8B40-0A1334228463}" destId="{1FDDD4D9-5CAA-4162-8A82-CAE6559C3AAF}" srcOrd="1" destOrd="0" presId="urn:microsoft.com/office/officeart/2005/8/layout/lProcess2"/>
    <dgm:cxn modelId="{6A2267B5-7DDA-43A6-AFD7-7CCA1038C152}" type="presParOf" srcId="{9ED3DA30-790C-4E02-8B40-0A1334228463}" destId="{92008570-A2A5-4973-99A2-9D63A6E7EDF1}" srcOrd="2" destOrd="0" presId="urn:microsoft.com/office/officeart/2005/8/layout/lProcess2"/>
    <dgm:cxn modelId="{EB978BC8-05F4-4301-9B18-ED85F0006D12}" type="presParOf" srcId="{92008570-A2A5-4973-99A2-9D63A6E7EDF1}" destId="{780EBB67-667F-4E26-B31E-608877246C89}" srcOrd="0" destOrd="0" presId="urn:microsoft.com/office/officeart/2005/8/layout/lProcess2"/>
    <dgm:cxn modelId="{2E72A710-E312-42E8-933E-E5D22A76DC6D}" type="presParOf" srcId="{780EBB67-667F-4E26-B31E-608877246C89}" destId="{2033E58C-2548-4821-94DF-80E0CE5961C5}" srcOrd="0"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86479C-EA5C-4960-AFAB-47E52DE43E4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BA59C191-EAC9-400C-91DF-08672997E212}">
      <dgm:prSet phldrT="[Texte]" custT="1"/>
      <dgm:spPr/>
      <dgm:t>
        <a:bodyPr/>
        <a:lstStyle/>
        <a:p>
          <a:endParaRPr lang="fr-FR" sz="1400" b="1" dirty="0" smtClean="0">
            <a:latin typeface="Bell MT" panose="02020503060305020303" pitchFamily="18" charset="0"/>
          </a:endParaRPr>
        </a:p>
        <a:p>
          <a:r>
            <a:rPr lang="fr-FR" sz="1200" b="1" dirty="0" smtClean="0">
              <a:latin typeface="Bell MT" panose="02020503060305020303" pitchFamily="18" charset="0"/>
            </a:rPr>
            <a:t>%AVC</a:t>
          </a:r>
          <a:endParaRPr lang="fr-FR" sz="1200" b="1" dirty="0">
            <a:latin typeface="Bell MT" panose="02020503060305020303" pitchFamily="18" charset="0"/>
          </a:endParaRPr>
        </a:p>
      </dgm:t>
    </dgm:pt>
    <dgm:pt modelId="{CEDD4079-CE79-4E17-8F66-5415392A7623}" type="parTrans" cxnId="{66D40A2B-BEEF-42B3-A1F0-4EE247536D8F}">
      <dgm:prSet/>
      <dgm:spPr/>
      <dgm:t>
        <a:bodyPr/>
        <a:lstStyle/>
        <a:p>
          <a:endParaRPr lang="fr-FR"/>
        </a:p>
      </dgm:t>
    </dgm:pt>
    <dgm:pt modelId="{A91A667D-679B-490C-A616-B05F30C5B35D}" type="sibTrans" cxnId="{66D40A2B-BEEF-42B3-A1F0-4EE247536D8F}">
      <dgm:prSet/>
      <dgm:spPr/>
      <dgm:t>
        <a:bodyPr/>
        <a:lstStyle/>
        <a:p>
          <a:endParaRPr lang="fr-FR"/>
        </a:p>
      </dgm:t>
    </dgm:pt>
    <dgm:pt modelId="{A4119696-336E-4F9C-912C-1790ECFD5B61}">
      <dgm:prSet phldrT="[Texte]" custT="1"/>
      <dgm:spPr/>
      <dgm:t>
        <a:bodyPr/>
        <a:lstStyle/>
        <a:p>
          <a:endParaRPr lang="fr-FR" sz="1200" b="1" dirty="0" smtClean="0">
            <a:latin typeface="Bell MT" panose="02020503060305020303" pitchFamily="18" charset="0"/>
          </a:endParaRPr>
        </a:p>
        <a:p>
          <a:r>
            <a:rPr lang="fr-FR" sz="1200" b="1" dirty="0" smtClean="0">
              <a:latin typeface="Bell MT" panose="02020503060305020303" pitchFamily="18" charset="0"/>
            </a:rPr>
            <a:t>O</a:t>
          </a:r>
          <a:r>
            <a:rPr lang="fr-FR" sz="1200" b="0" dirty="0" smtClean="0">
              <a:latin typeface="Bell MT" panose="02020503060305020303" pitchFamily="18" charset="0"/>
            </a:rPr>
            <a:t>BJEC</a:t>
          </a:r>
          <a:endParaRPr lang="fr-FR" sz="1200" b="1" dirty="0">
            <a:latin typeface="Bell MT" panose="02020503060305020303" pitchFamily="18" charset="0"/>
          </a:endParaRPr>
        </a:p>
      </dgm:t>
    </dgm:pt>
    <dgm:pt modelId="{B065685C-EAE6-443F-9024-F1F9D0B9BEB4}" type="parTrans" cxnId="{AA96D3A0-184D-49E5-883B-3E021390ED22}">
      <dgm:prSet/>
      <dgm:spPr/>
      <dgm:t>
        <a:bodyPr/>
        <a:lstStyle/>
        <a:p>
          <a:endParaRPr lang="fr-FR"/>
        </a:p>
      </dgm:t>
    </dgm:pt>
    <dgm:pt modelId="{8D6BB660-8882-49D5-9505-B88940FC9947}" type="sibTrans" cxnId="{AA96D3A0-184D-49E5-883B-3E021390ED22}">
      <dgm:prSet/>
      <dgm:spPr/>
      <dgm:t>
        <a:bodyPr/>
        <a:lstStyle/>
        <a:p>
          <a:endParaRPr lang="fr-FR"/>
        </a:p>
      </dgm:t>
    </dgm:pt>
    <dgm:pt modelId="{9A840BA3-0E52-44E5-B558-9EB157A1D326}">
      <dgm:prSet phldrT="[Texte]" custT="1"/>
      <dgm:spPr/>
      <dgm:t>
        <a:bodyPr/>
        <a:lstStyle/>
        <a:p>
          <a:r>
            <a:rPr lang="fr-FR" sz="1800" b="1" dirty="0" smtClean="0">
              <a:solidFill>
                <a:schemeClr val="accent1">
                  <a:lumMod val="50000"/>
                </a:schemeClr>
              </a:solidFill>
              <a:latin typeface="Baskerville Old Face" panose="02020602080505020303" pitchFamily="18" charset="0"/>
            </a:rPr>
            <a:t>7</a:t>
          </a:r>
          <a:endParaRPr lang="fr-FR" sz="1800" b="1" dirty="0">
            <a:solidFill>
              <a:schemeClr val="accent1">
                <a:lumMod val="50000"/>
              </a:schemeClr>
            </a:solidFill>
            <a:latin typeface="Baskerville Old Face" panose="02020602080505020303" pitchFamily="18" charset="0"/>
          </a:endParaRPr>
        </a:p>
      </dgm:t>
    </dgm:pt>
    <dgm:pt modelId="{6E6F76C6-8F97-41B2-898B-C8C4DEAF2767}" type="parTrans" cxnId="{EA20DEE2-4C2B-4906-95E0-D9AF08FDAE5C}">
      <dgm:prSet/>
      <dgm:spPr/>
      <dgm:t>
        <a:bodyPr/>
        <a:lstStyle/>
        <a:p>
          <a:endParaRPr lang="fr-FR"/>
        </a:p>
      </dgm:t>
    </dgm:pt>
    <dgm:pt modelId="{20720E18-387C-460E-B434-2371401C95DE}" type="sibTrans" cxnId="{EA20DEE2-4C2B-4906-95E0-D9AF08FDAE5C}">
      <dgm:prSet/>
      <dgm:spPr/>
      <dgm:t>
        <a:bodyPr/>
        <a:lstStyle/>
        <a:p>
          <a:endParaRPr lang="fr-FR"/>
        </a:p>
      </dgm:t>
    </dgm:pt>
    <dgm:pt modelId="{56220AFA-1D07-4104-8067-6AE8EF7D4204}">
      <dgm:prSet phldrT="[Texte]" custT="1"/>
      <dgm:spPr/>
      <dgm:t>
        <a:bodyPr/>
        <a:lstStyle/>
        <a:p>
          <a:endParaRPr lang="fr-FR" sz="1400" b="1" dirty="0" smtClean="0">
            <a:latin typeface="Bell MT" panose="02020503060305020303" pitchFamily="18" charset="0"/>
          </a:endParaRPr>
        </a:p>
        <a:p>
          <a:r>
            <a:rPr lang="fr-FR" sz="1200" b="1" dirty="0" smtClean="0">
              <a:latin typeface="Bell MT" panose="02020503060305020303" pitchFamily="18" charset="0"/>
            </a:rPr>
            <a:t>OK/NOK</a:t>
          </a:r>
          <a:endParaRPr lang="fr-FR" sz="1400" b="1" dirty="0">
            <a:latin typeface="Bell MT" panose="02020503060305020303" pitchFamily="18" charset="0"/>
          </a:endParaRPr>
        </a:p>
      </dgm:t>
    </dgm:pt>
    <dgm:pt modelId="{E90E5469-2EA0-40A8-A745-A1126D89E2E7}" type="parTrans" cxnId="{CF36BE8B-813D-481A-975C-217806C12E68}">
      <dgm:prSet/>
      <dgm:spPr/>
      <dgm:t>
        <a:bodyPr/>
        <a:lstStyle/>
        <a:p>
          <a:endParaRPr lang="fr-FR"/>
        </a:p>
      </dgm:t>
    </dgm:pt>
    <dgm:pt modelId="{82C3377B-FF54-49DC-8332-CE188D44717E}" type="sibTrans" cxnId="{CF36BE8B-813D-481A-975C-217806C12E68}">
      <dgm:prSet/>
      <dgm:spPr/>
      <dgm:t>
        <a:bodyPr/>
        <a:lstStyle/>
        <a:p>
          <a:endParaRPr lang="fr-FR"/>
        </a:p>
      </dgm:t>
    </dgm:pt>
    <dgm:pt modelId="{27A110B4-891D-4285-922C-B71A1172C5D5}">
      <dgm:prSet phldrT="[Texte]" custT="1"/>
      <dgm:spPr/>
      <dgm:t>
        <a:bodyPr/>
        <a:lstStyle/>
        <a:p>
          <a:r>
            <a:rPr lang="fr-FR" sz="1800" b="1" dirty="0" smtClean="0">
              <a:solidFill>
                <a:schemeClr val="accent1">
                  <a:lumMod val="50000"/>
                </a:schemeClr>
              </a:solidFill>
              <a:latin typeface="Baskerville Old Face" panose="02020602080505020303" pitchFamily="18" charset="0"/>
            </a:rPr>
            <a:t>100</a:t>
          </a:r>
          <a:endParaRPr lang="fr-FR" sz="1800" b="1" dirty="0">
            <a:solidFill>
              <a:schemeClr val="accent1">
                <a:lumMod val="50000"/>
              </a:schemeClr>
            </a:solidFill>
            <a:latin typeface="Baskerville Old Face" panose="02020602080505020303" pitchFamily="18" charset="0"/>
          </a:endParaRPr>
        </a:p>
      </dgm:t>
    </dgm:pt>
    <dgm:pt modelId="{1D6FEC01-CEF9-41E5-BD96-293168AB425B}" type="sibTrans" cxnId="{89359F05-2866-4544-862D-5153D3AA389E}">
      <dgm:prSet/>
      <dgm:spPr/>
      <dgm:t>
        <a:bodyPr/>
        <a:lstStyle/>
        <a:p>
          <a:endParaRPr lang="fr-FR"/>
        </a:p>
      </dgm:t>
    </dgm:pt>
    <dgm:pt modelId="{026A844A-4895-4AB3-8A10-703293D5FEF1}" type="parTrans" cxnId="{89359F05-2866-4544-862D-5153D3AA389E}">
      <dgm:prSet/>
      <dgm:spPr/>
      <dgm:t>
        <a:bodyPr/>
        <a:lstStyle/>
        <a:p>
          <a:endParaRPr lang="fr-FR"/>
        </a:p>
      </dgm:t>
    </dgm:pt>
    <dgm:pt modelId="{7BA9F00E-A40F-414F-9F4C-A5792DE3CC3D}">
      <dgm:prSet phldrT="[Texte]" custT="1"/>
      <dgm:spPr/>
      <dgm:t>
        <a:bodyPr/>
        <a:lstStyle/>
        <a:p>
          <a:endParaRPr lang="fr-FR" sz="1400" b="1" dirty="0" smtClean="0">
            <a:latin typeface="Bell MT" panose="02020503060305020303" pitchFamily="18" charset="0"/>
          </a:endParaRPr>
        </a:p>
        <a:p>
          <a:r>
            <a:rPr lang="fr-FR" sz="1200" b="1" dirty="0" smtClean="0">
              <a:latin typeface="Bell MT" panose="02020503060305020303" pitchFamily="18" charset="0"/>
            </a:rPr>
            <a:t>TDANC</a:t>
          </a:r>
          <a:endParaRPr lang="fr-FR" sz="1200" b="1" dirty="0">
            <a:latin typeface="Bell MT" panose="02020503060305020303" pitchFamily="18" charset="0"/>
          </a:endParaRPr>
        </a:p>
      </dgm:t>
    </dgm:pt>
    <dgm:pt modelId="{7912A249-C5BB-421B-BE33-398AE3018F79}" type="parTrans" cxnId="{57D869F8-ADC5-4980-92C5-C8DCBEFB420D}">
      <dgm:prSet/>
      <dgm:spPr/>
      <dgm:t>
        <a:bodyPr/>
        <a:lstStyle/>
        <a:p>
          <a:endParaRPr lang="fr-FR"/>
        </a:p>
      </dgm:t>
    </dgm:pt>
    <dgm:pt modelId="{B8454C05-3218-45A9-8A37-8A502A2F3120}" type="sibTrans" cxnId="{57D869F8-ADC5-4980-92C5-C8DCBEFB420D}">
      <dgm:prSet/>
      <dgm:spPr/>
      <dgm:t>
        <a:bodyPr/>
        <a:lstStyle/>
        <a:p>
          <a:endParaRPr lang="fr-FR"/>
        </a:p>
      </dgm:t>
    </dgm:pt>
    <dgm:pt modelId="{3E240924-2A29-4893-BE36-81037C47A986}">
      <dgm:prSet phldrT="[Texte]" custT="1"/>
      <dgm:spPr/>
      <dgm:t>
        <a:bodyPr/>
        <a:lstStyle/>
        <a:p>
          <a:r>
            <a:rPr lang="fr-FR" sz="1800" b="1" dirty="0" smtClean="0">
              <a:solidFill>
                <a:schemeClr val="accent1">
                  <a:lumMod val="50000"/>
                </a:schemeClr>
              </a:solidFill>
              <a:latin typeface="Baskerville Old Face" panose="02020602080505020303" pitchFamily="18" charset="0"/>
            </a:rPr>
            <a:t>7/0</a:t>
          </a:r>
          <a:endParaRPr lang="fr-FR" sz="1800" b="1" dirty="0">
            <a:solidFill>
              <a:schemeClr val="accent1">
                <a:lumMod val="50000"/>
              </a:schemeClr>
            </a:solidFill>
            <a:latin typeface="Baskerville Old Face" panose="02020602080505020303" pitchFamily="18" charset="0"/>
          </a:endParaRPr>
        </a:p>
      </dgm:t>
    </dgm:pt>
    <dgm:pt modelId="{387F939E-80DB-4872-AA27-6D39474CC259}" type="sibTrans" cxnId="{5C20CDF8-35F8-4028-A093-466C39A08804}">
      <dgm:prSet/>
      <dgm:spPr/>
      <dgm:t>
        <a:bodyPr/>
        <a:lstStyle/>
        <a:p>
          <a:endParaRPr lang="fr-FR"/>
        </a:p>
      </dgm:t>
    </dgm:pt>
    <dgm:pt modelId="{D688D9A9-893F-4094-993B-1E841E22D837}" type="parTrans" cxnId="{5C20CDF8-35F8-4028-A093-466C39A08804}">
      <dgm:prSet/>
      <dgm:spPr/>
      <dgm:t>
        <a:bodyPr/>
        <a:lstStyle/>
        <a:p>
          <a:endParaRPr lang="fr-FR"/>
        </a:p>
      </dgm:t>
    </dgm:pt>
    <dgm:pt modelId="{A65A5ABE-6440-48A1-875B-132A644BF634}" type="pres">
      <dgm:prSet presAssocID="{F286479C-EA5C-4960-AFAB-47E52DE43E4A}" presName="theList" presStyleCnt="0">
        <dgm:presLayoutVars>
          <dgm:dir/>
          <dgm:animLvl val="lvl"/>
          <dgm:resizeHandles val="exact"/>
        </dgm:presLayoutVars>
      </dgm:prSet>
      <dgm:spPr/>
      <dgm:t>
        <a:bodyPr/>
        <a:lstStyle/>
        <a:p>
          <a:endParaRPr lang="fr-FR"/>
        </a:p>
      </dgm:t>
    </dgm:pt>
    <dgm:pt modelId="{49C662BB-F694-4331-87B2-06C348060916}" type="pres">
      <dgm:prSet presAssocID="{BA59C191-EAC9-400C-91DF-08672997E212}" presName="compNode" presStyleCnt="0"/>
      <dgm:spPr/>
    </dgm:pt>
    <dgm:pt modelId="{6AEE3AF1-326D-40BF-8A4B-3A2D8A05D40A}" type="pres">
      <dgm:prSet presAssocID="{BA59C191-EAC9-400C-91DF-08672997E212}" presName="aNode" presStyleLbl="bgShp" presStyleIdx="0" presStyleCnt="4"/>
      <dgm:spPr/>
      <dgm:t>
        <a:bodyPr/>
        <a:lstStyle/>
        <a:p>
          <a:endParaRPr lang="fr-FR"/>
        </a:p>
      </dgm:t>
    </dgm:pt>
    <dgm:pt modelId="{642412D6-6F80-415A-B834-12799691EF68}" type="pres">
      <dgm:prSet presAssocID="{BA59C191-EAC9-400C-91DF-08672997E212}" presName="textNode" presStyleLbl="bgShp" presStyleIdx="0" presStyleCnt="4"/>
      <dgm:spPr/>
      <dgm:t>
        <a:bodyPr/>
        <a:lstStyle/>
        <a:p>
          <a:endParaRPr lang="fr-FR"/>
        </a:p>
      </dgm:t>
    </dgm:pt>
    <dgm:pt modelId="{6B15119B-1DAC-4161-AA10-E5C64088E437}" type="pres">
      <dgm:prSet presAssocID="{BA59C191-EAC9-400C-91DF-08672997E212}" presName="compChildNode" presStyleCnt="0"/>
      <dgm:spPr/>
    </dgm:pt>
    <dgm:pt modelId="{6A3DBDE8-72C1-46E4-8CB1-E917EC493FF7}" type="pres">
      <dgm:prSet presAssocID="{BA59C191-EAC9-400C-91DF-08672997E212}" presName="theInnerList" presStyleCnt="0"/>
      <dgm:spPr/>
    </dgm:pt>
    <dgm:pt modelId="{55F7BFAE-8E74-4CCD-8F23-8EC903398DE8}" type="pres">
      <dgm:prSet presAssocID="{27A110B4-891D-4285-922C-B71A1172C5D5}" presName="childNode" presStyleLbl="node1" presStyleIdx="0" presStyleCnt="3" custScaleX="93611" custScaleY="67057">
        <dgm:presLayoutVars>
          <dgm:bulletEnabled val="1"/>
        </dgm:presLayoutVars>
      </dgm:prSet>
      <dgm:spPr/>
      <dgm:t>
        <a:bodyPr/>
        <a:lstStyle/>
        <a:p>
          <a:endParaRPr lang="fr-FR"/>
        </a:p>
      </dgm:t>
    </dgm:pt>
    <dgm:pt modelId="{7312F7D5-D988-45ED-95B8-6FF4991EA181}" type="pres">
      <dgm:prSet presAssocID="{BA59C191-EAC9-400C-91DF-08672997E212}" presName="aSpace" presStyleCnt="0"/>
      <dgm:spPr/>
    </dgm:pt>
    <dgm:pt modelId="{8D11F31B-0CFE-47FC-AB2A-1B4C3ECFC4D5}" type="pres">
      <dgm:prSet presAssocID="{A4119696-336E-4F9C-912C-1790ECFD5B61}" presName="compNode" presStyleCnt="0"/>
      <dgm:spPr/>
    </dgm:pt>
    <dgm:pt modelId="{1F6FB372-DE18-4B3E-A418-92F1D5682705}" type="pres">
      <dgm:prSet presAssocID="{A4119696-336E-4F9C-912C-1790ECFD5B61}" presName="aNode" presStyleLbl="bgShp" presStyleIdx="1" presStyleCnt="4"/>
      <dgm:spPr/>
      <dgm:t>
        <a:bodyPr/>
        <a:lstStyle/>
        <a:p>
          <a:endParaRPr lang="fr-FR"/>
        </a:p>
      </dgm:t>
    </dgm:pt>
    <dgm:pt modelId="{0CAF9E1F-90EB-4870-812E-3FB379059817}" type="pres">
      <dgm:prSet presAssocID="{A4119696-336E-4F9C-912C-1790ECFD5B61}" presName="textNode" presStyleLbl="bgShp" presStyleIdx="1" presStyleCnt="4"/>
      <dgm:spPr/>
      <dgm:t>
        <a:bodyPr/>
        <a:lstStyle/>
        <a:p>
          <a:endParaRPr lang="fr-FR"/>
        </a:p>
      </dgm:t>
    </dgm:pt>
    <dgm:pt modelId="{835A5EF0-0E8C-4EFA-9044-C556FB3BA5FF}" type="pres">
      <dgm:prSet presAssocID="{A4119696-336E-4F9C-912C-1790ECFD5B61}" presName="compChildNode" presStyleCnt="0"/>
      <dgm:spPr/>
    </dgm:pt>
    <dgm:pt modelId="{7248E901-72B0-4949-B3EE-A7CC031E7CEA}" type="pres">
      <dgm:prSet presAssocID="{A4119696-336E-4F9C-912C-1790ECFD5B61}" presName="theInnerList" presStyleCnt="0"/>
      <dgm:spPr/>
    </dgm:pt>
    <dgm:pt modelId="{89909B9A-036C-44E2-A66B-6D43D82776BA}" type="pres">
      <dgm:prSet presAssocID="{9A840BA3-0E52-44E5-B558-9EB157A1D326}" presName="childNode" presStyleLbl="node1" presStyleIdx="1" presStyleCnt="3" custScaleX="93611" custScaleY="67057">
        <dgm:presLayoutVars>
          <dgm:bulletEnabled val="1"/>
        </dgm:presLayoutVars>
      </dgm:prSet>
      <dgm:spPr/>
      <dgm:t>
        <a:bodyPr/>
        <a:lstStyle/>
        <a:p>
          <a:endParaRPr lang="fr-FR"/>
        </a:p>
      </dgm:t>
    </dgm:pt>
    <dgm:pt modelId="{DC0F060C-5CE4-4A45-A83A-0285CAE9E371}" type="pres">
      <dgm:prSet presAssocID="{A4119696-336E-4F9C-912C-1790ECFD5B61}" presName="aSpace" presStyleCnt="0"/>
      <dgm:spPr/>
    </dgm:pt>
    <dgm:pt modelId="{BD89447E-B516-4E39-A416-7ADC34E710E7}" type="pres">
      <dgm:prSet presAssocID="{7BA9F00E-A40F-414F-9F4C-A5792DE3CC3D}" presName="compNode" presStyleCnt="0"/>
      <dgm:spPr/>
    </dgm:pt>
    <dgm:pt modelId="{5A3488A0-718C-41B9-9A52-B93151005421}" type="pres">
      <dgm:prSet presAssocID="{7BA9F00E-A40F-414F-9F4C-A5792DE3CC3D}" presName="aNode" presStyleLbl="bgShp" presStyleIdx="2" presStyleCnt="4"/>
      <dgm:spPr/>
      <dgm:t>
        <a:bodyPr/>
        <a:lstStyle/>
        <a:p>
          <a:endParaRPr lang="fr-FR"/>
        </a:p>
      </dgm:t>
    </dgm:pt>
    <dgm:pt modelId="{2C39E7D0-DF85-4CEB-A106-6DDE3E6AF46D}" type="pres">
      <dgm:prSet presAssocID="{7BA9F00E-A40F-414F-9F4C-A5792DE3CC3D}" presName="textNode" presStyleLbl="bgShp" presStyleIdx="2" presStyleCnt="4"/>
      <dgm:spPr/>
      <dgm:t>
        <a:bodyPr/>
        <a:lstStyle/>
        <a:p>
          <a:endParaRPr lang="fr-FR"/>
        </a:p>
      </dgm:t>
    </dgm:pt>
    <dgm:pt modelId="{35D9BDE1-41B5-437C-8A37-AA0348A3F918}" type="pres">
      <dgm:prSet presAssocID="{7BA9F00E-A40F-414F-9F4C-A5792DE3CC3D}" presName="compChildNode" presStyleCnt="0"/>
      <dgm:spPr/>
    </dgm:pt>
    <dgm:pt modelId="{4827A769-52A8-411E-B934-F5B9FECA0EB6}" type="pres">
      <dgm:prSet presAssocID="{7BA9F00E-A40F-414F-9F4C-A5792DE3CC3D}" presName="theInnerList" presStyleCnt="0"/>
      <dgm:spPr/>
    </dgm:pt>
    <dgm:pt modelId="{2C3D62E5-4115-42DC-9160-919C3EF771FD}" type="pres">
      <dgm:prSet presAssocID="{7BA9F00E-A40F-414F-9F4C-A5792DE3CC3D}" presName="aSpace" presStyleCnt="0"/>
      <dgm:spPr/>
    </dgm:pt>
    <dgm:pt modelId="{9ED3DA30-790C-4E02-8B40-0A1334228463}" type="pres">
      <dgm:prSet presAssocID="{56220AFA-1D07-4104-8067-6AE8EF7D4204}" presName="compNode" presStyleCnt="0"/>
      <dgm:spPr/>
    </dgm:pt>
    <dgm:pt modelId="{D0B9C7D0-BAFD-415C-A801-C49A63BA0F78}" type="pres">
      <dgm:prSet presAssocID="{56220AFA-1D07-4104-8067-6AE8EF7D4204}" presName="aNode" presStyleLbl="bgShp" presStyleIdx="3" presStyleCnt="4"/>
      <dgm:spPr/>
      <dgm:t>
        <a:bodyPr/>
        <a:lstStyle/>
        <a:p>
          <a:endParaRPr lang="fr-FR"/>
        </a:p>
      </dgm:t>
    </dgm:pt>
    <dgm:pt modelId="{1FDDD4D9-5CAA-4162-8A82-CAE6559C3AAF}" type="pres">
      <dgm:prSet presAssocID="{56220AFA-1D07-4104-8067-6AE8EF7D4204}" presName="textNode" presStyleLbl="bgShp" presStyleIdx="3" presStyleCnt="4"/>
      <dgm:spPr/>
      <dgm:t>
        <a:bodyPr/>
        <a:lstStyle/>
        <a:p>
          <a:endParaRPr lang="fr-FR"/>
        </a:p>
      </dgm:t>
    </dgm:pt>
    <dgm:pt modelId="{92008570-A2A5-4973-99A2-9D63A6E7EDF1}" type="pres">
      <dgm:prSet presAssocID="{56220AFA-1D07-4104-8067-6AE8EF7D4204}" presName="compChildNode" presStyleCnt="0"/>
      <dgm:spPr/>
    </dgm:pt>
    <dgm:pt modelId="{780EBB67-667F-4E26-B31E-608877246C89}" type="pres">
      <dgm:prSet presAssocID="{56220AFA-1D07-4104-8067-6AE8EF7D4204}" presName="theInnerList" presStyleCnt="0"/>
      <dgm:spPr/>
    </dgm:pt>
    <dgm:pt modelId="{2033E58C-2548-4821-94DF-80E0CE5961C5}" type="pres">
      <dgm:prSet presAssocID="{3E240924-2A29-4893-BE36-81037C47A986}" presName="childNode" presStyleLbl="node1" presStyleIdx="2" presStyleCnt="3" custScaleX="93611" custScaleY="67057">
        <dgm:presLayoutVars>
          <dgm:bulletEnabled val="1"/>
        </dgm:presLayoutVars>
      </dgm:prSet>
      <dgm:spPr/>
      <dgm:t>
        <a:bodyPr/>
        <a:lstStyle/>
        <a:p>
          <a:endParaRPr lang="fr-FR"/>
        </a:p>
      </dgm:t>
    </dgm:pt>
  </dgm:ptLst>
  <dgm:cxnLst>
    <dgm:cxn modelId="{05D7DA81-B357-4AB4-A104-7959F88DED7D}" type="presOf" srcId="{F286479C-EA5C-4960-AFAB-47E52DE43E4A}" destId="{A65A5ABE-6440-48A1-875B-132A644BF634}" srcOrd="0" destOrd="0" presId="urn:microsoft.com/office/officeart/2005/8/layout/lProcess2"/>
    <dgm:cxn modelId="{28AAB455-FF5C-4AB2-997E-73F584D031B9}" type="presOf" srcId="{BA59C191-EAC9-400C-91DF-08672997E212}" destId="{6AEE3AF1-326D-40BF-8A4B-3A2D8A05D40A}" srcOrd="0" destOrd="0" presId="urn:microsoft.com/office/officeart/2005/8/layout/lProcess2"/>
    <dgm:cxn modelId="{F18F44D8-EDAD-4395-8AFF-84AB62027AEB}" type="presOf" srcId="{BA59C191-EAC9-400C-91DF-08672997E212}" destId="{642412D6-6F80-415A-B834-12799691EF68}" srcOrd="1" destOrd="0" presId="urn:microsoft.com/office/officeart/2005/8/layout/lProcess2"/>
    <dgm:cxn modelId="{EA20DEE2-4C2B-4906-95E0-D9AF08FDAE5C}" srcId="{A4119696-336E-4F9C-912C-1790ECFD5B61}" destId="{9A840BA3-0E52-44E5-B558-9EB157A1D326}" srcOrd="0" destOrd="0" parTransId="{6E6F76C6-8F97-41B2-898B-C8C4DEAF2767}" sibTransId="{20720E18-387C-460E-B434-2371401C95DE}"/>
    <dgm:cxn modelId="{5C20CDF8-35F8-4028-A093-466C39A08804}" srcId="{56220AFA-1D07-4104-8067-6AE8EF7D4204}" destId="{3E240924-2A29-4893-BE36-81037C47A986}" srcOrd="0" destOrd="0" parTransId="{D688D9A9-893F-4094-993B-1E841E22D837}" sibTransId="{387F939E-80DB-4872-AA27-6D39474CC259}"/>
    <dgm:cxn modelId="{AA96D3A0-184D-49E5-883B-3E021390ED22}" srcId="{F286479C-EA5C-4960-AFAB-47E52DE43E4A}" destId="{A4119696-336E-4F9C-912C-1790ECFD5B61}" srcOrd="1" destOrd="0" parTransId="{B065685C-EAE6-443F-9024-F1F9D0B9BEB4}" sibTransId="{8D6BB660-8882-49D5-9505-B88940FC9947}"/>
    <dgm:cxn modelId="{57D869F8-ADC5-4980-92C5-C8DCBEFB420D}" srcId="{F286479C-EA5C-4960-AFAB-47E52DE43E4A}" destId="{7BA9F00E-A40F-414F-9F4C-A5792DE3CC3D}" srcOrd="2" destOrd="0" parTransId="{7912A249-C5BB-421B-BE33-398AE3018F79}" sibTransId="{B8454C05-3218-45A9-8A37-8A502A2F3120}"/>
    <dgm:cxn modelId="{90B835C7-2BFF-4B5C-B408-717F539CD37A}" type="presOf" srcId="{3E240924-2A29-4893-BE36-81037C47A986}" destId="{2033E58C-2548-4821-94DF-80E0CE5961C5}" srcOrd="0" destOrd="0" presId="urn:microsoft.com/office/officeart/2005/8/layout/lProcess2"/>
    <dgm:cxn modelId="{CF36BE8B-813D-481A-975C-217806C12E68}" srcId="{F286479C-EA5C-4960-AFAB-47E52DE43E4A}" destId="{56220AFA-1D07-4104-8067-6AE8EF7D4204}" srcOrd="3" destOrd="0" parTransId="{E90E5469-2EA0-40A8-A745-A1126D89E2E7}" sibTransId="{82C3377B-FF54-49DC-8332-CE188D44717E}"/>
    <dgm:cxn modelId="{89359F05-2866-4544-862D-5153D3AA389E}" srcId="{BA59C191-EAC9-400C-91DF-08672997E212}" destId="{27A110B4-891D-4285-922C-B71A1172C5D5}" srcOrd="0" destOrd="0" parTransId="{026A844A-4895-4AB3-8A10-703293D5FEF1}" sibTransId="{1D6FEC01-CEF9-41E5-BD96-293168AB425B}"/>
    <dgm:cxn modelId="{610AB8FF-90B6-4A6C-A319-18BF12F7A5E2}" type="presOf" srcId="{27A110B4-891D-4285-922C-B71A1172C5D5}" destId="{55F7BFAE-8E74-4CCD-8F23-8EC903398DE8}" srcOrd="0" destOrd="0" presId="urn:microsoft.com/office/officeart/2005/8/layout/lProcess2"/>
    <dgm:cxn modelId="{607E3B0F-1AFA-404D-AC32-1B490DC81C65}" type="presOf" srcId="{56220AFA-1D07-4104-8067-6AE8EF7D4204}" destId="{D0B9C7D0-BAFD-415C-A801-C49A63BA0F78}" srcOrd="0" destOrd="0" presId="urn:microsoft.com/office/officeart/2005/8/layout/lProcess2"/>
    <dgm:cxn modelId="{93176218-42EB-4AA5-A1C0-6961E48A3536}" type="presOf" srcId="{7BA9F00E-A40F-414F-9F4C-A5792DE3CC3D}" destId="{5A3488A0-718C-41B9-9A52-B93151005421}" srcOrd="0" destOrd="0" presId="urn:microsoft.com/office/officeart/2005/8/layout/lProcess2"/>
    <dgm:cxn modelId="{142368D9-C1FC-4622-A403-41AB43636D26}" type="presOf" srcId="{9A840BA3-0E52-44E5-B558-9EB157A1D326}" destId="{89909B9A-036C-44E2-A66B-6D43D82776BA}" srcOrd="0" destOrd="0" presId="urn:microsoft.com/office/officeart/2005/8/layout/lProcess2"/>
    <dgm:cxn modelId="{CEADAE41-C855-4991-B79F-960041098D8F}" type="presOf" srcId="{A4119696-336E-4F9C-912C-1790ECFD5B61}" destId="{1F6FB372-DE18-4B3E-A418-92F1D5682705}" srcOrd="0" destOrd="0" presId="urn:microsoft.com/office/officeart/2005/8/layout/lProcess2"/>
    <dgm:cxn modelId="{F88623F5-4117-437D-9DC1-4E6330897C4D}" type="presOf" srcId="{7BA9F00E-A40F-414F-9F4C-A5792DE3CC3D}" destId="{2C39E7D0-DF85-4CEB-A106-6DDE3E6AF46D}" srcOrd="1" destOrd="0" presId="urn:microsoft.com/office/officeart/2005/8/layout/lProcess2"/>
    <dgm:cxn modelId="{66D40A2B-BEEF-42B3-A1F0-4EE247536D8F}" srcId="{F286479C-EA5C-4960-AFAB-47E52DE43E4A}" destId="{BA59C191-EAC9-400C-91DF-08672997E212}" srcOrd="0" destOrd="0" parTransId="{CEDD4079-CE79-4E17-8F66-5415392A7623}" sibTransId="{A91A667D-679B-490C-A616-B05F30C5B35D}"/>
    <dgm:cxn modelId="{4E15F899-B216-4495-AC60-42B6E07A7AA5}" type="presOf" srcId="{A4119696-336E-4F9C-912C-1790ECFD5B61}" destId="{0CAF9E1F-90EB-4870-812E-3FB379059817}" srcOrd="1" destOrd="0" presId="urn:microsoft.com/office/officeart/2005/8/layout/lProcess2"/>
    <dgm:cxn modelId="{2E8AC93C-5395-441C-B012-129A29369C1B}" type="presOf" srcId="{56220AFA-1D07-4104-8067-6AE8EF7D4204}" destId="{1FDDD4D9-5CAA-4162-8A82-CAE6559C3AAF}" srcOrd="1" destOrd="0" presId="urn:microsoft.com/office/officeart/2005/8/layout/lProcess2"/>
    <dgm:cxn modelId="{50251EB8-B0A3-46C7-A7E3-5CEF31058F68}" type="presParOf" srcId="{A65A5ABE-6440-48A1-875B-132A644BF634}" destId="{49C662BB-F694-4331-87B2-06C348060916}" srcOrd="0" destOrd="0" presId="urn:microsoft.com/office/officeart/2005/8/layout/lProcess2"/>
    <dgm:cxn modelId="{AF7286A4-5922-443D-9C87-CF231820FDA8}" type="presParOf" srcId="{49C662BB-F694-4331-87B2-06C348060916}" destId="{6AEE3AF1-326D-40BF-8A4B-3A2D8A05D40A}" srcOrd="0" destOrd="0" presId="urn:microsoft.com/office/officeart/2005/8/layout/lProcess2"/>
    <dgm:cxn modelId="{9A437630-2E6D-4E63-A49C-5E2CE37125D1}" type="presParOf" srcId="{49C662BB-F694-4331-87B2-06C348060916}" destId="{642412D6-6F80-415A-B834-12799691EF68}" srcOrd="1" destOrd="0" presId="urn:microsoft.com/office/officeart/2005/8/layout/lProcess2"/>
    <dgm:cxn modelId="{0E2A780B-A589-4517-B5CC-DC955D9B49C7}" type="presParOf" srcId="{49C662BB-F694-4331-87B2-06C348060916}" destId="{6B15119B-1DAC-4161-AA10-E5C64088E437}" srcOrd="2" destOrd="0" presId="urn:microsoft.com/office/officeart/2005/8/layout/lProcess2"/>
    <dgm:cxn modelId="{E289325F-9EE9-4BFE-A05B-01102C5D5E49}" type="presParOf" srcId="{6B15119B-1DAC-4161-AA10-E5C64088E437}" destId="{6A3DBDE8-72C1-46E4-8CB1-E917EC493FF7}" srcOrd="0" destOrd="0" presId="urn:microsoft.com/office/officeart/2005/8/layout/lProcess2"/>
    <dgm:cxn modelId="{09414CA9-C430-435F-9452-11F51CE4CF9E}" type="presParOf" srcId="{6A3DBDE8-72C1-46E4-8CB1-E917EC493FF7}" destId="{55F7BFAE-8E74-4CCD-8F23-8EC903398DE8}" srcOrd="0" destOrd="0" presId="urn:microsoft.com/office/officeart/2005/8/layout/lProcess2"/>
    <dgm:cxn modelId="{0147EA30-02BB-4CE6-AB5F-39B6B5BA8201}" type="presParOf" srcId="{A65A5ABE-6440-48A1-875B-132A644BF634}" destId="{7312F7D5-D988-45ED-95B8-6FF4991EA181}" srcOrd="1" destOrd="0" presId="urn:microsoft.com/office/officeart/2005/8/layout/lProcess2"/>
    <dgm:cxn modelId="{6A5CFEA1-553C-4310-8BD2-ABBA5DB25058}" type="presParOf" srcId="{A65A5ABE-6440-48A1-875B-132A644BF634}" destId="{8D11F31B-0CFE-47FC-AB2A-1B4C3ECFC4D5}" srcOrd="2" destOrd="0" presId="urn:microsoft.com/office/officeart/2005/8/layout/lProcess2"/>
    <dgm:cxn modelId="{FB1AEE73-7C4C-42A2-9991-3E66CC324D02}" type="presParOf" srcId="{8D11F31B-0CFE-47FC-AB2A-1B4C3ECFC4D5}" destId="{1F6FB372-DE18-4B3E-A418-92F1D5682705}" srcOrd="0" destOrd="0" presId="urn:microsoft.com/office/officeart/2005/8/layout/lProcess2"/>
    <dgm:cxn modelId="{93C5AE2D-0A0A-43E1-8C42-1C1B7D2CAD3A}" type="presParOf" srcId="{8D11F31B-0CFE-47FC-AB2A-1B4C3ECFC4D5}" destId="{0CAF9E1F-90EB-4870-812E-3FB379059817}" srcOrd="1" destOrd="0" presId="urn:microsoft.com/office/officeart/2005/8/layout/lProcess2"/>
    <dgm:cxn modelId="{C4C73F49-DD17-4594-84A8-710D553139E4}" type="presParOf" srcId="{8D11F31B-0CFE-47FC-AB2A-1B4C3ECFC4D5}" destId="{835A5EF0-0E8C-4EFA-9044-C556FB3BA5FF}" srcOrd="2" destOrd="0" presId="urn:microsoft.com/office/officeart/2005/8/layout/lProcess2"/>
    <dgm:cxn modelId="{9C086A8B-1344-48DC-9238-715F58AF6BD1}" type="presParOf" srcId="{835A5EF0-0E8C-4EFA-9044-C556FB3BA5FF}" destId="{7248E901-72B0-4949-B3EE-A7CC031E7CEA}" srcOrd="0" destOrd="0" presId="urn:microsoft.com/office/officeart/2005/8/layout/lProcess2"/>
    <dgm:cxn modelId="{7213FDDC-64E9-4128-95B0-2C832883AAC6}" type="presParOf" srcId="{7248E901-72B0-4949-B3EE-A7CC031E7CEA}" destId="{89909B9A-036C-44E2-A66B-6D43D82776BA}" srcOrd="0" destOrd="0" presId="urn:microsoft.com/office/officeart/2005/8/layout/lProcess2"/>
    <dgm:cxn modelId="{1620885E-D692-4571-8271-86856C1DF8DC}" type="presParOf" srcId="{A65A5ABE-6440-48A1-875B-132A644BF634}" destId="{DC0F060C-5CE4-4A45-A83A-0285CAE9E371}" srcOrd="3" destOrd="0" presId="urn:microsoft.com/office/officeart/2005/8/layout/lProcess2"/>
    <dgm:cxn modelId="{8B241C0E-02E5-4811-9C88-CEB6C887F6E7}" type="presParOf" srcId="{A65A5ABE-6440-48A1-875B-132A644BF634}" destId="{BD89447E-B516-4E39-A416-7ADC34E710E7}" srcOrd="4" destOrd="0" presId="urn:microsoft.com/office/officeart/2005/8/layout/lProcess2"/>
    <dgm:cxn modelId="{F748F130-B28B-4BE5-914F-D53A0BBDD41A}" type="presParOf" srcId="{BD89447E-B516-4E39-A416-7ADC34E710E7}" destId="{5A3488A0-718C-41B9-9A52-B93151005421}" srcOrd="0" destOrd="0" presId="urn:microsoft.com/office/officeart/2005/8/layout/lProcess2"/>
    <dgm:cxn modelId="{CDA9726B-41E4-47E3-969C-C831097082BD}" type="presParOf" srcId="{BD89447E-B516-4E39-A416-7ADC34E710E7}" destId="{2C39E7D0-DF85-4CEB-A106-6DDE3E6AF46D}" srcOrd="1" destOrd="0" presId="urn:microsoft.com/office/officeart/2005/8/layout/lProcess2"/>
    <dgm:cxn modelId="{378C2E06-7192-4A06-B177-D011EFFCAD32}" type="presParOf" srcId="{BD89447E-B516-4E39-A416-7ADC34E710E7}" destId="{35D9BDE1-41B5-437C-8A37-AA0348A3F918}" srcOrd="2" destOrd="0" presId="urn:microsoft.com/office/officeart/2005/8/layout/lProcess2"/>
    <dgm:cxn modelId="{E31217CA-C812-46A0-A24A-0FCF0382D0B5}" type="presParOf" srcId="{35D9BDE1-41B5-437C-8A37-AA0348A3F918}" destId="{4827A769-52A8-411E-B934-F5B9FECA0EB6}" srcOrd="0" destOrd="0" presId="urn:microsoft.com/office/officeart/2005/8/layout/lProcess2"/>
    <dgm:cxn modelId="{5A052E0A-15E4-4411-9C30-E15969808F47}" type="presParOf" srcId="{A65A5ABE-6440-48A1-875B-132A644BF634}" destId="{2C3D62E5-4115-42DC-9160-919C3EF771FD}" srcOrd="5" destOrd="0" presId="urn:microsoft.com/office/officeart/2005/8/layout/lProcess2"/>
    <dgm:cxn modelId="{F2297990-EAEC-4682-B882-2A4DAC7A69E8}" type="presParOf" srcId="{A65A5ABE-6440-48A1-875B-132A644BF634}" destId="{9ED3DA30-790C-4E02-8B40-0A1334228463}" srcOrd="6" destOrd="0" presId="urn:microsoft.com/office/officeart/2005/8/layout/lProcess2"/>
    <dgm:cxn modelId="{7D46BC50-7735-4A33-98A2-FF041F550A7B}" type="presParOf" srcId="{9ED3DA30-790C-4E02-8B40-0A1334228463}" destId="{D0B9C7D0-BAFD-415C-A801-C49A63BA0F78}" srcOrd="0" destOrd="0" presId="urn:microsoft.com/office/officeart/2005/8/layout/lProcess2"/>
    <dgm:cxn modelId="{8775F528-C45A-4A99-99B2-9F1FC5446E2A}" type="presParOf" srcId="{9ED3DA30-790C-4E02-8B40-0A1334228463}" destId="{1FDDD4D9-5CAA-4162-8A82-CAE6559C3AAF}" srcOrd="1" destOrd="0" presId="urn:microsoft.com/office/officeart/2005/8/layout/lProcess2"/>
    <dgm:cxn modelId="{07F4F2FD-2DC0-4144-BD29-B225150E7606}" type="presParOf" srcId="{9ED3DA30-790C-4E02-8B40-0A1334228463}" destId="{92008570-A2A5-4973-99A2-9D63A6E7EDF1}" srcOrd="2" destOrd="0" presId="urn:microsoft.com/office/officeart/2005/8/layout/lProcess2"/>
    <dgm:cxn modelId="{0B45C7E7-EBAD-4ADA-8DD7-E84BAC3FC05A}" type="presParOf" srcId="{92008570-A2A5-4973-99A2-9D63A6E7EDF1}" destId="{780EBB67-667F-4E26-B31E-608877246C89}" srcOrd="0" destOrd="0" presId="urn:microsoft.com/office/officeart/2005/8/layout/lProcess2"/>
    <dgm:cxn modelId="{B87C5326-AFED-4FCC-A02B-F06915E08F82}" type="presParOf" srcId="{780EBB67-667F-4E26-B31E-608877246C89}" destId="{2033E58C-2548-4821-94DF-80E0CE5961C5}" srcOrd="0" destOrd="0" presId="urn:microsoft.com/office/officeart/2005/8/layout/l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E3AF1-326D-40BF-8A4B-3A2D8A05D40A}">
      <dsp:nvSpPr>
        <dsp:cNvPr id="0" name=""/>
        <dsp:cNvSpPr/>
      </dsp:nvSpPr>
      <dsp:spPr>
        <a:xfrm>
          <a:off x="438" y="0"/>
          <a:ext cx="1139549" cy="11194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smtClean="0">
            <a:latin typeface="Bell MT" panose="02020503060305020303" pitchFamily="18" charset="0"/>
          </a:endParaRPr>
        </a:p>
        <a:p>
          <a:pPr lvl="0" algn="ctr" defTabSz="622300">
            <a:lnSpc>
              <a:spcPct val="90000"/>
            </a:lnSpc>
            <a:spcBef>
              <a:spcPct val="0"/>
            </a:spcBef>
            <a:spcAft>
              <a:spcPct val="35000"/>
            </a:spcAft>
          </a:pPr>
          <a:r>
            <a:rPr lang="fr-FR" sz="1400" b="1" kern="1200" dirty="0" smtClean="0">
              <a:latin typeface="Bell MT" panose="02020503060305020303" pitchFamily="18" charset="0"/>
            </a:rPr>
            <a:t>Nombre</a:t>
          </a:r>
          <a:endParaRPr lang="fr-FR" sz="1400" b="1" kern="1200" dirty="0">
            <a:latin typeface="Bell MT" panose="02020503060305020303" pitchFamily="18" charset="0"/>
          </a:endParaRPr>
        </a:p>
      </dsp:txBody>
      <dsp:txXfrm>
        <a:off x="438" y="0"/>
        <a:ext cx="1139549" cy="335838"/>
      </dsp:txXfrm>
    </dsp:sp>
    <dsp:sp modelId="{55F7BFAE-8E74-4CCD-8F23-8EC903398DE8}">
      <dsp:nvSpPr>
        <dsp:cNvPr id="0" name=""/>
        <dsp:cNvSpPr/>
      </dsp:nvSpPr>
      <dsp:spPr>
        <a:xfrm>
          <a:off x="143515" y="455692"/>
          <a:ext cx="853395" cy="487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fr-FR" sz="2400" b="1" kern="1200" dirty="0" smtClean="0">
              <a:solidFill>
                <a:schemeClr val="accent1">
                  <a:lumMod val="50000"/>
                </a:schemeClr>
              </a:solidFill>
              <a:latin typeface="Baskerville Old Face" panose="02020602080505020303" pitchFamily="18" charset="0"/>
            </a:rPr>
            <a:t>31</a:t>
          </a:r>
          <a:endParaRPr lang="fr-FR" sz="2400" b="1" kern="1200" dirty="0">
            <a:solidFill>
              <a:schemeClr val="accent1">
                <a:lumMod val="50000"/>
              </a:schemeClr>
            </a:solidFill>
            <a:latin typeface="Baskerville Old Face" panose="02020602080505020303" pitchFamily="18" charset="0"/>
          </a:endParaRPr>
        </a:p>
      </dsp:txBody>
      <dsp:txXfrm>
        <a:off x="157806" y="469983"/>
        <a:ext cx="824813" cy="459357"/>
      </dsp:txXfrm>
    </dsp:sp>
    <dsp:sp modelId="{1F6FB372-DE18-4B3E-A418-92F1D5682705}">
      <dsp:nvSpPr>
        <dsp:cNvPr id="0" name=""/>
        <dsp:cNvSpPr/>
      </dsp:nvSpPr>
      <dsp:spPr>
        <a:xfrm>
          <a:off x="1225454" y="0"/>
          <a:ext cx="1139549" cy="11194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smtClean="0">
            <a:latin typeface="Bell MT" panose="02020503060305020303" pitchFamily="18" charset="0"/>
          </a:endParaRPr>
        </a:p>
        <a:p>
          <a:pPr lvl="0" algn="ctr" defTabSz="622300">
            <a:lnSpc>
              <a:spcPct val="90000"/>
            </a:lnSpc>
            <a:spcBef>
              <a:spcPct val="0"/>
            </a:spcBef>
            <a:spcAft>
              <a:spcPct val="35000"/>
            </a:spcAft>
          </a:pPr>
          <a:r>
            <a:rPr lang="fr-FR" sz="1400" b="1" kern="1200" dirty="0" smtClean="0">
              <a:latin typeface="Bell MT" panose="02020503060305020303" pitchFamily="18" charset="0"/>
            </a:rPr>
            <a:t>Obj IT</a:t>
          </a:r>
          <a:endParaRPr lang="fr-FR" sz="1400" b="1" kern="1200" dirty="0">
            <a:latin typeface="Bell MT" panose="02020503060305020303" pitchFamily="18" charset="0"/>
          </a:endParaRPr>
        </a:p>
      </dsp:txBody>
      <dsp:txXfrm>
        <a:off x="1225454" y="0"/>
        <a:ext cx="1139549" cy="335838"/>
      </dsp:txXfrm>
    </dsp:sp>
    <dsp:sp modelId="{89909B9A-036C-44E2-A66B-6D43D82776BA}">
      <dsp:nvSpPr>
        <dsp:cNvPr id="0" name=""/>
        <dsp:cNvSpPr/>
      </dsp:nvSpPr>
      <dsp:spPr>
        <a:xfrm>
          <a:off x="1368531" y="455692"/>
          <a:ext cx="853395" cy="487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fr-FR" sz="2400" b="1" kern="1200" dirty="0" smtClean="0">
              <a:solidFill>
                <a:schemeClr val="accent1">
                  <a:lumMod val="50000"/>
                </a:schemeClr>
              </a:solidFill>
              <a:latin typeface="Baskerville Old Face" panose="02020602080505020303" pitchFamily="18" charset="0"/>
            </a:rPr>
            <a:t>5</a:t>
          </a:r>
          <a:endParaRPr lang="fr-FR" sz="2400" b="1" kern="1200" dirty="0">
            <a:solidFill>
              <a:schemeClr val="accent1">
                <a:lumMod val="50000"/>
              </a:schemeClr>
            </a:solidFill>
            <a:latin typeface="Baskerville Old Face" panose="02020602080505020303" pitchFamily="18" charset="0"/>
          </a:endParaRPr>
        </a:p>
      </dsp:txBody>
      <dsp:txXfrm>
        <a:off x="1382822" y="469983"/>
        <a:ext cx="824813" cy="459357"/>
      </dsp:txXfrm>
    </dsp:sp>
    <dsp:sp modelId="{D0B9C7D0-BAFD-415C-A801-C49A63BA0F78}">
      <dsp:nvSpPr>
        <dsp:cNvPr id="0" name=""/>
        <dsp:cNvSpPr/>
      </dsp:nvSpPr>
      <dsp:spPr>
        <a:xfrm>
          <a:off x="2450470" y="0"/>
          <a:ext cx="1139549" cy="11194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smtClean="0">
            <a:latin typeface="Bell MT" panose="02020503060305020303" pitchFamily="18" charset="0"/>
          </a:endParaRPr>
        </a:p>
        <a:p>
          <a:pPr lvl="0" algn="ctr" defTabSz="622300">
            <a:lnSpc>
              <a:spcPct val="90000"/>
            </a:lnSpc>
            <a:spcBef>
              <a:spcPct val="0"/>
            </a:spcBef>
            <a:spcAft>
              <a:spcPct val="35000"/>
            </a:spcAft>
          </a:pPr>
          <a:r>
            <a:rPr lang="fr-FR" sz="1400" b="1" kern="1200" dirty="0" smtClean="0">
              <a:latin typeface="Bell MT" panose="02020503060305020303" pitchFamily="18" charset="0"/>
            </a:rPr>
            <a:t>Clôturé</a:t>
          </a:r>
          <a:endParaRPr lang="fr-FR" sz="1400" b="1" kern="1200" dirty="0">
            <a:latin typeface="Bell MT" panose="02020503060305020303" pitchFamily="18" charset="0"/>
          </a:endParaRPr>
        </a:p>
      </dsp:txBody>
      <dsp:txXfrm>
        <a:off x="2450470" y="0"/>
        <a:ext cx="1139549" cy="335838"/>
      </dsp:txXfrm>
    </dsp:sp>
    <dsp:sp modelId="{2033E58C-2548-4821-94DF-80E0CE5961C5}">
      <dsp:nvSpPr>
        <dsp:cNvPr id="0" name=""/>
        <dsp:cNvSpPr/>
      </dsp:nvSpPr>
      <dsp:spPr>
        <a:xfrm>
          <a:off x="2593547" y="455692"/>
          <a:ext cx="853395" cy="487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fr-FR" sz="2400" b="1" kern="1200" dirty="0" smtClean="0">
              <a:solidFill>
                <a:schemeClr val="accent1">
                  <a:lumMod val="50000"/>
                </a:schemeClr>
              </a:solidFill>
              <a:latin typeface="Baskerville Old Face" panose="02020602080505020303" pitchFamily="18" charset="0"/>
            </a:rPr>
            <a:t>4</a:t>
          </a:r>
          <a:endParaRPr lang="fr-FR" sz="2400" b="1" kern="1200" dirty="0">
            <a:solidFill>
              <a:schemeClr val="accent1">
                <a:lumMod val="50000"/>
              </a:schemeClr>
            </a:solidFill>
            <a:latin typeface="Baskerville Old Face" panose="02020602080505020303" pitchFamily="18" charset="0"/>
          </a:endParaRPr>
        </a:p>
      </dsp:txBody>
      <dsp:txXfrm>
        <a:off x="2607838" y="469983"/>
        <a:ext cx="824813" cy="4593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E3AF1-326D-40BF-8A4B-3A2D8A05D40A}">
      <dsp:nvSpPr>
        <dsp:cNvPr id="0" name=""/>
        <dsp:cNvSpPr/>
      </dsp:nvSpPr>
      <dsp:spPr>
        <a:xfrm>
          <a:off x="854" y="0"/>
          <a:ext cx="838906" cy="7481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smtClean="0">
            <a:latin typeface="Bell MT" panose="02020503060305020303" pitchFamily="18" charset="0"/>
          </a:endParaRPr>
        </a:p>
        <a:p>
          <a:pPr lvl="0" algn="ctr" defTabSz="622300">
            <a:lnSpc>
              <a:spcPct val="90000"/>
            </a:lnSpc>
            <a:spcBef>
              <a:spcPct val="0"/>
            </a:spcBef>
            <a:spcAft>
              <a:spcPct val="35000"/>
            </a:spcAft>
          </a:pPr>
          <a:r>
            <a:rPr lang="fr-FR" sz="1200" b="1" kern="1200" dirty="0" smtClean="0">
              <a:latin typeface="Bell MT" panose="02020503060305020303" pitchFamily="18" charset="0"/>
            </a:rPr>
            <a:t>%AVC</a:t>
          </a:r>
          <a:endParaRPr lang="fr-FR" sz="1200" b="1" kern="1200" dirty="0">
            <a:latin typeface="Bell MT" panose="02020503060305020303" pitchFamily="18" charset="0"/>
          </a:endParaRPr>
        </a:p>
      </dsp:txBody>
      <dsp:txXfrm>
        <a:off x="854" y="0"/>
        <a:ext cx="838906" cy="224435"/>
      </dsp:txXfrm>
    </dsp:sp>
    <dsp:sp modelId="{55F7BFAE-8E74-4CCD-8F23-8EC903398DE8}">
      <dsp:nvSpPr>
        <dsp:cNvPr id="0" name=""/>
        <dsp:cNvSpPr/>
      </dsp:nvSpPr>
      <dsp:spPr>
        <a:xfrm>
          <a:off x="106184" y="304532"/>
          <a:ext cx="628246" cy="3260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fr-FR" sz="1800" b="1" kern="1200" dirty="0" smtClean="0">
              <a:solidFill>
                <a:schemeClr val="accent1">
                  <a:lumMod val="50000"/>
                </a:schemeClr>
              </a:solidFill>
              <a:latin typeface="Baskerville Old Face" panose="02020602080505020303" pitchFamily="18" charset="0"/>
            </a:rPr>
            <a:t>100</a:t>
          </a:r>
          <a:endParaRPr lang="fr-FR" sz="1800" b="1" kern="1200" dirty="0">
            <a:solidFill>
              <a:schemeClr val="accent1">
                <a:lumMod val="50000"/>
              </a:schemeClr>
            </a:solidFill>
            <a:latin typeface="Baskerville Old Face" panose="02020602080505020303" pitchFamily="18" charset="0"/>
          </a:endParaRPr>
        </a:p>
      </dsp:txBody>
      <dsp:txXfrm>
        <a:off x="115735" y="314083"/>
        <a:ext cx="609144" cy="306980"/>
      </dsp:txXfrm>
    </dsp:sp>
    <dsp:sp modelId="{1F6FB372-DE18-4B3E-A418-92F1D5682705}">
      <dsp:nvSpPr>
        <dsp:cNvPr id="0" name=""/>
        <dsp:cNvSpPr/>
      </dsp:nvSpPr>
      <dsp:spPr>
        <a:xfrm>
          <a:off x="902678" y="0"/>
          <a:ext cx="838906" cy="7481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fr-FR" sz="1200" b="1" kern="1200" dirty="0" smtClean="0">
            <a:latin typeface="Bell MT" panose="02020503060305020303" pitchFamily="18" charset="0"/>
          </a:endParaRPr>
        </a:p>
        <a:p>
          <a:pPr lvl="0" algn="ctr" defTabSz="533400">
            <a:lnSpc>
              <a:spcPct val="90000"/>
            </a:lnSpc>
            <a:spcBef>
              <a:spcPct val="0"/>
            </a:spcBef>
            <a:spcAft>
              <a:spcPct val="35000"/>
            </a:spcAft>
          </a:pPr>
          <a:r>
            <a:rPr lang="fr-FR" sz="1200" b="1" kern="1200" dirty="0" smtClean="0">
              <a:latin typeface="Bell MT" panose="02020503060305020303" pitchFamily="18" charset="0"/>
            </a:rPr>
            <a:t>O</a:t>
          </a:r>
          <a:r>
            <a:rPr lang="fr-FR" sz="1200" b="0" kern="1200" dirty="0" smtClean="0">
              <a:latin typeface="Bell MT" panose="02020503060305020303" pitchFamily="18" charset="0"/>
            </a:rPr>
            <a:t>BJEC</a:t>
          </a:r>
          <a:endParaRPr lang="fr-FR" sz="1200" b="1" kern="1200" dirty="0">
            <a:latin typeface="Bell MT" panose="02020503060305020303" pitchFamily="18" charset="0"/>
          </a:endParaRPr>
        </a:p>
      </dsp:txBody>
      <dsp:txXfrm>
        <a:off x="902678" y="0"/>
        <a:ext cx="838906" cy="224435"/>
      </dsp:txXfrm>
    </dsp:sp>
    <dsp:sp modelId="{89909B9A-036C-44E2-A66B-6D43D82776BA}">
      <dsp:nvSpPr>
        <dsp:cNvPr id="0" name=""/>
        <dsp:cNvSpPr/>
      </dsp:nvSpPr>
      <dsp:spPr>
        <a:xfrm>
          <a:off x="1008008" y="304532"/>
          <a:ext cx="628246" cy="3260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fr-FR" sz="1800" b="1" kern="1200" dirty="0" smtClean="0">
              <a:solidFill>
                <a:schemeClr val="accent1">
                  <a:lumMod val="50000"/>
                </a:schemeClr>
              </a:solidFill>
              <a:latin typeface="Baskerville Old Face" panose="02020602080505020303" pitchFamily="18" charset="0"/>
            </a:rPr>
            <a:t>7</a:t>
          </a:r>
          <a:endParaRPr lang="fr-FR" sz="1800" b="1" kern="1200" dirty="0">
            <a:solidFill>
              <a:schemeClr val="accent1">
                <a:lumMod val="50000"/>
              </a:schemeClr>
            </a:solidFill>
            <a:latin typeface="Baskerville Old Face" panose="02020602080505020303" pitchFamily="18" charset="0"/>
          </a:endParaRPr>
        </a:p>
      </dsp:txBody>
      <dsp:txXfrm>
        <a:off x="1017559" y="314083"/>
        <a:ext cx="609144" cy="306980"/>
      </dsp:txXfrm>
    </dsp:sp>
    <dsp:sp modelId="{5A3488A0-718C-41B9-9A52-B93151005421}">
      <dsp:nvSpPr>
        <dsp:cNvPr id="0" name=""/>
        <dsp:cNvSpPr/>
      </dsp:nvSpPr>
      <dsp:spPr>
        <a:xfrm>
          <a:off x="1804502" y="0"/>
          <a:ext cx="838906" cy="7481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smtClean="0">
            <a:latin typeface="Bell MT" panose="02020503060305020303" pitchFamily="18" charset="0"/>
          </a:endParaRPr>
        </a:p>
        <a:p>
          <a:pPr lvl="0" algn="ctr" defTabSz="622300">
            <a:lnSpc>
              <a:spcPct val="90000"/>
            </a:lnSpc>
            <a:spcBef>
              <a:spcPct val="0"/>
            </a:spcBef>
            <a:spcAft>
              <a:spcPct val="35000"/>
            </a:spcAft>
          </a:pPr>
          <a:r>
            <a:rPr lang="fr-FR" sz="1200" b="1" kern="1200" dirty="0" smtClean="0">
              <a:latin typeface="Bell MT" panose="02020503060305020303" pitchFamily="18" charset="0"/>
            </a:rPr>
            <a:t>TDANC</a:t>
          </a:r>
          <a:endParaRPr lang="fr-FR" sz="1200" b="1" kern="1200" dirty="0">
            <a:latin typeface="Bell MT" panose="02020503060305020303" pitchFamily="18" charset="0"/>
          </a:endParaRPr>
        </a:p>
      </dsp:txBody>
      <dsp:txXfrm>
        <a:off x="1804502" y="0"/>
        <a:ext cx="838906" cy="224435"/>
      </dsp:txXfrm>
    </dsp:sp>
    <dsp:sp modelId="{D0B9C7D0-BAFD-415C-A801-C49A63BA0F78}">
      <dsp:nvSpPr>
        <dsp:cNvPr id="0" name=""/>
        <dsp:cNvSpPr/>
      </dsp:nvSpPr>
      <dsp:spPr>
        <a:xfrm>
          <a:off x="2706327" y="0"/>
          <a:ext cx="838906" cy="7481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smtClean="0">
            <a:latin typeface="Bell MT" panose="02020503060305020303" pitchFamily="18" charset="0"/>
          </a:endParaRPr>
        </a:p>
        <a:p>
          <a:pPr lvl="0" algn="ctr" defTabSz="622300">
            <a:lnSpc>
              <a:spcPct val="90000"/>
            </a:lnSpc>
            <a:spcBef>
              <a:spcPct val="0"/>
            </a:spcBef>
            <a:spcAft>
              <a:spcPct val="35000"/>
            </a:spcAft>
          </a:pPr>
          <a:r>
            <a:rPr lang="fr-FR" sz="1200" b="1" kern="1200" dirty="0" smtClean="0">
              <a:latin typeface="Bell MT" panose="02020503060305020303" pitchFamily="18" charset="0"/>
            </a:rPr>
            <a:t>OK/NOK</a:t>
          </a:r>
          <a:endParaRPr lang="fr-FR" sz="1400" b="1" kern="1200" dirty="0">
            <a:latin typeface="Bell MT" panose="02020503060305020303" pitchFamily="18" charset="0"/>
          </a:endParaRPr>
        </a:p>
      </dsp:txBody>
      <dsp:txXfrm>
        <a:off x="2706327" y="0"/>
        <a:ext cx="838906" cy="224435"/>
      </dsp:txXfrm>
    </dsp:sp>
    <dsp:sp modelId="{2033E58C-2548-4821-94DF-80E0CE5961C5}">
      <dsp:nvSpPr>
        <dsp:cNvPr id="0" name=""/>
        <dsp:cNvSpPr/>
      </dsp:nvSpPr>
      <dsp:spPr>
        <a:xfrm>
          <a:off x="2811656" y="304532"/>
          <a:ext cx="628246" cy="3260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fr-FR" sz="1800" b="1" kern="1200" dirty="0" smtClean="0">
              <a:solidFill>
                <a:schemeClr val="accent1">
                  <a:lumMod val="50000"/>
                </a:schemeClr>
              </a:solidFill>
              <a:latin typeface="Baskerville Old Face" panose="02020602080505020303" pitchFamily="18" charset="0"/>
            </a:rPr>
            <a:t>7/0</a:t>
          </a:r>
          <a:endParaRPr lang="fr-FR" sz="1800" b="1" kern="1200" dirty="0">
            <a:solidFill>
              <a:schemeClr val="accent1">
                <a:lumMod val="50000"/>
              </a:schemeClr>
            </a:solidFill>
            <a:latin typeface="Baskerville Old Face" panose="02020602080505020303" pitchFamily="18" charset="0"/>
          </a:endParaRPr>
        </a:p>
      </dsp:txBody>
      <dsp:txXfrm>
        <a:off x="2821207" y="314083"/>
        <a:ext cx="609144" cy="30698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6.png"/></Relationships>
</file>

<file path=ppt/drawings/drawing1.xml><?xml version="1.0" encoding="utf-8"?>
<c:userShapes xmlns:c="http://schemas.openxmlformats.org/drawingml/2006/chart">
  <cdr:relSizeAnchor xmlns:cdr="http://schemas.openxmlformats.org/drawingml/2006/chartDrawing">
    <cdr:from>
      <cdr:x>0.31458</cdr:x>
      <cdr:y>0.00347</cdr:y>
    </cdr:from>
    <cdr:to>
      <cdr:x>0.72529</cdr:x>
      <cdr:y>0.11904</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438275" y="9525"/>
          <a:ext cx="1877731" cy="317019"/>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F2A9A1-B686-4A60-AC6B-B1485A2D1FD0}" type="datetimeFigureOut">
              <a:rPr lang="fr-FR" smtClean="0"/>
              <a:t>14/03/2022</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EAA01C-9793-4B6C-881C-C1F4362F4DD9}" type="slidenum">
              <a:rPr lang="fr-FR" smtClean="0"/>
              <a:t>‹N°›</a:t>
            </a:fld>
            <a:endParaRPr lang="fr-FR"/>
          </a:p>
        </p:txBody>
      </p:sp>
    </p:spTree>
    <p:extLst>
      <p:ext uri="{BB962C8B-B14F-4D97-AF65-F5344CB8AC3E}">
        <p14:creationId xmlns:p14="http://schemas.microsoft.com/office/powerpoint/2010/main" val="170321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22C7D-7A4D-4E64-8D8F-579A17140231}" type="datetimeFigureOut">
              <a:rPr lang="fr-FR" smtClean="0"/>
              <a:pPr/>
              <a:t>14/03/2022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F308E-1E8B-4971-BED4-FA8D2623719B}" type="slidenum">
              <a:rPr lang="fr-FR" smtClean="0"/>
              <a:pPr/>
              <a:t>‹N°›</a:t>
            </a:fld>
            <a:endParaRPr lang="fr-FR"/>
          </a:p>
        </p:txBody>
      </p:sp>
    </p:spTree>
    <p:extLst>
      <p:ext uri="{BB962C8B-B14F-4D97-AF65-F5344CB8AC3E}">
        <p14:creationId xmlns:p14="http://schemas.microsoft.com/office/powerpoint/2010/main" val="367195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14/03/2022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915542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14/03/2022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809222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14/03/2022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928179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14/03/2022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55802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14/03/2022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009767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14/03/2022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4521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7BC6747-D400-4AB4-B1AD-3CE8D4610A2E}" type="datetimeFigureOut">
              <a:rPr lang="fr-FR" smtClean="0"/>
              <a:pPr/>
              <a:t>14/03/2022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8682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7BC6747-D400-4AB4-B1AD-3CE8D4610A2E}" type="datetimeFigureOut">
              <a:rPr lang="fr-FR" smtClean="0"/>
              <a:pPr/>
              <a:t>14/03/2022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6894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7BC6747-D400-4AB4-B1AD-3CE8D4610A2E}" type="datetimeFigureOut">
              <a:rPr lang="fr-FR" smtClean="0"/>
              <a:pPr/>
              <a:t>14/03/2022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54687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14/03/2022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5338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14/03/2022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46782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C6747-D400-4AB4-B1AD-3CE8D4610A2E}" type="datetimeFigureOut">
              <a:rPr lang="fr-FR" smtClean="0"/>
              <a:pPr/>
              <a:t>14/03/2022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98E6C-35DE-4299-9817-4A72F0EAE663}" type="slidenum">
              <a:rPr lang="fr-FR" smtClean="0"/>
              <a:pPr/>
              <a:t>‹N°›</a:t>
            </a:fld>
            <a:endParaRPr lang="fr-FR"/>
          </a:p>
        </p:txBody>
      </p:sp>
    </p:spTree>
    <p:extLst>
      <p:ext uri="{BB962C8B-B14F-4D97-AF65-F5344CB8AC3E}">
        <p14:creationId xmlns:p14="http://schemas.microsoft.com/office/powerpoint/2010/main" val="2309678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diagramData" Target="../diagrams/data2.xml"/><Relationship Id="rId18" Type="http://schemas.openxmlformats.org/officeDocument/2006/relationships/chart" Target="../charts/chart20.xml"/><Relationship Id="rId3" Type="http://schemas.openxmlformats.org/officeDocument/2006/relationships/image" Target="../media/image8.jpeg"/><Relationship Id="rId7" Type="http://schemas.openxmlformats.org/officeDocument/2006/relationships/chart" Target="../charts/chart19.xml"/><Relationship Id="rId12" Type="http://schemas.microsoft.com/office/2007/relationships/diagramDrawing" Target="../diagrams/drawing1.xml"/><Relationship Id="rId17" Type="http://schemas.microsoft.com/office/2007/relationships/diagramDrawing" Target="../diagrams/drawing2.xml"/><Relationship Id="rId2" Type="http://schemas.openxmlformats.org/officeDocument/2006/relationships/image" Target="../media/image7.jpeg"/><Relationship Id="rId16" Type="http://schemas.openxmlformats.org/officeDocument/2006/relationships/diagramColors" Target="../diagrams/colors2.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diagramColors" Target="../diagrams/colors1.xml"/><Relationship Id="rId5" Type="http://schemas.openxmlformats.org/officeDocument/2006/relationships/image" Target="../media/image9.jpeg"/><Relationship Id="rId15" Type="http://schemas.openxmlformats.org/officeDocument/2006/relationships/diagramQuickStyle" Target="../diagrams/quickStyle2.xml"/><Relationship Id="rId10" Type="http://schemas.openxmlformats.org/officeDocument/2006/relationships/diagramQuickStyle" Target="../diagrams/quickStyle1.xml"/><Relationship Id="rId4" Type="http://schemas.openxmlformats.org/officeDocument/2006/relationships/chart" Target="../charts/chart18.xml"/><Relationship Id="rId9" Type="http://schemas.openxmlformats.org/officeDocument/2006/relationships/diagramLayout" Target="../diagrams/layout1.xml"/><Relationship Id="rId1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6.svg"/><Relationship Id="rId2" Type="http://schemas.openxmlformats.org/officeDocument/2006/relationships/image" Target="../media/image5.jpeg"/><Relationship Id="rId1" Type="http://schemas.openxmlformats.org/officeDocument/2006/relationships/slideLayout" Target="../slideLayouts/slideLayout2.xml"/><Relationship Id="rId9" Type="http://schemas.openxmlformats.org/officeDocument/2006/relationships/image" Target="../media/image8.svg"/></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chart" Target="../charts/chart6.xml"/><Relationship Id="rId7" Type="http://schemas.openxmlformats.org/officeDocument/2006/relationships/chart" Target="../charts/chart10.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3.xml"/><Relationship Id="rId7" Type="http://schemas.openxmlformats.org/officeDocument/2006/relationships/chart" Target="../charts/chart17.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Espace réservé du contenu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758" y="-15082"/>
            <a:ext cx="12215756" cy="6873081"/>
          </a:xfrm>
        </p:spPr>
      </p:pic>
      <p:sp>
        <p:nvSpPr>
          <p:cNvPr id="3" name="ZoneTexte 2"/>
          <p:cNvSpPr txBox="1"/>
          <p:nvPr/>
        </p:nvSpPr>
        <p:spPr>
          <a:xfrm>
            <a:off x="2619375" y="3638549"/>
            <a:ext cx="7239000" cy="1323439"/>
          </a:xfrm>
          <a:prstGeom prst="rect">
            <a:avLst/>
          </a:prstGeom>
          <a:noFill/>
        </p:spPr>
        <p:txBody>
          <a:bodyPr wrap="square" rtlCol="0">
            <a:spAutoFit/>
          </a:bodyPr>
          <a:lstStyle/>
          <a:p>
            <a:pPr algn="ctr"/>
            <a:r>
              <a:rPr lang="fr-FR" sz="4000" dirty="0">
                <a:solidFill>
                  <a:schemeClr val="bg1"/>
                </a:solidFill>
                <a:latin typeface="Arial" pitchFamily="34" charset="0"/>
                <a:cs typeface="Arial" pitchFamily="34" charset="0"/>
              </a:rPr>
              <a:t>Bienvenue au</a:t>
            </a:r>
          </a:p>
          <a:p>
            <a:pPr algn="ctr"/>
            <a:r>
              <a:rPr lang="fr-FR" sz="4000" b="1" dirty="0">
                <a:solidFill>
                  <a:schemeClr val="accent2"/>
                </a:solidFill>
                <a:latin typeface="Arial" pitchFamily="34" charset="0"/>
                <a:cs typeface="Arial" pitchFamily="34" charset="0"/>
              </a:rPr>
              <a:t>GROUPE MEDIA CONTACT</a:t>
            </a:r>
          </a:p>
        </p:txBody>
      </p:sp>
    </p:spTree>
    <p:extLst>
      <p:ext uri="{BB962C8B-B14F-4D97-AF65-F5344CB8AC3E}">
        <p14:creationId xmlns:p14="http://schemas.microsoft.com/office/powerpoint/2010/main" val="3598551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211784"/>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p:cNvSpPr/>
          <p:nvPr/>
        </p:nvSpPr>
        <p:spPr>
          <a:xfrm>
            <a:off x="3126768" y="102742"/>
            <a:ext cx="6185043" cy="539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latin typeface="Bell MT" panose="02020503060305020303" pitchFamily="18" charset="0"/>
              </a:rPr>
              <a:t>TABLEAU DE BORD DSI MENSUEL</a:t>
            </a:r>
          </a:p>
          <a:p>
            <a:pPr algn="ctr"/>
            <a:endParaRPr lang="fr-FR" dirty="0"/>
          </a:p>
        </p:txBody>
      </p:sp>
      <p:sp>
        <p:nvSpPr>
          <p:cNvPr id="6" name="Rectangle 5"/>
          <p:cNvSpPr/>
          <p:nvPr/>
        </p:nvSpPr>
        <p:spPr>
          <a:xfrm>
            <a:off x="4792648" y="417654"/>
            <a:ext cx="2279151" cy="241442"/>
          </a:xfrm>
          <a:prstGeom prst="rect">
            <a:avLst/>
          </a:prstGeom>
          <a:solidFill>
            <a:schemeClr val="accent1">
              <a:lumMod val="20000"/>
              <a:lumOff val="8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smtClean="0">
                <a:solidFill>
                  <a:schemeClr val="accent1">
                    <a:lumMod val="75000"/>
                  </a:schemeClr>
                </a:solidFill>
                <a:latin typeface="Baskerville Old Face" panose="02020602080505020303" pitchFamily="18" charset="0"/>
              </a:rPr>
              <a:t>17/ Mars/ 2022</a:t>
            </a:r>
            <a:endParaRPr lang="fr-FR" dirty="0">
              <a:solidFill>
                <a:schemeClr val="accent1">
                  <a:lumMod val="75000"/>
                </a:schemeClr>
              </a:solidFill>
              <a:latin typeface="Baskerville Old Face" panose="02020602080505020303" pitchFamily="18" charset="0"/>
            </a:endParaRPr>
          </a:p>
        </p:txBody>
      </p:sp>
      <p:sp>
        <p:nvSpPr>
          <p:cNvPr id="8" name="Rectangle 7"/>
          <p:cNvSpPr/>
          <p:nvPr/>
        </p:nvSpPr>
        <p:spPr>
          <a:xfrm>
            <a:off x="313280" y="765423"/>
            <a:ext cx="1613042" cy="1611377"/>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smtClean="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endParaRPr lang="fr-FR" sz="1200" dirty="0" smtClean="0">
              <a:solidFill>
                <a:schemeClr val="accent1">
                  <a:lumMod val="50000"/>
                </a:schemeClr>
              </a:solidFill>
              <a:latin typeface="Bell MT" panose="02020503060305020303" pitchFamily="18" charset="0"/>
            </a:endParaRPr>
          </a:p>
          <a:p>
            <a:pPr algn="ctr"/>
            <a:endParaRPr lang="fr-FR" sz="1200" dirty="0" smtClean="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r>
              <a:rPr lang="fr-FR" sz="1200" dirty="0" smtClean="0">
                <a:solidFill>
                  <a:schemeClr val="accent1">
                    <a:lumMod val="50000"/>
                  </a:schemeClr>
                </a:solidFill>
                <a:latin typeface="Bell MT" panose="02020503060305020303" pitchFamily="18" charset="0"/>
              </a:rPr>
              <a:t>Cartographie des Points de Conformités</a:t>
            </a:r>
            <a:endParaRPr lang="fr-FR" sz="1200" dirty="0">
              <a:solidFill>
                <a:schemeClr val="accent1">
                  <a:lumMod val="50000"/>
                </a:schemeClr>
              </a:solidFill>
              <a:latin typeface="Bell MT" panose="02020503060305020303" pitchFamily="18" charset="0"/>
            </a:endParaRPr>
          </a:p>
        </p:txBody>
      </p:sp>
      <p:sp>
        <p:nvSpPr>
          <p:cNvPr id="9" name="Rectangle 8"/>
          <p:cNvSpPr/>
          <p:nvPr/>
        </p:nvSpPr>
        <p:spPr>
          <a:xfrm>
            <a:off x="298770" y="2502896"/>
            <a:ext cx="1613042"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r>
              <a:rPr lang="fr-FR" sz="1300" dirty="0" smtClean="0">
                <a:solidFill>
                  <a:schemeClr val="accent1">
                    <a:lumMod val="50000"/>
                  </a:schemeClr>
                </a:solidFill>
                <a:latin typeface="Bell MT" panose="02020503060305020303" pitchFamily="18" charset="0"/>
              </a:rPr>
              <a:t>Avancements des Projets DSI</a:t>
            </a:r>
            <a:endParaRPr lang="fr-FR" sz="1300" dirty="0">
              <a:solidFill>
                <a:schemeClr val="accent1">
                  <a:lumMod val="50000"/>
                </a:schemeClr>
              </a:solidFill>
              <a:latin typeface="Bell MT" panose="02020503060305020303" pitchFamily="18" charset="0"/>
            </a:endParaRPr>
          </a:p>
        </p:txBody>
      </p:sp>
      <p:sp>
        <p:nvSpPr>
          <p:cNvPr id="10" name="Rectangle 9"/>
          <p:cNvSpPr/>
          <p:nvPr/>
        </p:nvSpPr>
        <p:spPr>
          <a:xfrm>
            <a:off x="298770" y="3958715"/>
            <a:ext cx="1613042" cy="153880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r>
              <a:rPr lang="fr-FR" sz="1300" dirty="0" smtClean="0">
                <a:solidFill>
                  <a:schemeClr val="accent1">
                    <a:lumMod val="50000"/>
                  </a:schemeClr>
                </a:solidFill>
                <a:latin typeface="Bell MT" panose="02020503060305020303" pitchFamily="18" charset="0"/>
              </a:rPr>
              <a:t>Accès Badgeuse</a:t>
            </a:r>
            <a:endParaRPr lang="fr-FR" sz="1300" dirty="0">
              <a:solidFill>
                <a:schemeClr val="accent1">
                  <a:lumMod val="50000"/>
                </a:schemeClr>
              </a:solidFill>
              <a:latin typeface="Bell MT" panose="02020503060305020303" pitchFamily="18" charset="0"/>
            </a:endParaRPr>
          </a:p>
        </p:txBody>
      </p:sp>
      <p:sp>
        <p:nvSpPr>
          <p:cNvPr id="11" name="Rectangle 10"/>
          <p:cNvSpPr/>
          <p:nvPr/>
        </p:nvSpPr>
        <p:spPr>
          <a:xfrm>
            <a:off x="298770" y="5628631"/>
            <a:ext cx="1613042"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r>
              <a:rPr lang="fr-FR" sz="1300" dirty="0" smtClean="0">
                <a:solidFill>
                  <a:schemeClr val="accent1">
                    <a:lumMod val="50000"/>
                  </a:schemeClr>
                </a:solidFill>
                <a:latin typeface="Bell MT" panose="02020503060305020303" pitchFamily="18" charset="0"/>
              </a:rPr>
              <a:t>Incidents de sécurité</a:t>
            </a:r>
            <a:endParaRPr lang="fr-FR" sz="1300" dirty="0">
              <a:solidFill>
                <a:schemeClr val="accent1">
                  <a:lumMod val="50000"/>
                </a:schemeClr>
              </a:solidFill>
              <a:latin typeface="Bell MT" panose="02020503060305020303" pitchFamily="18" charset="0"/>
            </a:endParaRPr>
          </a:p>
        </p:txBody>
      </p:sp>
      <p:sp>
        <p:nvSpPr>
          <p:cNvPr id="12" name="Rectangle 11"/>
          <p:cNvSpPr/>
          <p:nvPr/>
        </p:nvSpPr>
        <p:spPr>
          <a:xfrm>
            <a:off x="1972096" y="779938"/>
            <a:ext cx="3676080" cy="161230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1972097" y="2502896"/>
            <a:ext cx="3661564"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1990882" y="3958716"/>
            <a:ext cx="7191927" cy="154562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5705581" y="769699"/>
            <a:ext cx="3464402" cy="164338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smtClean="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u="sng" dirty="0" smtClean="0">
              <a:solidFill>
                <a:schemeClr val="accent1">
                  <a:lumMod val="50000"/>
                </a:schemeClr>
              </a:solidFill>
            </a:endParaRPr>
          </a:p>
          <a:p>
            <a:pPr algn="ctr"/>
            <a:r>
              <a:rPr lang="fr-FR" sz="1100" b="1" dirty="0" smtClean="0">
                <a:solidFill>
                  <a:schemeClr val="accent1">
                    <a:lumMod val="50000"/>
                  </a:schemeClr>
                </a:solidFill>
              </a:rPr>
              <a:t>	</a:t>
            </a:r>
          </a:p>
          <a:p>
            <a:pPr algn="ctr"/>
            <a:endParaRPr lang="fr-FR" sz="1100" b="1" dirty="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p:txBody>
      </p:sp>
      <p:sp>
        <p:nvSpPr>
          <p:cNvPr id="17" name="Rectangle 16"/>
          <p:cNvSpPr/>
          <p:nvPr/>
        </p:nvSpPr>
        <p:spPr>
          <a:xfrm>
            <a:off x="5705581" y="2525832"/>
            <a:ext cx="3477228" cy="1278277"/>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smtClean="0">
              <a:solidFill>
                <a:schemeClr val="accent1">
                  <a:lumMod val="50000"/>
                </a:schemeClr>
              </a:solidFill>
            </a:endParaRPr>
          </a:p>
          <a:p>
            <a:pPr algn="ctr"/>
            <a:r>
              <a:rPr lang="fr-FR" b="1" u="sng" dirty="0" smtClean="0">
                <a:solidFill>
                  <a:schemeClr val="accent1">
                    <a:lumMod val="50000"/>
                  </a:schemeClr>
                </a:solidFill>
                <a:latin typeface="Bell MT" panose="02020503060305020303" pitchFamily="18" charset="0"/>
              </a:rPr>
              <a:t>Clôturé</a:t>
            </a:r>
            <a:endParaRPr lang="fr-FR" sz="1100" b="1" dirty="0" smtClean="0">
              <a:solidFill>
                <a:schemeClr val="accent1">
                  <a:lumMod val="50000"/>
                </a:schemeClr>
              </a:solidFill>
            </a:endParaRPr>
          </a:p>
          <a:p>
            <a:pPr marL="171450" indent="-171450">
              <a:buFont typeface="Wingdings" panose="05000000000000000000" pitchFamily="2" charset="2"/>
              <a:buChar char="ü"/>
            </a:pPr>
            <a:r>
              <a:rPr lang="fr-FR" sz="950" b="1" dirty="0">
                <a:solidFill>
                  <a:schemeClr val="accent1">
                    <a:lumMod val="50000"/>
                  </a:schemeClr>
                </a:solidFill>
              </a:rPr>
              <a:t>Mise à jour sortie d’effectif</a:t>
            </a:r>
          </a:p>
          <a:p>
            <a:pPr marL="171450" indent="-171450">
              <a:buFont typeface="Wingdings" panose="05000000000000000000" pitchFamily="2" charset="2"/>
              <a:buChar char="ü"/>
            </a:pPr>
            <a:r>
              <a:rPr lang="fr-FR" sz="950" b="1" dirty="0">
                <a:solidFill>
                  <a:schemeClr val="accent1">
                    <a:lumMod val="50000"/>
                  </a:schemeClr>
                </a:solidFill>
              </a:rPr>
              <a:t>Mise à jour Process de création d'accès</a:t>
            </a:r>
          </a:p>
          <a:p>
            <a:pPr marL="171450" indent="-171450">
              <a:buFont typeface="Wingdings" panose="05000000000000000000" pitchFamily="2" charset="2"/>
              <a:buChar char="ü"/>
            </a:pPr>
            <a:r>
              <a:rPr lang="fr-FR" sz="950" b="1" dirty="0" smtClean="0">
                <a:solidFill>
                  <a:schemeClr val="accent1">
                    <a:lumMod val="50000"/>
                  </a:schemeClr>
                </a:solidFill>
              </a:rPr>
              <a:t>Mise en conformité des recommandations issues de l’audit IT </a:t>
            </a:r>
          </a:p>
          <a:p>
            <a:pPr marL="171450" indent="-171450">
              <a:buFont typeface="Wingdings" panose="05000000000000000000" pitchFamily="2" charset="2"/>
              <a:buChar char="ü"/>
            </a:pPr>
            <a:r>
              <a:rPr lang="fr-FR" sz="950" b="1" dirty="0" smtClean="0">
                <a:solidFill>
                  <a:schemeClr val="accent1">
                    <a:lumMod val="50000"/>
                  </a:schemeClr>
                </a:solidFill>
              </a:rPr>
              <a:t>Tableau de bord de suivi de la sécurité des équipements (permanente)</a:t>
            </a:r>
            <a:endParaRPr lang="fr-FR" sz="950" b="1" dirty="0">
              <a:solidFill>
                <a:schemeClr val="accent1">
                  <a:lumMod val="50000"/>
                </a:schemeClr>
              </a:solidFill>
            </a:endParaRPr>
          </a:p>
          <a:p>
            <a:pPr marL="171450" indent="-171450">
              <a:buFont typeface="Wingdings" panose="05000000000000000000" pitchFamily="2" charset="2"/>
              <a:buChar char="ü"/>
            </a:pPr>
            <a:r>
              <a:rPr lang="fr-FR" sz="950" b="1" dirty="0">
                <a:solidFill>
                  <a:schemeClr val="accent1">
                    <a:lumMod val="50000"/>
                  </a:schemeClr>
                </a:solidFill>
              </a:rPr>
              <a:t>Support IT </a:t>
            </a:r>
            <a:r>
              <a:rPr lang="fr-FR" sz="950" b="1" dirty="0" smtClean="0">
                <a:solidFill>
                  <a:schemeClr val="accent1">
                    <a:lumMod val="50000"/>
                  </a:schemeClr>
                </a:solidFill>
              </a:rPr>
              <a:t>(permanente)</a:t>
            </a:r>
          </a:p>
          <a:p>
            <a:pPr marL="171450" indent="-171450">
              <a:buFont typeface="Wingdings" panose="05000000000000000000" pitchFamily="2" charset="2"/>
              <a:buChar char="ü"/>
            </a:pPr>
            <a:r>
              <a:rPr lang="fr-FR" sz="950" b="1" dirty="0">
                <a:solidFill>
                  <a:schemeClr val="accent1">
                    <a:lumMod val="50000"/>
                  </a:schemeClr>
                </a:solidFill>
              </a:rPr>
              <a:t>Mise en place </a:t>
            </a:r>
            <a:r>
              <a:rPr lang="fr-FR" sz="950" b="1" dirty="0" err="1">
                <a:solidFill>
                  <a:schemeClr val="accent1">
                    <a:lumMod val="50000"/>
                  </a:schemeClr>
                </a:solidFill>
              </a:rPr>
              <a:t>Process</a:t>
            </a:r>
            <a:r>
              <a:rPr lang="fr-FR" sz="950" b="1" dirty="0">
                <a:solidFill>
                  <a:schemeClr val="accent1">
                    <a:lumMod val="50000"/>
                  </a:schemeClr>
                </a:solidFill>
              </a:rPr>
              <a:t> de Gestion des visiteurs sur le </a:t>
            </a:r>
            <a:r>
              <a:rPr lang="fr-FR" sz="950" b="1" dirty="0" smtClean="0">
                <a:solidFill>
                  <a:schemeClr val="accent1">
                    <a:lumMod val="50000"/>
                  </a:schemeClr>
                </a:solidFill>
              </a:rPr>
              <a:t>site</a:t>
            </a:r>
            <a:endParaRPr lang="fr-FR" sz="1100" b="1" dirty="0" smtClean="0">
              <a:solidFill>
                <a:schemeClr val="accent1">
                  <a:lumMod val="50000"/>
                </a:schemeClr>
              </a:solidFill>
            </a:endParaRPr>
          </a:p>
          <a:p>
            <a:pPr marL="171450" indent="-171450">
              <a:buFont typeface="Wingdings" panose="05000000000000000000" pitchFamily="2" charset="2"/>
              <a:buChar char="ü"/>
            </a:pPr>
            <a:endParaRPr lang="fr-FR" sz="1100" b="1" dirty="0">
              <a:solidFill>
                <a:schemeClr val="accent1">
                  <a:lumMod val="50000"/>
                </a:schemeClr>
              </a:solidFill>
            </a:endParaRPr>
          </a:p>
          <a:p>
            <a:pPr algn="ctr"/>
            <a:endParaRPr lang="fr-FR" dirty="0"/>
          </a:p>
          <a:p>
            <a:pPr algn="ctr"/>
            <a:endParaRPr lang="fr-FR" dirty="0" smtClean="0"/>
          </a:p>
          <a:p>
            <a:pPr algn="ctr"/>
            <a:endParaRPr lang="fr-FR" dirty="0"/>
          </a:p>
          <a:p>
            <a:pPr algn="ctr"/>
            <a:endParaRPr lang="fr-FR" dirty="0"/>
          </a:p>
        </p:txBody>
      </p:sp>
      <p:sp>
        <p:nvSpPr>
          <p:cNvPr id="18" name="Rectangle 17"/>
          <p:cNvSpPr/>
          <p:nvPr/>
        </p:nvSpPr>
        <p:spPr>
          <a:xfrm>
            <a:off x="9248753" y="765423"/>
            <a:ext cx="2864477" cy="162225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r>
              <a:rPr lang="fr-FR" b="1" u="sng" dirty="0" smtClean="0">
                <a:solidFill>
                  <a:schemeClr val="accent1">
                    <a:lumMod val="50000"/>
                  </a:schemeClr>
                </a:solidFill>
                <a:latin typeface="Bell MT" panose="02020503060305020303" pitchFamily="18" charset="0"/>
              </a:rPr>
              <a:t>A retenir</a:t>
            </a:r>
          </a:p>
          <a:p>
            <a:r>
              <a:rPr lang="fr-FR" sz="1200" b="1" dirty="0" smtClean="0">
                <a:solidFill>
                  <a:schemeClr val="accent1">
                    <a:lumMod val="50000"/>
                  </a:schemeClr>
                </a:solidFill>
              </a:rPr>
              <a:t>Test de la procédure de continuité élaborer </a:t>
            </a:r>
          </a:p>
          <a:p>
            <a:pPr algn="ctr"/>
            <a:endParaRPr lang="fr-FR" sz="1200" b="1" u="sng" dirty="0" smtClean="0">
              <a:solidFill>
                <a:schemeClr val="accent1">
                  <a:lumMod val="50000"/>
                </a:schemeClr>
              </a:solidFill>
              <a:latin typeface="Bell MT" panose="02020503060305020303" pitchFamily="18" charset="0"/>
            </a:endParaRPr>
          </a:p>
          <a:p>
            <a:pPr algn="ctr"/>
            <a:endParaRPr lang="fr-FR" sz="1200" b="1" u="sng" dirty="0" smtClean="0">
              <a:solidFill>
                <a:schemeClr val="accent1">
                  <a:lumMod val="50000"/>
                </a:schemeClr>
              </a:solidFill>
              <a:latin typeface="Bell MT" panose="02020503060305020303" pitchFamily="18" charset="0"/>
            </a:endParaRPr>
          </a:p>
          <a:p>
            <a:pPr algn="ctr"/>
            <a:endParaRPr lang="fr-FR" sz="1200" b="1" u="sng" dirty="0" smtClean="0">
              <a:solidFill>
                <a:schemeClr val="accent1">
                  <a:lumMod val="50000"/>
                </a:schemeClr>
              </a:solidFill>
              <a:latin typeface="Bell MT" panose="02020503060305020303" pitchFamily="18" charset="0"/>
            </a:endParaRPr>
          </a:p>
          <a:p>
            <a:pPr algn="ctr"/>
            <a:endParaRPr lang="fr-FR" sz="1200" b="1" u="sng" dirty="0" smtClean="0">
              <a:solidFill>
                <a:schemeClr val="accent1">
                  <a:lumMod val="50000"/>
                </a:schemeClr>
              </a:solidFill>
              <a:latin typeface="Bell MT" panose="02020503060305020303" pitchFamily="18" charset="0"/>
            </a:endParaRPr>
          </a:p>
          <a:p>
            <a:pPr algn="ctr"/>
            <a:endParaRPr lang="fr-FR" dirty="0"/>
          </a:p>
        </p:txBody>
      </p:sp>
      <p:sp>
        <p:nvSpPr>
          <p:cNvPr id="19" name="Rectangle 18"/>
          <p:cNvSpPr/>
          <p:nvPr/>
        </p:nvSpPr>
        <p:spPr>
          <a:xfrm>
            <a:off x="9261581" y="2501309"/>
            <a:ext cx="2851647"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a:solidFill>
                  <a:schemeClr val="accent1">
                    <a:lumMod val="50000"/>
                  </a:schemeClr>
                </a:solidFill>
                <a:latin typeface="Bell MT" panose="02020503060305020303" pitchFamily="18" charset="0"/>
              </a:rPr>
              <a:t>C</a:t>
            </a:r>
            <a:r>
              <a:rPr lang="fr-FR" b="1" u="sng" dirty="0" smtClean="0">
                <a:solidFill>
                  <a:schemeClr val="accent1">
                    <a:lumMod val="50000"/>
                  </a:schemeClr>
                </a:solidFill>
                <a:latin typeface="Bell MT" panose="02020503060305020303" pitchFamily="18" charset="0"/>
              </a:rPr>
              <a:t>lôturé</a:t>
            </a:r>
            <a:endParaRPr lang="fr-FR" b="1" u="sng" dirty="0">
              <a:solidFill>
                <a:schemeClr val="accent1">
                  <a:lumMod val="50000"/>
                </a:schemeClr>
              </a:solidFill>
              <a:latin typeface="Bell MT" panose="02020503060305020303" pitchFamily="18" charset="0"/>
            </a:endParaRPr>
          </a:p>
          <a:p>
            <a:pPr marL="171450" indent="-171450">
              <a:buFontTx/>
              <a:buChar char="-"/>
            </a:pPr>
            <a:r>
              <a:rPr lang="fr-FR" sz="1100" b="1" dirty="0" smtClean="0">
                <a:solidFill>
                  <a:schemeClr val="accent1">
                    <a:lumMod val="50000"/>
                  </a:schemeClr>
                </a:solidFill>
              </a:rPr>
              <a:t>Mise à jour de la base d’emprunte sur les différentes badgeuses</a:t>
            </a:r>
          </a:p>
          <a:p>
            <a:endParaRPr lang="fr-FR" sz="1100" b="1" dirty="0">
              <a:solidFill>
                <a:schemeClr val="accent1">
                  <a:lumMod val="50000"/>
                </a:schemeClr>
              </a:solidFill>
            </a:endParaRPr>
          </a:p>
          <a:p>
            <a:pPr marL="171450" indent="-171450">
              <a:buFontTx/>
              <a:buChar char="-"/>
            </a:pPr>
            <a:endParaRPr lang="fr-FR" sz="1100" b="1" dirty="0" smtClean="0">
              <a:solidFill>
                <a:schemeClr val="accent1">
                  <a:lumMod val="50000"/>
                </a:schemeClr>
              </a:solidFill>
            </a:endParaRPr>
          </a:p>
        </p:txBody>
      </p:sp>
      <p:sp>
        <p:nvSpPr>
          <p:cNvPr id="20" name="Rectangle 19"/>
          <p:cNvSpPr/>
          <p:nvPr/>
        </p:nvSpPr>
        <p:spPr>
          <a:xfrm>
            <a:off x="9261581" y="3980045"/>
            <a:ext cx="2851647" cy="152429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marL="171450" indent="-171450">
              <a:buFontTx/>
              <a:buChar char="-"/>
            </a:pPr>
            <a:r>
              <a:rPr lang="fr-FR" sz="1100" b="1" dirty="0" smtClean="0">
                <a:solidFill>
                  <a:schemeClr val="accent1">
                    <a:lumMod val="50000"/>
                  </a:schemeClr>
                </a:solidFill>
              </a:rPr>
              <a:t>Nous avons procédé pour ce trimestre à une mise au propre des différentes badgeuses tout en prenant en compte les sorties d’effectif, la suppression effective des anciens empruntes et la création des nouveaux</a:t>
            </a:r>
          </a:p>
          <a:p>
            <a:pPr marL="171450" indent="-171450">
              <a:buFontTx/>
              <a:buChar char="-"/>
            </a:pPr>
            <a:r>
              <a:rPr lang="fr-FR" sz="1100" b="1" dirty="0" smtClean="0">
                <a:solidFill>
                  <a:schemeClr val="accent1">
                    <a:lumMod val="50000"/>
                  </a:schemeClr>
                </a:solidFill>
              </a:rPr>
              <a:t>Au niveau du 2eme </a:t>
            </a:r>
            <a:r>
              <a:rPr lang="fr-FR" sz="1100" b="1" dirty="0" err="1" smtClean="0">
                <a:solidFill>
                  <a:schemeClr val="accent1">
                    <a:lumMod val="50000"/>
                  </a:schemeClr>
                </a:solidFill>
              </a:rPr>
              <a:t>apres</a:t>
            </a:r>
            <a:r>
              <a:rPr lang="fr-FR" sz="1100" b="1" dirty="0" smtClean="0">
                <a:solidFill>
                  <a:schemeClr val="accent1">
                    <a:lumMod val="50000"/>
                  </a:schemeClr>
                </a:solidFill>
              </a:rPr>
              <a:t> la suppression nous aurons des </a:t>
            </a:r>
            <a:r>
              <a:rPr lang="fr-FR" sz="1100" b="1" dirty="0" err="1" smtClean="0">
                <a:solidFill>
                  <a:schemeClr val="accent1">
                    <a:lumMod val="50000"/>
                  </a:schemeClr>
                </a:solidFill>
              </a:rPr>
              <a:t>reclamations</a:t>
            </a:r>
            <a:r>
              <a:rPr lang="fr-FR" sz="1100" b="1" dirty="0" smtClean="0">
                <a:solidFill>
                  <a:schemeClr val="accent1">
                    <a:lumMod val="50000"/>
                  </a:schemeClr>
                </a:solidFill>
              </a:rPr>
              <a:t> pour tout ceux qui ne se sont pas inscrit sur la liste</a:t>
            </a:r>
          </a:p>
          <a:p>
            <a:endParaRPr lang="fr-FR" sz="1100" b="1" dirty="0" smtClean="0">
              <a:solidFill>
                <a:schemeClr val="accent1">
                  <a:lumMod val="50000"/>
                </a:schemeClr>
              </a:solidFill>
            </a:endParaRPr>
          </a:p>
          <a:p>
            <a:pPr marL="171450" indent="-171450">
              <a:buFont typeface="Wingdings" panose="05000000000000000000" pitchFamily="2" charset="2"/>
              <a:buChar char="ü"/>
            </a:pPr>
            <a:endParaRPr lang="fr-FR" sz="1100" b="1" dirty="0" smtClean="0">
              <a:solidFill>
                <a:schemeClr val="accent1">
                  <a:lumMod val="50000"/>
                </a:schemeClr>
              </a:solidFill>
            </a:endParaRPr>
          </a:p>
          <a:p>
            <a:pPr marL="171450" indent="-171450">
              <a:buFont typeface="Wingdings" panose="05000000000000000000" pitchFamily="2" charset="2"/>
              <a:buChar char="ü"/>
            </a:pPr>
            <a:endParaRPr lang="fr-FR" sz="1100" b="1" dirty="0">
              <a:solidFill>
                <a:schemeClr val="accent1">
                  <a:lumMod val="50000"/>
                </a:schemeClr>
              </a:solidFill>
            </a:endParaRPr>
          </a:p>
          <a:p>
            <a:endParaRPr lang="fr-FR" b="1" u="sng" dirty="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p:txBody>
      </p:sp>
      <p:sp>
        <p:nvSpPr>
          <p:cNvPr id="21" name="Rectangle 20"/>
          <p:cNvSpPr/>
          <p:nvPr/>
        </p:nvSpPr>
        <p:spPr>
          <a:xfrm>
            <a:off x="9261581" y="5627707"/>
            <a:ext cx="2851647"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smtClean="0">
                <a:solidFill>
                  <a:schemeClr val="accent1">
                    <a:lumMod val="50000"/>
                  </a:schemeClr>
                </a:solidFill>
                <a:latin typeface="Bell MT" panose="02020503060305020303" pitchFamily="18" charset="0"/>
              </a:rPr>
              <a:t>Commentaire</a:t>
            </a:r>
          </a:p>
          <a:p>
            <a:pPr algn="ctr"/>
            <a:endParaRPr lang="fr-FR" sz="1100" b="1" u="sng" dirty="0" smtClean="0">
              <a:solidFill>
                <a:schemeClr val="accent1">
                  <a:lumMod val="50000"/>
                </a:schemeClr>
              </a:solidFill>
              <a:latin typeface="Bell MT" panose="02020503060305020303" pitchFamily="18" charset="0"/>
            </a:endParaRPr>
          </a:p>
          <a:p>
            <a:pPr marL="171450" indent="-171450">
              <a:buFont typeface="Wingdings" panose="05000000000000000000" pitchFamily="2" charset="2"/>
              <a:buChar char="ü"/>
            </a:pPr>
            <a:r>
              <a:rPr lang="fr-FR" sz="1100" b="1" dirty="0" smtClean="0">
                <a:solidFill>
                  <a:schemeClr val="accent1">
                    <a:lumMod val="50000"/>
                  </a:schemeClr>
                </a:solidFill>
                <a:latin typeface="Bell MT" panose="02020503060305020303" pitchFamily="18" charset="0"/>
              </a:rPr>
              <a:t>A ce jour tous les postes sont OK </a:t>
            </a:r>
          </a:p>
          <a:p>
            <a:pPr algn="ctr"/>
            <a:endParaRPr lang="fr-FR" b="1" u="sng" dirty="0" smtClean="0">
              <a:solidFill>
                <a:schemeClr val="accent1">
                  <a:lumMod val="50000"/>
                </a:schemeClr>
              </a:solidFill>
              <a:latin typeface="Bell MT" panose="02020503060305020303" pitchFamily="18" charset="0"/>
            </a:endParaRPr>
          </a:p>
        </p:txBody>
      </p:sp>
      <p:pic>
        <p:nvPicPr>
          <p:cNvPr id="22" name="Image 21"/>
          <p:cNvPicPr>
            <a:picLocks noChangeAspect="1"/>
          </p:cNvPicPr>
          <p:nvPr/>
        </p:nvPicPr>
        <p:blipFill rotWithShape="1">
          <a:blip r:embed="rId2" cstate="print">
            <a:extLst>
              <a:ext uri="{28A0092B-C50C-407E-A947-70E740481C1C}">
                <a14:useLocalDpi xmlns:a14="http://schemas.microsoft.com/office/drawing/2010/main" val="0"/>
              </a:ext>
            </a:extLst>
          </a:blip>
          <a:srcRect l="31487" t="25099" r="23742" b="27416"/>
          <a:stretch/>
        </p:blipFill>
        <p:spPr>
          <a:xfrm>
            <a:off x="780753" y="882930"/>
            <a:ext cx="843761" cy="800727"/>
          </a:xfrm>
          <a:prstGeom prst="rect">
            <a:avLst/>
          </a:prstGeom>
        </p:spPr>
      </p:pic>
      <p:pic>
        <p:nvPicPr>
          <p:cNvPr id="25" name="Image 24"/>
          <p:cNvPicPr>
            <a:picLocks noChangeAspect="1"/>
          </p:cNvPicPr>
          <p:nvPr/>
        </p:nvPicPr>
        <p:blipFill rotWithShape="1">
          <a:blip r:embed="rId3" cstate="print">
            <a:extLst>
              <a:ext uri="{28A0092B-C50C-407E-A947-70E740481C1C}">
                <a14:useLocalDpi xmlns:a14="http://schemas.microsoft.com/office/drawing/2010/main" val="0"/>
              </a:ext>
            </a:extLst>
          </a:blip>
          <a:srcRect l="20661" t="12781" r="19413" b="9503"/>
          <a:stretch/>
        </p:blipFill>
        <p:spPr>
          <a:xfrm>
            <a:off x="738254" y="5754492"/>
            <a:ext cx="657546" cy="852755"/>
          </a:xfrm>
          <a:prstGeom prst="rect">
            <a:avLst/>
          </a:prstGeom>
        </p:spPr>
      </p:pic>
      <p:sp>
        <p:nvSpPr>
          <p:cNvPr id="26" name="Rectangle 25"/>
          <p:cNvSpPr/>
          <p:nvPr/>
        </p:nvSpPr>
        <p:spPr>
          <a:xfrm>
            <a:off x="1989753" y="5628631"/>
            <a:ext cx="1677420"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Rectangle 26"/>
          <p:cNvSpPr/>
          <p:nvPr/>
        </p:nvSpPr>
        <p:spPr>
          <a:xfrm>
            <a:off x="3744235" y="5620461"/>
            <a:ext cx="5425748"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2067690" y="5682693"/>
            <a:ext cx="1599482" cy="1175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smtClean="0">
                <a:solidFill>
                  <a:schemeClr val="accent1">
                    <a:lumMod val="50000"/>
                  </a:schemeClr>
                </a:solidFill>
              </a:rPr>
              <a:t>Nb d’incidents critiques</a:t>
            </a:r>
          </a:p>
          <a:p>
            <a:pPr algn="ctr"/>
            <a:endParaRPr lang="fr-FR" sz="1050" b="1" dirty="0">
              <a:solidFill>
                <a:schemeClr val="accent1">
                  <a:lumMod val="50000"/>
                </a:schemeClr>
              </a:solidFill>
            </a:endParaRPr>
          </a:p>
          <a:p>
            <a:pPr algn="ctr"/>
            <a:r>
              <a:rPr lang="fr-FR" sz="4000" b="1" dirty="0">
                <a:solidFill>
                  <a:schemeClr val="accent1">
                    <a:lumMod val="50000"/>
                  </a:schemeClr>
                </a:solidFill>
              </a:rPr>
              <a:t>0</a:t>
            </a:r>
            <a:endParaRPr lang="fr-FR" sz="4000" b="1" dirty="0" smtClean="0">
              <a:solidFill>
                <a:schemeClr val="accent1">
                  <a:lumMod val="50000"/>
                </a:schemeClr>
              </a:solidFill>
            </a:endParaRPr>
          </a:p>
        </p:txBody>
      </p:sp>
      <p:graphicFrame>
        <p:nvGraphicFramePr>
          <p:cNvPr id="33" name="Graphique 32"/>
          <p:cNvGraphicFramePr/>
          <p:nvPr>
            <p:extLst/>
          </p:nvPr>
        </p:nvGraphicFramePr>
        <p:xfrm>
          <a:off x="2067690" y="4009000"/>
          <a:ext cx="5977607" cy="1438238"/>
        </p:xfrm>
        <a:graphic>
          <a:graphicData uri="http://schemas.openxmlformats.org/drawingml/2006/chart">
            <c:chart xmlns:c="http://schemas.openxmlformats.org/drawingml/2006/chart" xmlns:r="http://schemas.openxmlformats.org/officeDocument/2006/relationships" r:id="rId4"/>
          </a:graphicData>
        </a:graphic>
      </p:graphicFrame>
      <p:pic>
        <p:nvPicPr>
          <p:cNvPr id="48" name="Image 47"/>
          <p:cNvPicPr>
            <a:picLocks noChangeAspect="1"/>
          </p:cNvPicPr>
          <p:nvPr/>
        </p:nvPicPr>
        <p:blipFill rotWithShape="1">
          <a:blip r:embed="rId5" cstate="print">
            <a:extLst>
              <a:ext uri="{28A0092B-C50C-407E-A947-70E740481C1C}">
                <a14:useLocalDpi xmlns:a14="http://schemas.microsoft.com/office/drawing/2010/main" val="0"/>
              </a:ext>
            </a:extLst>
          </a:blip>
          <a:srcRect l="23672" t="24530" r="25961" b="36551"/>
          <a:stretch/>
        </p:blipFill>
        <p:spPr>
          <a:xfrm>
            <a:off x="734176" y="2778872"/>
            <a:ext cx="638630" cy="493486"/>
          </a:xfrm>
          <a:prstGeom prst="rect">
            <a:avLst/>
          </a:prstGeom>
        </p:spPr>
      </p:pic>
      <p:pic>
        <p:nvPicPr>
          <p:cNvPr id="54" name="Imag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070" y="4193036"/>
            <a:ext cx="614441" cy="614441"/>
          </a:xfrm>
          <a:prstGeom prst="rect">
            <a:avLst/>
          </a:prstGeom>
        </p:spPr>
      </p:pic>
      <p:graphicFrame>
        <p:nvGraphicFramePr>
          <p:cNvPr id="55" name="Graphique 54"/>
          <p:cNvGraphicFramePr/>
          <p:nvPr>
            <p:extLst/>
          </p:nvPr>
        </p:nvGraphicFramePr>
        <p:xfrm>
          <a:off x="5997112" y="739062"/>
          <a:ext cx="2894166" cy="179204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3" name="Diagramme 82"/>
          <p:cNvGraphicFramePr/>
          <p:nvPr>
            <p:extLst/>
          </p:nvPr>
        </p:nvGraphicFramePr>
        <p:xfrm>
          <a:off x="2036352" y="1003898"/>
          <a:ext cx="3590458" cy="11194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7" name="Diagramme 86"/>
          <p:cNvGraphicFramePr/>
          <p:nvPr>
            <p:extLst/>
          </p:nvPr>
        </p:nvGraphicFramePr>
        <p:xfrm>
          <a:off x="2036353" y="2778872"/>
          <a:ext cx="3546088" cy="74811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8" name="Flèche droite 87"/>
          <p:cNvSpPr/>
          <p:nvPr/>
        </p:nvSpPr>
        <p:spPr>
          <a:xfrm>
            <a:off x="3995535" y="3115340"/>
            <a:ext cx="594536" cy="26125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graphicFrame>
        <p:nvGraphicFramePr>
          <p:cNvPr id="32" name="Graphique 31"/>
          <p:cNvGraphicFramePr/>
          <p:nvPr>
            <p:extLst/>
          </p:nvPr>
        </p:nvGraphicFramePr>
        <p:xfrm>
          <a:off x="3712390" y="5164371"/>
          <a:ext cx="5470419" cy="1956503"/>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10066558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253501" y="0"/>
            <a:ext cx="2559121" cy="297951"/>
          </a:xfrm>
        </p:spPr>
        <p:txBody>
          <a:bodyPr>
            <a:normAutofit/>
          </a:bodyPr>
          <a:lstStyle/>
          <a:p>
            <a:pPr algn="ctr"/>
            <a:r>
              <a:rPr lang="fr-FR" sz="1050" u="sng" dirty="0" smtClean="0">
                <a:latin typeface="Baskerville Old Face" panose="02020602080505020303" pitchFamily="18" charset="0"/>
              </a:rPr>
              <a:t>COMMENTAIRES</a:t>
            </a:r>
            <a:endParaRPr lang="fr-FR" sz="1050" u="sng" dirty="0">
              <a:latin typeface="Baskerville Old Face" panose="02020602080505020303" pitchFamily="18" charset="0"/>
            </a:endParaRPr>
          </a:p>
        </p:txBody>
      </p:sp>
      <p:sp>
        <p:nvSpPr>
          <p:cNvPr id="7" name="Rectangle 6"/>
          <p:cNvSpPr/>
          <p:nvPr/>
        </p:nvSpPr>
        <p:spPr>
          <a:xfrm>
            <a:off x="3452117" y="297951"/>
            <a:ext cx="4561726" cy="53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latin typeface="Baskerville Old Face" panose="02020602080505020303" pitchFamily="18" charset="0"/>
              </a:rPr>
              <a:t>Conformité Equipe IT</a:t>
            </a:r>
            <a:endParaRPr lang="fr-FR" dirty="0">
              <a:solidFill>
                <a:schemeClr val="tx1"/>
              </a:solidFill>
              <a:latin typeface="Baskerville Old Face" panose="02020602080505020303" pitchFamily="18" charset="0"/>
            </a:endParaRPr>
          </a:p>
        </p:txBody>
      </p:sp>
      <p:graphicFrame>
        <p:nvGraphicFramePr>
          <p:cNvPr id="4" name="Tableau 3"/>
          <p:cNvGraphicFramePr>
            <a:graphicFrameLocks noGrp="1"/>
          </p:cNvGraphicFramePr>
          <p:nvPr>
            <p:extLst/>
          </p:nvPr>
        </p:nvGraphicFramePr>
        <p:xfrm>
          <a:off x="838200" y="832206"/>
          <a:ext cx="10515600" cy="4169161"/>
        </p:xfrm>
        <a:graphic>
          <a:graphicData uri="http://schemas.openxmlformats.org/drawingml/2006/table">
            <a:tbl>
              <a:tblPr>
                <a:tableStyleId>{5C22544A-7EE6-4342-B048-85BDC9FD1C3A}</a:tableStyleId>
              </a:tblPr>
              <a:tblGrid>
                <a:gridCol w="1245430"/>
                <a:gridCol w="2069581"/>
                <a:gridCol w="2429508"/>
                <a:gridCol w="490810"/>
                <a:gridCol w="1049106"/>
                <a:gridCol w="490810"/>
                <a:gridCol w="2249545"/>
                <a:gridCol w="490810"/>
              </a:tblGrid>
              <a:tr h="325715">
                <a:tc>
                  <a:txBody>
                    <a:bodyPr/>
                    <a:lstStyle/>
                    <a:p>
                      <a:pPr algn="l" fontAlgn="ctr"/>
                      <a:r>
                        <a:rPr lang="fr-FR" sz="700" u="none" strike="noStrike">
                          <a:effectLst/>
                        </a:rPr>
                        <a:t>Risk Type</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Finding</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Action Plan</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Porteurs</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Deadline </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Staut</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Commenatire </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Preuves de réalisation </a:t>
                      </a:r>
                      <a:endParaRPr lang="fr-FR" sz="700" b="1" i="0" u="none" strike="noStrike">
                        <a:solidFill>
                          <a:srgbClr val="FFFFFF"/>
                        </a:solidFill>
                        <a:effectLst/>
                        <a:latin typeface="Calibri" panose="020F0502020204030204" pitchFamily="34" charset="0"/>
                      </a:endParaRPr>
                    </a:p>
                  </a:txBody>
                  <a:tcPr marL="6138" marR="6138" marT="6138" marB="0" anchor="ctr"/>
                </a:tc>
              </a:tr>
              <a:tr h="1278434">
                <a:tc>
                  <a:txBody>
                    <a:bodyPr/>
                    <a:lstStyle/>
                    <a:p>
                      <a:pPr algn="l" fontAlgn="ctr"/>
                      <a:r>
                        <a:rPr lang="fr-FR" sz="700" u="none" strike="noStrike">
                          <a:effectLst/>
                        </a:rPr>
                        <a:t>Contrôles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Contrôles IT et prod à définir et mettre en place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Mettre en place un processus de contrôle des activités IT (sur le modèle de ce qui est fait sur ByTel) pour gagner en maturité</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r" fontAlgn="ctr"/>
                      <a:r>
                        <a:rPr lang="fr-FR" sz="700" u="none" strike="noStrike">
                          <a:effectLst/>
                        </a:rPr>
                        <a:t>13/01/2022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CLOTURE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Fichier Recu et Mise en place du process contrôle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r>
              <a:tr h="545574">
                <a:tc>
                  <a:txBody>
                    <a:bodyPr/>
                    <a:lstStyle/>
                    <a:p>
                      <a:pPr algn="l" fontAlgn="ctr"/>
                      <a:r>
                        <a:rPr lang="fr-FR" sz="700" u="none" strike="noStrike">
                          <a:effectLst/>
                        </a:rPr>
                        <a:t>Contrôles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Pas de chiffrement des postes généralisés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Chiffrer l'intégralité des postes de travail pour sécuriser les opérations et se prémunir en cas de vol d'une fuite de données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r" fontAlgn="ctr"/>
                      <a:r>
                        <a:rPr lang="fr-FR" sz="700" u="none" strike="noStrike">
                          <a:effectLst/>
                        </a:rPr>
                        <a:t>04/02/2022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CLOTURE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Un lecteur est dedié pour chaque agent, l'accès au disque C est inacessible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r>
              <a:tr h="822432">
                <a:tc>
                  <a:txBody>
                    <a:bodyPr/>
                    <a:lstStyle/>
                    <a:p>
                      <a:pPr algn="l" fontAlgn="ctr"/>
                      <a:r>
                        <a:rPr lang="fr-FR" sz="700" u="none" strike="noStrike">
                          <a:effectLst/>
                        </a:rPr>
                        <a:t>Contrôles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Pas de plan de contrôle mis en place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Définir et dérouler un plan de contrôle IT permettant de limiter les écarts de configuration dans le temps.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en continue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confere l'action n7</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r>
              <a:tr h="529288">
                <a:tc>
                  <a:txBody>
                    <a:bodyPr/>
                    <a:lstStyle/>
                    <a:p>
                      <a:pPr algn="l" fontAlgn="ctr"/>
                      <a:r>
                        <a:rPr lang="fr-FR" sz="700" u="none" strike="noStrike">
                          <a:effectLst/>
                        </a:rPr>
                        <a:t>Video Surveillance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Limitation des accès au contrôle d'accès et à la video surveillance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Mettre en place des revues récurrentes sur les personnes ayant accès à la video surveillance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r" fontAlgn="ctr"/>
                      <a:r>
                        <a:rPr lang="fr-FR" sz="700" u="none" strike="noStrike">
                          <a:effectLst/>
                        </a:rPr>
                        <a:t>05/02/2022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CLOTURE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Révision des personnes seul les techniciens (Leandre, Bicas, Jean Francois, Justus Emmanuel) et un code a été affecter à chaque personne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r>
              <a:tr h="667718">
                <a:tc>
                  <a:txBody>
                    <a:bodyPr/>
                    <a:lstStyle/>
                    <a:p>
                      <a:pPr algn="l" fontAlgn="ctr"/>
                      <a:r>
                        <a:rPr lang="fr-FR" sz="700" u="none" strike="noStrike">
                          <a:effectLst/>
                        </a:rPr>
                        <a:t>Procédures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Procédure de continuité d'activité à mettre à jour et tester</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Mettre à jour et tester la procédure de continuité d'activité déjà définie pour MediaContact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T4/2022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dirty="0">
                          <a:effectLst/>
                        </a:rPr>
                        <a:t> </a:t>
                      </a:r>
                      <a:endParaRPr lang="fr-FR" sz="700" b="0" i="0" u="none" strike="noStrike" dirty="0">
                        <a:solidFill>
                          <a:srgbClr val="000000"/>
                        </a:solidFill>
                        <a:effectLst/>
                        <a:latin typeface="Calibri" panose="020F0502020204030204" pitchFamily="34" charset="0"/>
                      </a:endParaRPr>
                    </a:p>
                  </a:txBody>
                  <a:tcPr marL="6138" marR="6138" marT="6138" marB="0" anchor="ctr"/>
                </a:tc>
              </a:tr>
            </a:tbl>
          </a:graphicData>
        </a:graphic>
      </p:graphicFrame>
    </p:spTree>
    <p:extLst>
      <p:ext uri="{BB962C8B-B14F-4D97-AF65-F5344CB8AC3E}">
        <p14:creationId xmlns:p14="http://schemas.microsoft.com/office/powerpoint/2010/main" val="1140599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Tableau 4"/>
          <p:cNvGraphicFramePr>
            <a:graphicFrameLocks noGrp="1"/>
          </p:cNvGraphicFramePr>
          <p:nvPr>
            <p:extLst/>
          </p:nvPr>
        </p:nvGraphicFramePr>
        <p:xfrm>
          <a:off x="168444" y="375084"/>
          <a:ext cx="11875169" cy="6586088"/>
        </p:xfrm>
        <a:graphic>
          <a:graphicData uri="http://schemas.openxmlformats.org/drawingml/2006/table">
            <a:tbl>
              <a:tblPr>
                <a:tableStyleId>{5C22544A-7EE6-4342-B048-85BDC9FD1C3A}</a:tableStyleId>
              </a:tblPr>
              <a:tblGrid>
                <a:gridCol w="1584864"/>
                <a:gridCol w="543383"/>
                <a:gridCol w="1430906"/>
                <a:gridCol w="1657316"/>
                <a:gridCol w="2112398"/>
                <a:gridCol w="1068653"/>
                <a:gridCol w="543383"/>
                <a:gridCol w="543383"/>
                <a:gridCol w="1304117"/>
                <a:gridCol w="543383"/>
                <a:gridCol w="543383"/>
              </a:tblGrid>
              <a:tr h="421105">
                <a:tc>
                  <a:txBody>
                    <a:bodyPr/>
                    <a:lstStyle/>
                    <a:p>
                      <a:pPr algn="l" fontAlgn="ctr"/>
                      <a:r>
                        <a:rPr lang="fr-FR" sz="1100" u="none" strike="noStrike" dirty="0" err="1">
                          <a:effectLst/>
                        </a:rPr>
                        <a:t>Risk</a:t>
                      </a:r>
                      <a:r>
                        <a:rPr lang="fr-FR" sz="1100" u="none" strike="noStrike" dirty="0">
                          <a:effectLst/>
                        </a:rPr>
                        <a:t> </a:t>
                      </a:r>
                      <a:r>
                        <a:rPr lang="fr-FR" sz="1100" u="none" strike="noStrike" dirty="0" err="1">
                          <a:effectLst/>
                        </a:rPr>
                        <a:t>Family</a:t>
                      </a:r>
                      <a:endParaRPr lang="fr-FR" sz="1100" b="1" i="0" u="none" strike="noStrike" dirty="0">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Risk level</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Risk Type</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err="1">
                          <a:effectLst/>
                        </a:rPr>
                        <a:t>Finding</a:t>
                      </a:r>
                      <a:endParaRPr lang="fr-FR" sz="1100" b="1" i="0" u="none" strike="noStrike" dirty="0">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Action Plan</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Porteurs</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Deadline </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Staut</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Commenatire </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Preuves de réalisation </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OWNER</a:t>
                      </a:r>
                      <a:endParaRPr lang="fr-FR" sz="1100" b="1" i="0" u="none" strike="noStrike">
                        <a:solidFill>
                          <a:srgbClr val="FFFFFF"/>
                        </a:solidFill>
                        <a:effectLst/>
                        <a:latin typeface="Calibri" panose="020F0502020204030204" pitchFamily="34" charset="0"/>
                      </a:endParaRPr>
                    </a:p>
                  </a:txBody>
                  <a:tcPr marL="6016" marR="6016" marT="6016" marB="0" anchor="ctr"/>
                </a:tc>
              </a:tr>
              <a:tr h="372979">
                <a:tc>
                  <a:txBody>
                    <a:bodyPr/>
                    <a:lstStyle/>
                    <a:p>
                      <a:pPr algn="l" fontAlgn="ctr"/>
                      <a:r>
                        <a:rPr lang="fr-FR" sz="1100" u="none" strike="noStrike">
                          <a:effectLst/>
                        </a:rPr>
                        <a:t>Data privacy &amp; Trainings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Contrôles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Contrôles IT et prod à définir et mettre en place</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Mettre en place un processus de contrôle des activités production (sur le modèle de ce qui est fait sur ByTel) pour gagner en maturité</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Prod / Services Qualité /Colombe /Elias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360947">
                <a:tc>
                  <a:txBody>
                    <a:bodyPr/>
                    <a:lstStyle/>
                    <a:p>
                      <a:pPr algn="l" fontAlgn="ctr"/>
                      <a:r>
                        <a:rPr lang="fr-FR" sz="1100" u="none" strike="noStrike">
                          <a:effectLst/>
                        </a:rPr>
                        <a:t>Physical security</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Gestion des badges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Portes d'accès au plateau</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Mettre en place des grooms sur les portes d'accès au plateau qui permettent de les refermer efficacement</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Admin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240632">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Prévention Incendie</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Issues de secours verrouillées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Remettre en fonction l'ensemble des issues de secours du site</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Gen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1082842">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Prévention Incendie</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Pas de validation des autorités compétentes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Faire visiter le site par les pompiers pour avoir une idée du plan d'action détaillé de ce qui pourrait être mis en place pour sécuriser le site en cas d'incendie / évacuation et garantir que l'on respecte la réglementation en vigueur sur la sécurité du site (nombre de personne /m², nombre d'issue de secours, conformité des issues de secours (largeur notamment) protection incendie)</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Gen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Toujours en discussion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360947">
                <a:tc>
                  <a:txBody>
                    <a:bodyPr/>
                    <a:lstStyle/>
                    <a:p>
                      <a:pPr algn="l" fontAlgn="ctr"/>
                      <a:r>
                        <a:rPr lang="fr-FR" sz="1100" u="none" strike="noStrike">
                          <a:effectLst/>
                        </a:rPr>
                        <a:t>IT infra &amp; Security</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dirty="0">
                          <a:effectLst/>
                        </a:rPr>
                        <a:t>RH</a:t>
                      </a:r>
                      <a:endParaRPr lang="fr-FR" sz="1100" b="0" i="0" u="none" strike="noStrike" dirty="0">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Manque de ressources Sécurité</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Renforcer l'équipe Sécurité par un profil en charge de la conformité et du suivi de cette dernière dans le temps.</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RH/Dir Gen </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en cours</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L'auditeur interne se charge de la conformité</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240632">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Formation</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Pas de personnel formé à l'évacuation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Former à l'évacuation des personnes (guide file / serre file) + définir le point de rassemblement</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Admin/AI/</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fin Mars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1ere action initié</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personne agréé pour la formation de bout en bout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601579">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Formation</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Pas d'exercice d'évacuation réalisé</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Réaliser un exercice d'évacuation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Admin/AI/</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fin Mars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1ere action initié</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Recherche de guide le formation à l"evacuation sur youtube ou pdf</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Plannifier avec Jean-Francois/Service Generaux</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dirty="0">
                          <a:effectLst/>
                        </a:rPr>
                        <a:t> </a:t>
                      </a:r>
                      <a:endParaRPr lang="fr-FR" sz="1100" b="0" i="0" u="none" strike="noStrike" dirty="0">
                        <a:solidFill>
                          <a:srgbClr val="000000"/>
                        </a:solidFill>
                        <a:effectLst/>
                        <a:latin typeface="Calibri" panose="020F0502020204030204" pitchFamily="34" charset="0"/>
                      </a:endParaRPr>
                    </a:p>
                  </a:txBody>
                  <a:tcPr marL="6016" marR="6016" marT="6016" marB="0" anchor="b"/>
                </a:tc>
              </a:tr>
            </a:tbl>
          </a:graphicData>
        </a:graphic>
      </p:graphicFrame>
      <p:sp>
        <p:nvSpPr>
          <p:cNvPr id="6" name="Rectangle 5"/>
          <p:cNvSpPr/>
          <p:nvPr/>
        </p:nvSpPr>
        <p:spPr>
          <a:xfrm>
            <a:off x="3416023" y="-48126"/>
            <a:ext cx="4561726" cy="53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latin typeface="Baskerville Old Face" panose="02020602080505020303" pitchFamily="18" charset="0"/>
              </a:rPr>
              <a:t>Conformité Autres</a:t>
            </a:r>
            <a:endParaRPr lang="fr-FR"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436558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Tableau 4"/>
          <p:cNvGraphicFramePr>
            <a:graphicFrameLocks noGrp="1"/>
          </p:cNvGraphicFramePr>
          <p:nvPr>
            <p:extLst/>
          </p:nvPr>
        </p:nvGraphicFramePr>
        <p:xfrm>
          <a:off x="363020" y="-61614"/>
          <a:ext cx="11465960" cy="6775235"/>
        </p:xfrm>
        <a:graphic>
          <a:graphicData uri="http://schemas.openxmlformats.org/drawingml/2006/table">
            <a:tbl>
              <a:tblPr>
                <a:tableStyleId>{5C22544A-7EE6-4342-B048-85BDC9FD1C3A}</a:tableStyleId>
              </a:tblPr>
              <a:tblGrid>
                <a:gridCol w="1530253"/>
                <a:gridCol w="524658"/>
                <a:gridCol w="1381598"/>
                <a:gridCol w="1600206"/>
                <a:gridCol w="2039607"/>
                <a:gridCol w="1031827"/>
                <a:gridCol w="524658"/>
                <a:gridCol w="524658"/>
                <a:gridCol w="1259179"/>
                <a:gridCol w="524658"/>
                <a:gridCol w="524658"/>
              </a:tblGrid>
              <a:tr h="398591">
                <a:tc>
                  <a:txBody>
                    <a:bodyPr/>
                    <a:lstStyle/>
                    <a:p>
                      <a:pPr algn="l" fontAlgn="ctr"/>
                      <a:r>
                        <a:rPr lang="fr-FR" sz="900" u="none" strike="noStrike" dirty="0">
                          <a:effectLst/>
                        </a:rPr>
                        <a:t>Physical </a:t>
                      </a:r>
                      <a:r>
                        <a:rPr lang="fr-FR" sz="900" u="none" strike="noStrike" dirty="0" err="1">
                          <a:effectLst/>
                        </a:rPr>
                        <a:t>security</a:t>
                      </a:r>
                      <a:endParaRPr lang="fr-FR" sz="900" b="0" i="0" u="none" strike="noStrike" dirty="0">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Gestion des badges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Gestion des visiteurs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Mettre en place une gestion des visiteurs sur le site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Dir Admin/AI/</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fin Mars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 cours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Premiere version elaboré par la DSI a finaliser par le service de ladministration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900" u="none" strike="noStrike">
                          <a:effectLst/>
                        </a:rPr>
                        <a:t>IT infra &amp;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Présence de bois en salle machine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Présence de coffrages en bois dans la salle machine : les retirer et s'assurer que les câbles sont rangés dans des passe câbles ou goulottes ignifugées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&amp; Direction Generale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à definir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Discussion en cours par rapport au budget</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IT/Direction General</a:t>
                      </a:r>
                      <a:endParaRPr lang="fr-FR" sz="900" b="0" i="0" u="none" strike="noStrike">
                        <a:solidFill>
                          <a:srgbClr val="000000"/>
                        </a:solidFill>
                        <a:effectLst/>
                        <a:latin typeface="Calibri" panose="020F0502020204030204" pitchFamily="34" charset="0"/>
                      </a:endParaRPr>
                    </a:p>
                  </a:txBody>
                  <a:tcPr marL="4945" marR="4945" marT="4945" marB="0" anchor="b"/>
                </a:tc>
              </a:tr>
              <a:tr h="398591">
                <a:tc>
                  <a:txBody>
                    <a:bodyPr/>
                    <a:lstStyle/>
                    <a:p>
                      <a:pPr algn="l" fontAlgn="ctr"/>
                      <a:r>
                        <a:rPr lang="fr-FR" sz="900" u="none" strike="noStrike" dirty="0">
                          <a:effectLst/>
                        </a:rPr>
                        <a:t>Data </a:t>
                      </a:r>
                      <a:r>
                        <a:rPr lang="fr-FR" sz="900" u="none" strike="noStrike" dirty="0" err="1">
                          <a:effectLst/>
                        </a:rPr>
                        <a:t>privacy</a:t>
                      </a:r>
                      <a:r>
                        <a:rPr lang="fr-FR" sz="900" u="none" strike="noStrike" dirty="0">
                          <a:effectLst/>
                        </a:rPr>
                        <a:t> &amp; Trainings</a:t>
                      </a:r>
                      <a:endParaRPr lang="fr-FR" sz="900" b="0" i="0" u="none" strike="noStrike" dirty="0">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2-Medium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Sensibilisation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Affichage sur les plateaux des consignes de sécurité</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Sur le plateau Bytel comme sur tous les autrces plateaux, sensibiliser par l'affichage autour des règles et principes de sécurité de l'information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IT/AI/ Comm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13/01/2022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Envoie de mail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265727">
                <a:tc>
                  <a:txBody>
                    <a:bodyPr/>
                    <a:lstStyle/>
                    <a:p>
                      <a:pPr algn="l" fontAlgn="ctr"/>
                      <a:r>
                        <a:rPr lang="fr-FR" sz="900" u="none" strike="noStrike">
                          <a:effectLst/>
                        </a:rPr>
                        <a:t>IT infra &amp;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Other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Contrôles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Pas de capteur d'hygrométrie et de chaleur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Mettre en place un capteur d'hygrométrie et de chaleur dans la salle machine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 Dir Gle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05/02/2022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Commande passée en attente de livraison sur site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930044">
                <a:tc>
                  <a:txBody>
                    <a:bodyPr/>
                    <a:lstStyle/>
                    <a:p>
                      <a:pPr algn="l" fontAlgn="b"/>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Plans et Signalétique</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Plans non mis à jour</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S'assurer que dans tous les étages il y a des plans d'évacuation à jour</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ctr"/>
                      <a:r>
                        <a:rPr lang="fr-FR" sz="900" u="none" strike="noStrike">
                          <a:effectLst/>
                        </a:rPr>
                        <a:t>Dir Admin/AI/Dir Gen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11/03/2022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CLOTURE</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le plan dévacuation a été mise à jour en prenons en compte l'architecture actuel ce faisant une autre  mise à jour est précue une fois les issues de secours seront fonctionnelle </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664318">
                <a:tc>
                  <a:txBody>
                    <a:bodyPr/>
                    <a:lstStyle/>
                    <a:p>
                      <a:pPr algn="l" fontAlgn="ctr"/>
                      <a:r>
                        <a:rPr lang="fr-FR" sz="900" u="none" strike="noStrike" dirty="0">
                          <a:effectLst/>
                        </a:rPr>
                        <a:t>Data </a:t>
                      </a:r>
                      <a:r>
                        <a:rPr lang="fr-FR" sz="900" u="none" strike="noStrike" dirty="0" err="1">
                          <a:effectLst/>
                        </a:rPr>
                        <a:t>privacy</a:t>
                      </a:r>
                      <a:r>
                        <a:rPr lang="fr-FR" sz="900" u="none" strike="noStrike" dirty="0">
                          <a:effectLst/>
                        </a:rPr>
                        <a:t> &amp; Trainings</a:t>
                      </a:r>
                      <a:endParaRPr lang="fr-FR" sz="900" b="0" i="0" u="none" strike="noStrike" dirty="0">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2-Medium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Formation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Formations des collaborateurs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Mettre en place des modules de formation des agents sur les sujets de sécurité / fraude / conformité réglementaire ; par la suite s'assurer de l'assiduité du suivi des modules et de refreshs annuels.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 Equipe Comm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permanente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Le processus a démarré pour les nouveaux en formation et un plan d'action sera mise en place pour tous les anciens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398591">
                <a:tc>
                  <a:txBody>
                    <a:bodyPr/>
                    <a:lstStyle/>
                    <a:p>
                      <a:pPr algn="l" fontAlgn="ctr"/>
                      <a:r>
                        <a:rPr lang="fr-FR" sz="900" u="none" strike="noStrike">
                          <a:effectLst/>
                        </a:rPr>
                        <a:t>Physical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Other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Video Surveillance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Protection des effets personnels des employés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Les casiers étant dans les parties communes, s'assurer qu'on a une caméra qui couvre les casiers permet de faire une levée de doute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SG/AI/Equipe IT</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CLOTURE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Une caméra a été installer afin de monitorer l'espace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900" u="none" strike="noStrike">
                          <a:effectLst/>
                        </a:rPr>
                        <a:t>IT infra &amp;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Extincteurs salle machine à tester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S'assurer que les exctincteurs sont testés et déplacer l'extincteur qui se trouve entre les deux baies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SG/AI/Equipe IT</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31/03/2022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 cours de validation et expire fin de Mars mais le deplacement n'est pas encore fait par les SG</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Extincteurs non testés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 dehors du plateau Bytel, s'assurer que l'ensemble des extincteurs sont testés (y compris ceux dans les parties communes de l'immeuble)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31/03/2022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Envoie de mail encours d'execution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Valider le débrayage des portes en cas d'alarme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S'assurer que les portes d'accès sont bien déverrouillées en cas d'alarme.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 SG</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13/01/2022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CLOTURE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Des quil y a coupure les portes sont automatiquement deverouillé testé et confirmé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664318">
                <a:tc>
                  <a:txBody>
                    <a:bodyPr/>
                    <a:lstStyle/>
                    <a:p>
                      <a:pPr algn="l" fontAlgn="ctr"/>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Manque de moyens de détection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Disposer plus de détecteurs incendie sur le site (nous partager les plans pour aider à la disposition de ces derniers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S'asurer que les detecteurs d'incendie sont dans les bureaux. Point à prendre en compte entre Mr Padonou et le Bailleur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dirty="0">
                          <a:effectLst/>
                        </a:rPr>
                        <a:t> </a:t>
                      </a:r>
                      <a:endParaRPr lang="fr-FR" sz="900" b="0" i="0" u="none" strike="noStrike" dirty="0">
                        <a:solidFill>
                          <a:srgbClr val="000000"/>
                        </a:solidFill>
                        <a:effectLst/>
                        <a:latin typeface="Calibri" panose="020F0502020204030204" pitchFamily="34" charset="0"/>
                      </a:endParaRPr>
                    </a:p>
                  </a:txBody>
                  <a:tcPr marL="4945" marR="4945" marT="4945" marB="0" anchor="b"/>
                </a:tc>
              </a:tr>
            </a:tbl>
          </a:graphicData>
        </a:graphic>
      </p:graphicFrame>
    </p:spTree>
    <p:extLst>
      <p:ext uri="{BB962C8B-B14F-4D97-AF65-F5344CB8AC3E}">
        <p14:creationId xmlns:p14="http://schemas.microsoft.com/office/powerpoint/2010/main" val="98350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aphicFrame>
        <p:nvGraphicFramePr>
          <p:cNvPr id="4" name="Tableau 3"/>
          <p:cNvGraphicFramePr>
            <a:graphicFrameLocks noGrp="1"/>
          </p:cNvGraphicFramePr>
          <p:nvPr>
            <p:extLst/>
          </p:nvPr>
        </p:nvGraphicFramePr>
        <p:xfrm>
          <a:off x="838199" y="31081"/>
          <a:ext cx="10515602" cy="6747712"/>
        </p:xfrm>
        <a:graphic>
          <a:graphicData uri="http://schemas.openxmlformats.org/drawingml/2006/table">
            <a:tbl>
              <a:tblPr>
                <a:tableStyleId>{5C22544A-7EE6-4342-B048-85BDC9FD1C3A}</a:tableStyleId>
              </a:tblPr>
              <a:tblGrid>
                <a:gridCol w="1403416"/>
                <a:gridCol w="481172"/>
                <a:gridCol w="1267084"/>
                <a:gridCol w="1467573"/>
                <a:gridCol w="1870554"/>
                <a:gridCol w="946304"/>
                <a:gridCol w="481172"/>
                <a:gridCol w="481172"/>
                <a:gridCol w="1154811"/>
                <a:gridCol w="481172"/>
                <a:gridCol w="481172"/>
              </a:tblGrid>
              <a:tr h="962526">
                <a:tc>
                  <a:txBody>
                    <a:bodyPr/>
                    <a:lstStyle/>
                    <a:p>
                      <a:pPr algn="l" fontAlgn="ctr"/>
                      <a:r>
                        <a:rPr lang="fr-FR" sz="1000" u="none" strike="noStrike" dirty="0">
                          <a:effectLst/>
                        </a:rPr>
                        <a:t>Data </a:t>
                      </a:r>
                      <a:r>
                        <a:rPr lang="fr-FR" sz="1000" u="none" strike="noStrike" dirty="0" err="1">
                          <a:effectLst/>
                        </a:rPr>
                        <a:t>leakage</a:t>
                      </a:r>
                      <a:r>
                        <a:rPr lang="fr-FR" sz="1000" u="none" strike="noStrike" dirty="0">
                          <a:effectLst/>
                        </a:rPr>
                        <a:t> / </a:t>
                      </a:r>
                      <a:r>
                        <a:rPr lang="fr-FR" sz="1000" u="none" strike="noStrike" dirty="0" err="1">
                          <a:effectLst/>
                        </a:rPr>
                        <a:t>Loss</a:t>
                      </a:r>
                      <a:endParaRPr lang="fr-FR" sz="10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Video Surveillance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Création d'un poste de surveillance Video</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La pose des caméras est en cour smais il n'y a personne pour suivre ce qui se passe en direct : penser à mettre en place un gardiennage en heures / jours ouvrés pour contrôler les anomalies détectées en temps réel par la vidéo surveillance (accès aux plateaux de personnes qui ne badgent pas / comportements suspects...)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Dir Gen/Dir Admin/AI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valider avec la direction Generale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Point à prendre en compte entre Mr Padonou et le Bailleur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721895">
                <a:tc>
                  <a:txBody>
                    <a:bodyPr/>
                    <a:lstStyle/>
                    <a:p>
                      <a:pPr algn="l" fontAlgn="ctr"/>
                      <a:r>
                        <a:rPr lang="fr-FR" sz="1000" u="none" strike="noStrike">
                          <a:effectLst/>
                        </a:rPr>
                        <a:t>Physical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Video Surveillance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Accès via les parties communes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date les accès à la cage d'escalier ne sont pas filtrés / contrôlés : voir ce qui pourrait être mis en place par MC / le bailleur. A minima envisager une viseosurveillance des parties communes qui couvre toutes les entrées aux plateaux MC.</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Dir Gen/Dir Admin/AI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valider avec la direction Generale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Point à prendre en compte entre Mr Padonou et le Bailleur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360947">
                <a:tc>
                  <a:txBody>
                    <a:bodyPr/>
                    <a:lstStyle/>
                    <a:p>
                      <a:pPr algn="l" fontAlgn="b"/>
                      <a:r>
                        <a:rPr lang="fr-FR" sz="1000" u="none" strike="noStrike">
                          <a:effectLst/>
                        </a:rPr>
                        <a:t>Data leakage / Loss</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Other</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RH</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Dossiers du personnel</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S'assurer de la complétude de l'ensemble des dossiers du personnel afin de garantir des exigences de compliance Client</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ctr"/>
                      <a:r>
                        <a:rPr lang="fr-FR" sz="1000" u="none" strike="noStrike">
                          <a:effectLst/>
                        </a:rPr>
                        <a:t>RH/AI/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360947">
                <a:tc>
                  <a:txBody>
                    <a:bodyPr/>
                    <a:lstStyle/>
                    <a:p>
                      <a:pPr algn="l" fontAlgn="ctr"/>
                      <a:r>
                        <a:rPr lang="fr-FR" sz="1000" u="none" strike="noStrike">
                          <a:effectLst/>
                        </a:rPr>
                        <a:t>IT infra &amp;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2-Medium</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Prévention Incendie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Déchets à proximité du générateur electrique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qu'il n'y a pas de déchets qui risquent de s'enflammer à proximité du générateur électrique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AI/Dir Admin</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721895">
                <a:tc>
                  <a:txBody>
                    <a:bodyPr/>
                    <a:lstStyle/>
                    <a:p>
                      <a:pPr algn="l" fontAlgn="ctr"/>
                      <a:r>
                        <a:rPr lang="fr-FR" sz="1000" u="none" strike="noStrike">
                          <a:effectLst/>
                        </a:rPr>
                        <a:t>Physical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Other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Personnel de sécurité</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Contrôle des casiers judiciaires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auprès du partenaire en charge du gardiennage la nuit que les agents de sécurité sont formés + qu'ils ont présenté à leur employeur un extrait de casier judiciaire au moins tous les 2 ans (pour contrôler dans le temps l'intégrité).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AI/RH/Dir Admin</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481263">
                <a:tc>
                  <a:txBody>
                    <a:bodyPr/>
                    <a:lstStyle/>
                    <a:p>
                      <a:pPr algn="l" fontAlgn="ctr"/>
                      <a:r>
                        <a:rPr lang="fr-FR" sz="1000" u="none" strike="noStrike">
                          <a:effectLst/>
                        </a:rPr>
                        <a:t>Data privacy &amp; Trainings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Autorités publiques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Cartographie des traitements de données personnelles salariés / donneurs d’ordre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Tenir un registre des traitements des données personnelles salariés et donneurs d'ordre afin de pouvoir identifier les transferts de données et les risques réglementaires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AI/RH/Elias HOSSOU</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601579">
                <a:tc>
                  <a:txBody>
                    <a:bodyPr/>
                    <a:lstStyle/>
                    <a:p>
                      <a:pPr algn="l" fontAlgn="ctr"/>
                      <a:r>
                        <a:rPr lang="fr-FR" sz="1000" u="none" strike="noStrike">
                          <a:effectLst/>
                        </a:rPr>
                        <a:t>Data privacy &amp; Trainings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Autorités publiques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Déclaration des traitements de données personnelles auprès des autorités de régulation compétentes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que les déclarations auprès des autorité de régulation locale sont bien effectuées dans les plus brefs délais et que les traitements de données personnelles sont bien déclarés / validés.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AI/Thierry/Elias Hossou</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dirty="0">
                          <a:effectLst/>
                        </a:rPr>
                        <a:t> </a:t>
                      </a:r>
                      <a:endParaRPr lang="fr-FR" sz="1000" b="0" i="0" u="none" strike="noStrike" dirty="0">
                        <a:solidFill>
                          <a:srgbClr val="000000"/>
                        </a:solidFill>
                        <a:effectLst/>
                        <a:latin typeface="Calibri" panose="020F0502020204030204" pitchFamily="34" charset="0"/>
                      </a:endParaRPr>
                    </a:p>
                  </a:txBody>
                  <a:tcPr marL="6016" marR="6016" marT="6016" marB="0" anchor="b"/>
                </a:tc>
              </a:tr>
            </a:tbl>
          </a:graphicData>
        </a:graphic>
      </p:graphicFrame>
    </p:spTree>
    <p:extLst>
      <p:ext uri="{BB962C8B-B14F-4D97-AF65-F5344CB8AC3E}">
        <p14:creationId xmlns:p14="http://schemas.microsoft.com/office/powerpoint/2010/main" val="107920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t>E</a:t>
            </a:r>
            <a:endParaRPr lang="fr-FR" sz="1200" dirty="0"/>
          </a:p>
        </p:txBody>
      </p:sp>
      <p:sp>
        <p:nvSpPr>
          <p:cNvPr id="2" name="Rectangle 1"/>
          <p:cNvSpPr/>
          <p:nvPr/>
        </p:nvSpPr>
        <p:spPr>
          <a:xfrm>
            <a:off x="344384" y="118757"/>
            <a:ext cx="11542816" cy="1638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fr-FR" dirty="0" smtClean="0">
                <a:solidFill>
                  <a:schemeClr val="tx1">
                    <a:lumMod val="95000"/>
                    <a:lumOff val="5000"/>
                  </a:schemeClr>
                </a:solidFill>
              </a:rPr>
              <a:t>Elaboration des différents </a:t>
            </a:r>
            <a:r>
              <a:rPr lang="fr-FR" dirty="0" err="1" smtClean="0">
                <a:solidFill>
                  <a:schemeClr val="tx1">
                    <a:lumMod val="95000"/>
                    <a:lumOff val="5000"/>
                  </a:schemeClr>
                </a:solidFill>
              </a:rPr>
              <a:t>process</a:t>
            </a:r>
            <a:r>
              <a:rPr lang="fr-FR" dirty="0" smtClean="0">
                <a:solidFill>
                  <a:schemeClr val="tx1">
                    <a:lumMod val="95000"/>
                    <a:lumOff val="5000"/>
                  </a:schemeClr>
                </a:solidFill>
              </a:rPr>
              <a:t> (Tableau de Bord, </a:t>
            </a:r>
            <a:r>
              <a:rPr lang="fr-FR" dirty="0" err="1" smtClean="0">
                <a:solidFill>
                  <a:schemeClr val="tx1">
                    <a:lumMod val="95000"/>
                    <a:lumOff val="5000"/>
                  </a:schemeClr>
                </a:solidFill>
              </a:rPr>
              <a:t>Process</a:t>
            </a:r>
            <a:r>
              <a:rPr lang="fr-FR" dirty="0" smtClean="0">
                <a:solidFill>
                  <a:schemeClr val="tx1">
                    <a:lumMod val="95000"/>
                    <a:lumOff val="5000"/>
                  </a:schemeClr>
                </a:solidFill>
              </a:rPr>
              <a:t> de limitation d’</a:t>
            </a:r>
            <a:r>
              <a:rPr lang="fr-FR" dirty="0" err="1" smtClean="0">
                <a:solidFill>
                  <a:schemeClr val="tx1">
                    <a:lumMod val="95000"/>
                    <a:lumOff val="5000"/>
                  </a:schemeClr>
                </a:solidFill>
              </a:rPr>
              <a:t>acces</a:t>
            </a:r>
            <a:r>
              <a:rPr lang="fr-FR" dirty="0" smtClean="0">
                <a:solidFill>
                  <a:schemeClr val="tx1">
                    <a:lumMod val="95000"/>
                    <a:lumOff val="5000"/>
                  </a:schemeClr>
                </a:solidFill>
              </a:rPr>
              <a:t>, </a:t>
            </a:r>
            <a:r>
              <a:rPr lang="fr-FR" dirty="0" err="1" smtClean="0">
                <a:solidFill>
                  <a:schemeClr val="tx1">
                    <a:lumMod val="95000"/>
                    <a:lumOff val="5000"/>
                  </a:schemeClr>
                </a:solidFill>
              </a:rPr>
              <a:t>process</a:t>
            </a:r>
            <a:r>
              <a:rPr lang="fr-FR" dirty="0" smtClean="0">
                <a:solidFill>
                  <a:schemeClr val="tx1">
                    <a:lumMod val="95000"/>
                    <a:lumOff val="5000"/>
                  </a:schemeClr>
                </a:solidFill>
              </a:rPr>
              <a:t> d’installation Poste SBIN) </a:t>
            </a:r>
          </a:p>
          <a:p>
            <a:pPr marL="285750" indent="-285750">
              <a:buFontTx/>
              <a:buChar char="-"/>
            </a:pPr>
            <a:r>
              <a:rPr lang="fr-FR" dirty="0" smtClean="0">
                <a:solidFill>
                  <a:schemeClr val="tx1">
                    <a:lumMod val="95000"/>
                    <a:lumOff val="5000"/>
                  </a:schemeClr>
                </a:solidFill>
              </a:rPr>
              <a:t>Configuration des postes pour la nouvelle Campagne SBIN</a:t>
            </a:r>
          </a:p>
          <a:p>
            <a:pPr marL="285750" indent="-285750">
              <a:buFontTx/>
              <a:buChar char="-"/>
            </a:pPr>
            <a:r>
              <a:rPr lang="fr-FR" dirty="0" smtClean="0">
                <a:solidFill>
                  <a:schemeClr val="tx1">
                    <a:lumMod val="95000"/>
                    <a:lumOff val="5000"/>
                  </a:schemeClr>
                </a:solidFill>
              </a:rPr>
              <a:t>Test d’appel entrant et Sortant (non concluant)</a:t>
            </a:r>
          </a:p>
          <a:p>
            <a:pPr marL="285750" indent="-285750">
              <a:buFontTx/>
              <a:buChar char="-"/>
            </a:pPr>
            <a:r>
              <a:rPr lang="fr-FR" dirty="0" smtClean="0">
                <a:solidFill>
                  <a:schemeClr val="tx1">
                    <a:lumMod val="95000"/>
                    <a:lumOff val="5000"/>
                  </a:schemeClr>
                </a:solidFill>
              </a:rPr>
              <a:t>Création des </a:t>
            </a:r>
            <a:r>
              <a:rPr lang="fr-FR" dirty="0" err="1" smtClean="0">
                <a:solidFill>
                  <a:schemeClr val="tx1">
                    <a:lumMod val="95000"/>
                    <a:lumOff val="5000"/>
                  </a:schemeClr>
                </a:solidFill>
              </a:rPr>
              <a:t>Acces</a:t>
            </a:r>
            <a:r>
              <a:rPr lang="fr-FR" dirty="0" smtClean="0">
                <a:solidFill>
                  <a:schemeClr val="tx1">
                    <a:lumMod val="95000"/>
                    <a:lumOff val="5000"/>
                  </a:schemeClr>
                </a:solidFill>
              </a:rPr>
              <a:t> Windows </a:t>
            </a:r>
          </a:p>
        </p:txBody>
      </p:sp>
      <p:graphicFrame>
        <p:nvGraphicFramePr>
          <p:cNvPr id="7" name="Tableau 6"/>
          <p:cNvGraphicFramePr>
            <a:graphicFrameLocks noGrp="1"/>
          </p:cNvGraphicFramePr>
          <p:nvPr>
            <p:extLst/>
          </p:nvPr>
        </p:nvGraphicFramePr>
        <p:xfrm>
          <a:off x="2161309" y="1888176"/>
          <a:ext cx="7992094" cy="4351333"/>
        </p:xfrm>
        <a:graphic>
          <a:graphicData uri="http://schemas.openxmlformats.org/drawingml/2006/table">
            <a:tbl>
              <a:tblPr>
                <a:tableStyleId>{5C22544A-7EE6-4342-B048-85BDC9FD1C3A}</a:tableStyleId>
              </a:tblPr>
              <a:tblGrid>
                <a:gridCol w="1572672"/>
                <a:gridCol w="949866"/>
                <a:gridCol w="1659655"/>
                <a:gridCol w="1075123"/>
                <a:gridCol w="1659655"/>
                <a:gridCol w="1075123"/>
              </a:tblGrid>
              <a:tr h="254033">
                <a:tc>
                  <a:txBody>
                    <a:bodyPr/>
                    <a:lstStyle/>
                    <a:p>
                      <a:pPr algn="l" fontAlgn="b"/>
                      <a:r>
                        <a:rPr lang="fr-FR" sz="1500" u="none" strike="noStrike">
                          <a:effectLst/>
                        </a:rPr>
                        <a:t>1er Etage</a:t>
                      </a:r>
                      <a:endParaRPr lang="fr-FR" sz="1500" b="1" i="0" u="none" strike="noStrike">
                        <a:solidFill>
                          <a:srgbClr val="FFFFFF"/>
                        </a:solidFill>
                        <a:effectLst/>
                        <a:latin typeface="Baskerville Old Face" panose="02020602080505020303" pitchFamily="18" charset="0"/>
                      </a:endParaRPr>
                    </a:p>
                  </a:txBody>
                  <a:tcPr marL="8195" marR="8195" marT="8195" marB="0" anchor="b"/>
                </a:tc>
                <a:tc>
                  <a:txBody>
                    <a:bodyPr/>
                    <a:lstStyle/>
                    <a:p>
                      <a:pPr algn="ctr" fontAlgn="b"/>
                      <a:r>
                        <a:rPr lang="fr-FR" sz="1500" u="none" strike="noStrike">
                          <a:effectLst/>
                        </a:rPr>
                        <a:t>Effectif</a:t>
                      </a:r>
                      <a:endParaRPr lang="fr-FR" sz="1500" b="1" i="0" u="none" strike="noStrike">
                        <a:solidFill>
                          <a:srgbClr val="FFFFFF"/>
                        </a:solidFill>
                        <a:effectLst/>
                        <a:latin typeface="Baskerville Old Face" panose="02020602080505020303" pitchFamily="18" charset="0"/>
                      </a:endParaRPr>
                    </a:p>
                  </a:txBody>
                  <a:tcPr marL="8195" marR="8195" marT="8195" marB="0" anchor="b"/>
                </a:tc>
                <a:tc>
                  <a:txBody>
                    <a:bodyPr/>
                    <a:lstStyle/>
                    <a:p>
                      <a:pPr algn="l" fontAlgn="b"/>
                      <a:r>
                        <a:rPr lang="fr-FR" sz="1500" u="none" strike="noStrike">
                          <a:effectLst/>
                        </a:rPr>
                        <a:t>2eme Etage</a:t>
                      </a:r>
                      <a:endParaRPr lang="fr-FR" sz="1500" b="1" i="0" u="none" strike="noStrike">
                        <a:solidFill>
                          <a:srgbClr val="FFFFFF"/>
                        </a:solidFill>
                        <a:effectLst/>
                        <a:latin typeface="Baskerville Old Face" panose="02020602080505020303" pitchFamily="18" charset="0"/>
                      </a:endParaRPr>
                    </a:p>
                  </a:txBody>
                  <a:tcPr marL="8195" marR="8195" marT="8195" marB="0" anchor="b"/>
                </a:tc>
                <a:tc>
                  <a:txBody>
                    <a:bodyPr/>
                    <a:lstStyle/>
                    <a:p>
                      <a:pPr algn="ctr" fontAlgn="b"/>
                      <a:r>
                        <a:rPr lang="fr-FR" sz="1500" u="none" strike="noStrike">
                          <a:effectLst/>
                        </a:rPr>
                        <a:t>Effectif2</a:t>
                      </a:r>
                      <a:endParaRPr lang="fr-FR" sz="1500" b="1" i="0" u="none" strike="noStrike">
                        <a:solidFill>
                          <a:srgbClr val="FFFFFF"/>
                        </a:solidFill>
                        <a:effectLst/>
                        <a:latin typeface="Baskerville Old Face" panose="02020602080505020303" pitchFamily="18" charset="0"/>
                      </a:endParaRPr>
                    </a:p>
                  </a:txBody>
                  <a:tcPr marL="8195" marR="8195" marT="8195" marB="0" anchor="b"/>
                </a:tc>
                <a:tc>
                  <a:txBody>
                    <a:bodyPr/>
                    <a:lstStyle/>
                    <a:p>
                      <a:pPr algn="l" fontAlgn="b"/>
                      <a:r>
                        <a:rPr lang="fr-FR" sz="1500" u="none" strike="noStrike">
                          <a:effectLst/>
                        </a:rPr>
                        <a:t>3eme Etage</a:t>
                      </a:r>
                      <a:endParaRPr lang="fr-FR" sz="1500" b="1" i="0" u="none" strike="noStrike">
                        <a:solidFill>
                          <a:srgbClr val="FFFFFF"/>
                        </a:solidFill>
                        <a:effectLst/>
                        <a:latin typeface="Baskerville Old Face" panose="02020602080505020303" pitchFamily="18" charset="0"/>
                      </a:endParaRPr>
                    </a:p>
                  </a:txBody>
                  <a:tcPr marL="8195" marR="8195" marT="8195" marB="0" anchor="b"/>
                </a:tc>
                <a:tc>
                  <a:txBody>
                    <a:bodyPr/>
                    <a:lstStyle/>
                    <a:p>
                      <a:pPr algn="ctr" fontAlgn="b"/>
                      <a:r>
                        <a:rPr lang="fr-FR" sz="1500" u="none" strike="noStrike">
                          <a:effectLst/>
                        </a:rPr>
                        <a:t>Effectif3</a:t>
                      </a:r>
                      <a:endParaRPr lang="fr-FR" sz="1500" b="1" i="0" u="none" strike="noStrike">
                        <a:solidFill>
                          <a:srgbClr val="FFFFFF"/>
                        </a:solidFill>
                        <a:effectLst/>
                        <a:latin typeface="Baskerville Old Face" panose="02020602080505020303" pitchFamily="18" charset="0"/>
                      </a:endParaRPr>
                    </a:p>
                  </a:txBody>
                  <a:tcPr marL="8195" marR="8195" marT="8195" marB="0" anchor="b"/>
                </a:tc>
              </a:tr>
              <a:tr h="204865">
                <a:tc>
                  <a:txBody>
                    <a:bodyPr/>
                    <a:lstStyle/>
                    <a:p>
                      <a:pPr algn="l" fontAlgn="b"/>
                      <a:r>
                        <a:rPr lang="fr-FR" sz="900" u="none" strike="noStrike">
                          <a:effectLst/>
                        </a:rPr>
                        <a:t>TL MOOV</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5</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TL MTN</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10</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Superviseur BYTEL</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8</a:t>
                      </a:r>
                      <a:endParaRPr lang="fr-FR" sz="1200" b="1" i="0" u="none" strike="noStrike">
                        <a:solidFill>
                          <a:srgbClr val="000000"/>
                        </a:solidFill>
                        <a:effectLst/>
                        <a:latin typeface="Calibri" panose="020F0502020204030204" pitchFamily="34" charset="0"/>
                      </a:endParaRPr>
                    </a:p>
                  </a:txBody>
                  <a:tcPr marL="8195" marR="8195" marT="8195" marB="0" anchor="b"/>
                </a:tc>
              </a:tr>
              <a:tr h="204865">
                <a:tc>
                  <a:txBody>
                    <a:bodyPr/>
                    <a:lstStyle/>
                    <a:p>
                      <a:pPr algn="l" fontAlgn="b"/>
                      <a:r>
                        <a:rPr lang="fr-FR" sz="900" u="none" strike="noStrike">
                          <a:effectLst/>
                        </a:rPr>
                        <a:t>RH</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7</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Superviseur BYTEL</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8</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RH</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7</a:t>
                      </a:r>
                      <a:endParaRPr lang="fr-FR" sz="1200" b="1" i="0" u="none" strike="noStrike">
                        <a:solidFill>
                          <a:srgbClr val="000000"/>
                        </a:solidFill>
                        <a:effectLst/>
                        <a:latin typeface="Calibri" panose="020F0502020204030204" pitchFamily="34" charset="0"/>
                      </a:endParaRPr>
                    </a:p>
                  </a:txBody>
                  <a:tcPr marL="8195" marR="8195" marT="8195" marB="0" anchor="b"/>
                </a:tc>
              </a:tr>
              <a:tr h="204865">
                <a:tc>
                  <a:txBody>
                    <a:bodyPr/>
                    <a:lstStyle/>
                    <a:p>
                      <a:pPr algn="l" fontAlgn="b"/>
                      <a:r>
                        <a:rPr lang="fr-FR" sz="900" u="none" strike="noStrike">
                          <a:effectLst/>
                        </a:rPr>
                        <a:t>PROG</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3</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RH</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7</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PROG</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0</a:t>
                      </a:r>
                      <a:endParaRPr lang="fr-FR" sz="1200" b="1" i="0" u="none" strike="noStrike">
                        <a:solidFill>
                          <a:srgbClr val="000000"/>
                        </a:solidFill>
                        <a:effectLst/>
                        <a:latin typeface="Calibri" panose="020F0502020204030204" pitchFamily="34" charset="0"/>
                      </a:endParaRPr>
                    </a:p>
                  </a:txBody>
                  <a:tcPr marL="8195" marR="8195" marT="8195" marB="0" anchor="b"/>
                </a:tc>
              </a:tr>
              <a:tr h="204865">
                <a:tc>
                  <a:txBody>
                    <a:bodyPr/>
                    <a:lstStyle/>
                    <a:p>
                      <a:pPr algn="l" fontAlgn="b"/>
                      <a:r>
                        <a:rPr lang="fr-FR" sz="900" u="none" strike="noStrike">
                          <a:effectLst/>
                        </a:rPr>
                        <a:t>MOOV Rec</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97</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RBU</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1</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INFIRMERIE</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2</a:t>
                      </a:r>
                      <a:endParaRPr lang="fr-FR" sz="1200" b="1" i="0" u="none" strike="noStrike">
                        <a:solidFill>
                          <a:srgbClr val="000000"/>
                        </a:solidFill>
                        <a:effectLst/>
                        <a:latin typeface="Calibri" panose="020F0502020204030204" pitchFamily="34" charset="0"/>
                      </a:endParaRPr>
                    </a:p>
                  </a:txBody>
                  <a:tcPr marL="8195" marR="8195" marT="8195" marB="0" anchor="b"/>
                </a:tc>
              </a:tr>
              <a:tr h="204865">
                <a:tc>
                  <a:txBody>
                    <a:bodyPr/>
                    <a:lstStyle/>
                    <a:p>
                      <a:pPr algn="l" fontAlgn="b"/>
                      <a:r>
                        <a:rPr lang="fr-FR" sz="900" u="none" strike="noStrike">
                          <a:effectLst/>
                        </a:rPr>
                        <a:t>DSI</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5</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QUAL</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3</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DSI</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5</a:t>
                      </a:r>
                      <a:endParaRPr lang="fr-FR" sz="1200" b="1" i="0" u="none" strike="noStrike">
                        <a:solidFill>
                          <a:srgbClr val="000000"/>
                        </a:solidFill>
                        <a:effectLst/>
                        <a:latin typeface="Calibri" panose="020F0502020204030204" pitchFamily="34" charset="0"/>
                      </a:endParaRPr>
                    </a:p>
                  </a:txBody>
                  <a:tcPr marL="8195" marR="8195" marT="8195" marB="0" anchor="b"/>
                </a:tc>
              </a:tr>
              <a:tr h="204865">
                <a:tc>
                  <a:txBody>
                    <a:bodyPr/>
                    <a:lstStyle/>
                    <a:p>
                      <a:pPr algn="l" fontAlgn="b"/>
                      <a:r>
                        <a:rPr lang="fr-FR" sz="900" u="none" strike="noStrike">
                          <a:effectLst/>
                        </a:rPr>
                        <a:t>ENTRETIEN</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9</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PROG</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3</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FTY</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5</a:t>
                      </a:r>
                      <a:endParaRPr lang="fr-FR" sz="1200" b="1" i="0" u="none" strike="noStrike">
                        <a:solidFill>
                          <a:srgbClr val="000000"/>
                        </a:solidFill>
                        <a:effectLst/>
                        <a:latin typeface="Calibri" panose="020F0502020204030204" pitchFamily="34" charset="0"/>
                      </a:endParaRPr>
                    </a:p>
                  </a:txBody>
                  <a:tcPr marL="8195" marR="8195" marT="8195" marB="0" anchor="b"/>
                </a:tc>
              </a:tr>
              <a:tr h="204865">
                <a:tc>
                  <a:txBody>
                    <a:bodyPr/>
                    <a:lstStyle/>
                    <a:p>
                      <a:pPr algn="l" fontAlgn="b"/>
                      <a:r>
                        <a:rPr lang="fr-FR" sz="900" u="none" strike="noStrike">
                          <a:effectLst/>
                        </a:rPr>
                        <a:t>DA</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5</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MTN</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177</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ENTRETIEN</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9</a:t>
                      </a:r>
                      <a:endParaRPr lang="fr-FR" sz="1200" b="1" i="0" u="none" strike="noStrike">
                        <a:solidFill>
                          <a:srgbClr val="000000"/>
                        </a:solidFill>
                        <a:effectLst/>
                        <a:latin typeface="Calibri" panose="020F0502020204030204" pitchFamily="34" charset="0"/>
                      </a:endParaRPr>
                    </a:p>
                  </a:txBody>
                  <a:tcPr marL="8195" marR="8195" marT="8195" marB="0" anchor="b"/>
                </a:tc>
              </a:tr>
              <a:tr h="204865">
                <a:tc>
                  <a:txBody>
                    <a:bodyPr/>
                    <a:lstStyle/>
                    <a:p>
                      <a:pPr algn="l" fontAlgn="b"/>
                      <a:r>
                        <a:rPr lang="fr-FR" sz="900" u="none" strike="noStrike">
                          <a:effectLst/>
                        </a:rPr>
                        <a:t>DG</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1</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INFIRMERIE</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2</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DA</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5</a:t>
                      </a:r>
                      <a:endParaRPr lang="fr-FR" sz="1200" b="1" i="0" u="none" strike="noStrike">
                        <a:solidFill>
                          <a:srgbClr val="000000"/>
                        </a:solidFill>
                        <a:effectLst/>
                        <a:latin typeface="Calibri" panose="020F0502020204030204" pitchFamily="34" charset="0"/>
                      </a:endParaRPr>
                    </a:p>
                  </a:txBody>
                  <a:tcPr marL="8195" marR="8195" marT="8195" marB="0" anchor="b"/>
                </a:tc>
              </a:tr>
              <a:tr h="204865">
                <a:tc>
                  <a:txBody>
                    <a:bodyPr/>
                    <a:lstStyle/>
                    <a:p>
                      <a:pPr algn="l" fontAlgn="b"/>
                      <a:r>
                        <a:rPr lang="fr-FR" sz="900" u="none" strike="noStrike">
                          <a:effectLst/>
                        </a:rPr>
                        <a:t>DFC</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4</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DSI</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5</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DG</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1</a:t>
                      </a:r>
                      <a:endParaRPr lang="fr-FR" sz="1200" b="1" i="0" u="none" strike="noStrike">
                        <a:solidFill>
                          <a:srgbClr val="000000"/>
                        </a:solidFill>
                        <a:effectLst/>
                        <a:latin typeface="Calibri" panose="020F0502020204030204" pitchFamily="34" charset="0"/>
                      </a:endParaRPr>
                    </a:p>
                  </a:txBody>
                  <a:tcPr marL="8195" marR="8195" marT="8195" marB="0" anchor="b"/>
                </a:tc>
              </a:tr>
              <a:tr h="204865">
                <a:tc>
                  <a:txBody>
                    <a:bodyPr/>
                    <a:lstStyle/>
                    <a:p>
                      <a:pPr algn="l" fontAlgn="b"/>
                      <a:r>
                        <a:rPr lang="fr-FR" sz="900" u="none" strike="noStrike">
                          <a:effectLst/>
                        </a:rPr>
                        <a:t>COMM</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4</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FTY</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5</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COMM</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4</a:t>
                      </a:r>
                      <a:endParaRPr lang="fr-FR" sz="1200" b="1" i="0" u="none" strike="noStrike">
                        <a:solidFill>
                          <a:srgbClr val="000000"/>
                        </a:solidFill>
                        <a:effectLst/>
                        <a:latin typeface="Calibri" panose="020F0502020204030204" pitchFamily="34" charset="0"/>
                      </a:endParaRPr>
                    </a:p>
                  </a:txBody>
                  <a:tcPr marL="8195" marR="8195" marT="8195" marB="0" anchor="b"/>
                </a:tc>
              </a:tr>
              <a:tr h="204865">
                <a:tc>
                  <a:txBody>
                    <a:bodyPr/>
                    <a:lstStyle/>
                    <a:p>
                      <a:pPr algn="l" fontAlgn="b"/>
                      <a:r>
                        <a:rPr lang="fr-FR" sz="900" u="none" strike="noStrike">
                          <a:effectLst/>
                        </a:rPr>
                        <a:t>MOOV Bo</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7</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ENTRETIEN</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9</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Agent BYTEL</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57</a:t>
                      </a:r>
                      <a:endParaRPr lang="fr-FR" sz="1200" b="1" i="0" u="none" strike="noStrike">
                        <a:solidFill>
                          <a:srgbClr val="000000"/>
                        </a:solidFill>
                        <a:effectLst/>
                        <a:latin typeface="Calibri" panose="020F0502020204030204" pitchFamily="34" charset="0"/>
                      </a:endParaRPr>
                    </a:p>
                  </a:txBody>
                  <a:tcPr marL="8195" marR="8195" marT="8195" marB="0" anchor="b"/>
                </a:tc>
              </a:tr>
              <a:tr h="204865">
                <a:tc>
                  <a:txBody>
                    <a:bodyPr/>
                    <a:lstStyle/>
                    <a:p>
                      <a:pPr algn="l" fontAlgn="b"/>
                      <a:r>
                        <a:rPr lang="fr-FR" sz="900" u="none" strike="noStrike">
                          <a:effectLst/>
                        </a:rPr>
                        <a:t>All Access</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13</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DA</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5</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All Access</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13</a:t>
                      </a:r>
                      <a:endParaRPr lang="fr-FR" sz="1200" b="1" i="0" u="none" strike="noStrike">
                        <a:solidFill>
                          <a:srgbClr val="000000"/>
                        </a:solidFill>
                        <a:effectLst/>
                        <a:latin typeface="Calibri" panose="020F0502020204030204" pitchFamily="34" charset="0"/>
                      </a:endParaRPr>
                    </a:p>
                  </a:txBody>
                  <a:tcPr marL="8195" marR="8195" marT="8195" marB="0" anchor="b"/>
                </a:tc>
              </a:tr>
              <a:tr h="204865">
                <a:tc>
                  <a:txBody>
                    <a:bodyPr/>
                    <a:lstStyle/>
                    <a:p>
                      <a:pPr algn="l" fontAlgn="b"/>
                      <a:r>
                        <a:rPr lang="fr-FR" sz="900" u="none" strike="noStrike">
                          <a:effectLst/>
                        </a:rPr>
                        <a:t>ABFPA</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1</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DG</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1</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ABFPA</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1</a:t>
                      </a:r>
                      <a:endParaRPr lang="fr-FR" sz="1200" b="1" i="0" u="none" strike="noStrike">
                        <a:solidFill>
                          <a:srgbClr val="000000"/>
                        </a:solidFill>
                        <a:effectLst/>
                        <a:latin typeface="Calibri" panose="020F0502020204030204" pitchFamily="34" charset="0"/>
                      </a:endParaRPr>
                    </a:p>
                  </a:txBody>
                  <a:tcPr marL="8195" marR="8195" marT="8195" marB="0" anchor="b"/>
                </a:tc>
              </a:tr>
              <a:tr h="204865">
                <a:tc>
                  <a:txBody>
                    <a:bodyPr/>
                    <a:lstStyle/>
                    <a:p>
                      <a:pPr algn="l" fontAlgn="b"/>
                      <a:r>
                        <a:rPr lang="fr-FR" sz="900" u="none" strike="noStrike">
                          <a:effectLst/>
                        </a:rPr>
                        <a:t>INFIRMERIE</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2</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DFC</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4</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900" u="none" strike="noStrike">
                          <a:effectLst/>
                        </a:rPr>
                        <a:t> </a:t>
                      </a:r>
                      <a:endParaRPr lang="fr-FR" sz="900" b="1" i="0" u="none" strike="noStrike">
                        <a:solidFill>
                          <a:srgbClr val="000000"/>
                        </a:solidFill>
                        <a:effectLst/>
                        <a:latin typeface="Calibri" panose="020F0502020204030204" pitchFamily="34" charset="0"/>
                      </a:endParaRPr>
                    </a:p>
                  </a:txBody>
                  <a:tcPr marL="8195" marR="8195" marT="8195" marB="0" anchor="b"/>
                </a:tc>
              </a:tr>
              <a:tr h="204865">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 </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COMM</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4</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195" marR="8195" marT="8195" marB="0" anchor="b"/>
                </a:tc>
              </a:tr>
              <a:tr h="204865">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Agent BYTEL</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57</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195" marR="8195" marT="8195" marB="0" anchor="b"/>
                </a:tc>
              </a:tr>
              <a:tr h="204865">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AUD</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1</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195" marR="8195" marT="8195" marB="0" anchor="b"/>
                </a:tc>
              </a:tr>
              <a:tr h="204865">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All Access</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13</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195" marR="8195" marT="8195" marB="0" anchor="b"/>
                </a:tc>
              </a:tr>
              <a:tr h="204865">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ABFPA</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1</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195" marR="8195" marT="8195" marB="0" anchor="b"/>
                </a:tc>
              </a:tr>
              <a:tr h="204865">
                <a:tc>
                  <a:txBody>
                    <a:bodyPr/>
                    <a:lstStyle/>
                    <a:p>
                      <a:pPr algn="l" fontAlgn="b"/>
                      <a:r>
                        <a:rPr lang="fr-FR" sz="900" u="none" strike="noStrike">
                          <a:effectLst/>
                        </a:rPr>
                        <a:t>TOTAL</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163</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a:effectLst/>
                        </a:rPr>
                        <a:t>316</a:t>
                      </a:r>
                      <a:endParaRPr lang="fr-FR" sz="1200" b="1" i="0" u="none" strike="noStrike">
                        <a:solidFill>
                          <a:srgbClr val="000000"/>
                        </a:solidFill>
                        <a:effectLst/>
                        <a:latin typeface="Calibri" panose="020F0502020204030204" pitchFamily="34" charset="0"/>
                      </a:endParaRPr>
                    </a:p>
                  </a:txBody>
                  <a:tcPr marL="8195" marR="8195" marT="8195" marB="0" anchor="b"/>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8195" marR="8195" marT="8195" marB="0" anchor="b"/>
                </a:tc>
                <a:tc>
                  <a:txBody>
                    <a:bodyPr/>
                    <a:lstStyle/>
                    <a:p>
                      <a:pPr algn="ctr" fontAlgn="b"/>
                      <a:r>
                        <a:rPr lang="fr-FR" sz="1200" u="none" strike="noStrike" dirty="0">
                          <a:effectLst/>
                        </a:rPr>
                        <a:t>117</a:t>
                      </a:r>
                      <a:endParaRPr lang="fr-FR" sz="1200" b="1" i="0" u="none" strike="noStrike" dirty="0">
                        <a:solidFill>
                          <a:srgbClr val="000000"/>
                        </a:solidFill>
                        <a:effectLst/>
                        <a:latin typeface="Calibri" panose="020F0502020204030204" pitchFamily="34" charset="0"/>
                      </a:endParaRPr>
                    </a:p>
                  </a:txBody>
                  <a:tcPr marL="8195" marR="8195" marT="8195" marB="0" anchor="b"/>
                </a:tc>
              </a:tr>
            </a:tbl>
          </a:graphicData>
        </a:graphic>
      </p:graphicFrame>
    </p:spTree>
    <p:extLst>
      <p:ext uri="{BB962C8B-B14F-4D97-AF65-F5344CB8AC3E}">
        <p14:creationId xmlns:p14="http://schemas.microsoft.com/office/powerpoint/2010/main" val="2694288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 xmlns:a16="http://schemas.microsoft.com/office/drawing/2014/main" id="{408F15A9-98B1-4779-BE35-A48C498635F1}"/>
              </a:ext>
            </a:extLst>
          </p:cNvPr>
          <p:cNvSpPr txBox="1"/>
          <p:nvPr/>
        </p:nvSpPr>
        <p:spPr>
          <a:xfrm rot="5400000">
            <a:off x="1226617" y="1811055"/>
            <a:ext cx="3408956" cy="5685819"/>
          </a:xfrm>
          <a:prstGeom prst="round2SameRect">
            <a:avLst>
              <a:gd name="adj1" fmla="val 9600"/>
              <a:gd name="adj2" fmla="val 0"/>
            </a:avLst>
          </a:prstGeom>
          <a:solidFill>
            <a:srgbClr val="FFFFFF"/>
          </a:solidFill>
        </p:spPr>
        <p:txBody>
          <a:bodyPr vert="vert270" wrap="square" lIns="180000" tIns="180000" rIns="180000" bIns="180000" rtlCol="0" anchor="ctr">
            <a:noAutofit/>
          </a:bodyPr>
          <a:lstStyle/>
          <a:p>
            <a:pPr lvl="0"/>
            <a:endParaRPr lang="fr-FR" sz="1200" kern="0" dirty="0">
              <a:solidFill>
                <a:srgbClr val="000000"/>
              </a:solidFill>
              <a:latin typeface="Century Gothic"/>
            </a:endParaRPr>
          </a:p>
        </p:txBody>
      </p:sp>
      <p:sp>
        <p:nvSpPr>
          <p:cNvPr id="5" name="ZoneTexte 4">
            <a:extLst>
              <a:ext uri="{FF2B5EF4-FFF2-40B4-BE49-F238E27FC236}">
                <a16:creationId xmlns="" xmlns:a16="http://schemas.microsoft.com/office/drawing/2014/main" id="{408F15A9-98B1-4779-BE35-A48C498635F1}"/>
              </a:ext>
            </a:extLst>
          </p:cNvPr>
          <p:cNvSpPr txBox="1"/>
          <p:nvPr/>
        </p:nvSpPr>
        <p:spPr>
          <a:xfrm rot="5400000">
            <a:off x="6867318" y="1249293"/>
            <a:ext cx="4633247" cy="5814149"/>
          </a:xfrm>
          <a:prstGeom prst="round2SameRect">
            <a:avLst>
              <a:gd name="adj1" fmla="val 9600"/>
              <a:gd name="adj2" fmla="val 0"/>
            </a:avLst>
          </a:prstGeom>
          <a:solidFill>
            <a:srgbClr val="FFFFFF"/>
          </a:solidFill>
        </p:spPr>
        <p:txBody>
          <a:bodyPr vert="vert270" wrap="square" lIns="180000" tIns="180000" rIns="180000" bIns="180000" rtlCol="0" anchor="ctr">
            <a:noAutofit/>
          </a:bodyPr>
          <a:lstStyle/>
          <a:p>
            <a:pPr lvl="0"/>
            <a:endParaRPr lang="fr-FR" sz="1200" kern="0" dirty="0">
              <a:solidFill>
                <a:srgbClr val="000000"/>
              </a:solidFill>
              <a:latin typeface="Century Gothic"/>
            </a:endParaRPr>
          </a:p>
        </p:txBody>
      </p:sp>
      <p:sp>
        <p:nvSpPr>
          <p:cNvPr id="6" name="Titre 3">
            <a:extLst>
              <a:ext uri="{FF2B5EF4-FFF2-40B4-BE49-F238E27FC236}">
                <a16:creationId xmlns="" xmlns:a16="http://schemas.microsoft.com/office/drawing/2014/main" id="{247FA544-D2F6-4EAD-920A-EC2F8CE1C316}"/>
              </a:ext>
            </a:extLst>
          </p:cNvPr>
          <p:cNvSpPr txBox="1">
            <a:spLocks/>
          </p:cNvSpPr>
          <p:nvPr/>
        </p:nvSpPr>
        <p:spPr>
          <a:xfrm>
            <a:off x="88185" y="145478"/>
            <a:ext cx="11887201" cy="553998"/>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defRPr/>
            </a:pPr>
            <a:r>
              <a:rPr lang="fr-FR" sz="2000" cap="all" dirty="0">
                <a:solidFill>
                  <a:srgbClr val="A80014"/>
                </a:solidFill>
                <a:latin typeface="Calibri" panose="020F0502020204030204" pitchFamily="34" charset="0"/>
                <a:cs typeface="Calibri" panose="020F0502020204030204" pitchFamily="34" charset="0"/>
              </a:rPr>
              <a:t>Faits marquants de la période</a:t>
            </a:r>
          </a:p>
          <a:p>
            <a:pPr lvl="0">
              <a:defRPr/>
            </a:pPr>
            <a:r>
              <a:rPr lang="fr-FR" sz="2000" cap="all" dirty="0">
                <a:solidFill>
                  <a:schemeClr val="tx1"/>
                </a:solidFill>
                <a:latin typeface="Calibri" panose="020F0502020204030204" pitchFamily="34" charset="0"/>
                <a:cs typeface="Calibri" panose="020F0502020204030204" pitchFamily="34" charset="0"/>
              </a:rPr>
              <a:t>Synthèse des sujets/moments clés de la semaine</a:t>
            </a:r>
          </a:p>
        </p:txBody>
      </p:sp>
      <p:sp>
        <p:nvSpPr>
          <p:cNvPr id="7" name="Rectangle 6">
            <a:extLst>
              <a:ext uri="{FF2B5EF4-FFF2-40B4-BE49-F238E27FC236}">
                <a16:creationId xmlns:a16="http://schemas.microsoft.com/office/drawing/2014/main" xmlns="" id="{3BD3B6FC-A7DF-4B87-BE8D-11C1B4F29A97}"/>
              </a:ext>
            </a:extLst>
          </p:cNvPr>
          <p:cNvSpPr/>
          <p:nvPr/>
        </p:nvSpPr>
        <p:spPr>
          <a:xfrm>
            <a:off x="5630500" y="853509"/>
            <a:ext cx="661181" cy="5494048"/>
          </a:xfrm>
          <a:prstGeom prst="rect">
            <a:avLst/>
          </a:prstGeom>
          <a:solidFill>
            <a:sysClr val="window" lastClr="FFFFFF">
              <a:lumMod val="50000"/>
            </a:sysClr>
          </a:solidFill>
          <a:ln w="12700" cap="flat" cmpd="sng" algn="ctr">
            <a:noFill/>
            <a:prstDash val="solid"/>
            <a:miter lim="800000"/>
          </a:ln>
          <a:effectLst>
            <a:innerShdw blurRad="1143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E1E43BF3-D2A8-4B23-B8A4-104A919C6896}"/>
              </a:ext>
            </a:extLst>
          </p:cNvPr>
          <p:cNvSpPr/>
          <p:nvPr/>
        </p:nvSpPr>
        <p:spPr>
          <a:xfrm>
            <a:off x="5834561" y="853509"/>
            <a:ext cx="27432" cy="5494048"/>
          </a:xfrm>
          <a:prstGeom prst="rect">
            <a:avLst/>
          </a:prstGeom>
          <a:solidFill>
            <a:sysClr val="windowText" lastClr="000000"/>
          </a:solidFill>
          <a:ln w="12700"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44F48F7C-83A0-457B-BB5C-BF33A986C326}"/>
              </a:ext>
            </a:extLst>
          </p:cNvPr>
          <p:cNvSpPr/>
          <p:nvPr/>
        </p:nvSpPr>
        <p:spPr>
          <a:xfrm>
            <a:off x="6031786" y="857259"/>
            <a:ext cx="27432" cy="5494048"/>
          </a:xfrm>
          <a:prstGeom prst="rect">
            <a:avLst/>
          </a:prstGeom>
          <a:solidFill>
            <a:sysClr val="windowText" lastClr="000000"/>
          </a:solidFill>
          <a:ln w="12700"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10" name="Group 8">
            <a:extLst>
              <a:ext uri="{FF2B5EF4-FFF2-40B4-BE49-F238E27FC236}">
                <a16:creationId xmlns:a16="http://schemas.microsoft.com/office/drawing/2014/main" xmlns="" id="{01505FC9-3DB7-4A17-9423-A88476AECC19}"/>
              </a:ext>
            </a:extLst>
          </p:cNvPr>
          <p:cNvGrpSpPr/>
          <p:nvPr/>
        </p:nvGrpSpPr>
        <p:grpSpPr>
          <a:xfrm>
            <a:off x="5633249" y="912476"/>
            <a:ext cx="5123239" cy="1461490"/>
            <a:chOff x="5773848" y="2724341"/>
            <a:chExt cx="5123239" cy="1824312"/>
          </a:xfrm>
        </p:grpSpPr>
        <p:grpSp>
          <p:nvGrpSpPr>
            <p:cNvPr id="11" name="Group 85">
              <a:extLst>
                <a:ext uri="{FF2B5EF4-FFF2-40B4-BE49-F238E27FC236}">
                  <a16:creationId xmlns:a16="http://schemas.microsoft.com/office/drawing/2014/main" xmlns="" id="{34AB73BC-0A6D-445F-8435-8845ECF7C5F3}"/>
                </a:ext>
              </a:extLst>
            </p:cNvPr>
            <p:cNvGrpSpPr/>
            <p:nvPr/>
          </p:nvGrpSpPr>
          <p:grpSpPr>
            <a:xfrm>
              <a:off x="5773848" y="2724341"/>
              <a:ext cx="5123239" cy="1824312"/>
              <a:chOff x="5773848" y="2724341"/>
              <a:chExt cx="5123239" cy="1824312"/>
            </a:xfrm>
          </p:grpSpPr>
          <p:sp>
            <p:nvSpPr>
              <p:cNvPr id="13" name="Rectangle 12">
                <a:extLst>
                  <a:ext uri="{FF2B5EF4-FFF2-40B4-BE49-F238E27FC236}">
                    <a16:creationId xmlns:a16="http://schemas.microsoft.com/office/drawing/2014/main" xmlns="" id="{544C793B-2DE9-457F-9DFD-B34864DDFC28}"/>
                  </a:ext>
                </a:extLst>
              </p:cNvPr>
              <p:cNvSpPr/>
              <p:nvPr/>
            </p:nvSpPr>
            <p:spPr>
              <a:xfrm>
                <a:off x="6000965" y="3585738"/>
                <a:ext cx="1413901" cy="880136"/>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14" name="Group 80">
                <a:extLst>
                  <a:ext uri="{FF2B5EF4-FFF2-40B4-BE49-F238E27FC236}">
                    <a16:creationId xmlns:a16="http://schemas.microsoft.com/office/drawing/2014/main" xmlns="" id="{32EE0FD2-B744-418B-8F99-2A84BCB3A734}"/>
                  </a:ext>
                </a:extLst>
              </p:cNvPr>
              <p:cNvGrpSpPr/>
              <p:nvPr/>
            </p:nvGrpSpPr>
            <p:grpSpPr>
              <a:xfrm>
                <a:off x="5773848" y="2724341"/>
                <a:ext cx="5123239" cy="1824312"/>
                <a:chOff x="5773848" y="2724341"/>
                <a:chExt cx="5123239" cy="1824312"/>
              </a:xfrm>
            </p:grpSpPr>
            <p:sp>
              <p:nvSpPr>
                <p:cNvPr id="15" name="Rectangle 14">
                  <a:extLst>
                    <a:ext uri="{FF2B5EF4-FFF2-40B4-BE49-F238E27FC236}">
                      <a16:creationId xmlns:a16="http://schemas.microsoft.com/office/drawing/2014/main" xmlns="" id="{ACAFCAD9-6692-4C27-B876-86427EA02C5B}"/>
                    </a:ext>
                  </a:extLst>
                </p:cNvPr>
                <p:cNvSpPr/>
                <p:nvPr/>
              </p:nvSpPr>
              <p:spPr>
                <a:xfrm rot="555716">
                  <a:off x="7429954" y="3206747"/>
                  <a:ext cx="2848823" cy="986972"/>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0663693F-8DD5-4C62-AC49-B5DA76BFB03C}"/>
                    </a:ext>
                  </a:extLst>
                </p:cNvPr>
                <p:cNvSpPr/>
                <p:nvPr/>
              </p:nvSpPr>
              <p:spPr>
                <a:xfrm>
                  <a:off x="5781822" y="3253049"/>
                  <a:ext cx="661181" cy="927069"/>
                </a:xfrm>
                <a:prstGeom prst="rect">
                  <a:avLst/>
                </a:prstGeom>
                <a:solidFill>
                  <a:srgbClr val="FF5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7" name="Parallelogram 14">
                  <a:extLst>
                    <a:ext uri="{FF2B5EF4-FFF2-40B4-BE49-F238E27FC236}">
                      <a16:creationId xmlns:a16="http://schemas.microsoft.com/office/drawing/2014/main" xmlns="" id="{2DBE5B82-0EA0-4A05-9D20-603390DB2757}"/>
                    </a:ext>
                  </a:extLst>
                </p:cNvPr>
                <p:cNvSpPr/>
                <p:nvPr/>
              </p:nvSpPr>
              <p:spPr>
                <a:xfrm rot="5400000" flipV="1">
                  <a:off x="6256326" y="2990611"/>
                  <a:ext cx="1390698" cy="1017344"/>
                </a:xfrm>
                <a:prstGeom prst="parallelogram">
                  <a:avLst>
                    <a:gd name="adj" fmla="val 42432"/>
                  </a:avLst>
                </a:prstGeom>
                <a:solidFill>
                  <a:srgbClr val="FF3B3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CF769C7B-B6B4-41F6-ADD1-FDB610B40FAD}"/>
                    </a:ext>
                  </a:extLst>
                </p:cNvPr>
                <p:cNvSpPr/>
                <p:nvPr/>
              </p:nvSpPr>
              <p:spPr>
                <a:xfrm>
                  <a:off x="7460346" y="2786077"/>
                  <a:ext cx="2848823" cy="98429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19" name="Group 30">
                  <a:extLst>
                    <a:ext uri="{FF2B5EF4-FFF2-40B4-BE49-F238E27FC236}">
                      <a16:creationId xmlns:a16="http://schemas.microsoft.com/office/drawing/2014/main" xmlns="" id="{0D9A811E-6531-4F17-BC63-F877BAEEF213}"/>
                    </a:ext>
                  </a:extLst>
                </p:cNvPr>
                <p:cNvGrpSpPr/>
                <p:nvPr/>
              </p:nvGrpSpPr>
              <p:grpSpPr>
                <a:xfrm>
                  <a:off x="9789320" y="2724341"/>
                  <a:ext cx="1107767" cy="1107768"/>
                  <a:chOff x="10420368" y="388718"/>
                  <a:chExt cx="1107767" cy="1107768"/>
                </a:xfrm>
              </p:grpSpPr>
              <p:sp>
                <p:nvSpPr>
                  <p:cNvPr id="23" name="Oval 31">
                    <a:extLst>
                      <a:ext uri="{FF2B5EF4-FFF2-40B4-BE49-F238E27FC236}">
                        <a16:creationId xmlns:a16="http://schemas.microsoft.com/office/drawing/2014/main" xmlns="" id="{A9468BF7-8802-4B30-B734-B573C1A25525}"/>
                      </a:ext>
                    </a:extLst>
                  </p:cNvPr>
                  <p:cNvSpPr/>
                  <p:nvPr/>
                </p:nvSpPr>
                <p:spPr>
                  <a:xfrm>
                    <a:off x="10420368" y="388718"/>
                    <a:ext cx="1107767" cy="1107768"/>
                  </a:xfrm>
                  <a:prstGeom prst="ellipse">
                    <a:avLst/>
                  </a:prstGeom>
                  <a:solidFill>
                    <a:srgbClr val="FF5050"/>
                  </a:solidFill>
                  <a:ln w="12700" cap="flat" cmpd="sng" algn="ctr">
                    <a:noFill/>
                    <a:prstDash val="solid"/>
                    <a:miter lim="800000"/>
                  </a:ln>
                  <a:effectLst>
                    <a:outerShdw blurRad="50800" dist="38100" dir="10800000" algn="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4" name="Oval 32">
                    <a:extLst>
                      <a:ext uri="{FF2B5EF4-FFF2-40B4-BE49-F238E27FC236}">
                        <a16:creationId xmlns:a16="http://schemas.microsoft.com/office/drawing/2014/main" xmlns="" id="{807C51C6-F7CF-4482-9A47-C3DBA2F45B50}"/>
                      </a:ext>
                    </a:extLst>
                  </p:cNvPr>
                  <p:cNvSpPr/>
                  <p:nvPr/>
                </p:nvSpPr>
                <p:spPr>
                  <a:xfrm>
                    <a:off x="10531565" y="499915"/>
                    <a:ext cx="885371" cy="885371"/>
                  </a:xfrm>
                  <a:prstGeom prst="ellipse">
                    <a:avLst/>
                  </a:prstGeom>
                  <a:solidFill>
                    <a:sysClr val="window" lastClr="FFFFFF">
                      <a:lumMod val="95000"/>
                    </a:sysClr>
                  </a:solidFill>
                  <a:ln w="12700" cap="flat" cmpd="sng" algn="ctr">
                    <a:noFill/>
                    <a:prstDash val="solid"/>
                    <a:miter lim="800000"/>
                  </a:ln>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20" name="TextBox 49">
                  <a:extLst>
                    <a:ext uri="{FF2B5EF4-FFF2-40B4-BE49-F238E27FC236}">
                      <a16:creationId xmlns:a16="http://schemas.microsoft.com/office/drawing/2014/main" xmlns="" id="{179B00A0-469B-450B-B61E-008E1D60FFF4}"/>
                    </a:ext>
                  </a:extLst>
                </p:cNvPr>
                <p:cNvSpPr txBox="1"/>
                <p:nvPr/>
              </p:nvSpPr>
              <p:spPr>
                <a:xfrm>
                  <a:off x="5773848" y="2742987"/>
                  <a:ext cx="623674" cy="180566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rPr>
                    <a:t>-</a:t>
                  </a:r>
                </a:p>
              </p:txBody>
            </p:sp>
            <p:pic>
              <p:nvPicPr>
                <p:cNvPr id="21" name="Graphic 55" descr="Pie chart">
                  <a:extLst>
                    <a:ext uri="{FF2B5EF4-FFF2-40B4-BE49-F238E27FC236}">
                      <a16:creationId xmlns:a16="http://schemas.microsoft.com/office/drawing/2014/main" xmlns="" id="{D0872CEF-D1C4-42B8-ADED-A96970ED426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114602" y="3079990"/>
                  <a:ext cx="457200" cy="457200"/>
                </a:xfrm>
                <a:prstGeom prst="rect">
                  <a:avLst/>
                </a:prstGeom>
              </p:spPr>
            </p:pic>
            <p:sp>
              <p:nvSpPr>
                <p:cNvPr id="22" name="TextBox 74">
                  <a:extLst>
                    <a:ext uri="{FF2B5EF4-FFF2-40B4-BE49-F238E27FC236}">
                      <a16:creationId xmlns:a16="http://schemas.microsoft.com/office/drawing/2014/main" xmlns="" id="{BB8E3764-A264-419D-8106-7232E090B667}"/>
                    </a:ext>
                  </a:extLst>
                </p:cNvPr>
                <p:cNvSpPr txBox="1"/>
                <p:nvPr/>
              </p:nvSpPr>
              <p:spPr>
                <a:xfrm>
                  <a:off x="7446760" y="3153691"/>
                  <a:ext cx="2370532" cy="30734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rPr>
                    <a:t>Une </a:t>
                  </a:r>
                  <a:r>
                    <a:rPr kumimoji="0" lang="en-US" sz="1000" b="0" i="0" u="none" strike="noStrike" kern="0" cap="none" spc="0" normalizeH="0" baseline="0" noProof="0" dirty="0" err="1" smtClean="0">
                      <a:ln>
                        <a:noFill/>
                      </a:ln>
                      <a:solidFill>
                        <a:prstClr val="black"/>
                      </a:solidFill>
                      <a:effectLst/>
                      <a:uLnTx/>
                      <a:uFillTx/>
                    </a:rPr>
                    <a:t>semaine</a:t>
                  </a:r>
                  <a:r>
                    <a:rPr kumimoji="0" lang="en-US" sz="1000" b="0" i="0" u="none" strike="noStrike" kern="0" cap="none" spc="0" normalizeH="0" baseline="0" noProof="0" dirty="0" smtClean="0">
                      <a:ln>
                        <a:noFill/>
                      </a:ln>
                      <a:solidFill>
                        <a:prstClr val="black"/>
                      </a:solidFill>
                      <a:effectLst/>
                      <a:uLnTx/>
                      <a:uFillTx/>
                    </a:rPr>
                    <a:t> avec</a:t>
                  </a:r>
                  <a:r>
                    <a:rPr kumimoji="0" lang="en-US" sz="1000" b="0" i="0" u="none" strike="noStrike" kern="0" cap="none" spc="0" normalizeH="0" noProof="0" dirty="0" smtClean="0">
                      <a:ln>
                        <a:noFill/>
                      </a:ln>
                      <a:solidFill>
                        <a:prstClr val="black"/>
                      </a:solidFill>
                      <a:effectLst/>
                      <a:uLnTx/>
                      <a:uFillTx/>
                    </a:rPr>
                    <a:t> des </a:t>
                  </a:r>
                  <a:r>
                    <a:rPr kumimoji="0" lang="en-US" sz="1000" b="0" i="0" u="none" strike="noStrike" kern="0" cap="none" spc="0" normalizeH="0" noProof="0" dirty="0" err="1" smtClean="0">
                      <a:ln>
                        <a:noFill/>
                      </a:ln>
                      <a:solidFill>
                        <a:prstClr val="black"/>
                      </a:solidFill>
                      <a:effectLst/>
                      <a:uLnTx/>
                      <a:uFillTx/>
                    </a:rPr>
                    <a:t>écarts</a:t>
                  </a:r>
                  <a:r>
                    <a:rPr kumimoji="0" lang="en-US" sz="1000" b="0" i="0" u="none" strike="noStrike" kern="0" cap="none" spc="0" normalizeH="0" noProof="0" dirty="0" smtClean="0">
                      <a:ln>
                        <a:noFill/>
                      </a:ln>
                      <a:solidFill>
                        <a:prstClr val="black"/>
                      </a:solidFill>
                      <a:effectLst/>
                      <a:uLnTx/>
                      <a:uFillTx/>
                    </a:rPr>
                    <a:t>,,,,,,,,,,,,,</a:t>
                  </a:r>
                  <a:endParaRPr kumimoji="0" lang="en-US" sz="1000" b="0" i="0" u="none" strike="noStrike" kern="0" cap="none" spc="0" normalizeH="0" baseline="0" noProof="0" dirty="0" smtClean="0">
                    <a:ln>
                      <a:noFill/>
                    </a:ln>
                    <a:solidFill>
                      <a:prstClr val="black"/>
                    </a:solidFill>
                    <a:effectLst/>
                    <a:uLnTx/>
                    <a:uFillTx/>
                  </a:endParaRPr>
                </a:p>
              </p:txBody>
            </p:sp>
          </p:grpSp>
        </p:grpSp>
        <p:sp>
          <p:nvSpPr>
            <p:cNvPr id="12" name="Rectangle: Top Corners Rounded 89">
              <a:extLst>
                <a:ext uri="{FF2B5EF4-FFF2-40B4-BE49-F238E27FC236}">
                  <a16:creationId xmlns:a16="http://schemas.microsoft.com/office/drawing/2014/main" xmlns="" id="{5B354328-28CC-44F0-AEF3-662AE02EBBCA}"/>
                </a:ext>
              </a:extLst>
            </p:cNvPr>
            <p:cNvSpPr/>
            <p:nvPr/>
          </p:nvSpPr>
          <p:spPr>
            <a:xfrm>
              <a:off x="5884648" y="3194850"/>
              <a:ext cx="439005" cy="129528"/>
            </a:xfrm>
            <a:prstGeom prst="round2SameRect">
              <a:avLst>
                <a:gd name="adj1" fmla="val 16667"/>
                <a:gd name="adj2" fmla="val 50000"/>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25" name="Group 12">
            <a:extLst>
              <a:ext uri="{FF2B5EF4-FFF2-40B4-BE49-F238E27FC236}">
                <a16:creationId xmlns:a16="http://schemas.microsoft.com/office/drawing/2014/main" xmlns="" id="{84689265-7553-42E2-B257-ACDBCA1759A1}"/>
              </a:ext>
            </a:extLst>
          </p:cNvPr>
          <p:cNvGrpSpPr/>
          <p:nvPr/>
        </p:nvGrpSpPr>
        <p:grpSpPr>
          <a:xfrm>
            <a:off x="841579" y="1994044"/>
            <a:ext cx="5231523" cy="1446550"/>
            <a:chOff x="1216841" y="3906048"/>
            <a:chExt cx="5231523" cy="1805671"/>
          </a:xfrm>
        </p:grpSpPr>
        <p:grpSp>
          <p:nvGrpSpPr>
            <p:cNvPr id="26" name="Group 81">
              <a:extLst>
                <a:ext uri="{FF2B5EF4-FFF2-40B4-BE49-F238E27FC236}">
                  <a16:creationId xmlns:a16="http://schemas.microsoft.com/office/drawing/2014/main" xmlns="" id="{DDA9B295-CBDD-41DA-9BCB-88D44304CDDB}"/>
                </a:ext>
              </a:extLst>
            </p:cNvPr>
            <p:cNvGrpSpPr/>
            <p:nvPr/>
          </p:nvGrpSpPr>
          <p:grpSpPr>
            <a:xfrm>
              <a:off x="1216841" y="3906048"/>
              <a:ext cx="5231523" cy="1805671"/>
              <a:chOff x="1216841" y="3906048"/>
              <a:chExt cx="5231523" cy="1805671"/>
            </a:xfrm>
          </p:grpSpPr>
          <p:sp>
            <p:nvSpPr>
              <p:cNvPr id="28" name="Rectangle 27">
                <a:extLst>
                  <a:ext uri="{FF2B5EF4-FFF2-40B4-BE49-F238E27FC236}">
                    <a16:creationId xmlns:a16="http://schemas.microsoft.com/office/drawing/2014/main" xmlns="" id="{D15A8989-5185-4493-BAE4-3C0AED0E492C}"/>
                  </a:ext>
                </a:extLst>
              </p:cNvPr>
              <p:cNvSpPr/>
              <p:nvPr/>
            </p:nvSpPr>
            <p:spPr>
              <a:xfrm>
                <a:off x="4823065" y="4753032"/>
                <a:ext cx="1413901" cy="880136"/>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xmlns="" id="{25A8CCC2-C3DC-4D69-B4AB-2C48A13A75AB}"/>
                  </a:ext>
                </a:extLst>
              </p:cNvPr>
              <p:cNvSpPr/>
              <p:nvPr/>
            </p:nvSpPr>
            <p:spPr>
              <a:xfrm rot="21131528">
                <a:off x="1974950" y="4383566"/>
                <a:ext cx="2848823" cy="986972"/>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xmlns="" id="{8574513A-7433-466B-BB49-80EFB2DA96E0}"/>
                  </a:ext>
                </a:extLst>
              </p:cNvPr>
              <p:cNvSpPr/>
              <p:nvPr/>
            </p:nvSpPr>
            <p:spPr>
              <a:xfrm flipH="1">
                <a:off x="5781821" y="4408272"/>
                <a:ext cx="661181" cy="995286"/>
              </a:xfrm>
              <a:prstGeom prst="rect">
                <a:avLst/>
              </a:prstGeom>
              <a:solidFill>
                <a:srgbClr val="33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1" name="Parallelogram 18">
                <a:extLst>
                  <a:ext uri="{FF2B5EF4-FFF2-40B4-BE49-F238E27FC236}">
                    <a16:creationId xmlns:a16="http://schemas.microsoft.com/office/drawing/2014/main" xmlns="" id="{F8630F65-C3CE-481E-A628-C572A015EEE4}"/>
                  </a:ext>
                </a:extLst>
              </p:cNvPr>
              <p:cNvSpPr/>
              <p:nvPr/>
            </p:nvSpPr>
            <p:spPr>
              <a:xfrm rot="16200000" flipH="1" flipV="1">
                <a:off x="4561006" y="4182743"/>
                <a:ext cx="1426644" cy="1014985"/>
              </a:xfrm>
              <a:prstGeom prst="parallelogram">
                <a:avLst>
                  <a:gd name="adj" fmla="val 42432"/>
                </a:avLst>
              </a:prstGeom>
              <a:solidFill>
                <a:srgbClr val="009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xmlns="" id="{250485FE-91B3-461B-B6A6-F1F022C0297E}"/>
                  </a:ext>
                </a:extLst>
              </p:cNvPr>
              <p:cNvSpPr/>
              <p:nvPr/>
            </p:nvSpPr>
            <p:spPr>
              <a:xfrm flipH="1">
                <a:off x="1903713" y="3976913"/>
                <a:ext cx="2852928" cy="99021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33" name="Group 36">
                <a:extLst>
                  <a:ext uri="{FF2B5EF4-FFF2-40B4-BE49-F238E27FC236}">
                    <a16:creationId xmlns:a16="http://schemas.microsoft.com/office/drawing/2014/main" xmlns="" id="{6FA79DB0-7B7E-4203-8C9F-8A886208DFDD}"/>
                  </a:ext>
                </a:extLst>
              </p:cNvPr>
              <p:cNvGrpSpPr/>
              <p:nvPr/>
            </p:nvGrpSpPr>
            <p:grpSpPr>
              <a:xfrm>
                <a:off x="1216841" y="3918137"/>
                <a:ext cx="1107767" cy="1107767"/>
                <a:chOff x="10420368" y="388718"/>
                <a:chExt cx="1107767" cy="1107767"/>
              </a:xfrm>
            </p:grpSpPr>
            <p:sp>
              <p:nvSpPr>
                <p:cNvPr id="37" name="Oval 37">
                  <a:extLst>
                    <a:ext uri="{FF2B5EF4-FFF2-40B4-BE49-F238E27FC236}">
                      <a16:creationId xmlns:a16="http://schemas.microsoft.com/office/drawing/2014/main" xmlns="" id="{B5907DA2-B2EB-4359-8076-2BAD54DC6F43}"/>
                    </a:ext>
                  </a:extLst>
                </p:cNvPr>
                <p:cNvSpPr/>
                <p:nvPr/>
              </p:nvSpPr>
              <p:spPr>
                <a:xfrm>
                  <a:off x="10420368" y="388718"/>
                  <a:ext cx="1107767" cy="1107767"/>
                </a:xfrm>
                <a:prstGeom prst="ellipse">
                  <a:avLst/>
                </a:prstGeom>
                <a:solidFill>
                  <a:srgbClr val="33CC33"/>
                </a:solidFill>
                <a:ln w="12700" cap="flat" cmpd="sng" algn="ctr">
                  <a:no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8" name="Oval 38">
                  <a:extLst>
                    <a:ext uri="{FF2B5EF4-FFF2-40B4-BE49-F238E27FC236}">
                      <a16:creationId xmlns:a16="http://schemas.microsoft.com/office/drawing/2014/main" xmlns="" id="{2AA474C4-5E8A-4119-BB51-4E5BC570F814}"/>
                    </a:ext>
                  </a:extLst>
                </p:cNvPr>
                <p:cNvSpPr/>
                <p:nvPr/>
              </p:nvSpPr>
              <p:spPr>
                <a:xfrm>
                  <a:off x="10531565" y="499915"/>
                  <a:ext cx="885371" cy="885371"/>
                </a:xfrm>
                <a:prstGeom prst="ellipse">
                  <a:avLst/>
                </a:prstGeom>
                <a:solidFill>
                  <a:sysClr val="window" lastClr="FFFFFF">
                    <a:lumMod val="95000"/>
                  </a:sysClr>
                </a:solidFill>
                <a:ln w="12700" cap="flat" cmpd="sng" algn="ctr">
                  <a:noFill/>
                  <a:prstDash val="solid"/>
                  <a:miter lim="800000"/>
                </a:ln>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34" name="TextBox 50">
                <a:extLst>
                  <a:ext uri="{FF2B5EF4-FFF2-40B4-BE49-F238E27FC236}">
                    <a16:creationId xmlns:a16="http://schemas.microsoft.com/office/drawing/2014/main" xmlns="" id="{8D0F96A5-B50E-47FA-B7FB-323A5C73FFD0}"/>
                  </a:ext>
                </a:extLst>
              </p:cNvPr>
              <p:cNvSpPr txBox="1"/>
              <p:nvPr/>
            </p:nvSpPr>
            <p:spPr>
              <a:xfrm>
                <a:off x="5701044" y="3906048"/>
                <a:ext cx="747320" cy="180567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rPr>
                  <a:t>+</a:t>
                </a:r>
              </a:p>
            </p:txBody>
          </p:sp>
          <p:pic>
            <p:nvPicPr>
              <p:cNvPr id="35" name="Graphic 53" descr="Presentation with bar chart RTL">
                <a:extLst>
                  <a:ext uri="{FF2B5EF4-FFF2-40B4-BE49-F238E27FC236}">
                    <a16:creationId xmlns:a16="http://schemas.microsoft.com/office/drawing/2014/main" xmlns="" id="{53860641-FEAC-428D-85CA-07DCD4AC891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542123" y="4284505"/>
                <a:ext cx="457200" cy="457200"/>
              </a:xfrm>
              <a:prstGeom prst="rect">
                <a:avLst/>
              </a:prstGeom>
            </p:spPr>
          </p:pic>
          <p:sp>
            <p:nvSpPr>
              <p:cNvPr id="36" name="TextBox 70">
                <a:extLst>
                  <a:ext uri="{FF2B5EF4-FFF2-40B4-BE49-F238E27FC236}">
                    <a16:creationId xmlns:a16="http://schemas.microsoft.com/office/drawing/2014/main" xmlns="" id="{25F434C7-37DF-403B-BF7E-E5F3B24D2797}"/>
                  </a:ext>
                </a:extLst>
              </p:cNvPr>
              <p:cNvSpPr txBox="1"/>
              <p:nvPr/>
            </p:nvSpPr>
            <p:spPr>
              <a:xfrm>
                <a:off x="2355527" y="4348992"/>
                <a:ext cx="2370532" cy="30734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kern="0" dirty="0" smtClean="0">
                    <a:solidFill>
                      <a:prstClr val="black"/>
                    </a:solidFill>
                  </a:rPr>
                  <a:t>Une </a:t>
                </a:r>
                <a:r>
                  <a:rPr lang="en-US" sz="1000" kern="0" dirty="0" err="1" smtClean="0">
                    <a:solidFill>
                      <a:prstClr val="black"/>
                    </a:solidFill>
                  </a:rPr>
                  <a:t>semaine</a:t>
                </a:r>
                <a:r>
                  <a:rPr lang="en-US" sz="1000" kern="0" dirty="0" smtClean="0">
                    <a:solidFill>
                      <a:prstClr val="black"/>
                    </a:solidFill>
                  </a:rPr>
                  <a:t> </a:t>
                </a:r>
                <a:r>
                  <a:rPr lang="en-US" sz="1000" kern="0" dirty="0" err="1" smtClean="0">
                    <a:solidFill>
                      <a:prstClr val="black"/>
                    </a:solidFill>
                  </a:rPr>
                  <a:t>ponctuéee</a:t>
                </a:r>
                <a:r>
                  <a:rPr lang="en-US" sz="1000" kern="0" dirty="0" smtClean="0">
                    <a:solidFill>
                      <a:prstClr val="black"/>
                    </a:solidFill>
                  </a:rPr>
                  <a:t> par,,,,,</a:t>
                </a:r>
                <a:endParaRPr kumimoji="0" lang="en-US" sz="1000" b="0" i="0" u="none" strike="noStrike" kern="0" cap="none" spc="0" normalizeH="0" baseline="0" noProof="0" dirty="0" smtClean="0">
                  <a:ln>
                    <a:noFill/>
                  </a:ln>
                  <a:solidFill>
                    <a:prstClr val="black"/>
                  </a:solidFill>
                  <a:effectLst/>
                  <a:uLnTx/>
                  <a:uFillTx/>
                </a:endParaRPr>
              </a:p>
            </p:txBody>
          </p:sp>
        </p:grpSp>
        <p:sp>
          <p:nvSpPr>
            <p:cNvPr id="27" name="Rectangle: Top Corners Rounded 90">
              <a:extLst>
                <a:ext uri="{FF2B5EF4-FFF2-40B4-BE49-F238E27FC236}">
                  <a16:creationId xmlns:a16="http://schemas.microsoft.com/office/drawing/2014/main" xmlns="" id="{CBA2B08C-AEC8-450A-AB23-96FD8A247923}"/>
                </a:ext>
              </a:extLst>
            </p:cNvPr>
            <p:cNvSpPr/>
            <p:nvPr/>
          </p:nvSpPr>
          <p:spPr>
            <a:xfrm>
              <a:off x="5884648" y="4323564"/>
              <a:ext cx="439005" cy="129528"/>
            </a:xfrm>
            <a:prstGeom prst="round2SameRect">
              <a:avLst>
                <a:gd name="adj1" fmla="val 16667"/>
                <a:gd name="adj2" fmla="val 50000"/>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39" name="Round Single Corner Rectangle 20">
            <a:extLst>
              <a:ext uri="{FF2B5EF4-FFF2-40B4-BE49-F238E27FC236}">
                <a16:creationId xmlns="" xmlns:a16="http://schemas.microsoft.com/office/drawing/2014/main" id="{224068B4-AED2-4966-B421-85EAE42F62B7}"/>
              </a:ext>
            </a:extLst>
          </p:cNvPr>
          <p:cNvSpPr/>
          <p:nvPr/>
        </p:nvSpPr>
        <p:spPr>
          <a:xfrm>
            <a:off x="34323" y="2938278"/>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Production</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0" name="Triangle isocèle 39">
            <a:extLst>
              <a:ext uri="{FF2B5EF4-FFF2-40B4-BE49-F238E27FC236}">
                <a16:creationId xmlns="" xmlns:a16="http://schemas.microsoft.com/office/drawing/2014/main" id="{71E6A19D-8A47-4F21-AD17-29D39CA52BE6}"/>
              </a:ext>
            </a:extLst>
          </p:cNvPr>
          <p:cNvSpPr/>
          <p:nvPr/>
        </p:nvSpPr>
        <p:spPr>
          <a:xfrm rot="5400000">
            <a:off x="1275822" y="3006073"/>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1" name="Round Single Corner Rectangle 20">
            <a:extLst>
              <a:ext uri="{FF2B5EF4-FFF2-40B4-BE49-F238E27FC236}">
                <a16:creationId xmlns="" xmlns:a16="http://schemas.microsoft.com/office/drawing/2014/main" id="{224068B4-AED2-4966-B421-85EAE42F62B7}"/>
              </a:ext>
            </a:extLst>
          </p:cNvPr>
          <p:cNvSpPr/>
          <p:nvPr/>
        </p:nvSpPr>
        <p:spPr>
          <a:xfrm>
            <a:off x="34323" y="3900737"/>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Qualité</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2" name="Triangle isocèle 41">
            <a:extLst>
              <a:ext uri="{FF2B5EF4-FFF2-40B4-BE49-F238E27FC236}">
                <a16:creationId xmlns="" xmlns:a16="http://schemas.microsoft.com/office/drawing/2014/main" id="{71E6A19D-8A47-4F21-AD17-29D39CA52BE6}"/>
              </a:ext>
            </a:extLst>
          </p:cNvPr>
          <p:cNvSpPr/>
          <p:nvPr/>
        </p:nvSpPr>
        <p:spPr>
          <a:xfrm rot="5400000">
            <a:off x="1243352" y="3950742"/>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3" name="Round Single Corner Rectangle 20">
            <a:extLst>
              <a:ext uri="{FF2B5EF4-FFF2-40B4-BE49-F238E27FC236}">
                <a16:creationId xmlns="" xmlns:a16="http://schemas.microsoft.com/office/drawing/2014/main" id="{224068B4-AED2-4966-B421-85EAE42F62B7}"/>
              </a:ext>
            </a:extLst>
          </p:cNvPr>
          <p:cNvSpPr/>
          <p:nvPr/>
        </p:nvSpPr>
        <p:spPr>
          <a:xfrm>
            <a:off x="34323" y="4768026"/>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P</a:t>
            </a: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rogramme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4" name="Triangle isocèle 43">
            <a:extLst>
              <a:ext uri="{FF2B5EF4-FFF2-40B4-BE49-F238E27FC236}">
                <a16:creationId xmlns="" xmlns:a16="http://schemas.microsoft.com/office/drawing/2014/main" id="{71E6A19D-8A47-4F21-AD17-29D39CA52BE6}"/>
              </a:ext>
            </a:extLst>
          </p:cNvPr>
          <p:cNvSpPr/>
          <p:nvPr/>
        </p:nvSpPr>
        <p:spPr>
          <a:xfrm rot="5400000">
            <a:off x="1243352" y="4824719"/>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5" name="Round Single Corner Rectangle 20">
            <a:extLst>
              <a:ext uri="{FF2B5EF4-FFF2-40B4-BE49-F238E27FC236}">
                <a16:creationId xmlns="" xmlns:a16="http://schemas.microsoft.com/office/drawing/2014/main" id="{224068B4-AED2-4966-B421-85EAE42F62B7}"/>
              </a:ext>
            </a:extLst>
          </p:cNvPr>
          <p:cNvSpPr/>
          <p:nvPr/>
        </p:nvSpPr>
        <p:spPr>
          <a:xfrm>
            <a:off x="34323" y="5891449"/>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T</a:t>
            </a:r>
            <a:r>
              <a:rPr lang="en-US" sz="1400" b="1" i="1" kern="0" noProof="1" smtClean="0">
                <a:solidFill>
                  <a:srgbClr val="000000"/>
                </a:solidFill>
                <a:latin typeface="Century Gothic"/>
                <a:ea typeface="Roboto" panose="02000000000000000000" pitchFamily="2" charset="0"/>
              </a:rPr>
              <a:t>ehnique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6" name="Triangle isocèle 45">
            <a:extLst>
              <a:ext uri="{FF2B5EF4-FFF2-40B4-BE49-F238E27FC236}">
                <a16:creationId xmlns="" xmlns:a16="http://schemas.microsoft.com/office/drawing/2014/main" id="{71E6A19D-8A47-4F21-AD17-29D39CA52BE6}"/>
              </a:ext>
            </a:extLst>
          </p:cNvPr>
          <p:cNvSpPr/>
          <p:nvPr/>
        </p:nvSpPr>
        <p:spPr>
          <a:xfrm rot="5400000">
            <a:off x="1271948" y="5960782"/>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7" name="Round Single Corner Rectangle 20">
            <a:extLst>
              <a:ext uri="{FF2B5EF4-FFF2-40B4-BE49-F238E27FC236}">
                <a16:creationId xmlns="" xmlns:a16="http://schemas.microsoft.com/office/drawing/2014/main" id="{224068B4-AED2-4966-B421-85EAE42F62B7}"/>
              </a:ext>
            </a:extLst>
          </p:cNvPr>
          <p:cNvSpPr/>
          <p:nvPr/>
        </p:nvSpPr>
        <p:spPr>
          <a:xfrm>
            <a:off x="6278983" y="2868628"/>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Production</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8" name="Triangle isocèle 47">
            <a:extLst>
              <a:ext uri="{FF2B5EF4-FFF2-40B4-BE49-F238E27FC236}">
                <a16:creationId xmlns="" xmlns:a16="http://schemas.microsoft.com/office/drawing/2014/main" id="{71E6A19D-8A47-4F21-AD17-29D39CA52BE6}"/>
              </a:ext>
            </a:extLst>
          </p:cNvPr>
          <p:cNvSpPr/>
          <p:nvPr/>
        </p:nvSpPr>
        <p:spPr>
          <a:xfrm rot="5400000">
            <a:off x="7509439" y="2913257"/>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9" name="Round Single Corner Rectangle 20">
            <a:extLst>
              <a:ext uri="{FF2B5EF4-FFF2-40B4-BE49-F238E27FC236}">
                <a16:creationId xmlns="" xmlns:a16="http://schemas.microsoft.com/office/drawing/2014/main" id="{224068B4-AED2-4966-B421-85EAE42F62B7}"/>
              </a:ext>
            </a:extLst>
          </p:cNvPr>
          <p:cNvSpPr/>
          <p:nvPr/>
        </p:nvSpPr>
        <p:spPr>
          <a:xfrm>
            <a:off x="6278983" y="3831087"/>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Qualité</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0" name="Triangle isocèle 49">
            <a:extLst>
              <a:ext uri="{FF2B5EF4-FFF2-40B4-BE49-F238E27FC236}">
                <a16:creationId xmlns="" xmlns:a16="http://schemas.microsoft.com/office/drawing/2014/main" id="{71E6A19D-8A47-4F21-AD17-29D39CA52BE6}"/>
              </a:ext>
            </a:extLst>
          </p:cNvPr>
          <p:cNvSpPr/>
          <p:nvPr/>
        </p:nvSpPr>
        <p:spPr>
          <a:xfrm rot="5400000">
            <a:off x="7489326" y="3857926"/>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51" name="Round Single Corner Rectangle 20">
            <a:extLst>
              <a:ext uri="{FF2B5EF4-FFF2-40B4-BE49-F238E27FC236}">
                <a16:creationId xmlns="" xmlns:a16="http://schemas.microsoft.com/office/drawing/2014/main" id="{224068B4-AED2-4966-B421-85EAE42F62B7}"/>
              </a:ext>
            </a:extLst>
          </p:cNvPr>
          <p:cNvSpPr/>
          <p:nvPr/>
        </p:nvSpPr>
        <p:spPr>
          <a:xfrm>
            <a:off x="6278983" y="4698376"/>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P</a:t>
            </a: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rogramme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2" name="Triangle isocèle 51">
            <a:extLst>
              <a:ext uri="{FF2B5EF4-FFF2-40B4-BE49-F238E27FC236}">
                <a16:creationId xmlns="" xmlns:a16="http://schemas.microsoft.com/office/drawing/2014/main" id="{71E6A19D-8A47-4F21-AD17-29D39CA52BE6}"/>
              </a:ext>
            </a:extLst>
          </p:cNvPr>
          <p:cNvSpPr/>
          <p:nvPr/>
        </p:nvSpPr>
        <p:spPr>
          <a:xfrm rot="5400000">
            <a:off x="7489326" y="4731903"/>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53" name="Round Single Corner Rectangle 20">
            <a:extLst>
              <a:ext uri="{FF2B5EF4-FFF2-40B4-BE49-F238E27FC236}">
                <a16:creationId xmlns="" xmlns:a16="http://schemas.microsoft.com/office/drawing/2014/main" id="{224068B4-AED2-4966-B421-85EAE42F62B7}"/>
              </a:ext>
            </a:extLst>
          </p:cNvPr>
          <p:cNvSpPr/>
          <p:nvPr/>
        </p:nvSpPr>
        <p:spPr>
          <a:xfrm>
            <a:off x="6278983" y="5821799"/>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T</a:t>
            </a:r>
            <a:r>
              <a:rPr lang="en-US" sz="1400" b="1" i="1" kern="0" noProof="1" smtClean="0">
                <a:solidFill>
                  <a:srgbClr val="000000"/>
                </a:solidFill>
                <a:latin typeface="Century Gothic"/>
                <a:ea typeface="Roboto" panose="02000000000000000000" pitchFamily="2" charset="0"/>
              </a:rPr>
              <a:t>ehnique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4" name="Triangle isocèle 53">
            <a:extLst>
              <a:ext uri="{FF2B5EF4-FFF2-40B4-BE49-F238E27FC236}">
                <a16:creationId xmlns="" xmlns:a16="http://schemas.microsoft.com/office/drawing/2014/main" id="{71E6A19D-8A47-4F21-AD17-29D39CA52BE6}"/>
              </a:ext>
            </a:extLst>
          </p:cNvPr>
          <p:cNvSpPr/>
          <p:nvPr/>
        </p:nvSpPr>
        <p:spPr>
          <a:xfrm rot="5400000">
            <a:off x="7517922" y="5867966"/>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55" name="Rectangle 54"/>
          <p:cNvSpPr/>
          <p:nvPr/>
        </p:nvSpPr>
        <p:spPr>
          <a:xfrm>
            <a:off x="1868568" y="5094376"/>
            <a:ext cx="3457213" cy="883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Tx/>
              <a:buChar char="-"/>
            </a:pPr>
            <a:r>
              <a:rPr lang="fr-FR" sz="1100" dirty="0" smtClean="0">
                <a:solidFill>
                  <a:schemeClr val="tx1"/>
                </a:solidFill>
                <a:latin typeface="Baskerville Old Face" panose="02020602080505020303" pitchFamily="18" charset="0"/>
              </a:rPr>
              <a:t>Fin de la Configuration de l’interconnexion entre SBIN et MCB</a:t>
            </a:r>
          </a:p>
          <a:p>
            <a:pPr marL="171450" indent="-171450">
              <a:buFontTx/>
              <a:buChar char="-"/>
            </a:pPr>
            <a:r>
              <a:rPr lang="fr-FR" sz="1100" dirty="0">
                <a:solidFill>
                  <a:schemeClr val="tx1"/>
                </a:solidFill>
                <a:latin typeface="Baskerville Old Face" panose="02020602080505020303" pitchFamily="18" charset="0"/>
              </a:rPr>
              <a:t>T</a:t>
            </a:r>
            <a:r>
              <a:rPr lang="fr-FR" sz="1100" dirty="0" smtClean="0">
                <a:solidFill>
                  <a:schemeClr val="tx1"/>
                </a:solidFill>
                <a:latin typeface="Baskerville Old Face" panose="02020602080505020303" pitchFamily="18" charset="0"/>
              </a:rPr>
              <a:t>est des </a:t>
            </a:r>
            <a:r>
              <a:rPr lang="fr-FR" sz="1100" dirty="0" err="1" smtClean="0">
                <a:solidFill>
                  <a:schemeClr val="tx1"/>
                </a:solidFill>
                <a:latin typeface="Baskerville Old Face" panose="02020602080505020303" pitchFamily="18" charset="0"/>
              </a:rPr>
              <a:t>differentes</a:t>
            </a:r>
            <a:r>
              <a:rPr lang="fr-FR" sz="1100" dirty="0" smtClean="0">
                <a:solidFill>
                  <a:schemeClr val="tx1"/>
                </a:solidFill>
                <a:latin typeface="Baskerville Old Face" panose="02020602080505020303" pitchFamily="18" charset="0"/>
              </a:rPr>
              <a:t> applications et  voix </a:t>
            </a:r>
            <a:endParaRPr lang="fr-FR" sz="1100" dirty="0">
              <a:solidFill>
                <a:schemeClr val="tx1"/>
              </a:solidFill>
              <a:latin typeface="Baskerville Old Face" panose="02020602080505020303" pitchFamily="18" charset="0"/>
            </a:endParaRPr>
          </a:p>
          <a:p>
            <a:pPr marL="171450" indent="-171450">
              <a:buFontTx/>
              <a:buChar char="-"/>
            </a:pPr>
            <a:r>
              <a:rPr lang="fr-FR" sz="1100" dirty="0" err="1" smtClean="0">
                <a:solidFill>
                  <a:schemeClr val="tx1"/>
                </a:solidFill>
                <a:latin typeface="Baskerville Old Face" panose="02020602080505020303" pitchFamily="18" charset="0"/>
              </a:rPr>
              <a:t>Reunion</a:t>
            </a:r>
            <a:r>
              <a:rPr lang="fr-FR" sz="1100" dirty="0" smtClean="0">
                <a:solidFill>
                  <a:schemeClr val="tx1"/>
                </a:solidFill>
                <a:latin typeface="Baskerville Old Face" panose="02020602080505020303" pitchFamily="18" charset="0"/>
              </a:rPr>
              <a:t> d’audit de conformité avec le client BYTEL et la participation de l’auditeur Interne</a:t>
            </a:r>
          </a:p>
          <a:p>
            <a:pPr marL="171450" indent="-171450">
              <a:buFontTx/>
              <a:buChar char="-"/>
            </a:pPr>
            <a:r>
              <a:rPr lang="fr-FR" sz="1100" dirty="0" err="1" smtClean="0">
                <a:solidFill>
                  <a:schemeClr val="tx1"/>
                </a:solidFill>
                <a:latin typeface="Baskerville Old Face" panose="02020602080505020303" pitchFamily="18" charset="0"/>
              </a:rPr>
              <a:t>Deploiement</a:t>
            </a:r>
            <a:r>
              <a:rPr lang="fr-FR" sz="1100" dirty="0" smtClean="0">
                <a:solidFill>
                  <a:schemeClr val="tx1"/>
                </a:solidFill>
                <a:latin typeface="Baskerville Old Face" panose="02020602080505020303" pitchFamily="18" charset="0"/>
              </a:rPr>
              <a:t> de la </a:t>
            </a:r>
            <a:r>
              <a:rPr lang="fr-FR" sz="1100" dirty="0" err="1" smtClean="0">
                <a:solidFill>
                  <a:schemeClr val="tx1"/>
                </a:solidFill>
                <a:latin typeface="Baskerville Old Face" panose="02020602080505020303" pitchFamily="18" charset="0"/>
              </a:rPr>
              <a:t>psite</a:t>
            </a:r>
            <a:r>
              <a:rPr lang="fr-FR" sz="1100" dirty="0" smtClean="0">
                <a:solidFill>
                  <a:schemeClr val="tx1"/>
                </a:solidFill>
                <a:latin typeface="Baskerville Old Face" panose="02020602080505020303" pitchFamily="18" charset="0"/>
              </a:rPr>
              <a:t> BYTEL selon les exigences du client coté configuration </a:t>
            </a:r>
            <a:endParaRPr lang="fr-FR" sz="1100" dirty="0" smtClean="0">
              <a:solidFill>
                <a:schemeClr val="tx1"/>
              </a:solidFill>
              <a:latin typeface="Baskerville Old Face" panose="02020602080505020303" pitchFamily="18" charset="0"/>
            </a:endParaRPr>
          </a:p>
          <a:p>
            <a:pPr marL="171450" indent="-171450">
              <a:buFontTx/>
              <a:buChar char="-"/>
            </a:pPr>
            <a:r>
              <a:rPr lang="fr-FR" sz="1100" dirty="0" smtClean="0">
                <a:solidFill>
                  <a:schemeClr val="tx1"/>
                </a:solidFill>
                <a:latin typeface="Baskerville Old Face" panose="02020602080505020303" pitchFamily="18" charset="0"/>
              </a:rPr>
              <a:t>Fin de la configuration des nouveaux postes</a:t>
            </a:r>
          </a:p>
          <a:p>
            <a:pPr marL="171450" indent="-171450">
              <a:buFontTx/>
              <a:buChar char="-"/>
            </a:pPr>
            <a:r>
              <a:rPr lang="fr-FR" sz="1100" dirty="0" err="1" smtClean="0">
                <a:solidFill>
                  <a:schemeClr val="tx1"/>
                </a:solidFill>
                <a:latin typeface="Baskerville Old Face" panose="02020602080505020303" pitchFamily="18" charset="0"/>
              </a:rPr>
              <a:t>Deploiement</a:t>
            </a:r>
            <a:r>
              <a:rPr lang="fr-FR" sz="1100" dirty="0" smtClean="0">
                <a:solidFill>
                  <a:schemeClr val="tx1"/>
                </a:solidFill>
                <a:latin typeface="Baskerville Old Face" panose="02020602080505020303" pitchFamily="18" charset="0"/>
              </a:rPr>
              <a:t> de 8 nouveaux postes sur la compagne </a:t>
            </a:r>
            <a:r>
              <a:rPr lang="fr-FR" sz="1100" dirty="0" err="1" smtClean="0">
                <a:solidFill>
                  <a:schemeClr val="tx1"/>
                </a:solidFill>
                <a:latin typeface="Baskerville Old Face" panose="02020602080505020303" pitchFamily="18" charset="0"/>
              </a:rPr>
              <a:t>sbin</a:t>
            </a:r>
            <a:r>
              <a:rPr lang="fr-FR" sz="1100" dirty="0" smtClean="0">
                <a:solidFill>
                  <a:schemeClr val="tx1"/>
                </a:solidFill>
                <a:latin typeface="Baskerville Old Face" panose="02020602080505020303" pitchFamily="18" charset="0"/>
              </a:rPr>
              <a:t> </a:t>
            </a:r>
            <a:endParaRPr lang="fr-FR" sz="1100" dirty="0">
              <a:solidFill>
                <a:schemeClr val="tx1"/>
              </a:solidFill>
              <a:latin typeface="Baskerville Old Face" panose="02020602080505020303" pitchFamily="18" charset="0"/>
            </a:endParaRPr>
          </a:p>
        </p:txBody>
      </p:sp>
      <p:sp>
        <p:nvSpPr>
          <p:cNvPr id="56" name="Rectangle 55"/>
          <p:cNvSpPr/>
          <p:nvPr/>
        </p:nvSpPr>
        <p:spPr>
          <a:xfrm>
            <a:off x="7935936" y="5136222"/>
            <a:ext cx="3457213" cy="1294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Tx/>
              <a:buChar char="-"/>
            </a:pPr>
            <a:r>
              <a:rPr lang="fr-FR" sz="1050" dirty="0" smtClean="0">
                <a:solidFill>
                  <a:schemeClr val="tx1"/>
                </a:solidFill>
                <a:latin typeface="Baskerville Old Face" panose="02020602080505020303" pitchFamily="18" charset="0"/>
              </a:rPr>
              <a:t>Test </a:t>
            </a:r>
            <a:r>
              <a:rPr lang="fr-FR" sz="1050" dirty="0" smtClean="0">
                <a:solidFill>
                  <a:schemeClr val="tx1"/>
                </a:solidFill>
                <a:latin typeface="Baskerville Old Face" panose="02020602080505020303" pitchFamily="18" charset="0"/>
              </a:rPr>
              <a:t>d’appel entrant et sortant non </a:t>
            </a:r>
            <a:r>
              <a:rPr lang="fr-FR" sz="1050" dirty="0" smtClean="0">
                <a:solidFill>
                  <a:schemeClr val="tx1"/>
                </a:solidFill>
                <a:latin typeface="Baskerville Old Face" panose="02020602080505020303" pitchFamily="18" charset="0"/>
              </a:rPr>
              <a:t>concluant</a:t>
            </a:r>
          </a:p>
          <a:p>
            <a:pPr marL="171450" indent="-171450">
              <a:buFontTx/>
              <a:buChar char="-"/>
            </a:pPr>
            <a:r>
              <a:rPr lang="fr-FR" sz="1050" dirty="0" smtClean="0">
                <a:solidFill>
                  <a:schemeClr val="tx1"/>
                </a:solidFill>
                <a:latin typeface="Baskerville Old Face" panose="02020602080505020303" pitchFamily="18" charset="0"/>
              </a:rPr>
              <a:t>Les utilisateurs ont encore du mal a utilisé le gestionnaire de ticket</a:t>
            </a:r>
          </a:p>
          <a:p>
            <a:pPr marL="171450" indent="-171450">
              <a:buFontTx/>
              <a:buChar char="-"/>
            </a:pPr>
            <a:r>
              <a:rPr lang="fr-FR" sz="1050" dirty="0" smtClean="0">
                <a:solidFill>
                  <a:schemeClr val="tx1"/>
                </a:solidFill>
                <a:latin typeface="Baskerville Old Face" panose="02020602080505020303" pitchFamily="18" charset="0"/>
              </a:rPr>
              <a:t>Mauvaise catégorisation des tickets il ne prennent pas la peine de lire </a:t>
            </a:r>
            <a:endParaRPr lang="fr-FR" sz="105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1014418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 xmlns:a16="http://schemas.microsoft.com/office/drawing/2014/main" id="{0B5FBFE6-7FFA-4CA7-BD1C-8460BC45853F}"/>
              </a:ext>
            </a:extLst>
          </p:cNvPr>
          <p:cNvSpPr/>
          <p:nvPr/>
        </p:nvSpPr>
        <p:spPr>
          <a:xfrm>
            <a:off x="0" y="1287763"/>
            <a:ext cx="12192000" cy="245478"/>
          </a:xfrm>
          <a:prstGeom prst="rect">
            <a:avLst/>
          </a:prstGeom>
          <a:gradFill flip="none" rotWithShape="1">
            <a:gsLst>
              <a:gs pos="47800">
                <a:schemeClr val="bg1">
                  <a:lumMod val="95000"/>
                </a:schemeClr>
              </a:gs>
              <a:gs pos="7000">
                <a:schemeClr val="bg1">
                  <a:lumMod val="65000"/>
                </a:schemeClr>
              </a:gs>
              <a:gs pos="84000">
                <a:schemeClr val="tx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15">
            <a:extLst>
              <a:ext uri="{FF2B5EF4-FFF2-40B4-BE49-F238E27FC236}">
                <a16:creationId xmlns="" xmlns:a16="http://schemas.microsoft.com/office/drawing/2014/main" id="{D52095CE-82AC-49FC-A106-529747151CA1}"/>
              </a:ext>
            </a:extLst>
          </p:cNvPr>
          <p:cNvGrpSpPr/>
          <p:nvPr/>
        </p:nvGrpSpPr>
        <p:grpSpPr>
          <a:xfrm>
            <a:off x="415731" y="1198275"/>
            <a:ext cx="1671101" cy="3718704"/>
            <a:chOff x="5260449" y="310380"/>
            <a:chExt cx="1671101" cy="3718704"/>
          </a:xfrm>
          <a:effectLst/>
        </p:grpSpPr>
        <p:sp>
          <p:nvSpPr>
            <p:cNvPr id="6" name="Rectangle: Top Corners Rounded 10">
              <a:extLst>
                <a:ext uri="{FF2B5EF4-FFF2-40B4-BE49-F238E27FC236}">
                  <a16:creationId xmlns="" xmlns:a16="http://schemas.microsoft.com/office/drawing/2014/main" id="{E140B89A-4B56-473D-A4CF-DC7DE57050A9}"/>
                </a:ext>
              </a:extLst>
            </p:cNvPr>
            <p:cNvSpPr/>
            <p:nvPr/>
          </p:nvSpPr>
          <p:spPr>
            <a:xfrm>
              <a:off x="6295824" y="312241"/>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9">
              <a:extLst>
                <a:ext uri="{FF2B5EF4-FFF2-40B4-BE49-F238E27FC236}">
                  <a16:creationId xmlns="" xmlns:a16="http://schemas.microsoft.com/office/drawing/2014/main" id="{7A2F9464-BE5D-4280-8C7A-EEA25E7555B4}"/>
                </a:ext>
              </a:extLst>
            </p:cNvPr>
            <p:cNvSpPr/>
            <p:nvPr/>
          </p:nvSpPr>
          <p:spPr>
            <a:xfrm>
              <a:off x="5693318" y="311908"/>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3419C51A-45B4-4FD0-9C58-BBF4AAB4A23A}"/>
                </a:ext>
              </a:extLst>
            </p:cNvPr>
            <p:cNvSpPr/>
            <p:nvPr/>
          </p:nvSpPr>
          <p:spPr>
            <a:xfrm rot="5400000">
              <a:off x="5728869" y="712564"/>
              <a:ext cx="734260" cy="448821"/>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Arrow: Pentagon 6">
              <a:extLst>
                <a:ext uri="{FF2B5EF4-FFF2-40B4-BE49-F238E27FC236}">
                  <a16:creationId xmlns="" xmlns:a16="http://schemas.microsoft.com/office/drawing/2014/main" id="{C1CFFB9C-8327-4399-A0CB-A13D58D378B0}"/>
                </a:ext>
              </a:extLst>
            </p:cNvPr>
            <p:cNvSpPr/>
            <p:nvPr/>
          </p:nvSpPr>
          <p:spPr>
            <a:xfrm rot="5400000">
              <a:off x="4630971" y="1728504"/>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Arrow: Pentagon 5">
              <a:extLst>
                <a:ext uri="{FF2B5EF4-FFF2-40B4-BE49-F238E27FC236}">
                  <a16:creationId xmlns="" xmlns:a16="http://schemas.microsoft.com/office/drawing/2014/main" id="{206FFE3F-1D82-4F13-AF61-8E076D6C0CCF}"/>
                </a:ext>
              </a:extLst>
            </p:cNvPr>
            <p:cNvSpPr/>
            <p:nvPr/>
          </p:nvSpPr>
          <p:spPr>
            <a:xfrm rot="5400000">
              <a:off x="4761000" y="1757209"/>
              <a:ext cx="2663687" cy="1531288"/>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Pentagon 7">
              <a:extLst>
                <a:ext uri="{FF2B5EF4-FFF2-40B4-BE49-F238E27FC236}">
                  <a16:creationId xmlns="" xmlns:a16="http://schemas.microsoft.com/office/drawing/2014/main" id="{BD4C5A5E-EF1E-45EC-BE03-29E2B56264A2}"/>
                </a:ext>
              </a:extLst>
            </p:cNvPr>
            <p:cNvSpPr/>
            <p:nvPr/>
          </p:nvSpPr>
          <p:spPr>
            <a:xfrm rot="5400000">
              <a:off x="5764870" y="293841"/>
              <a:ext cx="662260" cy="696006"/>
            </a:xfrm>
            <a:prstGeom prst="homePlate">
              <a:avLst/>
            </a:prstGeom>
            <a:gradFill flip="none" rotWithShape="1">
              <a:gsLst>
                <a:gs pos="0">
                  <a:srgbClr val="660066"/>
                </a:gs>
                <a:gs pos="100000">
                  <a:srgbClr val="FF00FF"/>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 xmlns:a16="http://schemas.microsoft.com/office/drawing/2014/main" id="{3A96D889-D914-431C-8C32-5297A7AA59F6}"/>
                </a:ext>
              </a:extLst>
            </p:cNvPr>
            <p:cNvSpPr txBox="1"/>
            <p:nvPr/>
          </p:nvSpPr>
          <p:spPr>
            <a:xfrm>
              <a:off x="5704609" y="310380"/>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01</a:t>
              </a:r>
            </a:p>
          </p:txBody>
        </p:sp>
        <p:sp>
          <p:nvSpPr>
            <p:cNvPr id="13" name="TextBox 13">
              <a:extLst>
                <a:ext uri="{FF2B5EF4-FFF2-40B4-BE49-F238E27FC236}">
                  <a16:creationId xmlns="" xmlns:a16="http://schemas.microsoft.com/office/drawing/2014/main" id="{DC7A603A-E20F-4435-BE64-43996E6C46A5}"/>
                </a:ext>
              </a:extLst>
            </p:cNvPr>
            <p:cNvSpPr txBox="1"/>
            <p:nvPr/>
          </p:nvSpPr>
          <p:spPr>
            <a:xfrm>
              <a:off x="5376808" y="1178294"/>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EFFECTIF</a:t>
              </a:r>
              <a:endParaRPr lang="en-US" sz="1100" b="1" dirty="0">
                <a:latin typeface="Century Gothic" panose="020B0502020202020204" pitchFamily="34" charset="0"/>
              </a:endParaRPr>
            </a:p>
          </p:txBody>
        </p:sp>
        <p:sp>
          <p:nvSpPr>
            <p:cNvPr id="14" name="TextBox 14">
              <a:extLst>
                <a:ext uri="{FF2B5EF4-FFF2-40B4-BE49-F238E27FC236}">
                  <a16:creationId xmlns="" xmlns:a16="http://schemas.microsoft.com/office/drawing/2014/main" id="{CEEEE4A0-AB99-4A42-9754-C78F62C1EF34}"/>
                </a:ext>
              </a:extLst>
            </p:cNvPr>
            <p:cNvSpPr txBox="1"/>
            <p:nvPr/>
          </p:nvSpPr>
          <p:spPr>
            <a:xfrm>
              <a:off x="5556738" y="1969477"/>
              <a:ext cx="1083213" cy="430887"/>
            </a:xfrm>
            <a:prstGeom prst="rect">
              <a:avLst/>
            </a:prstGeom>
            <a:noFill/>
          </p:spPr>
          <p:txBody>
            <a:bodyPr wrap="square" rtlCol="0">
              <a:spAutoFit/>
            </a:bodyPr>
            <a:lstStyle/>
            <a:p>
              <a:pPr algn="ctr"/>
              <a:r>
                <a:rPr lang="en-US" sz="1100" dirty="0" smtClean="0">
                  <a:solidFill>
                    <a:schemeClr val="bg1">
                      <a:lumMod val="50000"/>
                    </a:schemeClr>
                  </a:solidFill>
                </a:rPr>
                <a:t>DDDDDDDDDDDDDDDDDDD</a:t>
              </a:r>
              <a:endParaRPr lang="en-US" sz="1100" dirty="0">
                <a:solidFill>
                  <a:schemeClr val="bg1">
                    <a:lumMod val="50000"/>
                  </a:schemeClr>
                </a:solidFill>
              </a:endParaRPr>
            </a:p>
          </p:txBody>
        </p:sp>
      </p:grpSp>
      <p:grpSp>
        <p:nvGrpSpPr>
          <p:cNvPr id="15" name="Group 1">
            <a:extLst>
              <a:ext uri="{FF2B5EF4-FFF2-40B4-BE49-F238E27FC236}">
                <a16:creationId xmlns="" xmlns:a16="http://schemas.microsoft.com/office/drawing/2014/main" id="{15031C7F-00D1-4A09-8C2E-11806600740E}"/>
              </a:ext>
            </a:extLst>
          </p:cNvPr>
          <p:cNvGrpSpPr/>
          <p:nvPr/>
        </p:nvGrpSpPr>
        <p:grpSpPr>
          <a:xfrm>
            <a:off x="2316372" y="1198275"/>
            <a:ext cx="1719569" cy="3718705"/>
            <a:chOff x="2316372" y="1198275"/>
            <a:chExt cx="1719569" cy="3718705"/>
          </a:xfrm>
          <a:effectLst/>
        </p:grpSpPr>
        <p:sp>
          <p:nvSpPr>
            <p:cNvPr id="16" name="Rectangle: Top Corners Rounded 17">
              <a:extLst>
                <a:ext uri="{FF2B5EF4-FFF2-40B4-BE49-F238E27FC236}">
                  <a16:creationId xmlns="" xmlns:a16="http://schemas.microsoft.com/office/drawing/2014/main" id="{F76ADAC5-E4BD-4D9B-9FF6-2ECD52D6CAA6}"/>
                </a:ext>
              </a:extLst>
            </p:cNvPr>
            <p:cNvSpPr/>
            <p:nvPr/>
          </p:nvSpPr>
          <p:spPr>
            <a:xfrm>
              <a:off x="3400214"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Top Corners Rounded 18">
              <a:extLst>
                <a:ext uri="{FF2B5EF4-FFF2-40B4-BE49-F238E27FC236}">
                  <a16:creationId xmlns="" xmlns:a16="http://schemas.microsoft.com/office/drawing/2014/main" id="{3800D314-C332-4C1E-BB90-F8E5BF89392A}"/>
                </a:ext>
              </a:extLst>
            </p:cNvPr>
            <p:cNvSpPr/>
            <p:nvPr/>
          </p:nvSpPr>
          <p:spPr>
            <a:xfrm>
              <a:off x="2797708"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00DCDFF2-CE1A-40C4-A1B4-831F956564A5}"/>
                </a:ext>
              </a:extLst>
            </p:cNvPr>
            <p:cNvSpPr/>
            <p:nvPr/>
          </p:nvSpPr>
          <p:spPr>
            <a:xfrm rot="5400000">
              <a:off x="2833259" y="1600459"/>
              <a:ext cx="734260" cy="44882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Arrow: Pentagon 20">
              <a:extLst>
                <a:ext uri="{FF2B5EF4-FFF2-40B4-BE49-F238E27FC236}">
                  <a16:creationId xmlns="" xmlns:a16="http://schemas.microsoft.com/office/drawing/2014/main" id="{F81E39E0-57C8-4662-89AF-A693990DF95D}"/>
                </a:ext>
              </a:extLst>
            </p:cNvPr>
            <p:cNvSpPr/>
            <p:nvPr/>
          </p:nvSpPr>
          <p:spPr>
            <a:xfrm rot="5400000">
              <a:off x="1735361" y="2616400"/>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Arrow: Pentagon 21">
              <a:extLst>
                <a:ext uri="{FF2B5EF4-FFF2-40B4-BE49-F238E27FC236}">
                  <a16:creationId xmlns="" xmlns:a16="http://schemas.microsoft.com/office/drawing/2014/main" id="{A92117CC-DD25-457F-A712-43CF14AF7DAE}"/>
                </a:ext>
              </a:extLst>
            </p:cNvPr>
            <p:cNvSpPr/>
            <p:nvPr/>
          </p:nvSpPr>
          <p:spPr>
            <a:xfrm rot="5400000">
              <a:off x="1884939" y="262199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Pentagon 22">
              <a:extLst>
                <a:ext uri="{FF2B5EF4-FFF2-40B4-BE49-F238E27FC236}">
                  <a16:creationId xmlns="" xmlns:a16="http://schemas.microsoft.com/office/drawing/2014/main" id="{D462B00C-2DDC-47EB-B513-2CE646E760E6}"/>
                </a:ext>
              </a:extLst>
            </p:cNvPr>
            <p:cNvSpPr/>
            <p:nvPr/>
          </p:nvSpPr>
          <p:spPr>
            <a:xfrm rot="5400000">
              <a:off x="2869260" y="1181736"/>
              <a:ext cx="662260" cy="696006"/>
            </a:xfrm>
            <a:prstGeom prst="homePlate">
              <a:avLst/>
            </a:prstGeom>
            <a:gradFill flip="none" rotWithShape="1">
              <a:gsLst>
                <a:gs pos="0">
                  <a:srgbClr val="CC3300"/>
                </a:gs>
                <a:gs pos="100000">
                  <a:srgbClr val="FF99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Box 23">
              <a:extLst>
                <a:ext uri="{FF2B5EF4-FFF2-40B4-BE49-F238E27FC236}">
                  <a16:creationId xmlns="" xmlns:a16="http://schemas.microsoft.com/office/drawing/2014/main" id="{1205A22E-5894-47BF-91E1-1903AF4F85AC}"/>
                </a:ext>
              </a:extLst>
            </p:cNvPr>
            <p:cNvSpPr txBox="1"/>
            <p:nvPr/>
          </p:nvSpPr>
          <p:spPr>
            <a:xfrm>
              <a:off x="2808999"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02</a:t>
              </a:r>
            </a:p>
          </p:txBody>
        </p:sp>
        <p:sp>
          <p:nvSpPr>
            <p:cNvPr id="23" name="TextBox 24">
              <a:extLst>
                <a:ext uri="{FF2B5EF4-FFF2-40B4-BE49-F238E27FC236}">
                  <a16:creationId xmlns="" xmlns:a16="http://schemas.microsoft.com/office/drawing/2014/main" id="{3D3DB8B6-20A5-4225-9A3A-6F97A370CA2F}"/>
                </a:ext>
              </a:extLst>
            </p:cNvPr>
            <p:cNvSpPr txBox="1"/>
            <p:nvPr/>
          </p:nvSpPr>
          <p:spPr>
            <a:xfrm>
              <a:off x="2531471" y="2102607"/>
              <a:ext cx="1391479" cy="430887"/>
            </a:xfrm>
            <a:prstGeom prst="rect">
              <a:avLst/>
            </a:prstGeom>
            <a:noFill/>
          </p:spPr>
          <p:txBody>
            <a:bodyPr wrap="square" rtlCol="0">
              <a:spAutoFit/>
            </a:bodyPr>
            <a:lstStyle>
              <a:defPPr>
                <a:defRPr lang="fr-FR"/>
              </a:defPPr>
              <a:lvl1pPr algn="ctr">
                <a:defRPr sz="1100" b="1">
                  <a:latin typeface="Century Gothic" panose="020B0502020202020204" pitchFamily="34" charset="0"/>
                </a:defRPr>
              </a:lvl1pPr>
            </a:lstStyle>
            <a:p>
              <a:r>
                <a:rPr lang="en-US" dirty="0"/>
                <a:t>INDICATEURS CONTRACTUELS</a:t>
              </a:r>
            </a:p>
          </p:txBody>
        </p:sp>
        <p:sp>
          <p:nvSpPr>
            <p:cNvPr id="24" name="TextBox 25">
              <a:extLst>
                <a:ext uri="{FF2B5EF4-FFF2-40B4-BE49-F238E27FC236}">
                  <a16:creationId xmlns="" xmlns:a16="http://schemas.microsoft.com/office/drawing/2014/main" id="{CBF1DB60-8EAB-4198-8B98-9369F37D2921}"/>
                </a:ext>
              </a:extLst>
            </p:cNvPr>
            <p:cNvSpPr txBox="1"/>
            <p:nvPr/>
          </p:nvSpPr>
          <p:spPr>
            <a:xfrm>
              <a:off x="2316372" y="2518818"/>
              <a:ext cx="1719569" cy="430887"/>
            </a:xfrm>
            <a:prstGeom prst="rect">
              <a:avLst/>
            </a:prstGeom>
            <a:noFill/>
          </p:spPr>
          <p:txBody>
            <a:bodyPr wrap="square" rtlCol="0">
              <a:spAutoFit/>
            </a:bodyPr>
            <a:lstStyle/>
            <a:p>
              <a:pPr algn="ctr"/>
              <a:r>
                <a:rPr lang="en-US" sz="1100" dirty="0" smtClean="0">
                  <a:solidFill>
                    <a:schemeClr val="bg1">
                      <a:lumMod val="50000"/>
                    </a:schemeClr>
                  </a:solidFill>
                </a:rPr>
                <a:t>DDDDDDDDDDDDDDDDDDDDDDDDDDDDDDDDD</a:t>
              </a:r>
              <a:endParaRPr lang="en-US" sz="1100" dirty="0">
                <a:solidFill>
                  <a:schemeClr val="bg1">
                    <a:lumMod val="50000"/>
                  </a:schemeClr>
                </a:solidFill>
              </a:endParaRPr>
            </a:p>
          </p:txBody>
        </p:sp>
      </p:grpSp>
      <p:grpSp>
        <p:nvGrpSpPr>
          <p:cNvPr id="25" name="Group 2">
            <a:extLst>
              <a:ext uri="{FF2B5EF4-FFF2-40B4-BE49-F238E27FC236}">
                <a16:creationId xmlns="" xmlns:a16="http://schemas.microsoft.com/office/drawing/2014/main" id="{8186FC58-FEB3-4C88-B816-4D1DEAB5D71B}"/>
              </a:ext>
            </a:extLst>
          </p:cNvPr>
          <p:cNvGrpSpPr/>
          <p:nvPr/>
        </p:nvGrpSpPr>
        <p:grpSpPr>
          <a:xfrm>
            <a:off x="4313947" y="1198275"/>
            <a:ext cx="1671101" cy="3718704"/>
            <a:chOff x="4313947" y="1198275"/>
            <a:chExt cx="1671101" cy="3718704"/>
          </a:xfrm>
          <a:effectLst/>
        </p:grpSpPr>
        <p:sp>
          <p:nvSpPr>
            <p:cNvPr id="26" name="Rectangle: Top Corners Rounded 27">
              <a:extLst>
                <a:ext uri="{FF2B5EF4-FFF2-40B4-BE49-F238E27FC236}">
                  <a16:creationId xmlns="" xmlns:a16="http://schemas.microsoft.com/office/drawing/2014/main" id="{8F4F6020-80E4-46D5-AC9E-087987BCEBAE}"/>
                </a:ext>
              </a:extLst>
            </p:cNvPr>
            <p:cNvSpPr/>
            <p:nvPr/>
          </p:nvSpPr>
          <p:spPr>
            <a:xfrm>
              <a:off x="5349322"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Top Corners Rounded 28">
              <a:extLst>
                <a:ext uri="{FF2B5EF4-FFF2-40B4-BE49-F238E27FC236}">
                  <a16:creationId xmlns="" xmlns:a16="http://schemas.microsoft.com/office/drawing/2014/main" id="{71F040EC-DAA8-4BB6-BD3F-CD5A0B112629}"/>
                </a:ext>
              </a:extLst>
            </p:cNvPr>
            <p:cNvSpPr/>
            <p:nvPr/>
          </p:nvSpPr>
          <p:spPr>
            <a:xfrm>
              <a:off x="4746816"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 xmlns:a16="http://schemas.microsoft.com/office/drawing/2014/main" id="{CE82FF95-AF23-4AA3-8F93-5CAC05A2BA35}"/>
                </a:ext>
              </a:extLst>
            </p:cNvPr>
            <p:cNvSpPr/>
            <p:nvPr/>
          </p:nvSpPr>
          <p:spPr>
            <a:xfrm rot="5400000">
              <a:off x="4782367" y="1600459"/>
              <a:ext cx="734260" cy="448821"/>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Arrow: Pentagon 30">
              <a:extLst>
                <a:ext uri="{FF2B5EF4-FFF2-40B4-BE49-F238E27FC236}">
                  <a16:creationId xmlns="" xmlns:a16="http://schemas.microsoft.com/office/drawing/2014/main" id="{27EA1AAE-9ACF-479B-BD6C-AD5F06DE468B}"/>
                </a:ext>
              </a:extLst>
            </p:cNvPr>
            <p:cNvSpPr/>
            <p:nvPr/>
          </p:nvSpPr>
          <p:spPr>
            <a:xfrm rot="5400000">
              <a:off x="3684469" y="2616399"/>
              <a:ext cx="2930058" cy="1671101"/>
            </a:xfrm>
            <a:prstGeom prst="homePlate">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0" name="Arrow: Pentagon 31">
              <a:extLst>
                <a:ext uri="{FF2B5EF4-FFF2-40B4-BE49-F238E27FC236}">
                  <a16:creationId xmlns="" xmlns:a16="http://schemas.microsoft.com/office/drawing/2014/main" id="{BBB3EFD2-AE9F-45BC-9EE1-96A3C7235109}"/>
                </a:ext>
              </a:extLst>
            </p:cNvPr>
            <p:cNvSpPr/>
            <p:nvPr/>
          </p:nvSpPr>
          <p:spPr>
            <a:xfrm rot="5400000">
              <a:off x="3810261" y="262199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2">
              <a:extLst>
                <a:ext uri="{FF2B5EF4-FFF2-40B4-BE49-F238E27FC236}">
                  <a16:creationId xmlns="" xmlns:a16="http://schemas.microsoft.com/office/drawing/2014/main" id="{FFC46002-54F3-4E52-B986-7DB0A659ACB9}"/>
                </a:ext>
              </a:extLst>
            </p:cNvPr>
            <p:cNvSpPr/>
            <p:nvPr/>
          </p:nvSpPr>
          <p:spPr>
            <a:xfrm rot="5400000">
              <a:off x="4818368" y="1181736"/>
              <a:ext cx="662260" cy="696006"/>
            </a:xfrm>
            <a:prstGeom prst="homePlate">
              <a:avLst/>
            </a:prstGeom>
            <a:gradFill flip="none" rotWithShape="1">
              <a:gsLst>
                <a:gs pos="0">
                  <a:srgbClr val="0000FF"/>
                </a:gs>
                <a:gs pos="100000">
                  <a:srgbClr val="0033CC"/>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TextBox 33">
              <a:extLst>
                <a:ext uri="{FF2B5EF4-FFF2-40B4-BE49-F238E27FC236}">
                  <a16:creationId xmlns="" xmlns:a16="http://schemas.microsoft.com/office/drawing/2014/main" id="{5A5E014D-3C02-409D-9BB9-AE515C013AA6}"/>
                </a:ext>
              </a:extLst>
            </p:cNvPr>
            <p:cNvSpPr txBox="1"/>
            <p:nvPr/>
          </p:nvSpPr>
          <p:spPr>
            <a:xfrm>
              <a:off x="4758107"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03</a:t>
              </a:r>
            </a:p>
          </p:txBody>
        </p:sp>
        <p:sp>
          <p:nvSpPr>
            <p:cNvPr id="33" name="TextBox 34">
              <a:extLst>
                <a:ext uri="{FF2B5EF4-FFF2-40B4-BE49-F238E27FC236}">
                  <a16:creationId xmlns="" xmlns:a16="http://schemas.microsoft.com/office/drawing/2014/main" id="{447205E3-E6B4-4994-989B-898F7424950F}"/>
                </a:ext>
              </a:extLst>
            </p:cNvPr>
            <p:cNvSpPr txBox="1"/>
            <p:nvPr/>
          </p:nvSpPr>
          <p:spPr>
            <a:xfrm>
              <a:off x="4439004" y="2137150"/>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PERFORMANCE</a:t>
              </a:r>
            </a:p>
          </p:txBody>
        </p:sp>
        <p:sp>
          <p:nvSpPr>
            <p:cNvPr id="34" name="TextBox 35">
              <a:extLst>
                <a:ext uri="{FF2B5EF4-FFF2-40B4-BE49-F238E27FC236}">
                  <a16:creationId xmlns="" xmlns:a16="http://schemas.microsoft.com/office/drawing/2014/main" id="{B50B6B15-5436-4B62-AC8F-A6E024D2246C}"/>
                </a:ext>
              </a:extLst>
            </p:cNvPr>
            <p:cNvSpPr txBox="1"/>
            <p:nvPr/>
          </p:nvSpPr>
          <p:spPr>
            <a:xfrm>
              <a:off x="4610236" y="2857372"/>
              <a:ext cx="1083213" cy="600164"/>
            </a:xfrm>
            <a:prstGeom prst="rect">
              <a:avLst/>
            </a:prstGeom>
            <a:noFill/>
          </p:spPr>
          <p:txBody>
            <a:bodyPr wrap="square" rtlCol="0">
              <a:spAutoFit/>
            </a:bodyPr>
            <a:lstStyle/>
            <a:p>
              <a:pPr algn="ctr"/>
              <a:r>
                <a:rPr lang="en-US" sz="1100" dirty="0" smtClean="0">
                  <a:solidFill>
                    <a:schemeClr val="bg1">
                      <a:lumMod val="50000"/>
                    </a:schemeClr>
                  </a:solidFill>
                </a:rPr>
                <a:t>DDDDDDDDDDDDDDDDDDDDDDDDD. </a:t>
              </a:r>
              <a:endParaRPr lang="en-US" sz="1100" dirty="0">
                <a:solidFill>
                  <a:schemeClr val="bg1">
                    <a:lumMod val="50000"/>
                  </a:schemeClr>
                </a:solidFill>
              </a:endParaRPr>
            </a:p>
          </p:txBody>
        </p:sp>
      </p:grpSp>
      <p:grpSp>
        <p:nvGrpSpPr>
          <p:cNvPr id="35" name="Group 3">
            <a:extLst>
              <a:ext uri="{FF2B5EF4-FFF2-40B4-BE49-F238E27FC236}">
                <a16:creationId xmlns="" xmlns:a16="http://schemas.microsoft.com/office/drawing/2014/main" id="{DFFD7C4E-9210-4DAF-8D60-5C528992284A}"/>
              </a:ext>
            </a:extLst>
          </p:cNvPr>
          <p:cNvGrpSpPr/>
          <p:nvPr/>
        </p:nvGrpSpPr>
        <p:grpSpPr>
          <a:xfrm>
            <a:off x="6263055" y="1198275"/>
            <a:ext cx="1671101" cy="3718704"/>
            <a:chOff x="6263055" y="1198275"/>
            <a:chExt cx="1671101" cy="3718704"/>
          </a:xfrm>
          <a:effectLst/>
        </p:grpSpPr>
        <p:sp>
          <p:nvSpPr>
            <p:cNvPr id="36" name="Rectangle: Top Corners Rounded 37">
              <a:extLst>
                <a:ext uri="{FF2B5EF4-FFF2-40B4-BE49-F238E27FC236}">
                  <a16:creationId xmlns="" xmlns:a16="http://schemas.microsoft.com/office/drawing/2014/main" id="{66E38BD2-5042-4616-9379-CA9361332CE2}"/>
                </a:ext>
              </a:extLst>
            </p:cNvPr>
            <p:cNvSpPr/>
            <p:nvPr/>
          </p:nvSpPr>
          <p:spPr>
            <a:xfrm>
              <a:off x="7298430"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Top Corners Rounded 38">
              <a:extLst>
                <a:ext uri="{FF2B5EF4-FFF2-40B4-BE49-F238E27FC236}">
                  <a16:creationId xmlns="" xmlns:a16="http://schemas.microsoft.com/office/drawing/2014/main" id="{615A7297-D1EF-4E27-952E-D8E6EEF5E095}"/>
                </a:ext>
              </a:extLst>
            </p:cNvPr>
            <p:cNvSpPr/>
            <p:nvPr/>
          </p:nvSpPr>
          <p:spPr>
            <a:xfrm>
              <a:off x="6695924"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 xmlns:a16="http://schemas.microsoft.com/office/drawing/2014/main" id="{3832344B-E0B2-41BE-8C73-904C4DEEAE23}"/>
                </a:ext>
              </a:extLst>
            </p:cNvPr>
            <p:cNvSpPr/>
            <p:nvPr/>
          </p:nvSpPr>
          <p:spPr>
            <a:xfrm rot="5400000">
              <a:off x="6731475" y="1600459"/>
              <a:ext cx="734260" cy="448821"/>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Arrow: Pentagon 40">
              <a:extLst>
                <a:ext uri="{FF2B5EF4-FFF2-40B4-BE49-F238E27FC236}">
                  <a16:creationId xmlns="" xmlns:a16="http://schemas.microsoft.com/office/drawing/2014/main" id="{D08B20D6-8EAC-469B-9AC3-EC6391D6D2B1}"/>
                </a:ext>
              </a:extLst>
            </p:cNvPr>
            <p:cNvSpPr/>
            <p:nvPr/>
          </p:nvSpPr>
          <p:spPr>
            <a:xfrm rot="5400000">
              <a:off x="5633577"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0" name="Arrow: Pentagon 41">
              <a:extLst>
                <a:ext uri="{FF2B5EF4-FFF2-40B4-BE49-F238E27FC236}">
                  <a16:creationId xmlns="" xmlns:a16="http://schemas.microsoft.com/office/drawing/2014/main" id="{C04D3C31-11D5-4322-8203-C2F496493A0C}"/>
                </a:ext>
              </a:extLst>
            </p:cNvPr>
            <p:cNvSpPr/>
            <p:nvPr/>
          </p:nvSpPr>
          <p:spPr>
            <a:xfrm rot="5400000">
              <a:off x="5770288" y="2660803"/>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Pentagon 42">
              <a:extLst>
                <a:ext uri="{FF2B5EF4-FFF2-40B4-BE49-F238E27FC236}">
                  <a16:creationId xmlns="" xmlns:a16="http://schemas.microsoft.com/office/drawing/2014/main" id="{6D399962-D6C5-4C68-A9AE-EF8B66E3F9A7}"/>
                </a:ext>
              </a:extLst>
            </p:cNvPr>
            <p:cNvSpPr/>
            <p:nvPr/>
          </p:nvSpPr>
          <p:spPr>
            <a:xfrm rot="5400000">
              <a:off x="6767476" y="1181736"/>
              <a:ext cx="662260" cy="696006"/>
            </a:xfrm>
            <a:prstGeom prst="homePlate">
              <a:avLst/>
            </a:prstGeom>
            <a:gradFill flip="none" rotWithShape="1">
              <a:gsLst>
                <a:gs pos="0">
                  <a:srgbClr val="006666"/>
                </a:gs>
                <a:gs pos="100000">
                  <a:srgbClr val="00CC99"/>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Box 43">
              <a:extLst>
                <a:ext uri="{FF2B5EF4-FFF2-40B4-BE49-F238E27FC236}">
                  <a16:creationId xmlns="" xmlns:a16="http://schemas.microsoft.com/office/drawing/2014/main" id="{60AB3964-C6BB-4C52-836C-C49E59FA461D}"/>
                </a:ext>
              </a:extLst>
            </p:cNvPr>
            <p:cNvSpPr txBox="1"/>
            <p:nvPr/>
          </p:nvSpPr>
          <p:spPr>
            <a:xfrm>
              <a:off x="6707215"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04</a:t>
              </a:r>
            </a:p>
          </p:txBody>
        </p:sp>
        <p:sp>
          <p:nvSpPr>
            <p:cNvPr id="43" name="TextBox 44">
              <a:extLst>
                <a:ext uri="{FF2B5EF4-FFF2-40B4-BE49-F238E27FC236}">
                  <a16:creationId xmlns="" xmlns:a16="http://schemas.microsoft.com/office/drawing/2014/main" id="{9800CB8D-4F7E-46FD-938F-71FFC109427C}"/>
                </a:ext>
              </a:extLst>
            </p:cNvPr>
            <p:cNvSpPr txBox="1"/>
            <p:nvPr/>
          </p:nvSpPr>
          <p:spPr>
            <a:xfrm>
              <a:off x="6344294" y="2111409"/>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PRODUCTIVITE</a:t>
              </a:r>
              <a:endParaRPr lang="en-US" sz="1100" b="1" dirty="0">
                <a:latin typeface="Century Gothic" panose="020B0502020202020204" pitchFamily="34" charset="0"/>
              </a:endParaRPr>
            </a:p>
          </p:txBody>
        </p:sp>
        <p:sp>
          <p:nvSpPr>
            <p:cNvPr id="44" name="TextBox 45">
              <a:extLst>
                <a:ext uri="{FF2B5EF4-FFF2-40B4-BE49-F238E27FC236}">
                  <a16:creationId xmlns="" xmlns:a16="http://schemas.microsoft.com/office/drawing/2014/main" id="{8AD46C59-CB53-43AC-A45F-93AB98C3E6D2}"/>
                </a:ext>
              </a:extLst>
            </p:cNvPr>
            <p:cNvSpPr txBox="1"/>
            <p:nvPr/>
          </p:nvSpPr>
          <p:spPr>
            <a:xfrm>
              <a:off x="6559344" y="2857372"/>
              <a:ext cx="1083213" cy="600164"/>
            </a:xfrm>
            <a:prstGeom prst="rect">
              <a:avLst/>
            </a:prstGeom>
            <a:noFill/>
          </p:spPr>
          <p:txBody>
            <a:bodyPr wrap="square" rtlCol="0">
              <a:spAutoFit/>
            </a:bodyPr>
            <a:lstStyle/>
            <a:p>
              <a:pPr algn="ctr"/>
              <a:r>
                <a:rPr lang="en-US" sz="1100" dirty="0" smtClean="0">
                  <a:solidFill>
                    <a:schemeClr val="bg1">
                      <a:lumMod val="50000"/>
                    </a:schemeClr>
                  </a:solidFill>
                </a:rPr>
                <a:t>DDDDDDDDDDDDDDDDDDDDDDDDDDDD</a:t>
              </a:r>
              <a:endParaRPr lang="en-US" sz="1100" dirty="0">
                <a:solidFill>
                  <a:schemeClr val="bg1">
                    <a:lumMod val="50000"/>
                  </a:schemeClr>
                </a:solidFill>
              </a:endParaRPr>
            </a:p>
          </p:txBody>
        </p:sp>
      </p:grpSp>
      <p:grpSp>
        <p:nvGrpSpPr>
          <p:cNvPr id="45" name="Group 12">
            <a:extLst>
              <a:ext uri="{FF2B5EF4-FFF2-40B4-BE49-F238E27FC236}">
                <a16:creationId xmlns="" xmlns:a16="http://schemas.microsoft.com/office/drawing/2014/main" id="{100EE0F4-9E19-4097-9929-CA7480FBE28F}"/>
              </a:ext>
            </a:extLst>
          </p:cNvPr>
          <p:cNvGrpSpPr/>
          <p:nvPr/>
        </p:nvGrpSpPr>
        <p:grpSpPr>
          <a:xfrm>
            <a:off x="8212163" y="1198275"/>
            <a:ext cx="1671101" cy="3718704"/>
            <a:chOff x="8212163" y="1198275"/>
            <a:chExt cx="1671101" cy="3718704"/>
          </a:xfrm>
          <a:effectLst/>
        </p:grpSpPr>
        <p:sp>
          <p:nvSpPr>
            <p:cNvPr id="46" name="Rectangle: Top Corners Rounded 47">
              <a:extLst>
                <a:ext uri="{FF2B5EF4-FFF2-40B4-BE49-F238E27FC236}">
                  <a16:creationId xmlns="" xmlns:a16="http://schemas.microsoft.com/office/drawing/2014/main" id="{2223E9A6-9DC8-4E16-80FD-73133CBE338D}"/>
                </a:ext>
              </a:extLst>
            </p:cNvPr>
            <p:cNvSpPr/>
            <p:nvPr/>
          </p:nvSpPr>
          <p:spPr>
            <a:xfrm>
              <a:off x="9247538"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Top Corners Rounded 48">
              <a:extLst>
                <a:ext uri="{FF2B5EF4-FFF2-40B4-BE49-F238E27FC236}">
                  <a16:creationId xmlns="" xmlns:a16="http://schemas.microsoft.com/office/drawing/2014/main" id="{10972DAE-71E8-4B65-8C4C-A98C1C53D386}"/>
                </a:ext>
              </a:extLst>
            </p:cNvPr>
            <p:cNvSpPr/>
            <p:nvPr/>
          </p:nvSpPr>
          <p:spPr>
            <a:xfrm>
              <a:off x="8645032"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F9C82F61-77FC-4F7A-A7DC-C872EE549F8C}"/>
                </a:ext>
              </a:extLst>
            </p:cNvPr>
            <p:cNvSpPr/>
            <p:nvPr/>
          </p:nvSpPr>
          <p:spPr>
            <a:xfrm rot="5400000">
              <a:off x="8680583" y="1600459"/>
              <a:ext cx="734260" cy="448821"/>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Arrow: Pentagon 50">
              <a:extLst>
                <a:ext uri="{FF2B5EF4-FFF2-40B4-BE49-F238E27FC236}">
                  <a16:creationId xmlns="" xmlns:a16="http://schemas.microsoft.com/office/drawing/2014/main" id="{B6B13E48-F50F-40EB-A6C3-A61EA5A5C1F8}"/>
                </a:ext>
              </a:extLst>
            </p:cNvPr>
            <p:cNvSpPr/>
            <p:nvPr/>
          </p:nvSpPr>
          <p:spPr>
            <a:xfrm rot="5400000">
              <a:off x="7582685"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0" name="Arrow: Pentagon 51">
              <a:extLst>
                <a:ext uri="{FF2B5EF4-FFF2-40B4-BE49-F238E27FC236}">
                  <a16:creationId xmlns="" xmlns:a16="http://schemas.microsoft.com/office/drawing/2014/main" id="{B6202EAC-A41F-4A4F-84CB-12D6BADA34D5}"/>
                </a:ext>
              </a:extLst>
            </p:cNvPr>
            <p:cNvSpPr/>
            <p:nvPr/>
          </p:nvSpPr>
          <p:spPr>
            <a:xfrm rot="5400000">
              <a:off x="7711078" y="263238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Pentagon 52">
              <a:extLst>
                <a:ext uri="{FF2B5EF4-FFF2-40B4-BE49-F238E27FC236}">
                  <a16:creationId xmlns="" xmlns:a16="http://schemas.microsoft.com/office/drawing/2014/main" id="{D2BB27BE-95F5-4E3C-9E96-EC8DE6ED49C0}"/>
                </a:ext>
              </a:extLst>
            </p:cNvPr>
            <p:cNvSpPr/>
            <p:nvPr/>
          </p:nvSpPr>
          <p:spPr>
            <a:xfrm rot="5400000">
              <a:off x="8716584" y="1181736"/>
              <a:ext cx="662260" cy="696006"/>
            </a:xfrm>
            <a:prstGeom prst="homePlate">
              <a:avLst/>
            </a:prstGeom>
            <a:gradFill flip="none" rotWithShape="1">
              <a:gsLst>
                <a:gs pos="0">
                  <a:srgbClr val="006600"/>
                </a:gs>
                <a:gs pos="100000">
                  <a:srgbClr val="00CC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TextBox 53">
              <a:extLst>
                <a:ext uri="{FF2B5EF4-FFF2-40B4-BE49-F238E27FC236}">
                  <a16:creationId xmlns="" xmlns:a16="http://schemas.microsoft.com/office/drawing/2014/main" id="{97B51917-A9FA-41BB-90C2-1CEA4E99482B}"/>
                </a:ext>
              </a:extLst>
            </p:cNvPr>
            <p:cNvSpPr txBox="1"/>
            <p:nvPr/>
          </p:nvSpPr>
          <p:spPr>
            <a:xfrm>
              <a:off x="8656323"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05</a:t>
              </a:r>
            </a:p>
          </p:txBody>
        </p:sp>
        <p:sp>
          <p:nvSpPr>
            <p:cNvPr id="53" name="TextBox 54">
              <a:extLst>
                <a:ext uri="{FF2B5EF4-FFF2-40B4-BE49-F238E27FC236}">
                  <a16:creationId xmlns="" xmlns:a16="http://schemas.microsoft.com/office/drawing/2014/main" id="{3B19A3F5-0DF0-4E7E-9DA8-75EB1BC629ED}"/>
                </a:ext>
              </a:extLst>
            </p:cNvPr>
            <p:cNvSpPr txBox="1"/>
            <p:nvPr/>
          </p:nvSpPr>
          <p:spPr>
            <a:xfrm>
              <a:off x="8346912" y="2113080"/>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QUALITE</a:t>
              </a:r>
              <a:endParaRPr lang="en-US" sz="1100" b="1" dirty="0">
                <a:latin typeface="Century Gothic" panose="020B0502020202020204" pitchFamily="34" charset="0"/>
              </a:endParaRPr>
            </a:p>
          </p:txBody>
        </p:sp>
        <p:sp>
          <p:nvSpPr>
            <p:cNvPr id="54" name="TextBox 55">
              <a:extLst>
                <a:ext uri="{FF2B5EF4-FFF2-40B4-BE49-F238E27FC236}">
                  <a16:creationId xmlns="" xmlns:a16="http://schemas.microsoft.com/office/drawing/2014/main" id="{23484671-82E5-4FDA-9A56-3C93AAA42BC6}"/>
                </a:ext>
              </a:extLst>
            </p:cNvPr>
            <p:cNvSpPr txBox="1"/>
            <p:nvPr/>
          </p:nvSpPr>
          <p:spPr>
            <a:xfrm>
              <a:off x="8508452" y="2857372"/>
              <a:ext cx="1083213" cy="769441"/>
            </a:xfrm>
            <a:prstGeom prst="rect">
              <a:avLst/>
            </a:prstGeom>
            <a:noFill/>
          </p:spPr>
          <p:txBody>
            <a:bodyPr wrap="square" rtlCol="0">
              <a:spAutoFit/>
            </a:bodyPr>
            <a:lstStyle/>
            <a:p>
              <a:pPr algn="ctr"/>
              <a:r>
                <a:rPr lang="en-US" sz="1100" dirty="0" smtClean="0">
                  <a:solidFill>
                    <a:schemeClr val="bg1">
                      <a:lumMod val="50000"/>
                    </a:schemeClr>
                  </a:solidFill>
                </a:rPr>
                <a:t>DDDDDDDDDDDDDDDDDDDDDDDDDDDDDDD</a:t>
              </a:r>
              <a:endParaRPr lang="en-US" sz="1100" dirty="0">
                <a:solidFill>
                  <a:schemeClr val="bg1">
                    <a:lumMod val="50000"/>
                  </a:schemeClr>
                </a:solidFill>
              </a:endParaRPr>
            </a:p>
          </p:txBody>
        </p:sp>
      </p:grpSp>
      <p:grpSp>
        <p:nvGrpSpPr>
          <p:cNvPr id="55" name="Group 66">
            <a:extLst>
              <a:ext uri="{FF2B5EF4-FFF2-40B4-BE49-F238E27FC236}">
                <a16:creationId xmlns="" xmlns:a16="http://schemas.microsoft.com/office/drawing/2014/main" id="{BA713FED-C5FB-4175-9BB9-32B95F445263}"/>
              </a:ext>
            </a:extLst>
          </p:cNvPr>
          <p:cNvGrpSpPr/>
          <p:nvPr/>
        </p:nvGrpSpPr>
        <p:grpSpPr>
          <a:xfrm>
            <a:off x="10161271" y="1198275"/>
            <a:ext cx="1671101" cy="5508519"/>
            <a:chOff x="10161271" y="1198275"/>
            <a:chExt cx="1671101" cy="5508519"/>
          </a:xfrm>
          <a:effectLst/>
        </p:grpSpPr>
        <p:sp>
          <p:nvSpPr>
            <p:cNvPr id="56" name="Rectangle: Top Corners Rounded 57">
              <a:extLst>
                <a:ext uri="{FF2B5EF4-FFF2-40B4-BE49-F238E27FC236}">
                  <a16:creationId xmlns="" xmlns:a16="http://schemas.microsoft.com/office/drawing/2014/main" id="{4F05FD65-A26F-429C-ACC0-5D0CDECE0324}"/>
                </a:ext>
              </a:extLst>
            </p:cNvPr>
            <p:cNvSpPr/>
            <p:nvPr/>
          </p:nvSpPr>
          <p:spPr>
            <a:xfrm>
              <a:off x="11196646"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Top Corners Rounded 58">
              <a:extLst>
                <a:ext uri="{FF2B5EF4-FFF2-40B4-BE49-F238E27FC236}">
                  <a16:creationId xmlns="" xmlns:a16="http://schemas.microsoft.com/office/drawing/2014/main" id="{4C9D4162-64D1-466F-B18C-73F03B47E948}"/>
                </a:ext>
              </a:extLst>
            </p:cNvPr>
            <p:cNvSpPr/>
            <p:nvPr/>
          </p:nvSpPr>
          <p:spPr>
            <a:xfrm>
              <a:off x="10594140"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 xmlns:a16="http://schemas.microsoft.com/office/drawing/2014/main" id="{4F94FA4E-C290-4982-B3DB-2FB3DE579224}"/>
                </a:ext>
              </a:extLst>
            </p:cNvPr>
            <p:cNvSpPr/>
            <p:nvPr/>
          </p:nvSpPr>
          <p:spPr>
            <a:xfrm rot="5400000">
              <a:off x="10629691" y="1600459"/>
              <a:ext cx="734260" cy="448821"/>
            </a:xfrm>
            <a:prstGeom prst="rect">
              <a:avLst/>
            </a:prstGeom>
            <a:solidFill>
              <a:srgbClr val="808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Arrow: Pentagon 60">
              <a:extLst>
                <a:ext uri="{FF2B5EF4-FFF2-40B4-BE49-F238E27FC236}">
                  <a16:creationId xmlns="" xmlns:a16="http://schemas.microsoft.com/office/drawing/2014/main" id="{910A3C52-26C3-4E2D-90DF-8139EDE559F6}"/>
                </a:ext>
              </a:extLst>
            </p:cNvPr>
            <p:cNvSpPr/>
            <p:nvPr/>
          </p:nvSpPr>
          <p:spPr>
            <a:xfrm rot="5400000">
              <a:off x="9531793"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0" name="Arrow: Pentagon 61">
              <a:extLst>
                <a:ext uri="{FF2B5EF4-FFF2-40B4-BE49-F238E27FC236}">
                  <a16:creationId xmlns="" xmlns:a16="http://schemas.microsoft.com/office/drawing/2014/main" id="{1C935F6B-05B8-4020-8A51-4F5EACD8F721}"/>
                </a:ext>
              </a:extLst>
            </p:cNvPr>
            <p:cNvSpPr/>
            <p:nvPr/>
          </p:nvSpPr>
          <p:spPr>
            <a:xfrm rot="5400000">
              <a:off x="9665244" y="2656931"/>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Pentagon 62">
              <a:extLst>
                <a:ext uri="{FF2B5EF4-FFF2-40B4-BE49-F238E27FC236}">
                  <a16:creationId xmlns="" xmlns:a16="http://schemas.microsoft.com/office/drawing/2014/main" id="{3BD2911A-2A72-4015-9E22-DF4000E004DF}"/>
                </a:ext>
              </a:extLst>
            </p:cNvPr>
            <p:cNvSpPr/>
            <p:nvPr/>
          </p:nvSpPr>
          <p:spPr>
            <a:xfrm rot="5400000">
              <a:off x="10665692" y="1181736"/>
              <a:ext cx="662260" cy="696006"/>
            </a:xfrm>
            <a:prstGeom prst="homePlate">
              <a:avLst/>
            </a:prstGeom>
            <a:gradFill flip="none" rotWithShape="1">
              <a:gsLst>
                <a:gs pos="0">
                  <a:srgbClr val="663300"/>
                </a:gs>
                <a:gs pos="100000">
                  <a:srgbClr val="996633"/>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TextBox 63">
              <a:extLst>
                <a:ext uri="{FF2B5EF4-FFF2-40B4-BE49-F238E27FC236}">
                  <a16:creationId xmlns="" xmlns:a16="http://schemas.microsoft.com/office/drawing/2014/main" id="{68943599-9751-48F9-8BC4-B3DBB11BB75D}"/>
                </a:ext>
              </a:extLst>
            </p:cNvPr>
            <p:cNvSpPr txBox="1"/>
            <p:nvPr/>
          </p:nvSpPr>
          <p:spPr>
            <a:xfrm>
              <a:off x="10605431"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06</a:t>
              </a:r>
            </a:p>
          </p:txBody>
        </p:sp>
        <p:sp>
          <p:nvSpPr>
            <p:cNvPr id="63" name="TextBox 64">
              <a:extLst>
                <a:ext uri="{FF2B5EF4-FFF2-40B4-BE49-F238E27FC236}">
                  <a16:creationId xmlns="" xmlns:a16="http://schemas.microsoft.com/office/drawing/2014/main" id="{47EDCD8E-DFCF-45DC-AABF-028A1B8DED7C}"/>
                </a:ext>
              </a:extLst>
            </p:cNvPr>
            <p:cNvSpPr txBox="1"/>
            <p:nvPr/>
          </p:nvSpPr>
          <p:spPr>
            <a:xfrm>
              <a:off x="10298723" y="2030845"/>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DSI</a:t>
              </a:r>
              <a:endParaRPr lang="en-US" sz="1100" b="1" dirty="0">
                <a:latin typeface="Century Gothic" panose="020B0502020202020204" pitchFamily="34" charset="0"/>
              </a:endParaRPr>
            </a:p>
          </p:txBody>
        </p:sp>
        <p:sp>
          <p:nvSpPr>
            <p:cNvPr id="64" name="TextBox 65">
              <a:extLst>
                <a:ext uri="{FF2B5EF4-FFF2-40B4-BE49-F238E27FC236}">
                  <a16:creationId xmlns="" xmlns:a16="http://schemas.microsoft.com/office/drawing/2014/main" id="{B928F7F6-6AF5-411D-83AD-9E394911A394}"/>
                </a:ext>
              </a:extLst>
            </p:cNvPr>
            <p:cNvSpPr txBox="1"/>
            <p:nvPr/>
          </p:nvSpPr>
          <p:spPr>
            <a:xfrm>
              <a:off x="10226069" y="2151701"/>
              <a:ext cx="1531293" cy="4555093"/>
            </a:xfrm>
            <a:prstGeom prst="rect">
              <a:avLst/>
            </a:prstGeom>
            <a:noFill/>
          </p:spPr>
          <p:txBody>
            <a:bodyPr wrap="square" rtlCol="0">
              <a:spAutoFit/>
            </a:bodyPr>
            <a:lstStyle/>
            <a:p>
              <a:r>
                <a:rPr lang="fr-FR" sz="1000" b="1" dirty="0" smtClean="0"/>
                <a:t>- Suite </a:t>
              </a:r>
              <a:r>
                <a:rPr lang="fr-FR" sz="1000" b="1" dirty="0"/>
                <a:t>des </a:t>
              </a:r>
              <a:r>
                <a:rPr lang="fr-FR" sz="1000" b="1" dirty="0" smtClean="0"/>
                <a:t>configurations</a:t>
              </a:r>
              <a:endParaRPr lang="fr-FR" sz="1000" dirty="0"/>
            </a:p>
            <a:p>
              <a:r>
                <a:rPr lang="fr-FR" sz="1000" b="1" dirty="0" smtClean="0"/>
                <a:t>- Test </a:t>
              </a:r>
              <a:r>
                <a:rPr lang="fr-FR" sz="1000" b="1" dirty="0"/>
                <a:t>d'autorisation au niveau des adresses sur le </a:t>
              </a:r>
              <a:r>
                <a:rPr lang="fr-FR" sz="1000" b="1" dirty="0" smtClean="0"/>
                <a:t>lien</a:t>
              </a:r>
            </a:p>
            <a:p>
              <a:r>
                <a:rPr lang="fr-FR" sz="1000" b="1" dirty="0"/>
                <a:t>Configuration de deux postes </a:t>
              </a:r>
              <a:r>
                <a:rPr lang="fr-FR" sz="1000" b="1" dirty="0" smtClean="0"/>
                <a:t>agents</a:t>
              </a:r>
            </a:p>
            <a:p>
              <a:r>
                <a:rPr lang="fr-FR" sz="1000" b="1" dirty="0"/>
                <a:t>Accessibilité des adresses </a:t>
              </a:r>
              <a:r>
                <a:rPr lang="fr-FR" sz="1000" b="1" dirty="0" smtClean="0"/>
                <a:t>IP</a:t>
              </a:r>
            </a:p>
            <a:p>
              <a:r>
                <a:rPr lang="fr-FR" sz="1000" b="1" dirty="0"/>
                <a:t>Test sur les applications installés</a:t>
              </a:r>
              <a:r>
                <a:rPr lang="fr-FR" sz="1000" b="1" dirty="0" smtClean="0"/>
                <a:t>;</a:t>
              </a:r>
            </a:p>
            <a:p>
              <a:r>
                <a:rPr lang="fr-FR" sz="1000" b="1" dirty="0"/>
                <a:t>Test du CRM </a:t>
              </a:r>
              <a:r>
                <a:rPr lang="fr-FR" sz="1000" b="1" dirty="0" smtClean="0"/>
                <a:t>GENESIS</a:t>
              </a:r>
            </a:p>
            <a:p>
              <a:r>
                <a:rPr lang="fr-FR" sz="1000" b="1" dirty="0"/>
                <a:t>Déploiement de la configuration sur les autres(8) postes installés pour le compte de </a:t>
              </a:r>
              <a:r>
                <a:rPr lang="fr-FR" sz="1000" b="1" dirty="0" smtClean="0"/>
                <a:t>SBIN</a:t>
              </a:r>
              <a:endParaRPr lang="fr-FR" sz="1000" b="1" dirty="0"/>
            </a:p>
            <a:p>
              <a:r>
                <a:rPr lang="fr-FR" sz="1000" b="1" dirty="0"/>
                <a:t>Test des appels entrant et </a:t>
              </a:r>
              <a:r>
                <a:rPr lang="fr-FR" sz="1000" b="1" dirty="0" smtClean="0"/>
                <a:t>sortant</a:t>
              </a:r>
            </a:p>
            <a:p>
              <a:r>
                <a:rPr lang="fr-FR" sz="1000" b="1" dirty="0" smtClean="0"/>
                <a:t>Support </a:t>
              </a:r>
              <a:r>
                <a:rPr lang="fr-FR" sz="1000" b="1" dirty="0" smtClean="0"/>
                <a:t>IT</a:t>
              </a:r>
            </a:p>
            <a:p>
              <a:pPr marL="171450" indent="-171450">
                <a:buFontTx/>
                <a:buChar char="-"/>
              </a:pPr>
              <a:r>
                <a:rPr lang="fr-FR" sz="1000" b="1" dirty="0" smtClean="0"/>
                <a:t>Amélioration du nombre de postes opérationnelles suite a la mise a disposition d’un certain nombre de matériel informatique</a:t>
              </a:r>
            </a:p>
            <a:p>
              <a:pPr marL="171450" indent="-171450">
                <a:buFontTx/>
                <a:buChar char="-"/>
              </a:pPr>
              <a:r>
                <a:rPr lang="fr-FR" sz="1000" b="1" dirty="0" smtClean="0"/>
                <a:t>- la non utilisation </a:t>
              </a:r>
              <a:r>
                <a:rPr lang="fr-FR" sz="1000" b="1" dirty="0" err="1" smtClean="0"/>
                <a:t>systematique</a:t>
              </a:r>
              <a:r>
                <a:rPr lang="fr-FR" sz="1000" b="1" dirty="0" smtClean="0"/>
                <a:t> de l’outil de </a:t>
              </a:r>
              <a:r>
                <a:rPr lang="fr-FR" sz="1000" b="1" dirty="0" err="1" smtClean="0"/>
                <a:t>ticketing</a:t>
              </a:r>
              <a:r>
                <a:rPr lang="fr-FR" sz="1000" b="1" dirty="0" smtClean="0"/>
                <a:t>  par les usagers</a:t>
              </a:r>
              <a:endParaRPr lang="fr-FR" sz="1000" dirty="0"/>
            </a:p>
          </p:txBody>
        </p:sp>
      </p:grpSp>
      <p:sp>
        <p:nvSpPr>
          <p:cNvPr id="65" name="Oval 16">
            <a:extLst>
              <a:ext uri="{FF2B5EF4-FFF2-40B4-BE49-F238E27FC236}">
                <a16:creationId xmlns="" xmlns:a16="http://schemas.microsoft.com/office/drawing/2014/main" id="{BE6EE991-C4E6-438B-A9AD-DDEBF6D54888}"/>
              </a:ext>
            </a:extLst>
          </p:cNvPr>
          <p:cNvSpPr/>
          <p:nvPr/>
        </p:nvSpPr>
        <p:spPr>
          <a:xfrm>
            <a:off x="276727"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7">
            <a:extLst>
              <a:ext uri="{FF2B5EF4-FFF2-40B4-BE49-F238E27FC236}">
                <a16:creationId xmlns="" xmlns:a16="http://schemas.microsoft.com/office/drawing/2014/main" id="{D87127C6-75B2-4C79-9162-C6AEA4D49606}"/>
              </a:ext>
            </a:extLst>
          </p:cNvPr>
          <p:cNvSpPr/>
          <p:nvPr/>
        </p:nvSpPr>
        <p:spPr>
          <a:xfrm>
            <a:off x="2207284"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8">
            <a:extLst>
              <a:ext uri="{FF2B5EF4-FFF2-40B4-BE49-F238E27FC236}">
                <a16:creationId xmlns="" xmlns:a16="http://schemas.microsoft.com/office/drawing/2014/main" id="{50E38495-0202-4A00-9C31-D750211A8150}"/>
              </a:ext>
            </a:extLst>
          </p:cNvPr>
          <p:cNvSpPr/>
          <p:nvPr/>
        </p:nvSpPr>
        <p:spPr>
          <a:xfrm>
            <a:off x="4137841"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9">
            <a:extLst>
              <a:ext uri="{FF2B5EF4-FFF2-40B4-BE49-F238E27FC236}">
                <a16:creationId xmlns="" xmlns:a16="http://schemas.microsoft.com/office/drawing/2014/main" id="{A12AE342-9958-497F-9D94-A221A9D46ABA}"/>
              </a:ext>
            </a:extLst>
          </p:cNvPr>
          <p:cNvSpPr/>
          <p:nvPr/>
        </p:nvSpPr>
        <p:spPr>
          <a:xfrm>
            <a:off x="6068398"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70">
            <a:extLst>
              <a:ext uri="{FF2B5EF4-FFF2-40B4-BE49-F238E27FC236}">
                <a16:creationId xmlns="" xmlns:a16="http://schemas.microsoft.com/office/drawing/2014/main" id="{8EB08C1D-F03F-48F9-AAC8-7F32B6810453}"/>
              </a:ext>
            </a:extLst>
          </p:cNvPr>
          <p:cNvSpPr/>
          <p:nvPr/>
        </p:nvSpPr>
        <p:spPr>
          <a:xfrm>
            <a:off x="7998955"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71">
            <a:extLst>
              <a:ext uri="{FF2B5EF4-FFF2-40B4-BE49-F238E27FC236}">
                <a16:creationId xmlns="" xmlns:a16="http://schemas.microsoft.com/office/drawing/2014/main" id="{6A82B879-D7EE-4677-8C3B-A481A11F6252}"/>
              </a:ext>
            </a:extLst>
          </p:cNvPr>
          <p:cNvSpPr/>
          <p:nvPr/>
        </p:nvSpPr>
        <p:spPr>
          <a:xfrm>
            <a:off x="9929512"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bject 32">
            <a:extLst>
              <a:ext uri="{FF2B5EF4-FFF2-40B4-BE49-F238E27FC236}">
                <a16:creationId xmlns="" xmlns:a16="http://schemas.microsoft.com/office/drawing/2014/main" id="{C76991F2-8A0B-4B36-94A2-B625979C876E}"/>
              </a:ext>
            </a:extLst>
          </p:cNvPr>
          <p:cNvSpPr txBox="1">
            <a:spLocks noGrp="1"/>
          </p:cNvSpPr>
          <p:nvPr>
            <p:ph type="title"/>
          </p:nvPr>
        </p:nvSpPr>
        <p:spPr>
          <a:xfrm>
            <a:off x="41568" y="197984"/>
            <a:ext cx="10491654" cy="305212"/>
          </a:xfrm>
          <a:prstGeom prst="rect">
            <a:avLst/>
          </a:prstGeom>
        </p:spPr>
        <p:txBody>
          <a:bodyPr vert="horz" wrap="square" lIns="0" tIns="12700" rIns="0" bIns="0" rtlCol="0">
            <a:spAutoFit/>
          </a:bodyPr>
          <a:lstStyle/>
          <a:p>
            <a:pPr marL="12700">
              <a:lnSpc>
                <a:spcPct val="100000"/>
              </a:lnSpc>
              <a:spcBef>
                <a:spcPts val="100"/>
              </a:spcBef>
            </a:pPr>
            <a:r>
              <a:rPr lang="fr-FR" sz="1900" b="1" spc="-70" dirty="0">
                <a:latin typeface="Verdana" panose="020B0604030504040204" pitchFamily="34" charset="0"/>
                <a:ea typeface="Verdana" panose="020B0604030504040204" pitchFamily="34" charset="0"/>
              </a:rPr>
              <a:t>SYNTHESE : </a:t>
            </a:r>
            <a:r>
              <a:rPr lang="fr-FR" sz="1900" b="1" spc="-70" dirty="0">
                <a:solidFill>
                  <a:srgbClr val="FF0000"/>
                </a:solidFill>
                <a:latin typeface="Verdana" panose="020B0604030504040204" pitchFamily="34" charset="0"/>
                <a:ea typeface="Verdana" panose="020B0604030504040204" pitchFamily="34" charset="0"/>
              </a:rPr>
              <a:t>QUOI RETENIR?</a:t>
            </a:r>
            <a:endParaRPr sz="1900" b="1" dirty="0">
              <a:solidFill>
                <a:srgbClr val="FF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32926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0"/>
            <a:ext cx="12190476" cy="6858856"/>
          </a:xfrm>
          <a:prstGeom prst="rect">
            <a:avLst/>
          </a:prstGeom>
        </p:spPr>
      </p:pic>
      <p:sp>
        <p:nvSpPr>
          <p:cNvPr id="6" name="ZoneTexte 5"/>
          <p:cNvSpPr txBox="1"/>
          <p:nvPr/>
        </p:nvSpPr>
        <p:spPr>
          <a:xfrm>
            <a:off x="836340" y="2533393"/>
            <a:ext cx="10682869" cy="707886"/>
          </a:xfrm>
          <a:prstGeom prst="rect">
            <a:avLst/>
          </a:prstGeom>
          <a:noFill/>
        </p:spPr>
        <p:txBody>
          <a:bodyPr wrap="square" rtlCol="0">
            <a:spAutoFit/>
          </a:bodyPr>
          <a:lstStyle/>
          <a:p>
            <a:pPr algn="ctr"/>
            <a:r>
              <a:rPr lang="fr-FR" sz="4000" b="1" dirty="0">
                <a:solidFill>
                  <a:schemeClr val="accent2"/>
                </a:solidFill>
                <a:latin typeface="Arial" pitchFamily="34" charset="0"/>
                <a:cs typeface="Arial" pitchFamily="34" charset="0"/>
              </a:rPr>
              <a:t>FIN DU DOCUMENT</a:t>
            </a:r>
          </a:p>
        </p:txBody>
      </p:sp>
    </p:spTree>
    <p:extLst>
      <p:ext uri="{BB962C8B-B14F-4D97-AF65-F5344CB8AC3E}">
        <p14:creationId xmlns:p14="http://schemas.microsoft.com/office/powerpoint/2010/main" val="1104945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 y="0"/>
            <a:ext cx="12190473" cy="6858856"/>
          </a:xfrm>
          <a:prstGeom prst="rect">
            <a:avLst/>
          </a:prstGeom>
        </p:spPr>
      </p:pic>
      <p:sp>
        <p:nvSpPr>
          <p:cNvPr id="4" name="ZoneTexte 3"/>
          <p:cNvSpPr txBox="1"/>
          <p:nvPr/>
        </p:nvSpPr>
        <p:spPr>
          <a:xfrm>
            <a:off x="2439719" y="3920197"/>
            <a:ext cx="6953250" cy="1569660"/>
          </a:xfrm>
          <a:prstGeom prst="rect">
            <a:avLst/>
          </a:prstGeom>
          <a:noFill/>
        </p:spPr>
        <p:txBody>
          <a:bodyPr wrap="square" rtlCol="0">
            <a:spAutoFit/>
          </a:bodyPr>
          <a:lstStyle/>
          <a:p>
            <a:pPr algn="ctr">
              <a:lnSpc>
                <a:spcPct val="200000"/>
              </a:lnSpc>
            </a:pPr>
            <a:r>
              <a:rPr lang="fr-FR" sz="2400" b="1" dirty="0" smtClean="0">
                <a:solidFill>
                  <a:schemeClr val="accent2"/>
                </a:solidFill>
                <a:latin typeface="Arial" pitchFamily="34" charset="0"/>
                <a:cs typeface="Arial" panose="020B0604020202020204" pitchFamily="34" charset="0"/>
              </a:rPr>
              <a:t>COPIL</a:t>
            </a:r>
            <a:endParaRPr lang="fr-FR" sz="2400" b="1" dirty="0">
              <a:solidFill>
                <a:schemeClr val="accent2"/>
              </a:solidFill>
              <a:latin typeface="Arial" pitchFamily="34" charset="0"/>
              <a:cs typeface="Arial" panose="020B0604020202020204" pitchFamily="34" charset="0"/>
            </a:endParaRPr>
          </a:p>
          <a:p>
            <a:pPr algn="ctr">
              <a:lnSpc>
                <a:spcPct val="200000"/>
              </a:lnSpc>
            </a:pPr>
            <a:r>
              <a:rPr lang="fr-FR" sz="2400" b="1" dirty="0">
                <a:solidFill>
                  <a:schemeClr val="accent2"/>
                </a:solidFill>
                <a:latin typeface="Arial" pitchFamily="34" charset="0"/>
                <a:cs typeface="Arial" panose="020B0604020202020204" pitchFamily="34" charset="0"/>
              </a:rPr>
              <a:t>DIRECTION </a:t>
            </a:r>
            <a:r>
              <a:rPr lang="fr-FR" sz="2400" b="1" dirty="0" smtClean="0">
                <a:solidFill>
                  <a:schemeClr val="accent2"/>
                </a:solidFill>
                <a:latin typeface="Arial" pitchFamily="34" charset="0"/>
                <a:cs typeface="Arial" panose="020B0604020202020204" pitchFamily="34" charset="0"/>
              </a:rPr>
              <a:t>BUSINESS</a:t>
            </a:r>
            <a:endParaRPr lang="fr-FR" sz="2400" b="1" dirty="0">
              <a:solidFill>
                <a:schemeClr val="accent2"/>
              </a:solidFill>
              <a:latin typeface="Arial" pitchFamily="34" charset="0"/>
              <a:cs typeface="Arial" panose="020B0604020202020204" pitchFamily="34" charset="0"/>
            </a:endParaRPr>
          </a:p>
        </p:txBody>
      </p:sp>
    </p:spTree>
    <p:extLst>
      <p:ext uri="{BB962C8B-B14F-4D97-AF65-F5344CB8AC3E}">
        <p14:creationId xmlns:p14="http://schemas.microsoft.com/office/powerpoint/2010/main" val="3565436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1"/>
            <a:ext cx="12192000" cy="6857999"/>
          </a:xfrm>
          <a:prstGeom prst="rect">
            <a:avLst/>
          </a:prstGeom>
        </p:spPr>
      </p:pic>
      <p:sp>
        <p:nvSpPr>
          <p:cNvPr id="9" name="Espace réservé du texte 11">
            <a:extLst>
              <a:ext uri="{FF2B5EF4-FFF2-40B4-BE49-F238E27FC236}">
                <a16:creationId xmlns:a16="http://schemas.microsoft.com/office/drawing/2014/main" xmlns="" id="{637635E9-380C-405F-AB0C-BFE852E58A7E}"/>
              </a:ext>
            </a:extLst>
          </p:cNvPr>
          <p:cNvSpPr txBox="1">
            <a:spLocks/>
          </p:cNvSpPr>
          <p:nvPr/>
        </p:nvSpPr>
        <p:spPr>
          <a:xfrm>
            <a:off x="6783858" y="2754406"/>
            <a:ext cx="5234263" cy="561753"/>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800" dirty="0" smtClean="0">
                <a:solidFill>
                  <a:srgbClr val="E7E6E6">
                    <a:lumMod val="75000"/>
                  </a:srgbClr>
                </a:solidFill>
                <a:latin typeface="Arial Black" panose="020B0A04020102020204" pitchFamily="34" charset="0"/>
              </a:rPr>
              <a:t>Technique &amp; Sécurité</a:t>
            </a:r>
            <a:endParaRPr lang="fr-FR" sz="2800" dirty="0">
              <a:solidFill>
                <a:srgbClr val="E7E6E6">
                  <a:lumMod val="75000"/>
                </a:srgbClr>
              </a:solidFill>
              <a:latin typeface="Arial Black" panose="020B0A04020102020204" pitchFamily="34" charset="0"/>
            </a:endParaRPr>
          </a:p>
        </p:txBody>
      </p:sp>
    </p:spTree>
    <p:extLst>
      <p:ext uri="{BB962C8B-B14F-4D97-AF65-F5344CB8AC3E}">
        <p14:creationId xmlns:p14="http://schemas.microsoft.com/office/powerpoint/2010/main" val="13156512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1437"/>
            <a:ext cx="12192000" cy="6590152"/>
          </a:xfrm>
          <a:prstGeom prst="rect">
            <a:avLst/>
          </a:prstGeom>
          <a:blipFill>
            <a:blip r:embed="rId2"/>
            <a:tile tx="0" ty="0" sx="100000" sy="100000" flip="none" algn="tl"/>
          </a:blipFill>
          <a:effectLst>
            <a:glow rad="63500">
              <a:schemeClr val="accent4">
                <a:satMod val="175000"/>
                <a:alpha val="40000"/>
              </a:schemeClr>
            </a:glo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26" name="Rectangle à coins arrondis 25"/>
          <p:cNvSpPr/>
          <p:nvPr/>
        </p:nvSpPr>
        <p:spPr>
          <a:xfrm>
            <a:off x="10460" y="4857187"/>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à coins arrondis 24"/>
          <p:cNvSpPr/>
          <p:nvPr/>
        </p:nvSpPr>
        <p:spPr>
          <a:xfrm>
            <a:off x="10440" y="4023373"/>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à coins arrondis 23"/>
          <p:cNvSpPr/>
          <p:nvPr/>
        </p:nvSpPr>
        <p:spPr>
          <a:xfrm>
            <a:off x="10467" y="3335128"/>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p:cNvSpPr/>
          <p:nvPr/>
        </p:nvSpPr>
        <p:spPr>
          <a:xfrm>
            <a:off x="16157" y="2589746"/>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à coins arrondis 21"/>
          <p:cNvSpPr/>
          <p:nvPr/>
        </p:nvSpPr>
        <p:spPr>
          <a:xfrm>
            <a:off x="-4016" y="1728942"/>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à coins arrondis 20"/>
          <p:cNvSpPr/>
          <p:nvPr/>
        </p:nvSpPr>
        <p:spPr>
          <a:xfrm>
            <a:off x="0" y="1011038"/>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4" name="Graphique 3"/>
          <p:cNvGraphicFramePr>
            <a:graphicFrameLocks/>
          </p:cNvGraphicFramePr>
          <p:nvPr>
            <p:extLst>
              <p:ext uri="{D42A27DB-BD31-4B8C-83A1-F6EECF244321}">
                <p14:modId xmlns:p14="http://schemas.microsoft.com/office/powerpoint/2010/main" val="875510812"/>
              </p:ext>
            </p:extLst>
          </p:nvPr>
        </p:nvGraphicFramePr>
        <p:xfrm>
          <a:off x="2241507" y="757767"/>
          <a:ext cx="2300243" cy="2362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aphique 4"/>
          <p:cNvGraphicFramePr>
            <a:graphicFrameLocks/>
          </p:cNvGraphicFramePr>
          <p:nvPr>
            <p:extLst>
              <p:ext uri="{D42A27DB-BD31-4B8C-83A1-F6EECF244321}">
                <p14:modId xmlns:p14="http://schemas.microsoft.com/office/powerpoint/2010/main" val="99136993"/>
              </p:ext>
            </p:extLst>
          </p:nvPr>
        </p:nvGraphicFramePr>
        <p:xfrm>
          <a:off x="4673600" y="757767"/>
          <a:ext cx="3514725" cy="23574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aphique 6"/>
          <p:cNvGraphicFramePr>
            <a:graphicFrameLocks/>
          </p:cNvGraphicFramePr>
          <p:nvPr>
            <p:extLst>
              <p:ext uri="{D42A27DB-BD31-4B8C-83A1-F6EECF244321}">
                <p14:modId xmlns:p14="http://schemas.microsoft.com/office/powerpoint/2010/main" val="3726941998"/>
              </p:ext>
            </p:extLst>
          </p:nvPr>
        </p:nvGraphicFramePr>
        <p:xfrm>
          <a:off x="2241507" y="3232856"/>
          <a:ext cx="5946818" cy="27841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Graphique 7"/>
          <p:cNvGraphicFramePr>
            <a:graphicFrameLocks/>
          </p:cNvGraphicFramePr>
          <p:nvPr>
            <p:extLst>
              <p:ext uri="{D42A27DB-BD31-4B8C-83A1-F6EECF244321}">
                <p14:modId xmlns:p14="http://schemas.microsoft.com/office/powerpoint/2010/main" val="2307223675"/>
              </p:ext>
            </p:extLst>
          </p:nvPr>
        </p:nvGraphicFramePr>
        <p:xfrm>
          <a:off x="8320176" y="3232856"/>
          <a:ext cx="3629026" cy="2784122"/>
        </p:xfrm>
        <a:graphic>
          <a:graphicData uri="http://schemas.openxmlformats.org/drawingml/2006/chart">
            <c:chart xmlns:c="http://schemas.openxmlformats.org/drawingml/2006/chart" xmlns:r="http://schemas.openxmlformats.org/officeDocument/2006/relationships" r:id="rId6"/>
          </a:graphicData>
        </a:graphic>
      </p:graphicFrame>
      <p:sp>
        <p:nvSpPr>
          <p:cNvPr id="3" name="Rectangle à coins arrondis 2"/>
          <p:cNvSpPr/>
          <p:nvPr/>
        </p:nvSpPr>
        <p:spPr>
          <a:xfrm>
            <a:off x="83434" y="1094874"/>
            <a:ext cx="553452" cy="3970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1"/>
                </a:solidFill>
              </a:rPr>
              <a:t>5</a:t>
            </a:r>
            <a:endParaRPr lang="fr-FR" sz="1200" dirty="0">
              <a:solidFill>
                <a:schemeClr val="accent1"/>
              </a:solidFill>
            </a:endParaRPr>
          </a:p>
        </p:txBody>
      </p:sp>
      <p:sp>
        <p:nvSpPr>
          <p:cNvPr id="9" name="Rectangle à coins arrondis 8"/>
          <p:cNvSpPr/>
          <p:nvPr/>
        </p:nvSpPr>
        <p:spPr>
          <a:xfrm>
            <a:off x="83434" y="1769019"/>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1"/>
                </a:solidFill>
              </a:rPr>
              <a:t>199/1</a:t>
            </a:r>
            <a:endParaRPr lang="fr-FR" sz="1200" dirty="0">
              <a:solidFill>
                <a:schemeClr val="accent1"/>
              </a:solidFill>
            </a:endParaRPr>
          </a:p>
        </p:txBody>
      </p:sp>
      <p:sp>
        <p:nvSpPr>
          <p:cNvPr id="10" name="Rectangle à coins arrondis 9"/>
          <p:cNvSpPr/>
          <p:nvPr/>
        </p:nvSpPr>
        <p:spPr>
          <a:xfrm>
            <a:off x="96238" y="2634661"/>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1"/>
                </a:solidFill>
              </a:rPr>
              <a:t>2</a:t>
            </a:r>
            <a:endParaRPr lang="fr-FR" sz="1200" dirty="0">
              <a:solidFill>
                <a:schemeClr val="accent1"/>
              </a:solidFill>
            </a:endParaRPr>
          </a:p>
        </p:txBody>
      </p:sp>
      <p:sp>
        <p:nvSpPr>
          <p:cNvPr id="11" name="Rectangle à coins arrondis 10"/>
          <p:cNvSpPr/>
          <p:nvPr/>
        </p:nvSpPr>
        <p:spPr>
          <a:xfrm>
            <a:off x="108274" y="3382932"/>
            <a:ext cx="617614"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accent1"/>
                </a:solidFill>
              </a:rPr>
              <a:t>24</a:t>
            </a:r>
            <a:endParaRPr lang="fr-FR" sz="1200" dirty="0">
              <a:solidFill>
                <a:schemeClr val="accent1"/>
              </a:solidFill>
            </a:endParaRPr>
          </a:p>
        </p:txBody>
      </p:sp>
      <p:sp>
        <p:nvSpPr>
          <p:cNvPr id="12" name="Rectangle à coins arrondis 11"/>
          <p:cNvSpPr/>
          <p:nvPr/>
        </p:nvSpPr>
        <p:spPr>
          <a:xfrm>
            <a:off x="84206" y="4072256"/>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solidFill>
              </a:rPr>
              <a:t>7</a:t>
            </a:r>
            <a:endParaRPr lang="fr-FR" sz="1200" dirty="0">
              <a:solidFill>
                <a:schemeClr val="accent1"/>
              </a:solidFill>
            </a:endParaRPr>
          </a:p>
        </p:txBody>
      </p:sp>
      <p:sp>
        <p:nvSpPr>
          <p:cNvPr id="13" name="Rectangle à coins arrondis 12"/>
          <p:cNvSpPr/>
          <p:nvPr/>
        </p:nvSpPr>
        <p:spPr>
          <a:xfrm>
            <a:off x="98055" y="4913836"/>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n w="0"/>
                <a:solidFill>
                  <a:schemeClr val="accent1"/>
                </a:solidFill>
                <a:effectLst>
                  <a:outerShdw blurRad="38100" dist="25400" dir="5400000" algn="ctr" rotWithShape="0">
                    <a:srgbClr val="6E747A">
                      <a:alpha val="43000"/>
                    </a:srgbClr>
                  </a:outerShdw>
                </a:effectLst>
              </a:rPr>
              <a:t>2</a:t>
            </a:r>
            <a:endParaRPr lang="fr-FR" sz="1200" dirty="0">
              <a:ln w="0"/>
              <a:solidFill>
                <a:schemeClr val="accent1"/>
              </a:solidFill>
              <a:effectLst>
                <a:outerShdw blurRad="38100" dist="25400" dir="5400000" algn="ctr" rotWithShape="0">
                  <a:srgbClr val="6E747A">
                    <a:alpha val="43000"/>
                  </a:srgbClr>
                </a:outerShdw>
              </a:effectLst>
            </a:endParaRPr>
          </a:p>
        </p:txBody>
      </p:sp>
      <p:sp>
        <p:nvSpPr>
          <p:cNvPr id="14" name="ZoneTexte 13"/>
          <p:cNvSpPr txBox="1"/>
          <p:nvPr/>
        </p:nvSpPr>
        <p:spPr>
          <a:xfrm>
            <a:off x="636886" y="1094874"/>
            <a:ext cx="1472770" cy="400110"/>
          </a:xfrm>
          <a:prstGeom prst="rect">
            <a:avLst/>
          </a:prstGeom>
          <a:noFill/>
        </p:spPr>
        <p:txBody>
          <a:bodyPr wrap="square" rtlCol="0">
            <a:spAutoFit/>
          </a:bodyPr>
          <a:lstStyle/>
          <a:p>
            <a:r>
              <a:rPr lang="fr-FR" sz="1000" b="1" dirty="0" smtClean="0"/>
              <a:t>Nombre de tickets d’incidents</a:t>
            </a:r>
            <a:endParaRPr lang="fr-FR" sz="1000" b="1" dirty="0"/>
          </a:p>
        </p:txBody>
      </p:sp>
      <p:sp>
        <p:nvSpPr>
          <p:cNvPr id="15" name="ZoneTexte 14"/>
          <p:cNvSpPr txBox="1"/>
          <p:nvPr/>
        </p:nvSpPr>
        <p:spPr>
          <a:xfrm>
            <a:off x="668965" y="1740575"/>
            <a:ext cx="1572542" cy="553445"/>
          </a:xfrm>
          <a:prstGeom prst="rect">
            <a:avLst/>
          </a:prstGeom>
          <a:noFill/>
        </p:spPr>
        <p:txBody>
          <a:bodyPr wrap="square" rtlCol="0">
            <a:spAutoFit/>
          </a:bodyPr>
          <a:lstStyle/>
          <a:p>
            <a:r>
              <a:rPr lang="fr-FR" sz="1000" b="1" dirty="0" smtClean="0"/>
              <a:t>Nombre de postes opérationnels VS fonctionnels</a:t>
            </a:r>
            <a:endParaRPr lang="fr-FR" sz="1000" b="1" dirty="0"/>
          </a:p>
        </p:txBody>
      </p:sp>
      <p:sp>
        <p:nvSpPr>
          <p:cNvPr id="16" name="ZoneTexte 15"/>
          <p:cNvSpPr txBox="1"/>
          <p:nvPr/>
        </p:nvSpPr>
        <p:spPr>
          <a:xfrm>
            <a:off x="675622" y="2668509"/>
            <a:ext cx="1395297" cy="400110"/>
          </a:xfrm>
          <a:prstGeom prst="rect">
            <a:avLst/>
          </a:prstGeom>
          <a:noFill/>
        </p:spPr>
        <p:txBody>
          <a:bodyPr wrap="square" rtlCol="0">
            <a:spAutoFit/>
          </a:bodyPr>
          <a:lstStyle/>
          <a:p>
            <a:r>
              <a:rPr lang="fr-FR" sz="1000" b="1" dirty="0" smtClean="0"/>
              <a:t>tickets d’incidents ouverts</a:t>
            </a:r>
            <a:endParaRPr lang="fr-FR" sz="1000" b="1" dirty="0"/>
          </a:p>
        </p:txBody>
      </p:sp>
      <p:sp>
        <p:nvSpPr>
          <p:cNvPr id="17" name="ZoneTexte 16"/>
          <p:cNvSpPr txBox="1"/>
          <p:nvPr/>
        </p:nvSpPr>
        <p:spPr>
          <a:xfrm>
            <a:off x="732725" y="3383151"/>
            <a:ext cx="1395297" cy="400110"/>
          </a:xfrm>
          <a:prstGeom prst="rect">
            <a:avLst/>
          </a:prstGeom>
          <a:noFill/>
        </p:spPr>
        <p:txBody>
          <a:bodyPr wrap="square" rtlCol="0">
            <a:spAutoFit/>
          </a:bodyPr>
          <a:lstStyle/>
          <a:p>
            <a:r>
              <a:rPr lang="fr-FR" sz="1000" b="1" dirty="0" smtClean="0"/>
              <a:t>Temps moyen de traitement (en min)</a:t>
            </a:r>
            <a:endParaRPr lang="fr-FR" sz="1000" b="1" dirty="0"/>
          </a:p>
        </p:txBody>
      </p:sp>
      <p:sp>
        <p:nvSpPr>
          <p:cNvPr id="18" name="ZoneTexte 17"/>
          <p:cNvSpPr txBox="1"/>
          <p:nvPr/>
        </p:nvSpPr>
        <p:spPr>
          <a:xfrm>
            <a:off x="714359" y="4139725"/>
            <a:ext cx="1395297" cy="246221"/>
          </a:xfrm>
          <a:prstGeom prst="rect">
            <a:avLst/>
          </a:prstGeom>
          <a:noFill/>
        </p:spPr>
        <p:txBody>
          <a:bodyPr wrap="square" rtlCol="0">
            <a:spAutoFit/>
          </a:bodyPr>
          <a:lstStyle/>
          <a:p>
            <a:r>
              <a:rPr lang="fr-FR" sz="1000" b="1" dirty="0" smtClean="0"/>
              <a:t>Projet en cours</a:t>
            </a:r>
            <a:endParaRPr lang="fr-FR" sz="1000" b="1" dirty="0"/>
          </a:p>
        </p:txBody>
      </p:sp>
      <p:sp>
        <p:nvSpPr>
          <p:cNvPr id="19" name="ZoneTexte 18"/>
          <p:cNvSpPr txBox="1"/>
          <p:nvPr/>
        </p:nvSpPr>
        <p:spPr>
          <a:xfrm>
            <a:off x="725888" y="5003120"/>
            <a:ext cx="1395297" cy="246221"/>
          </a:xfrm>
          <a:prstGeom prst="rect">
            <a:avLst/>
          </a:prstGeom>
          <a:noFill/>
        </p:spPr>
        <p:txBody>
          <a:bodyPr wrap="square" rtlCol="0">
            <a:spAutoFit/>
          </a:bodyPr>
          <a:lstStyle/>
          <a:p>
            <a:r>
              <a:rPr lang="fr-FR" sz="1000" b="1" dirty="0" smtClean="0"/>
              <a:t>Projet en retard</a:t>
            </a:r>
            <a:endParaRPr lang="fr-FR" sz="1000" b="1" dirty="0"/>
          </a:p>
        </p:txBody>
      </p:sp>
      <p:graphicFrame>
        <p:nvGraphicFramePr>
          <p:cNvPr id="20" name="Graphique 19"/>
          <p:cNvGraphicFramePr>
            <a:graphicFrameLocks/>
          </p:cNvGraphicFramePr>
          <p:nvPr>
            <p:extLst>
              <p:ext uri="{D42A27DB-BD31-4B8C-83A1-F6EECF244321}">
                <p14:modId xmlns:p14="http://schemas.microsoft.com/office/powerpoint/2010/main" val="3592491218"/>
              </p:ext>
            </p:extLst>
          </p:nvPr>
        </p:nvGraphicFramePr>
        <p:xfrm>
          <a:off x="8320176" y="757767"/>
          <a:ext cx="3629026" cy="2357468"/>
        </p:xfrm>
        <a:graphic>
          <a:graphicData uri="http://schemas.openxmlformats.org/drawingml/2006/chart">
            <c:chart xmlns:c="http://schemas.openxmlformats.org/drawingml/2006/chart" xmlns:r="http://schemas.openxmlformats.org/officeDocument/2006/relationships" r:id="rId7"/>
          </a:graphicData>
        </a:graphic>
      </p:graphicFrame>
      <p:sp>
        <p:nvSpPr>
          <p:cNvPr id="27" name="ZoneTexte 26"/>
          <p:cNvSpPr txBox="1"/>
          <p:nvPr/>
        </p:nvSpPr>
        <p:spPr>
          <a:xfrm>
            <a:off x="2705124" y="111436"/>
            <a:ext cx="9875520" cy="646331"/>
          </a:xfrm>
          <a:prstGeom prst="rect">
            <a:avLst/>
          </a:prstGeom>
          <a:noFill/>
        </p:spPr>
        <p:txBody>
          <a:bodyPr wrap="square" rtlCol="0">
            <a:spAutoFit/>
          </a:bodyPr>
          <a:lstStyle/>
          <a:p>
            <a:r>
              <a:rPr lang="fr-FR" b="1" u="sng" dirty="0" smtClean="0"/>
              <a:t>TABLEAU DE BORD SUIVI PARC INFORMATIQUE ET SUPPORT BENIN 1</a:t>
            </a:r>
            <a:endParaRPr lang="fr-FR" b="1" u="sng" dirty="0"/>
          </a:p>
          <a:p>
            <a:endParaRPr lang="fr-FR" dirty="0"/>
          </a:p>
        </p:txBody>
      </p:sp>
    </p:spTree>
    <p:extLst>
      <p:ext uri="{BB962C8B-B14F-4D97-AF65-F5344CB8AC3E}">
        <p14:creationId xmlns:p14="http://schemas.microsoft.com/office/powerpoint/2010/main" val="466462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7159"/>
            <a:ext cx="12192000" cy="661443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Graphique 4"/>
          <p:cNvGraphicFramePr>
            <a:graphicFrameLocks/>
          </p:cNvGraphicFramePr>
          <p:nvPr>
            <p:extLst>
              <p:ext uri="{D42A27DB-BD31-4B8C-83A1-F6EECF244321}">
                <p14:modId xmlns:p14="http://schemas.microsoft.com/office/powerpoint/2010/main" val="384662946"/>
              </p:ext>
            </p:extLst>
          </p:nvPr>
        </p:nvGraphicFramePr>
        <p:xfrm>
          <a:off x="96252" y="3477127"/>
          <a:ext cx="4547937" cy="2610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p:cNvGraphicFramePr>
            <a:graphicFrameLocks/>
          </p:cNvGraphicFramePr>
          <p:nvPr>
            <p:extLst>
              <p:ext uri="{D42A27DB-BD31-4B8C-83A1-F6EECF244321}">
                <p14:modId xmlns:p14="http://schemas.microsoft.com/office/powerpoint/2010/main" val="3228304124"/>
              </p:ext>
            </p:extLst>
          </p:nvPr>
        </p:nvGraphicFramePr>
        <p:xfrm>
          <a:off x="4776538" y="3477127"/>
          <a:ext cx="3605461" cy="26108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aphique 7"/>
          <p:cNvGraphicFramePr>
            <a:graphicFrameLocks/>
          </p:cNvGraphicFramePr>
          <p:nvPr>
            <p:extLst>
              <p:ext uri="{D42A27DB-BD31-4B8C-83A1-F6EECF244321}">
                <p14:modId xmlns:p14="http://schemas.microsoft.com/office/powerpoint/2010/main" val="3536279495"/>
              </p:ext>
            </p:extLst>
          </p:nvPr>
        </p:nvGraphicFramePr>
        <p:xfrm>
          <a:off x="8524876" y="3477127"/>
          <a:ext cx="3667124" cy="26108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Graphique 8"/>
          <p:cNvGraphicFramePr>
            <a:graphicFrameLocks/>
          </p:cNvGraphicFramePr>
          <p:nvPr>
            <p:extLst>
              <p:ext uri="{D42A27DB-BD31-4B8C-83A1-F6EECF244321}">
                <p14:modId xmlns:p14="http://schemas.microsoft.com/office/powerpoint/2010/main" val="2332281503"/>
              </p:ext>
            </p:extLst>
          </p:nvPr>
        </p:nvGraphicFramePr>
        <p:xfrm>
          <a:off x="8514348" y="637673"/>
          <a:ext cx="3667124" cy="260007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Graphique 9"/>
          <p:cNvGraphicFramePr>
            <a:graphicFrameLocks/>
          </p:cNvGraphicFramePr>
          <p:nvPr>
            <p:extLst>
              <p:ext uri="{D42A27DB-BD31-4B8C-83A1-F6EECF244321}">
                <p14:modId xmlns:p14="http://schemas.microsoft.com/office/powerpoint/2010/main" val="4016038091"/>
              </p:ext>
            </p:extLst>
          </p:nvPr>
        </p:nvGraphicFramePr>
        <p:xfrm>
          <a:off x="4776538" y="649706"/>
          <a:ext cx="3605461" cy="258804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Graphique 10"/>
          <p:cNvGraphicFramePr>
            <a:graphicFrameLocks/>
          </p:cNvGraphicFramePr>
          <p:nvPr>
            <p:extLst>
              <p:ext uri="{D42A27DB-BD31-4B8C-83A1-F6EECF244321}">
                <p14:modId xmlns:p14="http://schemas.microsoft.com/office/powerpoint/2010/main" val="111893210"/>
              </p:ext>
            </p:extLst>
          </p:nvPr>
        </p:nvGraphicFramePr>
        <p:xfrm>
          <a:off x="96252" y="649705"/>
          <a:ext cx="4547937" cy="2588041"/>
        </p:xfrm>
        <a:graphic>
          <a:graphicData uri="http://schemas.openxmlformats.org/drawingml/2006/chart">
            <c:chart xmlns:c="http://schemas.openxmlformats.org/drawingml/2006/chart" xmlns:r="http://schemas.openxmlformats.org/officeDocument/2006/relationships" r:id="rId8"/>
          </a:graphicData>
        </a:graphic>
      </p:graphicFrame>
      <p:sp>
        <p:nvSpPr>
          <p:cNvPr id="13" name="ZoneTexte 12"/>
          <p:cNvSpPr txBox="1"/>
          <p:nvPr/>
        </p:nvSpPr>
        <p:spPr>
          <a:xfrm>
            <a:off x="2103545" y="75127"/>
            <a:ext cx="9875520" cy="646331"/>
          </a:xfrm>
          <a:prstGeom prst="rect">
            <a:avLst/>
          </a:prstGeom>
          <a:noFill/>
        </p:spPr>
        <p:txBody>
          <a:bodyPr wrap="square" rtlCol="0">
            <a:spAutoFit/>
          </a:bodyPr>
          <a:lstStyle/>
          <a:p>
            <a:r>
              <a:rPr lang="fr-FR" b="1" u="sng" dirty="0" smtClean="0"/>
              <a:t>TABLEAU DE BORD SUIVI PARC INFORMATIQUE ET SUPPORT BENIN 2</a:t>
            </a:r>
            <a:endParaRPr lang="fr-FR" b="1" u="sng" dirty="0"/>
          </a:p>
          <a:p>
            <a:endParaRPr lang="fr-FR" dirty="0"/>
          </a:p>
        </p:txBody>
      </p:sp>
    </p:spTree>
    <p:extLst>
      <p:ext uri="{BB962C8B-B14F-4D97-AF65-F5344CB8AC3E}">
        <p14:creationId xmlns:p14="http://schemas.microsoft.com/office/powerpoint/2010/main" val="637108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7157"/>
            <a:ext cx="12192000" cy="6602401"/>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 name="Graphique 1"/>
          <p:cNvGraphicFramePr>
            <a:graphicFrameLocks/>
          </p:cNvGraphicFramePr>
          <p:nvPr>
            <p:extLst>
              <p:ext uri="{D42A27DB-BD31-4B8C-83A1-F6EECF244321}">
                <p14:modId xmlns:p14="http://schemas.microsoft.com/office/powerpoint/2010/main" val="4242890928"/>
              </p:ext>
            </p:extLst>
          </p:nvPr>
        </p:nvGraphicFramePr>
        <p:xfrm>
          <a:off x="108283" y="727904"/>
          <a:ext cx="4379496" cy="256273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à coins arrondis 4"/>
          <p:cNvSpPr/>
          <p:nvPr/>
        </p:nvSpPr>
        <p:spPr>
          <a:xfrm>
            <a:off x="4733544" y="727904"/>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6" name="Rectangle à coins arrondis 5"/>
          <p:cNvSpPr/>
          <p:nvPr/>
        </p:nvSpPr>
        <p:spPr>
          <a:xfrm>
            <a:off x="8530390" y="727904"/>
            <a:ext cx="3545306"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8" name="ZoneTexte 7"/>
          <p:cNvSpPr txBox="1"/>
          <p:nvPr/>
        </p:nvSpPr>
        <p:spPr>
          <a:xfrm>
            <a:off x="5140853" y="727904"/>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poste Administration ;</a:t>
            </a:r>
            <a:endParaRPr lang="fr-FR" sz="1400" b="1" u="sng" dirty="0">
              <a:latin typeface="Agency FB" panose="020B0503020202020204" pitchFamily="34" charset="0"/>
            </a:endParaRPr>
          </a:p>
        </p:txBody>
      </p:sp>
      <p:sp>
        <p:nvSpPr>
          <p:cNvPr id="9" name="ZoneTexte 8"/>
          <p:cNvSpPr txBox="1"/>
          <p:nvPr/>
        </p:nvSpPr>
        <p:spPr>
          <a:xfrm>
            <a:off x="9112878" y="686765"/>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poste Production ;</a:t>
            </a:r>
            <a:endParaRPr lang="fr-FR" sz="1400" b="1" u="sng" dirty="0">
              <a:latin typeface="Agency FB" panose="020B0503020202020204" pitchFamily="34" charset="0"/>
            </a:endParaRPr>
          </a:p>
        </p:txBody>
      </p:sp>
      <p:sp>
        <p:nvSpPr>
          <p:cNvPr id="10" name="Rectangle à coins arrondis 9"/>
          <p:cNvSpPr/>
          <p:nvPr/>
        </p:nvSpPr>
        <p:spPr>
          <a:xfrm>
            <a:off x="108283" y="3558336"/>
            <a:ext cx="4492913"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1" name="ZoneTexte 10"/>
          <p:cNvSpPr txBox="1"/>
          <p:nvPr/>
        </p:nvSpPr>
        <p:spPr>
          <a:xfrm>
            <a:off x="794324" y="3558336"/>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temps d’</a:t>
            </a:r>
            <a:r>
              <a:rPr lang="fr-FR" sz="1400" b="1" u="sng" dirty="0" err="1" smtClean="0">
                <a:latin typeface="Agency FB" panose="020B0503020202020204" pitchFamily="34" charset="0"/>
              </a:rPr>
              <a:t>innactiviter</a:t>
            </a:r>
            <a:r>
              <a:rPr lang="fr-FR" sz="1400" b="1" u="sng" dirty="0" smtClean="0">
                <a:latin typeface="Agency FB" panose="020B0503020202020204" pitchFamily="34" charset="0"/>
              </a:rPr>
              <a:t>;</a:t>
            </a:r>
            <a:endParaRPr lang="fr-FR" sz="1400" b="1" u="sng" dirty="0">
              <a:latin typeface="Agency FB" panose="020B0503020202020204" pitchFamily="34" charset="0"/>
            </a:endParaRPr>
          </a:p>
        </p:txBody>
      </p:sp>
      <p:sp>
        <p:nvSpPr>
          <p:cNvPr id="12" name="Rectangle à coins arrondis 11"/>
          <p:cNvSpPr/>
          <p:nvPr/>
        </p:nvSpPr>
        <p:spPr>
          <a:xfrm>
            <a:off x="4733544" y="3545636"/>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3" name="Rectangle à coins arrondis 12"/>
          <p:cNvSpPr/>
          <p:nvPr/>
        </p:nvSpPr>
        <p:spPr>
          <a:xfrm>
            <a:off x="8466890" y="3558336"/>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4" name="ZoneTexte 13"/>
          <p:cNvSpPr txBox="1"/>
          <p:nvPr/>
        </p:nvSpPr>
        <p:spPr>
          <a:xfrm>
            <a:off x="5311541" y="3487106"/>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sur les projets;</a:t>
            </a:r>
            <a:endParaRPr lang="fr-FR" sz="1400" b="1" u="sng" dirty="0">
              <a:latin typeface="Agency FB" panose="020B0503020202020204" pitchFamily="34" charset="0"/>
            </a:endParaRPr>
          </a:p>
        </p:txBody>
      </p:sp>
      <p:sp>
        <p:nvSpPr>
          <p:cNvPr id="15" name="ZoneTexte 14"/>
          <p:cNvSpPr txBox="1"/>
          <p:nvPr/>
        </p:nvSpPr>
        <p:spPr>
          <a:xfrm>
            <a:off x="9195763" y="3495167"/>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sur les tickets;</a:t>
            </a:r>
            <a:endParaRPr lang="fr-FR" sz="1400" b="1" u="sng" dirty="0">
              <a:latin typeface="Agency FB" panose="020B0503020202020204" pitchFamily="34" charset="0"/>
            </a:endParaRPr>
          </a:p>
        </p:txBody>
      </p:sp>
      <p:sp>
        <p:nvSpPr>
          <p:cNvPr id="16" name="ZoneTexte 15"/>
          <p:cNvSpPr txBox="1"/>
          <p:nvPr/>
        </p:nvSpPr>
        <p:spPr>
          <a:xfrm>
            <a:off x="4763113" y="994542"/>
            <a:ext cx="3584395" cy="2031325"/>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Pour les 2 postes de la DP besoin d’un clavier et 2 souris</a:t>
            </a:r>
          </a:p>
          <a:p>
            <a:pPr marL="285750" indent="-285750">
              <a:buFontTx/>
              <a:buChar char="-"/>
            </a:pPr>
            <a:r>
              <a:rPr lang="fr-FR" sz="1400" dirty="0" smtClean="0">
                <a:latin typeface="Agency FB" panose="020B0503020202020204" pitchFamily="34" charset="0"/>
              </a:rPr>
              <a:t>Pour un  postes de la DRH le switch a été acheté mais en manque de rallonge </a:t>
            </a:r>
            <a:r>
              <a:rPr lang="fr-FR" sz="1400" dirty="0" smtClean="0">
                <a:latin typeface="Agency FB" panose="020B0503020202020204" pitchFamily="34" charset="0"/>
              </a:rPr>
              <a:t> </a:t>
            </a:r>
            <a:r>
              <a:rPr lang="fr-FR" sz="1400" dirty="0" smtClean="0">
                <a:latin typeface="Agency FB" panose="020B0503020202020204" pitchFamily="34" charset="0"/>
              </a:rPr>
              <a:t>pour le connecter au réseau et d’une sourie ( poste réservé a un stagiaire éventuel)</a:t>
            </a:r>
          </a:p>
          <a:p>
            <a:pPr marL="285750" indent="-285750">
              <a:buFontTx/>
              <a:buChar char="-"/>
            </a:pPr>
            <a:r>
              <a:rPr lang="fr-FR" sz="1400" dirty="0" smtClean="0">
                <a:latin typeface="Agency FB" panose="020B0503020202020204" pitchFamily="34" charset="0"/>
              </a:rPr>
              <a:t>Pour le poste de la DQ besoin d’une souris ( prévoir changer les souris qui ne sont plus très confortables)</a:t>
            </a:r>
          </a:p>
          <a:p>
            <a:pPr marL="285750" indent="-285750">
              <a:buFontTx/>
              <a:buChar char="-"/>
            </a:pPr>
            <a:r>
              <a:rPr lang="fr-FR" sz="1400" dirty="0" smtClean="0">
                <a:latin typeface="Agency FB" panose="020B0503020202020204" pitchFamily="34" charset="0"/>
              </a:rPr>
              <a:t>Pour le poste de la DA le switch a été acheté mais pas de rallonge pour le brancher </a:t>
            </a:r>
            <a:endParaRPr lang="fr-FR" sz="1400" dirty="0">
              <a:latin typeface="Agency FB" panose="020B0503020202020204" pitchFamily="34" charset="0"/>
            </a:endParaRPr>
          </a:p>
        </p:txBody>
      </p:sp>
      <p:sp>
        <p:nvSpPr>
          <p:cNvPr id="17" name="ZoneTexte 16"/>
          <p:cNvSpPr txBox="1"/>
          <p:nvPr/>
        </p:nvSpPr>
        <p:spPr>
          <a:xfrm>
            <a:off x="8530390" y="920595"/>
            <a:ext cx="3545305" cy="1815882"/>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MOOV: P11 l’eau de la climatisation endommage le clavier de cette position; P23 l’</a:t>
            </a:r>
            <a:r>
              <a:rPr lang="fr-FR" sz="1400" dirty="0" err="1" smtClean="0">
                <a:latin typeface="Agency FB" panose="020B0503020202020204" pitchFamily="34" charset="0"/>
              </a:rPr>
              <a:t>uc</a:t>
            </a:r>
            <a:r>
              <a:rPr lang="fr-FR" sz="1400" dirty="0" smtClean="0">
                <a:latin typeface="Agency FB" panose="020B0503020202020204" pitchFamily="34" charset="0"/>
              </a:rPr>
              <a:t> est défectueuse</a:t>
            </a:r>
          </a:p>
          <a:p>
            <a:pPr marL="285750" indent="-285750">
              <a:buFontTx/>
              <a:buChar char="-"/>
            </a:pPr>
            <a:r>
              <a:rPr lang="fr-FR" sz="1400" dirty="0" smtClean="0">
                <a:latin typeface="Agency FB" panose="020B0503020202020204" pitchFamily="34" charset="0"/>
              </a:rPr>
              <a:t>MTN: besoin D ’une UC P34 et une </a:t>
            </a:r>
            <a:r>
              <a:rPr lang="fr-FR" sz="1400" dirty="0" smtClean="0">
                <a:latin typeface="Agency FB" panose="020B0503020202020204" pitchFamily="34" charset="0"/>
              </a:rPr>
              <a:t>souris et un clavier </a:t>
            </a:r>
            <a:endParaRPr lang="fr-FR" sz="1400" dirty="0" smtClean="0">
              <a:latin typeface="Agency FB" panose="020B0503020202020204" pitchFamily="34" charset="0"/>
            </a:endParaRPr>
          </a:p>
          <a:p>
            <a:pPr marL="285750" indent="-285750">
              <a:buFontTx/>
              <a:buChar char="-"/>
            </a:pPr>
            <a:r>
              <a:rPr lang="fr-FR" sz="1400" dirty="0" smtClean="0">
                <a:latin typeface="Agency FB" panose="020B0503020202020204" pitchFamily="34" charset="0"/>
              </a:rPr>
              <a:t>FTY</a:t>
            </a:r>
            <a:r>
              <a:rPr lang="fr-FR" sz="1400" dirty="0" smtClean="0">
                <a:latin typeface="Agency FB" panose="020B0503020202020204" pitchFamily="34" charset="0"/>
              </a:rPr>
              <a:t>: un disque dure a remplacer sur une position FTY 4 souris a </a:t>
            </a:r>
            <a:r>
              <a:rPr lang="fr-FR" sz="1400" dirty="0">
                <a:latin typeface="Agency FB" panose="020B0503020202020204" pitchFamily="34" charset="0"/>
              </a:rPr>
              <a:t>remplacer car pénible a </a:t>
            </a:r>
            <a:r>
              <a:rPr lang="fr-FR" sz="1400" dirty="0" smtClean="0">
                <a:latin typeface="Agency FB" panose="020B0503020202020204" pitchFamily="34" charset="0"/>
              </a:rPr>
              <a:t>utiliser</a:t>
            </a:r>
          </a:p>
          <a:p>
            <a:pPr marL="285750" indent="-285750">
              <a:buFontTx/>
              <a:buChar char="-"/>
            </a:pPr>
            <a:r>
              <a:rPr lang="fr-FR" sz="1400" dirty="0" smtClean="0">
                <a:latin typeface="Agency FB" panose="020B0503020202020204" pitchFamily="34" charset="0"/>
              </a:rPr>
              <a:t>Réception et configuration des nouveaux postes la campagne </a:t>
            </a:r>
            <a:r>
              <a:rPr lang="fr-FR" sz="1400" dirty="0" err="1" smtClean="0">
                <a:latin typeface="Agency FB" panose="020B0503020202020204" pitchFamily="34" charset="0"/>
              </a:rPr>
              <a:t>sbin</a:t>
            </a:r>
            <a:r>
              <a:rPr lang="fr-FR" sz="1400" dirty="0" smtClean="0">
                <a:latin typeface="Agency FB" panose="020B0503020202020204" pitchFamily="34" charset="0"/>
              </a:rPr>
              <a:t> en a déjà bénéfici</a:t>
            </a:r>
            <a:r>
              <a:rPr lang="fr-FR" sz="1400" dirty="0">
                <a:latin typeface="Agency FB" panose="020B0503020202020204" pitchFamily="34" charset="0"/>
              </a:rPr>
              <a:t>é</a:t>
            </a:r>
            <a:r>
              <a:rPr lang="fr-FR" sz="1400" dirty="0" smtClean="0">
                <a:latin typeface="Agency FB" panose="020B0503020202020204" pitchFamily="34" charset="0"/>
              </a:rPr>
              <a:t> de 8 sur les 108 installés</a:t>
            </a:r>
            <a:r>
              <a:rPr lang="fr-FR" sz="1400" dirty="0" smtClean="0">
                <a:latin typeface="Agency FB" panose="020B0503020202020204" pitchFamily="34" charset="0"/>
              </a:rPr>
              <a:t> </a:t>
            </a:r>
            <a:endParaRPr lang="fr-FR" sz="1400" dirty="0" smtClean="0">
              <a:latin typeface="Agency FB" panose="020B0503020202020204" pitchFamily="34" charset="0"/>
            </a:endParaRPr>
          </a:p>
        </p:txBody>
      </p:sp>
      <p:sp>
        <p:nvSpPr>
          <p:cNvPr id="18" name="ZoneTexte 17"/>
          <p:cNvSpPr txBox="1"/>
          <p:nvPr/>
        </p:nvSpPr>
        <p:spPr>
          <a:xfrm>
            <a:off x="4773595" y="3695761"/>
            <a:ext cx="3584395" cy="2677656"/>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BCP Cameroun </a:t>
            </a:r>
            <a:r>
              <a:rPr lang="fr-FR" sz="1400" dirty="0" smtClean="0">
                <a:latin typeface="Agency FB" panose="020B0503020202020204" pitchFamily="34" charset="0"/>
              </a:rPr>
              <a:t>une visite du site devant accueillir les serveurs a été effectué la semaine passé le projet a pris </a:t>
            </a:r>
            <a:r>
              <a:rPr lang="fr-FR" sz="1400" dirty="0" smtClean="0">
                <a:latin typeface="Agency FB" panose="020B0503020202020204" pitchFamily="34" charset="0"/>
              </a:rPr>
              <a:t>du retard sur les délais </a:t>
            </a:r>
            <a:r>
              <a:rPr lang="fr-FR" sz="1400" dirty="0" smtClean="0">
                <a:latin typeface="Agency FB" panose="020B0503020202020204" pitchFamily="34" charset="0"/>
              </a:rPr>
              <a:t>prédéfinis </a:t>
            </a:r>
            <a:endParaRPr lang="fr-FR" sz="1400" dirty="0" smtClean="0">
              <a:latin typeface="Agency FB" panose="020B0503020202020204" pitchFamily="34" charset="0"/>
            </a:endParaRPr>
          </a:p>
          <a:p>
            <a:pPr marL="285750" indent="-285750">
              <a:buFontTx/>
              <a:buChar char="-"/>
            </a:pPr>
            <a:r>
              <a:rPr lang="fr-FR" sz="1400" dirty="0" smtClean="0">
                <a:latin typeface="Agency FB" panose="020B0503020202020204" pitchFamily="34" charset="0"/>
              </a:rPr>
              <a:t>IVR GUINEE BISEAU : le ticket est déjà escaladé chez le support </a:t>
            </a:r>
            <a:r>
              <a:rPr lang="fr-FR" sz="1400" dirty="0" err="1" smtClean="0">
                <a:latin typeface="Agency FB" panose="020B0503020202020204" pitchFamily="34" charset="0"/>
              </a:rPr>
              <a:t>Nobelbiz</a:t>
            </a:r>
            <a:endParaRPr lang="fr-FR" sz="1400" dirty="0" smtClean="0">
              <a:latin typeface="Agency FB" panose="020B0503020202020204" pitchFamily="34" charset="0"/>
            </a:endParaRPr>
          </a:p>
          <a:p>
            <a:pPr marL="285750" indent="-285750">
              <a:buFontTx/>
              <a:buChar char="-"/>
            </a:pPr>
            <a:r>
              <a:rPr lang="fr-FR" sz="1400" dirty="0" smtClean="0">
                <a:latin typeface="Agency FB" panose="020B0503020202020204" pitchFamily="34" charset="0"/>
              </a:rPr>
              <a:t>BCP MTN Brazza: stand by</a:t>
            </a:r>
          </a:p>
          <a:p>
            <a:pPr marL="285750" indent="-285750">
              <a:buFontTx/>
              <a:buChar char="-"/>
            </a:pPr>
            <a:r>
              <a:rPr lang="fr-FR" sz="1400" dirty="0" err="1" smtClean="0">
                <a:latin typeface="Agency FB" panose="020B0503020202020204" pitchFamily="34" charset="0"/>
              </a:rPr>
              <a:t>Trunk</a:t>
            </a:r>
            <a:r>
              <a:rPr lang="fr-FR" sz="1400" dirty="0" smtClean="0">
                <a:latin typeface="Agency FB" panose="020B0503020202020204" pitchFamily="34" charset="0"/>
              </a:rPr>
              <a:t> </a:t>
            </a:r>
            <a:r>
              <a:rPr lang="fr-FR" sz="1400" dirty="0" err="1" smtClean="0">
                <a:latin typeface="Agency FB" panose="020B0503020202020204" pitchFamily="34" charset="0"/>
              </a:rPr>
              <a:t>sip</a:t>
            </a:r>
            <a:r>
              <a:rPr lang="fr-FR" sz="1400" dirty="0" smtClean="0">
                <a:latin typeface="Agency FB" panose="020B0503020202020204" pitchFamily="34" charset="0"/>
              </a:rPr>
              <a:t> </a:t>
            </a:r>
            <a:r>
              <a:rPr lang="fr-FR" sz="1400" dirty="0" err="1" smtClean="0">
                <a:latin typeface="Agency FB" panose="020B0503020202020204" pitchFamily="34" charset="0"/>
              </a:rPr>
              <a:t>moov</a:t>
            </a:r>
            <a:r>
              <a:rPr lang="fr-FR" sz="1400" dirty="0" smtClean="0">
                <a:latin typeface="Agency FB" panose="020B0503020202020204" pitchFamily="34" charset="0"/>
              </a:rPr>
              <a:t> : en </a:t>
            </a:r>
            <a:r>
              <a:rPr lang="fr-FR" sz="1400" dirty="0" smtClean="0">
                <a:latin typeface="Agency FB" panose="020B0503020202020204" pitchFamily="34" charset="0"/>
              </a:rPr>
              <a:t>cours</a:t>
            </a:r>
          </a:p>
          <a:p>
            <a:pPr marL="285750" indent="-285750">
              <a:buFontTx/>
              <a:buChar char="-"/>
            </a:pPr>
            <a:r>
              <a:rPr lang="fr-FR" sz="1400" dirty="0" smtClean="0">
                <a:latin typeface="Agency FB" panose="020B0503020202020204" pitchFamily="34" charset="0"/>
              </a:rPr>
              <a:t>Installation plateforme </a:t>
            </a:r>
            <a:r>
              <a:rPr lang="fr-FR" sz="1400" dirty="0" err="1" smtClean="0">
                <a:latin typeface="Agency FB" panose="020B0503020202020204" pitchFamily="34" charset="0"/>
              </a:rPr>
              <a:t>hermes</a:t>
            </a:r>
            <a:r>
              <a:rPr lang="fr-FR" sz="1400" dirty="0" smtClean="0">
                <a:latin typeface="Agency FB" panose="020B0503020202020204" pitchFamily="34" charset="0"/>
              </a:rPr>
              <a:t> cote d’ivoire: en cours l’installation a démarré avec 3 jours de retard</a:t>
            </a:r>
          </a:p>
          <a:p>
            <a:pPr marL="285750" indent="-285750">
              <a:buFontTx/>
              <a:buChar char="-"/>
            </a:pPr>
            <a:r>
              <a:rPr lang="fr-FR" sz="1400" dirty="0" smtClean="0">
                <a:latin typeface="Agency FB" panose="020B0503020202020204" pitchFamily="34" charset="0"/>
              </a:rPr>
              <a:t>Interconnexion </a:t>
            </a:r>
            <a:r>
              <a:rPr lang="fr-FR" sz="1400" dirty="0" err="1" smtClean="0">
                <a:latin typeface="Agency FB" panose="020B0503020202020204" pitchFamily="34" charset="0"/>
              </a:rPr>
              <a:t>sbin</a:t>
            </a:r>
            <a:r>
              <a:rPr lang="fr-FR" sz="1400" dirty="0" smtClean="0">
                <a:latin typeface="Agency FB" panose="020B0503020202020204" pitchFamily="34" charset="0"/>
              </a:rPr>
              <a:t>: nous en sommes a la phase de test</a:t>
            </a:r>
          </a:p>
          <a:p>
            <a:pPr marL="285750" indent="-285750">
              <a:buFontTx/>
              <a:buChar char="-"/>
            </a:pPr>
            <a:r>
              <a:rPr lang="fr-FR" sz="1400" dirty="0" smtClean="0">
                <a:latin typeface="Agency FB" panose="020B0503020202020204" pitchFamily="34" charset="0"/>
              </a:rPr>
              <a:t>Installation serveur </a:t>
            </a:r>
            <a:r>
              <a:rPr lang="fr-FR" sz="1400" dirty="0" err="1" smtClean="0">
                <a:latin typeface="Agency FB" panose="020B0503020202020204" pitchFamily="34" charset="0"/>
              </a:rPr>
              <a:t>yellochat</a:t>
            </a:r>
            <a:r>
              <a:rPr lang="fr-FR" sz="1400" dirty="0" smtClean="0">
                <a:latin typeface="Agency FB" panose="020B0503020202020204" pitchFamily="34" charset="0"/>
              </a:rPr>
              <a:t>: En cours</a:t>
            </a:r>
            <a:endParaRPr lang="fr-FR" sz="1400" dirty="0" smtClean="0">
              <a:latin typeface="Agency FB" panose="020B0503020202020204" pitchFamily="34" charset="0"/>
            </a:endParaRP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19" name="ZoneTexte 18"/>
          <p:cNvSpPr txBox="1"/>
          <p:nvPr/>
        </p:nvSpPr>
        <p:spPr>
          <a:xfrm>
            <a:off x="8599476" y="3775898"/>
            <a:ext cx="3531911" cy="2677656"/>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Impossible de connecté l’appel nous avons ce message sur un poste de </a:t>
            </a:r>
            <a:r>
              <a:rPr lang="fr-FR" sz="1400" dirty="0" err="1" smtClean="0">
                <a:latin typeface="Agency FB" panose="020B0503020202020204" pitchFamily="34" charset="0"/>
              </a:rPr>
              <a:t>bytel</a:t>
            </a:r>
            <a:r>
              <a:rPr lang="fr-FR" sz="1400" dirty="0" smtClean="0">
                <a:latin typeface="Agency FB" panose="020B0503020202020204" pitchFamily="34" charset="0"/>
              </a:rPr>
              <a:t> ce qui ne permet pas de prendre des appels sur cette position</a:t>
            </a:r>
          </a:p>
          <a:p>
            <a:pPr marL="285750" indent="-285750">
              <a:buFontTx/>
              <a:buChar char="-"/>
            </a:pPr>
            <a:r>
              <a:rPr lang="fr-FR" sz="1400" dirty="0" smtClean="0">
                <a:latin typeface="Agency FB" panose="020B0503020202020204" pitchFamily="34" charset="0"/>
              </a:rPr>
              <a:t>La badgeuse est en cours de mise a jours</a:t>
            </a:r>
          </a:p>
          <a:p>
            <a:pPr marL="285750" indent="-285750">
              <a:buFontTx/>
              <a:buChar char="-"/>
            </a:pPr>
            <a:endParaRPr lang="fr-FR" sz="1400" dirty="0">
              <a:latin typeface="Agency FB" panose="020B0503020202020204" pitchFamily="34" charset="0"/>
            </a:endParaRPr>
          </a:p>
          <a:p>
            <a:r>
              <a:rPr lang="fr-FR" sz="1400" b="1" dirty="0" smtClean="0">
                <a:solidFill>
                  <a:srgbClr val="FF0000"/>
                </a:solidFill>
                <a:latin typeface="Agency FB" panose="020B0503020202020204" pitchFamily="34" charset="0"/>
              </a:rPr>
              <a:t>NB: </a:t>
            </a:r>
            <a:r>
              <a:rPr lang="fr-FR" sz="1400" dirty="0" smtClean="0">
                <a:latin typeface="Agency FB" panose="020B0503020202020204" pitchFamily="34" charset="0"/>
              </a:rPr>
              <a:t>il a été mis a disposition un certains nombre de matériel informatique d’où le constat de l’amélioration du nombre de postes opérationnelles</a:t>
            </a:r>
          </a:p>
          <a:p>
            <a:r>
              <a:rPr lang="fr-FR" sz="1400" b="1" dirty="0" smtClean="0">
                <a:solidFill>
                  <a:srgbClr val="FF0000"/>
                </a:solidFill>
                <a:latin typeface="Agency FB" panose="020B0503020202020204" pitchFamily="34" charset="0"/>
              </a:rPr>
              <a:t>Recommandation: </a:t>
            </a:r>
            <a:r>
              <a:rPr lang="fr-FR" sz="1400" dirty="0" smtClean="0">
                <a:latin typeface="Agency FB" panose="020B0503020202020204" pitchFamily="34" charset="0"/>
              </a:rPr>
              <a:t>remplacer les </a:t>
            </a:r>
            <a:r>
              <a:rPr lang="fr-FR" sz="1400" dirty="0" err="1" smtClean="0">
                <a:latin typeface="Agency FB" panose="020B0503020202020204" pitchFamily="34" charset="0"/>
              </a:rPr>
              <a:t>core</a:t>
            </a:r>
            <a:r>
              <a:rPr lang="fr-FR" sz="1400" dirty="0" smtClean="0">
                <a:latin typeface="Agency FB" panose="020B0503020202020204" pitchFamily="34" charset="0"/>
              </a:rPr>
              <a:t> i2 encore présent sur le parc par des postes minimum </a:t>
            </a:r>
            <a:r>
              <a:rPr lang="fr-FR" sz="1400" dirty="0" err="1" smtClean="0">
                <a:latin typeface="Agency FB" panose="020B0503020202020204" pitchFamily="34" charset="0"/>
              </a:rPr>
              <a:t>core</a:t>
            </a:r>
            <a:r>
              <a:rPr lang="fr-FR" sz="1400" dirty="0" smtClean="0">
                <a:latin typeface="Agency FB" panose="020B0503020202020204" pitchFamily="34" charset="0"/>
              </a:rPr>
              <a:t> i5 </a:t>
            </a:r>
            <a:r>
              <a:rPr lang="fr-FR" sz="1400" dirty="0" err="1" smtClean="0">
                <a:latin typeface="Agency FB" panose="020B0503020202020204" pitchFamily="34" charset="0"/>
              </a:rPr>
              <a:t>win</a:t>
            </a:r>
            <a:r>
              <a:rPr lang="fr-FR" sz="1400" dirty="0" smtClean="0">
                <a:latin typeface="Agency FB" panose="020B0503020202020204" pitchFamily="34" charset="0"/>
              </a:rPr>
              <a:t> 10</a:t>
            </a:r>
            <a:endParaRPr lang="fr-FR" sz="1400" dirty="0" smtClean="0">
              <a:latin typeface="Agency FB" panose="020B0503020202020204" pitchFamily="34" charset="0"/>
            </a:endParaRPr>
          </a:p>
          <a:p>
            <a:pPr marL="285750" indent="-285750">
              <a:buFontTx/>
              <a:buChar char="-"/>
            </a:pPr>
            <a:endParaRPr lang="fr-FR" sz="1400" dirty="0" smtClean="0">
              <a:latin typeface="Agency FB" panose="020B0503020202020204" pitchFamily="34" charset="0"/>
            </a:endParaRP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20" name="ZoneTexte 19"/>
          <p:cNvSpPr txBox="1"/>
          <p:nvPr/>
        </p:nvSpPr>
        <p:spPr>
          <a:xfrm>
            <a:off x="323086" y="3985077"/>
            <a:ext cx="4051381" cy="954107"/>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Sur MTN Nous avons  connu des coupures d’appels du a un dysfonctionnement coté </a:t>
            </a:r>
            <a:r>
              <a:rPr lang="fr-FR" sz="1400" dirty="0" smtClean="0">
                <a:latin typeface="Agency FB" panose="020B0503020202020204" pitchFamily="34" charset="0"/>
              </a:rPr>
              <a:t>client dans la nuit du mercredi qui a duré 1h45</a:t>
            </a:r>
            <a:endParaRPr lang="fr-FR" sz="1400" dirty="0" smtClean="0">
              <a:latin typeface="Agency FB" panose="020B0503020202020204" pitchFamily="34" charset="0"/>
            </a:endParaRPr>
          </a:p>
          <a:p>
            <a:pPr marL="285750" indent="-285750">
              <a:buFontTx/>
              <a:buChar char="-"/>
            </a:pPr>
            <a:endParaRPr lang="fr-FR" sz="1400" dirty="0">
              <a:latin typeface="Agency FB" panose="020B0503020202020204" pitchFamily="34" charset="0"/>
            </a:endParaRPr>
          </a:p>
        </p:txBody>
      </p:sp>
      <p:sp>
        <p:nvSpPr>
          <p:cNvPr id="21" name="ZoneTexte 20"/>
          <p:cNvSpPr txBox="1"/>
          <p:nvPr/>
        </p:nvSpPr>
        <p:spPr>
          <a:xfrm>
            <a:off x="2705124" y="111436"/>
            <a:ext cx="9875520" cy="646331"/>
          </a:xfrm>
          <a:prstGeom prst="rect">
            <a:avLst/>
          </a:prstGeom>
          <a:noFill/>
        </p:spPr>
        <p:txBody>
          <a:bodyPr wrap="square" rtlCol="0">
            <a:spAutoFit/>
          </a:bodyPr>
          <a:lstStyle/>
          <a:p>
            <a:r>
              <a:rPr lang="fr-FR" b="1" u="sng" dirty="0" smtClean="0"/>
              <a:t>TABLEAU DE BORD SUIVI PARC INFORMATIQUE ET SUPPORT BENIN 3</a:t>
            </a:r>
            <a:endParaRPr lang="fr-FR" b="1" u="sng" dirty="0"/>
          </a:p>
          <a:p>
            <a:endParaRPr lang="fr-FR" dirty="0"/>
          </a:p>
        </p:txBody>
      </p:sp>
    </p:spTree>
    <p:extLst>
      <p:ext uri="{BB962C8B-B14F-4D97-AF65-F5344CB8AC3E}">
        <p14:creationId xmlns:p14="http://schemas.microsoft.com/office/powerpoint/2010/main" val="3298865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82725"/>
            <a:ext cx="12192000" cy="650683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6" name="Graphique 5"/>
          <p:cNvGraphicFramePr>
            <a:graphicFrameLocks/>
          </p:cNvGraphicFramePr>
          <p:nvPr>
            <p:extLst>
              <p:ext uri="{D42A27DB-BD31-4B8C-83A1-F6EECF244321}">
                <p14:modId xmlns:p14="http://schemas.microsoft.com/office/powerpoint/2010/main" val="2553223231"/>
              </p:ext>
            </p:extLst>
          </p:nvPr>
        </p:nvGraphicFramePr>
        <p:xfrm>
          <a:off x="8162322" y="829056"/>
          <a:ext cx="3884016" cy="24871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8"/>
          <p:cNvGraphicFramePr>
            <a:graphicFrameLocks/>
          </p:cNvGraphicFramePr>
          <p:nvPr>
            <p:extLst>
              <p:ext uri="{D42A27DB-BD31-4B8C-83A1-F6EECF244321}">
                <p14:modId xmlns:p14="http://schemas.microsoft.com/office/powerpoint/2010/main" val="73276766"/>
              </p:ext>
            </p:extLst>
          </p:nvPr>
        </p:nvGraphicFramePr>
        <p:xfrm>
          <a:off x="4497706" y="829056"/>
          <a:ext cx="3491261" cy="24871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aphique 10"/>
          <p:cNvGraphicFramePr>
            <a:graphicFrameLocks/>
          </p:cNvGraphicFramePr>
          <p:nvPr>
            <p:extLst>
              <p:ext uri="{D42A27DB-BD31-4B8C-83A1-F6EECF244321}">
                <p14:modId xmlns:p14="http://schemas.microsoft.com/office/powerpoint/2010/main" val="1309377871"/>
              </p:ext>
            </p:extLst>
          </p:nvPr>
        </p:nvGraphicFramePr>
        <p:xfrm>
          <a:off x="440335" y="829056"/>
          <a:ext cx="3884016" cy="24871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Graphique 12"/>
          <p:cNvGraphicFramePr>
            <a:graphicFrameLocks/>
          </p:cNvGraphicFramePr>
          <p:nvPr>
            <p:extLst>
              <p:ext uri="{D42A27DB-BD31-4B8C-83A1-F6EECF244321}">
                <p14:modId xmlns:p14="http://schemas.microsoft.com/office/powerpoint/2010/main" val="3074339362"/>
              </p:ext>
            </p:extLst>
          </p:nvPr>
        </p:nvGraphicFramePr>
        <p:xfrm>
          <a:off x="6275158" y="3535680"/>
          <a:ext cx="5775784" cy="2487168"/>
        </p:xfrm>
        <a:graphic>
          <a:graphicData uri="http://schemas.openxmlformats.org/drawingml/2006/chart">
            <c:chart xmlns:c="http://schemas.openxmlformats.org/drawingml/2006/chart" xmlns:r="http://schemas.openxmlformats.org/officeDocument/2006/relationships" r:id="rId6"/>
          </a:graphicData>
        </a:graphic>
      </p:graphicFrame>
      <p:sp>
        <p:nvSpPr>
          <p:cNvPr id="10" name="ZoneTexte 9"/>
          <p:cNvSpPr txBox="1"/>
          <p:nvPr/>
        </p:nvSpPr>
        <p:spPr>
          <a:xfrm>
            <a:off x="2705124" y="111436"/>
            <a:ext cx="9875520" cy="646331"/>
          </a:xfrm>
          <a:prstGeom prst="rect">
            <a:avLst/>
          </a:prstGeom>
          <a:noFill/>
        </p:spPr>
        <p:txBody>
          <a:bodyPr wrap="square" rtlCol="0">
            <a:spAutoFit/>
          </a:bodyPr>
          <a:lstStyle/>
          <a:p>
            <a:r>
              <a:rPr lang="fr-FR" b="1" u="sng" dirty="0" smtClean="0"/>
              <a:t>TABLEAU DE BORD SUIVI PARC INFORMATIQUE ET SUPPORT FILIALE 1</a:t>
            </a:r>
            <a:endParaRPr lang="fr-FR" b="1" u="sng" dirty="0"/>
          </a:p>
          <a:p>
            <a:endParaRPr lang="fr-FR" dirty="0"/>
          </a:p>
        </p:txBody>
      </p:sp>
      <p:graphicFrame>
        <p:nvGraphicFramePr>
          <p:cNvPr id="14" name="Graphique 13"/>
          <p:cNvGraphicFramePr>
            <a:graphicFrameLocks/>
          </p:cNvGraphicFramePr>
          <p:nvPr>
            <p:extLst>
              <p:ext uri="{D42A27DB-BD31-4B8C-83A1-F6EECF244321}">
                <p14:modId xmlns:p14="http://schemas.microsoft.com/office/powerpoint/2010/main" val="3048972102"/>
              </p:ext>
            </p:extLst>
          </p:nvPr>
        </p:nvGraphicFramePr>
        <p:xfrm>
          <a:off x="440334" y="3535680"/>
          <a:ext cx="5693765" cy="248716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979968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à coins arrondis 4"/>
          <p:cNvSpPr/>
          <p:nvPr/>
        </p:nvSpPr>
        <p:spPr>
          <a:xfrm>
            <a:off x="4733544" y="727904"/>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6" name="Rectangle à coins arrondis 5"/>
          <p:cNvSpPr/>
          <p:nvPr/>
        </p:nvSpPr>
        <p:spPr>
          <a:xfrm>
            <a:off x="8530390" y="727904"/>
            <a:ext cx="3545306"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8" name="ZoneTexte 7"/>
          <p:cNvSpPr txBox="1"/>
          <p:nvPr/>
        </p:nvSpPr>
        <p:spPr>
          <a:xfrm>
            <a:off x="5140853" y="727904"/>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CONGO ;</a:t>
            </a:r>
            <a:endParaRPr lang="fr-FR" sz="1400" b="1" u="sng" dirty="0">
              <a:latin typeface="Agency FB" panose="020B0503020202020204" pitchFamily="34" charset="0"/>
            </a:endParaRPr>
          </a:p>
        </p:txBody>
      </p:sp>
      <p:sp>
        <p:nvSpPr>
          <p:cNvPr id="9" name="ZoneTexte 8"/>
          <p:cNvSpPr txBox="1"/>
          <p:nvPr/>
        </p:nvSpPr>
        <p:spPr>
          <a:xfrm>
            <a:off x="9112878" y="686765"/>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CAMEROUN ;</a:t>
            </a:r>
            <a:endParaRPr lang="fr-FR" sz="1400" b="1" u="sng" dirty="0">
              <a:latin typeface="Agency FB" panose="020B0503020202020204" pitchFamily="34" charset="0"/>
            </a:endParaRPr>
          </a:p>
        </p:txBody>
      </p:sp>
      <p:sp>
        <p:nvSpPr>
          <p:cNvPr id="10" name="Rectangle à coins arrondis 9"/>
          <p:cNvSpPr/>
          <p:nvPr/>
        </p:nvSpPr>
        <p:spPr>
          <a:xfrm>
            <a:off x="71708" y="719732"/>
            <a:ext cx="4492913"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1" name="ZoneTexte 10"/>
          <p:cNvSpPr txBox="1"/>
          <p:nvPr/>
        </p:nvSpPr>
        <p:spPr>
          <a:xfrm>
            <a:off x="949774" y="674299"/>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cote d’ivoire;</a:t>
            </a:r>
            <a:endParaRPr lang="fr-FR" sz="1400" b="1" u="sng" dirty="0">
              <a:latin typeface="Agency FB" panose="020B0503020202020204" pitchFamily="34" charset="0"/>
            </a:endParaRPr>
          </a:p>
        </p:txBody>
      </p:sp>
      <p:sp>
        <p:nvSpPr>
          <p:cNvPr id="12" name="Rectangle à coins arrondis 11"/>
          <p:cNvSpPr/>
          <p:nvPr/>
        </p:nvSpPr>
        <p:spPr>
          <a:xfrm>
            <a:off x="71708" y="3630200"/>
            <a:ext cx="5761691"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3" name="Rectangle à coins arrondis 12"/>
          <p:cNvSpPr/>
          <p:nvPr/>
        </p:nvSpPr>
        <p:spPr>
          <a:xfrm>
            <a:off x="6186644" y="3632162"/>
            <a:ext cx="5898362"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4" name="ZoneTexte 13"/>
          <p:cNvSpPr txBox="1"/>
          <p:nvPr/>
        </p:nvSpPr>
        <p:spPr>
          <a:xfrm>
            <a:off x="1251045" y="3617238"/>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Conakry</a:t>
            </a:r>
            <a:endParaRPr lang="fr-FR" sz="1400" b="1" u="sng" dirty="0">
              <a:latin typeface="Agency FB" panose="020B0503020202020204" pitchFamily="34" charset="0"/>
            </a:endParaRPr>
          </a:p>
        </p:txBody>
      </p:sp>
      <p:sp>
        <p:nvSpPr>
          <p:cNvPr id="15" name="ZoneTexte 14"/>
          <p:cNvSpPr txBox="1"/>
          <p:nvPr/>
        </p:nvSpPr>
        <p:spPr>
          <a:xfrm>
            <a:off x="7893113" y="3692451"/>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BISSEAU</a:t>
            </a:r>
            <a:endParaRPr lang="fr-FR" sz="1400" b="1" u="sng" dirty="0">
              <a:latin typeface="Agency FB" panose="020B0503020202020204" pitchFamily="34" charset="0"/>
            </a:endParaRPr>
          </a:p>
        </p:txBody>
      </p:sp>
      <p:sp>
        <p:nvSpPr>
          <p:cNvPr id="16" name="ZoneTexte 15"/>
          <p:cNvSpPr txBox="1"/>
          <p:nvPr/>
        </p:nvSpPr>
        <p:spPr>
          <a:xfrm>
            <a:off x="4982438" y="1016759"/>
            <a:ext cx="3249008" cy="2585323"/>
          </a:xfrm>
          <a:prstGeom prst="rect">
            <a:avLst/>
          </a:prstGeom>
          <a:noFill/>
        </p:spPr>
        <p:txBody>
          <a:bodyPr wrap="square" rtlCol="0">
            <a:spAutoFit/>
          </a:bodyPr>
          <a:lstStyle/>
          <a:p>
            <a:r>
              <a:rPr lang="fr-FR" sz="1200" dirty="0" smtClean="0"/>
              <a:t>.</a:t>
            </a:r>
            <a:endParaRPr lang="fr-FR" sz="1200" dirty="0" smtClean="0"/>
          </a:p>
          <a:p>
            <a:pPr marL="171450" indent="-171450">
              <a:buFontTx/>
              <a:buChar char="-"/>
            </a:pPr>
            <a:r>
              <a:rPr lang="fr-FR" sz="1200" dirty="0"/>
              <a:t>Les projets en cours sont les suivant :</a:t>
            </a:r>
            <a:br>
              <a:rPr lang="fr-FR" sz="1200" dirty="0"/>
            </a:br>
            <a:r>
              <a:rPr lang="fr-FR" sz="1200" dirty="0"/>
              <a:t>Mettre en place un répondeur pour la campagne en réception </a:t>
            </a:r>
            <a:r>
              <a:rPr lang="fr-FR" sz="1200" dirty="0" smtClean="0"/>
              <a:t>d’appel</a:t>
            </a:r>
            <a:r>
              <a:rPr lang="fr-FR" sz="1200" dirty="0" smtClean="0"/>
              <a:t>: en attente du prompt a implémenter</a:t>
            </a:r>
            <a:endParaRPr lang="fr-FR" sz="1200" dirty="0" smtClean="0"/>
          </a:p>
          <a:p>
            <a:pPr marL="171450" indent="-171450">
              <a:buFontTx/>
              <a:buChar char="-"/>
            </a:pPr>
            <a:r>
              <a:rPr lang="fr-FR" sz="1200" dirty="0"/>
              <a:t/>
            </a:r>
            <a:br>
              <a:rPr lang="fr-FR" sz="1200" dirty="0"/>
            </a:br>
            <a:r>
              <a:rPr lang="fr-FR" sz="1200" dirty="0"/>
              <a:t>La mise en place d’un système anti-incendie</a:t>
            </a:r>
            <a:r>
              <a:rPr lang="fr-FR" sz="1200" dirty="0" smtClean="0"/>
              <a:t>,</a:t>
            </a:r>
          </a:p>
          <a:p>
            <a:pPr marL="171450" indent="-171450">
              <a:buFontTx/>
              <a:buChar char="-"/>
            </a:pPr>
            <a:r>
              <a:rPr lang="fr-FR" sz="1200" dirty="0"/>
              <a:t/>
            </a:r>
            <a:br>
              <a:rPr lang="fr-FR" sz="1200" dirty="0"/>
            </a:br>
            <a:r>
              <a:rPr lang="fr-FR" sz="1200" dirty="0"/>
              <a:t>La mise en place d’un serveur de redondance.</a:t>
            </a:r>
          </a:p>
          <a:p>
            <a:pPr marL="171450" indent="-171450">
              <a:buFontTx/>
              <a:buChar char="-"/>
            </a:pPr>
            <a:endParaRPr lang="fr-FR" sz="1200" dirty="0"/>
          </a:p>
          <a:p>
            <a:pPr marL="285750" indent="-285750">
              <a:buFontTx/>
              <a:buChar char="-"/>
            </a:pPr>
            <a:endParaRPr lang="fr-FR" sz="1400" dirty="0"/>
          </a:p>
          <a:p>
            <a:pPr marL="285750" indent="-285750">
              <a:buFontTx/>
              <a:buChar char="-"/>
            </a:pPr>
            <a:endParaRPr lang="fr-FR" sz="1400" dirty="0"/>
          </a:p>
          <a:p>
            <a:endParaRPr lang="fr-FR" sz="1400" dirty="0" smtClean="0">
              <a:latin typeface="Agency FB" panose="020B0503020202020204" pitchFamily="34" charset="0"/>
            </a:endParaRPr>
          </a:p>
        </p:txBody>
      </p:sp>
      <p:sp>
        <p:nvSpPr>
          <p:cNvPr id="17" name="ZoneTexte 16"/>
          <p:cNvSpPr txBox="1"/>
          <p:nvPr/>
        </p:nvSpPr>
        <p:spPr>
          <a:xfrm>
            <a:off x="8643807" y="976151"/>
            <a:ext cx="3431889" cy="2246769"/>
          </a:xfrm>
          <a:prstGeom prst="rect">
            <a:avLst/>
          </a:prstGeom>
          <a:noFill/>
        </p:spPr>
        <p:txBody>
          <a:bodyPr wrap="square" rtlCol="0">
            <a:spAutoFit/>
          </a:bodyPr>
          <a:lstStyle/>
          <a:p>
            <a:r>
              <a:rPr lang="fr-FR" sz="1000" dirty="0" smtClean="0"/>
              <a:t>- </a:t>
            </a:r>
            <a:r>
              <a:rPr lang="fr-FR" sz="1000" dirty="0" smtClean="0"/>
              <a:t>- </a:t>
            </a:r>
            <a:r>
              <a:rPr lang="fr-FR" sz="1000" dirty="0" smtClean="0"/>
              <a:t>Le </a:t>
            </a:r>
            <a:r>
              <a:rPr lang="fr-FR" sz="1000" dirty="0"/>
              <a:t>souci rencontrée au cour de la semaine,  Est le manque de casque sur le plateaux de la production et aussi  des souris dysfonctionnelle sur les postes de travail</a:t>
            </a:r>
            <a:r>
              <a:rPr lang="fr-FR" sz="1000" dirty="0" smtClean="0"/>
              <a:t>.</a:t>
            </a:r>
          </a:p>
          <a:p>
            <a:pPr marL="171450" indent="-171450">
              <a:buFontTx/>
              <a:buChar char="-"/>
            </a:pPr>
            <a:r>
              <a:rPr lang="fr-FR" sz="1000" dirty="0" smtClean="0"/>
              <a:t>Cette </a:t>
            </a:r>
            <a:r>
              <a:rPr lang="fr-FR" sz="1000" dirty="0"/>
              <a:t>semaine, nous avons enregistré beaucoup de tickets notamment ceux qui sont liés au plantage des machines de la qualité qui ne sont pas assez puissant pour répondre au mieux aux attentes qui sont assignés par l’entreprise</a:t>
            </a:r>
            <a:r>
              <a:rPr lang="fr-FR" sz="1000" dirty="0" smtClean="0"/>
              <a:t>.</a:t>
            </a:r>
          </a:p>
          <a:p>
            <a:pPr marL="171450" indent="-171450">
              <a:buFontTx/>
              <a:buChar char="-"/>
            </a:pPr>
            <a:endParaRPr lang="fr-FR" sz="1000" dirty="0" smtClean="0"/>
          </a:p>
          <a:p>
            <a:r>
              <a:rPr lang="fr-FR" sz="1000" dirty="0" smtClean="0"/>
              <a:t>- Le </a:t>
            </a:r>
            <a:r>
              <a:rPr lang="fr-FR" sz="1000" dirty="0"/>
              <a:t>projet est en cours, est la mise en place d’un serveur de redondance chez le partenaire afin de garantir la continuité des activités en cas d’incident majeur, et la migration des postes teams a Windows 10 pur les tests d’applications de notre client.</a:t>
            </a:r>
          </a:p>
          <a:p>
            <a:endParaRPr lang="fr-FR" sz="1000" dirty="0"/>
          </a:p>
        </p:txBody>
      </p:sp>
      <p:sp>
        <p:nvSpPr>
          <p:cNvPr id="18" name="ZoneTexte 17"/>
          <p:cNvSpPr txBox="1"/>
          <p:nvPr/>
        </p:nvSpPr>
        <p:spPr>
          <a:xfrm>
            <a:off x="158506" y="3971414"/>
            <a:ext cx="5556494" cy="1384995"/>
          </a:xfrm>
          <a:prstGeom prst="rect">
            <a:avLst/>
          </a:prstGeom>
          <a:noFill/>
        </p:spPr>
        <p:txBody>
          <a:bodyPr wrap="square" rtlCol="0">
            <a:spAutoFit/>
          </a:bodyPr>
          <a:lstStyle/>
          <a:p>
            <a:r>
              <a:rPr lang="fr-FR" sz="1400" b="1" dirty="0"/>
              <a:t>Il est à préciser que les heures d’inactivité sont principalement dues à des déconnexions hermès dues à pertes de réseaux générales dans le bâtiment du client</a:t>
            </a:r>
          </a:p>
          <a:p>
            <a:pPr marL="285750" indent="-285750">
              <a:buFontTx/>
              <a:buChar char="-"/>
            </a:pPr>
            <a:r>
              <a:rPr lang="fr-FR" sz="1400" b="1" dirty="0"/>
              <a:t>Maintenance des postes se trouvant sur le site redondant de l’agence MTN de </a:t>
            </a:r>
            <a:r>
              <a:rPr lang="fr-FR" sz="1400" b="1" dirty="0" err="1"/>
              <a:t>Coleah</a:t>
            </a:r>
            <a:endParaRPr lang="fr-FR" sz="1400" b="1" dirty="0"/>
          </a:p>
          <a:p>
            <a:pPr marL="285750" indent="-285750">
              <a:buFontTx/>
              <a:buChar char="-"/>
            </a:pPr>
            <a:endParaRPr lang="fr-FR" sz="1400" dirty="0">
              <a:latin typeface="Agency FB" panose="020B0503020202020204" pitchFamily="34" charset="0"/>
            </a:endParaRPr>
          </a:p>
        </p:txBody>
      </p:sp>
      <p:sp>
        <p:nvSpPr>
          <p:cNvPr id="19" name="ZoneTexte 18"/>
          <p:cNvSpPr txBox="1"/>
          <p:nvPr/>
        </p:nvSpPr>
        <p:spPr>
          <a:xfrm>
            <a:off x="7371985" y="4060517"/>
            <a:ext cx="3249008" cy="1600438"/>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Souci du nombre de licence  toujours d’actualité</a:t>
            </a:r>
          </a:p>
          <a:p>
            <a:pPr marL="285750" indent="-285750">
              <a:buFontTx/>
              <a:buChar char="-"/>
            </a:pPr>
            <a:endParaRPr lang="fr-FR" sz="1400" dirty="0" smtClean="0">
              <a:latin typeface="Agency FB" panose="020B0503020202020204" pitchFamily="34" charset="0"/>
            </a:endParaRPr>
          </a:p>
          <a:p>
            <a:pPr marL="285750" indent="-285750">
              <a:buFontTx/>
              <a:buChar char="-"/>
            </a:pPr>
            <a:r>
              <a:rPr lang="fr-FR" sz="1400" dirty="0" smtClean="0">
                <a:latin typeface="Agency FB" panose="020B0503020202020204" pitchFamily="34" charset="0"/>
              </a:rPr>
              <a:t>Déconnexion internent qui paralyse la </a:t>
            </a:r>
            <a:r>
              <a:rPr lang="fr-FR" sz="1400" dirty="0" smtClean="0">
                <a:latin typeface="Agency FB" panose="020B0503020202020204" pitchFamily="34" charset="0"/>
              </a:rPr>
              <a:t>production ce souci n’est pas interne  </a:t>
            </a:r>
          </a:p>
          <a:p>
            <a:pPr marL="285750" indent="-285750">
              <a:buFontTx/>
              <a:buChar char="-"/>
            </a:pPr>
            <a:r>
              <a:rPr lang="fr-FR" sz="1400" dirty="0" smtClean="0">
                <a:latin typeface="Agency FB" panose="020B0503020202020204" pitchFamily="34" charset="0"/>
              </a:rPr>
              <a:t>Projet mise en place de l’</a:t>
            </a:r>
            <a:r>
              <a:rPr lang="fr-FR" sz="1400" dirty="0" err="1" smtClean="0">
                <a:latin typeface="Agency FB" panose="020B0503020202020204" pitchFamily="34" charset="0"/>
              </a:rPr>
              <a:t>ivr</a:t>
            </a:r>
            <a:endParaRPr lang="fr-FR" sz="1400" dirty="0" smtClean="0">
              <a:latin typeface="Agency FB" panose="020B0503020202020204" pitchFamily="34" charset="0"/>
            </a:endParaRPr>
          </a:p>
          <a:p>
            <a:pPr marL="285750" indent="-285750">
              <a:buFontTx/>
              <a:buChar char="-"/>
            </a:pPr>
            <a:r>
              <a:rPr lang="fr-FR" sz="1400" dirty="0" smtClean="0">
                <a:latin typeface="Agency FB" panose="020B0503020202020204" pitchFamily="34" charset="0"/>
              </a:rPr>
              <a:t>Difficulté a avoir les enregistrements</a:t>
            </a:r>
            <a:endParaRPr lang="fr-FR" sz="1400" dirty="0" smtClean="0">
              <a:latin typeface="Agency FB" panose="020B0503020202020204" pitchFamily="34" charset="0"/>
            </a:endParaRP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20" name="ZoneTexte 19"/>
          <p:cNvSpPr txBox="1"/>
          <p:nvPr/>
        </p:nvSpPr>
        <p:spPr>
          <a:xfrm>
            <a:off x="158505" y="881792"/>
            <a:ext cx="4466515" cy="2893100"/>
          </a:xfrm>
          <a:prstGeom prst="rect">
            <a:avLst/>
          </a:prstGeom>
          <a:noFill/>
        </p:spPr>
        <p:txBody>
          <a:bodyPr wrap="square" rtlCol="0">
            <a:spAutoFit/>
          </a:bodyPr>
          <a:lstStyle/>
          <a:p>
            <a:pPr marL="285750" indent="-285750">
              <a:buFont typeface="Arial" panose="020B0604020202020204" pitchFamily="34" charset="0"/>
              <a:buChar char="•"/>
            </a:pPr>
            <a:r>
              <a:rPr lang="fr-FR" sz="1400" dirty="0"/>
              <a:t>Le nombre élevé de postes défectueux est du au fait que les pannes détectées font appelle à des prestataires extérieurs.</a:t>
            </a:r>
          </a:p>
          <a:p>
            <a:pPr marL="285750" indent="-285750">
              <a:buFont typeface="Arial" panose="020B0604020202020204" pitchFamily="34" charset="0"/>
              <a:buChar char="•"/>
            </a:pPr>
            <a:r>
              <a:rPr lang="fr-FR" sz="1400" dirty="0"/>
              <a:t>Le nombre élevé de postes opérationnels est également du au fait que certaines de nos campagnes ont été close.</a:t>
            </a:r>
          </a:p>
          <a:p>
            <a:pPr marL="285750" indent="-285750">
              <a:buFont typeface="Arial" panose="020B0604020202020204" pitchFamily="34" charset="0"/>
              <a:buChar char="•"/>
            </a:pPr>
            <a:r>
              <a:rPr lang="fr-FR" sz="1400" dirty="0"/>
              <a:t>Suite à une coupure d’électricité survenue le 13 Mars 2022</a:t>
            </a:r>
          </a:p>
          <a:p>
            <a:r>
              <a:rPr lang="fr-FR" sz="1400" dirty="0"/>
              <a:t>      Le serveur AD ne démarre plus ce qui fait que certains   utilisateurs     dans le domaine n’ont plus accès à leur lecteur</a:t>
            </a:r>
          </a:p>
          <a:p>
            <a:pPr marL="285750" indent="-285750">
              <a:buFontTx/>
              <a:buChar char="-"/>
            </a:pPr>
            <a:endParaRPr lang="fr-FR" sz="1400" dirty="0" smtClean="0">
              <a:latin typeface="Agency FB" panose="020B0503020202020204" pitchFamily="34" charset="0"/>
            </a:endParaRP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22" name="ZoneTexte 21"/>
          <p:cNvSpPr txBox="1"/>
          <p:nvPr/>
        </p:nvSpPr>
        <p:spPr>
          <a:xfrm>
            <a:off x="2200176" y="112624"/>
            <a:ext cx="9875520" cy="646331"/>
          </a:xfrm>
          <a:prstGeom prst="rect">
            <a:avLst/>
          </a:prstGeom>
          <a:noFill/>
        </p:spPr>
        <p:txBody>
          <a:bodyPr wrap="square" rtlCol="0">
            <a:spAutoFit/>
          </a:bodyPr>
          <a:lstStyle/>
          <a:p>
            <a:r>
              <a:rPr lang="fr-FR" b="1" u="sng" dirty="0" smtClean="0"/>
              <a:t>TABLEAU DE BORD SUIVI PARC INFORMATIQUE ET SUPPORT FILIALE 2</a:t>
            </a:r>
            <a:endParaRPr lang="fr-FR" b="1" u="sng" dirty="0"/>
          </a:p>
          <a:p>
            <a:endParaRPr lang="fr-FR" dirty="0"/>
          </a:p>
        </p:txBody>
      </p:sp>
    </p:spTree>
    <p:extLst>
      <p:ext uri="{BB962C8B-B14F-4D97-AF65-F5344CB8AC3E}">
        <p14:creationId xmlns:p14="http://schemas.microsoft.com/office/powerpoint/2010/main" val="777418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1"/>
            <a:ext cx="12192000" cy="6857999"/>
          </a:xfrm>
          <a:prstGeom prst="rect">
            <a:avLst/>
          </a:prstGeom>
        </p:spPr>
      </p:pic>
      <p:sp>
        <p:nvSpPr>
          <p:cNvPr id="9" name="Espace réservé du texte 11">
            <a:extLst>
              <a:ext uri="{FF2B5EF4-FFF2-40B4-BE49-F238E27FC236}">
                <a16:creationId xmlns:a16="http://schemas.microsoft.com/office/drawing/2014/main" xmlns="" id="{637635E9-380C-405F-AB0C-BFE852E58A7E}"/>
              </a:ext>
            </a:extLst>
          </p:cNvPr>
          <p:cNvSpPr txBox="1">
            <a:spLocks/>
          </p:cNvSpPr>
          <p:nvPr/>
        </p:nvSpPr>
        <p:spPr>
          <a:xfrm>
            <a:off x="6783858" y="2754406"/>
            <a:ext cx="5234263" cy="561753"/>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800" dirty="0" smtClean="0">
                <a:solidFill>
                  <a:srgbClr val="E7E6E6">
                    <a:lumMod val="75000"/>
                  </a:srgbClr>
                </a:solidFill>
                <a:latin typeface="Arial Black" panose="020B0A04020102020204" pitchFamily="34" charset="0"/>
              </a:rPr>
              <a:t>Technique &amp; Sécurité</a:t>
            </a:r>
            <a:endParaRPr lang="fr-FR" sz="2800" dirty="0">
              <a:solidFill>
                <a:srgbClr val="E7E6E6">
                  <a:lumMod val="75000"/>
                </a:srgbClr>
              </a:solidFill>
              <a:latin typeface="Arial Black" panose="020B0A04020102020204" pitchFamily="34" charset="0"/>
            </a:endParaRPr>
          </a:p>
        </p:txBody>
      </p:sp>
    </p:spTree>
    <p:extLst>
      <p:ext uri="{BB962C8B-B14F-4D97-AF65-F5344CB8AC3E}">
        <p14:creationId xmlns:p14="http://schemas.microsoft.com/office/powerpoint/2010/main" val="136392092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40879</TotalTime>
  <Words>2703</Words>
  <Application>Microsoft Office PowerPoint</Application>
  <PresentationFormat>Grand écran</PresentationFormat>
  <Paragraphs>719</Paragraphs>
  <Slides>18</Slides>
  <Notes>0</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18</vt:i4>
      </vt:variant>
    </vt:vector>
  </HeadingPairs>
  <TitlesOfParts>
    <vt:vector size="31" baseType="lpstr">
      <vt:lpstr>Agency FB</vt:lpstr>
      <vt:lpstr>Arial</vt:lpstr>
      <vt:lpstr>Arial Black</vt:lpstr>
      <vt:lpstr>Baskerville Old Face</vt:lpstr>
      <vt:lpstr>Bell MT</vt:lpstr>
      <vt:lpstr>Bodoni MT</vt:lpstr>
      <vt:lpstr>Calibri</vt:lpstr>
      <vt:lpstr>Calibri Light</vt:lpstr>
      <vt:lpstr>Century Gothic</vt:lpstr>
      <vt:lpstr>Roboto</vt:lpstr>
      <vt:lpstr>Verdana</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COMMENTAIRES</vt:lpstr>
      <vt:lpstr>Présentation PowerPoint</vt:lpstr>
      <vt:lpstr>Présentation PowerPoint</vt:lpstr>
      <vt:lpstr>Présentation PowerPoint</vt:lpstr>
      <vt:lpstr>Présentation PowerPoint</vt:lpstr>
      <vt:lpstr>Présentation PowerPoint</vt:lpstr>
      <vt:lpstr>SYNTHESE : QUOI RETENIR?</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SOMMAIRE</dc:title>
  <dc:creator>Germaine TOHON</dc:creator>
  <cp:lastModifiedBy>LJ</cp:lastModifiedBy>
  <cp:revision>1974</cp:revision>
  <dcterms:created xsi:type="dcterms:W3CDTF">2015-10-14T16:42:27Z</dcterms:created>
  <dcterms:modified xsi:type="dcterms:W3CDTF">2022-03-18T00:03:43Z</dcterms:modified>
</cp:coreProperties>
</file>