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4.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542" r:id="rId2"/>
    <p:sldId id="715" r:id="rId3"/>
    <p:sldId id="817" r:id="rId4"/>
    <p:sldId id="815" r:id="rId5"/>
    <p:sldId id="784" r:id="rId6"/>
    <p:sldId id="816" r:id="rId7"/>
    <p:sldId id="822" r:id="rId8"/>
    <p:sldId id="825" r:id="rId9"/>
    <p:sldId id="834" r:id="rId10"/>
    <p:sldId id="836" r:id="rId11"/>
    <p:sldId id="837" r:id="rId12"/>
    <p:sldId id="838" r:id="rId13"/>
    <p:sldId id="839" r:id="rId14"/>
    <p:sldId id="840" r:id="rId15"/>
    <p:sldId id="841" r:id="rId16"/>
    <p:sldId id="842" r:id="rId17"/>
    <p:sldId id="741"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a:srgbClr val="CCECFF"/>
    <a:srgbClr val="E2001A"/>
    <a:srgbClr val="A80014"/>
    <a:srgbClr val="FFFFFF"/>
    <a:srgbClr val="FF0000"/>
    <a:srgbClr val="CC6600"/>
    <a:srgbClr val="693021"/>
    <a:srgbClr val="E85127"/>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9" autoAdjust="0"/>
    <p:restoredTop sz="94728" autoAdjust="0"/>
  </p:normalViewPr>
  <p:slideViewPr>
    <p:cSldViewPr snapToGrid="0">
      <p:cViewPr varScale="1">
        <p:scale>
          <a:sx n="80" d="100"/>
          <a:sy n="80" d="100"/>
        </p:scale>
        <p:origin x="294" y="96"/>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Feuille_de_calcul_Microsoft_Excel10.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Feuille_de_calcul_Microsoft_Excel11.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Feuille_de_calcul_Microsoft_Excel12.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Feuille_de_calcul_Microsoft_Excel13.xlsx"/></Relationships>
</file>

<file path=ppt/charts/_rels/chart14.xml.rels><?xml version="1.0" encoding="UTF-8" standalone="yes"?>
<Relationships xmlns="http://schemas.openxmlformats.org/package/2006/relationships"><Relationship Id="rId3" Type="http://schemas.openxmlformats.org/officeDocument/2006/relationships/oleObject" Target="file:///C:\Users\lmetotondji.mcgn\Downloads\template%20rapport%20copil.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Feuille_de_calcul_Microsoft_Excel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Feuille_de_calcul_Microsoft_Excel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Feuille_de_calcul_Microsoft_Excel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Feuille_de_calcul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r>
              <a:rPr lang="fr-FR" sz="1400"/>
              <a:t>cartographie des statuts  des projets</a:t>
            </a:r>
          </a:p>
        </c:rich>
      </c:tx>
      <c:layout>
        <c:manualLayout>
          <c:xMode val="edge"/>
          <c:yMode val="edge"/>
          <c:x val="0.11323977510202181"/>
          <c:y val="1.673186721355821E-2"/>
        </c:manualLayout>
      </c:layout>
      <c:overlay val="0"/>
      <c:spPr>
        <a:noFill/>
        <a:ln>
          <a:noFill/>
        </a:ln>
        <a:effectLst/>
      </c:spPr>
      <c:txPr>
        <a:bodyPr rot="0" spcFirstLastPara="1" vertOverflow="ellipsis" vert="horz" wrap="square" anchor="ctr" anchorCtr="1"/>
        <a:lstStyle/>
        <a:p>
          <a:pPr>
            <a:defRPr sz="1400"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projet!$D$12:$D$14</c:f>
              <c:strCache>
                <c:ptCount val="3"/>
                <c:pt idx="0">
                  <c:v>projet en cours </c:v>
                </c:pt>
                <c:pt idx="1">
                  <c:v>projet cloturé</c:v>
                </c:pt>
                <c:pt idx="2">
                  <c:v>projet en retard</c:v>
                </c:pt>
              </c:strCache>
            </c:strRef>
          </c:cat>
          <c:val>
            <c:numRef>
              <c:f>projet!$E$12:$E$14</c:f>
              <c:numCache>
                <c:formatCode>General</c:formatCode>
                <c:ptCount val="3"/>
                <c:pt idx="0">
                  <c:v>4</c:v>
                </c:pt>
                <c:pt idx="1">
                  <c:v>0</c:v>
                </c:pt>
                <c:pt idx="2">
                  <c:v>1</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61697655421622843"/>
          <c:y val="0.4276053795637032"/>
          <c:w val="0.34989651093384483"/>
          <c:h val="0.49384831675908764"/>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2ieme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'!$G$17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'!$H$17</c:f>
              <c:numCache>
                <c:formatCode>General</c:formatCode>
                <c:ptCount val="1"/>
                <c:pt idx="0">
                  <c:v>92</c:v>
                </c:pt>
              </c:numCache>
            </c:numRef>
          </c:val>
        </c:ser>
        <c:ser>
          <c:idx val="1"/>
          <c:order val="1"/>
          <c:tx>
            <c:strRef>
              <c:f>'detail '!$G$18</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'!$H$18</c:f>
              <c:numCache>
                <c:formatCode>General</c:formatCode>
                <c:ptCount val="1"/>
                <c:pt idx="0">
                  <c:v>5</c:v>
                </c:pt>
              </c:numCache>
            </c:numRef>
          </c:val>
        </c:ser>
        <c:ser>
          <c:idx val="2"/>
          <c:order val="2"/>
          <c:tx>
            <c:strRef>
              <c:f>'detail '!$G$19</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'!$H$19</c:f>
              <c:numCache>
                <c:formatCode>General</c:formatCode>
                <c:ptCount val="1"/>
                <c:pt idx="0">
                  <c:v>1</c:v>
                </c:pt>
              </c:numCache>
            </c:numRef>
          </c:val>
        </c:ser>
        <c:ser>
          <c:idx val="3"/>
          <c:order val="3"/>
          <c:tx>
            <c:strRef>
              <c:f>'detail '!$G$20</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'!$H$20</c:f>
              <c:numCache>
                <c:formatCode>General</c:formatCode>
                <c:ptCount val="1"/>
                <c:pt idx="0">
                  <c:v>0</c:v>
                </c:pt>
              </c:numCache>
            </c:numRef>
          </c:val>
        </c:ser>
        <c:ser>
          <c:idx val="4"/>
          <c:order val="4"/>
          <c:tx>
            <c:strRef>
              <c:f>'detail '!$G$21</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'!$H$21</c:f>
              <c:numCache>
                <c:formatCode>General</c:formatCode>
                <c:ptCount val="1"/>
                <c:pt idx="0">
                  <c:v>98</c:v>
                </c:pt>
              </c:numCache>
            </c:numRef>
          </c:val>
        </c:ser>
        <c:dLbls>
          <c:dLblPos val="outEnd"/>
          <c:showLegendKey val="0"/>
          <c:showVal val="1"/>
          <c:showCatName val="0"/>
          <c:showSerName val="0"/>
          <c:showPercent val="0"/>
          <c:showBubbleSize val="0"/>
        </c:dLbls>
        <c:gapWidth val="219"/>
        <c:overlap val="-27"/>
        <c:axId val="-1067607744"/>
        <c:axId val="-1067621888"/>
      </c:barChart>
      <c:catAx>
        <c:axId val="-1067607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67621888"/>
        <c:crosses val="autoZero"/>
        <c:auto val="1"/>
        <c:lblAlgn val="ctr"/>
        <c:lblOffset val="100"/>
        <c:noMultiLvlLbl val="0"/>
      </c:catAx>
      <c:valAx>
        <c:axId val="-1067621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676077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a:t>Production 1er ETAGE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c:f>
              <c:numCache>
                <c:formatCode>General</c:formatCode>
                <c:ptCount val="1"/>
                <c:pt idx="0">
                  <c:v>35</c:v>
                </c:pt>
              </c:numCache>
            </c:numRef>
          </c:val>
        </c:ser>
        <c:ser>
          <c:idx val="1"/>
          <c:order val="1"/>
          <c:tx>
            <c:strRef>
              <c:f>'detail '!$G$5</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c:f>
              <c:numCache>
                <c:formatCode>General</c:formatCode>
                <c:ptCount val="1"/>
                <c:pt idx="0">
                  <c:v>1</c:v>
                </c:pt>
              </c:numCache>
            </c:numRef>
          </c:val>
        </c:ser>
        <c:ser>
          <c:idx val="2"/>
          <c:order val="2"/>
          <c:tx>
            <c:strRef>
              <c:f>'detail '!$G$6</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c:f>
              <c:numCache>
                <c:formatCode>General</c:formatCode>
                <c:ptCount val="1"/>
                <c:pt idx="0">
                  <c:v>1</c:v>
                </c:pt>
              </c:numCache>
            </c:numRef>
          </c:val>
        </c:ser>
        <c:ser>
          <c:idx val="3"/>
          <c:order val="3"/>
          <c:tx>
            <c:strRef>
              <c:f>'detail '!$G$7</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'!$H$7</c:f>
              <c:numCache>
                <c:formatCode>General</c:formatCode>
                <c:ptCount val="1"/>
                <c:pt idx="0">
                  <c:v>0</c:v>
                </c:pt>
              </c:numCache>
            </c:numRef>
          </c:val>
        </c:ser>
        <c:ser>
          <c:idx val="4"/>
          <c:order val="4"/>
          <c:tx>
            <c:strRef>
              <c:f>'detail '!$G$8</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'!$H$8</c:f>
              <c:numCache>
                <c:formatCode>General</c:formatCode>
                <c:ptCount val="1"/>
                <c:pt idx="0">
                  <c:v>37</c:v>
                </c:pt>
              </c:numCache>
            </c:numRef>
          </c:val>
        </c:ser>
        <c:dLbls>
          <c:dLblPos val="outEnd"/>
          <c:showLegendKey val="0"/>
          <c:showVal val="1"/>
          <c:showCatName val="0"/>
          <c:showSerName val="0"/>
          <c:showPercent val="0"/>
          <c:showBubbleSize val="0"/>
        </c:dLbls>
        <c:gapWidth val="219"/>
        <c:overlap val="-27"/>
        <c:axId val="-1067614272"/>
        <c:axId val="-1067615904"/>
      </c:barChart>
      <c:catAx>
        <c:axId val="-106761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67615904"/>
        <c:crosses val="autoZero"/>
        <c:auto val="1"/>
        <c:lblAlgn val="ctr"/>
        <c:lblOffset val="100"/>
        <c:noMultiLvlLbl val="0"/>
      </c:catAx>
      <c:valAx>
        <c:axId val="-1067615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676142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3ieme </a:t>
            </a:r>
            <a:r>
              <a:rPr lang="fr-FR" dirty="0" smtClean="0"/>
              <a:t>étage</a:t>
            </a:r>
            <a:endParaRPr lang="fr-FR" dirty="0"/>
          </a:p>
          <a:p>
            <a:pPr>
              <a:defRPr/>
            </a:pPr>
            <a:r>
              <a:rPr lang="fr-FR" dirty="0" smtClean="0"/>
              <a:t>ABFPA+ Infirmerie</a:t>
            </a:r>
            <a:endParaRPr lang="fr-FR"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'!$G$67</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'!$H$67</c:f>
              <c:numCache>
                <c:formatCode>General</c:formatCode>
                <c:ptCount val="1"/>
                <c:pt idx="0">
                  <c:v>4</c:v>
                </c:pt>
              </c:numCache>
            </c:numRef>
          </c:val>
        </c:ser>
        <c:ser>
          <c:idx val="1"/>
          <c:order val="1"/>
          <c:tx>
            <c:strRef>
              <c:f>'detail '!$G$68</c:f>
              <c:strCache>
                <c:ptCount val="1"/>
                <c:pt idx="0">
                  <c:v>fonctionnelle</c:v>
                </c:pt>
              </c:strCache>
            </c:strRef>
          </c:tx>
          <c:spPr>
            <a:solidFill>
              <a:schemeClr val="accent2"/>
            </a:solidFill>
            <a:ln>
              <a:noFill/>
            </a:ln>
            <a:effectLst/>
          </c:spPr>
          <c:invertIfNegative val="0"/>
          <c:val>
            <c:numRef>
              <c:f>'detail '!$H$68</c:f>
              <c:numCache>
                <c:formatCode>General</c:formatCode>
                <c:ptCount val="1"/>
                <c:pt idx="0">
                  <c:v>0</c:v>
                </c:pt>
              </c:numCache>
            </c:numRef>
          </c:val>
        </c:ser>
        <c:ser>
          <c:idx val="2"/>
          <c:order val="2"/>
          <c:tx>
            <c:strRef>
              <c:f>'detail '!$G$69</c:f>
              <c:strCache>
                <c:ptCount val="1"/>
                <c:pt idx="0">
                  <c:v>defectueux</c:v>
                </c:pt>
              </c:strCache>
            </c:strRef>
          </c:tx>
          <c:spPr>
            <a:solidFill>
              <a:schemeClr val="accent3"/>
            </a:solidFill>
            <a:ln>
              <a:noFill/>
            </a:ln>
            <a:effectLst/>
          </c:spPr>
          <c:invertIfNegative val="0"/>
          <c:val>
            <c:numRef>
              <c:f>'detail '!$H$69</c:f>
              <c:numCache>
                <c:formatCode>General</c:formatCode>
                <c:ptCount val="1"/>
                <c:pt idx="0">
                  <c:v>0</c:v>
                </c:pt>
              </c:numCache>
            </c:numRef>
          </c:val>
        </c:ser>
        <c:ser>
          <c:idx val="3"/>
          <c:order val="3"/>
          <c:tx>
            <c:strRef>
              <c:f>'detail '!$G$70</c:f>
              <c:strCache>
                <c:ptCount val="1"/>
                <c:pt idx="0">
                  <c:v>vide</c:v>
                </c:pt>
              </c:strCache>
            </c:strRef>
          </c:tx>
          <c:spPr>
            <a:solidFill>
              <a:schemeClr val="accent4"/>
            </a:solidFill>
            <a:ln>
              <a:noFill/>
            </a:ln>
            <a:effectLst/>
          </c:spPr>
          <c:invertIfNegative val="0"/>
          <c:val>
            <c:numRef>
              <c:f>'detail '!$H$70</c:f>
              <c:numCache>
                <c:formatCode>General</c:formatCode>
                <c:ptCount val="1"/>
                <c:pt idx="0">
                  <c:v>0</c:v>
                </c:pt>
              </c:numCache>
            </c:numRef>
          </c:val>
        </c:ser>
        <c:ser>
          <c:idx val="4"/>
          <c:order val="4"/>
          <c:tx>
            <c:strRef>
              <c:f>'detail '!$G$71</c:f>
              <c:strCache>
                <c:ptCount val="1"/>
                <c:pt idx="0">
                  <c:v>TOTAL</c:v>
                </c:pt>
              </c:strCache>
            </c:strRef>
          </c:tx>
          <c:spPr>
            <a:solidFill>
              <a:schemeClr val="accent5"/>
            </a:solidFill>
            <a:ln>
              <a:noFill/>
            </a:ln>
            <a:effectLst/>
          </c:spPr>
          <c:invertIfNegative val="0"/>
          <c:val>
            <c:numRef>
              <c:f>'detail '!$H$71</c:f>
              <c:numCache>
                <c:formatCode>General</c:formatCode>
                <c:ptCount val="1"/>
                <c:pt idx="0">
                  <c:v>4</c:v>
                </c:pt>
              </c:numCache>
            </c:numRef>
          </c:val>
        </c:ser>
        <c:dLbls>
          <c:showLegendKey val="0"/>
          <c:showVal val="0"/>
          <c:showCatName val="0"/>
          <c:showSerName val="0"/>
          <c:showPercent val="0"/>
          <c:showBubbleSize val="0"/>
        </c:dLbls>
        <c:gapWidth val="219"/>
        <c:overlap val="-27"/>
        <c:axId val="-1067613184"/>
        <c:axId val="-1067620256"/>
      </c:barChart>
      <c:catAx>
        <c:axId val="-106761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67620256"/>
        <c:crosses val="autoZero"/>
        <c:auto val="1"/>
        <c:lblAlgn val="ctr"/>
        <c:lblOffset val="100"/>
        <c:noMultiLvlLbl val="0"/>
      </c:catAx>
      <c:valAx>
        <c:axId val="-1067620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67613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CONGO</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81</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169424608"/>
        <c:axId val="-1169428960"/>
      </c:barChart>
      <c:catAx>
        <c:axId val="-116942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28960"/>
        <c:crosses val="autoZero"/>
        <c:auto val="1"/>
        <c:lblAlgn val="ctr"/>
        <c:lblOffset val="100"/>
        <c:noMultiLvlLbl val="0"/>
      </c:catAx>
      <c:valAx>
        <c:axId val="-1169428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246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fr-FR"/>
              <a:t>POINT DES POSITIONS CONAKRY</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fr-FR"/>
        </a:p>
      </c:txPr>
    </c:title>
    <c:autoTitleDeleted val="0"/>
    <c:plotArea>
      <c:layout/>
      <c:barChart>
        <c:barDir val="col"/>
        <c:grouping val="clustered"/>
        <c:varyColors val="0"/>
        <c:ser>
          <c:idx val="0"/>
          <c:order val="0"/>
          <c:tx>
            <c:strRef>
              <c:f>'[template rapport copil.xlsx]positions'!$G$8</c:f>
              <c:strCache>
                <c:ptCount val="1"/>
                <c:pt idx="0">
                  <c:v>operationelle </c:v>
                </c:pt>
              </c:strCache>
            </c:strRef>
          </c:tx>
          <c:spPr>
            <a:solidFill>
              <a:schemeClr val="accent1"/>
            </a:solidFill>
            <a:ln>
              <a:noFill/>
            </a:ln>
            <a:effectLst/>
          </c:spPr>
          <c:invertIfNegative val="0"/>
          <c:val>
            <c:numRef>
              <c:f>'[template rapport copil.xlsx]positions'!$H$8</c:f>
              <c:numCache>
                <c:formatCode>General</c:formatCode>
                <c:ptCount val="1"/>
                <c:pt idx="0">
                  <c:v>37</c:v>
                </c:pt>
              </c:numCache>
            </c:numRef>
          </c:val>
          <c:extLst xmlns:c16r2="http://schemas.microsoft.com/office/drawing/2015/06/chart">
            <c:ext xmlns:c16="http://schemas.microsoft.com/office/drawing/2014/chart" uri="{C3380CC4-5D6E-409C-BE32-E72D297353CC}">
              <c16:uniqueId val="{00000000-F0A6-4E13-A960-E0A1CC6A8D7A}"/>
            </c:ext>
          </c:extLst>
        </c:ser>
        <c:ser>
          <c:idx val="1"/>
          <c:order val="1"/>
          <c:tx>
            <c:strRef>
              <c:f>'[template rapport copil.xlsx]positions'!$G$9</c:f>
              <c:strCache>
                <c:ptCount val="1"/>
                <c:pt idx="0">
                  <c:v>fonctionnelle</c:v>
                </c:pt>
              </c:strCache>
            </c:strRef>
          </c:tx>
          <c:spPr>
            <a:solidFill>
              <a:schemeClr val="accent2"/>
            </a:solidFill>
            <a:ln>
              <a:noFill/>
            </a:ln>
            <a:effectLst/>
          </c:spPr>
          <c:invertIfNegative val="0"/>
          <c:val>
            <c:numRef>
              <c:f>'[template rapport copil.xlsx]positions'!$H$9</c:f>
              <c:numCache>
                <c:formatCode>General</c:formatCode>
                <c:ptCount val="1"/>
                <c:pt idx="0">
                  <c:v>3</c:v>
                </c:pt>
              </c:numCache>
            </c:numRef>
          </c:val>
          <c:extLst xmlns:c16r2="http://schemas.microsoft.com/office/drawing/2015/06/chart">
            <c:ext xmlns:c16="http://schemas.microsoft.com/office/drawing/2014/chart" uri="{C3380CC4-5D6E-409C-BE32-E72D297353CC}">
              <c16:uniqueId val="{00000001-F0A6-4E13-A960-E0A1CC6A8D7A}"/>
            </c:ext>
          </c:extLst>
        </c:ser>
        <c:ser>
          <c:idx val="2"/>
          <c:order val="2"/>
          <c:tx>
            <c:strRef>
              <c:f>'[template rapport copil.xlsx]positions'!$G$10</c:f>
              <c:strCache>
                <c:ptCount val="1"/>
                <c:pt idx="0">
                  <c:v>defectueux</c:v>
                </c:pt>
              </c:strCache>
            </c:strRef>
          </c:tx>
          <c:spPr>
            <a:solidFill>
              <a:schemeClr val="accent3"/>
            </a:solidFill>
            <a:ln>
              <a:noFill/>
            </a:ln>
            <a:effectLst/>
          </c:spPr>
          <c:invertIfNegative val="0"/>
          <c:val>
            <c:numRef>
              <c:f>'[template rapport copil.xlsx]positions'!$H$10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F0A6-4E13-A960-E0A1CC6A8D7A}"/>
            </c:ext>
          </c:extLst>
        </c:ser>
        <c:ser>
          <c:idx val="3"/>
          <c:order val="3"/>
          <c:tx>
            <c:strRef>
              <c:f>'[template rapport copil.xlsx]positions'!$G$11</c:f>
              <c:strCache>
                <c:ptCount val="1"/>
                <c:pt idx="0">
                  <c:v>TOTAL</c:v>
                </c:pt>
              </c:strCache>
            </c:strRef>
          </c:tx>
          <c:spPr>
            <a:solidFill>
              <a:schemeClr val="accent4"/>
            </a:solidFill>
            <a:ln>
              <a:noFill/>
            </a:ln>
            <a:effectLst/>
          </c:spPr>
          <c:invertIfNegative val="0"/>
          <c:val>
            <c:numRef>
              <c:f>'[template rapport copil.xlsx]positions'!$H$11</c:f>
              <c:numCache>
                <c:formatCode>General</c:formatCode>
                <c:ptCount val="1"/>
                <c:pt idx="0">
                  <c:v>40</c:v>
                </c:pt>
              </c:numCache>
            </c:numRef>
          </c:val>
          <c:extLst xmlns:c16r2="http://schemas.microsoft.com/office/drawing/2015/06/chart">
            <c:ext xmlns:c16="http://schemas.microsoft.com/office/drawing/2014/chart" uri="{C3380CC4-5D6E-409C-BE32-E72D297353CC}">
              <c16:uniqueId val="{00000003-F0A6-4E13-A960-E0A1CC6A8D7A}"/>
            </c:ext>
          </c:extLst>
        </c:ser>
        <c:dLbls>
          <c:showLegendKey val="0"/>
          <c:showVal val="0"/>
          <c:showCatName val="0"/>
          <c:showSerName val="0"/>
          <c:showPercent val="0"/>
          <c:showBubbleSize val="0"/>
        </c:dLbls>
        <c:gapWidth val="219"/>
        <c:overlap val="-27"/>
        <c:axId val="-1169417536"/>
        <c:axId val="-1169421888"/>
      </c:barChart>
      <c:catAx>
        <c:axId val="-116941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1169421888"/>
        <c:crosses val="autoZero"/>
        <c:auto val="1"/>
        <c:lblAlgn val="ctr"/>
        <c:lblOffset val="100"/>
        <c:noMultiLvlLbl val="0"/>
      </c:catAx>
      <c:valAx>
        <c:axId val="-1169421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crossAx val="-11694175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dk1"/>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BISSEAU</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15</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169420800"/>
        <c:axId val="-1169420256"/>
      </c:barChart>
      <c:catAx>
        <c:axId val="-116942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20256"/>
        <c:crosses val="autoZero"/>
        <c:auto val="1"/>
        <c:lblAlgn val="ctr"/>
        <c:lblOffset val="100"/>
        <c:noMultiLvlLbl val="0"/>
      </c:catAx>
      <c:valAx>
        <c:axId val="-1169420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208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COTE</a:t>
            </a:r>
            <a:r>
              <a:rPr lang="fr-FR" b="1" u="sng" baseline="0" dirty="0" smtClean="0"/>
              <a:t> D’IVOIRE</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77</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5</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12</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94</c:v>
                </c:pt>
              </c:numCache>
            </c:numRef>
          </c:val>
          <c:extLst xmlns:c16r2="http://schemas.microsoft.com/office/drawing/2015/06/chart">
            <c:ext xmlns:c16="http://schemas.microsoft.com/office/drawing/2014/chart" uri="{C3380CC4-5D6E-409C-BE32-E72D297353CC}">
              <c16:uniqueId val="{00000003-3A55-48B8-9650-ABCE7AB641D0}"/>
            </c:ext>
          </c:extLst>
        </c:ser>
        <c:dLbls>
          <c:dLblPos val="outEnd"/>
          <c:showLegendKey val="0"/>
          <c:showVal val="1"/>
          <c:showCatName val="0"/>
          <c:showSerName val="0"/>
          <c:showPercent val="0"/>
          <c:showBubbleSize val="0"/>
        </c:dLbls>
        <c:gapWidth val="219"/>
        <c:overlap val="-27"/>
        <c:axId val="-1169430592"/>
        <c:axId val="-1169416992"/>
      </c:barChart>
      <c:catAx>
        <c:axId val="-116943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16992"/>
        <c:crosses val="autoZero"/>
        <c:auto val="1"/>
        <c:lblAlgn val="ctr"/>
        <c:lblOffset val="100"/>
        <c:noMultiLvlLbl val="0"/>
      </c:catAx>
      <c:valAx>
        <c:axId val="-1169416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305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b="1" u="sng" dirty="0"/>
              <a:t>POINT DES </a:t>
            </a:r>
            <a:r>
              <a:rPr lang="fr-FR" b="1" u="sng" dirty="0" smtClean="0"/>
              <a:t>POSITIONS CAMEROUN</a:t>
            </a:r>
            <a:endParaRPr lang="fr-FR" b="1" u="sng"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val>
            <c:numRef>
              <c:f>positions!$H$8</c:f>
              <c:numCache>
                <c:formatCode>General</c:formatCode>
                <c:ptCount val="1"/>
                <c:pt idx="0">
                  <c:v>66</c:v>
                </c:pt>
              </c:numCache>
            </c:numRef>
          </c:val>
          <c:extLst xmlns:c16r2="http://schemas.microsoft.com/office/drawing/2015/06/chart">
            <c:ext xmlns:c16="http://schemas.microsoft.com/office/drawing/2014/chart" uri="{C3380CC4-5D6E-409C-BE32-E72D297353CC}">
              <c16:uniqueId val="{00000000-3A55-48B8-9650-ABCE7AB641D0}"/>
            </c:ext>
          </c:extLst>
        </c:ser>
        <c:ser>
          <c:idx val="1"/>
          <c:order val="1"/>
          <c:tx>
            <c:strRef>
              <c:f>positions!$G$9</c:f>
              <c:strCache>
                <c:ptCount val="1"/>
                <c:pt idx="0">
                  <c:v>fonctionnelle</c:v>
                </c:pt>
              </c:strCache>
            </c:strRef>
          </c:tx>
          <c:spPr>
            <a:solidFill>
              <a:schemeClr val="accent2"/>
            </a:solidFill>
            <a:ln>
              <a:noFill/>
            </a:ln>
            <a:effectLst/>
          </c:spPr>
          <c:invertIfNegative val="0"/>
          <c:val>
            <c:numRef>
              <c:f>positions!$H$9</c:f>
              <c:numCache>
                <c:formatCode>General</c:formatCode>
                <c:ptCount val="1"/>
                <c:pt idx="0">
                  <c:v>4</c:v>
                </c:pt>
              </c:numCache>
            </c:numRef>
          </c:val>
          <c:extLst xmlns:c16r2="http://schemas.microsoft.com/office/drawing/2015/06/chart">
            <c:ext xmlns:c16="http://schemas.microsoft.com/office/drawing/2014/chart" uri="{C3380CC4-5D6E-409C-BE32-E72D297353CC}">
              <c16:uniqueId val="{00000001-3A55-48B8-9650-ABCE7AB641D0}"/>
            </c:ext>
          </c:extLst>
        </c:ser>
        <c:ser>
          <c:idx val="2"/>
          <c:order val="2"/>
          <c:tx>
            <c:strRef>
              <c:f>positions!$G$10</c:f>
              <c:strCache>
                <c:ptCount val="1"/>
                <c:pt idx="0">
                  <c:v>defectueux</c:v>
                </c:pt>
              </c:strCache>
            </c:strRef>
          </c:tx>
          <c:spPr>
            <a:solidFill>
              <a:schemeClr val="accent3"/>
            </a:solidFill>
            <a:ln>
              <a:noFill/>
            </a:ln>
            <a:effectLst/>
          </c:spPr>
          <c:invertIfNegative val="0"/>
          <c:val>
            <c:numRef>
              <c:f>positions!$H$10</c:f>
              <c:numCache>
                <c:formatCode>General</c:formatCode>
                <c:ptCount val="1"/>
                <c:pt idx="0">
                  <c:v>50</c:v>
                </c:pt>
              </c:numCache>
            </c:numRef>
          </c:val>
          <c:extLst xmlns:c16r2="http://schemas.microsoft.com/office/drawing/2015/06/chart">
            <c:ext xmlns:c16="http://schemas.microsoft.com/office/drawing/2014/chart" uri="{C3380CC4-5D6E-409C-BE32-E72D297353CC}">
              <c16:uniqueId val="{00000002-3A55-48B8-9650-ABCE7AB641D0}"/>
            </c:ext>
          </c:extLst>
        </c:ser>
        <c:ser>
          <c:idx val="3"/>
          <c:order val="3"/>
          <c:tx>
            <c:strRef>
              <c:f>positions!$G$11</c:f>
              <c:strCache>
                <c:ptCount val="1"/>
                <c:pt idx="0">
                  <c:v>TOTAL</c:v>
                </c:pt>
              </c:strCache>
            </c:strRef>
          </c:tx>
          <c:spPr>
            <a:solidFill>
              <a:schemeClr val="accent4"/>
            </a:solidFill>
            <a:ln>
              <a:noFill/>
            </a:ln>
            <a:effectLst/>
          </c:spPr>
          <c:invertIfNegative val="0"/>
          <c:val>
            <c:numRef>
              <c:f>positions!$H$11</c:f>
              <c:numCache>
                <c:formatCode>General</c:formatCode>
                <c:ptCount val="1"/>
                <c:pt idx="0">
                  <c:v>120</c:v>
                </c:pt>
              </c:numCache>
            </c:numRef>
          </c:val>
          <c:extLst xmlns:c16r2="http://schemas.microsoft.com/office/drawing/2015/06/chart">
            <c:ext xmlns:c16="http://schemas.microsoft.com/office/drawing/2014/chart" uri="{C3380CC4-5D6E-409C-BE32-E72D297353CC}">
              <c16:uniqueId val="{00000003-3A55-48B8-9650-ABCE7AB641D0}"/>
            </c:ext>
          </c:extLst>
        </c:ser>
        <c:dLbls>
          <c:showLegendKey val="0"/>
          <c:showVal val="0"/>
          <c:showCatName val="0"/>
          <c:showSerName val="0"/>
          <c:showPercent val="0"/>
          <c:showBubbleSize val="0"/>
        </c:dLbls>
        <c:gapWidth val="219"/>
        <c:overlap val="-27"/>
        <c:axId val="-1476573184"/>
        <c:axId val="-1476578624"/>
      </c:barChart>
      <c:catAx>
        <c:axId val="-147657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6578624"/>
        <c:crosses val="autoZero"/>
        <c:auto val="1"/>
        <c:lblAlgn val="ctr"/>
        <c:lblOffset val="100"/>
        <c:noMultiLvlLbl val="0"/>
      </c:catAx>
      <c:valAx>
        <c:axId val="-1476578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476573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r>
              <a:rPr lang="fr-FR" sz="1000" b="1" i="0" u="none" strike="noStrike" kern="1200" spc="0" baseline="0" dirty="0" smtClean="0">
                <a:solidFill>
                  <a:prstClr val="black">
                    <a:lumMod val="65000"/>
                    <a:lumOff val="35000"/>
                  </a:prstClr>
                </a:solidFill>
                <a:latin typeface="Bodoni MT" panose="02070603080606020203" pitchFamily="18" charset="0"/>
                <a:ea typeface="+mn-ea"/>
                <a:cs typeface="+mn-cs"/>
              </a:rPr>
              <a:t>ACCES BADGEUSE</a:t>
            </a:r>
          </a:p>
        </c:rich>
      </c:tx>
      <c:layout>
        <c:manualLayout>
          <c:xMode val="edge"/>
          <c:yMode val="edge"/>
          <c:x val="0.19356365153130808"/>
          <c:y val="7.4916253803880159E-2"/>
        </c:manualLayout>
      </c:layout>
      <c:overlay val="0"/>
      <c:spPr>
        <a:noFill/>
        <a:ln>
          <a:noFill/>
        </a:ln>
        <a:effectLst/>
      </c:spPr>
      <c:txPr>
        <a:bodyPr rot="0" spcFirstLastPara="1" vertOverflow="ellipsis" vert="horz" wrap="square" anchor="ctr" anchorCtr="1"/>
        <a:lstStyle/>
        <a:p>
          <a:pPr algn="ctr" rtl="0">
            <a:defRPr lang="fr-FR" sz="800" b="0" i="0" u="none" strike="noStrike" kern="1200" spc="0" baseline="0" dirty="0" smtClean="0">
              <a:solidFill>
                <a:prstClr val="black">
                  <a:lumMod val="65000"/>
                  <a:lumOff val="35000"/>
                </a:prstClr>
              </a:solidFill>
              <a:latin typeface="Bodoni MT" panose="02070603080606020203" pitchFamily="18" charset="0"/>
              <a:ea typeface="+mn-ea"/>
              <a:cs typeface="+mn-cs"/>
            </a:defRPr>
          </a:pPr>
          <a:endParaRPr lang="fr-FR"/>
        </a:p>
      </c:txPr>
    </c:title>
    <c:autoTitleDeleted val="0"/>
    <c:plotArea>
      <c:layout>
        <c:manualLayout>
          <c:layoutTarget val="inner"/>
          <c:xMode val="edge"/>
          <c:yMode val="edge"/>
          <c:x val="5.1247662401574801E-2"/>
          <c:y val="0.22063349108361538"/>
          <c:w val="0.52218983759842519"/>
          <c:h val="0.46724764108590278"/>
        </c:manualLayout>
      </c:layout>
      <c:barChart>
        <c:barDir val="col"/>
        <c:grouping val="clustered"/>
        <c:varyColors val="0"/>
        <c:ser>
          <c:idx val="0"/>
          <c:order val="0"/>
          <c:tx>
            <c:strRef>
              <c:f>Feuil1!$B$1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Feuil1!$B$2:$B$4</c:f>
              <c:numCache>
                <c:formatCode>General</c:formatCode>
                <c:ptCount val="3"/>
                <c:pt idx="0">
                  <c:v>0</c:v>
                </c:pt>
                <c:pt idx="1">
                  <c:v>0</c:v>
                </c:pt>
                <c:pt idx="2">
                  <c:v>127</c:v>
                </c:pt>
              </c:numCache>
            </c:numRef>
          </c:val>
        </c:ser>
        <c:ser>
          <c:idx val="1"/>
          <c:order val="1"/>
          <c:tx>
            <c:strRef>
              <c:f>Feuil1!$C$1</c:f>
              <c:strCache>
                <c:ptCount val="1"/>
                <c:pt idx="0">
                  <c:v>Fev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Feuil1!$C$2:$C$4</c:f>
              <c:numCache>
                <c:formatCode>General</c:formatCode>
                <c:ptCount val="3"/>
                <c:pt idx="0">
                  <c:v>133</c:v>
                </c:pt>
                <c:pt idx="1">
                  <c:v>250</c:v>
                </c:pt>
                <c:pt idx="2">
                  <c:v>117</c:v>
                </c:pt>
              </c:numCache>
            </c:numRef>
          </c:val>
        </c:ser>
        <c:ser>
          <c:idx val="2"/>
          <c:order val="2"/>
          <c:tx>
            <c:strRef>
              <c:f>Feuil1!$D$1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Acces 1</c:v>
                </c:pt>
                <c:pt idx="1">
                  <c:v>Acces 2</c:v>
                </c:pt>
                <c:pt idx="2">
                  <c:v>Acces 3</c:v>
                </c:pt>
              </c:strCache>
            </c:strRef>
          </c:cat>
          <c:val>
            <c:numRef>
              <c:f>Feuil1!$D$2:$D$4</c:f>
              <c:numCache>
                <c:formatCode>General</c:formatCode>
                <c:ptCount val="3"/>
                <c:pt idx="0">
                  <c:v>162</c:v>
                </c:pt>
                <c:pt idx="1">
                  <c:v>0</c:v>
                </c:pt>
                <c:pt idx="2">
                  <c:v>115</c:v>
                </c:pt>
              </c:numCache>
            </c:numRef>
          </c:val>
        </c:ser>
        <c:dLbls>
          <c:dLblPos val="inEnd"/>
          <c:showLegendKey val="0"/>
          <c:showVal val="1"/>
          <c:showCatName val="0"/>
          <c:showSerName val="0"/>
          <c:showPercent val="0"/>
          <c:showBubbleSize val="0"/>
        </c:dLbls>
        <c:gapWidth val="219"/>
        <c:overlap val="-27"/>
        <c:axId val="-1060006032"/>
        <c:axId val="-1059993520"/>
      </c:barChart>
      <c:catAx>
        <c:axId val="-1060006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1059993520"/>
        <c:crosses val="autoZero"/>
        <c:auto val="1"/>
        <c:lblAlgn val="ctr"/>
        <c:lblOffset val="100"/>
        <c:noMultiLvlLbl val="0"/>
      </c:catAx>
      <c:valAx>
        <c:axId val="-1059993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marL="0" algn="ctr" defTabSz="914400" rtl="0" eaLnBrk="1" latinLnBrk="0" hangingPunct="1">
              <a:defRPr lang="fr-FR" sz="1100" b="1" i="0" u="none" strike="noStrike" kern="1200" baseline="0">
                <a:solidFill>
                  <a:schemeClr val="accent1">
                    <a:lumMod val="50000"/>
                  </a:schemeClr>
                </a:solidFill>
                <a:latin typeface="+mn-lt"/>
                <a:ea typeface="+mn-ea"/>
                <a:cs typeface="+mn-cs"/>
              </a:defRPr>
            </a:pPr>
            <a:endParaRPr lang="fr-FR"/>
          </a:p>
        </c:txPr>
        <c:crossAx val="-1060006032"/>
        <c:crosses val="autoZero"/>
        <c:crossBetween val="between"/>
      </c:valAx>
      <c:spPr>
        <a:noFill/>
        <a:ln>
          <a:noFill/>
        </a:ln>
        <a:effectLst/>
      </c:spPr>
    </c:plotArea>
    <c:legend>
      <c:legendPos val="b"/>
      <c:layout>
        <c:manualLayout>
          <c:xMode val="edge"/>
          <c:yMode val="edge"/>
          <c:x val="0.7008123568392135"/>
          <c:y val="0.77090668575949683"/>
          <c:w val="0.24273131927006097"/>
          <c:h val="0.19163518733856322"/>
        </c:manualLayout>
      </c:layout>
      <c:overlay val="0"/>
      <c:spPr>
        <a:noFill/>
        <a:ln>
          <a:noFill/>
        </a:ln>
        <a:effectLst/>
      </c:spPr>
      <c:txPr>
        <a:bodyPr rot="0" spcFirstLastPara="1" vertOverflow="ellipsis" vert="horz" wrap="square" anchor="ctr" anchorCtr="1"/>
        <a:lstStyle/>
        <a:p>
          <a:pPr algn="ctr" rtl="0">
            <a:defRPr lang="fr-FR" sz="1000" b="1" i="0" u="none" strike="noStrike" kern="1200" spc="0" baseline="0">
              <a:solidFill>
                <a:prstClr val="black">
                  <a:lumMod val="65000"/>
                  <a:lumOff val="35000"/>
                </a:prstClr>
              </a:solidFill>
              <a:latin typeface="Bodoni MT" panose="020706030806060202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100" b="1" dirty="0" smtClean="0">
                <a:solidFill>
                  <a:schemeClr val="accent1">
                    <a:lumMod val="50000"/>
                  </a:schemeClr>
                </a:solidFill>
              </a:rPr>
              <a:t>Evolution</a:t>
            </a:r>
            <a:r>
              <a:rPr lang="fr-FR" sz="1100" b="1" baseline="0" dirty="0" smtClean="0">
                <a:solidFill>
                  <a:schemeClr val="accent1">
                    <a:lumMod val="50000"/>
                  </a:schemeClr>
                </a:solidFill>
              </a:rPr>
              <a:t> conformité</a:t>
            </a:r>
            <a:endParaRPr lang="fr-FR" sz="1100" b="1" dirty="0">
              <a:solidFill>
                <a:schemeClr val="accent1">
                  <a:lumMod val="50000"/>
                </a:schemeClr>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Feuil1!$B$1</c:f>
              <c:strCache>
                <c:ptCount val="1"/>
                <c:pt idx="0">
                  <c:v>OK</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Feuil1!$B$2</c:f>
              <c:numCache>
                <c:formatCode>General</c:formatCode>
                <c:ptCount val="1"/>
                <c:pt idx="0">
                  <c:v>1</c:v>
                </c:pt>
              </c:numCache>
            </c:numRef>
          </c:val>
        </c:ser>
        <c:ser>
          <c:idx val="1"/>
          <c:order val="1"/>
          <c:tx>
            <c:strRef>
              <c:f>Feuil1!$C$1</c:f>
              <c:strCache>
                <c:ptCount val="1"/>
                <c:pt idx="0">
                  <c:v>NOK</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Feuil1!$C$2</c:f>
              <c:numCache>
                <c:formatCode>General</c:formatCode>
                <c:ptCount val="1"/>
                <c:pt idx="0">
                  <c:v>4</c:v>
                </c:pt>
              </c:numCache>
            </c:numRef>
          </c:val>
        </c:ser>
        <c:ser>
          <c:idx val="2"/>
          <c:order val="2"/>
          <c:tx>
            <c:strRef>
              <c:f>Feuil1!$D$1</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Obj IT</c:v>
                </c:pt>
              </c:strCache>
            </c:strRef>
          </c:cat>
          <c:val>
            <c:numRef>
              <c:f>Feuil1!$D$2</c:f>
              <c:numCache>
                <c:formatCode>General</c:formatCode>
                <c:ptCount val="1"/>
                <c:pt idx="0">
                  <c:v>5</c:v>
                </c:pt>
              </c:numCache>
            </c:numRef>
          </c:val>
        </c:ser>
        <c:dLbls>
          <c:dLblPos val="outEnd"/>
          <c:showLegendKey val="0"/>
          <c:showVal val="1"/>
          <c:showCatName val="0"/>
          <c:showSerName val="0"/>
          <c:showPercent val="0"/>
          <c:showBubbleSize val="0"/>
        </c:dLbls>
        <c:gapWidth val="182"/>
        <c:axId val="-1060008752"/>
        <c:axId val="-1060001136"/>
      </c:barChart>
      <c:catAx>
        <c:axId val="-1060008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accent1">
                    <a:lumMod val="50000"/>
                  </a:schemeClr>
                </a:solidFill>
                <a:latin typeface="Bell MT" panose="02020503060305020303" pitchFamily="18" charset="0"/>
                <a:ea typeface="+mn-ea"/>
                <a:cs typeface="+mn-cs"/>
              </a:defRPr>
            </a:pPr>
            <a:endParaRPr lang="fr-FR"/>
          </a:p>
        </c:txPr>
        <c:crossAx val="-1060001136"/>
        <c:crosses val="autoZero"/>
        <c:auto val="1"/>
        <c:lblAlgn val="ctr"/>
        <c:lblOffset val="100"/>
        <c:noMultiLvlLbl val="0"/>
      </c:catAx>
      <c:valAx>
        <c:axId val="-10600011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60008752"/>
        <c:crosses val="autoZero"/>
        <c:crossBetween val="between"/>
      </c:valAx>
      <c:spPr>
        <a:noFill/>
        <a:ln>
          <a:noFill/>
        </a:ln>
        <a:effectLst/>
      </c:spPr>
    </c:plotArea>
    <c:legend>
      <c:legendPos val="b"/>
      <c:layout>
        <c:manualLayout>
          <c:xMode val="edge"/>
          <c:yMode val="edge"/>
          <c:x val="0.23645533808357919"/>
          <c:y val="0.7628455057261333"/>
          <c:w val="0.52708932383284168"/>
          <c:h val="0.1450252141824405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accent1">
                  <a:lumMod val="50000"/>
                </a:schemeClr>
              </a:solidFill>
              <a:latin typeface="Bell MT" panose="02020503060305020303" pitchFamily="18" charset="0"/>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GESTION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ticket!$D$5</c:f>
              <c:strCache>
                <c:ptCount val="1"/>
                <c:pt idx="0">
                  <c:v>TICKET RECU</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ticket!$D$6:$D$16</c:f>
              <c:numCache>
                <c:formatCode>General</c:formatCode>
                <c:ptCount val="11"/>
                <c:pt idx="0">
                  <c:v>2</c:v>
                </c:pt>
                <c:pt idx="1">
                  <c:v>2</c:v>
                </c:pt>
                <c:pt idx="2">
                  <c:v>4</c:v>
                </c:pt>
                <c:pt idx="3">
                  <c:v>0</c:v>
                </c:pt>
                <c:pt idx="4">
                  <c:v>3</c:v>
                </c:pt>
                <c:pt idx="5">
                  <c:v>0</c:v>
                </c:pt>
                <c:pt idx="6">
                  <c:v>0</c:v>
                </c:pt>
                <c:pt idx="7">
                  <c:v>0</c:v>
                </c:pt>
                <c:pt idx="8">
                  <c:v>0</c:v>
                </c:pt>
                <c:pt idx="9">
                  <c:v>1</c:v>
                </c:pt>
                <c:pt idx="10">
                  <c:v>12</c:v>
                </c:pt>
              </c:numCache>
            </c:numRef>
          </c:val>
        </c:ser>
        <c:ser>
          <c:idx val="1"/>
          <c:order val="1"/>
          <c:tx>
            <c:strRef>
              <c:f>ticket!$E$5</c:f>
              <c:strCache>
                <c:ptCount val="1"/>
                <c:pt idx="0">
                  <c:v>RESOLU</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ticket!$E$6:$E$16</c:f>
              <c:numCache>
                <c:formatCode>General</c:formatCode>
                <c:ptCount val="11"/>
                <c:pt idx="0">
                  <c:v>2</c:v>
                </c:pt>
                <c:pt idx="1">
                  <c:v>2</c:v>
                </c:pt>
                <c:pt idx="2">
                  <c:v>2</c:v>
                </c:pt>
                <c:pt idx="3">
                  <c:v>0</c:v>
                </c:pt>
                <c:pt idx="4">
                  <c:v>3</c:v>
                </c:pt>
                <c:pt idx="5">
                  <c:v>0</c:v>
                </c:pt>
                <c:pt idx="6">
                  <c:v>0</c:v>
                </c:pt>
                <c:pt idx="7">
                  <c:v>0</c:v>
                </c:pt>
                <c:pt idx="8">
                  <c:v>0</c:v>
                </c:pt>
                <c:pt idx="9">
                  <c:v>1</c:v>
                </c:pt>
                <c:pt idx="10">
                  <c:v>10</c:v>
                </c:pt>
              </c:numCache>
            </c:numRef>
          </c:val>
        </c:ser>
        <c:ser>
          <c:idx val="2"/>
          <c:order val="2"/>
          <c:tx>
            <c:strRef>
              <c:f>ticket!$F$5</c:f>
              <c:strCache>
                <c:ptCount val="1"/>
                <c:pt idx="0">
                  <c:v>EN COURS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ticket!$F$6:$F$16</c:f>
              <c:numCache>
                <c:formatCode>General</c:formatCode>
                <c:ptCount val="11"/>
                <c:pt idx="0">
                  <c:v>0</c:v>
                </c:pt>
                <c:pt idx="1">
                  <c:v>0</c:v>
                </c:pt>
                <c:pt idx="2">
                  <c:v>0</c:v>
                </c:pt>
                <c:pt idx="3">
                  <c:v>0</c:v>
                </c:pt>
                <c:pt idx="4">
                  <c:v>2</c:v>
                </c:pt>
                <c:pt idx="5">
                  <c:v>0</c:v>
                </c:pt>
                <c:pt idx="6">
                  <c:v>0</c:v>
                </c:pt>
                <c:pt idx="7">
                  <c:v>0</c:v>
                </c:pt>
                <c:pt idx="8">
                  <c:v>0</c:v>
                </c:pt>
                <c:pt idx="9">
                  <c:v>0</c:v>
                </c:pt>
                <c:pt idx="10">
                  <c:v>2</c:v>
                </c:pt>
              </c:numCache>
            </c:numRef>
          </c:val>
        </c:ser>
        <c:ser>
          <c:idx val="3"/>
          <c:order val="3"/>
          <c:tx>
            <c:strRef>
              <c:f>ticket!$G$5</c:f>
              <c:strCache>
                <c:ptCount val="1"/>
                <c:pt idx="0">
                  <c:v>EN ATTENTE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ticket!$C$6:$C$16</c:f>
              <c:strCache>
                <c:ptCount val="11"/>
                <c:pt idx="0">
                  <c:v>ACCES SYSTÈME</c:v>
                </c:pt>
                <c:pt idx="1">
                  <c:v>CONNEXION INTERNET</c:v>
                </c:pt>
                <c:pt idx="2">
                  <c:v>MATERIEL INFORMATIQUE</c:v>
                </c:pt>
                <c:pt idx="3">
                  <c:v>AUTRE PROBLEME</c:v>
                </c:pt>
                <c:pt idx="4">
                  <c:v>CRM ET APPLICATION DES CLIENTS</c:v>
                </c:pt>
                <c:pt idx="5">
                  <c:v>REPORTING</c:v>
                </c:pt>
                <c:pt idx="6">
                  <c:v>BYTEL SOUCI POSTE DE TRAVAIL</c:v>
                </c:pt>
                <c:pt idx="7">
                  <c:v>BYTEL GRISELLEMENT DE LA COM</c:v>
                </c:pt>
                <c:pt idx="8">
                  <c:v>BYTEL ARRET DE PROD</c:v>
                </c:pt>
                <c:pt idx="9">
                  <c:v>BYTEL INDISPONIBILITE APPLI</c:v>
                </c:pt>
                <c:pt idx="10">
                  <c:v>TOTAL TICKETS</c:v>
                </c:pt>
              </c:strCache>
            </c:strRef>
          </c:cat>
          <c:val>
            <c:numRef>
              <c:f>ticket!$G$6:$G$16</c:f>
              <c:numCache>
                <c:formatCode>General</c:formatCode>
                <c:ptCount val="11"/>
                <c:pt idx="0">
                  <c:v>0</c:v>
                </c:pt>
                <c:pt idx="1">
                  <c:v>0</c:v>
                </c:pt>
                <c:pt idx="2">
                  <c:v>2</c:v>
                </c:pt>
                <c:pt idx="3">
                  <c:v>0</c:v>
                </c:pt>
                <c:pt idx="4">
                  <c:v>0</c:v>
                </c:pt>
                <c:pt idx="5">
                  <c:v>0</c:v>
                </c:pt>
                <c:pt idx="6">
                  <c:v>0</c:v>
                </c:pt>
                <c:pt idx="7">
                  <c:v>0</c:v>
                </c:pt>
                <c:pt idx="8">
                  <c:v>0</c:v>
                </c:pt>
                <c:pt idx="9">
                  <c:v>0</c:v>
                </c:pt>
                <c:pt idx="10">
                  <c:v>2</c:v>
                </c:pt>
              </c:numCache>
            </c:numRef>
          </c:val>
        </c:ser>
        <c:dLbls>
          <c:dLblPos val="outEnd"/>
          <c:showLegendKey val="0"/>
          <c:showVal val="1"/>
          <c:showCatName val="0"/>
          <c:showSerName val="0"/>
          <c:showPercent val="0"/>
          <c:showBubbleSize val="0"/>
        </c:dLbls>
        <c:gapWidth val="219"/>
        <c:overlap val="-27"/>
        <c:axId val="-1169419168"/>
        <c:axId val="-1169430048"/>
      </c:barChart>
      <c:catAx>
        <c:axId val="-116941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30048"/>
        <c:crosses val="autoZero"/>
        <c:auto val="1"/>
        <c:lblAlgn val="ctr"/>
        <c:lblOffset val="100"/>
        <c:noMultiLvlLbl val="0"/>
      </c:catAx>
      <c:valAx>
        <c:axId val="-1169430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191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Nb Positions</c:v>
                </c:pt>
              </c:strCache>
            </c:strRef>
          </c:tx>
          <c:spPr>
            <a:solidFill>
              <a:schemeClr val="accent1"/>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Feuil1!$B$2:$B$6</c:f>
              <c:numCache>
                <c:formatCode>General</c:formatCode>
                <c:ptCount val="5"/>
                <c:pt idx="0">
                  <c:v>36</c:v>
                </c:pt>
                <c:pt idx="1">
                  <c:v>97</c:v>
                </c:pt>
                <c:pt idx="2">
                  <c:v>67</c:v>
                </c:pt>
                <c:pt idx="3">
                  <c:v>10</c:v>
                </c:pt>
                <c:pt idx="4">
                  <c:v>49</c:v>
                </c:pt>
              </c:numCache>
            </c:numRef>
          </c:val>
        </c:ser>
        <c:ser>
          <c:idx val="1"/>
          <c:order val="1"/>
          <c:tx>
            <c:strRef>
              <c:f>Feuil1!$C$1</c:f>
              <c:strCache>
                <c:ptCount val="1"/>
                <c:pt idx="0">
                  <c:v>NAV</c:v>
                </c:pt>
              </c:strCache>
            </c:strRef>
          </c:tx>
          <c:spPr>
            <a:solidFill>
              <a:schemeClr val="accent2"/>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Feuil1!$C$2:$C$6</c:f>
              <c:numCache>
                <c:formatCode>General</c:formatCode>
                <c:ptCount val="5"/>
                <c:pt idx="0">
                  <c:v>36</c:v>
                </c:pt>
                <c:pt idx="1">
                  <c:v>97</c:v>
                </c:pt>
                <c:pt idx="2">
                  <c:v>67</c:v>
                </c:pt>
                <c:pt idx="3">
                  <c:v>10</c:v>
                </c:pt>
                <c:pt idx="4">
                  <c:v>49</c:v>
                </c:pt>
              </c:numCache>
            </c:numRef>
          </c:val>
        </c:ser>
        <c:ser>
          <c:idx val="2"/>
          <c:order val="2"/>
          <c:tx>
            <c:strRef>
              <c:f>Feuil1!$D$1</c:f>
              <c:strCache>
                <c:ptCount val="1"/>
                <c:pt idx="0">
                  <c:v>ANT</c:v>
                </c:pt>
              </c:strCache>
            </c:strRef>
          </c:tx>
          <c:spPr>
            <a:solidFill>
              <a:schemeClr val="accent3"/>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Feuil1!$D$2:$D$6</c:f>
              <c:numCache>
                <c:formatCode>General</c:formatCode>
                <c:ptCount val="5"/>
                <c:pt idx="0">
                  <c:v>36</c:v>
                </c:pt>
                <c:pt idx="1">
                  <c:v>97</c:v>
                </c:pt>
                <c:pt idx="2">
                  <c:v>67</c:v>
                </c:pt>
                <c:pt idx="3">
                  <c:v>10</c:v>
                </c:pt>
                <c:pt idx="4">
                  <c:v>49</c:v>
                </c:pt>
              </c:numCache>
            </c:numRef>
          </c:val>
        </c:ser>
        <c:ser>
          <c:idx val="3"/>
          <c:order val="3"/>
          <c:tx>
            <c:strRef>
              <c:f>Feuil1!$E$1</c:f>
              <c:strCache>
                <c:ptCount val="1"/>
                <c:pt idx="0">
                  <c:v>SYS</c:v>
                </c:pt>
              </c:strCache>
            </c:strRef>
          </c:tx>
          <c:spPr>
            <a:solidFill>
              <a:schemeClr val="accent4"/>
            </a:solidFill>
            <a:ln>
              <a:noFill/>
            </a:ln>
            <a:effectLst/>
          </c:spPr>
          <c:invertIfNegative val="0"/>
          <c:cat>
            <c:strRef>
              <c:f>Feuil1!$A$2:$A$6</c:f>
              <c:strCache>
                <c:ptCount val="5"/>
                <c:pt idx="0">
                  <c:v>PLAT 1</c:v>
                </c:pt>
                <c:pt idx="1">
                  <c:v>PLAT 2</c:v>
                </c:pt>
                <c:pt idx="2">
                  <c:v>PLAT 3</c:v>
                </c:pt>
                <c:pt idx="3">
                  <c:v>Serveurs</c:v>
                </c:pt>
                <c:pt idx="4">
                  <c:v>ADMIN</c:v>
                </c:pt>
              </c:strCache>
            </c:strRef>
          </c:cat>
          <c:val>
            <c:numRef>
              <c:f>Feuil1!$E$2:$E$6</c:f>
              <c:numCache>
                <c:formatCode>General</c:formatCode>
                <c:ptCount val="5"/>
                <c:pt idx="0">
                  <c:v>36</c:v>
                </c:pt>
                <c:pt idx="1">
                  <c:v>97</c:v>
                </c:pt>
                <c:pt idx="2">
                  <c:v>67</c:v>
                </c:pt>
                <c:pt idx="3">
                  <c:v>10</c:v>
                </c:pt>
                <c:pt idx="4">
                  <c:v>49</c:v>
                </c:pt>
              </c:numCache>
            </c:numRef>
          </c:val>
        </c:ser>
        <c:dLbls>
          <c:showLegendKey val="0"/>
          <c:showVal val="0"/>
          <c:showCatName val="0"/>
          <c:showSerName val="0"/>
          <c:showPercent val="0"/>
          <c:showBubbleSize val="0"/>
        </c:dLbls>
        <c:gapWidth val="219"/>
        <c:overlap val="-27"/>
        <c:axId val="-1060003856"/>
        <c:axId val="-1060008208"/>
      </c:barChart>
      <c:catAx>
        <c:axId val="-1060003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60008208"/>
        <c:crosses val="autoZero"/>
        <c:auto val="1"/>
        <c:lblAlgn val="ctr"/>
        <c:lblOffset val="100"/>
        <c:noMultiLvlLbl val="0"/>
      </c:catAx>
      <c:valAx>
        <c:axId val="-1060008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0600038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Top 3 des tickets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ticket!$I$11:$I$13</c:f>
              <c:strCache>
                <c:ptCount val="3"/>
                <c:pt idx="0">
                  <c:v>Materiel informatique</c:v>
                </c:pt>
                <c:pt idx="1">
                  <c:v>Connexion internet</c:v>
                </c:pt>
                <c:pt idx="2">
                  <c:v>CRM et application client</c:v>
                </c:pt>
              </c:strCache>
            </c:strRef>
          </c:cat>
          <c:val>
            <c:numRef>
              <c:f>ticket!$J$11:$J$13</c:f>
              <c:numCache>
                <c:formatCode>General</c:formatCode>
                <c:ptCount val="3"/>
                <c:pt idx="0">
                  <c:v>4</c:v>
                </c:pt>
                <c:pt idx="1">
                  <c:v>2</c:v>
                </c:pt>
                <c:pt idx="2">
                  <c:v>3</c:v>
                </c:pt>
              </c:numCache>
            </c:numRef>
          </c:val>
        </c:ser>
        <c:dLbls>
          <c:dLblPos val="outEnd"/>
          <c:showLegendKey val="0"/>
          <c:showVal val="1"/>
          <c:showCatName val="0"/>
          <c:showSerName val="0"/>
          <c:showPercent val="0"/>
          <c:showBubbleSize val="0"/>
        </c:dLbls>
        <c:gapWidth val="182"/>
        <c:axId val="-1169418080"/>
        <c:axId val="-1169431680"/>
      </c:barChart>
      <c:catAx>
        <c:axId val="-1169418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fr-FR"/>
          </a:p>
        </c:txPr>
        <c:crossAx val="-1169431680"/>
        <c:crosses val="autoZero"/>
        <c:auto val="1"/>
        <c:lblAlgn val="ctr"/>
        <c:lblOffset val="100"/>
        <c:noMultiLvlLbl val="0"/>
      </c:catAx>
      <c:valAx>
        <c:axId val="-11694316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180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Administration</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positions!$G$23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positions!$H$23</c:f>
              <c:numCache>
                <c:formatCode>General</c:formatCode>
                <c:ptCount val="1"/>
                <c:pt idx="0">
                  <c:v>49</c:v>
                </c:pt>
              </c:numCache>
            </c:numRef>
          </c:val>
        </c:ser>
        <c:ser>
          <c:idx val="1"/>
          <c:order val="1"/>
          <c:tx>
            <c:strRef>
              <c:f>positions!$G$24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positions!$H$24</c:f>
              <c:numCache>
                <c:formatCode>General</c:formatCode>
                <c:ptCount val="1"/>
                <c:pt idx="0">
                  <c:v>7</c:v>
                </c:pt>
              </c:numCache>
            </c:numRef>
          </c:val>
        </c:ser>
        <c:ser>
          <c:idx val="2"/>
          <c:order val="2"/>
          <c:tx>
            <c:strRef>
              <c:f>positions!$G$25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positions!$H$25</c:f>
              <c:numCache>
                <c:formatCode>General</c:formatCode>
                <c:ptCount val="1"/>
                <c:pt idx="0">
                  <c:v>0</c:v>
                </c:pt>
              </c:numCache>
            </c:numRef>
          </c:val>
        </c:ser>
        <c:ser>
          <c:idx val="3"/>
          <c:order val="3"/>
          <c:tx>
            <c:strRef>
              <c:f>positions!$G$27</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positions!$H$27</c:f>
              <c:numCache>
                <c:formatCode>General</c:formatCode>
                <c:ptCount val="1"/>
                <c:pt idx="0">
                  <c:v>56</c:v>
                </c:pt>
              </c:numCache>
            </c:numRef>
          </c:val>
        </c:ser>
        <c:dLbls>
          <c:dLblPos val="outEnd"/>
          <c:showLegendKey val="0"/>
          <c:showVal val="1"/>
          <c:showCatName val="0"/>
          <c:showSerName val="0"/>
          <c:showPercent val="0"/>
          <c:showBubbleSize val="0"/>
        </c:dLbls>
        <c:gapWidth val="219"/>
        <c:overlap val="-27"/>
        <c:axId val="-1169418624"/>
        <c:axId val="-1169429504"/>
      </c:barChart>
      <c:catAx>
        <c:axId val="-1169418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29504"/>
        <c:crosses val="autoZero"/>
        <c:auto val="1"/>
        <c:lblAlgn val="ctr"/>
        <c:lblOffset val="100"/>
        <c:noMultiLvlLbl val="0"/>
      </c:catAx>
      <c:valAx>
        <c:axId val="-1169429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186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fr-FR" b="1"/>
              <a:t>POINT DES POSITIONS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positions!$G$8</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positions!$H$8</c:f>
              <c:numCache>
                <c:formatCode>General</c:formatCode>
                <c:ptCount val="1"/>
                <c:pt idx="0">
                  <c:v>193</c:v>
                </c:pt>
              </c:numCache>
            </c:numRef>
          </c:val>
        </c:ser>
        <c:ser>
          <c:idx val="1"/>
          <c:order val="1"/>
          <c:tx>
            <c:strRef>
              <c:f>positions!$G$9</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positions!$H$9</c:f>
              <c:numCache>
                <c:formatCode>General</c:formatCode>
                <c:ptCount val="1"/>
                <c:pt idx="0">
                  <c:v>7</c:v>
                </c:pt>
              </c:numCache>
            </c:numRef>
          </c:val>
        </c:ser>
        <c:ser>
          <c:idx val="2"/>
          <c:order val="2"/>
          <c:tx>
            <c:strRef>
              <c:f>positions!$G$10</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positions!$H$10</c:f>
              <c:numCache>
                <c:formatCode>General</c:formatCode>
                <c:ptCount val="1"/>
                <c:pt idx="0">
                  <c:v>2</c:v>
                </c:pt>
              </c:numCache>
            </c:numRef>
          </c:val>
        </c:ser>
        <c:ser>
          <c:idx val="3"/>
          <c:order val="3"/>
          <c:tx>
            <c:strRef>
              <c:f>positions!$G$11</c:f>
              <c:strCache>
                <c:ptCount val="1"/>
                <c:pt idx="0">
                  <c:v>vide </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positions!$H$11</c:f>
              <c:numCache>
                <c:formatCode>General</c:formatCode>
                <c:ptCount val="1"/>
                <c:pt idx="0">
                  <c:v>17</c:v>
                </c:pt>
              </c:numCache>
            </c:numRef>
          </c:val>
        </c:ser>
        <c:ser>
          <c:idx val="4"/>
          <c:order val="4"/>
          <c:tx>
            <c:strRef>
              <c:f>positions!$G$12</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positions!$H$12</c:f>
              <c:numCache>
                <c:formatCode>General</c:formatCode>
                <c:ptCount val="1"/>
                <c:pt idx="0">
                  <c:v>219</c:v>
                </c:pt>
              </c:numCache>
            </c:numRef>
          </c:val>
        </c:ser>
        <c:dLbls>
          <c:dLblPos val="outEnd"/>
          <c:showLegendKey val="0"/>
          <c:showVal val="1"/>
          <c:showCatName val="0"/>
          <c:showSerName val="0"/>
          <c:showPercent val="0"/>
          <c:showBubbleSize val="0"/>
        </c:dLbls>
        <c:gapWidth val="219"/>
        <c:overlap val="-27"/>
        <c:axId val="-1169428416"/>
        <c:axId val="-1169427872"/>
      </c:barChart>
      <c:catAx>
        <c:axId val="-1169428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27872"/>
        <c:crosses val="autoZero"/>
        <c:auto val="1"/>
        <c:lblAlgn val="ctr"/>
        <c:lblOffset val="100"/>
        <c:noMultiLvlLbl val="0"/>
      </c:catAx>
      <c:valAx>
        <c:axId val="-1169427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284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r>
              <a:rPr lang="fr-FR"/>
              <a:t>Nombre et tx d’heure d’inactivité en min </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solidFill>
              <a:latin typeface="+mn-lt"/>
              <a:ea typeface="+mn-ea"/>
              <a:cs typeface="+mn-cs"/>
            </a:defRPr>
          </a:pPr>
          <a:endParaRPr lang="fr-FR"/>
        </a:p>
      </c:txPr>
    </c:title>
    <c:autoTitleDeleted val="0"/>
    <c:plotArea>
      <c:layout/>
      <c:doughnut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ticket!$K$20:$K$22</c:f>
              <c:strCache>
                <c:ptCount val="3"/>
                <c:pt idx="0">
                  <c:v>deconnexion hermes</c:v>
                </c:pt>
                <c:pt idx="1">
                  <c:v>coupure internet</c:v>
                </c:pt>
                <c:pt idx="2">
                  <c:v>coupure electricité</c:v>
                </c:pt>
              </c:strCache>
            </c:strRef>
          </c:cat>
          <c:val>
            <c:numRef>
              <c:f>ticket!$L$20:$L$22</c:f>
              <c:numCache>
                <c:formatCode>General</c:formatCode>
                <c:ptCount val="3"/>
                <c:pt idx="0">
                  <c:v>45</c:v>
                </c:pt>
                <c:pt idx="1">
                  <c:v>0</c:v>
                </c:pt>
                <c:pt idx="2">
                  <c:v>0</c:v>
                </c:pt>
              </c:numCache>
            </c:numRef>
          </c:val>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fr-FR"/>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1er </a:t>
            </a:r>
            <a:r>
              <a:rPr lang="fr-FR" dirty="0" smtClean="0"/>
              <a:t>étage</a:t>
            </a:r>
          </a:p>
          <a:p>
            <a:pPr>
              <a:defRPr/>
            </a:pPr>
            <a:r>
              <a:rPr lang="fr-FR" dirty="0" smtClean="0"/>
              <a:t>PROG+RH+AD</a:t>
            </a:r>
            <a:endParaRPr lang="fr-FR" dirty="0"/>
          </a:p>
        </c:rich>
      </c:tx>
      <c:layout>
        <c:manualLayout>
          <c:xMode val="edge"/>
          <c:yMode val="edge"/>
          <c:x val="0.233445262786857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'!$G$40</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'!$H$40</c:f>
              <c:numCache>
                <c:formatCode>General</c:formatCode>
                <c:ptCount val="1"/>
                <c:pt idx="0">
                  <c:v>20</c:v>
                </c:pt>
              </c:numCache>
            </c:numRef>
          </c:val>
        </c:ser>
        <c:ser>
          <c:idx val="1"/>
          <c:order val="1"/>
          <c:tx>
            <c:strRef>
              <c:f>'detail '!$G$41</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'!$H$41</c:f>
              <c:numCache>
                <c:formatCode>General</c:formatCode>
                <c:ptCount val="1"/>
                <c:pt idx="0">
                  <c:v>5</c:v>
                </c:pt>
              </c:numCache>
            </c:numRef>
          </c:val>
        </c:ser>
        <c:ser>
          <c:idx val="2"/>
          <c:order val="2"/>
          <c:tx>
            <c:strRef>
              <c:f>'detail '!$G$42</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'!$H$42</c:f>
              <c:numCache>
                <c:formatCode>General</c:formatCode>
                <c:ptCount val="1"/>
                <c:pt idx="0">
                  <c:v>0</c:v>
                </c:pt>
              </c:numCache>
            </c:numRef>
          </c:val>
        </c:ser>
        <c:ser>
          <c:idx val="3"/>
          <c:order val="3"/>
          <c:tx>
            <c:strRef>
              <c:f>'detail '!$G$43</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'!$H$43</c:f>
              <c:numCache>
                <c:formatCode>General</c:formatCode>
                <c:ptCount val="1"/>
                <c:pt idx="0">
                  <c:v>0</c:v>
                </c:pt>
              </c:numCache>
            </c:numRef>
          </c:val>
        </c:ser>
        <c:ser>
          <c:idx val="4"/>
          <c:order val="4"/>
          <c:tx>
            <c:strRef>
              <c:f>'detail '!$G$44</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'!$H$44</c:f>
              <c:numCache>
                <c:formatCode>General</c:formatCode>
                <c:ptCount val="1"/>
                <c:pt idx="0">
                  <c:v>25</c:v>
                </c:pt>
              </c:numCache>
            </c:numRef>
          </c:val>
        </c:ser>
        <c:dLbls>
          <c:dLblPos val="outEnd"/>
          <c:showLegendKey val="0"/>
          <c:showVal val="1"/>
          <c:showCatName val="0"/>
          <c:showSerName val="0"/>
          <c:showPercent val="0"/>
          <c:showBubbleSize val="0"/>
        </c:dLbls>
        <c:gapWidth val="219"/>
        <c:overlap val="-27"/>
        <c:axId val="-1169426240"/>
        <c:axId val="-1067619168"/>
      </c:barChart>
      <c:catAx>
        <c:axId val="-116942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67619168"/>
        <c:crosses val="autoZero"/>
        <c:auto val="1"/>
        <c:lblAlgn val="ctr"/>
        <c:lblOffset val="100"/>
        <c:noMultiLvlLbl val="0"/>
      </c:catAx>
      <c:valAx>
        <c:axId val="-1067619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1694262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fr-FR" dirty="0"/>
              <a:t>Administration 2ieme </a:t>
            </a:r>
            <a:r>
              <a:rPr lang="fr-FR" dirty="0" smtClean="0"/>
              <a:t>étage</a:t>
            </a:r>
          </a:p>
          <a:p>
            <a:pPr>
              <a:defRPr/>
            </a:pPr>
            <a:r>
              <a:rPr lang="fr-FR" dirty="0" smtClean="0"/>
              <a:t>COM+AI+DFC+DSI</a:t>
            </a:r>
            <a:endParaRPr lang="fr-FR" dirty="0"/>
          </a:p>
        </c:rich>
      </c:tx>
      <c:layout>
        <c:manualLayout>
          <c:xMode val="edge"/>
          <c:yMode val="edge"/>
          <c:x val="0.216779143546823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'!$G$53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'!$H$53</c:f>
              <c:numCache>
                <c:formatCode>General</c:formatCode>
                <c:ptCount val="1"/>
                <c:pt idx="0">
                  <c:v>24</c:v>
                </c:pt>
              </c:numCache>
            </c:numRef>
          </c:val>
        </c:ser>
        <c:ser>
          <c:idx val="1"/>
          <c:order val="1"/>
          <c:tx>
            <c:strRef>
              <c:f>'detail '!$G$54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'!$H$54</c:f>
              <c:numCache>
                <c:formatCode>General</c:formatCode>
                <c:ptCount val="1"/>
                <c:pt idx="0">
                  <c:v>2</c:v>
                </c:pt>
              </c:numCache>
            </c:numRef>
          </c:val>
        </c:ser>
        <c:ser>
          <c:idx val="2"/>
          <c:order val="2"/>
          <c:tx>
            <c:strRef>
              <c:f>'detail '!$G$55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'!$H$55</c:f>
              <c:numCache>
                <c:formatCode>General</c:formatCode>
                <c:ptCount val="1"/>
                <c:pt idx="0">
                  <c:v>0</c:v>
                </c:pt>
              </c:numCache>
            </c:numRef>
          </c:val>
        </c:ser>
        <c:ser>
          <c:idx val="3"/>
          <c:order val="3"/>
          <c:tx>
            <c:strRef>
              <c:f>'detail '!$G$56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'!$H$56</c:f>
              <c:numCache>
                <c:formatCode>General</c:formatCode>
                <c:ptCount val="1"/>
                <c:pt idx="0">
                  <c:v>2</c:v>
                </c:pt>
              </c:numCache>
            </c:numRef>
          </c:val>
        </c:ser>
        <c:ser>
          <c:idx val="4"/>
          <c:order val="4"/>
          <c:tx>
            <c:strRef>
              <c:f>'detail '!$G$57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'!$H$57</c:f>
              <c:numCache>
                <c:formatCode>General</c:formatCode>
                <c:ptCount val="1"/>
                <c:pt idx="0">
                  <c:v>28</c:v>
                </c:pt>
              </c:numCache>
            </c:numRef>
          </c:val>
        </c:ser>
        <c:dLbls>
          <c:dLblPos val="outEnd"/>
          <c:showLegendKey val="0"/>
          <c:showVal val="1"/>
          <c:showCatName val="0"/>
          <c:showSerName val="0"/>
          <c:showPercent val="0"/>
          <c:showBubbleSize val="0"/>
        </c:dLbls>
        <c:gapWidth val="219"/>
        <c:overlap val="-27"/>
        <c:axId val="-1067618080"/>
        <c:axId val="-1067613728"/>
      </c:barChart>
      <c:catAx>
        <c:axId val="-106761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67613728"/>
        <c:crosses val="autoZero"/>
        <c:auto val="1"/>
        <c:lblAlgn val="ctr"/>
        <c:lblOffset val="100"/>
        <c:noMultiLvlLbl val="0"/>
      </c:catAx>
      <c:valAx>
        <c:axId val="-1067613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676180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fr-FR"/>
        </a:p>
      </c:txPr>
    </c:title>
    <c:autoTitleDeleted val="0"/>
    <c:plotArea>
      <c:layout/>
      <c:barChart>
        <c:barDir val="col"/>
        <c:grouping val="clustered"/>
        <c:varyColors val="0"/>
        <c:ser>
          <c:idx val="0"/>
          <c:order val="0"/>
          <c:tx>
            <c:strRef>
              <c:f>'detail '!$G$33</c:f>
              <c:strCache>
                <c:ptCount val="1"/>
                <c:pt idx="0">
                  <c:v>operationelle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'!$H$33</c:f>
              <c:numCache>
                <c:formatCode>General</c:formatCode>
                <c:ptCount val="1"/>
                <c:pt idx="0">
                  <c:v>66</c:v>
                </c:pt>
              </c:numCache>
            </c:numRef>
          </c:val>
        </c:ser>
        <c:ser>
          <c:idx val="1"/>
          <c:order val="1"/>
          <c:tx>
            <c:strRef>
              <c:f>'detail '!$G$34</c:f>
              <c:strCache>
                <c:ptCount val="1"/>
                <c:pt idx="0">
                  <c:v>fonctionnelle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'!$H$34</c:f>
              <c:numCache>
                <c:formatCode>General</c:formatCode>
                <c:ptCount val="1"/>
                <c:pt idx="0">
                  <c:v>1</c:v>
                </c:pt>
              </c:numCache>
            </c:numRef>
          </c:val>
        </c:ser>
        <c:ser>
          <c:idx val="2"/>
          <c:order val="2"/>
          <c:tx>
            <c:strRef>
              <c:f>'detail '!$G$35</c:f>
              <c:strCache>
                <c:ptCount val="1"/>
                <c:pt idx="0">
                  <c:v>defectueux</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'!$H$35</c:f>
              <c:numCache>
                <c:formatCode>General</c:formatCode>
                <c:ptCount val="1"/>
                <c:pt idx="0">
                  <c:v>0</c:v>
                </c:pt>
              </c:numCache>
            </c:numRef>
          </c:val>
        </c:ser>
        <c:ser>
          <c:idx val="3"/>
          <c:order val="3"/>
          <c:tx>
            <c:strRef>
              <c:f>'detail '!$G$36</c:f>
              <c:strCache>
                <c:ptCount val="1"/>
                <c:pt idx="0">
                  <c:v>vide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'!$H$36</c:f>
              <c:numCache>
                <c:formatCode>General</c:formatCode>
                <c:ptCount val="1"/>
                <c:pt idx="0">
                  <c:v>17</c:v>
                </c:pt>
              </c:numCache>
            </c:numRef>
          </c:val>
        </c:ser>
        <c:ser>
          <c:idx val="4"/>
          <c:order val="4"/>
          <c:tx>
            <c:strRef>
              <c:f>'detail '!$G$37</c:f>
              <c:strCache>
                <c:ptCount val="1"/>
                <c:pt idx="0">
                  <c:v>TOTAL</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'detail '!$H$37</c:f>
              <c:numCache>
                <c:formatCode>General</c:formatCode>
                <c:ptCount val="1"/>
                <c:pt idx="0">
                  <c:v>84</c:v>
                </c:pt>
              </c:numCache>
            </c:numRef>
          </c:val>
        </c:ser>
        <c:dLbls>
          <c:dLblPos val="outEnd"/>
          <c:showLegendKey val="0"/>
          <c:showVal val="1"/>
          <c:showCatName val="0"/>
          <c:showSerName val="0"/>
          <c:showPercent val="0"/>
          <c:showBubbleSize val="0"/>
        </c:dLbls>
        <c:gapWidth val="219"/>
        <c:overlap val="-27"/>
        <c:axId val="-1067616992"/>
        <c:axId val="-1067621344"/>
      </c:barChart>
      <c:catAx>
        <c:axId val="-106761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67621344"/>
        <c:crosses val="autoZero"/>
        <c:auto val="1"/>
        <c:lblAlgn val="ctr"/>
        <c:lblOffset val="100"/>
        <c:noMultiLvlLbl val="0"/>
      </c:catAx>
      <c:valAx>
        <c:axId val="-1067621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0676169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fr-FR"/>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Nombre</a:t>
          </a:r>
          <a:endParaRPr lang="fr-FR" sz="14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Obj IT</a:t>
          </a:r>
          <a:endParaRPr lang="fr-FR" sz="14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2400" b="1" dirty="0" smtClean="0">
              <a:solidFill>
                <a:schemeClr val="accent1">
                  <a:lumMod val="50000"/>
                </a:schemeClr>
              </a:solidFill>
              <a:latin typeface="Baskerville Old Face" panose="02020602080505020303" pitchFamily="18" charset="0"/>
            </a:rPr>
            <a:t>5</a:t>
          </a:r>
          <a:endParaRPr lang="fr-FR" sz="24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400" b="1" dirty="0" smtClean="0">
              <a:latin typeface="Bell MT" panose="02020503060305020303" pitchFamily="18" charset="0"/>
            </a:rPr>
            <a:t>Clôturé</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2400" b="1" dirty="0" smtClean="0">
              <a:solidFill>
                <a:schemeClr val="accent1">
                  <a:lumMod val="50000"/>
                </a:schemeClr>
              </a:solidFill>
              <a:latin typeface="Baskerville Old Face" panose="02020602080505020303" pitchFamily="18" charset="0"/>
            </a:rPr>
            <a:t>31</a:t>
          </a:r>
          <a:endParaRPr lang="fr-FR" sz="24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3E240924-2A29-4893-BE36-81037C47A986}">
      <dgm:prSet phldrT="[Texte]" custT="1"/>
      <dgm:spPr/>
      <dgm:t>
        <a:bodyPr/>
        <a:lstStyle/>
        <a:p>
          <a:r>
            <a:rPr lang="fr-FR" sz="2400" b="1" dirty="0" smtClean="0">
              <a:solidFill>
                <a:schemeClr val="accent1">
                  <a:lumMod val="50000"/>
                </a:schemeClr>
              </a:solidFill>
              <a:latin typeface="Baskerville Old Face" panose="02020602080505020303" pitchFamily="18" charset="0"/>
            </a:rPr>
            <a:t>3</a:t>
          </a:r>
          <a:endParaRPr lang="fr-FR" sz="24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3"/>
      <dgm:spPr/>
      <dgm:t>
        <a:bodyPr/>
        <a:lstStyle/>
        <a:p>
          <a:endParaRPr lang="fr-FR"/>
        </a:p>
      </dgm:t>
    </dgm:pt>
    <dgm:pt modelId="{642412D6-6F80-415A-B834-12799691EF68}" type="pres">
      <dgm:prSet presAssocID="{BA59C191-EAC9-400C-91DF-08672997E212}" presName="textNode" presStyleLbl="bgShp" presStyleIdx="0" presStyleCnt="3"/>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3"/>
      <dgm:spPr/>
      <dgm:t>
        <a:bodyPr/>
        <a:lstStyle/>
        <a:p>
          <a:endParaRPr lang="fr-FR"/>
        </a:p>
      </dgm:t>
    </dgm:pt>
    <dgm:pt modelId="{0CAF9E1F-90EB-4870-812E-3FB379059817}" type="pres">
      <dgm:prSet presAssocID="{A4119696-336E-4F9C-912C-1790ECFD5B61}" presName="textNode" presStyleLbl="bgShp" presStyleIdx="1" presStyleCnt="3"/>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2" presStyleCnt="3"/>
      <dgm:spPr/>
      <dgm:t>
        <a:bodyPr/>
        <a:lstStyle/>
        <a:p>
          <a:endParaRPr lang="fr-FR"/>
        </a:p>
      </dgm:t>
    </dgm:pt>
    <dgm:pt modelId="{1FDDD4D9-5CAA-4162-8A82-CAE6559C3AAF}" type="pres">
      <dgm:prSet presAssocID="{56220AFA-1D07-4104-8067-6AE8EF7D4204}" presName="textNode" presStyleLbl="bgShp" presStyleIdx="2" presStyleCnt="3"/>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5C20CDF8-35F8-4028-A093-466C39A08804}" srcId="{56220AFA-1D07-4104-8067-6AE8EF7D4204}" destId="{3E240924-2A29-4893-BE36-81037C47A986}" srcOrd="0" destOrd="0" parTransId="{D688D9A9-893F-4094-993B-1E841E22D837}" sibTransId="{387F939E-80DB-4872-AA27-6D39474CC259}"/>
    <dgm:cxn modelId="{2890634B-B599-4423-A0E6-25B7C098C32F}" type="presOf" srcId="{27A110B4-891D-4285-922C-B71A1172C5D5}" destId="{55F7BFAE-8E74-4CCD-8F23-8EC903398DE8}" srcOrd="0" destOrd="0" presId="urn:microsoft.com/office/officeart/2005/8/layout/lProcess2"/>
    <dgm:cxn modelId="{89359F05-2866-4544-862D-5153D3AA389E}" srcId="{BA59C191-EAC9-400C-91DF-08672997E212}" destId="{27A110B4-891D-4285-922C-B71A1172C5D5}" srcOrd="0" destOrd="0" parTransId="{026A844A-4895-4AB3-8A10-703293D5FEF1}" sibTransId="{1D6FEC01-CEF9-41E5-BD96-293168AB425B}"/>
    <dgm:cxn modelId="{61D0FAEF-11FB-47A5-8607-9DAB96A96A9F}" type="presOf" srcId="{A4119696-336E-4F9C-912C-1790ECFD5B61}" destId="{1F6FB372-DE18-4B3E-A418-92F1D5682705}" srcOrd="0" destOrd="0" presId="urn:microsoft.com/office/officeart/2005/8/layout/lProcess2"/>
    <dgm:cxn modelId="{83A49206-3D46-4B23-82B3-750F0C83C0BC}" type="presOf" srcId="{BA59C191-EAC9-400C-91DF-08672997E212}" destId="{6AEE3AF1-326D-40BF-8A4B-3A2D8A05D40A}" srcOrd="0" destOrd="0" presId="urn:microsoft.com/office/officeart/2005/8/layout/lProcess2"/>
    <dgm:cxn modelId="{AA96D3A0-184D-49E5-883B-3E021390ED22}" srcId="{F286479C-EA5C-4960-AFAB-47E52DE43E4A}" destId="{A4119696-336E-4F9C-912C-1790ECFD5B61}" srcOrd="1" destOrd="0" parTransId="{B065685C-EAE6-443F-9024-F1F9D0B9BEB4}" sibTransId="{8D6BB660-8882-49D5-9505-B88940FC9947}"/>
    <dgm:cxn modelId="{FCAE8A66-7A89-4D0E-A681-CDABBDFBAF61}" type="presOf" srcId="{A4119696-336E-4F9C-912C-1790ECFD5B61}" destId="{0CAF9E1F-90EB-4870-812E-3FB379059817}" srcOrd="1"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2C7451EB-AE76-48B5-8F15-718324A21BCC}" type="presOf" srcId="{F286479C-EA5C-4960-AFAB-47E52DE43E4A}" destId="{A65A5ABE-6440-48A1-875B-132A644BF634}" srcOrd="0"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006E0A71-F930-4AED-AB32-FCD389A4DC96}" type="presOf" srcId="{BA59C191-EAC9-400C-91DF-08672997E212}" destId="{642412D6-6F80-415A-B834-12799691EF68}" srcOrd="1" destOrd="0" presId="urn:microsoft.com/office/officeart/2005/8/layout/lProcess2"/>
    <dgm:cxn modelId="{DEB81518-D471-4553-B292-51A91F3AD330}" type="presOf" srcId="{9A840BA3-0E52-44E5-B558-9EB157A1D326}" destId="{89909B9A-036C-44E2-A66B-6D43D82776BA}" srcOrd="0" destOrd="0" presId="urn:microsoft.com/office/officeart/2005/8/layout/lProcess2"/>
    <dgm:cxn modelId="{0C751881-31E9-4DA5-A367-C2E5141D021B}" type="presOf" srcId="{56220AFA-1D07-4104-8067-6AE8EF7D4204}" destId="{D0B9C7D0-BAFD-415C-A801-C49A63BA0F78}" srcOrd="0" destOrd="0" presId="urn:microsoft.com/office/officeart/2005/8/layout/lProcess2"/>
    <dgm:cxn modelId="{5A6128DC-1E9D-4BA7-B7EA-9234B202A5FE}" type="presOf" srcId="{3E240924-2A29-4893-BE36-81037C47A986}" destId="{2033E58C-2548-4821-94DF-80E0CE5961C5}" srcOrd="0" destOrd="0" presId="urn:microsoft.com/office/officeart/2005/8/layout/lProcess2"/>
    <dgm:cxn modelId="{46993527-4172-4213-B0E8-E7F95DDDEE08}" type="presOf" srcId="{56220AFA-1D07-4104-8067-6AE8EF7D4204}" destId="{1FDDD4D9-5CAA-4162-8A82-CAE6559C3AAF}" srcOrd="1" destOrd="0" presId="urn:microsoft.com/office/officeart/2005/8/layout/lProcess2"/>
    <dgm:cxn modelId="{CF36BE8B-813D-481A-975C-217806C12E68}" srcId="{F286479C-EA5C-4960-AFAB-47E52DE43E4A}" destId="{56220AFA-1D07-4104-8067-6AE8EF7D4204}" srcOrd="2" destOrd="0" parTransId="{E90E5469-2EA0-40A8-A745-A1126D89E2E7}" sibTransId="{82C3377B-FF54-49DC-8332-CE188D44717E}"/>
    <dgm:cxn modelId="{47FCD398-DFBC-4ABF-A2D0-51CEAA9BA05D}" type="presParOf" srcId="{A65A5ABE-6440-48A1-875B-132A644BF634}" destId="{49C662BB-F694-4331-87B2-06C348060916}" srcOrd="0" destOrd="0" presId="urn:microsoft.com/office/officeart/2005/8/layout/lProcess2"/>
    <dgm:cxn modelId="{65591600-4C3E-492E-A559-931C4C91E13C}" type="presParOf" srcId="{49C662BB-F694-4331-87B2-06C348060916}" destId="{6AEE3AF1-326D-40BF-8A4B-3A2D8A05D40A}" srcOrd="0" destOrd="0" presId="urn:microsoft.com/office/officeart/2005/8/layout/lProcess2"/>
    <dgm:cxn modelId="{FF54154C-658B-497A-A940-67A069760D83}" type="presParOf" srcId="{49C662BB-F694-4331-87B2-06C348060916}" destId="{642412D6-6F80-415A-B834-12799691EF68}" srcOrd="1" destOrd="0" presId="urn:microsoft.com/office/officeart/2005/8/layout/lProcess2"/>
    <dgm:cxn modelId="{7DAE4DF5-1B74-465A-882C-6118238A90AC}" type="presParOf" srcId="{49C662BB-F694-4331-87B2-06C348060916}" destId="{6B15119B-1DAC-4161-AA10-E5C64088E437}" srcOrd="2" destOrd="0" presId="urn:microsoft.com/office/officeart/2005/8/layout/lProcess2"/>
    <dgm:cxn modelId="{23AB428D-DC64-4086-B6DF-1C20B84B6E36}" type="presParOf" srcId="{6B15119B-1DAC-4161-AA10-E5C64088E437}" destId="{6A3DBDE8-72C1-46E4-8CB1-E917EC493FF7}" srcOrd="0" destOrd="0" presId="urn:microsoft.com/office/officeart/2005/8/layout/lProcess2"/>
    <dgm:cxn modelId="{D1F28B01-8D76-487F-83AF-4F50C2D72946}" type="presParOf" srcId="{6A3DBDE8-72C1-46E4-8CB1-E917EC493FF7}" destId="{55F7BFAE-8E74-4CCD-8F23-8EC903398DE8}" srcOrd="0" destOrd="0" presId="urn:microsoft.com/office/officeart/2005/8/layout/lProcess2"/>
    <dgm:cxn modelId="{B23B86FB-C905-463B-B1C3-0D805E1D4DFE}" type="presParOf" srcId="{A65A5ABE-6440-48A1-875B-132A644BF634}" destId="{7312F7D5-D988-45ED-95B8-6FF4991EA181}" srcOrd="1" destOrd="0" presId="urn:microsoft.com/office/officeart/2005/8/layout/lProcess2"/>
    <dgm:cxn modelId="{6F408703-9905-4F8E-BCDE-647AD1DD053E}" type="presParOf" srcId="{A65A5ABE-6440-48A1-875B-132A644BF634}" destId="{8D11F31B-0CFE-47FC-AB2A-1B4C3ECFC4D5}" srcOrd="2" destOrd="0" presId="urn:microsoft.com/office/officeart/2005/8/layout/lProcess2"/>
    <dgm:cxn modelId="{5EC6746C-A3EB-472F-B515-1496559E19BC}" type="presParOf" srcId="{8D11F31B-0CFE-47FC-AB2A-1B4C3ECFC4D5}" destId="{1F6FB372-DE18-4B3E-A418-92F1D5682705}" srcOrd="0" destOrd="0" presId="urn:microsoft.com/office/officeart/2005/8/layout/lProcess2"/>
    <dgm:cxn modelId="{C5099A05-6F31-4B16-87D5-E83C3E6DD14D}" type="presParOf" srcId="{8D11F31B-0CFE-47FC-AB2A-1B4C3ECFC4D5}" destId="{0CAF9E1F-90EB-4870-812E-3FB379059817}" srcOrd="1" destOrd="0" presId="urn:microsoft.com/office/officeart/2005/8/layout/lProcess2"/>
    <dgm:cxn modelId="{FA0F4CA6-92CE-452E-8022-F2271435E2EC}" type="presParOf" srcId="{8D11F31B-0CFE-47FC-AB2A-1B4C3ECFC4D5}" destId="{835A5EF0-0E8C-4EFA-9044-C556FB3BA5FF}" srcOrd="2" destOrd="0" presId="urn:microsoft.com/office/officeart/2005/8/layout/lProcess2"/>
    <dgm:cxn modelId="{3C383663-253C-4D64-9232-B2EEFD9F6C18}" type="presParOf" srcId="{835A5EF0-0E8C-4EFA-9044-C556FB3BA5FF}" destId="{7248E901-72B0-4949-B3EE-A7CC031E7CEA}" srcOrd="0" destOrd="0" presId="urn:microsoft.com/office/officeart/2005/8/layout/lProcess2"/>
    <dgm:cxn modelId="{942D940E-31A5-45FC-BD1D-6B767AC245D0}" type="presParOf" srcId="{7248E901-72B0-4949-B3EE-A7CC031E7CEA}" destId="{89909B9A-036C-44E2-A66B-6D43D82776BA}" srcOrd="0" destOrd="0" presId="urn:microsoft.com/office/officeart/2005/8/layout/lProcess2"/>
    <dgm:cxn modelId="{74F99588-46C0-4E36-8D9D-808D4E27ACEC}" type="presParOf" srcId="{A65A5ABE-6440-48A1-875B-132A644BF634}" destId="{DC0F060C-5CE4-4A45-A83A-0285CAE9E371}" srcOrd="3" destOrd="0" presId="urn:microsoft.com/office/officeart/2005/8/layout/lProcess2"/>
    <dgm:cxn modelId="{9D10F6A5-1BA0-4CAF-B570-E949F7D3033D}" type="presParOf" srcId="{A65A5ABE-6440-48A1-875B-132A644BF634}" destId="{9ED3DA30-790C-4E02-8B40-0A1334228463}" srcOrd="4" destOrd="0" presId="urn:microsoft.com/office/officeart/2005/8/layout/lProcess2"/>
    <dgm:cxn modelId="{BA3D46D7-7E84-452F-B441-90DD74B9B04C}" type="presParOf" srcId="{9ED3DA30-790C-4E02-8B40-0A1334228463}" destId="{D0B9C7D0-BAFD-415C-A801-C49A63BA0F78}" srcOrd="0" destOrd="0" presId="urn:microsoft.com/office/officeart/2005/8/layout/lProcess2"/>
    <dgm:cxn modelId="{E011A2F3-E098-4209-84DA-195049B6E96D}" type="presParOf" srcId="{9ED3DA30-790C-4E02-8B40-0A1334228463}" destId="{1FDDD4D9-5CAA-4162-8A82-CAE6559C3AAF}" srcOrd="1" destOrd="0" presId="urn:microsoft.com/office/officeart/2005/8/layout/lProcess2"/>
    <dgm:cxn modelId="{B190E95A-91B5-4772-9717-CAE07F7FF7E2}" type="presParOf" srcId="{9ED3DA30-790C-4E02-8B40-0A1334228463}" destId="{92008570-A2A5-4973-99A2-9D63A6E7EDF1}" srcOrd="2" destOrd="0" presId="urn:microsoft.com/office/officeart/2005/8/layout/lProcess2"/>
    <dgm:cxn modelId="{BDE1A540-DC3D-45C0-AA95-1FDEB7F5D493}" type="presParOf" srcId="{92008570-A2A5-4973-99A2-9D63A6E7EDF1}" destId="{780EBB67-667F-4E26-B31E-608877246C89}" srcOrd="0" destOrd="0" presId="urn:microsoft.com/office/officeart/2005/8/layout/lProcess2"/>
    <dgm:cxn modelId="{76A6D7F9-DEB1-4540-BC22-4B97E4BCBD9A}"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6479C-EA5C-4960-AFAB-47E52DE43E4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BA59C191-EAC9-400C-91DF-08672997E212}">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%AVC</a:t>
          </a:r>
          <a:endParaRPr lang="fr-FR" sz="1200" b="1" dirty="0">
            <a:latin typeface="Bell MT" panose="02020503060305020303" pitchFamily="18" charset="0"/>
          </a:endParaRPr>
        </a:p>
      </dgm:t>
    </dgm:pt>
    <dgm:pt modelId="{CEDD4079-CE79-4E17-8F66-5415392A7623}" type="parTrans" cxnId="{66D40A2B-BEEF-42B3-A1F0-4EE247536D8F}">
      <dgm:prSet/>
      <dgm:spPr/>
      <dgm:t>
        <a:bodyPr/>
        <a:lstStyle/>
        <a:p>
          <a:endParaRPr lang="fr-FR"/>
        </a:p>
      </dgm:t>
    </dgm:pt>
    <dgm:pt modelId="{A91A667D-679B-490C-A616-B05F30C5B35D}" type="sibTrans" cxnId="{66D40A2B-BEEF-42B3-A1F0-4EE247536D8F}">
      <dgm:prSet/>
      <dgm:spPr/>
      <dgm:t>
        <a:bodyPr/>
        <a:lstStyle/>
        <a:p>
          <a:endParaRPr lang="fr-FR"/>
        </a:p>
      </dgm:t>
    </dgm:pt>
    <dgm:pt modelId="{A4119696-336E-4F9C-912C-1790ECFD5B61}">
      <dgm:prSet phldrT="[Texte]" custT="1"/>
      <dgm:spPr/>
      <dgm:t>
        <a:bodyPr/>
        <a:lstStyle/>
        <a:p>
          <a:endParaRPr lang="fr-FR" sz="1200" b="1" dirty="0" smtClean="0">
            <a:latin typeface="Bell MT" panose="02020503060305020303" pitchFamily="18" charset="0"/>
          </a:endParaRPr>
        </a:p>
        <a:p>
          <a:r>
            <a:rPr lang="fr-FR" sz="1200" b="1" dirty="0" smtClean="0">
              <a:latin typeface="Bell MT" panose="02020503060305020303" pitchFamily="18" charset="0"/>
            </a:rPr>
            <a:t>O</a:t>
          </a:r>
          <a:r>
            <a:rPr lang="fr-FR" sz="1200" b="0" dirty="0" smtClean="0">
              <a:latin typeface="Bell MT" panose="02020503060305020303" pitchFamily="18" charset="0"/>
            </a:rPr>
            <a:t>BJEC</a:t>
          </a:r>
          <a:endParaRPr lang="fr-FR" sz="1200" b="1" dirty="0">
            <a:latin typeface="Bell MT" panose="02020503060305020303" pitchFamily="18" charset="0"/>
          </a:endParaRPr>
        </a:p>
      </dgm:t>
    </dgm:pt>
    <dgm:pt modelId="{B065685C-EAE6-443F-9024-F1F9D0B9BEB4}" type="parTrans" cxnId="{AA96D3A0-184D-49E5-883B-3E021390ED22}">
      <dgm:prSet/>
      <dgm:spPr/>
      <dgm:t>
        <a:bodyPr/>
        <a:lstStyle/>
        <a:p>
          <a:endParaRPr lang="fr-FR"/>
        </a:p>
      </dgm:t>
    </dgm:pt>
    <dgm:pt modelId="{8D6BB660-8882-49D5-9505-B88940FC9947}" type="sibTrans" cxnId="{AA96D3A0-184D-49E5-883B-3E021390ED22}">
      <dgm:prSet/>
      <dgm:spPr/>
      <dgm:t>
        <a:bodyPr/>
        <a:lstStyle/>
        <a:p>
          <a:endParaRPr lang="fr-FR"/>
        </a:p>
      </dgm:t>
    </dgm:pt>
    <dgm:pt modelId="{9A840BA3-0E52-44E5-B558-9EB157A1D326}">
      <dgm:prSet phldrT="[Texte]" custT="1"/>
      <dgm:spPr/>
      <dgm:t>
        <a:bodyPr/>
        <a:lstStyle/>
        <a:p>
          <a:r>
            <a:rPr lang="fr-FR" sz="1800" b="1" dirty="0" smtClean="0">
              <a:solidFill>
                <a:schemeClr val="accent1">
                  <a:lumMod val="50000"/>
                </a:schemeClr>
              </a:solidFill>
              <a:latin typeface="Baskerville Old Face" panose="02020602080505020303" pitchFamily="18" charset="0"/>
            </a:rPr>
            <a:t>7</a:t>
          </a:r>
          <a:endParaRPr lang="fr-FR" sz="1800" b="1" dirty="0">
            <a:solidFill>
              <a:schemeClr val="accent1">
                <a:lumMod val="50000"/>
              </a:schemeClr>
            </a:solidFill>
            <a:latin typeface="Baskerville Old Face" panose="02020602080505020303" pitchFamily="18" charset="0"/>
          </a:endParaRPr>
        </a:p>
      </dgm:t>
    </dgm:pt>
    <dgm:pt modelId="{6E6F76C6-8F97-41B2-898B-C8C4DEAF2767}" type="parTrans" cxnId="{EA20DEE2-4C2B-4906-95E0-D9AF08FDAE5C}">
      <dgm:prSet/>
      <dgm:spPr/>
      <dgm:t>
        <a:bodyPr/>
        <a:lstStyle/>
        <a:p>
          <a:endParaRPr lang="fr-FR"/>
        </a:p>
      </dgm:t>
    </dgm:pt>
    <dgm:pt modelId="{20720E18-387C-460E-B434-2371401C95DE}" type="sibTrans" cxnId="{EA20DEE2-4C2B-4906-95E0-D9AF08FDAE5C}">
      <dgm:prSet/>
      <dgm:spPr/>
      <dgm:t>
        <a:bodyPr/>
        <a:lstStyle/>
        <a:p>
          <a:endParaRPr lang="fr-FR"/>
        </a:p>
      </dgm:t>
    </dgm:pt>
    <dgm:pt modelId="{56220AFA-1D07-4104-8067-6AE8EF7D4204}">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OK/NOK</a:t>
          </a:r>
          <a:endParaRPr lang="fr-FR" sz="1400" b="1" dirty="0">
            <a:latin typeface="Bell MT" panose="02020503060305020303" pitchFamily="18" charset="0"/>
          </a:endParaRPr>
        </a:p>
      </dgm:t>
    </dgm:pt>
    <dgm:pt modelId="{E90E5469-2EA0-40A8-A745-A1126D89E2E7}" type="parTrans" cxnId="{CF36BE8B-813D-481A-975C-217806C12E68}">
      <dgm:prSet/>
      <dgm:spPr/>
      <dgm:t>
        <a:bodyPr/>
        <a:lstStyle/>
        <a:p>
          <a:endParaRPr lang="fr-FR"/>
        </a:p>
      </dgm:t>
    </dgm:pt>
    <dgm:pt modelId="{82C3377B-FF54-49DC-8332-CE188D44717E}" type="sibTrans" cxnId="{CF36BE8B-813D-481A-975C-217806C12E68}">
      <dgm:prSet/>
      <dgm:spPr/>
      <dgm:t>
        <a:bodyPr/>
        <a:lstStyle/>
        <a:p>
          <a:endParaRPr lang="fr-FR"/>
        </a:p>
      </dgm:t>
    </dgm:pt>
    <dgm:pt modelId="{27A110B4-891D-4285-922C-B71A1172C5D5}">
      <dgm:prSet phldrT="[Texte]" custT="1"/>
      <dgm:spPr/>
      <dgm:t>
        <a:bodyPr/>
        <a:lstStyle/>
        <a:p>
          <a:r>
            <a:rPr lang="fr-FR" sz="1800" b="1" dirty="0" smtClean="0">
              <a:solidFill>
                <a:schemeClr val="accent1">
                  <a:lumMod val="50000"/>
                </a:schemeClr>
              </a:solidFill>
              <a:latin typeface="Baskerville Old Face" panose="02020602080505020303" pitchFamily="18" charset="0"/>
            </a:rPr>
            <a:t>72</a:t>
          </a:r>
          <a:endParaRPr lang="fr-FR" sz="1800" b="1" dirty="0">
            <a:solidFill>
              <a:schemeClr val="accent1">
                <a:lumMod val="50000"/>
              </a:schemeClr>
            </a:solidFill>
            <a:latin typeface="Baskerville Old Face" panose="02020602080505020303" pitchFamily="18" charset="0"/>
          </a:endParaRPr>
        </a:p>
      </dgm:t>
    </dgm:pt>
    <dgm:pt modelId="{1D6FEC01-CEF9-41E5-BD96-293168AB425B}" type="sibTrans" cxnId="{89359F05-2866-4544-862D-5153D3AA389E}">
      <dgm:prSet/>
      <dgm:spPr/>
      <dgm:t>
        <a:bodyPr/>
        <a:lstStyle/>
        <a:p>
          <a:endParaRPr lang="fr-FR"/>
        </a:p>
      </dgm:t>
    </dgm:pt>
    <dgm:pt modelId="{026A844A-4895-4AB3-8A10-703293D5FEF1}" type="parTrans" cxnId="{89359F05-2866-4544-862D-5153D3AA389E}">
      <dgm:prSet/>
      <dgm:spPr/>
      <dgm:t>
        <a:bodyPr/>
        <a:lstStyle/>
        <a:p>
          <a:endParaRPr lang="fr-FR"/>
        </a:p>
      </dgm:t>
    </dgm:pt>
    <dgm:pt modelId="{7BA9F00E-A40F-414F-9F4C-A5792DE3CC3D}">
      <dgm:prSet phldrT="[Texte]" custT="1"/>
      <dgm:spPr/>
      <dgm:t>
        <a:bodyPr/>
        <a:lstStyle/>
        <a:p>
          <a:endParaRPr lang="fr-FR" sz="1400" b="1" dirty="0" smtClean="0">
            <a:latin typeface="Bell MT" panose="02020503060305020303" pitchFamily="18" charset="0"/>
          </a:endParaRPr>
        </a:p>
        <a:p>
          <a:r>
            <a:rPr lang="fr-FR" sz="1200" b="1" dirty="0" smtClean="0">
              <a:latin typeface="Bell MT" panose="02020503060305020303" pitchFamily="18" charset="0"/>
            </a:rPr>
            <a:t>TDANC</a:t>
          </a:r>
          <a:endParaRPr lang="fr-FR" sz="1200" b="1" dirty="0">
            <a:latin typeface="Bell MT" panose="02020503060305020303" pitchFamily="18" charset="0"/>
          </a:endParaRPr>
        </a:p>
      </dgm:t>
    </dgm:pt>
    <dgm:pt modelId="{7912A249-C5BB-421B-BE33-398AE3018F79}" type="parTrans" cxnId="{57D869F8-ADC5-4980-92C5-C8DCBEFB420D}">
      <dgm:prSet/>
      <dgm:spPr/>
      <dgm:t>
        <a:bodyPr/>
        <a:lstStyle/>
        <a:p>
          <a:endParaRPr lang="fr-FR"/>
        </a:p>
      </dgm:t>
    </dgm:pt>
    <dgm:pt modelId="{B8454C05-3218-45A9-8A37-8A502A2F3120}" type="sibTrans" cxnId="{57D869F8-ADC5-4980-92C5-C8DCBEFB420D}">
      <dgm:prSet/>
      <dgm:spPr/>
      <dgm:t>
        <a:bodyPr/>
        <a:lstStyle/>
        <a:p>
          <a:endParaRPr lang="fr-FR"/>
        </a:p>
      </dgm:t>
    </dgm:pt>
    <dgm:pt modelId="{3E240924-2A29-4893-BE36-81037C47A986}">
      <dgm:prSet phldrT="[Texte]" custT="1"/>
      <dgm:spPr/>
      <dgm:t>
        <a:bodyPr/>
        <a:lstStyle/>
        <a:p>
          <a:r>
            <a:rPr lang="fr-FR" sz="1800" b="1" dirty="0" smtClean="0">
              <a:solidFill>
                <a:schemeClr val="accent1">
                  <a:lumMod val="50000"/>
                </a:schemeClr>
              </a:solidFill>
              <a:latin typeface="Baskerville Old Face" panose="02020602080505020303" pitchFamily="18" charset="0"/>
            </a:rPr>
            <a:t>5/2</a:t>
          </a:r>
          <a:endParaRPr lang="fr-FR" sz="1800" b="1" dirty="0">
            <a:solidFill>
              <a:schemeClr val="accent1">
                <a:lumMod val="50000"/>
              </a:schemeClr>
            </a:solidFill>
            <a:latin typeface="Baskerville Old Face" panose="02020602080505020303" pitchFamily="18" charset="0"/>
          </a:endParaRPr>
        </a:p>
      </dgm:t>
    </dgm:pt>
    <dgm:pt modelId="{387F939E-80DB-4872-AA27-6D39474CC259}" type="sibTrans" cxnId="{5C20CDF8-35F8-4028-A093-466C39A08804}">
      <dgm:prSet/>
      <dgm:spPr/>
      <dgm:t>
        <a:bodyPr/>
        <a:lstStyle/>
        <a:p>
          <a:endParaRPr lang="fr-FR"/>
        </a:p>
      </dgm:t>
    </dgm:pt>
    <dgm:pt modelId="{D688D9A9-893F-4094-993B-1E841E22D837}" type="parTrans" cxnId="{5C20CDF8-35F8-4028-A093-466C39A08804}">
      <dgm:prSet/>
      <dgm:spPr/>
      <dgm:t>
        <a:bodyPr/>
        <a:lstStyle/>
        <a:p>
          <a:endParaRPr lang="fr-FR"/>
        </a:p>
      </dgm:t>
    </dgm:pt>
    <dgm:pt modelId="{A65A5ABE-6440-48A1-875B-132A644BF634}" type="pres">
      <dgm:prSet presAssocID="{F286479C-EA5C-4960-AFAB-47E52DE43E4A}" presName="theList" presStyleCnt="0">
        <dgm:presLayoutVars>
          <dgm:dir/>
          <dgm:animLvl val="lvl"/>
          <dgm:resizeHandles val="exact"/>
        </dgm:presLayoutVars>
      </dgm:prSet>
      <dgm:spPr/>
      <dgm:t>
        <a:bodyPr/>
        <a:lstStyle/>
        <a:p>
          <a:endParaRPr lang="fr-FR"/>
        </a:p>
      </dgm:t>
    </dgm:pt>
    <dgm:pt modelId="{49C662BB-F694-4331-87B2-06C348060916}" type="pres">
      <dgm:prSet presAssocID="{BA59C191-EAC9-400C-91DF-08672997E212}" presName="compNode" presStyleCnt="0"/>
      <dgm:spPr/>
    </dgm:pt>
    <dgm:pt modelId="{6AEE3AF1-326D-40BF-8A4B-3A2D8A05D40A}" type="pres">
      <dgm:prSet presAssocID="{BA59C191-EAC9-400C-91DF-08672997E212}" presName="aNode" presStyleLbl="bgShp" presStyleIdx="0" presStyleCnt="4"/>
      <dgm:spPr/>
      <dgm:t>
        <a:bodyPr/>
        <a:lstStyle/>
        <a:p>
          <a:endParaRPr lang="fr-FR"/>
        </a:p>
      </dgm:t>
    </dgm:pt>
    <dgm:pt modelId="{642412D6-6F80-415A-B834-12799691EF68}" type="pres">
      <dgm:prSet presAssocID="{BA59C191-EAC9-400C-91DF-08672997E212}" presName="textNode" presStyleLbl="bgShp" presStyleIdx="0" presStyleCnt="4"/>
      <dgm:spPr/>
      <dgm:t>
        <a:bodyPr/>
        <a:lstStyle/>
        <a:p>
          <a:endParaRPr lang="fr-FR"/>
        </a:p>
      </dgm:t>
    </dgm:pt>
    <dgm:pt modelId="{6B15119B-1DAC-4161-AA10-E5C64088E437}" type="pres">
      <dgm:prSet presAssocID="{BA59C191-EAC9-400C-91DF-08672997E212}" presName="compChildNode" presStyleCnt="0"/>
      <dgm:spPr/>
    </dgm:pt>
    <dgm:pt modelId="{6A3DBDE8-72C1-46E4-8CB1-E917EC493FF7}" type="pres">
      <dgm:prSet presAssocID="{BA59C191-EAC9-400C-91DF-08672997E212}" presName="theInnerList" presStyleCnt="0"/>
      <dgm:spPr/>
    </dgm:pt>
    <dgm:pt modelId="{55F7BFAE-8E74-4CCD-8F23-8EC903398DE8}" type="pres">
      <dgm:prSet presAssocID="{27A110B4-891D-4285-922C-B71A1172C5D5}" presName="childNode" presStyleLbl="node1" presStyleIdx="0" presStyleCnt="3" custScaleX="93611" custScaleY="67057">
        <dgm:presLayoutVars>
          <dgm:bulletEnabled val="1"/>
        </dgm:presLayoutVars>
      </dgm:prSet>
      <dgm:spPr/>
      <dgm:t>
        <a:bodyPr/>
        <a:lstStyle/>
        <a:p>
          <a:endParaRPr lang="fr-FR"/>
        </a:p>
      </dgm:t>
    </dgm:pt>
    <dgm:pt modelId="{7312F7D5-D988-45ED-95B8-6FF4991EA181}" type="pres">
      <dgm:prSet presAssocID="{BA59C191-EAC9-400C-91DF-08672997E212}" presName="aSpace" presStyleCnt="0"/>
      <dgm:spPr/>
    </dgm:pt>
    <dgm:pt modelId="{8D11F31B-0CFE-47FC-AB2A-1B4C3ECFC4D5}" type="pres">
      <dgm:prSet presAssocID="{A4119696-336E-4F9C-912C-1790ECFD5B61}" presName="compNode" presStyleCnt="0"/>
      <dgm:spPr/>
    </dgm:pt>
    <dgm:pt modelId="{1F6FB372-DE18-4B3E-A418-92F1D5682705}" type="pres">
      <dgm:prSet presAssocID="{A4119696-336E-4F9C-912C-1790ECFD5B61}" presName="aNode" presStyleLbl="bgShp" presStyleIdx="1" presStyleCnt="4"/>
      <dgm:spPr/>
      <dgm:t>
        <a:bodyPr/>
        <a:lstStyle/>
        <a:p>
          <a:endParaRPr lang="fr-FR"/>
        </a:p>
      </dgm:t>
    </dgm:pt>
    <dgm:pt modelId="{0CAF9E1F-90EB-4870-812E-3FB379059817}" type="pres">
      <dgm:prSet presAssocID="{A4119696-336E-4F9C-912C-1790ECFD5B61}" presName="textNode" presStyleLbl="bgShp" presStyleIdx="1" presStyleCnt="4"/>
      <dgm:spPr/>
      <dgm:t>
        <a:bodyPr/>
        <a:lstStyle/>
        <a:p>
          <a:endParaRPr lang="fr-FR"/>
        </a:p>
      </dgm:t>
    </dgm:pt>
    <dgm:pt modelId="{835A5EF0-0E8C-4EFA-9044-C556FB3BA5FF}" type="pres">
      <dgm:prSet presAssocID="{A4119696-336E-4F9C-912C-1790ECFD5B61}" presName="compChildNode" presStyleCnt="0"/>
      <dgm:spPr/>
    </dgm:pt>
    <dgm:pt modelId="{7248E901-72B0-4949-B3EE-A7CC031E7CEA}" type="pres">
      <dgm:prSet presAssocID="{A4119696-336E-4F9C-912C-1790ECFD5B61}" presName="theInnerList" presStyleCnt="0"/>
      <dgm:spPr/>
    </dgm:pt>
    <dgm:pt modelId="{89909B9A-036C-44E2-A66B-6D43D82776BA}" type="pres">
      <dgm:prSet presAssocID="{9A840BA3-0E52-44E5-B558-9EB157A1D326}" presName="childNode" presStyleLbl="node1" presStyleIdx="1" presStyleCnt="3" custScaleX="93611" custScaleY="67057">
        <dgm:presLayoutVars>
          <dgm:bulletEnabled val="1"/>
        </dgm:presLayoutVars>
      </dgm:prSet>
      <dgm:spPr/>
      <dgm:t>
        <a:bodyPr/>
        <a:lstStyle/>
        <a:p>
          <a:endParaRPr lang="fr-FR"/>
        </a:p>
      </dgm:t>
    </dgm:pt>
    <dgm:pt modelId="{DC0F060C-5CE4-4A45-A83A-0285CAE9E371}" type="pres">
      <dgm:prSet presAssocID="{A4119696-336E-4F9C-912C-1790ECFD5B61}" presName="aSpace" presStyleCnt="0"/>
      <dgm:spPr/>
    </dgm:pt>
    <dgm:pt modelId="{BD89447E-B516-4E39-A416-7ADC34E710E7}" type="pres">
      <dgm:prSet presAssocID="{7BA9F00E-A40F-414F-9F4C-A5792DE3CC3D}" presName="compNode" presStyleCnt="0"/>
      <dgm:spPr/>
    </dgm:pt>
    <dgm:pt modelId="{5A3488A0-718C-41B9-9A52-B93151005421}" type="pres">
      <dgm:prSet presAssocID="{7BA9F00E-A40F-414F-9F4C-A5792DE3CC3D}" presName="aNode" presStyleLbl="bgShp" presStyleIdx="2" presStyleCnt="4"/>
      <dgm:spPr/>
      <dgm:t>
        <a:bodyPr/>
        <a:lstStyle/>
        <a:p>
          <a:endParaRPr lang="fr-FR"/>
        </a:p>
      </dgm:t>
    </dgm:pt>
    <dgm:pt modelId="{2C39E7D0-DF85-4CEB-A106-6DDE3E6AF46D}" type="pres">
      <dgm:prSet presAssocID="{7BA9F00E-A40F-414F-9F4C-A5792DE3CC3D}" presName="textNode" presStyleLbl="bgShp" presStyleIdx="2" presStyleCnt="4"/>
      <dgm:spPr/>
      <dgm:t>
        <a:bodyPr/>
        <a:lstStyle/>
        <a:p>
          <a:endParaRPr lang="fr-FR"/>
        </a:p>
      </dgm:t>
    </dgm:pt>
    <dgm:pt modelId="{35D9BDE1-41B5-437C-8A37-AA0348A3F918}" type="pres">
      <dgm:prSet presAssocID="{7BA9F00E-A40F-414F-9F4C-A5792DE3CC3D}" presName="compChildNode" presStyleCnt="0"/>
      <dgm:spPr/>
    </dgm:pt>
    <dgm:pt modelId="{4827A769-52A8-411E-B934-F5B9FECA0EB6}" type="pres">
      <dgm:prSet presAssocID="{7BA9F00E-A40F-414F-9F4C-A5792DE3CC3D}" presName="theInnerList" presStyleCnt="0"/>
      <dgm:spPr/>
    </dgm:pt>
    <dgm:pt modelId="{2C3D62E5-4115-42DC-9160-919C3EF771FD}" type="pres">
      <dgm:prSet presAssocID="{7BA9F00E-A40F-414F-9F4C-A5792DE3CC3D}" presName="aSpace" presStyleCnt="0"/>
      <dgm:spPr/>
    </dgm:pt>
    <dgm:pt modelId="{9ED3DA30-790C-4E02-8B40-0A1334228463}" type="pres">
      <dgm:prSet presAssocID="{56220AFA-1D07-4104-8067-6AE8EF7D4204}" presName="compNode" presStyleCnt="0"/>
      <dgm:spPr/>
    </dgm:pt>
    <dgm:pt modelId="{D0B9C7D0-BAFD-415C-A801-C49A63BA0F78}" type="pres">
      <dgm:prSet presAssocID="{56220AFA-1D07-4104-8067-6AE8EF7D4204}" presName="aNode" presStyleLbl="bgShp" presStyleIdx="3" presStyleCnt="4"/>
      <dgm:spPr/>
      <dgm:t>
        <a:bodyPr/>
        <a:lstStyle/>
        <a:p>
          <a:endParaRPr lang="fr-FR"/>
        </a:p>
      </dgm:t>
    </dgm:pt>
    <dgm:pt modelId="{1FDDD4D9-5CAA-4162-8A82-CAE6559C3AAF}" type="pres">
      <dgm:prSet presAssocID="{56220AFA-1D07-4104-8067-6AE8EF7D4204}" presName="textNode" presStyleLbl="bgShp" presStyleIdx="3" presStyleCnt="4"/>
      <dgm:spPr/>
      <dgm:t>
        <a:bodyPr/>
        <a:lstStyle/>
        <a:p>
          <a:endParaRPr lang="fr-FR"/>
        </a:p>
      </dgm:t>
    </dgm:pt>
    <dgm:pt modelId="{92008570-A2A5-4973-99A2-9D63A6E7EDF1}" type="pres">
      <dgm:prSet presAssocID="{56220AFA-1D07-4104-8067-6AE8EF7D4204}" presName="compChildNode" presStyleCnt="0"/>
      <dgm:spPr/>
    </dgm:pt>
    <dgm:pt modelId="{780EBB67-667F-4E26-B31E-608877246C89}" type="pres">
      <dgm:prSet presAssocID="{56220AFA-1D07-4104-8067-6AE8EF7D4204}" presName="theInnerList" presStyleCnt="0"/>
      <dgm:spPr/>
    </dgm:pt>
    <dgm:pt modelId="{2033E58C-2548-4821-94DF-80E0CE5961C5}" type="pres">
      <dgm:prSet presAssocID="{3E240924-2A29-4893-BE36-81037C47A986}" presName="childNode" presStyleLbl="node1" presStyleIdx="2" presStyleCnt="3" custScaleX="93611" custScaleY="67057">
        <dgm:presLayoutVars>
          <dgm:bulletEnabled val="1"/>
        </dgm:presLayoutVars>
      </dgm:prSet>
      <dgm:spPr/>
      <dgm:t>
        <a:bodyPr/>
        <a:lstStyle/>
        <a:p>
          <a:endParaRPr lang="fr-FR"/>
        </a:p>
      </dgm:t>
    </dgm:pt>
  </dgm:ptLst>
  <dgm:cxnLst>
    <dgm:cxn modelId="{D8A50A6F-6550-4260-9F7A-3199F0517DCD}" type="presOf" srcId="{BA59C191-EAC9-400C-91DF-08672997E212}" destId="{642412D6-6F80-415A-B834-12799691EF68}" srcOrd="1" destOrd="0" presId="urn:microsoft.com/office/officeart/2005/8/layout/lProcess2"/>
    <dgm:cxn modelId="{BF33A30A-721E-442F-A4C7-A97CB6C7154C}" type="presOf" srcId="{56220AFA-1D07-4104-8067-6AE8EF7D4204}" destId="{D0B9C7D0-BAFD-415C-A801-C49A63BA0F78}" srcOrd="0" destOrd="0" presId="urn:microsoft.com/office/officeart/2005/8/layout/lProcess2"/>
    <dgm:cxn modelId="{EA20DEE2-4C2B-4906-95E0-D9AF08FDAE5C}" srcId="{A4119696-336E-4F9C-912C-1790ECFD5B61}" destId="{9A840BA3-0E52-44E5-B558-9EB157A1D326}" srcOrd="0" destOrd="0" parTransId="{6E6F76C6-8F97-41B2-898B-C8C4DEAF2767}" sibTransId="{20720E18-387C-460E-B434-2371401C95DE}"/>
    <dgm:cxn modelId="{5C20CDF8-35F8-4028-A093-466C39A08804}" srcId="{56220AFA-1D07-4104-8067-6AE8EF7D4204}" destId="{3E240924-2A29-4893-BE36-81037C47A986}" srcOrd="0" destOrd="0" parTransId="{D688D9A9-893F-4094-993B-1E841E22D837}" sibTransId="{387F939E-80DB-4872-AA27-6D39474CC259}"/>
    <dgm:cxn modelId="{AA96D3A0-184D-49E5-883B-3E021390ED22}" srcId="{F286479C-EA5C-4960-AFAB-47E52DE43E4A}" destId="{A4119696-336E-4F9C-912C-1790ECFD5B61}" srcOrd="1" destOrd="0" parTransId="{B065685C-EAE6-443F-9024-F1F9D0B9BEB4}" sibTransId="{8D6BB660-8882-49D5-9505-B88940FC9947}"/>
    <dgm:cxn modelId="{57D869F8-ADC5-4980-92C5-C8DCBEFB420D}" srcId="{F286479C-EA5C-4960-AFAB-47E52DE43E4A}" destId="{7BA9F00E-A40F-414F-9F4C-A5792DE3CC3D}" srcOrd="2" destOrd="0" parTransId="{7912A249-C5BB-421B-BE33-398AE3018F79}" sibTransId="{B8454C05-3218-45A9-8A37-8A502A2F3120}"/>
    <dgm:cxn modelId="{BFD0F3A4-12B8-4B64-AB25-D7DBCB6F2BC8}" type="presOf" srcId="{BA59C191-EAC9-400C-91DF-08672997E212}" destId="{6AEE3AF1-326D-40BF-8A4B-3A2D8A05D40A}" srcOrd="0" destOrd="0" presId="urn:microsoft.com/office/officeart/2005/8/layout/lProcess2"/>
    <dgm:cxn modelId="{69972156-A348-4286-93E2-E72087CB1983}" type="presOf" srcId="{3E240924-2A29-4893-BE36-81037C47A986}" destId="{2033E58C-2548-4821-94DF-80E0CE5961C5}" srcOrd="0" destOrd="0" presId="urn:microsoft.com/office/officeart/2005/8/layout/lProcess2"/>
    <dgm:cxn modelId="{784BFD8B-1CA9-49A3-820C-0A6CF58DCCD0}" type="presOf" srcId="{27A110B4-891D-4285-922C-B71A1172C5D5}" destId="{55F7BFAE-8E74-4CCD-8F23-8EC903398DE8}" srcOrd="0" destOrd="0" presId="urn:microsoft.com/office/officeart/2005/8/layout/lProcess2"/>
    <dgm:cxn modelId="{CF36BE8B-813D-481A-975C-217806C12E68}" srcId="{F286479C-EA5C-4960-AFAB-47E52DE43E4A}" destId="{56220AFA-1D07-4104-8067-6AE8EF7D4204}" srcOrd="3" destOrd="0" parTransId="{E90E5469-2EA0-40A8-A745-A1126D89E2E7}" sibTransId="{82C3377B-FF54-49DC-8332-CE188D44717E}"/>
    <dgm:cxn modelId="{916A7EE2-7618-4A7E-A3C9-A624E3FCD162}" type="presOf" srcId="{A4119696-336E-4F9C-912C-1790ECFD5B61}" destId="{1F6FB372-DE18-4B3E-A418-92F1D5682705}" srcOrd="0" destOrd="0" presId="urn:microsoft.com/office/officeart/2005/8/layout/lProcess2"/>
    <dgm:cxn modelId="{8E6E4549-1EC8-47CC-94C5-7348127F5E86}" type="presOf" srcId="{A4119696-336E-4F9C-912C-1790ECFD5B61}" destId="{0CAF9E1F-90EB-4870-812E-3FB379059817}" srcOrd="1" destOrd="0" presId="urn:microsoft.com/office/officeart/2005/8/layout/lProcess2"/>
    <dgm:cxn modelId="{074F8778-C362-4D09-9F19-EAEBFD06D978}" type="presOf" srcId="{9A840BA3-0E52-44E5-B558-9EB157A1D326}" destId="{89909B9A-036C-44E2-A66B-6D43D82776BA}" srcOrd="0" destOrd="0" presId="urn:microsoft.com/office/officeart/2005/8/layout/lProcess2"/>
    <dgm:cxn modelId="{89359F05-2866-4544-862D-5153D3AA389E}" srcId="{BA59C191-EAC9-400C-91DF-08672997E212}" destId="{27A110B4-891D-4285-922C-B71A1172C5D5}" srcOrd="0" destOrd="0" parTransId="{026A844A-4895-4AB3-8A10-703293D5FEF1}" sibTransId="{1D6FEC01-CEF9-41E5-BD96-293168AB425B}"/>
    <dgm:cxn modelId="{910AE4B8-BD6D-4947-AAC7-B576F35169E3}" type="presOf" srcId="{56220AFA-1D07-4104-8067-6AE8EF7D4204}" destId="{1FDDD4D9-5CAA-4162-8A82-CAE6559C3AAF}" srcOrd="1" destOrd="0" presId="urn:microsoft.com/office/officeart/2005/8/layout/lProcess2"/>
    <dgm:cxn modelId="{FBE54506-809A-4723-8008-749D86BDC49E}" type="presOf" srcId="{F286479C-EA5C-4960-AFAB-47E52DE43E4A}" destId="{A65A5ABE-6440-48A1-875B-132A644BF634}" srcOrd="0" destOrd="0" presId="urn:microsoft.com/office/officeart/2005/8/layout/lProcess2"/>
    <dgm:cxn modelId="{9199F74D-E37E-49BB-9483-3E14CA2F16C1}" type="presOf" srcId="{7BA9F00E-A40F-414F-9F4C-A5792DE3CC3D}" destId="{5A3488A0-718C-41B9-9A52-B93151005421}" srcOrd="0" destOrd="0" presId="urn:microsoft.com/office/officeart/2005/8/layout/lProcess2"/>
    <dgm:cxn modelId="{5FF0D808-C053-4D36-9927-9369F543AFBD}" type="presOf" srcId="{7BA9F00E-A40F-414F-9F4C-A5792DE3CC3D}" destId="{2C39E7D0-DF85-4CEB-A106-6DDE3E6AF46D}" srcOrd="1" destOrd="0" presId="urn:microsoft.com/office/officeart/2005/8/layout/lProcess2"/>
    <dgm:cxn modelId="{66D40A2B-BEEF-42B3-A1F0-4EE247536D8F}" srcId="{F286479C-EA5C-4960-AFAB-47E52DE43E4A}" destId="{BA59C191-EAC9-400C-91DF-08672997E212}" srcOrd="0" destOrd="0" parTransId="{CEDD4079-CE79-4E17-8F66-5415392A7623}" sibTransId="{A91A667D-679B-490C-A616-B05F30C5B35D}"/>
    <dgm:cxn modelId="{C8DB756D-DA3A-4683-9C45-0061E3264D37}" type="presParOf" srcId="{A65A5ABE-6440-48A1-875B-132A644BF634}" destId="{49C662BB-F694-4331-87B2-06C348060916}" srcOrd="0" destOrd="0" presId="urn:microsoft.com/office/officeart/2005/8/layout/lProcess2"/>
    <dgm:cxn modelId="{AABA3B46-78E6-4566-8008-98298AF88BAD}" type="presParOf" srcId="{49C662BB-F694-4331-87B2-06C348060916}" destId="{6AEE3AF1-326D-40BF-8A4B-3A2D8A05D40A}" srcOrd="0" destOrd="0" presId="urn:microsoft.com/office/officeart/2005/8/layout/lProcess2"/>
    <dgm:cxn modelId="{DF81FE86-6B1F-428D-AED7-A15F047CE528}" type="presParOf" srcId="{49C662BB-F694-4331-87B2-06C348060916}" destId="{642412D6-6F80-415A-B834-12799691EF68}" srcOrd="1" destOrd="0" presId="urn:microsoft.com/office/officeart/2005/8/layout/lProcess2"/>
    <dgm:cxn modelId="{9AF5BFC1-41C3-43F1-B2DB-C528011F336D}" type="presParOf" srcId="{49C662BB-F694-4331-87B2-06C348060916}" destId="{6B15119B-1DAC-4161-AA10-E5C64088E437}" srcOrd="2" destOrd="0" presId="urn:microsoft.com/office/officeart/2005/8/layout/lProcess2"/>
    <dgm:cxn modelId="{27FB8799-8454-44C7-B32D-4587435A1092}" type="presParOf" srcId="{6B15119B-1DAC-4161-AA10-E5C64088E437}" destId="{6A3DBDE8-72C1-46E4-8CB1-E917EC493FF7}" srcOrd="0" destOrd="0" presId="urn:microsoft.com/office/officeart/2005/8/layout/lProcess2"/>
    <dgm:cxn modelId="{17D7B7D1-E996-4C07-B0BE-B9EB8C3C58B0}" type="presParOf" srcId="{6A3DBDE8-72C1-46E4-8CB1-E917EC493FF7}" destId="{55F7BFAE-8E74-4CCD-8F23-8EC903398DE8}" srcOrd="0" destOrd="0" presId="urn:microsoft.com/office/officeart/2005/8/layout/lProcess2"/>
    <dgm:cxn modelId="{CBBBBA5C-E19E-48F4-8976-542E5D513C15}" type="presParOf" srcId="{A65A5ABE-6440-48A1-875B-132A644BF634}" destId="{7312F7D5-D988-45ED-95B8-6FF4991EA181}" srcOrd="1" destOrd="0" presId="urn:microsoft.com/office/officeart/2005/8/layout/lProcess2"/>
    <dgm:cxn modelId="{7A12026E-9526-40B9-B4D0-6770120B7040}" type="presParOf" srcId="{A65A5ABE-6440-48A1-875B-132A644BF634}" destId="{8D11F31B-0CFE-47FC-AB2A-1B4C3ECFC4D5}" srcOrd="2" destOrd="0" presId="urn:microsoft.com/office/officeart/2005/8/layout/lProcess2"/>
    <dgm:cxn modelId="{D9D5D53B-5795-4E5C-9F1C-7D30F7E88FBC}" type="presParOf" srcId="{8D11F31B-0CFE-47FC-AB2A-1B4C3ECFC4D5}" destId="{1F6FB372-DE18-4B3E-A418-92F1D5682705}" srcOrd="0" destOrd="0" presId="urn:microsoft.com/office/officeart/2005/8/layout/lProcess2"/>
    <dgm:cxn modelId="{A90ECA4C-E026-4C1F-94CC-94E7235F8BC8}" type="presParOf" srcId="{8D11F31B-0CFE-47FC-AB2A-1B4C3ECFC4D5}" destId="{0CAF9E1F-90EB-4870-812E-3FB379059817}" srcOrd="1" destOrd="0" presId="urn:microsoft.com/office/officeart/2005/8/layout/lProcess2"/>
    <dgm:cxn modelId="{F04F9A61-E8F5-4333-A792-C161D6F5D44F}" type="presParOf" srcId="{8D11F31B-0CFE-47FC-AB2A-1B4C3ECFC4D5}" destId="{835A5EF0-0E8C-4EFA-9044-C556FB3BA5FF}" srcOrd="2" destOrd="0" presId="urn:microsoft.com/office/officeart/2005/8/layout/lProcess2"/>
    <dgm:cxn modelId="{AD3793DF-FDE6-416D-9270-2CE1D6CFF1AE}" type="presParOf" srcId="{835A5EF0-0E8C-4EFA-9044-C556FB3BA5FF}" destId="{7248E901-72B0-4949-B3EE-A7CC031E7CEA}" srcOrd="0" destOrd="0" presId="urn:microsoft.com/office/officeart/2005/8/layout/lProcess2"/>
    <dgm:cxn modelId="{F66E9B2F-1EE4-45D0-89E1-F1CB8AFBD889}" type="presParOf" srcId="{7248E901-72B0-4949-B3EE-A7CC031E7CEA}" destId="{89909B9A-036C-44E2-A66B-6D43D82776BA}" srcOrd="0" destOrd="0" presId="urn:microsoft.com/office/officeart/2005/8/layout/lProcess2"/>
    <dgm:cxn modelId="{B2901718-E688-4532-BD7E-6EBC93B82364}" type="presParOf" srcId="{A65A5ABE-6440-48A1-875B-132A644BF634}" destId="{DC0F060C-5CE4-4A45-A83A-0285CAE9E371}" srcOrd="3" destOrd="0" presId="urn:microsoft.com/office/officeart/2005/8/layout/lProcess2"/>
    <dgm:cxn modelId="{E779C387-4B68-4B6E-95AE-5333F9092B8B}" type="presParOf" srcId="{A65A5ABE-6440-48A1-875B-132A644BF634}" destId="{BD89447E-B516-4E39-A416-7ADC34E710E7}" srcOrd="4" destOrd="0" presId="urn:microsoft.com/office/officeart/2005/8/layout/lProcess2"/>
    <dgm:cxn modelId="{E86FC718-7E4B-46C7-BE18-BF61CADE40D0}" type="presParOf" srcId="{BD89447E-B516-4E39-A416-7ADC34E710E7}" destId="{5A3488A0-718C-41B9-9A52-B93151005421}" srcOrd="0" destOrd="0" presId="urn:microsoft.com/office/officeart/2005/8/layout/lProcess2"/>
    <dgm:cxn modelId="{8526286F-2F9B-4139-B167-C95AE6055B7E}" type="presParOf" srcId="{BD89447E-B516-4E39-A416-7ADC34E710E7}" destId="{2C39E7D0-DF85-4CEB-A106-6DDE3E6AF46D}" srcOrd="1" destOrd="0" presId="urn:microsoft.com/office/officeart/2005/8/layout/lProcess2"/>
    <dgm:cxn modelId="{B6C4A814-D983-4C34-95F5-F2FEE618B4EA}" type="presParOf" srcId="{BD89447E-B516-4E39-A416-7ADC34E710E7}" destId="{35D9BDE1-41B5-437C-8A37-AA0348A3F918}" srcOrd="2" destOrd="0" presId="urn:microsoft.com/office/officeart/2005/8/layout/lProcess2"/>
    <dgm:cxn modelId="{ECD337FE-3F8E-4186-AF3D-A402BD8428B9}" type="presParOf" srcId="{35D9BDE1-41B5-437C-8A37-AA0348A3F918}" destId="{4827A769-52A8-411E-B934-F5B9FECA0EB6}" srcOrd="0" destOrd="0" presId="urn:microsoft.com/office/officeart/2005/8/layout/lProcess2"/>
    <dgm:cxn modelId="{23B9CA72-3399-47AA-BFAA-B3EDDEB5D525}" type="presParOf" srcId="{A65A5ABE-6440-48A1-875B-132A644BF634}" destId="{2C3D62E5-4115-42DC-9160-919C3EF771FD}" srcOrd="5" destOrd="0" presId="urn:microsoft.com/office/officeart/2005/8/layout/lProcess2"/>
    <dgm:cxn modelId="{62A50BAF-DEBB-4698-8105-F5EDA06434CD}" type="presParOf" srcId="{A65A5ABE-6440-48A1-875B-132A644BF634}" destId="{9ED3DA30-790C-4E02-8B40-0A1334228463}" srcOrd="6" destOrd="0" presId="urn:microsoft.com/office/officeart/2005/8/layout/lProcess2"/>
    <dgm:cxn modelId="{819EF4C4-F07C-4C38-8BA2-5FC7BB9F3A5E}" type="presParOf" srcId="{9ED3DA30-790C-4E02-8B40-0A1334228463}" destId="{D0B9C7D0-BAFD-415C-A801-C49A63BA0F78}" srcOrd="0" destOrd="0" presId="urn:microsoft.com/office/officeart/2005/8/layout/lProcess2"/>
    <dgm:cxn modelId="{84B583CE-FDDB-4BD7-A5D4-914DE629E0C8}" type="presParOf" srcId="{9ED3DA30-790C-4E02-8B40-0A1334228463}" destId="{1FDDD4D9-5CAA-4162-8A82-CAE6559C3AAF}" srcOrd="1" destOrd="0" presId="urn:microsoft.com/office/officeart/2005/8/layout/lProcess2"/>
    <dgm:cxn modelId="{F8DC19EF-E940-4813-8055-88AC718DB13C}" type="presParOf" srcId="{9ED3DA30-790C-4E02-8B40-0A1334228463}" destId="{92008570-A2A5-4973-99A2-9D63A6E7EDF1}" srcOrd="2" destOrd="0" presId="urn:microsoft.com/office/officeart/2005/8/layout/lProcess2"/>
    <dgm:cxn modelId="{BCAB256E-05E9-438F-8C01-F4C4AA8161E1}" type="presParOf" srcId="{92008570-A2A5-4973-99A2-9D63A6E7EDF1}" destId="{780EBB67-667F-4E26-B31E-608877246C89}" srcOrd="0" destOrd="0" presId="urn:microsoft.com/office/officeart/2005/8/layout/lProcess2"/>
    <dgm:cxn modelId="{E8604C05-A379-46C0-93C5-85C9AC7C7E57}" type="presParOf" srcId="{780EBB67-667F-4E26-B31E-608877246C89}" destId="{2033E58C-2548-4821-94DF-80E0CE5961C5}" srcOrd="0"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3AF1-326D-40BF-8A4B-3A2D8A05D40A}">
      <dsp:nvSpPr>
        <dsp:cNvPr id="0" name=""/>
        <dsp:cNvSpPr/>
      </dsp:nvSpPr>
      <dsp:spPr>
        <a:xfrm>
          <a:off x="438"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Nombre</a:t>
          </a:r>
          <a:endParaRPr lang="fr-FR" sz="1400" b="1" kern="1200" dirty="0">
            <a:latin typeface="Bell MT" panose="02020503060305020303" pitchFamily="18" charset="0"/>
          </a:endParaRPr>
        </a:p>
      </dsp:txBody>
      <dsp:txXfrm>
        <a:off x="438" y="0"/>
        <a:ext cx="1139549" cy="335838"/>
      </dsp:txXfrm>
    </dsp:sp>
    <dsp:sp modelId="{55F7BFAE-8E74-4CCD-8F23-8EC903398DE8}">
      <dsp:nvSpPr>
        <dsp:cNvPr id="0" name=""/>
        <dsp:cNvSpPr/>
      </dsp:nvSpPr>
      <dsp:spPr>
        <a:xfrm>
          <a:off x="143515"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31</a:t>
          </a:r>
          <a:endParaRPr lang="fr-FR" sz="2400" b="1" kern="1200" dirty="0">
            <a:solidFill>
              <a:schemeClr val="accent1">
                <a:lumMod val="50000"/>
              </a:schemeClr>
            </a:solidFill>
            <a:latin typeface="Baskerville Old Face" panose="02020602080505020303" pitchFamily="18" charset="0"/>
          </a:endParaRPr>
        </a:p>
      </dsp:txBody>
      <dsp:txXfrm>
        <a:off x="157806" y="469983"/>
        <a:ext cx="824813" cy="459357"/>
      </dsp:txXfrm>
    </dsp:sp>
    <dsp:sp modelId="{1F6FB372-DE18-4B3E-A418-92F1D5682705}">
      <dsp:nvSpPr>
        <dsp:cNvPr id="0" name=""/>
        <dsp:cNvSpPr/>
      </dsp:nvSpPr>
      <dsp:spPr>
        <a:xfrm>
          <a:off x="1225454"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Obj IT</a:t>
          </a:r>
          <a:endParaRPr lang="fr-FR" sz="1400" b="1" kern="1200" dirty="0">
            <a:latin typeface="Bell MT" panose="02020503060305020303" pitchFamily="18" charset="0"/>
          </a:endParaRPr>
        </a:p>
      </dsp:txBody>
      <dsp:txXfrm>
        <a:off x="1225454" y="0"/>
        <a:ext cx="1139549" cy="335838"/>
      </dsp:txXfrm>
    </dsp:sp>
    <dsp:sp modelId="{89909B9A-036C-44E2-A66B-6D43D82776BA}">
      <dsp:nvSpPr>
        <dsp:cNvPr id="0" name=""/>
        <dsp:cNvSpPr/>
      </dsp:nvSpPr>
      <dsp:spPr>
        <a:xfrm>
          <a:off x="1368531"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5</a:t>
          </a:r>
          <a:endParaRPr lang="fr-FR" sz="2400" b="1" kern="1200" dirty="0">
            <a:solidFill>
              <a:schemeClr val="accent1">
                <a:lumMod val="50000"/>
              </a:schemeClr>
            </a:solidFill>
            <a:latin typeface="Baskerville Old Face" panose="02020602080505020303" pitchFamily="18" charset="0"/>
          </a:endParaRPr>
        </a:p>
      </dsp:txBody>
      <dsp:txXfrm>
        <a:off x="1382822" y="469983"/>
        <a:ext cx="824813" cy="459357"/>
      </dsp:txXfrm>
    </dsp:sp>
    <dsp:sp modelId="{D0B9C7D0-BAFD-415C-A801-C49A63BA0F78}">
      <dsp:nvSpPr>
        <dsp:cNvPr id="0" name=""/>
        <dsp:cNvSpPr/>
      </dsp:nvSpPr>
      <dsp:spPr>
        <a:xfrm>
          <a:off x="2450470" y="0"/>
          <a:ext cx="1139549" cy="1119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400" b="1" kern="1200" dirty="0" smtClean="0">
              <a:latin typeface="Bell MT" panose="02020503060305020303" pitchFamily="18" charset="0"/>
            </a:rPr>
            <a:t>Clôturé</a:t>
          </a:r>
          <a:endParaRPr lang="fr-FR" sz="1400" b="1" kern="1200" dirty="0">
            <a:latin typeface="Bell MT" panose="02020503060305020303" pitchFamily="18" charset="0"/>
          </a:endParaRPr>
        </a:p>
      </dsp:txBody>
      <dsp:txXfrm>
        <a:off x="2450470" y="0"/>
        <a:ext cx="1139549" cy="335838"/>
      </dsp:txXfrm>
    </dsp:sp>
    <dsp:sp modelId="{2033E58C-2548-4821-94DF-80E0CE5961C5}">
      <dsp:nvSpPr>
        <dsp:cNvPr id="0" name=""/>
        <dsp:cNvSpPr/>
      </dsp:nvSpPr>
      <dsp:spPr>
        <a:xfrm>
          <a:off x="2593547" y="455692"/>
          <a:ext cx="853395" cy="487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fr-FR" sz="2400" b="1" kern="1200" dirty="0" smtClean="0">
              <a:solidFill>
                <a:schemeClr val="accent1">
                  <a:lumMod val="50000"/>
                </a:schemeClr>
              </a:solidFill>
              <a:latin typeface="Baskerville Old Face" panose="02020602080505020303" pitchFamily="18" charset="0"/>
            </a:rPr>
            <a:t>3</a:t>
          </a:r>
          <a:endParaRPr lang="fr-FR" sz="2400" b="1" kern="1200" dirty="0">
            <a:solidFill>
              <a:schemeClr val="accent1">
                <a:lumMod val="50000"/>
              </a:schemeClr>
            </a:solidFill>
            <a:latin typeface="Baskerville Old Face" panose="02020602080505020303" pitchFamily="18" charset="0"/>
          </a:endParaRPr>
        </a:p>
      </dsp:txBody>
      <dsp:txXfrm>
        <a:off x="2607838" y="469983"/>
        <a:ext cx="824813" cy="459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E3AF1-326D-40BF-8A4B-3A2D8A05D40A}">
      <dsp:nvSpPr>
        <dsp:cNvPr id="0" name=""/>
        <dsp:cNvSpPr/>
      </dsp:nvSpPr>
      <dsp:spPr>
        <a:xfrm>
          <a:off x="854"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%AVC</a:t>
          </a:r>
          <a:endParaRPr lang="fr-FR" sz="1200" b="1" kern="1200" dirty="0">
            <a:latin typeface="Bell MT" panose="02020503060305020303" pitchFamily="18" charset="0"/>
          </a:endParaRPr>
        </a:p>
      </dsp:txBody>
      <dsp:txXfrm>
        <a:off x="854" y="0"/>
        <a:ext cx="838906" cy="224435"/>
      </dsp:txXfrm>
    </dsp:sp>
    <dsp:sp modelId="{55F7BFAE-8E74-4CCD-8F23-8EC903398DE8}">
      <dsp:nvSpPr>
        <dsp:cNvPr id="0" name=""/>
        <dsp:cNvSpPr/>
      </dsp:nvSpPr>
      <dsp:spPr>
        <a:xfrm>
          <a:off x="106184"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72</a:t>
          </a:r>
          <a:endParaRPr lang="fr-FR" sz="1800" b="1" kern="1200" dirty="0">
            <a:solidFill>
              <a:schemeClr val="accent1">
                <a:lumMod val="50000"/>
              </a:schemeClr>
            </a:solidFill>
            <a:latin typeface="Baskerville Old Face" panose="02020602080505020303" pitchFamily="18" charset="0"/>
          </a:endParaRPr>
        </a:p>
      </dsp:txBody>
      <dsp:txXfrm>
        <a:off x="115735" y="314083"/>
        <a:ext cx="609144" cy="306980"/>
      </dsp:txXfrm>
    </dsp:sp>
    <dsp:sp modelId="{1F6FB372-DE18-4B3E-A418-92F1D5682705}">
      <dsp:nvSpPr>
        <dsp:cNvPr id="0" name=""/>
        <dsp:cNvSpPr/>
      </dsp:nvSpPr>
      <dsp:spPr>
        <a:xfrm>
          <a:off x="902678"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fr-FR" sz="1200" b="1" kern="1200" dirty="0" smtClean="0">
            <a:latin typeface="Bell MT" panose="02020503060305020303" pitchFamily="18" charset="0"/>
          </a:endParaRPr>
        </a:p>
        <a:p>
          <a:pPr lvl="0" algn="ctr" defTabSz="533400">
            <a:lnSpc>
              <a:spcPct val="90000"/>
            </a:lnSpc>
            <a:spcBef>
              <a:spcPct val="0"/>
            </a:spcBef>
            <a:spcAft>
              <a:spcPct val="35000"/>
            </a:spcAft>
          </a:pPr>
          <a:r>
            <a:rPr lang="fr-FR" sz="1200" b="1" kern="1200" dirty="0" smtClean="0">
              <a:latin typeface="Bell MT" panose="02020503060305020303" pitchFamily="18" charset="0"/>
            </a:rPr>
            <a:t>O</a:t>
          </a:r>
          <a:r>
            <a:rPr lang="fr-FR" sz="1200" b="0" kern="1200" dirty="0" smtClean="0">
              <a:latin typeface="Bell MT" panose="02020503060305020303" pitchFamily="18" charset="0"/>
            </a:rPr>
            <a:t>BJEC</a:t>
          </a:r>
          <a:endParaRPr lang="fr-FR" sz="1200" b="1" kern="1200" dirty="0">
            <a:latin typeface="Bell MT" panose="02020503060305020303" pitchFamily="18" charset="0"/>
          </a:endParaRPr>
        </a:p>
      </dsp:txBody>
      <dsp:txXfrm>
        <a:off x="902678" y="0"/>
        <a:ext cx="838906" cy="224435"/>
      </dsp:txXfrm>
    </dsp:sp>
    <dsp:sp modelId="{89909B9A-036C-44E2-A66B-6D43D82776BA}">
      <dsp:nvSpPr>
        <dsp:cNvPr id="0" name=""/>
        <dsp:cNvSpPr/>
      </dsp:nvSpPr>
      <dsp:spPr>
        <a:xfrm>
          <a:off x="1008008"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7</a:t>
          </a:r>
          <a:endParaRPr lang="fr-FR" sz="1800" b="1" kern="1200" dirty="0">
            <a:solidFill>
              <a:schemeClr val="accent1">
                <a:lumMod val="50000"/>
              </a:schemeClr>
            </a:solidFill>
            <a:latin typeface="Baskerville Old Face" panose="02020602080505020303" pitchFamily="18" charset="0"/>
          </a:endParaRPr>
        </a:p>
      </dsp:txBody>
      <dsp:txXfrm>
        <a:off x="1017559" y="314083"/>
        <a:ext cx="609144" cy="306980"/>
      </dsp:txXfrm>
    </dsp:sp>
    <dsp:sp modelId="{5A3488A0-718C-41B9-9A52-B93151005421}">
      <dsp:nvSpPr>
        <dsp:cNvPr id="0" name=""/>
        <dsp:cNvSpPr/>
      </dsp:nvSpPr>
      <dsp:spPr>
        <a:xfrm>
          <a:off x="1804502"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TDANC</a:t>
          </a:r>
          <a:endParaRPr lang="fr-FR" sz="1200" b="1" kern="1200" dirty="0">
            <a:latin typeface="Bell MT" panose="02020503060305020303" pitchFamily="18" charset="0"/>
          </a:endParaRPr>
        </a:p>
      </dsp:txBody>
      <dsp:txXfrm>
        <a:off x="1804502" y="0"/>
        <a:ext cx="838906" cy="224435"/>
      </dsp:txXfrm>
    </dsp:sp>
    <dsp:sp modelId="{D0B9C7D0-BAFD-415C-A801-C49A63BA0F78}">
      <dsp:nvSpPr>
        <dsp:cNvPr id="0" name=""/>
        <dsp:cNvSpPr/>
      </dsp:nvSpPr>
      <dsp:spPr>
        <a:xfrm>
          <a:off x="2706327" y="0"/>
          <a:ext cx="838906" cy="7481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fr-FR" sz="1400" b="1" kern="1200" dirty="0" smtClean="0">
            <a:latin typeface="Bell MT" panose="02020503060305020303" pitchFamily="18" charset="0"/>
          </a:endParaRPr>
        </a:p>
        <a:p>
          <a:pPr lvl="0" algn="ctr" defTabSz="622300">
            <a:lnSpc>
              <a:spcPct val="90000"/>
            </a:lnSpc>
            <a:spcBef>
              <a:spcPct val="0"/>
            </a:spcBef>
            <a:spcAft>
              <a:spcPct val="35000"/>
            </a:spcAft>
          </a:pPr>
          <a:r>
            <a:rPr lang="fr-FR" sz="1200" b="1" kern="1200" dirty="0" smtClean="0">
              <a:latin typeface="Bell MT" panose="02020503060305020303" pitchFamily="18" charset="0"/>
            </a:rPr>
            <a:t>OK/NOK</a:t>
          </a:r>
          <a:endParaRPr lang="fr-FR" sz="1400" b="1" kern="1200" dirty="0">
            <a:latin typeface="Bell MT" panose="02020503060305020303" pitchFamily="18" charset="0"/>
          </a:endParaRPr>
        </a:p>
      </dsp:txBody>
      <dsp:txXfrm>
        <a:off x="2706327" y="0"/>
        <a:ext cx="838906" cy="224435"/>
      </dsp:txXfrm>
    </dsp:sp>
    <dsp:sp modelId="{2033E58C-2548-4821-94DF-80E0CE5961C5}">
      <dsp:nvSpPr>
        <dsp:cNvPr id="0" name=""/>
        <dsp:cNvSpPr/>
      </dsp:nvSpPr>
      <dsp:spPr>
        <a:xfrm>
          <a:off x="2811656" y="304532"/>
          <a:ext cx="628246" cy="326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b="1" kern="1200" dirty="0" smtClean="0">
              <a:solidFill>
                <a:schemeClr val="accent1">
                  <a:lumMod val="50000"/>
                </a:schemeClr>
              </a:solidFill>
              <a:latin typeface="Baskerville Old Face" panose="02020602080505020303" pitchFamily="18" charset="0"/>
            </a:rPr>
            <a:t>5/2</a:t>
          </a:r>
          <a:endParaRPr lang="fr-FR" sz="1800" b="1" kern="1200" dirty="0">
            <a:solidFill>
              <a:schemeClr val="accent1">
                <a:lumMod val="50000"/>
              </a:schemeClr>
            </a:solidFill>
            <a:latin typeface="Baskerville Old Face" panose="02020602080505020303" pitchFamily="18" charset="0"/>
          </a:endParaRPr>
        </a:p>
      </dsp:txBody>
      <dsp:txXfrm>
        <a:off x="2821207" y="314083"/>
        <a:ext cx="609144" cy="30698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0.31458</cdr:x>
      <cdr:y>0.00347</cdr:y>
    </cdr:from>
    <cdr:to>
      <cdr:x>0.72529</cdr:x>
      <cdr:y>0.11904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438275" y="9525"/>
          <a:ext cx="1877731" cy="317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2A9A1-B686-4A60-AC6B-B1485A2D1FD0}" type="datetimeFigureOut">
              <a:rPr lang="fr-FR" smtClean="0"/>
              <a:t>10/03/2022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AA01C-9793-4B6C-881C-C1F4362F4DD9}" type="slidenum">
              <a:rPr lang="fr-FR" smtClean="0"/>
              <a:t>‹N°›</a:t>
            </a:fld>
            <a:endParaRPr lang="fr-FR"/>
          </a:p>
        </p:txBody>
      </p:sp>
    </p:spTree>
    <p:extLst>
      <p:ext uri="{BB962C8B-B14F-4D97-AF65-F5344CB8AC3E}">
        <p14:creationId xmlns:p14="http://schemas.microsoft.com/office/powerpoint/2010/main" val="170321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22C7D-7A4D-4E64-8D8F-579A17140231}" type="datetimeFigureOut">
              <a:rPr lang="fr-FR" smtClean="0"/>
              <a:pPr/>
              <a:t>10/03/2022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F308E-1E8B-4971-BED4-FA8D2623719B}" type="slidenum">
              <a:rPr lang="fr-FR" smtClean="0"/>
              <a:pPr/>
              <a:t>‹N°›</a:t>
            </a:fld>
            <a:endParaRPr lang="fr-FR"/>
          </a:p>
        </p:txBody>
      </p:sp>
    </p:spTree>
    <p:extLst>
      <p:ext uri="{BB962C8B-B14F-4D97-AF65-F5344CB8AC3E}">
        <p14:creationId xmlns:p14="http://schemas.microsoft.com/office/powerpoint/2010/main" val="367195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10/03/2022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91554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10/03/2022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80922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10/03/2022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92817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10/03/2022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558022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A7BC6747-D400-4AB4-B1AD-3CE8D4610A2E}" type="datetimeFigureOut">
              <a:rPr lang="fr-FR" smtClean="0"/>
              <a:pPr/>
              <a:t>10/03/2022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0097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10/03/2022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452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7BC6747-D400-4AB4-B1AD-3CE8D4610A2E}" type="datetimeFigureOut">
              <a:rPr lang="fr-FR" smtClean="0"/>
              <a:pPr/>
              <a:t>10/03/2022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8682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A7BC6747-D400-4AB4-B1AD-3CE8D4610A2E}" type="datetimeFigureOut">
              <a:rPr lang="fr-FR" smtClean="0"/>
              <a:pPr/>
              <a:t>10/03/2022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689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BC6747-D400-4AB4-B1AD-3CE8D4610A2E}" type="datetimeFigureOut">
              <a:rPr lang="fr-FR" smtClean="0"/>
              <a:pPr/>
              <a:t>10/03/2022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365468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10/03/2022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225338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A7BC6747-D400-4AB4-B1AD-3CE8D4610A2E}" type="datetimeFigureOut">
              <a:rPr lang="fr-FR" smtClean="0"/>
              <a:pPr/>
              <a:t>10/03/2022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C098E6C-35DE-4299-9817-4A72F0EAE663}" type="slidenum">
              <a:rPr lang="fr-FR" smtClean="0"/>
              <a:pPr/>
              <a:t>‹N°›</a:t>
            </a:fld>
            <a:endParaRPr lang="fr-FR"/>
          </a:p>
        </p:txBody>
      </p:sp>
    </p:spTree>
    <p:extLst>
      <p:ext uri="{BB962C8B-B14F-4D97-AF65-F5344CB8AC3E}">
        <p14:creationId xmlns:p14="http://schemas.microsoft.com/office/powerpoint/2010/main" val="1467827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C6747-D400-4AB4-B1AD-3CE8D4610A2E}" type="datetimeFigureOut">
              <a:rPr lang="fr-FR" smtClean="0"/>
              <a:pPr/>
              <a:t>10/03/2022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098E6C-35DE-4299-9817-4A72F0EAE663}" type="slidenum">
              <a:rPr lang="fr-FR" smtClean="0"/>
              <a:pPr/>
              <a:t>‹N°›</a:t>
            </a:fld>
            <a:endParaRPr lang="fr-FR"/>
          </a:p>
        </p:txBody>
      </p:sp>
    </p:spTree>
    <p:extLst>
      <p:ext uri="{BB962C8B-B14F-4D97-AF65-F5344CB8AC3E}">
        <p14:creationId xmlns:p14="http://schemas.microsoft.com/office/powerpoint/2010/main" val="23096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chart" Target="../charts/chart20.xml"/><Relationship Id="rId3" Type="http://schemas.openxmlformats.org/officeDocument/2006/relationships/image" Target="../media/image8.jpeg"/><Relationship Id="rId7" Type="http://schemas.openxmlformats.org/officeDocument/2006/relationships/chart" Target="../charts/chart19.xml"/><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7.jpeg"/><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jpeg"/><Relationship Id="rId15" Type="http://schemas.openxmlformats.org/officeDocument/2006/relationships/diagramQuickStyle" Target="../diagrams/quickStyle2.xml"/><Relationship Id="rId10" Type="http://schemas.openxmlformats.org/officeDocument/2006/relationships/diagramQuickStyle" Target="../diagrams/quickStyle1.xml"/><Relationship Id="rId4" Type="http://schemas.openxmlformats.org/officeDocument/2006/relationships/chart" Target="../charts/chart18.xml"/><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6.svg"/><Relationship Id="rId2" Type="http://schemas.openxmlformats.org/officeDocument/2006/relationships/image" Target="../media/image5.jpeg"/><Relationship Id="rId1" Type="http://schemas.openxmlformats.org/officeDocument/2006/relationships/slideLayout" Target="../slideLayouts/slideLayout2.xml"/><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pace réservé du contenu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758" y="-15082"/>
            <a:ext cx="12215756" cy="6873081"/>
          </a:xfrm>
        </p:spPr>
      </p:pic>
      <p:sp>
        <p:nvSpPr>
          <p:cNvPr id="3" name="ZoneTexte 2"/>
          <p:cNvSpPr txBox="1"/>
          <p:nvPr/>
        </p:nvSpPr>
        <p:spPr>
          <a:xfrm>
            <a:off x="2619375" y="3638549"/>
            <a:ext cx="7239000" cy="1323439"/>
          </a:xfrm>
          <a:prstGeom prst="rect">
            <a:avLst/>
          </a:prstGeom>
          <a:noFill/>
        </p:spPr>
        <p:txBody>
          <a:bodyPr wrap="square" rtlCol="0">
            <a:spAutoFit/>
          </a:bodyPr>
          <a:lstStyle/>
          <a:p>
            <a:pPr algn="ctr"/>
            <a:r>
              <a:rPr lang="fr-FR" sz="4000" dirty="0">
                <a:solidFill>
                  <a:schemeClr val="bg1"/>
                </a:solidFill>
                <a:latin typeface="Arial" pitchFamily="34" charset="0"/>
                <a:cs typeface="Arial" pitchFamily="34" charset="0"/>
              </a:rPr>
              <a:t>Bienvenue au</a:t>
            </a:r>
          </a:p>
          <a:p>
            <a:pPr algn="ctr"/>
            <a:r>
              <a:rPr lang="fr-FR" sz="4000" b="1" dirty="0">
                <a:solidFill>
                  <a:schemeClr val="accent2"/>
                </a:solidFill>
                <a:latin typeface="Arial" pitchFamily="34" charset="0"/>
                <a:cs typeface="Arial" pitchFamily="34" charset="0"/>
              </a:rPr>
              <a:t>GROUPE MEDIA CONTACT</a:t>
            </a:r>
          </a:p>
        </p:txBody>
      </p:sp>
    </p:spTree>
    <p:extLst>
      <p:ext uri="{BB962C8B-B14F-4D97-AF65-F5344CB8AC3E}">
        <p14:creationId xmlns:p14="http://schemas.microsoft.com/office/powerpoint/2010/main" val="35985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7211784"/>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3126768" y="102742"/>
            <a:ext cx="6185043" cy="53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latin typeface="Bell MT" panose="02020503060305020303" pitchFamily="18" charset="0"/>
              </a:rPr>
              <a:t>TABLEAU DE BORD DSI MENSUEL</a:t>
            </a:r>
          </a:p>
          <a:p>
            <a:pPr algn="ctr"/>
            <a:endParaRPr lang="fr-FR" dirty="0"/>
          </a:p>
        </p:txBody>
      </p:sp>
      <p:sp>
        <p:nvSpPr>
          <p:cNvPr id="6" name="Rectangle 5"/>
          <p:cNvSpPr/>
          <p:nvPr/>
        </p:nvSpPr>
        <p:spPr>
          <a:xfrm>
            <a:off x="4792648" y="417654"/>
            <a:ext cx="2279151" cy="241442"/>
          </a:xfrm>
          <a:prstGeom prst="rect">
            <a:avLst/>
          </a:prstGeom>
          <a:solidFill>
            <a:schemeClr val="accent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solidFill>
                  <a:schemeClr val="accent1">
                    <a:lumMod val="75000"/>
                  </a:schemeClr>
                </a:solidFill>
                <a:latin typeface="Baskerville Old Face" panose="02020602080505020303" pitchFamily="18" charset="0"/>
              </a:rPr>
              <a:t>10/ Mars/ 2022</a:t>
            </a:r>
            <a:endParaRPr lang="fr-FR" dirty="0">
              <a:solidFill>
                <a:schemeClr val="accent1">
                  <a:lumMod val="75000"/>
                </a:schemeClr>
              </a:solidFill>
              <a:latin typeface="Baskerville Old Face" panose="02020602080505020303" pitchFamily="18" charset="0"/>
            </a:endParaRPr>
          </a:p>
        </p:txBody>
      </p:sp>
      <p:sp>
        <p:nvSpPr>
          <p:cNvPr id="8" name="Rectangle 7"/>
          <p:cNvSpPr/>
          <p:nvPr/>
        </p:nvSpPr>
        <p:spPr>
          <a:xfrm>
            <a:off x="313280" y="765423"/>
            <a:ext cx="1613042" cy="16113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smtClean="0">
              <a:solidFill>
                <a:schemeClr val="accent1">
                  <a:lumMod val="50000"/>
                </a:schemeClr>
              </a:solidFill>
              <a:latin typeface="Bell MT" panose="02020503060305020303" pitchFamily="18" charset="0"/>
            </a:endParaRPr>
          </a:p>
          <a:p>
            <a:pPr algn="ctr"/>
            <a:endParaRPr lang="fr-FR" sz="1200" dirty="0">
              <a:solidFill>
                <a:schemeClr val="accent1">
                  <a:lumMod val="50000"/>
                </a:schemeClr>
              </a:solidFill>
              <a:latin typeface="Bell MT" panose="02020503060305020303" pitchFamily="18" charset="0"/>
            </a:endParaRPr>
          </a:p>
          <a:p>
            <a:pPr algn="ctr"/>
            <a:r>
              <a:rPr lang="fr-FR" sz="1200" dirty="0" smtClean="0">
                <a:solidFill>
                  <a:schemeClr val="accent1">
                    <a:lumMod val="50000"/>
                  </a:schemeClr>
                </a:solidFill>
                <a:latin typeface="Bell MT" panose="02020503060305020303" pitchFamily="18" charset="0"/>
              </a:rPr>
              <a:t>Cartographie des Points de Conformités</a:t>
            </a:r>
            <a:endParaRPr lang="fr-FR" sz="1200" dirty="0">
              <a:solidFill>
                <a:schemeClr val="accent1">
                  <a:lumMod val="50000"/>
                </a:schemeClr>
              </a:solidFill>
              <a:latin typeface="Bell MT" panose="02020503060305020303" pitchFamily="18" charset="0"/>
            </a:endParaRPr>
          </a:p>
        </p:txBody>
      </p:sp>
      <p:sp>
        <p:nvSpPr>
          <p:cNvPr id="9" name="Rectangle 8"/>
          <p:cNvSpPr/>
          <p:nvPr/>
        </p:nvSpPr>
        <p:spPr>
          <a:xfrm>
            <a:off x="298770" y="2502896"/>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Avancements des Projets DSI</a:t>
            </a:r>
            <a:endParaRPr lang="fr-FR" sz="1300" dirty="0">
              <a:solidFill>
                <a:schemeClr val="accent1">
                  <a:lumMod val="50000"/>
                </a:schemeClr>
              </a:solidFill>
              <a:latin typeface="Bell MT" panose="02020503060305020303" pitchFamily="18" charset="0"/>
            </a:endParaRPr>
          </a:p>
        </p:txBody>
      </p:sp>
      <p:sp>
        <p:nvSpPr>
          <p:cNvPr id="10" name="Rectangle 9"/>
          <p:cNvSpPr/>
          <p:nvPr/>
        </p:nvSpPr>
        <p:spPr>
          <a:xfrm>
            <a:off x="298770" y="3958715"/>
            <a:ext cx="1613042" cy="153880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Accès Badgeuse</a:t>
            </a:r>
            <a:endParaRPr lang="fr-FR" sz="1300" dirty="0">
              <a:solidFill>
                <a:schemeClr val="accent1">
                  <a:lumMod val="50000"/>
                </a:schemeClr>
              </a:solidFill>
              <a:latin typeface="Bell MT" panose="02020503060305020303" pitchFamily="18" charset="0"/>
            </a:endParaRPr>
          </a:p>
        </p:txBody>
      </p:sp>
      <p:sp>
        <p:nvSpPr>
          <p:cNvPr id="11" name="Rectangle 10"/>
          <p:cNvSpPr/>
          <p:nvPr/>
        </p:nvSpPr>
        <p:spPr>
          <a:xfrm>
            <a:off x="298770" y="5628631"/>
            <a:ext cx="1613042"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endParaRPr lang="fr-FR" sz="1300" dirty="0">
              <a:solidFill>
                <a:schemeClr val="accent1">
                  <a:lumMod val="50000"/>
                </a:schemeClr>
              </a:solidFill>
              <a:latin typeface="Bell MT" panose="02020503060305020303" pitchFamily="18" charset="0"/>
            </a:endParaRPr>
          </a:p>
          <a:p>
            <a:pPr algn="ctr"/>
            <a:endParaRPr lang="fr-FR" sz="1300" dirty="0" smtClean="0">
              <a:solidFill>
                <a:schemeClr val="accent1">
                  <a:lumMod val="50000"/>
                </a:schemeClr>
              </a:solidFill>
              <a:latin typeface="Bell MT" panose="02020503060305020303" pitchFamily="18" charset="0"/>
            </a:endParaRPr>
          </a:p>
          <a:p>
            <a:pPr algn="ctr"/>
            <a:r>
              <a:rPr lang="fr-FR" sz="1300" dirty="0" smtClean="0">
                <a:solidFill>
                  <a:schemeClr val="accent1">
                    <a:lumMod val="50000"/>
                  </a:schemeClr>
                </a:solidFill>
                <a:latin typeface="Bell MT" panose="02020503060305020303" pitchFamily="18" charset="0"/>
              </a:rPr>
              <a:t>Incidents de sécurité</a:t>
            </a:r>
            <a:endParaRPr lang="fr-FR" sz="1300" dirty="0">
              <a:solidFill>
                <a:schemeClr val="accent1">
                  <a:lumMod val="50000"/>
                </a:schemeClr>
              </a:solidFill>
              <a:latin typeface="Bell MT" panose="02020503060305020303" pitchFamily="18" charset="0"/>
            </a:endParaRPr>
          </a:p>
        </p:txBody>
      </p:sp>
      <p:sp>
        <p:nvSpPr>
          <p:cNvPr id="12" name="Rectangle 11"/>
          <p:cNvSpPr/>
          <p:nvPr/>
        </p:nvSpPr>
        <p:spPr>
          <a:xfrm>
            <a:off x="1972096" y="779938"/>
            <a:ext cx="3676080" cy="161230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972097" y="2502896"/>
            <a:ext cx="3661564"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990882" y="3958716"/>
            <a:ext cx="7191927" cy="154562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705581" y="769699"/>
            <a:ext cx="3464402" cy="164338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u="sng" dirty="0" smtClean="0">
              <a:solidFill>
                <a:schemeClr val="accent1">
                  <a:lumMod val="50000"/>
                </a:schemeClr>
              </a:solidFill>
            </a:endParaRPr>
          </a:p>
          <a:p>
            <a:pPr algn="ctr"/>
            <a:r>
              <a:rPr lang="fr-FR" sz="1100" b="1" dirty="0" smtClean="0">
                <a:solidFill>
                  <a:schemeClr val="accent1">
                    <a:lumMod val="50000"/>
                  </a:schemeClr>
                </a:solidFill>
              </a:rPr>
              <a:t>	</a:t>
            </a: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a:solidFill>
                <a:schemeClr val="accent1">
                  <a:lumMod val="50000"/>
                </a:schemeClr>
              </a:solidFill>
            </a:endParaRPr>
          </a:p>
        </p:txBody>
      </p:sp>
      <p:sp>
        <p:nvSpPr>
          <p:cNvPr id="17" name="Rectangle 16"/>
          <p:cNvSpPr/>
          <p:nvPr/>
        </p:nvSpPr>
        <p:spPr>
          <a:xfrm>
            <a:off x="5705581" y="2502082"/>
            <a:ext cx="347722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a:solidFill>
                <a:schemeClr val="accent1">
                  <a:lumMod val="50000"/>
                </a:schemeClr>
              </a:solidFill>
            </a:endParaRPr>
          </a:p>
          <a:p>
            <a:pPr algn="ctr"/>
            <a:endParaRPr lang="fr-FR" sz="1100" b="1" dirty="0" smtClean="0">
              <a:solidFill>
                <a:schemeClr val="accent1">
                  <a:lumMod val="50000"/>
                </a:schemeClr>
              </a:solidFill>
            </a:endParaRPr>
          </a:p>
          <a:p>
            <a:pPr algn="ctr"/>
            <a:endParaRPr lang="fr-FR" sz="1100" b="1" dirty="0" smtClean="0">
              <a:solidFill>
                <a:schemeClr val="accent1">
                  <a:lumMod val="50000"/>
                </a:schemeClr>
              </a:solidFill>
            </a:endParaRPr>
          </a:p>
          <a:p>
            <a:pPr algn="ctr"/>
            <a:r>
              <a:rPr lang="fr-FR" b="1" u="sng" dirty="0" smtClean="0">
                <a:solidFill>
                  <a:schemeClr val="accent1">
                    <a:lumMod val="50000"/>
                  </a:schemeClr>
                </a:solidFill>
                <a:latin typeface="Bell MT" panose="02020503060305020303" pitchFamily="18" charset="0"/>
              </a:rPr>
              <a:t>Clôturé</a:t>
            </a:r>
            <a:endParaRPr lang="fr-FR" sz="1100" b="1" dirty="0" smtClean="0">
              <a:solidFill>
                <a:schemeClr val="accent1">
                  <a:lumMod val="50000"/>
                </a:schemeClr>
              </a:solidFill>
            </a:endParaRPr>
          </a:p>
          <a:p>
            <a:pPr marL="171450" indent="-171450">
              <a:buFont typeface="Wingdings" panose="05000000000000000000" pitchFamily="2" charset="2"/>
              <a:buChar char="ü"/>
            </a:pPr>
            <a:r>
              <a:rPr lang="fr-FR" sz="1100" b="1" dirty="0">
                <a:solidFill>
                  <a:schemeClr val="accent1">
                    <a:lumMod val="50000"/>
                  </a:schemeClr>
                </a:solidFill>
              </a:rPr>
              <a:t>Mise à jour sortie d’effectif</a:t>
            </a:r>
          </a:p>
          <a:p>
            <a:pPr marL="171450" indent="-171450">
              <a:buFont typeface="Wingdings" panose="05000000000000000000" pitchFamily="2" charset="2"/>
              <a:buChar char="ü"/>
            </a:pPr>
            <a:r>
              <a:rPr lang="fr-FR" sz="1100" b="1" dirty="0">
                <a:solidFill>
                  <a:schemeClr val="accent1">
                    <a:lumMod val="50000"/>
                  </a:schemeClr>
                </a:solidFill>
              </a:rPr>
              <a:t>Mise à jour Process de création d'accès</a:t>
            </a:r>
          </a:p>
          <a:p>
            <a:pPr marL="171450" indent="-171450">
              <a:buFont typeface="Wingdings" panose="05000000000000000000" pitchFamily="2" charset="2"/>
              <a:buChar char="ü"/>
            </a:pPr>
            <a:r>
              <a:rPr lang="fr-FR" sz="1100" b="1" dirty="0" smtClean="0">
                <a:solidFill>
                  <a:schemeClr val="accent1">
                    <a:lumMod val="50000"/>
                  </a:schemeClr>
                </a:solidFill>
              </a:rPr>
              <a:t>Mise en conformité des recommandations issues de l’audit IT </a:t>
            </a:r>
          </a:p>
          <a:p>
            <a:pPr marL="171450" indent="-171450">
              <a:buFont typeface="Wingdings" panose="05000000000000000000" pitchFamily="2" charset="2"/>
              <a:buChar char="ü"/>
            </a:pPr>
            <a:r>
              <a:rPr lang="fr-FR" sz="1100" b="1" dirty="0" smtClean="0">
                <a:solidFill>
                  <a:schemeClr val="accent1">
                    <a:lumMod val="50000"/>
                  </a:schemeClr>
                </a:solidFill>
              </a:rPr>
              <a:t>Tableau de bord de suivi de la sécurité des équipements (permanente)</a:t>
            </a:r>
            <a:endParaRPr lang="fr-FR" sz="1100" b="1" dirty="0">
              <a:solidFill>
                <a:schemeClr val="accent1">
                  <a:lumMod val="50000"/>
                </a:schemeClr>
              </a:solidFill>
            </a:endParaRPr>
          </a:p>
          <a:p>
            <a:pPr marL="171450" indent="-171450">
              <a:buFont typeface="Wingdings" panose="05000000000000000000" pitchFamily="2" charset="2"/>
              <a:buChar char="ü"/>
            </a:pPr>
            <a:r>
              <a:rPr lang="fr-FR" sz="1100" b="1" dirty="0">
                <a:solidFill>
                  <a:schemeClr val="accent1">
                    <a:lumMod val="50000"/>
                  </a:schemeClr>
                </a:solidFill>
              </a:rPr>
              <a:t>Support IT </a:t>
            </a:r>
            <a:r>
              <a:rPr lang="fr-FR" sz="1100" b="1" dirty="0" smtClean="0">
                <a:solidFill>
                  <a:schemeClr val="accent1">
                    <a:lumMod val="50000"/>
                  </a:schemeClr>
                </a:solidFill>
              </a:rPr>
              <a:t>(permanente)</a:t>
            </a:r>
          </a:p>
          <a:p>
            <a:pPr marL="171450" indent="-171450">
              <a:buFont typeface="Wingdings" panose="05000000000000000000" pitchFamily="2" charset="2"/>
              <a:buChar char="ü"/>
            </a:pPr>
            <a:endParaRPr lang="fr-FR" sz="1100" b="1" dirty="0">
              <a:solidFill>
                <a:schemeClr val="accent1">
                  <a:lumMod val="50000"/>
                </a:schemeClr>
              </a:solidFill>
            </a:endParaRPr>
          </a:p>
          <a:p>
            <a:pPr algn="ctr"/>
            <a:endParaRPr lang="fr-FR" dirty="0"/>
          </a:p>
          <a:p>
            <a:pPr algn="ctr"/>
            <a:endParaRPr lang="fr-FR" dirty="0" smtClean="0"/>
          </a:p>
          <a:p>
            <a:pPr algn="ctr"/>
            <a:endParaRPr lang="fr-FR" dirty="0"/>
          </a:p>
          <a:p>
            <a:pPr algn="ctr"/>
            <a:endParaRPr lang="fr-FR" dirty="0"/>
          </a:p>
        </p:txBody>
      </p:sp>
      <p:sp>
        <p:nvSpPr>
          <p:cNvPr id="18" name="Rectangle 17"/>
          <p:cNvSpPr/>
          <p:nvPr/>
        </p:nvSpPr>
        <p:spPr>
          <a:xfrm>
            <a:off x="9248753" y="765423"/>
            <a:ext cx="2864477" cy="1622256"/>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r>
              <a:rPr lang="fr-FR" b="1" u="sng" dirty="0" smtClean="0">
                <a:solidFill>
                  <a:schemeClr val="accent1">
                    <a:lumMod val="50000"/>
                  </a:schemeClr>
                </a:solidFill>
                <a:latin typeface="Bell MT" panose="02020503060305020303" pitchFamily="18" charset="0"/>
              </a:rPr>
              <a:t>A retenir</a:t>
            </a:r>
          </a:p>
          <a:p>
            <a:pPr marL="171450" indent="-171450">
              <a:buFont typeface="Wingdings" panose="05000000000000000000" pitchFamily="2" charset="2"/>
              <a:buChar char="ü"/>
            </a:pPr>
            <a:r>
              <a:rPr lang="fr-FR" sz="1200" b="1" dirty="0" err="1" smtClean="0">
                <a:solidFill>
                  <a:schemeClr val="accent1">
                    <a:lumMod val="50000"/>
                  </a:schemeClr>
                </a:solidFill>
              </a:rPr>
              <a:t>process</a:t>
            </a:r>
            <a:r>
              <a:rPr lang="fr-FR" sz="1200" b="1" dirty="0" smtClean="0">
                <a:solidFill>
                  <a:schemeClr val="accent1">
                    <a:lumMod val="50000"/>
                  </a:schemeClr>
                </a:solidFill>
              </a:rPr>
              <a:t> de contrôle des activités IT mise en place </a:t>
            </a:r>
          </a:p>
          <a:p>
            <a:pPr marL="171450" indent="-171450">
              <a:buFont typeface="Wingdings" panose="05000000000000000000" pitchFamily="2" charset="2"/>
              <a:buChar char="ü"/>
            </a:pPr>
            <a:r>
              <a:rPr lang="fr-FR" sz="1200" b="1" dirty="0" smtClean="0">
                <a:solidFill>
                  <a:schemeClr val="accent1">
                    <a:lumMod val="50000"/>
                  </a:schemeClr>
                </a:solidFill>
              </a:rPr>
              <a:t>  Mise en forme du </a:t>
            </a:r>
            <a:r>
              <a:rPr lang="fr-FR" sz="1200" b="1" dirty="0" err="1" smtClean="0">
                <a:solidFill>
                  <a:schemeClr val="accent1">
                    <a:lumMod val="50000"/>
                  </a:schemeClr>
                </a:solidFill>
              </a:rPr>
              <a:t>process</a:t>
            </a:r>
            <a:r>
              <a:rPr lang="fr-FR" sz="1200" b="1" dirty="0" smtClean="0">
                <a:solidFill>
                  <a:schemeClr val="accent1">
                    <a:lumMod val="50000"/>
                  </a:schemeClr>
                </a:solidFill>
              </a:rPr>
              <a:t> récurrentes sur l’accès à la vidéo surveillance</a:t>
            </a:r>
          </a:p>
          <a:p>
            <a:pPr marL="171450" indent="-171450">
              <a:buFont typeface="Wingdings" panose="05000000000000000000" pitchFamily="2" charset="2"/>
              <a:buChar char="ü"/>
            </a:pPr>
            <a:endParaRPr lang="fr-FR" sz="1200" b="1" dirty="0" smtClean="0">
              <a:solidFill>
                <a:schemeClr val="accent1">
                  <a:lumMod val="50000"/>
                </a:schemeClr>
              </a:solidFill>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sz="1200" b="1" u="sng" dirty="0" smtClean="0">
              <a:solidFill>
                <a:schemeClr val="accent1">
                  <a:lumMod val="50000"/>
                </a:schemeClr>
              </a:solidFill>
              <a:latin typeface="Bell MT" panose="02020503060305020303" pitchFamily="18" charset="0"/>
            </a:endParaRPr>
          </a:p>
          <a:p>
            <a:pPr algn="ctr"/>
            <a:endParaRPr lang="fr-FR" dirty="0"/>
          </a:p>
        </p:txBody>
      </p:sp>
      <p:sp>
        <p:nvSpPr>
          <p:cNvPr id="19" name="Rectangle 18"/>
          <p:cNvSpPr/>
          <p:nvPr/>
        </p:nvSpPr>
        <p:spPr>
          <a:xfrm>
            <a:off x="9261581" y="2501309"/>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smtClean="0">
                <a:solidFill>
                  <a:schemeClr val="accent1">
                    <a:lumMod val="50000"/>
                  </a:schemeClr>
                </a:solidFill>
                <a:latin typeface="Bell MT" panose="02020503060305020303" pitchFamily="18" charset="0"/>
              </a:rPr>
              <a:t>Non clôturé</a:t>
            </a:r>
            <a:endParaRPr lang="fr-FR" b="1" u="sng" dirty="0">
              <a:solidFill>
                <a:schemeClr val="accent1">
                  <a:lumMod val="50000"/>
                </a:schemeClr>
              </a:solidFill>
              <a:latin typeface="Bell MT" panose="02020503060305020303" pitchFamily="18" charset="0"/>
            </a:endParaRPr>
          </a:p>
          <a:p>
            <a:pPr marL="171450" indent="-171450">
              <a:buFontTx/>
              <a:buChar char="-"/>
            </a:pPr>
            <a:r>
              <a:rPr lang="fr-FR" sz="1100" b="1" dirty="0">
                <a:solidFill>
                  <a:schemeClr val="accent1">
                    <a:lumMod val="50000"/>
                  </a:schemeClr>
                </a:solidFill>
              </a:rPr>
              <a:t>Mise </a:t>
            </a:r>
            <a:r>
              <a:rPr lang="fr-FR" sz="1100" b="1" dirty="0" smtClean="0">
                <a:solidFill>
                  <a:schemeClr val="accent1">
                    <a:lumMod val="50000"/>
                  </a:schemeClr>
                </a:solidFill>
              </a:rPr>
              <a:t>en place Process de Gestion des visiteurs sur le site</a:t>
            </a:r>
          </a:p>
          <a:p>
            <a:pPr marL="171450" indent="-171450">
              <a:buFontTx/>
              <a:buChar char="-"/>
            </a:pPr>
            <a:r>
              <a:rPr lang="fr-FR" sz="1100" b="1" dirty="0" smtClean="0">
                <a:solidFill>
                  <a:schemeClr val="accent1">
                    <a:lumMod val="50000"/>
                  </a:schemeClr>
                </a:solidFill>
              </a:rPr>
              <a:t>Mise à jour de la base d’emprunte sur les différentes badgeuses</a:t>
            </a:r>
          </a:p>
          <a:p>
            <a:endParaRPr lang="fr-FR" sz="1100" b="1" dirty="0">
              <a:solidFill>
                <a:schemeClr val="accent1">
                  <a:lumMod val="50000"/>
                </a:schemeClr>
              </a:solidFill>
            </a:endParaRPr>
          </a:p>
          <a:p>
            <a:pPr marL="171450" indent="-171450">
              <a:buFontTx/>
              <a:buChar char="-"/>
            </a:pPr>
            <a:endParaRPr lang="fr-FR" sz="1100" b="1" dirty="0" smtClean="0">
              <a:solidFill>
                <a:schemeClr val="accent1">
                  <a:lumMod val="50000"/>
                </a:schemeClr>
              </a:solidFill>
            </a:endParaRPr>
          </a:p>
        </p:txBody>
      </p:sp>
      <p:sp>
        <p:nvSpPr>
          <p:cNvPr id="20" name="Rectangle 19"/>
          <p:cNvSpPr/>
          <p:nvPr/>
        </p:nvSpPr>
        <p:spPr>
          <a:xfrm>
            <a:off x="9261581" y="3980045"/>
            <a:ext cx="2851647" cy="152429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r>
              <a:rPr lang="fr-FR" b="1" u="sng" dirty="0" smtClean="0">
                <a:solidFill>
                  <a:schemeClr val="accent1">
                    <a:lumMod val="50000"/>
                  </a:schemeClr>
                </a:solidFill>
                <a:latin typeface="Bell MT" panose="02020503060305020303" pitchFamily="18" charset="0"/>
              </a:rPr>
              <a:t>A retenir</a:t>
            </a:r>
          </a:p>
          <a:p>
            <a:pPr algn="ctr"/>
            <a:endParaRPr lang="fr-FR" sz="1100" b="1" u="sng" dirty="0" smtClean="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smtClean="0">
                <a:solidFill>
                  <a:schemeClr val="accent1">
                    <a:lumMod val="50000"/>
                  </a:schemeClr>
                </a:solidFill>
              </a:rPr>
              <a:t>Mise à jour du niveau 2 en cours (seul 111 qui reste) </a:t>
            </a:r>
          </a:p>
          <a:p>
            <a:pPr marL="171450" indent="-171450">
              <a:buFont typeface="Wingdings" panose="05000000000000000000" pitchFamily="2" charset="2"/>
              <a:buChar char="ü"/>
            </a:pPr>
            <a:endParaRPr lang="fr-FR" sz="1100" b="1" dirty="0" smtClean="0">
              <a:solidFill>
                <a:schemeClr val="accent1">
                  <a:lumMod val="50000"/>
                </a:schemeClr>
              </a:solidFill>
            </a:endParaRPr>
          </a:p>
          <a:p>
            <a:pPr marL="171450" indent="-171450">
              <a:buFont typeface="Wingdings" panose="05000000000000000000" pitchFamily="2" charset="2"/>
              <a:buChar char="ü"/>
            </a:pPr>
            <a:endParaRPr lang="fr-FR" sz="1100" b="1" dirty="0">
              <a:solidFill>
                <a:schemeClr val="accent1">
                  <a:lumMod val="50000"/>
                </a:schemeClr>
              </a:solidFill>
            </a:endParaRPr>
          </a:p>
          <a:p>
            <a:endParaRPr lang="fr-FR" b="1" u="sng" dirty="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a:p>
            <a:pPr algn="ctr"/>
            <a:endParaRPr lang="fr-FR" b="1" u="sng" dirty="0" smtClean="0">
              <a:solidFill>
                <a:schemeClr val="accent1">
                  <a:lumMod val="50000"/>
                </a:schemeClr>
              </a:solidFill>
              <a:latin typeface="Bell MT" panose="02020503060305020303" pitchFamily="18" charset="0"/>
            </a:endParaRPr>
          </a:p>
        </p:txBody>
      </p:sp>
      <p:sp>
        <p:nvSpPr>
          <p:cNvPr id="21" name="Rectangle 20"/>
          <p:cNvSpPr/>
          <p:nvPr/>
        </p:nvSpPr>
        <p:spPr>
          <a:xfrm>
            <a:off x="9261581" y="5627707"/>
            <a:ext cx="2851647"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u="sng" dirty="0" smtClean="0">
                <a:solidFill>
                  <a:schemeClr val="accent1">
                    <a:lumMod val="50000"/>
                  </a:schemeClr>
                </a:solidFill>
                <a:latin typeface="Bell MT" panose="02020503060305020303" pitchFamily="18" charset="0"/>
              </a:rPr>
              <a:t>Commentaire</a:t>
            </a:r>
          </a:p>
          <a:p>
            <a:pPr algn="ctr"/>
            <a:endParaRPr lang="fr-FR" sz="1100" b="1" u="sng" dirty="0" smtClean="0">
              <a:solidFill>
                <a:schemeClr val="accent1">
                  <a:lumMod val="50000"/>
                </a:schemeClr>
              </a:solidFill>
              <a:latin typeface="Bell MT" panose="02020503060305020303" pitchFamily="18" charset="0"/>
            </a:endParaRPr>
          </a:p>
          <a:p>
            <a:pPr marL="171450" indent="-171450">
              <a:buFont typeface="Wingdings" panose="05000000000000000000" pitchFamily="2" charset="2"/>
              <a:buChar char="ü"/>
            </a:pPr>
            <a:r>
              <a:rPr lang="fr-FR" sz="1100" b="1" dirty="0" smtClean="0">
                <a:solidFill>
                  <a:schemeClr val="accent1">
                    <a:lumMod val="50000"/>
                  </a:schemeClr>
                </a:solidFill>
                <a:latin typeface="Bell MT" panose="02020503060305020303" pitchFamily="18" charset="0"/>
              </a:rPr>
              <a:t>A ce jour tous les postes sont OK </a:t>
            </a:r>
          </a:p>
          <a:p>
            <a:pPr algn="ctr"/>
            <a:endParaRPr lang="fr-FR" b="1" u="sng" dirty="0" smtClean="0">
              <a:solidFill>
                <a:schemeClr val="accent1">
                  <a:lumMod val="50000"/>
                </a:schemeClr>
              </a:solidFill>
              <a:latin typeface="Bell MT" panose="02020503060305020303" pitchFamily="18" charset="0"/>
            </a:endParaRPr>
          </a:p>
        </p:txBody>
      </p:sp>
      <p:pic>
        <p:nvPicPr>
          <p:cNvPr id="22" name="Image 21"/>
          <p:cNvPicPr>
            <a:picLocks noChangeAspect="1"/>
          </p:cNvPicPr>
          <p:nvPr/>
        </p:nvPicPr>
        <p:blipFill rotWithShape="1">
          <a:blip r:embed="rId2" cstate="print">
            <a:extLst>
              <a:ext uri="{28A0092B-C50C-407E-A947-70E740481C1C}">
                <a14:useLocalDpi xmlns:a14="http://schemas.microsoft.com/office/drawing/2010/main" val="0"/>
              </a:ext>
            </a:extLst>
          </a:blip>
          <a:srcRect l="31487" t="25099" r="23742" b="27416"/>
          <a:stretch/>
        </p:blipFill>
        <p:spPr>
          <a:xfrm>
            <a:off x="780753" y="882930"/>
            <a:ext cx="843761" cy="800727"/>
          </a:xfrm>
          <a:prstGeom prst="rect">
            <a:avLst/>
          </a:prstGeom>
        </p:spPr>
      </p:pic>
      <p:pic>
        <p:nvPicPr>
          <p:cNvPr id="25" name="Image 24"/>
          <p:cNvPicPr>
            <a:picLocks noChangeAspect="1"/>
          </p:cNvPicPr>
          <p:nvPr/>
        </p:nvPicPr>
        <p:blipFill rotWithShape="1">
          <a:blip r:embed="rId3" cstate="print">
            <a:extLst>
              <a:ext uri="{28A0092B-C50C-407E-A947-70E740481C1C}">
                <a14:useLocalDpi xmlns:a14="http://schemas.microsoft.com/office/drawing/2010/main" val="0"/>
              </a:ext>
            </a:extLst>
          </a:blip>
          <a:srcRect l="20661" t="12781" r="19413" b="9503"/>
          <a:stretch/>
        </p:blipFill>
        <p:spPr>
          <a:xfrm>
            <a:off x="738254" y="5754492"/>
            <a:ext cx="657546" cy="852755"/>
          </a:xfrm>
          <a:prstGeom prst="rect">
            <a:avLst/>
          </a:prstGeom>
        </p:spPr>
      </p:pic>
      <p:sp>
        <p:nvSpPr>
          <p:cNvPr id="26" name="Rectangle 25"/>
          <p:cNvSpPr/>
          <p:nvPr/>
        </p:nvSpPr>
        <p:spPr>
          <a:xfrm>
            <a:off x="1989753" y="5628631"/>
            <a:ext cx="1677420"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p:cNvSpPr/>
          <p:nvPr/>
        </p:nvSpPr>
        <p:spPr>
          <a:xfrm>
            <a:off x="3744235" y="5620461"/>
            <a:ext cx="5425748" cy="1351053"/>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2067690" y="5682693"/>
            <a:ext cx="1599482" cy="117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smtClean="0">
                <a:solidFill>
                  <a:schemeClr val="accent1">
                    <a:lumMod val="50000"/>
                  </a:schemeClr>
                </a:solidFill>
              </a:rPr>
              <a:t>Nb d’incidents critiques</a:t>
            </a:r>
          </a:p>
          <a:p>
            <a:pPr algn="ctr"/>
            <a:endParaRPr lang="fr-FR" sz="1050" b="1" dirty="0">
              <a:solidFill>
                <a:schemeClr val="accent1">
                  <a:lumMod val="50000"/>
                </a:schemeClr>
              </a:solidFill>
            </a:endParaRPr>
          </a:p>
          <a:p>
            <a:pPr algn="ctr"/>
            <a:r>
              <a:rPr lang="fr-FR" sz="4000" b="1" dirty="0">
                <a:solidFill>
                  <a:schemeClr val="accent1">
                    <a:lumMod val="50000"/>
                  </a:schemeClr>
                </a:solidFill>
              </a:rPr>
              <a:t>0</a:t>
            </a:r>
            <a:endParaRPr lang="fr-FR" sz="4000" b="1" dirty="0" smtClean="0">
              <a:solidFill>
                <a:schemeClr val="accent1">
                  <a:lumMod val="50000"/>
                </a:schemeClr>
              </a:solidFill>
            </a:endParaRPr>
          </a:p>
        </p:txBody>
      </p:sp>
      <p:graphicFrame>
        <p:nvGraphicFramePr>
          <p:cNvPr id="33" name="Graphique 32"/>
          <p:cNvGraphicFramePr/>
          <p:nvPr>
            <p:extLst/>
          </p:nvPr>
        </p:nvGraphicFramePr>
        <p:xfrm>
          <a:off x="2067690" y="4009000"/>
          <a:ext cx="5977607" cy="1438238"/>
        </p:xfrm>
        <a:graphic>
          <a:graphicData uri="http://schemas.openxmlformats.org/drawingml/2006/chart">
            <c:chart xmlns:c="http://schemas.openxmlformats.org/drawingml/2006/chart" xmlns:r="http://schemas.openxmlformats.org/officeDocument/2006/relationships" r:id="rId4"/>
          </a:graphicData>
        </a:graphic>
      </p:graphicFrame>
      <p:pic>
        <p:nvPicPr>
          <p:cNvPr id="48" name="Image 47"/>
          <p:cNvPicPr>
            <a:picLocks noChangeAspect="1"/>
          </p:cNvPicPr>
          <p:nvPr/>
        </p:nvPicPr>
        <p:blipFill rotWithShape="1">
          <a:blip r:embed="rId5" cstate="print">
            <a:extLst>
              <a:ext uri="{28A0092B-C50C-407E-A947-70E740481C1C}">
                <a14:useLocalDpi xmlns:a14="http://schemas.microsoft.com/office/drawing/2010/main" val="0"/>
              </a:ext>
            </a:extLst>
          </a:blip>
          <a:srcRect l="23672" t="24530" r="25961" b="36551"/>
          <a:stretch/>
        </p:blipFill>
        <p:spPr>
          <a:xfrm>
            <a:off x="734176" y="2778872"/>
            <a:ext cx="638630" cy="493486"/>
          </a:xfrm>
          <a:prstGeom prst="rect">
            <a:avLst/>
          </a:prstGeom>
        </p:spPr>
      </p:pic>
      <p:pic>
        <p:nvPicPr>
          <p:cNvPr id="54" name="Imag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70" y="4193036"/>
            <a:ext cx="614441" cy="614441"/>
          </a:xfrm>
          <a:prstGeom prst="rect">
            <a:avLst/>
          </a:prstGeom>
        </p:spPr>
      </p:pic>
      <p:graphicFrame>
        <p:nvGraphicFramePr>
          <p:cNvPr id="55" name="Graphique 54"/>
          <p:cNvGraphicFramePr/>
          <p:nvPr>
            <p:extLst/>
          </p:nvPr>
        </p:nvGraphicFramePr>
        <p:xfrm>
          <a:off x="5997112" y="739062"/>
          <a:ext cx="2894166" cy="179204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3" name="Diagramme 82"/>
          <p:cNvGraphicFramePr/>
          <p:nvPr>
            <p:extLst/>
          </p:nvPr>
        </p:nvGraphicFramePr>
        <p:xfrm>
          <a:off x="2036352" y="1003898"/>
          <a:ext cx="3590458" cy="11194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7" name="Diagramme 86"/>
          <p:cNvGraphicFramePr/>
          <p:nvPr>
            <p:extLst/>
          </p:nvPr>
        </p:nvGraphicFramePr>
        <p:xfrm>
          <a:off x="2036353" y="2778872"/>
          <a:ext cx="3546088" cy="748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8" name="Flèche droite 87"/>
          <p:cNvSpPr/>
          <p:nvPr/>
        </p:nvSpPr>
        <p:spPr>
          <a:xfrm>
            <a:off x="3995535" y="3115340"/>
            <a:ext cx="594536" cy="2612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graphicFrame>
        <p:nvGraphicFramePr>
          <p:cNvPr id="32" name="Graphique 31"/>
          <p:cNvGraphicFramePr/>
          <p:nvPr>
            <p:extLst/>
          </p:nvPr>
        </p:nvGraphicFramePr>
        <p:xfrm>
          <a:off x="3712390" y="5164371"/>
          <a:ext cx="5470419" cy="1956503"/>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764958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253501" y="0"/>
            <a:ext cx="2559121" cy="297951"/>
          </a:xfrm>
        </p:spPr>
        <p:txBody>
          <a:bodyPr>
            <a:normAutofit/>
          </a:bodyPr>
          <a:lstStyle/>
          <a:p>
            <a:pPr algn="ctr"/>
            <a:r>
              <a:rPr lang="fr-FR" sz="1050" u="sng" dirty="0" smtClean="0">
                <a:latin typeface="Baskerville Old Face" panose="02020602080505020303" pitchFamily="18" charset="0"/>
              </a:rPr>
              <a:t>COMMENTAIRES</a:t>
            </a:r>
            <a:endParaRPr lang="fr-FR" sz="1050" u="sng" dirty="0">
              <a:latin typeface="Baskerville Old Face" panose="02020602080505020303" pitchFamily="18" charset="0"/>
            </a:endParaRPr>
          </a:p>
        </p:txBody>
      </p:sp>
      <p:sp>
        <p:nvSpPr>
          <p:cNvPr id="7" name="Rectangle 6"/>
          <p:cNvSpPr/>
          <p:nvPr/>
        </p:nvSpPr>
        <p:spPr>
          <a:xfrm>
            <a:off x="3452117" y="297951"/>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Equipe IT</a:t>
            </a:r>
            <a:endParaRPr lang="fr-FR" dirty="0">
              <a:solidFill>
                <a:schemeClr val="tx1"/>
              </a:solidFill>
              <a:latin typeface="Baskerville Old Face" panose="02020602080505020303" pitchFamily="18"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1558200265"/>
              </p:ext>
            </p:extLst>
          </p:nvPr>
        </p:nvGraphicFramePr>
        <p:xfrm>
          <a:off x="838200" y="824938"/>
          <a:ext cx="10515599" cy="4694717"/>
        </p:xfrm>
        <a:graphic>
          <a:graphicData uri="http://schemas.openxmlformats.org/drawingml/2006/table">
            <a:tbl>
              <a:tblPr>
                <a:tableStyleId>{5C22544A-7EE6-4342-B048-85BDC9FD1C3A}</a:tableStyleId>
              </a:tblPr>
              <a:tblGrid>
                <a:gridCol w="1090228"/>
                <a:gridCol w="1811676"/>
                <a:gridCol w="2126750"/>
                <a:gridCol w="429647"/>
                <a:gridCol w="918369"/>
                <a:gridCol w="429647"/>
                <a:gridCol w="1969213"/>
                <a:gridCol w="429647"/>
                <a:gridCol w="1310422"/>
              </a:tblGrid>
              <a:tr h="257390">
                <a:tc>
                  <a:txBody>
                    <a:bodyPr/>
                    <a:lstStyle/>
                    <a:p>
                      <a:pPr algn="l" fontAlgn="ctr"/>
                      <a:r>
                        <a:rPr lang="fr-FR" sz="1200" u="none" strike="noStrike" dirty="0" err="1">
                          <a:effectLst/>
                        </a:rPr>
                        <a:t>Risk</a:t>
                      </a:r>
                      <a:r>
                        <a:rPr lang="fr-FR" sz="1200" u="none" strike="noStrike" dirty="0">
                          <a:effectLst/>
                        </a:rPr>
                        <a:t> Type</a:t>
                      </a:r>
                      <a:endParaRPr lang="fr-FR" sz="1200" b="1" i="0" u="none" strike="noStrike" dirty="0">
                        <a:solidFill>
                          <a:srgbClr val="FFFFFF"/>
                        </a:solidFill>
                        <a:effectLst/>
                        <a:latin typeface="Calibri" panose="020F0502020204030204" pitchFamily="34" charset="0"/>
                      </a:endParaRPr>
                    </a:p>
                  </a:txBody>
                  <a:tcPr marL="5372" marR="5372" marT="5372" marB="0" anchor="ctr"/>
                </a:tc>
                <a:tc>
                  <a:txBody>
                    <a:bodyPr/>
                    <a:lstStyle/>
                    <a:p>
                      <a:pPr algn="l" fontAlgn="ctr"/>
                      <a:r>
                        <a:rPr lang="fr-FR" sz="1200" u="none" strike="noStrike" dirty="0" err="1">
                          <a:effectLst/>
                        </a:rPr>
                        <a:t>Finding</a:t>
                      </a:r>
                      <a:endParaRPr lang="fr-FR" sz="1200" b="1" i="0" u="none" strike="noStrike" dirty="0">
                        <a:solidFill>
                          <a:srgbClr val="FFFFFF"/>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Action Plan</a:t>
                      </a:r>
                      <a:endParaRPr lang="fr-FR" sz="1200" b="1" i="0" u="none" strike="noStrike">
                        <a:solidFill>
                          <a:srgbClr val="FFFFFF"/>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Porteurs</a:t>
                      </a:r>
                      <a:endParaRPr lang="fr-FR" sz="1200" b="1" i="0" u="none" strike="noStrike">
                        <a:solidFill>
                          <a:srgbClr val="FFFFFF"/>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Deadline </a:t>
                      </a:r>
                      <a:endParaRPr lang="fr-FR" sz="1200" b="1" i="0" u="none" strike="noStrike">
                        <a:solidFill>
                          <a:srgbClr val="FFFFFF"/>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Staut</a:t>
                      </a:r>
                      <a:endParaRPr lang="fr-FR" sz="1200" b="1" i="0" u="none" strike="noStrike">
                        <a:solidFill>
                          <a:srgbClr val="FFFFFF"/>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Commenatire </a:t>
                      </a:r>
                      <a:endParaRPr lang="fr-FR" sz="1200" b="1" i="0" u="none" strike="noStrike">
                        <a:solidFill>
                          <a:srgbClr val="FFFFFF"/>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Preuves de réalisation </a:t>
                      </a:r>
                      <a:endParaRPr lang="fr-FR" sz="1200" b="1" i="0" u="none" strike="noStrike">
                        <a:solidFill>
                          <a:srgbClr val="FFFFFF"/>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OWNER</a:t>
                      </a:r>
                      <a:endParaRPr lang="fr-FR" sz="1200" b="1" i="0" u="none" strike="noStrike">
                        <a:solidFill>
                          <a:srgbClr val="FFFFFF"/>
                        </a:solidFill>
                        <a:effectLst/>
                        <a:latin typeface="Calibri" panose="020F0502020204030204" pitchFamily="34" charset="0"/>
                      </a:endParaRPr>
                    </a:p>
                  </a:txBody>
                  <a:tcPr marL="5372" marR="5372" marT="5372" marB="0" anchor="ctr"/>
                </a:tc>
              </a:tr>
              <a:tr h="1010257">
                <a:tc>
                  <a:txBody>
                    <a:bodyPr/>
                    <a:lstStyle/>
                    <a:p>
                      <a:pPr algn="l" fontAlgn="ctr"/>
                      <a:r>
                        <a:rPr lang="fr-FR" sz="1200" u="none" strike="noStrike">
                          <a:effectLst/>
                        </a:rPr>
                        <a:t>Contrôles</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Contrôles IT et prod à définir et mettre en place</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dirty="0">
                          <a:effectLst/>
                        </a:rPr>
                        <a:t>Mettre en place un processus de contrôle des activités IT (sur le modèle de ce qui est fait sur </a:t>
                      </a:r>
                      <a:r>
                        <a:rPr lang="fr-FR" sz="1200" u="none" strike="noStrike" dirty="0" err="1">
                          <a:effectLst/>
                        </a:rPr>
                        <a:t>ByTel</a:t>
                      </a:r>
                      <a:r>
                        <a:rPr lang="fr-FR" sz="1200" u="none" strike="noStrike" dirty="0">
                          <a:effectLst/>
                        </a:rPr>
                        <a:t>) pour gagner en maturité</a:t>
                      </a:r>
                      <a:endParaRPr lang="fr-FR" sz="1200" b="0" i="0" u="none" strike="noStrike" dirty="0">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Equipe IT</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r" fontAlgn="ctr"/>
                      <a:r>
                        <a:rPr lang="fr-FR" sz="1200" u="none" strike="noStrike">
                          <a:effectLst/>
                        </a:rPr>
                        <a:t>13/01/2022</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en cours</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En attente d'un fichier source pouvant nous aider à mettre place un point de contrôle IT</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b"/>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5372" marR="5372" marT="5372" marB="0" anchor="b"/>
                </a:tc>
              </a:tr>
              <a:tr h="431130">
                <a:tc>
                  <a:txBody>
                    <a:bodyPr/>
                    <a:lstStyle/>
                    <a:p>
                      <a:pPr algn="l" fontAlgn="ctr"/>
                      <a:r>
                        <a:rPr lang="fr-FR" sz="1200" u="none" strike="noStrike">
                          <a:effectLst/>
                        </a:rPr>
                        <a:t>Contrôles</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Pas de chiffrement des postes généralisés</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Chiffrer l'intégralité des postes de travail pour sécuriser les opérations et se prémunir en cas de vol d'une fuite de données</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Equipe IT</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r" fontAlgn="ctr"/>
                      <a:r>
                        <a:rPr lang="fr-FR" sz="1200" u="none" strike="noStrike">
                          <a:effectLst/>
                        </a:rPr>
                        <a:t>04/02/2022</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CLOTURE</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Un lecteur est dedié pour chaque agent, l'accès au disque C est inacessible</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b"/>
                      <a:r>
                        <a:rPr lang="fr-FR" sz="1200" u="none" strike="noStrike">
                          <a:effectLst/>
                        </a:rPr>
                        <a:t>Bicas</a:t>
                      </a:r>
                      <a:endParaRPr lang="fr-FR" sz="1200" b="0" i="0" u="none" strike="noStrike">
                        <a:solidFill>
                          <a:srgbClr val="000000"/>
                        </a:solidFill>
                        <a:effectLst/>
                        <a:latin typeface="Calibri" panose="020F0502020204030204" pitchFamily="34" charset="0"/>
                      </a:endParaRPr>
                    </a:p>
                  </a:txBody>
                  <a:tcPr marL="5372" marR="5372" marT="5372" marB="0" anchor="b"/>
                </a:tc>
              </a:tr>
              <a:tr h="649910">
                <a:tc>
                  <a:txBody>
                    <a:bodyPr/>
                    <a:lstStyle/>
                    <a:p>
                      <a:pPr algn="l" fontAlgn="ctr"/>
                      <a:r>
                        <a:rPr lang="fr-FR" sz="1200" u="none" strike="noStrike">
                          <a:effectLst/>
                        </a:rPr>
                        <a:t>Contrôles</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Pas de plan de contrôle mis en place</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Définir et dérouler un plan de contrôle IT permettant de limiter les écarts de configuration dans le temps.</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Equipe IT</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en continue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confere l'action n7</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b"/>
                      <a:r>
                        <a:rPr lang="fr-FR" sz="1200" u="none" strike="noStrike">
                          <a:effectLst/>
                        </a:rPr>
                        <a:t>Bicas</a:t>
                      </a:r>
                      <a:endParaRPr lang="fr-FR" sz="1200" b="0" i="0" u="none" strike="noStrike">
                        <a:solidFill>
                          <a:srgbClr val="000000"/>
                        </a:solidFill>
                        <a:effectLst/>
                        <a:latin typeface="Calibri" panose="020F0502020204030204" pitchFamily="34" charset="0"/>
                      </a:endParaRPr>
                    </a:p>
                  </a:txBody>
                  <a:tcPr marL="5372" marR="5372" marT="5372" marB="0" anchor="b"/>
                </a:tc>
              </a:tr>
              <a:tr h="418260">
                <a:tc>
                  <a:txBody>
                    <a:bodyPr/>
                    <a:lstStyle/>
                    <a:p>
                      <a:pPr algn="l" fontAlgn="ctr"/>
                      <a:r>
                        <a:rPr lang="fr-FR" sz="1200" u="none" strike="noStrike">
                          <a:effectLst/>
                        </a:rPr>
                        <a:t>Video Surveillance</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Limitation des accès au contrôle d'accès et à la video surveillance</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Mettre en place des revues récurrentes sur les personnes ayant accès à la video surveillance</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Equipe IT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r" fontAlgn="ctr"/>
                      <a:r>
                        <a:rPr lang="fr-FR" sz="1200" u="none" strike="noStrike">
                          <a:effectLst/>
                        </a:rPr>
                        <a:t>05/02/2022</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en cours</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Révision des personnes seul les techniciens (Leandre, Bicas, Jean Francois, Justus Emmanuel) et un code a été affecter à chaque personne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b"/>
                      <a:r>
                        <a:rPr lang="fr-FR" sz="1200" u="none" strike="noStrike">
                          <a:effectLst/>
                        </a:rPr>
                        <a:t>JUSTUS</a:t>
                      </a:r>
                      <a:endParaRPr lang="fr-FR" sz="1200" b="0" i="0" u="none" strike="noStrike">
                        <a:solidFill>
                          <a:srgbClr val="000000"/>
                        </a:solidFill>
                        <a:effectLst/>
                        <a:latin typeface="Calibri" panose="020F0502020204030204" pitchFamily="34" charset="0"/>
                      </a:endParaRPr>
                    </a:p>
                  </a:txBody>
                  <a:tcPr marL="5372" marR="5372" marT="5372" marB="0" anchor="b"/>
                </a:tc>
              </a:tr>
              <a:tr h="527651">
                <a:tc>
                  <a:txBody>
                    <a:bodyPr/>
                    <a:lstStyle/>
                    <a:p>
                      <a:pPr algn="l" fontAlgn="ctr"/>
                      <a:r>
                        <a:rPr lang="fr-FR" sz="1200" u="none" strike="noStrike">
                          <a:effectLst/>
                        </a:rPr>
                        <a:t>Procédures</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Procédure de continuité d'activité à mettre à jour et tester</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Mettre à jour et tester la procédure de continuité d'activité déjà définie pour MediaContact</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Equipe IT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T4/2022</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ctr"/>
                      <a:r>
                        <a:rPr lang="fr-FR" sz="1200" u="none" strike="noStrike">
                          <a:effectLst/>
                        </a:rPr>
                        <a:t> </a:t>
                      </a:r>
                      <a:endParaRPr lang="fr-FR" sz="1200" b="0" i="0" u="none" strike="noStrike">
                        <a:solidFill>
                          <a:srgbClr val="000000"/>
                        </a:solidFill>
                        <a:effectLst/>
                        <a:latin typeface="Calibri" panose="020F0502020204030204" pitchFamily="34" charset="0"/>
                      </a:endParaRPr>
                    </a:p>
                  </a:txBody>
                  <a:tcPr marL="5372" marR="5372" marT="5372" marB="0" anchor="ctr"/>
                </a:tc>
                <a:tc>
                  <a:txBody>
                    <a:bodyPr/>
                    <a:lstStyle/>
                    <a:p>
                      <a:pPr algn="l" fontAlgn="b"/>
                      <a:r>
                        <a:rPr lang="fr-FR" sz="1200" u="none" strike="noStrike" dirty="0" err="1">
                          <a:effectLst/>
                        </a:rPr>
                        <a:t>Bicas</a:t>
                      </a:r>
                      <a:endParaRPr lang="fr-FR" sz="1200" b="0" i="0" u="none" strike="noStrike" dirty="0">
                        <a:solidFill>
                          <a:srgbClr val="000000"/>
                        </a:solidFill>
                        <a:effectLst/>
                        <a:latin typeface="Calibri" panose="020F0502020204030204" pitchFamily="34" charset="0"/>
                      </a:endParaRPr>
                    </a:p>
                  </a:txBody>
                  <a:tcPr marL="5372" marR="5372" marT="5372" marB="0" anchor="b"/>
                </a:tc>
              </a:tr>
            </a:tbl>
          </a:graphicData>
        </a:graphic>
      </p:graphicFrame>
    </p:spTree>
    <p:extLst>
      <p:ext uri="{BB962C8B-B14F-4D97-AF65-F5344CB8AC3E}">
        <p14:creationId xmlns:p14="http://schemas.microsoft.com/office/powerpoint/2010/main" val="1879475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4285195786"/>
              </p:ext>
            </p:extLst>
          </p:nvPr>
        </p:nvGraphicFramePr>
        <p:xfrm>
          <a:off x="168444" y="375084"/>
          <a:ext cx="11875169" cy="6586088"/>
        </p:xfrm>
        <a:graphic>
          <a:graphicData uri="http://schemas.openxmlformats.org/drawingml/2006/table">
            <a:tbl>
              <a:tblPr>
                <a:tableStyleId>{5C22544A-7EE6-4342-B048-85BDC9FD1C3A}</a:tableStyleId>
              </a:tblPr>
              <a:tblGrid>
                <a:gridCol w="1584864"/>
                <a:gridCol w="543383"/>
                <a:gridCol w="1430906"/>
                <a:gridCol w="1657316"/>
                <a:gridCol w="2112398"/>
                <a:gridCol w="1068653"/>
                <a:gridCol w="543383"/>
                <a:gridCol w="543383"/>
                <a:gridCol w="1304117"/>
                <a:gridCol w="543383"/>
                <a:gridCol w="543383"/>
              </a:tblGrid>
              <a:tr h="421105">
                <a:tc>
                  <a:txBody>
                    <a:bodyPr/>
                    <a:lstStyle/>
                    <a:p>
                      <a:pPr algn="l" fontAlgn="ctr"/>
                      <a:r>
                        <a:rPr lang="fr-FR" sz="1100" u="none" strike="noStrike" dirty="0" err="1">
                          <a:effectLst/>
                        </a:rPr>
                        <a:t>Risk</a:t>
                      </a:r>
                      <a:r>
                        <a:rPr lang="fr-FR" sz="1100" u="none" strike="noStrike" dirty="0">
                          <a:effectLst/>
                        </a:rPr>
                        <a:t> </a:t>
                      </a:r>
                      <a:r>
                        <a:rPr lang="fr-FR" sz="1100" u="none" strike="noStrike" dirty="0" err="1">
                          <a:effectLst/>
                        </a:rPr>
                        <a:t>Family</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level</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Risk Type</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err="1">
                          <a:effectLst/>
                        </a:rPr>
                        <a:t>Finding</a:t>
                      </a:r>
                      <a:endParaRPr lang="fr-FR" sz="1100" b="1" i="0" u="none" strike="noStrike" dirty="0">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Action Plan</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Porteurs</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Deadline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Staut</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Commenatire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Preuves de réalisation </a:t>
                      </a:r>
                      <a:endParaRPr lang="fr-FR" sz="1100" b="1" i="0" u="none" strike="noStrike">
                        <a:solidFill>
                          <a:srgbClr val="FFFFFF"/>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OWNER</a:t>
                      </a:r>
                      <a:endParaRPr lang="fr-FR" sz="1100" b="1" i="0" u="none" strike="noStrike">
                        <a:solidFill>
                          <a:srgbClr val="FFFFFF"/>
                        </a:solidFill>
                        <a:effectLst/>
                        <a:latin typeface="Calibri" panose="020F0502020204030204" pitchFamily="34" charset="0"/>
                      </a:endParaRPr>
                    </a:p>
                  </a:txBody>
                  <a:tcPr marL="6016" marR="6016" marT="6016" marB="0" anchor="ctr"/>
                </a:tc>
              </a:tr>
              <a:tr h="372979">
                <a:tc>
                  <a:txBody>
                    <a:bodyPr/>
                    <a:lstStyle/>
                    <a:p>
                      <a:pPr algn="l" fontAlgn="ctr"/>
                      <a:r>
                        <a:rPr lang="fr-FR" sz="1100" u="none" strike="noStrike">
                          <a:effectLst/>
                        </a:rPr>
                        <a:t>Data privacy &amp; Trainings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Contrôles IT et prod à définir et mettre en place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un processus de contrôle des activités production (sur le modèle de ce qui est fait sur ByTel) pour gagner en maturité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Prod / Services Qualité /Colombe /Elias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Physical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Gestion des badges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Portes d'accès au plateau</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Mettre en place des grooms sur les portes d'accès au plateau qui permettent de les refermer efficacement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Issues de secours verrouillées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Remettre en fonction l'ensemble des issues de secours du site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108284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Prévention Incendie</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validation des autorités compétentes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Faire visiter le site par les pompiers pour avoir une idée du plan d'action détaillé de ce qui pourrait être mis en place pour sécuriser le site en cas d'incendie / évacuation et garantir que l'on respecte la réglementation en vigueur sur la sécurité du site (nombre de personne /m², nombre d'issue de secours, conformité des issues de secours (largeur notamment) protection incendie)</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Gen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Toujours en discussion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100" u="none" strike="noStrike">
                          <a:effectLst/>
                        </a:rPr>
                        <a:t>IT infra &amp; Security</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dirty="0">
                          <a:effectLst/>
                        </a:rPr>
                        <a:t>RH</a:t>
                      </a:r>
                      <a:endParaRPr lang="fr-FR" sz="1100" b="0" i="0" u="none" strike="noStrike" dirty="0">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Manque de ressources Sécurité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Renforcer l'équipe Sécurité par un profil en charge de la conformité et du suivi de cette dernière dans le temps.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RH/Dir Gen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en cours</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L'auditeur interne se charge de la conformité</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240632">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Pas de personnel formé à l'évacuation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Former à l'évacuation des personnes (guide file / serre file) + définir le point de rassemblement</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personne agréé pour la formation de bout en bout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a:effectLst/>
                        </a:rPr>
                        <a:t> </a:t>
                      </a:r>
                      <a:endParaRPr lang="fr-FR" sz="11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100" u="none" strike="noStrike">
                          <a:effectLst/>
                        </a:rPr>
                        <a:t>Safety of personnel</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3-High</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Formation</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dirty="0">
                          <a:effectLst/>
                        </a:rPr>
                        <a:t>Pas d'exercice d'évacuation réalisé</a:t>
                      </a:r>
                      <a:endParaRPr lang="fr-FR" sz="11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Réaliser un exercice d'évacuation</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Dir Admin/AI/</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fin Mars</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1ere action initié</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Recherche de guide le formation à l"evacuation sur youtube ou pdf</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100" u="none" strike="noStrike">
                          <a:effectLst/>
                        </a:rPr>
                        <a:t>Plannifier avec Jean-Francois/Service Generaux</a:t>
                      </a:r>
                      <a:endParaRPr lang="fr-FR" sz="11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100" u="none" strike="noStrike" dirty="0">
                          <a:effectLst/>
                        </a:rPr>
                        <a:t> </a:t>
                      </a:r>
                      <a:endParaRPr lang="fr-FR" sz="11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
        <p:nvSpPr>
          <p:cNvPr id="6" name="Rectangle 5"/>
          <p:cNvSpPr/>
          <p:nvPr/>
        </p:nvSpPr>
        <p:spPr>
          <a:xfrm>
            <a:off x="3416023" y="-48126"/>
            <a:ext cx="4561726" cy="53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Baskerville Old Face" panose="02020602080505020303" pitchFamily="18" charset="0"/>
              </a:rPr>
              <a:t>Conformité Autres</a:t>
            </a:r>
            <a:endParaRPr lang="fr-FR"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223606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Tableau 4"/>
          <p:cNvGraphicFramePr>
            <a:graphicFrameLocks noGrp="1"/>
          </p:cNvGraphicFramePr>
          <p:nvPr>
            <p:extLst>
              <p:ext uri="{D42A27DB-BD31-4B8C-83A1-F6EECF244321}">
                <p14:modId xmlns:p14="http://schemas.microsoft.com/office/powerpoint/2010/main" val="721645316"/>
              </p:ext>
            </p:extLst>
          </p:nvPr>
        </p:nvGraphicFramePr>
        <p:xfrm>
          <a:off x="363020" y="-61614"/>
          <a:ext cx="11465960" cy="6775235"/>
        </p:xfrm>
        <a:graphic>
          <a:graphicData uri="http://schemas.openxmlformats.org/drawingml/2006/table">
            <a:tbl>
              <a:tblPr>
                <a:tableStyleId>{5C22544A-7EE6-4342-B048-85BDC9FD1C3A}</a:tableStyleId>
              </a:tblPr>
              <a:tblGrid>
                <a:gridCol w="1530253"/>
                <a:gridCol w="524658"/>
                <a:gridCol w="1381598"/>
                <a:gridCol w="1600206"/>
                <a:gridCol w="2039607"/>
                <a:gridCol w="1031827"/>
                <a:gridCol w="524658"/>
                <a:gridCol w="524658"/>
                <a:gridCol w="1259179"/>
                <a:gridCol w="524658"/>
                <a:gridCol w="524658"/>
              </a:tblGrid>
              <a:tr h="398591">
                <a:tc>
                  <a:txBody>
                    <a:bodyPr/>
                    <a:lstStyle/>
                    <a:p>
                      <a:pPr algn="l" fontAlgn="ctr"/>
                      <a:r>
                        <a:rPr lang="fr-FR" sz="900" u="none" strike="noStrike" dirty="0">
                          <a:effectLst/>
                        </a:rPr>
                        <a:t>Physical </a:t>
                      </a:r>
                      <a:r>
                        <a:rPr lang="fr-FR" sz="900" u="none" strike="noStrike" dirty="0" err="1">
                          <a:effectLst/>
                        </a:rPr>
                        <a:t>security</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badges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Gestion des visiteurs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une gestion des visiteurs sur le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Dir Admin/AI/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fin Mars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Premiere version elaboré par la DSI a finaliser par le service de ladministration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bois en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Présence de coffrages en bois dans la salle machine : les retirer et s'assurer que les câbles sont rangés dans des passe câbles ou goulottes ignifugées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&amp; Direction Generale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à definir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Discussion en cours par rapport au budget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IT/Direction General</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Sensibilisation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Affichage sur les plateaux des consignes de sécurité</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Sur le plateau Bytel comme sur tous les autrces plateaux, sensibiliser par l'affichage autour des règles et principes de sécurité de l'information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IT/AI/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265727">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Contrôles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Pas de capteur d'hygrométrie et de chaleur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un capteur d'hygrométrie et de chaleur dans la salle machine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Dir Gle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05/02/2022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Commande passée en attente de livraison sur site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930044">
                <a:tc>
                  <a:txBody>
                    <a:bodyPr/>
                    <a:lstStyle/>
                    <a:p>
                      <a:pPr algn="l" fontAlgn="b"/>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et Signalétique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Plans non mis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S'assurer que dans tous les étages il y a des plans d'évacuation à jour</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ctr"/>
                      <a:r>
                        <a:rPr lang="fr-FR" sz="900" u="none" strike="noStrike">
                          <a:effectLst/>
                        </a:rPr>
                        <a:t>Dir Admin/AI/Dir Gen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le plan dévacuation a été mise à jour en prenons en compte l'architecture actuel ce faisant une autre  mise à jour est précue une fois les issues de secours seront fonctionnelle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dirty="0">
                          <a:effectLst/>
                        </a:rPr>
                        <a:t>Data </a:t>
                      </a:r>
                      <a:r>
                        <a:rPr lang="fr-FR" sz="900" u="none" strike="noStrike" dirty="0" err="1">
                          <a:effectLst/>
                        </a:rPr>
                        <a:t>privacy</a:t>
                      </a:r>
                      <a:r>
                        <a:rPr lang="fr-FR" sz="900" u="none" strike="noStrike" dirty="0">
                          <a:effectLst/>
                        </a:rPr>
                        <a:t> &amp; Trainings</a:t>
                      </a:r>
                      <a:endParaRPr lang="fr-FR" sz="900" b="0" i="0" u="none" strike="noStrike" dirty="0">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2-Medium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Formations des collaborateurs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Mettre en place des modules de formation des agents sur les sujets de sécurité / fraude / conformité réglementaire ; par la suite s'assurer de l'assiduité du suivi des modules et de refreshs annuels.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Equipe Comm</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permanente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 processus a démarré pour les nouveaux en formation et un plan d'action sera mise en place pour tous les anciens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398591">
                <a:tc>
                  <a:txBody>
                    <a:bodyPr/>
                    <a:lstStyle/>
                    <a:p>
                      <a:pPr algn="l" fontAlgn="ctr"/>
                      <a:r>
                        <a:rPr lang="fr-FR" sz="900" u="none" strike="noStrike">
                          <a:effectLst/>
                        </a:rPr>
                        <a:t>Physical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Other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Video Surveillance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Protection des effets personnels des employés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Les casiers étant dans les parties communes, s'assurer qu'on a une caméra qui couvre les casiers permet de faire une levée de doute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Une caméra a été installer afin de monitorer l'espace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IT infra &amp; Security</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salle machine à tester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exctincteurs sont testés et déplacer l'extincteur qui se trouve entre les deux baies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SG/AI/Equipe IT</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cours de validation et expire fin de Mars mais le deplacement n'est pas encore fait par les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Extincteurs non testés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 dehors du plateau Bytel, s'assurer que l'ensemble des extincteurs sont testés (y compris ceux dans les parties communes de l'immeuble)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31/03/2022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Envoie de mail encours d'execution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531454">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Valider le débrayage des portes en cas d'alarme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S'assurer que les portes d'accès sont bien déverrouillées en cas d'alarme.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Equipe IT / SG</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r" fontAlgn="ctr"/>
                      <a:r>
                        <a:rPr lang="fr-FR" sz="900" u="none" strike="noStrike">
                          <a:effectLst/>
                        </a:rPr>
                        <a:t>13/01/2022</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CLOTURE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Des quil y a coupure les portes sont automatiquement deverouillé testé et confirmé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b"/>
                </a:tc>
              </a:tr>
              <a:tr h="664318">
                <a:tc>
                  <a:txBody>
                    <a:bodyPr/>
                    <a:lstStyle/>
                    <a:p>
                      <a:pPr algn="l" fontAlgn="ctr"/>
                      <a:r>
                        <a:rPr lang="fr-FR" sz="900" u="none" strike="noStrike">
                          <a:effectLst/>
                        </a:rPr>
                        <a:t>Safety of personnel</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3-High</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Prévention Incendie</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Manque de moyens de détection</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Disposer plus de détecteurs incendie sur le site (nous partager les plans pour aider à la disposition de ces derniers</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SG/AI/</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S'asurer que les detecteurs d'incendie sont dans les bureaux. Point à prendre en compte entre Mr Padonou et le Bailleur</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ctr"/>
                      <a:r>
                        <a:rPr lang="fr-FR" sz="900" u="none" strike="noStrike">
                          <a:effectLst/>
                        </a:rPr>
                        <a:t> </a:t>
                      </a:r>
                      <a:endParaRPr lang="fr-FR" sz="900" b="0" i="0" u="none" strike="noStrike">
                        <a:solidFill>
                          <a:srgbClr val="000000"/>
                        </a:solidFill>
                        <a:effectLst/>
                        <a:latin typeface="Calibri" panose="020F0502020204030204" pitchFamily="34" charset="0"/>
                      </a:endParaRPr>
                    </a:p>
                  </a:txBody>
                  <a:tcPr marL="4945" marR="4945" marT="4945" marB="0" anchor="ctr"/>
                </a:tc>
                <a:tc>
                  <a:txBody>
                    <a:bodyPr/>
                    <a:lstStyle/>
                    <a:p>
                      <a:pPr algn="l" fontAlgn="b"/>
                      <a:r>
                        <a:rPr lang="fr-FR" sz="900" u="none" strike="noStrike" dirty="0">
                          <a:effectLst/>
                        </a:rPr>
                        <a:t> </a:t>
                      </a:r>
                      <a:endParaRPr lang="fr-FR" sz="900" b="0" i="0" u="none" strike="noStrike" dirty="0">
                        <a:solidFill>
                          <a:srgbClr val="000000"/>
                        </a:solidFill>
                        <a:effectLst/>
                        <a:latin typeface="Calibri" panose="020F0502020204030204" pitchFamily="34" charset="0"/>
                      </a:endParaRPr>
                    </a:p>
                  </a:txBody>
                  <a:tcPr marL="4945" marR="4945" marT="4945" marB="0" anchor="b"/>
                </a:tc>
              </a:tr>
            </a:tbl>
          </a:graphicData>
        </a:graphic>
      </p:graphicFrame>
    </p:spTree>
    <p:extLst>
      <p:ext uri="{BB962C8B-B14F-4D97-AF65-F5344CB8AC3E}">
        <p14:creationId xmlns:p14="http://schemas.microsoft.com/office/powerpoint/2010/main" val="3091305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aphicFrame>
        <p:nvGraphicFramePr>
          <p:cNvPr id="4" name="Tableau 3"/>
          <p:cNvGraphicFramePr>
            <a:graphicFrameLocks noGrp="1"/>
          </p:cNvGraphicFramePr>
          <p:nvPr>
            <p:extLst>
              <p:ext uri="{D42A27DB-BD31-4B8C-83A1-F6EECF244321}">
                <p14:modId xmlns:p14="http://schemas.microsoft.com/office/powerpoint/2010/main" val="3102813531"/>
              </p:ext>
            </p:extLst>
          </p:nvPr>
        </p:nvGraphicFramePr>
        <p:xfrm>
          <a:off x="838199" y="31081"/>
          <a:ext cx="10515602" cy="6747712"/>
        </p:xfrm>
        <a:graphic>
          <a:graphicData uri="http://schemas.openxmlformats.org/drawingml/2006/table">
            <a:tbl>
              <a:tblPr>
                <a:tableStyleId>{5C22544A-7EE6-4342-B048-85BDC9FD1C3A}</a:tableStyleId>
              </a:tblPr>
              <a:tblGrid>
                <a:gridCol w="1403416"/>
                <a:gridCol w="481172"/>
                <a:gridCol w="1267084"/>
                <a:gridCol w="1467573"/>
                <a:gridCol w="1870554"/>
                <a:gridCol w="946304"/>
                <a:gridCol w="481172"/>
                <a:gridCol w="481172"/>
                <a:gridCol w="1154811"/>
                <a:gridCol w="481172"/>
                <a:gridCol w="481172"/>
              </a:tblGrid>
              <a:tr h="962526">
                <a:tc>
                  <a:txBody>
                    <a:bodyPr/>
                    <a:lstStyle/>
                    <a:p>
                      <a:pPr algn="l" fontAlgn="ctr"/>
                      <a:r>
                        <a:rPr lang="fr-FR" sz="1000" u="none" strike="noStrike" dirty="0">
                          <a:effectLst/>
                        </a:rPr>
                        <a:t>Data </a:t>
                      </a:r>
                      <a:r>
                        <a:rPr lang="fr-FR" sz="1000" u="none" strike="noStrike" dirty="0" err="1">
                          <a:effectLst/>
                        </a:rPr>
                        <a:t>leakage</a:t>
                      </a:r>
                      <a:r>
                        <a:rPr lang="fr-FR" sz="1000" u="none" strike="noStrike" dirty="0">
                          <a:effectLst/>
                        </a:rPr>
                        <a:t> / </a:t>
                      </a:r>
                      <a:r>
                        <a:rPr lang="fr-FR" sz="1000" u="none" strike="noStrike" dirty="0" err="1">
                          <a:effectLst/>
                        </a:rPr>
                        <a:t>Loss</a:t>
                      </a:r>
                      <a:endParaRPr lang="fr-FR" sz="1000" b="0" i="0" u="none" strike="noStrike" dirty="0">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Création d'un poste de surveillance Video</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La pose des caméras est en cour smais il n'y a personne pour suivre ce qui se passe en direct : penser à mettre en place un gardiennage en heures / jours ouvrés pour contrôler les anomalies détectées en temps réel par la vidéo surveillance (accès aux plateaux de personnes qui ne badgent pas / comportements suspects...)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Video Surveillance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Accès via les parties communes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date les accès à la cage d'escalier ne sont pas filtrés / contrôlés : voir ce qui pourrait être mis en place par MC / le bailleur. A minima envisager une viseosurveillance des parties communes qui couvre toutes les entrées aux plateaux MC.</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Dir Gen/Dir Admin/AI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 valider avec la direction Generale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Point à prendre en compte entre Mr Padonou et le Bailleur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b"/>
                      <a:r>
                        <a:rPr lang="fr-FR" sz="1000" u="none" strike="noStrike">
                          <a:effectLst/>
                        </a:rPr>
                        <a:t>Data leakage / Loss</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RH</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Dossiers du personnel</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S'assurer de la complétude de l'ensemble des dossiers du personnel afin de garantir des exigences de compliance Client</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ctr"/>
                      <a:r>
                        <a:rPr lang="fr-FR" sz="1000" u="none" strike="noStrike">
                          <a:effectLst/>
                        </a:rPr>
                        <a:t>RH/AI/</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360947">
                <a:tc>
                  <a:txBody>
                    <a:bodyPr/>
                    <a:lstStyle/>
                    <a:p>
                      <a:pPr algn="l" fontAlgn="ctr"/>
                      <a:r>
                        <a:rPr lang="fr-FR" sz="1000" u="none" strike="noStrike">
                          <a:effectLst/>
                        </a:rPr>
                        <a:t>IT infra &amp;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2-Medium</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Prévention Incendie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Déchets à proximité du générateur electrique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qu'il n'y a pas de déchets qui risquent de s'enflammer à proximité du générateur électrique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721895">
                <a:tc>
                  <a:txBody>
                    <a:bodyPr/>
                    <a:lstStyle/>
                    <a:p>
                      <a:pPr algn="l" fontAlgn="ctr"/>
                      <a:r>
                        <a:rPr lang="fr-FR" sz="1000" u="none" strike="noStrike">
                          <a:effectLst/>
                        </a:rPr>
                        <a:t>Physical security</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Other</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Personnel de sécurité</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Contrôle des casiers judiciaires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auprès du partenaire en charge du gardiennage la nuit que les agents de sécurité sont formés + qu'ils ont présenté à leur employeur un extrait de casier judiciaire au moins tous les 2 ans (pour contrôler dans le temps l'intégrité).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AI/RH/Dir Admin</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481263">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Cartographie des traitements de données personnelles salariés / donneurs d’ordre</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Tenir un registre des traitements des données personnelles salariés et donneurs d'ordre afin de pouvoir identifier les transferts de données et les risques réglementaires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AI/RH/Elias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b"/>
                </a:tc>
              </a:tr>
              <a:tr h="601579">
                <a:tc>
                  <a:txBody>
                    <a:bodyPr/>
                    <a:lstStyle/>
                    <a:p>
                      <a:pPr algn="l" fontAlgn="ctr"/>
                      <a:r>
                        <a:rPr lang="fr-FR" sz="1000" u="none" strike="noStrike">
                          <a:effectLst/>
                        </a:rPr>
                        <a:t>Data privacy &amp; Trainings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3-High</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Autorités publiques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Déclaration des traitements de données personnelles auprès des autorités de régulation compétentes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S'assurer que les déclarations auprès des autorité de régulation locale sont bien effectuées dans les plus brefs délais et que les traitements de données personnelles sont bien déclarés / validés.</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AI/Thierry/Elias Hossou</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ctr"/>
                      <a:r>
                        <a:rPr lang="fr-FR" sz="1000" u="none" strike="noStrike">
                          <a:effectLst/>
                        </a:rPr>
                        <a:t> </a:t>
                      </a:r>
                      <a:endParaRPr lang="fr-FR" sz="1000" b="0" i="0" u="none" strike="noStrike">
                        <a:solidFill>
                          <a:srgbClr val="000000"/>
                        </a:solidFill>
                        <a:effectLst/>
                        <a:latin typeface="Calibri" panose="020F0502020204030204" pitchFamily="34" charset="0"/>
                      </a:endParaRPr>
                    </a:p>
                  </a:txBody>
                  <a:tcPr marL="6016" marR="6016" marT="6016" marB="0" anchor="ctr"/>
                </a:tc>
                <a:tc>
                  <a:txBody>
                    <a:bodyPr/>
                    <a:lstStyle/>
                    <a:p>
                      <a:pPr algn="l" fontAlgn="b"/>
                      <a:r>
                        <a:rPr lang="fr-FR" sz="1000" u="none" strike="noStrike" dirty="0">
                          <a:effectLst/>
                        </a:rPr>
                        <a:t> </a:t>
                      </a:r>
                      <a:endParaRPr lang="fr-FR" sz="1000" b="0" i="0" u="none" strike="noStrike" dirty="0">
                        <a:solidFill>
                          <a:srgbClr val="000000"/>
                        </a:solidFill>
                        <a:effectLst/>
                        <a:latin typeface="Calibri" panose="020F0502020204030204" pitchFamily="34" charset="0"/>
                      </a:endParaRPr>
                    </a:p>
                  </a:txBody>
                  <a:tcPr marL="6016" marR="6016" marT="6016" marB="0" anchor="b"/>
                </a:tc>
              </a:tr>
            </a:tbl>
          </a:graphicData>
        </a:graphic>
      </p:graphicFrame>
    </p:spTree>
    <p:extLst>
      <p:ext uri="{BB962C8B-B14F-4D97-AF65-F5344CB8AC3E}">
        <p14:creationId xmlns:p14="http://schemas.microsoft.com/office/powerpoint/2010/main" val="1817137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xmlns="" id="{408F15A9-98B1-4779-BE35-A48C498635F1}"/>
              </a:ext>
            </a:extLst>
          </p:cNvPr>
          <p:cNvSpPr txBox="1"/>
          <p:nvPr/>
        </p:nvSpPr>
        <p:spPr>
          <a:xfrm rot="5400000">
            <a:off x="1226617" y="1811055"/>
            <a:ext cx="3408956" cy="568581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5" name="ZoneTexte 4">
            <a:extLst>
              <a:ext uri="{FF2B5EF4-FFF2-40B4-BE49-F238E27FC236}">
                <a16:creationId xmlns:a16="http://schemas.microsoft.com/office/drawing/2014/main" xmlns="" id="{408F15A9-98B1-4779-BE35-A48C498635F1}"/>
              </a:ext>
            </a:extLst>
          </p:cNvPr>
          <p:cNvSpPr txBox="1"/>
          <p:nvPr/>
        </p:nvSpPr>
        <p:spPr>
          <a:xfrm rot="5400000">
            <a:off x="6867318" y="1249293"/>
            <a:ext cx="4633247" cy="5814149"/>
          </a:xfrm>
          <a:prstGeom prst="round2SameRect">
            <a:avLst>
              <a:gd name="adj1" fmla="val 9600"/>
              <a:gd name="adj2" fmla="val 0"/>
            </a:avLst>
          </a:prstGeom>
          <a:solidFill>
            <a:srgbClr val="FFFFFF"/>
          </a:solidFill>
        </p:spPr>
        <p:txBody>
          <a:bodyPr vert="vert270" wrap="square" lIns="180000" tIns="180000" rIns="180000" bIns="180000" rtlCol="0" anchor="ctr">
            <a:noAutofit/>
          </a:bodyPr>
          <a:lstStyle/>
          <a:p>
            <a:pPr lvl="0"/>
            <a:endParaRPr lang="fr-FR" sz="1200" kern="0" dirty="0">
              <a:solidFill>
                <a:srgbClr val="000000"/>
              </a:solidFill>
              <a:latin typeface="Century Gothic"/>
            </a:endParaRPr>
          </a:p>
        </p:txBody>
      </p:sp>
      <p:sp>
        <p:nvSpPr>
          <p:cNvPr id="6" name="Titre 3">
            <a:extLst>
              <a:ext uri="{FF2B5EF4-FFF2-40B4-BE49-F238E27FC236}">
                <a16:creationId xmlns:a16="http://schemas.microsoft.com/office/drawing/2014/main" xmlns="" id="{247FA544-D2F6-4EAD-920A-EC2F8CE1C316}"/>
              </a:ext>
            </a:extLst>
          </p:cNvPr>
          <p:cNvSpPr txBox="1">
            <a:spLocks/>
          </p:cNvSpPr>
          <p:nvPr/>
        </p:nvSpPr>
        <p:spPr>
          <a:xfrm>
            <a:off x="88185" y="145478"/>
            <a:ext cx="11887201" cy="553998"/>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defRPr/>
            </a:pPr>
            <a:r>
              <a:rPr lang="fr-FR" sz="2000" cap="all" dirty="0">
                <a:solidFill>
                  <a:srgbClr val="A80014"/>
                </a:solidFill>
                <a:latin typeface="Calibri" panose="020F0502020204030204" pitchFamily="34" charset="0"/>
                <a:cs typeface="Calibri" panose="020F0502020204030204" pitchFamily="34" charset="0"/>
              </a:rPr>
              <a:t>Faits marquants de la période</a:t>
            </a:r>
          </a:p>
          <a:p>
            <a:pPr lvl="0">
              <a:defRPr/>
            </a:pPr>
            <a:r>
              <a:rPr lang="fr-FR" sz="2000" cap="all" dirty="0">
                <a:solidFill>
                  <a:schemeClr val="tx1"/>
                </a:solidFill>
                <a:latin typeface="Calibri" panose="020F0502020204030204" pitchFamily="34" charset="0"/>
                <a:cs typeface="Calibri" panose="020F0502020204030204" pitchFamily="34" charset="0"/>
              </a:rPr>
              <a:t>Synthèse des sujets/moments clés de la semaine</a:t>
            </a:r>
          </a:p>
        </p:txBody>
      </p:sp>
      <p:sp>
        <p:nvSpPr>
          <p:cNvPr id="7" name="Rectangle 6">
            <a:extLst>
              <a:ext uri="{FF2B5EF4-FFF2-40B4-BE49-F238E27FC236}">
                <a16:creationId xmlns="" xmlns:a16="http://schemas.microsoft.com/office/drawing/2014/main" id="{3BD3B6FC-A7DF-4B87-BE8D-11C1B4F29A97}"/>
              </a:ext>
            </a:extLst>
          </p:cNvPr>
          <p:cNvSpPr/>
          <p:nvPr/>
        </p:nvSpPr>
        <p:spPr>
          <a:xfrm>
            <a:off x="5630500" y="853509"/>
            <a:ext cx="661181" cy="5494048"/>
          </a:xfrm>
          <a:prstGeom prst="rect">
            <a:avLst/>
          </a:prstGeom>
          <a:solidFill>
            <a:sysClr val="window" lastClr="FFFFFF">
              <a:lumMod val="50000"/>
            </a:sysClr>
          </a:solidFill>
          <a:ln w="12700" cap="flat" cmpd="sng" algn="ctr">
            <a:noFill/>
            <a:prstDash val="solid"/>
            <a:miter lim="800000"/>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 xmlns:a16="http://schemas.microsoft.com/office/drawing/2014/main" id="{E1E43BF3-D2A8-4B23-B8A4-104A919C6896}"/>
              </a:ext>
            </a:extLst>
          </p:cNvPr>
          <p:cNvSpPr/>
          <p:nvPr/>
        </p:nvSpPr>
        <p:spPr>
          <a:xfrm>
            <a:off x="5834561" y="85350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44F48F7C-83A0-457B-BB5C-BF33A986C326}"/>
              </a:ext>
            </a:extLst>
          </p:cNvPr>
          <p:cNvSpPr/>
          <p:nvPr/>
        </p:nvSpPr>
        <p:spPr>
          <a:xfrm>
            <a:off x="6031786" y="857259"/>
            <a:ext cx="27432" cy="5494048"/>
          </a:xfrm>
          <a:prstGeom prst="rect">
            <a:avLst/>
          </a:prstGeom>
          <a:solidFill>
            <a:sysClr val="windowText" lastClr="000000"/>
          </a:solidFill>
          <a:ln w="12700" cap="flat" cmpd="sng" algn="ctr">
            <a:no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0" name="Group 8">
            <a:extLst>
              <a:ext uri="{FF2B5EF4-FFF2-40B4-BE49-F238E27FC236}">
                <a16:creationId xmlns="" xmlns:a16="http://schemas.microsoft.com/office/drawing/2014/main" id="{01505FC9-3DB7-4A17-9423-A88476AECC19}"/>
              </a:ext>
            </a:extLst>
          </p:cNvPr>
          <p:cNvGrpSpPr/>
          <p:nvPr/>
        </p:nvGrpSpPr>
        <p:grpSpPr>
          <a:xfrm>
            <a:off x="5633249" y="912476"/>
            <a:ext cx="5123239" cy="1461490"/>
            <a:chOff x="5773848" y="2724341"/>
            <a:chExt cx="5123239" cy="1824312"/>
          </a:xfrm>
        </p:grpSpPr>
        <p:grpSp>
          <p:nvGrpSpPr>
            <p:cNvPr id="11" name="Group 85">
              <a:extLst>
                <a:ext uri="{FF2B5EF4-FFF2-40B4-BE49-F238E27FC236}">
                  <a16:creationId xmlns="" xmlns:a16="http://schemas.microsoft.com/office/drawing/2014/main" id="{34AB73BC-0A6D-445F-8435-8845ECF7C5F3}"/>
                </a:ext>
              </a:extLst>
            </p:cNvPr>
            <p:cNvGrpSpPr/>
            <p:nvPr/>
          </p:nvGrpSpPr>
          <p:grpSpPr>
            <a:xfrm>
              <a:off x="5773848" y="2724341"/>
              <a:ext cx="5123239" cy="1824312"/>
              <a:chOff x="5773848" y="2724341"/>
              <a:chExt cx="5123239" cy="1824312"/>
            </a:xfrm>
          </p:grpSpPr>
          <p:sp>
            <p:nvSpPr>
              <p:cNvPr id="13" name="Rectangle 12">
                <a:extLst>
                  <a:ext uri="{FF2B5EF4-FFF2-40B4-BE49-F238E27FC236}">
                    <a16:creationId xmlns="" xmlns:a16="http://schemas.microsoft.com/office/drawing/2014/main" id="{544C793B-2DE9-457F-9DFD-B34864DDFC28}"/>
                  </a:ext>
                </a:extLst>
              </p:cNvPr>
              <p:cNvSpPr/>
              <p:nvPr/>
            </p:nvSpPr>
            <p:spPr>
              <a:xfrm>
                <a:off x="6000965" y="3585738"/>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4" name="Group 80">
                <a:extLst>
                  <a:ext uri="{FF2B5EF4-FFF2-40B4-BE49-F238E27FC236}">
                    <a16:creationId xmlns="" xmlns:a16="http://schemas.microsoft.com/office/drawing/2014/main" id="{32EE0FD2-B744-418B-8F99-2A84BCB3A734}"/>
                  </a:ext>
                </a:extLst>
              </p:cNvPr>
              <p:cNvGrpSpPr/>
              <p:nvPr/>
            </p:nvGrpSpPr>
            <p:grpSpPr>
              <a:xfrm>
                <a:off x="5773848" y="2724341"/>
                <a:ext cx="5123239" cy="1824312"/>
                <a:chOff x="5773848" y="2724341"/>
                <a:chExt cx="5123239" cy="1824312"/>
              </a:xfrm>
            </p:grpSpPr>
            <p:sp>
              <p:nvSpPr>
                <p:cNvPr id="15" name="Rectangle 14">
                  <a:extLst>
                    <a:ext uri="{FF2B5EF4-FFF2-40B4-BE49-F238E27FC236}">
                      <a16:creationId xmlns="" xmlns:a16="http://schemas.microsoft.com/office/drawing/2014/main" id="{ACAFCAD9-6692-4C27-B876-86427EA02C5B}"/>
                    </a:ext>
                  </a:extLst>
                </p:cNvPr>
                <p:cNvSpPr/>
                <p:nvPr/>
              </p:nvSpPr>
              <p:spPr>
                <a:xfrm rot="555716">
                  <a:off x="7429954" y="3206747"/>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 xmlns:a16="http://schemas.microsoft.com/office/drawing/2014/main" id="{0663693F-8DD5-4C62-AC49-B5DA76BFB03C}"/>
                    </a:ext>
                  </a:extLst>
                </p:cNvPr>
                <p:cNvSpPr/>
                <p:nvPr/>
              </p:nvSpPr>
              <p:spPr>
                <a:xfrm>
                  <a:off x="5781822" y="3253049"/>
                  <a:ext cx="661181" cy="927069"/>
                </a:xfrm>
                <a:prstGeom prst="rect">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Parallelogram 14">
                  <a:extLst>
                    <a:ext uri="{FF2B5EF4-FFF2-40B4-BE49-F238E27FC236}">
                      <a16:creationId xmlns="" xmlns:a16="http://schemas.microsoft.com/office/drawing/2014/main" id="{2DBE5B82-0EA0-4A05-9D20-603390DB2757}"/>
                    </a:ext>
                  </a:extLst>
                </p:cNvPr>
                <p:cNvSpPr/>
                <p:nvPr/>
              </p:nvSpPr>
              <p:spPr>
                <a:xfrm rot="5400000" flipV="1">
                  <a:off x="6256326" y="2990611"/>
                  <a:ext cx="1390698" cy="1017344"/>
                </a:xfrm>
                <a:prstGeom prst="parallelogram">
                  <a:avLst>
                    <a:gd name="adj" fmla="val 42432"/>
                  </a:avLst>
                </a:prstGeom>
                <a:solidFill>
                  <a:srgbClr val="FF3B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CF769C7B-B6B4-41F6-ADD1-FDB610B40FAD}"/>
                    </a:ext>
                  </a:extLst>
                </p:cNvPr>
                <p:cNvSpPr/>
                <p:nvPr/>
              </p:nvSpPr>
              <p:spPr>
                <a:xfrm>
                  <a:off x="7460346" y="2786077"/>
                  <a:ext cx="2848823" cy="98429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19" name="Group 30">
                  <a:extLst>
                    <a:ext uri="{FF2B5EF4-FFF2-40B4-BE49-F238E27FC236}">
                      <a16:creationId xmlns="" xmlns:a16="http://schemas.microsoft.com/office/drawing/2014/main" id="{0D9A811E-6531-4F17-BC63-F877BAEEF213}"/>
                    </a:ext>
                  </a:extLst>
                </p:cNvPr>
                <p:cNvGrpSpPr/>
                <p:nvPr/>
              </p:nvGrpSpPr>
              <p:grpSpPr>
                <a:xfrm>
                  <a:off x="9789320" y="2724341"/>
                  <a:ext cx="1107767" cy="1107768"/>
                  <a:chOff x="10420368" y="388718"/>
                  <a:chExt cx="1107767" cy="1107768"/>
                </a:xfrm>
              </p:grpSpPr>
              <p:sp>
                <p:nvSpPr>
                  <p:cNvPr id="23" name="Oval 31">
                    <a:extLst>
                      <a:ext uri="{FF2B5EF4-FFF2-40B4-BE49-F238E27FC236}">
                        <a16:creationId xmlns="" xmlns:a16="http://schemas.microsoft.com/office/drawing/2014/main" id="{A9468BF7-8802-4B30-B734-B573C1A25525}"/>
                      </a:ext>
                    </a:extLst>
                  </p:cNvPr>
                  <p:cNvSpPr/>
                  <p:nvPr/>
                </p:nvSpPr>
                <p:spPr>
                  <a:xfrm>
                    <a:off x="10420368" y="388718"/>
                    <a:ext cx="1107767" cy="1107768"/>
                  </a:xfrm>
                  <a:prstGeom prst="ellipse">
                    <a:avLst/>
                  </a:prstGeom>
                  <a:solidFill>
                    <a:srgbClr val="FF505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Oval 32">
                    <a:extLst>
                      <a:ext uri="{FF2B5EF4-FFF2-40B4-BE49-F238E27FC236}">
                        <a16:creationId xmlns="" xmlns:a16="http://schemas.microsoft.com/office/drawing/2014/main" id="{807C51C6-F7CF-4482-9A47-C3DBA2F45B50}"/>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20" name="TextBox 49">
                  <a:extLst>
                    <a:ext uri="{FF2B5EF4-FFF2-40B4-BE49-F238E27FC236}">
                      <a16:creationId xmlns="" xmlns:a16="http://schemas.microsoft.com/office/drawing/2014/main" id="{179B00A0-469B-450B-B61E-008E1D60FFF4}"/>
                    </a:ext>
                  </a:extLst>
                </p:cNvPr>
                <p:cNvSpPr txBox="1"/>
                <p:nvPr/>
              </p:nvSpPr>
              <p:spPr>
                <a:xfrm>
                  <a:off x="5773848" y="2742987"/>
                  <a:ext cx="623674" cy="180566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21" name="Graphic 55" descr="Pie chart">
                  <a:extLst>
                    <a:ext uri="{FF2B5EF4-FFF2-40B4-BE49-F238E27FC236}">
                      <a16:creationId xmlns="" xmlns:a16="http://schemas.microsoft.com/office/drawing/2014/main" id="{D0872CEF-D1C4-42B8-ADED-A96970ED42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114602" y="3079990"/>
                  <a:ext cx="457200" cy="457200"/>
                </a:xfrm>
                <a:prstGeom prst="rect">
                  <a:avLst/>
                </a:prstGeom>
              </p:spPr>
            </p:pic>
            <p:sp>
              <p:nvSpPr>
                <p:cNvPr id="22" name="TextBox 74">
                  <a:extLst>
                    <a:ext uri="{FF2B5EF4-FFF2-40B4-BE49-F238E27FC236}">
                      <a16:creationId xmlns="" xmlns:a16="http://schemas.microsoft.com/office/drawing/2014/main" id="{BB8E3764-A264-419D-8106-7232E090B667}"/>
                    </a:ext>
                  </a:extLst>
                </p:cNvPr>
                <p:cNvSpPr txBox="1"/>
                <p:nvPr/>
              </p:nvSpPr>
              <p:spPr>
                <a:xfrm>
                  <a:off x="7446760" y="3153691"/>
                  <a:ext cx="2370532" cy="30734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rPr>
                    <a:t>Une </a:t>
                  </a:r>
                  <a:r>
                    <a:rPr kumimoji="0" lang="en-US" sz="1000" b="0" i="0" u="none" strike="noStrike" kern="0" cap="none" spc="0" normalizeH="0" baseline="0" noProof="0" dirty="0" err="1" smtClean="0">
                      <a:ln>
                        <a:noFill/>
                      </a:ln>
                      <a:solidFill>
                        <a:prstClr val="black"/>
                      </a:solidFill>
                      <a:effectLst/>
                      <a:uLnTx/>
                      <a:uFillTx/>
                    </a:rPr>
                    <a:t>semaine</a:t>
                  </a:r>
                  <a:r>
                    <a:rPr kumimoji="0" lang="en-US" sz="1000" b="0" i="0" u="none" strike="noStrike" kern="0" cap="none" spc="0" normalizeH="0" baseline="0" noProof="0" dirty="0" smtClean="0">
                      <a:ln>
                        <a:noFill/>
                      </a:ln>
                      <a:solidFill>
                        <a:prstClr val="black"/>
                      </a:solidFill>
                      <a:effectLst/>
                      <a:uLnTx/>
                      <a:uFillTx/>
                    </a:rPr>
                    <a:t> avec</a:t>
                  </a:r>
                  <a:r>
                    <a:rPr kumimoji="0" lang="en-US" sz="1000" b="0" i="0" u="none" strike="noStrike" kern="0" cap="none" spc="0" normalizeH="0" noProof="0" dirty="0" smtClean="0">
                      <a:ln>
                        <a:noFill/>
                      </a:ln>
                      <a:solidFill>
                        <a:prstClr val="black"/>
                      </a:solidFill>
                      <a:effectLst/>
                      <a:uLnTx/>
                      <a:uFillTx/>
                    </a:rPr>
                    <a:t> des </a:t>
                  </a:r>
                  <a:r>
                    <a:rPr kumimoji="0" lang="en-US" sz="1000" b="0" i="0" u="none" strike="noStrike" kern="0" cap="none" spc="0" normalizeH="0" noProof="0" dirty="0" err="1" smtClean="0">
                      <a:ln>
                        <a:noFill/>
                      </a:ln>
                      <a:solidFill>
                        <a:prstClr val="black"/>
                      </a:solidFill>
                      <a:effectLst/>
                      <a:uLnTx/>
                      <a:uFillTx/>
                    </a:rPr>
                    <a:t>écarts</a:t>
                  </a:r>
                  <a:r>
                    <a:rPr kumimoji="0" lang="en-US" sz="1000" b="0" i="0" u="none" strike="noStrike" kern="0" cap="none" spc="0" normalizeH="0" noProof="0" dirty="0" smtClean="0">
                      <a:ln>
                        <a:noFill/>
                      </a:ln>
                      <a:solidFill>
                        <a:prstClr val="black"/>
                      </a:solidFill>
                      <a:effectLst/>
                      <a:uLnTx/>
                      <a:uFillTx/>
                    </a:rPr>
                    <a:t>,,,,,,,,,,,,,</a:t>
                  </a:r>
                  <a:endParaRPr kumimoji="0" lang="en-US" sz="1000" b="0" i="0" u="none" strike="noStrike" kern="0" cap="none" spc="0" normalizeH="0" baseline="0" noProof="0" dirty="0" smtClean="0">
                    <a:ln>
                      <a:noFill/>
                    </a:ln>
                    <a:solidFill>
                      <a:prstClr val="black"/>
                    </a:solidFill>
                    <a:effectLst/>
                    <a:uLnTx/>
                    <a:uFillTx/>
                  </a:endParaRPr>
                </a:p>
              </p:txBody>
            </p:sp>
          </p:grpSp>
        </p:grpSp>
        <p:sp>
          <p:nvSpPr>
            <p:cNvPr id="12" name="Rectangle: Top Corners Rounded 89">
              <a:extLst>
                <a:ext uri="{FF2B5EF4-FFF2-40B4-BE49-F238E27FC236}">
                  <a16:creationId xmlns="" xmlns:a16="http://schemas.microsoft.com/office/drawing/2014/main" id="{5B354328-28CC-44F0-AEF3-662AE02EBBCA}"/>
                </a:ext>
              </a:extLst>
            </p:cNvPr>
            <p:cNvSpPr/>
            <p:nvPr/>
          </p:nvSpPr>
          <p:spPr>
            <a:xfrm>
              <a:off x="5884648" y="3194850"/>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25" name="Group 12">
            <a:extLst>
              <a:ext uri="{FF2B5EF4-FFF2-40B4-BE49-F238E27FC236}">
                <a16:creationId xmlns="" xmlns:a16="http://schemas.microsoft.com/office/drawing/2014/main" id="{84689265-7553-42E2-B257-ACDBCA1759A1}"/>
              </a:ext>
            </a:extLst>
          </p:cNvPr>
          <p:cNvGrpSpPr/>
          <p:nvPr/>
        </p:nvGrpSpPr>
        <p:grpSpPr>
          <a:xfrm>
            <a:off x="841579" y="1994044"/>
            <a:ext cx="5231523" cy="1446550"/>
            <a:chOff x="1216841" y="3906048"/>
            <a:chExt cx="5231523" cy="1805671"/>
          </a:xfrm>
        </p:grpSpPr>
        <p:grpSp>
          <p:nvGrpSpPr>
            <p:cNvPr id="26" name="Group 81">
              <a:extLst>
                <a:ext uri="{FF2B5EF4-FFF2-40B4-BE49-F238E27FC236}">
                  <a16:creationId xmlns="" xmlns:a16="http://schemas.microsoft.com/office/drawing/2014/main" id="{DDA9B295-CBDD-41DA-9BCB-88D44304CDDB}"/>
                </a:ext>
              </a:extLst>
            </p:cNvPr>
            <p:cNvGrpSpPr/>
            <p:nvPr/>
          </p:nvGrpSpPr>
          <p:grpSpPr>
            <a:xfrm>
              <a:off x="1216841" y="3906048"/>
              <a:ext cx="5231523" cy="1805671"/>
              <a:chOff x="1216841" y="3906048"/>
              <a:chExt cx="5231523" cy="1805671"/>
            </a:xfrm>
          </p:grpSpPr>
          <p:sp>
            <p:nvSpPr>
              <p:cNvPr id="28" name="Rectangle 27">
                <a:extLst>
                  <a:ext uri="{FF2B5EF4-FFF2-40B4-BE49-F238E27FC236}">
                    <a16:creationId xmlns="" xmlns:a16="http://schemas.microsoft.com/office/drawing/2014/main" id="{D15A8989-5185-4493-BAE4-3C0AED0E492C}"/>
                  </a:ext>
                </a:extLst>
              </p:cNvPr>
              <p:cNvSpPr/>
              <p:nvPr/>
            </p:nvSpPr>
            <p:spPr>
              <a:xfrm>
                <a:off x="4823065" y="4753032"/>
                <a:ext cx="1413901" cy="880136"/>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 xmlns:a16="http://schemas.microsoft.com/office/drawing/2014/main" id="{25A8CCC2-C3DC-4D69-B4AB-2C48A13A75AB}"/>
                  </a:ext>
                </a:extLst>
              </p:cNvPr>
              <p:cNvSpPr/>
              <p:nvPr/>
            </p:nvSpPr>
            <p:spPr>
              <a:xfrm rot="21131528">
                <a:off x="1974950" y="4383566"/>
                <a:ext cx="2848823" cy="986972"/>
              </a:xfrm>
              <a:prstGeom prst="rect">
                <a:avLst/>
              </a:prstGeom>
              <a:solidFill>
                <a:sysClr val="windowText" lastClr="000000">
                  <a:alpha val="28000"/>
                </a:sysClr>
              </a:solidFill>
              <a:ln w="12700" cap="flat" cmpd="sng" algn="ctr">
                <a:noFill/>
                <a:prstDash val="solid"/>
                <a:miter lim="800000"/>
              </a:ln>
              <a:effectLst>
                <a:softEdge rad="2667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 xmlns:a16="http://schemas.microsoft.com/office/drawing/2014/main" id="{8574513A-7433-466B-BB49-80EFB2DA96E0}"/>
                  </a:ext>
                </a:extLst>
              </p:cNvPr>
              <p:cNvSpPr/>
              <p:nvPr/>
            </p:nvSpPr>
            <p:spPr>
              <a:xfrm flipH="1">
                <a:off x="5781821" y="4408272"/>
                <a:ext cx="661181" cy="995286"/>
              </a:xfrm>
              <a:prstGeom prst="rect">
                <a:avLst/>
              </a:prstGeom>
              <a:solidFill>
                <a:srgbClr val="33CC3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Parallelogram 18">
                <a:extLst>
                  <a:ext uri="{FF2B5EF4-FFF2-40B4-BE49-F238E27FC236}">
                    <a16:creationId xmlns="" xmlns:a16="http://schemas.microsoft.com/office/drawing/2014/main" id="{F8630F65-C3CE-481E-A628-C572A015EEE4}"/>
                  </a:ext>
                </a:extLst>
              </p:cNvPr>
              <p:cNvSpPr/>
              <p:nvPr/>
            </p:nvSpPr>
            <p:spPr>
              <a:xfrm rot="16200000" flipH="1" flipV="1">
                <a:off x="4561006" y="4182743"/>
                <a:ext cx="1426644" cy="1014985"/>
              </a:xfrm>
              <a:prstGeom prst="parallelogram">
                <a:avLst>
                  <a:gd name="adj" fmla="val 42432"/>
                </a:avLst>
              </a:prstGeom>
              <a:solidFill>
                <a:srgbClr val="00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 xmlns:a16="http://schemas.microsoft.com/office/drawing/2014/main" id="{250485FE-91B3-461B-B6A6-F1F022C0297E}"/>
                  </a:ext>
                </a:extLst>
              </p:cNvPr>
              <p:cNvSpPr/>
              <p:nvPr/>
            </p:nvSpPr>
            <p:spPr>
              <a:xfrm flipH="1">
                <a:off x="1903713" y="3976913"/>
                <a:ext cx="2852928" cy="99021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33" name="Group 36">
                <a:extLst>
                  <a:ext uri="{FF2B5EF4-FFF2-40B4-BE49-F238E27FC236}">
                    <a16:creationId xmlns="" xmlns:a16="http://schemas.microsoft.com/office/drawing/2014/main" id="{6FA79DB0-7B7E-4203-8C9F-8A886208DFDD}"/>
                  </a:ext>
                </a:extLst>
              </p:cNvPr>
              <p:cNvGrpSpPr/>
              <p:nvPr/>
            </p:nvGrpSpPr>
            <p:grpSpPr>
              <a:xfrm>
                <a:off x="1216841" y="3918137"/>
                <a:ext cx="1107767" cy="1107767"/>
                <a:chOff x="10420368" y="388718"/>
                <a:chExt cx="1107767" cy="1107767"/>
              </a:xfrm>
            </p:grpSpPr>
            <p:sp>
              <p:nvSpPr>
                <p:cNvPr id="37" name="Oval 37">
                  <a:extLst>
                    <a:ext uri="{FF2B5EF4-FFF2-40B4-BE49-F238E27FC236}">
                      <a16:creationId xmlns="" xmlns:a16="http://schemas.microsoft.com/office/drawing/2014/main" id="{B5907DA2-B2EB-4359-8076-2BAD54DC6F43}"/>
                    </a:ext>
                  </a:extLst>
                </p:cNvPr>
                <p:cNvSpPr/>
                <p:nvPr/>
              </p:nvSpPr>
              <p:spPr>
                <a:xfrm>
                  <a:off x="10420368" y="388718"/>
                  <a:ext cx="1107767" cy="1107767"/>
                </a:xfrm>
                <a:prstGeom prst="ellipse">
                  <a:avLst/>
                </a:prstGeom>
                <a:solidFill>
                  <a:srgbClr val="33CC33"/>
                </a:solidFill>
                <a:ln w="12700" cap="flat" cmpd="sng" algn="ctr">
                  <a:no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8" name="Oval 38">
                  <a:extLst>
                    <a:ext uri="{FF2B5EF4-FFF2-40B4-BE49-F238E27FC236}">
                      <a16:creationId xmlns="" xmlns:a16="http://schemas.microsoft.com/office/drawing/2014/main" id="{2AA474C4-5E8A-4119-BB51-4E5BC570F814}"/>
                    </a:ext>
                  </a:extLst>
                </p:cNvPr>
                <p:cNvSpPr/>
                <p:nvPr/>
              </p:nvSpPr>
              <p:spPr>
                <a:xfrm>
                  <a:off x="10531565" y="499915"/>
                  <a:ext cx="885371" cy="885371"/>
                </a:xfrm>
                <a:prstGeom prst="ellipse">
                  <a:avLst/>
                </a:prstGeom>
                <a:solidFill>
                  <a:sysClr val="window" lastClr="FFFFFF">
                    <a:lumMod val="95000"/>
                  </a:sysClr>
                </a:solidFill>
                <a:ln w="12700" cap="flat" cmpd="sng" algn="ctr">
                  <a:no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4" name="TextBox 50">
                <a:extLst>
                  <a:ext uri="{FF2B5EF4-FFF2-40B4-BE49-F238E27FC236}">
                    <a16:creationId xmlns="" xmlns:a16="http://schemas.microsoft.com/office/drawing/2014/main" id="{8D0F96A5-B50E-47FA-B7FB-323A5C73FFD0}"/>
                  </a:ext>
                </a:extLst>
              </p:cNvPr>
              <p:cNvSpPr txBox="1"/>
              <p:nvPr/>
            </p:nvSpPr>
            <p:spPr>
              <a:xfrm>
                <a:off x="5701044" y="3906048"/>
                <a:ext cx="747320" cy="180567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rPr>
                  <a:t>+</a:t>
                </a:r>
              </a:p>
            </p:txBody>
          </p:sp>
          <p:pic>
            <p:nvPicPr>
              <p:cNvPr id="35" name="Graphic 53" descr="Presentation with bar chart RTL">
                <a:extLst>
                  <a:ext uri="{FF2B5EF4-FFF2-40B4-BE49-F238E27FC236}">
                    <a16:creationId xmlns="" xmlns:a16="http://schemas.microsoft.com/office/drawing/2014/main" id="{53860641-FEAC-428D-85CA-07DCD4AC891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542123" y="4284505"/>
                <a:ext cx="457200" cy="457200"/>
              </a:xfrm>
              <a:prstGeom prst="rect">
                <a:avLst/>
              </a:prstGeom>
            </p:spPr>
          </p:pic>
          <p:sp>
            <p:nvSpPr>
              <p:cNvPr id="36" name="TextBox 70">
                <a:extLst>
                  <a:ext uri="{FF2B5EF4-FFF2-40B4-BE49-F238E27FC236}">
                    <a16:creationId xmlns="" xmlns:a16="http://schemas.microsoft.com/office/drawing/2014/main" id="{25F434C7-37DF-403B-BF7E-E5F3B24D2797}"/>
                  </a:ext>
                </a:extLst>
              </p:cNvPr>
              <p:cNvSpPr txBox="1"/>
              <p:nvPr/>
            </p:nvSpPr>
            <p:spPr>
              <a:xfrm>
                <a:off x="2355527" y="4348992"/>
                <a:ext cx="2370532" cy="30734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kern="0" dirty="0" smtClean="0">
                    <a:solidFill>
                      <a:prstClr val="black"/>
                    </a:solidFill>
                  </a:rPr>
                  <a:t>Une </a:t>
                </a:r>
                <a:r>
                  <a:rPr lang="en-US" sz="1000" kern="0" dirty="0" err="1" smtClean="0">
                    <a:solidFill>
                      <a:prstClr val="black"/>
                    </a:solidFill>
                  </a:rPr>
                  <a:t>semaine</a:t>
                </a:r>
                <a:r>
                  <a:rPr lang="en-US" sz="1000" kern="0" dirty="0" smtClean="0">
                    <a:solidFill>
                      <a:prstClr val="black"/>
                    </a:solidFill>
                  </a:rPr>
                  <a:t> </a:t>
                </a:r>
                <a:r>
                  <a:rPr lang="en-US" sz="1000" kern="0" dirty="0" err="1" smtClean="0">
                    <a:solidFill>
                      <a:prstClr val="black"/>
                    </a:solidFill>
                  </a:rPr>
                  <a:t>ponctuéee</a:t>
                </a:r>
                <a:r>
                  <a:rPr lang="en-US" sz="1000" kern="0" dirty="0" smtClean="0">
                    <a:solidFill>
                      <a:prstClr val="black"/>
                    </a:solidFill>
                  </a:rPr>
                  <a:t> par,,,,,</a:t>
                </a:r>
                <a:endParaRPr kumimoji="0" lang="en-US" sz="1000" b="0" i="0" u="none" strike="noStrike" kern="0" cap="none" spc="0" normalizeH="0" baseline="0" noProof="0" dirty="0" smtClean="0">
                  <a:ln>
                    <a:noFill/>
                  </a:ln>
                  <a:solidFill>
                    <a:prstClr val="black"/>
                  </a:solidFill>
                  <a:effectLst/>
                  <a:uLnTx/>
                  <a:uFillTx/>
                </a:endParaRPr>
              </a:p>
            </p:txBody>
          </p:sp>
        </p:grpSp>
        <p:sp>
          <p:nvSpPr>
            <p:cNvPr id="27" name="Rectangle: Top Corners Rounded 90">
              <a:extLst>
                <a:ext uri="{FF2B5EF4-FFF2-40B4-BE49-F238E27FC236}">
                  <a16:creationId xmlns="" xmlns:a16="http://schemas.microsoft.com/office/drawing/2014/main" id="{CBA2B08C-AEC8-450A-AB23-96FD8A247923}"/>
                </a:ext>
              </a:extLst>
            </p:cNvPr>
            <p:cNvSpPr/>
            <p:nvPr/>
          </p:nvSpPr>
          <p:spPr>
            <a:xfrm>
              <a:off x="5884648" y="4323564"/>
              <a:ext cx="439005" cy="129528"/>
            </a:xfrm>
            <a:prstGeom prst="round2SameRect">
              <a:avLst>
                <a:gd name="adj1" fmla="val 16667"/>
                <a:gd name="adj2" fmla="val 50000"/>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39" name="Round Single Corner Rectangle 20">
            <a:extLst>
              <a:ext uri="{FF2B5EF4-FFF2-40B4-BE49-F238E27FC236}">
                <a16:creationId xmlns:a16="http://schemas.microsoft.com/office/drawing/2014/main" xmlns="" id="{224068B4-AED2-4966-B421-85EAE42F62B7}"/>
              </a:ext>
            </a:extLst>
          </p:cNvPr>
          <p:cNvSpPr/>
          <p:nvPr/>
        </p:nvSpPr>
        <p:spPr>
          <a:xfrm>
            <a:off x="34323" y="293827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0" name="Triangle isocèle 39">
            <a:extLst>
              <a:ext uri="{FF2B5EF4-FFF2-40B4-BE49-F238E27FC236}">
                <a16:creationId xmlns:a16="http://schemas.microsoft.com/office/drawing/2014/main" xmlns="" id="{71E6A19D-8A47-4F21-AD17-29D39CA52BE6}"/>
              </a:ext>
            </a:extLst>
          </p:cNvPr>
          <p:cNvSpPr/>
          <p:nvPr/>
        </p:nvSpPr>
        <p:spPr>
          <a:xfrm rot="5400000">
            <a:off x="1275822" y="300607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1" name="Round Single Corner Rectangle 20">
            <a:extLst>
              <a:ext uri="{FF2B5EF4-FFF2-40B4-BE49-F238E27FC236}">
                <a16:creationId xmlns:a16="http://schemas.microsoft.com/office/drawing/2014/main" xmlns="" id="{224068B4-AED2-4966-B421-85EAE42F62B7}"/>
              </a:ext>
            </a:extLst>
          </p:cNvPr>
          <p:cNvSpPr/>
          <p:nvPr/>
        </p:nvSpPr>
        <p:spPr>
          <a:xfrm>
            <a:off x="34323" y="390073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2" name="Triangle isocèle 41">
            <a:extLst>
              <a:ext uri="{FF2B5EF4-FFF2-40B4-BE49-F238E27FC236}">
                <a16:creationId xmlns:a16="http://schemas.microsoft.com/office/drawing/2014/main" xmlns="" id="{71E6A19D-8A47-4F21-AD17-29D39CA52BE6}"/>
              </a:ext>
            </a:extLst>
          </p:cNvPr>
          <p:cNvSpPr/>
          <p:nvPr/>
        </p:nvSpPr>
        <p:spPr>
          <a:xfrm rot="5400000">
            <a:off x="1243352" y="395074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3" name="Round Single Corner Rectangle 20">
            <a:extLst>
              <a:ext uri="{FF2B5EF4-FFF2-40B4-BE49-F238E27FC236}">
                <a16:creationId xmlns:a16="http://schemas.microsoft.com/office/drawing/2014/main" xmlns="" id="{224068B4-AED2-4966-B421-85EAE42F62B7}"/>
              </a:ext>
            </a:extLst>
          </p:cNvPr>
          <p:cNvSpPr/>
          <p:nvPr/>
        </p:nvSpPr>
        <p:spPr>
          <a:xfrm>
            <a:off x="34323" y="476802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4" name="Triangle isocèle 43">
            <a:extLst>
              <a:ext uri="{FF2B5EF4-FFF2-40B4-BE49-F238E27FC236}">
                <a16:creationId xmlns:a16="http://schemas.microsoft.com/office/drawing/2014/main" xmlns="" id="{71E6A19D-8A47-4F21-AD17-29D39CA52BE6}"/>
              </a:ext>
            </a:extLst>
          </p:cNvPr>
          <p:cNvSpPr/>
          <p:nvPr/>
        </p:nvSpPr>
        <p:spPr>
          <a:xfrm rot="5400000">
            <a:off x="1243352" y="4824719"/>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5" name="Round Single Corner Rectangle 20">
            <a:extLst>
              <a:ext uri="{FF2B5EF4-FFF2-40B4-BE49-F238E27FC236}">
                <a16:creationId xmlns:a16="http://schemas.microsoft.com/office/drawing/2014/main" xmlns="" id="{224068B4-AED2-4966-B421-85EAE42F62B7}"/>
              </a:ext>
            </a:extLst>
          </p:cNvPr>
          <p:cNvSpPr/>
          <p:nvPr/>
        </p:nvSpPr>
        <p:spPr>
          <a:xfrm>
            <a:off x="34323" y="589144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6" name="Triangle isocèle 45">
            <a:extLst>
              <a:ext uri="{FF2B5EF4-FFF2-40B4-BE49-F238E27FC236}">
                <a16:creationId xmlns:a16="http://schemas.microsoft.com/office/drawing/2014/main" xmlns="" id="{71E6A19D-8A47-4F21-AD17-29D39CA52BE6}"/>
              </a:ext>
            </a:extLst>
          </p:cNvPr>
          <p:cNvSpPr/>
          <p:nvPr/>
        </p:nvSpPr>
        <p:spPr>
          <a:xfrm rot="5400000">
            <a:off x="1271948" y="5960782"/>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7" name="Round Single Corner Rectangle 20">
            <a:extLst>
              <a:ext uri="{FF2B5EF4-FFF2-40B4-BE49-F238E27FC236}">
                <a16:creationId xmlns:a16="http://schemas.microsoft.com/office/drawing/2014/main" xmlns="" id="{224068B4-AED2-4966-B421-85EAE42F62B7}"/>
              </a:ext>
            </a:extLst>
          </p:cNvPr>
          <p:cNvSpPr/>
          <p:nvPr/>
        </p:nvSpPr>
        <p:spPr>
          <a:xfrm>
            <a:off x="6278983" y="2868628"/>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a:ln>
                  <a:noFill/>
                </a:ln>
                <a:solidFill>
                  <a:srgbClr val="000000"/>
                </a:solidFill>
                <a:effectLst/>
                <a:uLnTx/>
                <a:uFillTx/>
                <a:latin typeface="Century Gothic"/>
                <a:ea typeface="Roboto" panose="02000000000000000000" pitchFamily="2" charset="0"/>
              </a:rPr>
              <a:t>Production</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48" name="Triangle isocèle 47">
            <a:extLst>
              <a:ext uri="{FF2B5EF4-FFF2-40B4-BE49-F238E27FC236}">
                <a16:creationId xmlns:a16="http://schemas.microsoft.com/office/drawing/2014/main" xmlns="" id="{71E6A19D-8A47-4F21-AD17-29D39CA52BE6}"/>
              </a:ext>
            </a:extLst>
          </p:cNvPr>
          <p:cNvSpPr/>
          <p:nvPr/>
        </p:nvSpPr>
        <p:spPr>
          <a:xfrm rot="5400000">
            <a:off x="7509439" y="2913257"/>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9" name="Round Single Corner Rectangle 20">
            <a:extLst>
              <a:ext uri="{FF2B5EF4-FFF2-40B4-BE49-F238E27FC236}">
                <a16:creationId xmlns:a16="http://schemas.microsoft.com/office/drawing/2014/main" xmlns="" id="{224068B4-AED2-4966-B421-85EAE42F62B7}"/>
              </a:ext>
            </a:extLst>
          </p:cNvPr>
          <p:cNvSpPr/>
          <p:nvPr/>
        </p:nvSpPr>
        <p:spPr>
          <a:xfrm>
            <a:off x="6278983" y="3831087"/>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Qualité</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0" name="Triangle isocèle 49">
            <a:extLst>
              <a:ext uri="{FF2B5EF4-FFF2-40B4-BE49-F238E27FC236}">
                <a16:creationId xmlns:a16="http://schemas.microsoft.com/office/drawing/2014/main" xmlns="" id="{71E6A19D-8A47-4F21-AD17-29D39CA52BE6}"/>
              </a:ext>
            </a:extLst>
          </p:cNvPr>
          <p:cNvSpPr/>
          <p:nvPr/>
        </p:nvSpPr>
        <p:spPr>
          <a:xfrm rot="5400000">
            <a:off x="7489326" y="385792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1" name="Round Single Corner Rectangle 20">
            <a:extLst>
              <a:ext uri="{FF2B5EF4-FFF2-40B4-BE49-F238E27FC236}">
                <a16:creationId xmlns:a16="http://schemas.microsoft.com/office/drawing/2014/main" xmlns="" id="{224068B4-AED2-4966-B421-85EAE42F62B7}"/>
              </a:ext>
            </a:extLst>
          </p:cNvPr>
          <p:cNvSpPr/>
          <p:nvPr/>
        </p:nvSpPr>
        <p:spPr>
          <a:xfrm>
            <a:off x="6278983" y="4698376"/>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P</a:t>
            </a:r>
            <a:r>
              <a:rPr kumimoji="0" lang="en-US" sz="1400" b="1" i="1" u="none" strike="noStrike" kern="0" cap="none" spc="0" normalizeH="0" baseline="0" noProof="1" smtClean="0">
                <a:ln>
                  <a:noFill/>
                </a:ln>
                <a:solidFill>
                  <a:srgbClr val="000000"/>
                </a:solidFill>
                <a:effectLst/>
                <a:uLnTx/>
                <a:uFillTx/>
                <a:latin typeface="Century Gothic"/>
                <a:ea typeface="Roboto" panose="02000000000000000000" pitchFamily="2" charset="0"/>
              </a:rPr>
              <a:t>rogramme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2" name="Triangle isocèle 51">
            <a:extLst>
              <a:ext uri="{FF2B5EF4-FFF2-40B4-BE49-F238E27FC236}">
                <a16:creationId xmlns:a16="http://schemas.microsoft.com/office/drawing/2014/main" xmlns="" id="{71E6A19D-8A47-4F21-AD17-29D39CA52BE6}"/>
              </a:ext>
            </a:extLst>
          </p:cNvPr>
          <p:cNvSpPr/>
          <p:nvPr/>
        </p:nvSpPr>
        <p:spPr>
          <a:xfrm rot="5400000">
            <a:off x="7489326" y="4731903"/>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3" name="Round Single Corner Rectangle 20">
            <a:extLst>
              <a:ext uri="{FF2B5EF4-FFF2-40B4-BE49-F238E27FC236}">
                <a16:creationId xmlns:a16="http://schemas.microsoft.com/office/drawing/2014/main" xmlns="" id="{224068B4-AED2-4966-B421-85EAE42F62B7}"/>
              </a:ext>
            </a:extLst>
          </p:cNvPr>
          <p:cNvSpPr/>
          <p:nvPr/>
        </p:nvSpPr>
        <p:spPr>
          <a:xfrm>
            <a:off x="6278983" y="5821799"/>
            <a:ext cx="1292400" cy="396000"/>
          </a:xfrm>
          <a:prstGeom prst="rect">
            <a:avLst/>
          </a:prstGeom>
          <a:solidFill>
            <a:schemeClr val="bg2"/>
          </a:solidFill>
          <a:ln>
            <a:solidFill>
              <a:schemeClr val="bg1"/>
            </a:solidFill>
          </a:ln>
        </p:spPr>
        <p:style>
          <a:lnRef idx="1">
            <a:schemeClr val="accent1"/>
          </a:lnRef>
          <a:fillRef idx="2">
            <a:schemeClr val="accent1"/>
          </a:fillRef>
          <a:effectRef idx="1">
            <a:schemeClr val="accent1"/>
          </a:effectRef>
          <a:fontRef idx="minor">
            <a:schemeClr val="dk1"/>
          </a:fontRef>
        </p:style>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i="1" kern="0" noProof="1">
                <a:solidFill>
                  <a:srgbClr val="000000"/>
                </a:solidFill>
                <a:latin typeface="Century Gothic"/>
                <a:ea typeface="Roboto" panose="02000000000000000000" pitchFamily="2" charset="0"/>
              </a:rPr>
              <a:t>T</a:t>
            </a:r>
            <a:r>
              <a:rPr lang="en-US" sz="1400" b="1" i="1" kern="0" noProof="1" smtClean="0">
                <a:solidFill>
                  <a:srgbClr val="000000"/>
                </a:solidFill>
                <a:latin typeface="Century Gothic"/>
                <a:ea typeface="Roboto" panose="02000000000000000000" pitchFamily="2" charset="0"/>
              </a:rPr>
              <a:t>ehnique</a:t>
            </a:r>
            <a:endParaRPr kumimoji="0" lang="en-US" sz="1400" b="0" i="1" u="none" strike="noStrike" kern="0" cap="none" spc="0" normalizeH="0" baseline="0" noProof="1">
              <a:ln>
                <a:noFill/>
              </a:ln>
              <a:solidFill>
                <a:srgbClr val="000000"/>
              </a:solidFill>
              <a:effectLst/>
              <a:uLnTx/>
              <a:uFillTx/>
              <a:latin typeface="Century Gothic"/>
              <a:ea typeface="Roboto" panose="02000000000000000000" pitchFamily="2" charset="0"/>
            </a:endParaRPr>
          </a:p>
        </p:txBody>
      </p:sp>
      <p:sp>
        <p:nvSpPr>
          <p:cNvPr id="54" name="Triangle isocèle 53">
            <a:extLst>
              <a:ext uri="{FF2B5EF4-FFF2-40B4-BE49-F238E27FC236}">
                <a16:creationId xmlns:a16="http://schemas.microsoft.com/office/drawing/2014/main" xmlns="" id="{71E6A19D-8A47-4F21-AD17-29D39CA52BE6}"/>
              </a:ext>
            </a:extLst>
          </p:cNvPr>
          <p:cNvSpPr/>
          <p:nvPr/>
        </p:nvSpPr>
        <p:spPr>
          <a:xfrm rot="5400000">
            <a:off x="7517922" y="5867966"/>
            <a:ext cx="454248" cy="319302"/>
          </a:xfrm>
          <a:prstGeom prst="triangle">
            <a:avLst/>
          </a:prstGeom>
          <a:solidFill>
            <a:schemeClr val="bg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55" name="Rectangle 54"/>
          <p:cNvSpPr/>
          <p:nvPr/>
        </p:nvSpPr>
        <p:spPr>
          <a:xfrm>
            <a:off x="1915506" y="5547182"/>
            <a:ext cx="3457213" cy="88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100" dirty="0" smtClean="0">
                <a:solidFill>
                  <a:schemeClr val="tx1"/>
                </a:solidFill>
                <a:latin typeface="Baskerville Old Face" panose="02020602080505020303" pitchFamily="18" charset="0"/>
              </a:rPr>
              <a:t>- Configuration </a:t>
            </a:r>
            <a:r>
              <a:rPr lang="fr-FR" sz="1100" dirty="0" smtClean="0">
                <a:solidFill>
                  <a:schemeClr val="tx1"/>
                </a:solidFill>
                <a:latin typeface="Baskerville Old Face" panose="02020602080505020303" pitchFamily="18" charset="0"/>
              </a:rPr>
              <a:t>de l’interconnexion entre SBIN et MCB</a:t>
            </a:r>
          </a:p>
          <a:p>
            <a:r>
              <a:rPr lang="fr-FR" sz="1100" dirty="0" smtClean="0">
                <a:solidFill>
                  <a:schemeClr val="tx1"/>
                </a:solidFill>
                <a:latin typeface="Baskerville Old Face" panose="02020602080505020303" pitchFamily="18" charset="0"/>
              </a:rPr>
              <a:t>- </a:t>
            </a:r>
            <a:r>
              <a:rPr lang="fr-FR" sz="1100" dirty="0" err="1" smtClean="0">
                <a:solidFill>
                  <a:schemeClr val="tx1"/>
                </a:solidFill>
                <a:latin typeface="Baskerville Old Face" panose="02020602080505020303" pitchFamily="18" charset="0"/>
              </a:rPr>
              <a:t>Reunion</a:t>
            </a:r>
            <a:r>
              <a:rPr lang="fr-FR" sz="1100" dirty="0" smtClean="0">
                <a:solidFill>
                  <a:schemeClr val="tx1"/>
                </a:solidFill>
                <a:latin typeface="Baskerville Old Face" panose="02020602080505020303" pitchFamily="18" charset="0"/>
              </a:rPr>
              <a:t> </a:t>
            </a:r>
            <a:r>
              <a:rPr lang="fr-FR" sz="1100" dirty="0" smtClean="0">
                <a:solidFill>
                  <a:schemeClr val="tx1"/>
                </a:solidFill>
                <a:latin typeface="Baskerville Old Face" panose="02020602080505020303" pitchFamily="18" charset="0"/>
              </a:rPr>
              <a:t>avec l’auditeur interne et la Direction Administrative sur les conformités relevant de leur </a:t>
            </a:r>
            <a:r>
              <a:rPr lang="fr-FR" sz="1100" dirty="0" smtClean="0">
                <a:solidFill>
                  <a:schemeClr val="tx1"/>
                </a:solidFill>
                <a:latin typeface="Baskerville Old Face" panose="02020602080505020303" pitchFamily="18" charset="0"/>
              </a:rPr>
              <a:t>ressort</a:t>
            </a:r>
          </a:p>
          <a:p>
            <a:r>
              <a:rPr lang="fr-FR" sz="1100" dirty="0" smtClean="0">
                <a:solidFill>
                  <a:schemeClr val="tx1"/>
                </a:solidFill>
                <a:latin typeface="Baskerville Old Face" panose="02020602080505020303" pitchFamily="18" charset="0"/>
              </a:rPr>
              <a:t>- Réception de nouveaux postes une centaine </a:t>
            </a:r>
            <a:endParaRPr lang="fr-FR" sz="1100" dirty="0">
              <a:solidFill>
                <a:schemeClr val="tx1"/>
              </a:solidFill>
              <a:latin typeface="Baskerville Old Face" panose="02020602080505020303" pitchFamily="18" charset="0"/>
            </a:endParaRPr>
          </a:p>
        </p:txBody>
      </p:sp>
      <p:sp>
        <p:nvSpPr>
          <p:cNvPr id="56" name="Rectangle 55"/>
          <p:cNvSpPr/>
          <p:nvPr/>
        </p:nvSpPr>
        <p:spPr>
          <a:xfrm>
            <a:off x="7935936" y="5136222"/>
            <a:ext cx="3457213" cy="1294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smtClean="0">
                <a:solidFill>
                  <a:schemeClr val="tx1"/>
                </a:solidFill>
                <a:latin typeface="Baskerville Old Face" panose="02020602080505020303" pitchFamily="18" charset="0"/>
              </a:rPr>
              <a:t>- Sensibilisez </a:t>
            </a:r>
            <a:r>
              <a:rPr lang="fr-FR" sz="1050" dirty="0" smtClean="0">
                <a:solidFill>
                  <a:schemeClr val="tx1"/>
                </a:solidFill>
                <a:latin typeface="Baskerville Old Face" panose="02020602080505020303" pitchFamily="18" charset="0"/>
              </a:rPr>
              <a:t>les teams Leaders et les utilisateurs sur l’outil de gestion des tickets afin de mieux satisfaire les </a:t>
            </a:r>
            <a:r>
              <a:rPr lang="fr-FR" sz="1050" dirty="0" smtClean="0">
                <a:solidFill>
                  <a:schemeClr val="tx1"/>
                </a:solidFill>
                <a:latin typeface="Baskerville Old Face" panose="02020602080505020303" pitchFamily="18" charset="0"/>
              </a:rPr>
              <a:t>différents besoins</a:t>
            </a:r>
          </a:p>
          <a:p>
            <a:r>
              <a:rPr lang="fr-FR" sz="1050" dirty="0" smtClean="0">
                <a:solidFill>
                  <a:schemeClr val="tx1"/>
                </a:solidFill>
                <a:latin typeface="Baskerville Old Face" panose="02020602080505020303" pitchFamily="18" charset="0"/>
              </a:rPr>
              <a:t>- Coupure de la liaison </a:t>
            </a:r>
            <a:r>
              <a:rPr lang="fr-FR" sz="1050" dirty="0" err="1" smtClean="0">
                <a:solidFill>
                  <a:schemeClr val="tx1"/>
                </a:solidFill>
                <a:latin typeface="Baskerville Old Face" panose="02020602080505020303" pitchFamily="18" charset="0"/>
              </a:rPr>
              <a:t>Bytel</a:t>
            </a:r>
            <a:r>
              <a:rPr lang="fr-FR" sz="1050" dirty="0" smtClean="0">
                <a:solidFill>
                  <a:schemeClr val="tx1"/>
                </a:solidFill>
                <a:latin typeface="Baskerville Old Face" panose="02020602080505020303" pitchFamily="18" charset="0"/>
              </a:rPr>
              <a:t> pratiquement toute l’</a:t>
            </a:r>
            <a:r>
              <a:rPr lang="fr-FR" sz="1050" dirty="0" err="1" smtClean="0">
                <a:solidFill>
                  <a:schemeClr val="tx1"/>
                </a:solidFill>
                <a:latin typeface="Baskerville Old Face" panose="02020602080505020303" pitchFamily="18" charset="0"/>
              </a:rPr>
              <a:t>apres</a:t>
            </a:r>
            <a:r>
              <a:rPr lang="fr-FR" sz="1050" dirty="0" smtClean="0">
                <a:solidFill>
                  <a:schemeClr val="tx1"/>
                </a:solidFill>
                <a:latin typeface="Baskerville Old Face" panose="02020602080505020303" pitchFamily="18" charset="0"/>
              </a:rPr>
              <a:t> midi du lundi</a:t>
            </a:r>
          </a:p>
          <a:p>
            <a:pPr marL="171450" indent="-171450">
              <a:buFontTx/>
              <a:buChar char="-"/>
            </a:pPr>
            <a:r>
              <a:rPr lang="fr-FR" sz="1050" dirty="0" smtClean="0">
                <a:solidFill>
                  <a:schemeClr val="tx1"/>
                </a:solidFill>
                <a:latin typeface="Baskerville Old Face" panose="02020602080505020303" pitchFamily="18" charset="0"/>
              </a:rPr>
              <a:t>Plusieurs Coupures d’appels sur  MTN dysfonctionnement client</a:t>
            </a:r>
          </a:p>
          <a:p>
            <a:pPr marL="171450" indent="-171450">
              <a:buFontTx/>
              <a:buChar char="-"/>
            </a:pPr>
            <a:r>
              <a:rPr lang="fr-FR" sz="1050" dirty="0" smtClean="0">
                <a:solidFill>
                  <a:schemeClr val="tx1"/>
                </a:solidFill>
                <a:latin typeface="Baskerville Old Face" panose="02020602080505020303" pitchFamily="18" charset="0"/>
              </a:rPr>
              <a:t>Longue Coupure d’appels sur </a:t>
            </a:r>
            <a:r>
              <a:rPr lang="fr-FR" sz="1050" dirty="0" err="1" smtClean="0">
                <a:solidFill>
                  <a:schemeClr val="tx1"/>
                </a:solidFill>
                <a:latin typeface="Baskerville Old Face" panose="02020602080505020303" pitchFamily="18" charset="0"/>
              </a:rPr>
              <a:t>moov</a:t>
            </a:r>
            <a:r>
              <a:rPr lang="fr-FR" sz="1050" dirty="0" smtClean="0">
                <a:solidFill>
                  <a:schemeClr val="tx1"/>
                </a:solidFill>
                <a:latin typeface="Baskerville Old Face" panose="02020602080505020303" pitchFamily="18" charset="0"/>
              </a:rPr>
              <a:t> dysfonctionnement client  </a:t>
            </a:r>
            <a:endParaRPr lang="fr-FR" sz="105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3990889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B5FBFE6-7FFA-4CA7-BD1C-8460BC45853F}"/>
              </a:ext>
            </a:extLst>
          </p:cNvPr>
          <p:cNvSpPr/>
          <p:nvPr/>
        </p:nvSpPr>
        <p:spPr>
          <a:xfrm>
            <a:off x="0" y="1311965"/>
            <a:ext cx="12192000" cy="245478"/>
          </a:xfrm>
          <a:prstGeom prst="rect">
            <a:avLst/>
          </a:prstGeom>
          <a:gradFill flip="none" rotWithShape="1">
            <a:gsLst>
              <a:gs pos="47800">
                <a:schemeClr val="bg1">
                  <a:lumMod val="95000"/>
                </a:schemeClr>
              </a:gs>
              <a:gs pos="7000">
                <a:schemeClr val="bg1">
                  <a:lumMod val="65000"/>
                </a:schemeClr>
              </a:gs>
              <a:gs pos="84000">
                <a:schemeClr val="tx1">
                  <a:lumMod val="75000"/>
                  <a:lumOff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5">
            <a:extLst>
              <a:ext uri="{FF2B5EF4-FFF2-40B4-BE49-F238E27FC236}">
                <a16:creationId xmlns:a16="http://schemas.microsoft.com/office/drawing/2014/main" xmlns="" id="{D52095CE-82AC-49FC-A106-529747151CA1}"/>
              </a:ext>
            </a:extLst>
          </p:cNvPr>
          <p:cNvGrpSpPr/>
          <p:nvPr/>
        </p:nvGrpSpPr>
        <p:grpSpPr>
          <a:xfrm>
            <a:off x="415731" y="1198275"/>
            <a:ext cx="1671101" cy="3718704"/>
            <a:chOff x="5260449" y="310380"/>
            <a:chExt cx="1671101" cy="3718704"/>
          </a:xfrm>
          <a:effectLst/>
        </p:grpSpPr>
        <p:sp>
          <p:nvSpPr>
            <p:cNvPr id="6" name="Rectangle: Top Corners Rounded 10">
              <a:extLst>
                <a:ext uri="{FF2B5EF4-FFF2-40B4-BE49-F238E27FC236}">
                  <a16:creationId xmlns:a16="http://schemas.microsoft.com/office/drawing/2014/main" xmlns="" id="{E140B89A-4B56-473D-A4CF-DC7DE57050A9}"/>
                </a:ext>
              </a:extLst>
            </p:cNvPr>
            <p:cNvSpPr/>
            <p:nvPr/>
          </p:nvSpPr>
          <p:spPr>
            <a:xfrm>
              <a:off x="6295824" y="312241"/>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9">
              <a:extLst>
                <a:ext uri="{FF2B5EF4-FFF2-40B4-BE49-F238E27FC236}">
                  <a16:creationId xmlns:a16="http://schemas.microsoft.com/office/drawing/2014/main" xmlns="" id="{7A2F9464-BE5D-4280-8C7A-EEA25E7555B4}"/>
                </a:ext>
              </a:extLst>
            </p:cNvPr>
            <p:cNvSpPr/>
            <p:nvPr/>
          </p:nvSpPr>
          <p:spPr>
            <a:xfrm>
              <a:off x="5693318" y="311908"/>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419C51A-45B4-4FD0-9C58-BBF4AAB4A23A}"/>
                </a:ext>
              </a:extLst>
            </p:cNvPr>
            <p:cNvSpPr/>
            <p:nvPr/>
          </p:nvSpPr>
          <p:spPr>
            <a:xfrm rot="5400000">
              <a:off x="5728869" y="712564"/>
              <a:ext cx="734260" cy="448821"/>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Arrow: Pentagon 6">
              <a:extLst>
                <a:ext uri="{FF2B5EF4-FFF2-40B4-BE49-F238E27FC236}">
                  <a16:creationId xmlns:a16="http://schemas.microsoft.com/office/drawing/2014/main" xmlns="" id="{C1CFFB9C-8327-4399-A0CB-A13D58D378B0}"/>
                </a:ext>
              </a:extLst>
            </p:cNvPr>
            <p:cNvSpPr/>
            <p:nvPr/>
          </p:nvSpPr>
          <p:spPr>
            <a:xfrm rot="5400000">
              <a:off x="4630971" y="1728504"/>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Arrow: Pentagon 5">
              <a:extLst>
                <a:ext uri="{FF2B5EF4-FFF2-40B4-BE49-F238E27FC236}">
                  <a16:creationId xmlns:a16="http://schemas.microsoft.com/office/drawing/2014/main" xmlns="" id="{206FFE3F-1D82-4F13-AF61-8E076D6C0CCF}"/>
                </a:ext>
              </a:extLst>
            </p:cNvPr>
            <p:cNvSpPr/>
            <p:nvPr/>
          </p:nvSpPr>
          <p:spPr>
            <a:xfrm rot="5400000">
              <a:off x="4761000" y="1757209"/>
              <a:ext cx="2663687" cy="1531288"/>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7">
              <a:extLst>
                <a:ext uri="{FF2B5EF4-FFF2-40B4-BE49-F238E27FC236}">
                  <a16:creationId xmlns:a16="http://schemas.microsoft.com/office/drawing/2014/main" xmlns="" id="{BD4C5A5E-EF1E-45EC-BE03-29E2B56264A2}"/>
                </a:ext>
              </a:extLst>
            </p:cNvPr>
            <p:cNvSpPr/>
            <p:nvPr/>
          </p:nvSpPr>
          <p:spPr>
            <a:xfrm rot="5400000">
              <a:off x="5764870" y="293841"/>
              <a:ext cx="662260" cy="696006"/>
            </a:xfrm>
            <a:prstGeom prst="homePlate">
              <a:avLst/>
            </a:prstGeom>
            <a:gradFill flip="none" rotWithShape="1">
              <a:gsLst>
                <a:gs pos="0">
                  <a:srgbClr val="660066"/>
                </a:gs>
                <a:gs pos="100000">
                  <a:srgbClr val="FF00FF"/>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xmlns="" id="{3A96D889-D914-431C-8C32-5297A7AA59F6}"/>
                </a:ext>
              </a:extLst>
            </p:cNvPr>
            <p:cNvSpPr txBox="1"/>
            <p:nvPr/>
          </p:nvSpPr>
          <p:spPr>
            <a:xfrm>
              <a:off x="5704609" y="310380"/>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01</a:t>
              </a:r>
            </a:p>
          </p:txBody>
        </p:sp>
        <p:sp>
          <p:nvSpPr>
            <p:cNvPr id="13" name="TextBox 13">
              <a:extLst>
                <a:ext uri="{FF2B5EF4-FFF2-40B4-BE49-F238E27FC236}">
                  <a16:creationId xmlns:a16="http://schemas.microsoft.com/office/drawing/2014/main" xmlns="" id="{DC7A603A-E20F-4435-BE64-43996E6C46A5}"/>
                </a:ext>
              </a:extLst>
            </p:cNvPr>
            <p:cNvSpPr txBox="1"/>
            <p:nvPr/>
          </p:nvSpPr>
          <p:spPr>
            <a:xfrm>
              <a:off x="5376808" y="1178294"/>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EFFECTIF</a:t>
              </a:r>
              <a:endParaRPr lang="en-US" sz="1100" b="1" dirty="0">
                <a:latin typeface="Century Gothic" panose="020B0502020202020204" pitchFamily="34" charset="0"/>
              </a:endParaRPr>
            </a:p>
          </p:txBody>
        </p:sp>
        <p:sp>
          <p:nvSpPr>
            <p:cNvPr id="14" name="TextBox 14">
              <a:extLst>
                <a:ext uri="{FF2B5EF4-FFF2-40B4-BE49-F238E27FC236}">
                  <a16:creationId xmlns:a16="http://schemas.microsoft.com/office/drawing/2014/main" xmlns="" id="{CEEEE4A0-AB99-4A42-9754-C78F62C1EF34}"/>
                </a:ext>
              </a:extLst>
            </p:cNvPr>
            <p:cNvSpPr txBox="1"/>
            <p:nvPr/>
          </p:nvSpPr>
          <p:spPr>
            <a:xfrm>
              <a:off x="5556738" y="1969477"/>
              <a:ext cx="1083213"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a:t>
              </a:r>
              <a:endParaRPr lang="en-US" sz="1100" dirty="0">
                <a:solidFill>
                  <a:schemeClr val="bg1">
                    <a:lumMod val="50000"/>
                  </a:schemeClr>
                </a:solidFill>
              </a:endParaRPr>
            </a:p>
          </p:txBody>
        </p:sp>
      </p:grpSp>
      <p:grpSp>
        <p:nvGrpSpPr>
          <p:cNvPr id="15" name="Group 1">
            <a:extLst>
              <a:ext uri="{FF2B5EF4-FFF2-40B4-BE49-F238E27FC236}">
                <a16:creationId xmlns:a16="http://schemas.microsoft.com/office/drawing/2014/main" xmlns="" id="{15031C7F-00D1-4A09-8C2E-11806600740E}"/>
              </a:ext>
            </a:extLst>
          </p:cNvPr>
          <p:cNvGrpSpPr/>
          <p:nvPr/>
        </p:nvGrpSpPr>
        <p:grpSpPr>
          <a:xfrm>
            <a:off x="2316372" y="1198275"/>
            <a:ext cx="1719569" cy="3718705"/>
            <a:chOff x="2316372" y="1198275"/>
            <a:chExt cx="1719569" cy="3718705"/>
          </a:xfrm>
          <a:effectLst/>
        </p:grpSpPr>
        <p:sp>
          <p:nvSpPr>
            <p:cNvPr id="16" name="Rectangle: Top Corners Rounded 17">
              <a:extLst>
                <a:ext uri="{FF2B5EF4-FFF2-40B4-BE49-F238E27FC236}">
                  <a16:creationId xmlns:a16="http://schemas.microsoft.com/office/drawing/2014/main" xmlns="" id="{F76ADAC5-E4BD-4D9B-9FF6-2ECD52D6CAA6}"/>
                </a:ext>
              </a:extLst>
            </p:cNvPr>
            <p:cNvSpPr/>
            <p:nvPr/>
          </p:nvSpPr>
          <p:spPr>
            <a:xfrm>
              <a:off x="3400214"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8">
              <a:extLst>
                <a:ext uri="{FF2B5EF4-FFF2-40B4-BE49-F238E27FC236}">
                  <a16:creationId xmlns:a16="http://schemas.microsoft.com/office/drawing/2014/main" xmlns="" id="{3800D314-C332-4C1E-BB90-F8E5BF89392A}"/>
                </a:ext>
              </a:extLst>
            </p:cNvPr>
            <p:cNvSpPr/>
            <p:nvPr/>
          </p:nvSpPr>
          <p:spPr>
            <a:xfrm>
              <a:off x="2797708"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00DCDFF2-CE1A-40C4-A1B4-831F956564A5}"/>
                </a:ext>
              </a:extLst>
            </p:cNvPr>
            <p:cNvSpPr/>
            <p:nvPr/>
          </p:nvSpPr>
          <p:spPr>
            <a:xfrm rot="5400000">
              <a:off x="2833259" y="1600459"/>
              <a:ext cx="734260" cy="44882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Arrow: Pentagon 20">
              <a:extLst>
                <a:ext uri="{FF2B5EF4-FFF2-40B4-BE49-F238E27FC236}">
                  <a16:creationId xmlns:a16="http://schemas.microsoft.com/office/drawing/2014/main" xmlns="" id="{F81E39E0-57C8-4662-89AF-A693990DF95D}"/>
                </a:ext>
              </a:extLst>
            </p:cNvPr>
            <p:cNvSpPr/>
            <p:nvPr/>
          </p:nvSpPr>
          <p:spPr>
            <a:xfrm rot="5400000">
              <a:off x="1735361" y="2616400"/>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Pentagon 21">
              <a:extLst>
                <a:ext uri="{FF2B5EF4-FFF2-40B4-BE49-F238E27FC236}">
                  <a16:creationId xmlns:a16="http://schemas.microsoft.com/office/drawing/2014/main" xmlns="" id="{A92117CC-DD25-457F-A712-43CF14AF7DAE}"/>
                </a:ext>
              </a:extLst>
            </p:cNvPr>
            <p:cNvSpPr/>
            <p:nvPr/>
          </p:nvSpPr>
          <p:spPr>
            <a:xfrm rot="5400000">
              <a:off x="1884939"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Pentagon 22">
              <a:extLst>
                <a:ext uri="{FF2B5EF4-FFF2-40B4-BE49-F238E27FC236}">
                  <a16:creationId xmlns:a16="http://schemas.microsoft.com/office/drawing/2014/main" xmlns="" id="{D462B00C-2DDC-47EB-B513-2CE646E760E6}"/>
                </a:ext>
              </a:extLst>
            </p:cNvPr>
            <p:cNvSpPr/>
            <p:nvPr/>
          </p:nvSpPr>
          <p:spPr>
            <a:xfrm rot="5400000">
              <a:off x="2869260" y="1181736"/>
              <a:ext cx="662260" cy="696006"/>
            </a:xfrm>
            <a:prstGeom prst="homePlate">
              <a:avLst/>
            </a:prstGeom>
            <a:gradFill flip="none" rotWithShape="1">
              <a:gsLst>
                <a:gs pos="0">
                  <a:srgbClr val="CC3300"/>
                </a:gs>
                <a:gs pos="100000">
                  <a:srgbClr val="FF99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3">
              <a:extLst>
                <a:ext uri="{FF2B5EF4-FFF2-40B4-BE49-F238E27FC236}">
                  <a16:creationId xmlns:a16="http://schemas.microsoft.com/office/drawing/2014/main" xmlns="" id="{1205A22E-5894-47BF-91E1-1903AF4F85AC}"/>
                </a:ext>
              </a:extLst>
            </p:cNvPr>
            <p:cNvSpPr txBox="1"/>
            <p:nvPr/>
          </p:nvSpPr>
          <p:spPr>
            <a:xfrm>
              <a:off x="2808999"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02</a:t>
              </a:r>
            </a:p>
          </p:txBody>
        </p:sp>
        <p:sp>
          <p:nvSpPr>
            <p:cNvPr id="23" name="TextBox 24">
              <a:extLst>
                <a:ext uri="{FF2B5EF4-FFF2-40B4-BE49-F238E27FC236}">
                  <a16:creationId xmlns:a16="http://schemas.microsoft.com/office/drawing/2014/main" xmlns="" id="{3D3DB8B6-20A5-4225-9A3A-6F97A370CA2F}"/>
                </a:ext>
              </a:extLst>
            </p:cNvPr>
            <p:cNvSpPr txBox="1"/>
            <p:nvPr/>
          </p:nvSpPr>
          <p:spPr>
            <a:xfrm>
              <a:off x="2531471" y="2102607"/>
              <a:ext cx="1391479" cy="430887"/>
            </a:xfrm>
            <a:prstGeom prst="rect">
              <a:avLst/>
            </a:prstGeom>
            <a:noFill/>
          </p:spPr>
          <p:txBody>
            <a:bodyPr wrap="square" rtlCol="0">
              <a:spAutoFit/>
            </a:bodyPr>
            <a:lstStyle>
              <a:defPPr>
                <a:defRPr lang="fr-FR"/>
              </a:defPPr>
              <a:lvl1pPr algn="ctr">
                <a:defRPr sz="1100" b="1">
                  <a:latin typeface="Century Gothic" panose="020B0502020202020204" pitchFamily="34" charset="0"/>
                </a:defRPr>
              </a:lvl1pPr>
            </a:lstStyle>
            <a:p>
              <a:r>
                <a:rPr lang="en-US" dirty="0"/>
                <a:t>INDICATEURS CONTRACTUELS</a:t>
              </a:r>
            </a:p>
          </p:txBody>
        </p:sp>
        <p:sp>
          <p:nvSpPr>
            <p:cNvPr id="24" name="TextBox 25">
              <a:extLst>
                <a:ext uri="{FF2B5EF4-FFF2-40B4-BE49-F238E27FC236}">
                  <a16:creationId xmlns:a16="http://schemas.microsoft.com/office/drawing/2014/main" xmlns="" id="{CBF1DB60-8EAB-4198-8B98-9369F37D2921}"/>
                </a:ext>
              </a:extLst>
            </p:cNvPr>
            <p:cNvSpPr txBox="1"/>
            <p:nvPr/>
          </p:nvSpPr>
          <p:spPr>
            <a:xfrm>
              <a:off x="2316372" y="2518818"/>
              <a:ext cx="1719569" cy="430887"/>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DDDDDDDDDDDDDDDDDDDDDDDDDDDDDDDDD</a:t>
              </a:r>
              <a:endParaRPr lang="en-US" sz="1100" dirty="0">
                <a:solidFill>
                  <a:schemeClr val="bg1">
                    <a:lumMod val="50000"/>
                  </a:schemeClr>
                </a:solidFill>
              </a:endParaRPr>
            </a:p>
          </p:txBody>
        </p:sp>
      </p:grpSp>
      <p:grpSp>
        <p:nvGrpSpPr>
          <p:cNvPr id="25" name="Group 2">
            <a:extLst>
              <a:ext uri="{FF2B5EF4-FFF2-40B4-BE49-F238E27FC236}">
                <a16:creationId xmlns:a16="http://schemas.microsoft.com/office/drawing/2014/main" xmlns="" id="{8186FC58-FEB3-4C88-B816-4D1DEAB5D71B}"/>
              </a:ext>
            </a:extLst>
          </p:cNvPr>
          <p:cNvGrpSpPr/>
          <p:nvPr/>
        </p:nvGrpSpPr>
        <p:grpSpPr>
          <a:xfrm>
            <a:off x="4313947" y="1198275"/>
            <a:ext cx="1671101" cy="3718704"/>
            <a:chOff x="4313947" y="1198275"/>
            <a:chExt cx="1671101" cy="3718704"/>
          </a:xfrm>
          <a:effectLst/>
        </p:grpSpPr>
        <p:sp>
          <p:nvSpPr>
            <p:cNvPr id="26" name="Rectangle: Top Corners Rounded 27">
              <a:extLst>
                <a:ext uri="{FF2B5EF4-FFF2-40B4-BE49-F238E27FC236}">
                  <a16:creationId xmlns:a16="http://schemas.microsoft.com/office/drawing/2014/main" xmlns="" id="{8F4F6020-80E4-46D5-AC9E-087987BCEBAE}"/>
                </a:ext>
              </a:extLst>
            </p:cNvPr>
            <p:cNvSpPr/>
            <p:nvPr/>
          </p:nvSpPr>
          <p:spPr>
            <a:xfrm>
              <a:off x="5349322"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28">
              <a:extLst>
                <a:ext uri="{FF2B5EF4-FFF2-40B4-BE49-F238E27FC236}">
                  <a16:creationId xmlns:a16="http://schemas.microsoft.com/office/drawing/2014/main" xmlns="" id="{71F040EC-DAA8-4BB6-BD3F-CD5A0B112629}"/>
                </a:ext>
              </a:extLst>
            </p:cNvPr>
            <p:cNvSpPr/>
            <p:nvPr/>
          </p:nvSpPr>
          <p:spPr>
            <a:xfrm>
              <a:off x="4746816"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CE82FF95-AF23-4AA3-8F93-5CAC05A2BA35}"/>
                </a:ext>
              </a:extLst>
            </p:cNvPr>
            <p:cNvSpPr/>
            <p:nvPr/>
          </p:nvSpPr>
          <p:spPr>
            <a:xfrm rot="5400000">
              <a:off x="4782367" y="1600459"/>
              <a:ext cx="734260" cy="44882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Arrow: Pentagon 30">
              <a:extLst>
                <a:ext uri="{FF2B5EF4-FFF2-40B4-BE49-F238E27FC236}">
                  <a16:creationId xmlns:a16="http://schemas.microsoft.com/office/drawing/2014/main" xmlns="" id="{27EA1AAE-9ACF-479B-BD6C-AD5F06DE468B}"/>
                </a:ext>
              </a:extLst>
            </p:cNvPr>
            <p:cNvSpPr/>
            <p:nvPr/>
          </p:nvSpPr>
          <p:spPr>
            <a:xfrm rot="5400000">
              <a:off x="3684469" y="2616399"/>
              <a:ext cx="2930058" cy="1671101"/>
            </a:xfrm>
            <a:prstGeom prst="homePlat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0" name="Arrow: Pentagon 31">
              <a:extLst>
                <a:ext uri="{FF2B5EF4-FFF2-40B4-BE49-F238E27FC236}">
                  <a16:creationId xmlns:a16="http://schemas.microsoft.com/office/drawing/2014/main" xmlns="" id="{BBB3EFD2-AE9F-45BC-9EE1-96A3C7235109}"/>
                </a:ext>
              </a:extLst>
            </p:cNvPr>
            <p:cNvSpPr/>
            <p:nvPr/>
          </p:nvSpPr>
          <p:spPr>
            <a:xfrm rot="5400000">
              <a:off x="3810261" y="262199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2">
              <a:extLst>
                <a:ext uri="{FF2B5EF4-FFF2-40B4-BE49-F238E27FC236}">
                  <a16:creationId xmlns:a16="http://schemas.microsoft.com/office/drawing/2014/main" xmlns="" id="{FFC46002-54F3-4E52-B986-7DB0A659ACB9}"/>
                </a:ext>
              </a:extLst>
            </p:cNvPr>
            <p:cNvSpPr/>
            <p:nvPr/>
          </p:nvSpPr>
          <p:spPr>
            <a:xfrm rot="5400000">
              <a:off x="4818368" y="1181736"/>
              <a:ext cx="662260" cy="696006"/>
            </a:xfrm>
            <a:prstGeom prst="homePlate">
              <a:avLst/>
            </a:prstGeom>
            <a:gradFill flip="none" rotWithShape="1">
              <a:gsLst>
                <a:gs pos="0">
                  <a:srgbClr val="0000FF"/>
                </a:gs>
                <a:gs pos="100000">
                  <a:srgbClr val="0033CC"/>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3">
              <a:extLst>
                <a:ext uri="{FF2B5EF4-FFF2-40B4-BE49-F238E27FC236}">
                  <a16:creationId xmlns:a16="http://schemas.microsoft.com/office/drawing/2014/main" xmlns="" id="{5A5E014D-3C02-409D-9BB9-AE515C013AA6}"/>
                </a:ext>
              </a:extLst>
            </p:cNvPr>
            <p:cNvSpPr txBox="1"/>
            <p:nvPr/>
          </p:nvSpPr>
          <p:spPr>
            <a:xfrm>
              <a:off x="4758107"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03</a:t>
              </a:r>
            </a:p>
          </p:txBody>
        </p:sp>
        <p:sp>
          <p:nvSpPr>
            <p:cNvPr id="33" name="TextBox 34">
              <a:extLst>
                <a:ext uri="{FF2B5EF4-FFF2-40B4-BE49-F238E27FC236}">
                  <a16:creationId xmlns:a16="http://schemas.microsoft.com/office/drawing/2014/main" xmlns="" id="{447205E3-E6B4-4994-989B-898F7424950F}"/>
                </a:ext>
              </a:extLst>
            </p:cNvPr>
            <p:cNvSpPr txBox="1"/>
            <p:nvPr/>
          </p:nvSpPr>
          <p:spPr>
            <a:xfrm>
              <a:off x="4439004" y="2137150"/>
              <a:ext cx="1391479" cy="261610"/>
            </a:xfrm>
            <a:prstGeom prst="rect">
              <a:avLst/>
            </a:prstGeom>
            <a:noFill/>
          </p:spPr>
          <p:txBody>
            <a:bodyPr wrap="square" rtlCol="0">
              <a:spAutoFit/>
            </a:bodyPr>
            <a:lstStyle/>
            <a:p>
              <a:pPr algn="ctr"/>
              <a:r>
                <a:rPr lang="en-US" sz="1100" b="1" dirty="0">
                  <a:latin typeface="Century Gothic" panose="020B0502020202020204" pitchFamily="34" charset="0"/>
                </a:rPr>
                <a:t>PERFORMANCE</a:t>
              </a:r>
            </a:p>
          </p:txBody>
        </p:sp>
        <p:sp>
          <p:nvSpPr>
            <p:cNvPr id="34" name="TextBox 35">
              <a:extLst>
                <a:ext uri="{FF2B5EF4-FFF2-40B4-BE49-F238E27FC236}">
                  <a16:creationId xmlns:a16="http://schemas.microsoft.com/office/drawing/2014/main" xmlns="" id="{B50B6B15-5436-4B62-AC8F-A6E024D2246C}"/>
                </a:ext>
              </a:extLst>
            </p:cNvPr>
            <p:cNvSpPr txBox="1"/>
            <p:nvPr/>
          </p:nvSpPr>
          <p:spPr>
            <a:xfrm>
              <a:off x="4610236"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 </a:t>
              </a:r>
              <a:endParaRPr lang="en-US" sz="1100" dirty="0">
                <a:solidFill>
                  <a:schemeClr val="bg1">
                    <a:lumMod val="50000"/>
                  </a:schemeClr>
                </a:solidFill>
              </a:endParaRPr>
            </a:p>
          </p:txBody>
        </p:sp>
      </p:grpSp>
      <p:grpSp>
        <p:nvGrpSpPr>
          <p:cNvPr id="35" name="Group 3">
            <a:extLst>
              <a:ext uri="{FF2B5EF4-FFF2-40B4-BE49-F238E27FC236}">
                <a16:creationId xmlns:a16="http://schemas.microsoft.com/office/drawing/2014/main" xmlns="" id="{DFFD7C4E-9210-4DAF-8D60-5C528992284A}"/>
              </a:ext>
            </a:extLst>
          </p:cNvPr>
          <p:cNvGrpSpPr/>
          <p:nvPr/>
        </p:nvGrpSpPr>
        <p:grpSpPr>
          <a:xfrm>
            <a:off x="6263055" y="1198275"/>
            <a:ext cx="1671101" cy="3718704"/>
            <a:chOff x="6263055" y="1198275"/>
            <a:chExt cx="1671101" cy="3718704"/>
          </a:xfrm>
          <a:effectLst/>
        </p:grpSpPr>
        <p:sp>
          <p:nvSpPr>
            <p:cNvPr id="36" name="Rectangle: Top Corners Rounded 37">
              <a:extLst>
                <a:ext uri="{FF2B5EF4-FFF2-40B4-BE49-F238E27FC236}">
                  <a16:creationId xmlns:a16="http://schemas.microsoft.com/office/drawing/2014/main" xmlns="" id="{66E38BD2-5042-4616-9379-CA9361332CE2}"/>
                </a:ext>
              </a:extLst>
            </p:cNvPr>
            <p:cNvSpPr/>
            <p:nvPr/>
          </p:nvSpPr>
          <p:spPr>
            <a:xfrm>
              <a:off x="7298430"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8">
              <a:extLst>
                <a:ext uri="{FF2B5EF4-FFF2-40B4-BE49-F238E27FC236}">
                  <a16:creationId xmlns:a16="http://schemas.microsoft.com/office/drawing/2014/main" xmlns="" id="{615A7297-D1EF-4E27-952E-D8E6EEF5E095}"/>
                </a:ext>
              </a:extLst>
            </p:cNvPr>
            <p:cNvSpPr/>
            <p:nvPr/>
          </p:nvSpPr>
          <p:spPr>
            <a:xfrm>
              <a:off x="6695924"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3832344B-E0B2-41BE-8C73-904C4DEEAE23}"/>
                </a:ext>
              </a:extLst>
            </p:cNvPr>
            <p:cNvSpPr/>
            <p:nvPr/>
          </p:nvSpPr>
          <p:spPr>
            <a:xfrm rot="5400000">
              <a:off x="6731475" y="1600459"/>
              <a:ext cx="734260" cy="448821"/>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Arrow: Pentagon 40">
              <a:extLst>
                <a:ext uri="{FF2B5EF4-FFF2-40B4-BE49-F238E27FC236}">
                  <a16:creationId xmlns:a16="http://schemas.microsoft.com/office/drawing/2014/main" xmlns="" id="{D08B20D6-8EAC-469B-9AC3-EC6391D6D2B1}"/>
                </a:ext>
              </a:extLst>
            </p:cNvPr>
            <p:cNvSpPr/>
            <p:nvPr/>
          </p:nvSpPr>
          <p:spPr>
            <a:xfrm rot="5400000">
              <a:off x="5633577"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Arrow: Pentagon 41">
              <a:extLst>
                <a:ext uri="{FF2B5EF4-FFF2-40B4-BE49-F238E27FC236}">
                  <a16:creationId xmlns:a16="http://schemas.microsoft.com/office/drawing/2014/main" xmlns="" id="{C04D3C31-11D5-4322-8203-C2F496493A0C}"/>
                </a:ext>
              </a:extLst>
            </p:cNvPr>
            <p:cNvSpPr/>
            <p:nvPr/>
          </p:nvSpPr>
          <p:spPr>
            <a:xfrm rot="5400000">
              <a:off x="5770288" y="2660803"/>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2">
              <a:extLst>
                <a:ext uri="{FF2B5EF4-FFF2-40B4-BE49-F238E27FC236}">
                  <a16:creationId xmlns:a16="http://schemas.microsoft.com/office/drawing/2014/main" xmlns="" id="{6D399962-D6C5-4C68-A9AE-EF8B66E3F9A7}"/>
                </a:ext>
              </a:extLst>
            </p:cNvPr>
            <p:cNvSpPr/>
            <p:nvPr/>
          </p:nvSpPr>
          <p:spPr>
            <a:xfrm rot="5400000">
              <a:off x="6767476" y="1181736"/>
              <a:ext cx="662260" cy="696006"/>
            </a:xfrm>
            <a:prstGeom prst="homePlate">
              <a:avLst/>
            </a:prstGeom>
            <a:gradFill flip="none" rotWithShape="1">
              <a:gsLst>
                <a:gs pos="0">
                  <a:srgbClr val="006666"/>
                </a:gs>
                <a:gs pos="100000">
                  <a:srgbClr val="00CC99"/>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Box 43">
              <a:extLst>
                <a:ext uri="{FF2B5EF4-FFF2-40B4-BE49-F238E27FC236}">
                  <a16:creationId xmlns:a16="http://schemas.microsoft.com/office/drawing/2014/main" xmlns="" id="{60AB3964-C6BB-4C52-836C-C49E59FA461D}"/>
                </a:ext>
              </a:extLst>
            </p:cNvPr>
            <p:cNvSpPr txBox="1"/>
            <p:nvPr/>
          </p:nvSpPr>
          <p:spPr>
            <a:xfrm>
              <a:off x="6707215"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04</a:t>
              </a:r>
            </a:p>
          </p:txBody>
        </p:sp>
        <p:sp>
          <p:nvSpPr>
            <p:cNvPr id="43" name="TextBox 44">
              <a:extLst>
                <a:ext uri="{FF2B5EF4-FFF2-40B4-BE49-F238E27FC236}">
                  <a16:creationId xmlns:a16="http://schemas.microsoft.com/office/drawing/2014/main" xmlns="" id="{9800CB8D-4F7E-46FD-938F-71FFC109427C}"/>
                </a:ext>
              </a:extLst>
            </p:cNvPr>
            <p:cNvSpPr txBox="1"/>
            <p:nvPr/>
          </p:nvSpPr>
          <p:spPr>
            <a:xfrm>
              <a:off x="6344294" y="2111409"/>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PRODUCTIVITE</a:t>
              </a:r>
              <a:endParaRPr lang="en-US" sz="1100" b="1" dirty="0">
                <a:latin typeface="Century Gothic" panose="020B0502020202020204" pitchFamily="34" charset="0"/>
              </a:endParaRPr>
            </a:p>
          </p:txBody>
        </p:sp>
        <p:sp>
          <p:nvSpPr>
            <p:cNvPr id="44" name="TextBox 45">
              <a:extLst>
                <a:ext uri="{FF2B5EF4-FFF2-40B4-BE49-F238E27FC236}">
                  <a16:creationId xmlns:a16="http://schemas.microsoft.com/office/drawing/2014/main" xmlns="" id="{8AD46C59-CB53-43AC-A45F-93AB98C3E6D2}"/>
                </a:ext>
              </a:extLst>
            </p:cNvPr>
            <p:cNvSpPr txBox="1"/>
            <p:nvPr/>
          </p:nvSpPr>
          <p:spPr>
            <a:xfrm>
              <a:off x="6559344" y="2857372"/>
              <a:ext cx="1083213" cy="600164"/>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a:t>
              </a:r>
              <a:endParaRPr lang="en-US" sz="1100" dirty="0">
                <a:solidFill>
                  <a:schemeClr val="bg1">
                    <a:lumMod val="50000"/>
                  </a:schemeClr>
                </a:solidFill>
              </a:endParaRPr>
            </a:p>
          </p:txBody>
        </p:sp>
      </p:grpSp>
      <p:grpSp>
        <p:nvGrpSpPr>
          <p:cNvPr id="45" name="Group 12">
            <a:extLst>
              <a:ext uri="{FF2B5EF4-FFF2-40B4-BE49-F238E27FC236}">
                <a16:creationId xmlns:a16="http://schemas.microsoft.com/office/drawing/2014/main" xmlns="" id="{100EE0F4-9E19-4097-9929-CA7480FBE28F}"/>
              </a:ext>
            </a:extLst>
          </p:cNvPr>
          <p:cNvGrpSpPr/>
          <p:nvPr/>
        </p:nvGrpSpPr>
        <p:grpSpPr>
          <a:xfrm>
            <a:off x="8212163" y="1198275"/>
            <a:ext cx="1671101" cy="3718704"/>
            <a:chOff x="8212163" y="1198275"/>
            <a:chExt cx="1671101" cy="3718704"/>
          </a:xfrm>
          <a:effectLst/>
        </p:grpSpPr>
        <p:sp>
          <p:nvSpPr>
            <p:cNvPr id="46" name="Rectangle: Top Corners Rounded 47">
              <a:extLst>
                <a:ext uri="{FF2B5EF4-FFF2-40B4-BE49-F238E27FC236}">
                  <a16:creationId xmlns:a16="http://schemas.microsoft.com/office/drawing/2014/main" xmlns="" id="{2223E9A6-9DC8-4E16-80FD-73133CBE338D}"/>
                </a:ext>
              </a:extLst>
            </p:cNvPr>
            <p:cNvSpPr/>
            <p:nvPr/>
          </p:nvSpPr>
          <p:spPr>
            <a:xfrm>
              <a:off x="9247538"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Top Corners Rounded 48">
              <a:extLst>
                <a:ext uri="{FF2B5EF4-FFF2-40B4-BE49-F238E27FC236}">
                  <a16:creationId xmlns:a16="http://schemas.microsoft.com/office/drawing/2014/main" xmlns="" id="{10972DAE-71E8-4B65-8C4C-A98C1C53D386}"/>
                </a:ext>
              </a:extLst>
            </p:cNvPr>
            <p:cNvSpPr/>
            <p:nvPr/>
          </p:nvSpPr>
          <p:spPr>
            <a:xfrm>
              <a:off x="8645032"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F9C82F61-77FC-4F7A-A7DC-C872EE549F8C}"/>
                </a:ext>
              </a:extLst>
            </p:cNvPr>
            <p:cNvSpPr/>
            <p:nvPr/>
          </p:nvSpPr>
          <p:spPr>
            <a:xfrm rot="5400000">
              <a:off x="8680583" y="1600459"/>
              <a:ext cx="734260" cy="448821"/>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Arrow: Pentagon 50">
              <a:extLst>
                <a:ext uri="{FF2B5EF4-FFF2-40B4-BE49-F238E27FC236}">
                  <a16:creationId xmlns:a16="http://schemas.microsoft.com/office/drawing/2014/main" xmlns="" id="{B6B13E48-F50F-40EB-A6C3-A61EA5A5C1F8}"/>
                </a:ext>
              </a:extLst>
            </p:cNvPr>
            <p:cNvSpPr/>
            <p:nvPr/>
          </p:nvSpPr>
          <p:spPr>
            <a:xfrm rot="5400000">
              <a:off x="7582685"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Arrow: Pentagon 51">
              <a:extLst>
                <a:ext uri="{FF2B5EF4-FFF2-40B4-BE49-F238E27FC236}">
                  <a16:creationId xmlns:a16="http://schemas.microsoft.com/office/drawing/2014/main" xmlns="" id="{B6202EAC-A41F-4A4F-84CB-12D6BADA34D5}"/>
                </a:ext>
              </a:extLst>
            </p:cNvPr>
            <p:cNvSpPr/>
            <p:nvPr/>
          </p:nvSpPr>
          <p:spPr>
            <a:xfrm rot="5400000">
              <a:off x="7711078" y="2632387"/>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Pentagon 52">
              <a:extLst>
                <a:ext uri="{FF2B5EF4-FFF2-40B4-BE49-F238E27FC236}">
                  <a16:creationId xmlns:a16="http://schemas.microsoft.com/office/drawing/2014/main" xmlns="" id="{D2BB27BE-95F5-4E3C-9E96-EC8DE6ED49C0}"/>
                </a:ext>
              </a:extLst>
            </p:cNvPr>
            <p:cNvSpPr/>
            <p:nvPr/>
          </p:nvSpPr>
          <p:spPr>
            <a:xfrm rot="5400000">
              <a:off x="8716584" y="1181736"/>
              <a:ext cx="662260" cy="696006"/>
            </a:xfrm>
            <a:prstGeom prst="homePlate">
              <a:avLst/>
            </a:prstGeom>
            <a:gradFill flip="none" rotWithShape="1">
              <a:gsLst>
                <a:gs pos="0">
                  <a:srgbClr val="006600"/>
                </a:gs>
                <a:gs pos="100000">
                  <a:srgbClr val="00CC00"/>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Box 53">
              <a:extLst>
                <a:ext uri="{FF2B5EF4-FFF2-40B4-BE49-F238E27FC236}">
                  <a16:creationId xmlns:a16="http://schemas.microsoft.com/office/drawing/2014/main" xmlns="" id="{97B51917-A9FA-41BB-90C2-1CEA4E99482B}"/>
                </a:ext>
              </a:extLst>
            </p:cNvPr>
            <p:cNvSpPr txBox="1"/>
            <p:nvPr/>
          </p:nvSpPr>
          <p:spPr>
            <a:xfrm>
              <a:off x="8656323"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05</a:t>
              </a:r>
            </a:p>
          </p:txBody>
        </p:sp>
        <p:sp>
          <p:nvSpPr>
            <p:cNvPr id="53" name="TextBox 54">
              <a:extLst>
                <a:ext uri="{FF2B5EF4-FFF2-40B4-BE49-F238E27FC236}">
                  <a16:creationId xmlns:a16="http://schemas.microsoft.com/office/drawing/2014/main" xmlns="" id="{3B19A3F5-0DF0-4E7E-9DA8-75EB1BC629ED}"/>
                </a:ext>
              </a:extLst>
            </p:cNvPr>
            <p:cNvSpPr txBox="1"/>
            <p:nvPr/>
          </p:nvSpPr>
          <p:spPr>
            <a:xfrm>
              <a:off x="8346912" y="2113080"/>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QUALITE</a:t>
              </a:r>
              <a:endParaRPr lang="en-US" sz="1100" b="1" dirty="0">
                <a:latin typeface="Century Gothic" panose="020B0502020202020204" pitchFamily="34" charset="0"/>
              </a:endParaRPr>
            </a:p>
          </p:txBody>
        </p:sp>
        <p:sp>
          <p:nvSpPr>
            <p:cNvPr id="54" name="TextBox 55">
              <a:extLst>
                <a:ext uri="{FF2B5EF4-FFF2-40B4-BE49-F238E27FC236}">
                  <a16:creationId xmlns:a16="http://schemas.microsoft.com/office/drawing/2014/main" xmlns="" id="{23484671-82E5-4FDA-9A56-3C93AAA42BC6}"/>
                </a:ext>
              </a:extLst>
            </p:cNvPr>
            <p:cNvSpPr txBox="1"/>
            <p:nvPr/>
          </p:nvSpPr>
          <p:spPr>
            <a:xfrm>
              <a:off x="8508452" y="2857372"/>
              <a:ext cx="1083213" cy="769441"/>
            </a:xfrm>
            <a:prstGeom prst="rect">
              <a:avLst/>
            </a:prstGeom>
            <a:noFill/>
          </p:spPr>
          <p:txBody>
            <a:bodyPr wrap="square" rtlCol="0">
              <a:spAutoFit/>
            </a:bodyPr>
            <a:lstStyle/>
            <a:p>
              <a:pPr algn="ctr"/>
              <a:r>
                <a:rPr lang="en-US" sz="1100" dirty="0" smtClean="0">
                  <a:solidFill>
                    <a:schemeClr val="bg1">
                      <a:lumMod val="50000"/>
                    </a:schemeClr>
                  </a:solidFill>
                </a:rPr>
                <a:t>DDDDDDDDDDDDDDDDDDDDDDDDDDDDDDD</a:t>
              </a:r>
              <a:endParaRPr lang="en-US" sz="1100" dirty="0">
                <a:solidFill>
                  <a:schemeClr val="bg1">
                    <a:lumMod val="50000"/>
                  </a:schemeClr>
                </a:solidFill>
              </a:endParaRPr>
            </a:p>
          </p:txBody>
        </p:sp>
      </p:grpSp>
      <p:grpSp>
        <p:nvGrpSpPr>
          <p:cNvPr id="55" name="Group 66">
            <a:extLst>
              <a:ext uri="{FF2B5EF4-FFF2-40B4-BE49-F238E27FC236}">
                <a16:creationId xmlns:a16="http://schemas.microsoft.com/office/drawing/2014/main" xmlns="" id="{BA713FED-C5FB-4175-9BB9-32B95F445263}"/>
              </a:ext>
            </a:extLst>
          </p:cNvPr>
          <p:cNvGrpSpPr/>
          <p:nvPr/>
        </p:nvGrpSpPr>
        <p:grpSpPr>
          <a:xfrm>
            <a:off x="10161271" y="1198275"/>
            <a:ext cx="1671101" cy="3718704"/>
            <a:chOff x="10161271" y="1198275"/>
            <a:chExt cx="1671101" cy="3718704"/>
          </a:xfrm>
          <a:effectLst/>
        </p:grpSpPr>
        <p:sp>
          <p:nvSpPr>
            <p:cNvPr id="56" name="Rectangle: Top Corners Rounded 57">
              <a:extLst>
                <a:ext uri="{FF2B5EF4-FFF2-40B4-BE49-F238E27FC236}">
                  <a16:creationId xmlns:a16="http://schemas.microsoft.com/office/drawing/2014/main" xmlns="" id="{4F05FD65-A26F-429C-ACC0-5D0CDECE0324}"/>
                </a:ext>
              </a:extLst>
            </p:cNvPr>
            <p:cNvSpPr/>
            <p:nvPr/>
          </p:nvSpPr>
          <p:spPr>
            <a:xfrm>
              <a:off x="11196646" y="1200136"/>
              <a:ext cx="204398"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Top Corners Rounded 58">
              <a:extLst>
                <a:ext uri="{FF2B5EF4-FFF2-40B4-BE49-F238E27FC236}">
                  <a16:creationId xmlns:a16="http://schemas.microsoft.com/office/drawing/2014/main" xmlns="" id="{4C9D4162-64D1-466F-B18C-73F03B47E948}"/>
                </a:ext>
              </a:extLst>
            </p:cNvPr>
            <p:cNvSpPr/>
            <p:nvPr/>
          </p:nvSpPr>
          <p:spPr>
            <a:xfrm>
              <a:off x="10594140" y="1199803"/>
              <a:ext cx="324500" cy="111828"/>
            </a:xfrm>
            <a:prstGeom prst="round2SameRect">
              <a:avLst>
                <a:gd name="adj1" fmla="val 50000"/>
                <a:gd name="adj2" fmla="val 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4F94FA4E-C290-4982-B3DB-2FB3DE579224}"/>
                </a:ext>
              </a:extLst>
            </p:cNvPr>
            <p:cNvSpPr/>
            <p:nvPr/>
          </p:nvSpPr>
          <p:spPr>
            <a:xfrm rot="5400000">
              <a:off x="10629691" y="1600459"/>
              <a:ext cx="734260" cy="448821"/>
            </a:xfrm>
            <a:prstGeom prst="rect">
              <a:avLst/>
            </a:prstGeom>
            <a:solidFill>
              <a:srgbClr val="808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Arrow: Pentagon 60">
              <a:extLst>
                <a:ext uri="{FF2B5EF4-FFF2-40B4-BE49-F238E27FC236}">
                  <a16:creationId xmlns:a16="http://schemas.microsoft.com/office/drawing/2014/main" xmlns="" id="{910A3C52-26C3-4E2D-90DF-8139EDE559F6}"/>
                </a:ext>
              </a:extLst>
            </p:cNvPr>
            <p:cNvSpPr/>
            <p:nvPr/>
          </p:nvSpPr>
          <p:spPr>
            <a:xfrm rot="5400000">
              <a:off x="9531793" y="2616399"/>
              <a:ext cx="2930058" cy="1671101"/>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0" name="Arrow: Pentagon 61">
              <a:extLst>
                <a:ext uri="{FF2B5EF4-FFF2-40B4-BE49-F238E27FC236}">
                  <a16:creationId xmlns:a16="http://schemas.microsoft.com/office/drawing/2014/main" xmlns="" id="{1C935F6B-05B8-4020-8A51-4F5EACD8F721}"/>
                </a:ext>
              </a:extLst>
            </p:cNvPr>
            <p:cNvSpPr/>
            <p:nvPr/>
          </p:nvSpPr>
          <p:spPr>
            <a:xfrm rot="5400000">
              <a:off x="9665244" y="2656931"/>
              <a:ext cx="2663687" cy="1531292"/>
            </a:xfrm>
            <a:prstGeom prst="homePlat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Pentagon 62">
              <a:extLst>
                <a:ext uri="{FF2B5EF4-FFF2-40B4-BE49-F238E27FC236}">
                  <a16:creationId xmlns:a16="http://schemas.microsoft.com/office/drawing/2014/main" xmlns="" id="{3BD2911A-2A72-4015-9E22-DF4000E004DF}"/>
                </a:ext>
              </a:extLst>
            </p:cNvPr>
            <p:cNvSpPr/>
            <p:nvPr/>
          </p:nvSpPr>
          <p:spPr>
            <a:xfrm rot="5400000">
              <a:off x="10665692" y="1181736"/>
              <a:ext cx="662260" cy="696006"/>
            </a:xfrm>
            <a:prstGeom prst="homePlate">
              <a:avLst/>
            </a:prstGeom>
            <a:gradFill flip="none" rotWithShape="1">
              <a:gsLst>
                <a:gs pos="0">
                  <a:srgbClr val="663300"/>
                </a:gs>
                <a:gs pos="100000">
                  <a:srgbClr val="996633"/>
                </a:gs>
              </a:gsLst>
              <a:lin ang="81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TextBox 63">
              <a:extLst>
                <a:ext uri="{FF2B5EF4-FFF2-40B4-BE49-F238E27FC236}">
                  <a16:creationId xmlns:a16="http://schemas.microsoft.com/office/drawing/2014/main" xmlns="" id="{68943599-9751-48F9-8BC4-B3DBB11BB75D}"/>
                </a:ext>
              </a:extLst>
            </p:cNvPr>
            <p:cNvSpPr txBox="1"/>
            <p:nvPr/>
          </p:nvSpPr>
          <p:spPr>
            <a:xfrm>
              <a:off x="10605431" y="1198275"/>
              <a:ext cx="787791"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b="1" dirty="0">
                  <a:solidFill>
                    <a:schemeClr val="bg1"/>
                  </a:solidFill>
                  <a:latin typeface="Century Gothic" panose="020B0502020202020204" pitchFamily="34" charset="0"/>
                </a:rPr>
                <a:t>06</a:t>
              </a:r>
            </a:p>
          </p:txBody>
        </p:sp>
        <p:sp>
          <p:nvSpPr>
            <p:cNvPr id="63" name="TextBox 64">
              <a:extLst>
                <a:ext uri="{FF2B5EF4-FFF2-40B4-BE49-F238E27FC236}">
                  <a16:creationId xmlns:a16="http://schemas.microsoft.com/office/drawing/2014/main" xmlns="" id="{47EDCD8E-DFCF-45DC-AABF-028A1B8DED7C}"/>
                </a:ext>
              </a:extLst>
            </p:cNvPr>
            <p:cNvSpPr txBox="1"/>
            <p:nvPr/>
          </p:nvSpPr>
          <p:spPr>
            <a:xfrm>
              <a:off x="10284418" y="2090733"/>
              <a:ext cx="1391479" cy="261610"/>
            </a:xfrm>
            <a:prstGeom prst="rect">
              <a:avLst/>
            </a:prstGeom>
            <a:noFill/>
          </p:spPr>
          <p:txBody>
            <a:bodyPr wrap="square" rtlCol="0">
              <a:spAutoFit/>
            </a:bodyPr>
            <a:lstStyle/>
            <a:p>
              <a:pPr algn="ctr"/>
              <a:r>
                <a:rPr lang="en-US" sz="1100" b="1" dirty="0" smtClean="0">
                  <a:latin typeface="Century Gothic" panose="020B0502020202020204" pitchFamily="34" charset="0"/>
                </a:rPr>
                <a:t>DSI</a:t>
              </a:r>
              <a:endParaRPr lang="en-US" sz="1100" b="1" dirty="0">
                <a:latin typeface="Century Gothic" panose="020B0502020202020204" pitchFamily="34" charset="0"/>
              </a:endParaRPr>
            </a:p>
          </p:txBody>
        </p:sp>
        <p:sp>
          <p:nvSpPr>
            <p:cNvPr id="64" name="TextBox 65">
              <a:extLst>
                <a:ext uri="{FF2B5EF4-FFF2-40B4-BE49-F238E27FC236}">
                  <a16:creationId xmlns:a16="http://schemas.microsoft.com/office/drawing/2014/main" xmlns="" id="{B928F7F6-6AF5-411D-83AD-9E394911A394}"/>
                </a:ext>
              </a:extLst>
            </p:cNvPr>
            <p:cNvSpPr txBox="1"/>
            <p:nvPr/>
          </p:nvSpPr>
          <p:spPr>
            <a:xfrm>
              <a:off x="10231441" y="2301776"/>
              <a:ext cx="1531293" cy="1954381"/>
            </a:xfrm>
            <a:prstGeom prst="rect">
              <a:avLst/>
            </a:prstGeom>
            <a:noFill/>
          </p:spPr>
          <p:txBody>
            <a:bodyPr wrap="square" rtlCol="0">
              <a:spAutoFit/>
            </a:bodyPr>
            <a:lstStyle/>
            <a:p>
              <a:pPr algn="ctr"/>
              <a:r>
                <a:rPr lang="en-US" sz="1100" dirty="0" err="1" smtClean="0">
                  <a:solidFill>
                    <a:schemeClr val="bg1">
                      <a:lumMod val="50000"/>
                    </a:schemeClr>
                  </a:solidFill>
                </a:rPr>
                <a:t>Interconnexion</a:t>
              </a:r>
              <a:r>
                <a:rPr lang="en-US" sz="1100" dirty="0" smtClean="0">
                  <a:solidFill>
                    <a:schemeClr val="bg1">
                      <a:lumMod val="50000"/>
                    </a:schemeClr>
                  </a:solidFill>
                </a:rPr>
                <a:t> SBIN – MCB pour </a:t>
              </a:r>
              <a:r>
                <a:rPr lang="en-US" sz="1100" dirty="0" err="1" smtClean="0">
                  <a:solidFill>
                    <a:schemeClr val="bg1">
                      <a:lumMod val="50000"/>
                    </a:schemeClr>
                  </a:solidFill>
                </a:rPr>
                <a:t>laccès</a:t>
              </a:r>
              <a:r>
                <a:rPr lang="en-US" sz="1100" dirty="0" smtClean="0">
                  <a:solidFill>
                    <a:schemeClr val="bg1">
                      <a:lumMod val="50000"/>
                    </a:schemeClr>
                  </a:solidFill>
                </a:rPr>
                <a:t> à </a:t>
              </a:r>
              <a:r>
                <a:rPr lang="en-US" sz="1100" dirty="0" err="1" smtClean="0">
                  <a:solidFill>
                    <a:schemeClr val="bg1">
                      <a:lumMod val="50000"/>
                    </a:schemeClr>
                  </a:solidFill>
                </a:rPr>
                <a:t>lapplication</a:t>
              </a:r>
              <a:r>
                <a:rPr lang="en-US" sz="1100" dirty="0" smtClean="0">
                  <a:solidFill>
                    <a:schemeClr val="bg1">
                      <a:lumMod val="50000"/>
                    </a:schemeClr>
                  </a:solidFill>
                </a:rPr>
                <a:t> </a:t>
              </a:r>
              <a:r>
                <a:rPr lang="en-US" sz="1100" dirty="0" smtClean="0">
                  <a:solidFill>
                    <a:schemeClr val="bg1">
                      <a:lumMod val="50000"/>
                    </a:schemeClr>
                  </a:solidFill>
                </a:rPr>
                <a:t>métier</a:t>
              </a:r>
              <a:endParaRPr lang="en-US" sz="1100" dirty="0">
                <a:solidFill>
                  <a:schemeClr val="bg1">
                    <a:lumMod val="50000"/>
                  </a:schemeClr>
                </a:solidFill>
              </a:endParaRPr>
            </a:p>
            <a:p>
              <a:pPr algn="ctr"/>
              <a:r>
                <a:rPr lang="en-US" sz="1100" dirty="0" smtClean="0">
                  <a:solidFill>
                    <a:schemeClr val="bg1">
                      <a:lumMod val="50000"/>
                    </a:schemeClr>
                  </a:solidFill>
                </a:rPr>
                <a:t>- </a:t>
              </a:r>
              <a:r>
                <a:rPr lang="en-US" sz="1100" dirty="0" err="1" smtClean="0">
                  <a:solidFill>
                    <a:schemeClr val="bg1">
                      <a:lumMod val="50000"/>
                    </a:schemeClr>
                  </a:solidFill>
                </a:rPr>
                <a:t>Desactivation</a:t>
              </a:r>
              <a:r>
                <a:rPr lang="en-US" sz="1100" dirty="0" smtClean="0">
                  <a:solidFill>
                    <a:schemeClr val="bg1">
                      <a:lumMod val="50000"/>
                    </a:schemeClr>
                  </a:solidFill>
                </a:rPr>
                <a:t> </a:t>
              </a:r>
              <a:r>
                <a:rPr lang="en-US" sz="1100" dirty="0" smtClean="0">
                  <a:solidFill>
                    <a:schemeClr val="bg1">
                      <a:lumMod val="50000"/>
                    </a:schemeClr>
                  </a:solidFill>
                </a:rPr>
                <a:t>des sorties </a:t>
              </a:r>
              <a:r>
                <a:rPr lang="en-US" sz="1100" dirty="0" err="1" smtClean="0">
                  <a:solidFill>
                    <a:schemeClr val="bg1">
                      <a:lumMod val="50000"/>
                    </a:schemeClr>
                  </a:solidFill>
                </a:rPr>
                <a:t>Deffectif</a:t>
              </a:r>
              <a:r>
                <a:rPr lang="en-US" sz="1100" dirty="0" smtClean="0">
                  <a:solidFill>
                    <a:schemeClr val="bg1">
                      <a:lumMod val="50000"/>
                    </a:schemeClr>
                  </a:solidFill>
                </a:rPr>
                <a:t> du mois de </a:t>
              </a:r>
              <a:r>
                <a:rPr lang="en-US" sz="1100" dirty="0" smtClean="0">
                  <a:solidFill>
                    <a:schemeClr val="bg1">
                      <a:lumMod val="50000"/>
                    </a:schemeClr>
                  </a:solidFill>
                </a:rPr>
                <a:t>Fevrier</a:t>
              </a:r>
            </a:p>
            <a:p>
              <a:pPr algn="ctr"/>
              <a:r>
                <a:rPr lang="en-US" sz="1100" dirty="0" smtClean="0">
                  <a:solidFill>
                    <a:schemeClr val="bg1">
                      <a:lumMod val="50000"/>
                    </a:schemeClr>
                  </a:solidFill>
                </a:rPr>
                <a:t>- De nombreuse</a:t>
              </a:r>
              <a:r>
                <a:rPr lang="en-US" sz="1100" dirty="0" smtClean="0">
                  <a:solidFill>
                    <a:schemeClr val="bg1">
                      <a:lumMod val="50000"/>
                    </a:schemeClr>
                  </a:solidFill>
                </a:rPr>
                <a:t>s coupures d’appels sur MTN</a:t>
              </a:r>
            </a:p>
            <a:p>
              <a:pPr algn="ctr"/>
              <a:r>
                <a:rPr lang="en-US" sz="1100" dirty="0" smtClean="0">
                  <a:solidFill>
                    <a:schemeClr val="bg1">
                      <a:lumMod val="50000"/>
                    </a:schemeClr>
                  </a:solidFill>
                </a:rPr>
                <a:t>- Une coupure d’appels  sur MOOV</a:t>
              </a:r>
              <a:endParaRPr lang="en-US" sz="1100" dirty="0">
                <a:solidFill>
                  <a:schemeClr val="bg1">
                    <a:lumMod val="50000"/>
                  </a:schemeClr>
                </a:solidFill>
              </a:endParaRPr>
            </a:p>
          </p:txBody>
        </p:sp>
      </p:grpSp>
      <p:sp>
        <p:nvSpPr>
          <p:cNvPr id="65" name="Oval 16">
            <a:extLst>
              <a:ext uri="{FF2B5EF4-FFF2-40B4-BE49-F238E27FC236}">
                <a16:creationId xmlns:a16="http://schemas.microsoft.com/office/drawing/2014/main" xmlns="" id="{BE6EE991-C4E6-438B-A9AD-DDEBF6D54888}"/>
              </a:ext>
            </a:extLst>
          </p:cNvPr>
          <p:cNvSpPr/>
          <p:nvPr/>
        </p:nvSpPr>
        <p:spPr>
          <a:xfrm>
            <a:off x="276727"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7">
            <a:extLst>
              <a:ext uri="{FF2B5EF4-FFF2-40B4-BE49-F238E27FC236}">
                <a16:creationId xmlns:a16="http://schemas.microsoft.com/office/drawing/2014/main" xmlns="" id="{D87127C6-75B2-4C79-9162-C6AEA4D49606}"/>
              </a:ext>
            </a:extLst>
          </p:cNvPr>
          <p:cNvSpPr/>
          <p:nvPr/>
        </p:nvSpPr>
        <p:spPr>
          <a:xfrm>
            <a:off x="2207284"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8">
            <a:extLst>
              <a:ext uri="{FF2B5EF4-FFF2-40B4-BE49-F238E27FC236}">
                <a16:creationId xmlns:a16="http://schemas.microsoft.com/office/drawing/2014/main" xmlns="" id="{50E38495-0202-4A00-9C31-D750211A8150}"/>
              </a:ext>
            </a:extLst>
          </p:cNvPr>
          <p:cNvSpPr/>
          <p:nvPr/>
        </p:nvSpPr>
        <p:spPr>
          <a:xfrm>
            <a:off x="4137841"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9">
            <a:extLst>
              <a:ext uri="{FF2B5EF4-FFF2-40B4-BE49-F238E27FC236}">
                <a16:creationId xmlns:a16="http://schemas.microsoft.com/office/drawing/2014/main" xmlns="" id="{A12AE342-9958-497F-9D94-A221A9D46ABA}"/>
              </a:ext>
            </a:extLst>
          </p:cNvPr>
          <p:cNvSpPr/>
          <p:nvPr/>
        </p:nvSpPr>
        <p:spPr>
          <a:xfrm>
            <a:off x="6068398"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70">
            <a:extLst>
              <a:ext uri="{FF2B5EF4-FFF2-40B4-BE49-F238E27FC236}">
                <a16:creationId xmlns:a16="http://schemas.microsoft.com/office/drawing/2014/main" xmlns="" id="{8EB08C1D-F03F-48F9-AAC8-7F32B6810453}"/>
              </a:ext>
            </a:extLst>
          </p:cNvPr>
          <p:cNvSpPr/>
          <p:nvPr/>
        </p:nvSpPr>
        <p:spPr>
          <a:xfrm>
            <a:off x="7998955"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1">
            <a:extLst>
              <a:ext uri="{FF2B5EF4-FFF2-40B4-BE49-F238E27FC236}">
                <a16:creationId xmlns:a16="http://schemas.microsoft.com/office/drawing/2014/main" xmlns="" id="{6A82B879-D7EE-4677-8C3B-A481A11F6252}"/>
              </a:ext>
            </a:extLst>
          </p:cNvPr>
          <p:cNvSpPr/>
          <p:nvPr/>
        </p:nvSpPr>
        <p:spPr>
          <a:xfrm>
            <a:off x="9929512" y="5346456"/>
            <a:ext cx="1949108" cy="531228"/>
          </a:xfrm>
          <a:prstGeom prst="ellipse">
            <a:avLst/>
          </a:prstGeom>
          <a:gradFill flip="none" rotWithShape="1">
            <a:gsLst>
              <a:gs pos="15000">
                <a:schemeClr val="tx1">
                  <a:alpha val="35000"/>
                </a:schemeClr>
              </a:gs>
              <a:gs pos="100000">
                <a:srgbClr val="4C4C4C">
                  <a:alpha val="0"/>
                </a:srgbClr>
              </a:gs>
            </a:gsLst>
            <a:path path="circle">
              <a:fillToRect l="50000" t="50000" r="50000" b="50000"/>
            </a:path>
            <a:tileRect/>
          </a:gra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bject 32">
            <a:extLst>
              <a:ext uri="{FF2B5EF4-FFF2-40B4-BE49-F238E27FC236}">
                <a16:creationId xmlns:a16="http://schemas.microsoft.com/office/drawing/2014/main" xmlns="" id="{C76991F2-8A0B-4B36-94A2-B625979C876E}"/>
              </a:ext>
            </a:extLst>
          </p:cNvPr>
          <p:cNvSpPr txBox="1">
            <a:spLocks noGrp="1"/>
          </p:cNvSpPr>
          <p:nvPr>
            <p:ph type="title"/>
          </p:nvPr>
        </p:nvSpPr>
        <p:spPr>
          <a:xfrm>
            <a:off x="41568" y="197984"/>
            <a:ext cx="10491654" cy="305212"/>
          </a:xfrm>
          <a:prstGeom prst="rect">
            <a:avLst/>
          </a:prstGeom>
        </p:spPr>
        <p:txBody>
          <a:bodyPr vert="horz" wrap="square" lIns="0" tIns="12700" rIns="0" bIns="0" rtlCol="0">
            <a:spAutoFit/>
          </a:bodyPr>
          <a:lstStyle/>
          <a:p>
            <a:pPr marL="12700">
              <a:lnSpc>
                <a:spcPct val="100000"/>
              </a:lnSpc>
              <a:spcBef>
                <a:spcPts val="100"/>
              </a:spcBef>
            </a:pPr>
            <a:r>
              <a:rPr lang="fr-FR" sz="1900" b="1" spc="-70" dirty="0">
                <a:latin typeface="Verdana" panose="020B0604030504040204" pitchFamily="34" charset="0"/>
                <a:ea typeface="Verdana" panose="020B0604030504040204" pitchFamily="34" charset="0"/>
              </a:rPr>
              <a:t>SYNTHESE : </a:t>
            </a:r>
            <a:r>
              <a:rPr lang="fr-FR" sz="1900" b="1" spc="-70" dirty="0">
                <a:solidFill>
                  <a:srgbClr val="FF0000"/>
                </a:solidFill>
                <a:latin typeface="Verdana" panose="020B0604030504040204" pitchFamily="34" charset="0"/>
                <a:ea typeface="Verdana" panose="020B0604030504040204" pitchFamily="34" charset="0"/>
              </a:rPr>
              <a:t>QUOI RETENIR?</a:t>
            </a:r>
            <a:endParaRPr sz="1900" b="1"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43926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0476" cy="6858856"/>
          </a:xfrm>
          <a:prstGeom prst="rect">
            <a:avLst/>
          </a:prstGeom>
        </p:spPr>
      </p:pic>
      <p:sp>
        <p:nvSpPr>
          <p:cNvPr id="6" name="ZoneTexte 5"/>
          <p:cNvSpPr txBox="1"/>
          <p:nvPr/>
        </p:nvSpPr>
        <p:spPr>
          <a:xfrm>
            <a:off x="836340" y="2533393"/>
            <a:ext cx="10682869" cy="707886"/>
          </a:xfrm>
          <a:prstGeom prst="rect">
            <a:avLst/>
          </a:prstGeom>
          <a:noFill/>
        </p:spPr>
        <p:txBody>
          <a:bodyPr wrap="square" rtlCol="0">
            <a:spAutoFit/>
          </a:bodyPr>
          <a:lstStyle/>
          <a:p>
            <a:pPr algn="ctr"/>
            <a:r>
              <a:rPr lang="fr-FR" sz="4000" b="1" dirty="0">
                <a:solidFill>
                  <a:schemeClr val="accent2"/>
                </a:solidFill>
                <a:latin typeface="Arial" pitchFamily="34" charset="0"/>
                <a:cs typeface="Arial" pitchFamily="34" charset="0"/>
              </a:rPr>
              <a:t>FIN DU DOCUMENT</a:t>
            </a:r>
          </a:p>
        </p:txBody>
      </p:sp>
    </p:spTree>
    <p:extLst>
      <p:ext uri="{BB962C8B-B14F-4D97-AF65-F5344CB8AC3E}">
        <p14:creationId xmlns:p14="http://schemas.microsoft.com/office/powerpoint/2010/main" val="1104945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 y="0"/>
            <a:ext cx="12190473" cy="6858856"/>
          </a:xfrm>
          <a:prstGeom prst="rect">
            <a:avLst/>
          </a:prstGeom>
        </p:spPr>
      </p:pic>
      <p:sp>
        <p:nvSpPr>
          <p:cNvPr id="4" name="ZoneTexte 3"/>
          <p:cNvSpPr txBox="1"/>
          <p:nvPr/>
        </p:nvSpPr>
        <p:spPr>
          <a:xfrm>
            <a:off x="2439719" y="3920197"/>
            <a:ext cx="6953250" cy="1569660"/>
          </a:xfrm>
          <a:prstGeom prst="rect">
            <a:avLst/>
          </a:prstGeom>
          <a:noFill/>
        </p:spPr>
        <p:txBody>
          <a:bodyPr wrap="square" rtlCol="0">
            <a:spAutoFit/>
          </a:bodyPr>
          <a:lstStyle/>
          <a:p>
            <a:pPr algn="ctr">
              <a:lnSpc>
                <a:spcPct val="200000"/>
              </a:lnSpc>
            </a:pPr>
            <a:r>
              <a:rPr lang="fr-FR" sz="2400" b="1" dirty="0" smtClean="0">
                <a:solidFill>
                  <a:schemeClr val="accent2"/>
                </a:solidFill>
                <a:latin typeface="Arial" pitchFamily="34" charset="0"/>
                <a:cs typeface="Arial" panose="020B0604020202020204" pitchFamily="34" charset="0"/>
              </a:rPr>
              <a:t>COPIL</a:t>
            </a:r>
            <a:endParaRPr lang="fr-FR" sz="2400" b="1" dirty="0">
              <a:solidFill>
                <a:schemeClr val="accent2"/>
              </a:solidFill>
              <a:latin typeface="Arial" pitchFamily="34" charset="0"/>
              <a:cs typeface="Arial" panose="020B0604020202020204" pitchFamily="34" charset="0"/>
            </a:endParaRPr>
          </a:p>
          <a:p>
            <a:pPr algn="ctr">
              <a:lnSpc>
                <a:spcPct val="200000"/>
              </a:lnSpc>
            </a:pPr>
            <a:r>
              <a:rPr lang="fr-FR" sz="2400" b="1" dirty="0">
                <a:solidFill>
                  <a:schemeClr val="accent2"/>
                </a:solidFill>
                <a:latin typeface="Arial" pitchFamily="34" charset="0"/>
                <a:cs typeface="Arial" panose="020B0604020202020204" pitchFamily="34" charset="0"/>
              </a:rPr>
              <a:t>DIRECTION </a:t>
            </a:r>
            <a:r>
              <a:rPr lang="fr-FR" sz="2400" b="1" dirty="0" smtClean="0">
                <a:solidFill>
                  <a:schemeClr val="accent2"/>
                </a:solidFill>
                <a:latin typeface="Arial" pitchFamily="34" charset="0"/>
                <a:cs typeface="Arial" panose="020B0604020202020204" pitchFamily="34" charset="0"/>
              </a:rPr>
              <a:t>BUSINESS</a:t>
            </a:r>
            <a:endParaRPr lang="fr-FR" sz="2400" b="1" dirty="0">
              <a:solidFill>
                <a:schemeClr val="accent2"/>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356543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15651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1437"/>
            <a:ext cx="12192000" cy="6590152"/>
          </a:xfrm>
          <a:prstGeom prst="rect">
            <a:avLst/>
          </a:prstGeom>
          <a:blipFill>
            <a:blip r:embed="rId2"/>
            <a:tile tx="0" ty="0" sx="100000" sy="100000" flip="none" algn="tl"/>
          </a:blipFill>
          <a:effectLst>
            <a:glow rad="63500">
              <a:schemeClr val="accent4">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6" name="Rectangle à coins arrondis 25"/>
          <p:cNvSpPr/>
          <p:nvPr/>
        </p:nvSpPr>
        <p:spPr>
          <a:xfrm>
            <a:off x="10460" y="4857187"/>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10440" y="4023373"/>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10467" y="3335128"/>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16157" y="2589746"/>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016" y="1728942"/>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0" y="1011038"/>
            <a:ext cx="1852863" cy="538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Graphique 3"/>
          <p:cNvGraphicFramePr>
            <a:graphicFrameLocks/>
          </p:cNvGraphicFramePr>
          <p:nvPr>
            <p:extLst>
              <p:ext uri="{D42A27DB-BD31-4B8C-83A1-F6EECF244321}">
                <p14:modId xmlns:p14="http://schemas.microsoft.com/office/powerpoint/2010/main" val="3034454432"/>
              </p:ext>
            </p:extLst>
          </p:nvPr>
        </p:nvGraphicFramePr>
        <p:xfrm>
          <a:off x="2241507" y="757767"/>
          <a:ext cx="2300243" cy="2362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p:cNvGraphicFramePr>
            <a:graphicFrameLocks/>
          </p:cNvGraphicFramePr>
          <p:nvPr>
            <p:extLst>
              <p:ext uri="{D42A27DB-BD31-4B8C-83A1-F6EECF244321}">
                <p14:modId xmlns:p14="http://schemas.microsoft.com/office/powerpoint/2010/main" val="1536314607"/>
              </p:ext>
            </p:extLst>
          </p:nvPr>
        </p:nvGraphicFramePr>
        <p:xfrm>
          <a:off x="4673600" y="757767"/>
          <a:ext cx="3514725" cy="23574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aphique 6"/>
          <p:cNvGraphicFramePr>
            <a:graphicFrameLocks/>
          </p:cNvGraphicFramePr>
          <p:nvPr>
            <p:extLst>
              <p:ext uri="{D42A27DB-BD31-4B8C-83A1-F6EECF244321}">
                <p14:modId xmlns:p14="http://schemas.microsoft.com/office/powerpoint/2010/main" val="1672947976"/>
              </p:ext>
            </p:extLst>
          </p:nvPr>
        </p:nvGraphicFramePr>
        <p:xfrm>
          <a:off x="2241507" y="3232856"/>
          <a:ext cx="5946818" cy="27841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p:cNvGraphicFramePr>
            <a:graphicFrameLocks/>
          </p:cNvGraphicFramePr>
          <p:nvPr>
            <p:extLst>
              <p:ext uri="{D42A27DB-BD31-4B8C-83A1-F6EECF244321}">
                <p14:modId xmlns:p14="http://schemas.microsoft.com/office/powerpoint/2010/main" val="2307223675"/>
              </p:ext>
            </p:extLst>
          </p:nvPr>
        </p:nvGraphicFramePr>
        <p:xfrm>
          <a:off x="8320176" y="3232856"/>
          <a:ext cx="3629026" cy="2784122"/>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à coins arrondis 2"/>
          <p:cNvSpPr/>
          <p:nvPr/>
        </p:nvSpPr>
        <p:spPr>
          <a:xfrm>
            <a:off x="83434" y="1094874"/>
            <a:ext cx="553452" cy="3970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1</a:t>
            </a:r>
            <a:r>
              <a:rPr lang="fr-FR" sz="1200" dirty="0" smtClean="0">
                <a:solidFill>
                  <a:schemeClr val="accent1"/>
                </a:solidFill>
              </a:rPr>
              <a:t>2</a:t>
            </a:r>
            <a:endParaRPr lang="fr-FR" sz="1200" dirty="0">
              <a:solidFill>
                <a:schemeClr val="accent1"/>
              </a:solidFill>
            </a:endParaRPr>
          </a:p>
        </p:txBody>
      </p:sp>
      <p:sp>
        <p:nvSpPr>
          <p:cNvPr id="9" name="Rectangle à coins arrondis 8"/>
          <p:cNvSpPr/>
          <p:nvPr/>
        </p:nvSpPr>
        <p:spPr>
          <a:xfrm>
            <a:off x="83434" y="1769019"/>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accent1"/>
                </a:solidFill>
              </a:rPr>
              <a:t>193/7</a:t>
            </a:r>
            <a:endParaRPr lang="fr-FR" sz="1200" dirty="0">
              <a:solidFill>
                <a:schemeClr val="accent1"/>
              </a:solidFill>
            </a:endParaRPr>
          </a:p>
        </p:txBody>
      </p:sp>
      <p:sp>
        <p:nvSpPr>
          <p:cNvPr id="10" name="Rectangle à coins arrondis 9"/>
          <p:cNvSpPr/>
          <p:nvPr/>
        </p:nvSpPr>
        <p:spPr>
          <a:xfrm>
            <a:off x="96238" y="2634661"/>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6</a:t>
            </a:r>
            <a:endParaRPr lang="fr-FR" sz="1200" dirty="0">
              <a:solidFill>
                <a:schemeClr val="accent1"/>
              </a:solidFill>
            </a:endParaRPr>
          </a:p>
        </p:txBody>
      </p:sp>
      <p:sp>
        <p:nvSpPr>
          <p:cNvPr id="11" name="Rectangle à coins arrondis 10"/>
          <p:cNvSpPr/>
          <p:nvPr/>
        </p:nvSpPr>
        <p:spPr>
          <a:xfrm>
            <a:off x="108274" y="3382932"/>
            <a:ext cx="617614"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accent1"/>
                </a:solidFill>
              </a:rPr>
              <a:t>55</a:t>
            </a:r>
            <a:endParaRPr lang="fr-FR" sz="1200" dirty="0">
              <a:solidFill>
                <a:schemeClr val="accent1"/>
              </a:solidFill>
            </a:endParaRPr>
          </a:p>
        </p:txBody>
      </p:sp>
      <p:sp>
        <p:nvSpPr>
          <p:cNvPr id="12" name="Rectangle à coins arrondis 11"/>
          <p:cNvSpPr/>
          <p:nvPr/>
        </p:nvSpPr>
        <p:spPr>
          <a:xfrm>
            <a:off x="84206" y="407225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solidFill>
              </a:rPr>
              <a:t>4</a:t>
            </a:r>
          </a:p>
        </p:txBody>
      </p:sp>
      <p:sp>
        <p:nvSpPr>
          <p:cNvPr id="13" name="Rectangle à coins arrondis 12"/>
          <p:cNvSpPr/>
          <p:nvPr/>
        </p:nvSpPr>
        <p:spPr>
          <a:xfrm>
            <a:off x="98055" y="4913836"/>
            <a:ext cx="553453" cy="4451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accent1"/>
                </a:solidFill>
                <a:effectLst>
                  <a:outerShdw blurRad="38100" dist="25400" dir="5400000" algn="ctr" rotWithShape="0">
                    <a:srgbClr val="6E747A">
                      <a:alpha val="43000"/>
                    </a:srgbClr>
                  </a:outerShdw>
                </a:effectLst>
              </a:rPr>
              <a:t>1</a:t>
            </a:r>
            <a:endParaRPr lang="fr-FR" sz="1200" dirty="0">
              <a:ln w="0"/>
              <a:solidFill>
                <a:schemeClr val="accent1"/>
              </a:solidFill>
              <a:effectLst>
                <a:outerShdw blurRad="38100" dist="25400" dir="5400000" algn="ctr" rotWithShape="0">
                  <a:srgbClr val="6E747A">
                    <a:alpha val="43000"/>
                  </a:srgbClr>
                </a:outerShdw>
              </a:effectLst>
            </a:endParaRPr>
          </a:p>
        </p:txBody>
      </p:sp>
      <p:sp>
        <p:nvSpPr>
          <p:cNvPr id="14" name="ZoneTexte 13"/>
          <p:cNvSpPr txBox="1"/>
          <p:nvPr/>
        </p:nvSpPr>
        <p:spPr>
          <a:xfrm>
            <a:off x="636886" y="1094874"/>
            <a:ext cx="1472770" cy="400110"/>
          </a:xfrm>
          <a:prstGeom prst="rect">
            <a:avLst/>
          </a:prstGeom>
          <a:noFill/>
        </p:spPr>
        <p:txBody>
          <a:bodyPr wrap="square" rtlCol="0">
            <a:spAutoFit/>
          </a:bodyPr>
          <a:lstStyle/>
          <a:p>
            <a:r>
              <a:rPr lang="fr-FR" sz="1000" b="1" dirty="0" smtClean="0"/>
              <a:t>Nombre de tickets d’incidents</a:t>
            </a:r>
            <a:endParaRPr lang="fr-FR" sz="1000" b="1" dirty="0"/>
          </a:p>
        </p:txBody>
      </p:sp>
      <p:sp>
        <p:nvSpPr>
          <p:cNvPr id="15" name="ZoneTexte 14"/>
          <p:cNvSpPr txBox="1"/>
          <p:nvPr/>
        </p:nvSpPr>
        <p:spPr>
          <a:xfrm>
            <a:off x="668965" y="1740575"/>
            <a:ext cx="1572542" cy="553445"/>
          </a:xfrm>
          <a:prstGeom prst="rect">
            <a:avLst/>
          </a:prstGeom>
          <a:noFill/>
        </p:spPr>
        <p:txBody>
          <a:bodyPr wrap="square" rtlCol="0">
            <a:spAutoFit/>
          </a:bodyPr>
          <a:lstStyle/>
          <a:p>
            <a:r>
              <a:rPr lang="fr-FR" sz="1000" b="1" dirty="0" smtClean="0"/>
              <a:t>Nombre de postes opérationnels VS fonctionnels</a:t>
            </a:r>
            <a:endParaRPr lang="fr-FR" sz="1000" b="1" dirty="0"/>
          </a:p>
        </p:txBody>
      </p:sp>
      <p:sp>
        <p:nvSpPr>
          <p:cNvPr id="16" name="ZoneTexte 15"/>
          <p:cNvSpPr txBox="1"/>
          <p:nvPr/>
        </p:nvSpPr>
        <p:spPr>
          <a:xfrm>
            <a:off x="675622" y="2668509"/>
            <a:ext cx="1395297" cy="400110"/>
          </a:xfrm>
          <a:prstGeom prst="rect">
            <a:avLst/>
          </a:prstGeom>
          <a:noFill/>
        </p:spPr>
        <p:txBody>
          <a:bodyPr wrap="square" rtlCol="0">
            <a:spAutoFit/>
          </a:bodyPr>
          <a:lstStyle/>
          <a:p>
            <a:r>
              <a:rPr lang="fr-FR" sz="1000" b="1" dirty="0" smtClean="0"/>
              <a:t>tickets d’incidents ouverts</a:t>
            </a:r>
            <a:endParaRPr lang="fr-FR" sz="1000" b="1" dirty="0"/>
          </a:p>
        </p:txBody>
      </p:sp>
      <p:sp>
        <p:nvSpPr>
          <p:cNvPr id="17" name="ZoneTexte 16"/>
          <p:cNvSpPr txBox="1"/>
          <p:nvPr/>
        </p:nvSpPr>
        <p:spPr>
          <a:xfrm>
            <a:off x="732725" y="3383151"/>
            <a:ext cx="1395297" cy="400110"/>
          </a:xfrm>
          <a:prstGeom prst="rect">
            <a:avLst/>
          </a:prstGeom>
          <a:noFill/>
        </p:spPr>
        <p:txBody>
          <a:bodyPr wrap="square" rtlCol="0">
            <a:spAutoFit/>
          </a:bodyPr>
          <a:lstStyle/>
          <a:p>
            <a:r>
              <a:rPr lang="fr-FR" sz="1000" b="1" dirty="0" smtClean="0"/>
              <a:t>Temps moyen de traitement (en min)</a:t>
            </a:r>
            <a:endParaRPr lang="fr-FR" sz="1000" b="1" dirty="0"/>
          </a:p>
        </p:txBody>
      </p:sp>
      <p:sp>
        <p:nvSpPr>
          <p:cNvPr id="18" name="ZoneTexte 17"/>
          <p:cNvSpPr txBox="1"/>
          <p:nvPr/>
        </p:nvSpPr>
        <p:spPr>
          <a:xfrm>
            <a:off x="714359" y="4139725"/>
            <a:ext cx="1395297" cy="246221"/>
          </a:xfrm>
          <a:prstGeom prst="rect">
            <a:avLst/>
          </a:prstGeom>
          <a:noFill/>
        </p:spPr>
        <p:txBody>
          <a:bodyPr wrap="square" rtlCol="0">
            <a:spAutoFit/>
          </a:bodyPr>
          <a:lstStyle/>
          <a:p>
            <a:r>
              <a:rPr lang="fr-FR" sz="1000" b="1" dirty="0" smtClean="0"/>
              <a:t>Projet en cours</a:t>
            </a:r>
            <a:endParaRPr lang="fr-FR" sz="1000" b="1" dirty="0"/>
          </a:p>
        </p:txBody>
      </p:sp>
      <p:sp>
        <p:nvSpPr>
          <p:cNvPr id="19" name="ZoneTexte 18"/>
          <p:cNvSpPr txBox="1"/>
          <p:nvPr/>
        </p:nvSpPr>
        <p:spPr>
          <a:xfrm>
            <a:off x="725888" y="5003120"/>
            <a:ext cx="1395297" cy="246221"/>
          </a:xfrm>
          <a:prstGeom prst="rect">
            <a:avLst/>
          </a:prstGeom>
          <a:noFill/>
        </p:spPr>
        <p:txBody>
          <a:bodyPr wrap="square" rtlCol="0">
            <a:spAutoFit/>
          </a:bodyPr>
          <a:lstStyle/>
          <a:p>
            <a:r>
              <a:rPr lang="fr-FR" sz="1000" b="1" dirty="0" smtClean="0"/>
              <a:t>Projet en retard</a:t>
            </a:r>
            <a:endParaRPr lang="fr-FR" sz="1000" b="1" dirty="0"/>
          </a:p>
        </p:txBody>
      </p:sp>
      <p:graphicFrame>
        <p:nvGraphicFramePr>
          <p:cNvPr id="20" name="Graphique 19"/>
          <p:cNvGraphicFramePr>
            <a:graphicFrameLocks/>
          </p:cNvGraphicFramePr>
          <p:nvPr>
            <p:extLst>
              <p:ext uri="{D42A27DB-BD31-4B8C-83A1-F6EECF244321}">
                <p14:modId xmlns:p14="http://schemas.microsoft.com/office/powerpoint/2010/main" val="309857800"/>
              </p:ext>
            </p:extLst>
          </p:nvPr>
        </p:nvGraphicFramePr>
        <p:xfrm>
          <a:off x="8320176" y="757767"/>
          <a:ext cx="3629026" cy="2357468"/>
        </p:xfrm>
        <a:graphic>
          <a:graphicData uri="http://schemas.openxmlformats.org/drawingml/2006/chart">
            <c:chart xmlns:c="http://schemas.openxmlformats.org/drawingml/2006/chart" xmlns:r="http://schemas.openxmlformats.org/officeDocument/2006/relationships" r:id="rId7"/>
          </a:graphicData>
        </a:graphic>
      </p:graphicFrame>
      <p:sp>
        <p:nvSpPr>
          <p:cNvPr id="27" name="ZoneTexte 26"/>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1</a:t>
            </a:r>
            <a:endParaRPr lang="fr-FR" b="1" u="sng" dirty="0"/>
          </a:p>
          <a:p>
            <a:endParaRPr lang="fr-FR" dirty="0"/>
          </a:p>
        </p:txBody>
      </p:sp>
    </p:spTree>
    <p:extLst>
      <p:ext uri="{BB962C8B-B14F-4D97-AF65-F5344CB8AC3E}">
        <p14:creationId xmlns:p14="http://schemas.microsoft.com/office/powerpoint/2010/main" val="46646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87159"/>
            <a:ext cx="12192000" cy="661443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5" name="Graphique 4"/>
          <p:cNvGraphicFramePr>
            <a:graphicFrameLocks/>
          </p:cNvGraphicFramePr>
          <p:nvPr>
            <p:extLst>
              <p:ext uri="{D42A27DB-BD31-4B8C-83A1-F6EECF244321}">
                <p14:modId xmlns:p14="http://schemas.microsoft.com/office/powerpoint/2010/main" val="2798530193"/>
              </p:ext>
            </p:extLst>
          </p:nvPr>
        </p:nvGraphicFramePr>
        <p:xfrm>
          <a:off x="96252" y="3477127"/>
          <a:ext cx="4547937"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a:graphicFrameLocks/>
          </p:cNvGraphicFramePr>
          <p:nvPr>
            <p:extLst>
              <p:ext uri="{D42A27DB-BD31-4B8C-83A1-F6EECF244321}">
                <p14:modId xmlns:p14="http://schemas.microsoft.com/office/powerpoint/2010/main" val="3228304124"/>
              </p:ext>
            </p:extLst>
          </p:nvPr>
        </p:nvGraphicFramePr>
        <p:xfrm>
          <a:off x="4776538" y="3477127"/>
          <a:ext cx="3605461" cy="26108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phique 7"/>
          <p:cNvGraphicFramePr>
            <a:graphicFrameLocks/>
          </p:cNvGraphicFramePr>
          <p:nvPr>
            <p:extLst>
              <p:ext uri="{D42A27DB-BD31-4B8C-83A1-F6EECF244321}">
                <p14:modId xmlns:p14="http://schemas.microsoft.com/office/powerpoint/2010/main" val="3536279495"/>
              </p:ext>
            </p:extLst>
          </p:nvPr>
        </p:nvGraphicFramePr>
        <p:xfrm>
          <a:off x="8524876" y="3477127"/>
          <a:ext cx="3667124" cy="26108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aphique 8"/>
          <p:cNvGraphicFramePr>
            <a:graphicFrameLocks/>
          </p:cNvGraphicFramePr>
          <p:nvPr>
            <p:extLst>
              <p:ext uri="{D42A27DB-BD31-4B8C-83A1-F6EECF244321}">
                <p14:modId xmlns:p14="http://schemas.microsoft.com/office/powerpoint/2010/main" val="622369416"/>
              </p:ext>
            </p:extLst>
          </p:nvPr>
        </p:nvGraphicFramePr>
        <p:xfrm>
          <a:off x="8514348" y="637673"/>
          <a:ext cx="3667124" cy="26000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aphique 9"/>
          <p:cNvGraphicFramePr>
            <a:graphicFrameLocks/>
          </p:cNvGraphicFramePr>
          <p:nvPr>
            <p:extLst>
              <p:ext uri="{D42A27DB-BD31-4B8C-83A1-F6EECF244321}">
                <p14:modId xmlns:p14="http://schemas.microsoft.com/office/powerpoint/2010/main" val="1459063451"/>
              </p:ext>
            </p:extLst>
          </p:nvPr>
        </p:nvGraphicFramePr>
        <p:xfrm>
          <a:off x="4776538" y="649706"/>
          <a:ext cx="3605461" cy="25880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Graphique 10"/>
          <p:cNvGraphicFramePr>
            <a:graphicFrameLocks/>
          </p:cNvGraphicFramePr>
          <p:nvPr>
            <p:extLst>
              <p:ext uri="{D42A27DB-BD31-4B8C-83A1-F6EECF244321}">
                <p14:modId xmlns:p14="http://schemas.microsoft.com/office/powerpoint/2010/main" val="111893210"/>
              </p:ext>
            </p:extLst>
          </p:nvPr>
        </p:nvGraphicFramePr>
        <p:xfrm>
          <a:off x="96252" y="649705"/>
          <a:ext cx="4547937" cy="2588041"/>
        </p:xfrm>
        <a:graphic>
          <a:graphicData uri="http://schemas.openxmlformats.org/drawingml/2006/chart">
            <c:chart xmlns:c="http://schemas.openxmlformats.org/drawingml/2006/chart" xmlns:r="http://schemas.openxmlformats.org/officeDocument/2006/relationships" r:id="rId8"/>
          </a:graphicData>
        </a:graphic>
      </p:graphicFrame>
      <p:sp>
        <p:nvSpPr>
          <p:cNvPr id="13" name="ZoneTexte 12"/>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2</a:t>
            </a:r>
            <a:endParaRPr lang="fr-FR" b="1" u="sng" dirty="0"/>
          </a:p>
          <a:p>
            <a:endParaRPr lang="fr-FR" dirty="0"/>
          </a:p>
        </p:txBody>
      </p:sp>
    </p:spTree>
    <p:extLst>
      <p:ext uri="{BB962C8B-B14F-4D97-AF65-F5344CB8AC3E}">
        <p14:creationId xmlns:p14="http://schemas.microsoft.com/office/powerpoint/2010/main" val="63710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7157"/>
            <a:ext cx="12192000" cy="6602401"/>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Graphique 1"/>
          <p:cNvGraphicFramePr>
            <a:graphicFrameLocks/>
          </p:cNvGraphicFramePr>
          <p:nvPr>
            <p:extLst>
              <p:ext uri="{D42A27DB-BD31-4B8C-83A1-F6EECF244321}">
                <p14:modId xmlns:p14="http://schemas.microsoft.com/office/powerpoint/2010/main" val="4242890928"/>
              </p:ext>
            </p:extLst>
          </p:nvPr>
        </p:nvGraphicFramePr>
        <p:xfrm>
          <a:off x="108283" y="727904"/>
          <a:ext cx="4379496" cy="256273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Administration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poste Production ;</a:t>
            </a:r>
            <a:endParaRPr lang="fr-FR" sz="1400" b="1" u="sng" dirty="0">
              <a:latin typeface="Agency FB" panose="020B0503020202020204" pitchFamily="34" charset="0"/>
            </a:endParaRPr>
          </a:p>
        </p:txBody>
      </p:sp>
      <p:sp>
        <p:nvSpPr>
          <p:cNvPr id="10" name="Rectangle à coins arrondis 9"/>
          <p:cNvSpPr/>
          <p:nvPr/>
        </p:nvSpPr>
        <p:spPr>
          <a:xfrm>
            <a:off x="108283" y="3558336"/>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794324" y="3558336"/>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temps d’</a:t>
            </a:r>
            <a:r>
              <a:rPr lang="fr-FR" sz="1400" b="1" u="sng" dirty="0" err="1" smtClean="0">
                <a:latin typeface="Agency FB" panose="020B0503020202020204" pitchFamily="34" charset="0"/>
              </a:rPr>
              <a:t>innactiviter</a:t>
            </a:r>
            <a:r>
              <a:rPr lang="fr-FR" sz="1400" b="1" u="sng" dirty="0" smtClean="0">
                <a:latin typeface="Agency FB" panose="020B0503020202020204" pitchFamily="34" charset="0"/>
              </a:rPr>
              <a:t>;</a:t>
            </a:r>
            <a:endParaRPr lang="fr-FR" sz="1400" b="1" u="sng" dirty="0">
              <a:latin typeface="Agency FB" panose="020B0503020202020204" pitchFamily="34" charset="0"/>
            </a:endParaRPr>
          </a:p>
        </p:txBody>
      </p:sp>
      <p:sp>
        <p:nvSpPr>
          <p:cNvPr id="12" name="Rectangle à coins arrondis 11"/>
          <p:cNvSpPr/>
          <p:nvPr/>
        </p:nvSpPr>
        <p:spPr>
          <a:xfrm>
            <a:off x="4733544" y="35456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8466890" y="3558336"/>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5311541" y="3584810"/>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projets;</a:t>
            </a:r>
            <a:endParaRPr lang="fr-FR" sz="1400" b="1" u="sng" dirty="0">
              <a:latin typeface="Agency FB" panose="020B0503020202020204" pitchFamily="34" charset="0"/>
            </a:endParaRPr>
          </a:p>
        </p:txBody>
      </p:sp>
      <p:sp>
        <p:nvSpPr>
          <p:cNvPr id="15" name="ZoneTexte 14"/>
          <p:cNvSpPr txBox="1"/>
          <p:nvPr/>
        </p:nvSpPr>
        <p:spPr>
          <a:xfrm>
            <a:off x="9199667" y="3595533"/>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sur les tickets;</a:t>
            </a:r>
            <a:endParaRPr lang="fr-FR" sz="1400" b="1" u="sng" dirty="0">
              <a:latin typeface="Agency FB" panose="020B0503020202020204" pitchFamily="34" charset="0"/>
            </a:endParaRPr>
          </a:p>
        </p:txBody>
      </p:sp>
      <p:sp>
        <p:nvSpPr>
          <p:cNvPr id="16" name="ZoneTexte 15"/>
          <p:cNvSpPr txBox="1"/>
          <p:nvPr/>
        </p:nvSpPr>
        <p:spPr>
          <a:xfrm>
            <a:off x="4763113" y="994542"/>
            <a:ext cx="3584395" cy="2246769"/>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Pour les 2 postes de la DP besoin d’un clavier et 2 souris</a:t>
            </a:r>
          </a:p>
          <a:p>
            <a:pPr marL="285750" indent="-285750">
              <a:buFontTx/>
              <a:buChar char="-"/>
            </a:pPr>
            <a:r>
              <a:rPr lang="fr-FR" sz="1400" dirty="0" smtClean="0">
                <a:latin typeface="Agency FB" panose="020B0503020202020204" pitchFamily="34" charset="0"/>
              </a:rPr>
              <a:t>Pour un  postes de la DRH </a:t>
            </a:r>
            <a:r>
              <a:rPr lang="fr-FR" sz="1400" dirty="0" smtClean="0">
                <a:latin typeface="Agency FB" panose="020B0503020202020204" pitchFamily="34" charset="0"/>
              </a:rPr>
              <a:t>le </a:t>
            </a:r>
            <a:r>
              <a:rPr lang="fr-FR" sz="1400" dirty="0" smtClean="0">
                <a:latin typeface="Agency FB" panose="020B0503020202020204" pitchFamily="34" charset="0"/>
              </a:rPr>
              <a:t>switch a été acheté mais en manque de rallonge pour l’acheté la demande est en cours </a:t>
            </a:r>
            <a:r>
              <a:rPr lang="fr-FR" sz="1400" dirty="0" smtClean="0">
                <a:latin typeface="Agency FB" panose="020B0503020202020204" pitchFamily="34" charset="0"/>
              </a:rPr>
              <a:t>pour le connecter au réseau et d’une sourie ( poste réservé a un stagiaire éventuel)</a:t>
            </a:r>
          </a:p>
          <a:p>
            <a:pPr marL="285750" indent="-285750">
              <a:buFontTx/>
              <a:buChar char="-"/>
            </a:pPr>
            <a:r>
              <a:rPr lang="fr-FR" sz="1400" dirty="0" smtClean="0">
                <a:latin typeface="Agency FB" panose="020B0503020202020204" pitchFamily="34" charset="0"/>
              </a:rPr>
              <a:t>Pour le poste de la DQ besoin d’une souris ( prévoir changer les souris qui ne sont plus très confortables)</a:t>
            </a:r>
          </a:p>
          <a:p>
            <a:pPr marL="285750" indent="-285750">
              <a:buFontTx/>
              <a:buChar char="-"/>
            </a:pPr>
            <a:r>
              <a:rPr lang="fr-FR" sz="1400" dirty="0" smtClean="0">
                <a:latin typeface="Agency FB" panose="020B0503020202020204" pitchFamily="34" charset="0"/>
              </a:rPr>
              <a:t>Pour le poste de la DA </a:t>
            </a:r>
            <a:r>
              <a:rPr lang="fr-FR" sz="1400" dirty="0" smtClean="0">
                <a:latin typeface="Agency FB" panose="020B0503020202020204" pitchFamily="34" charset="0"/>
              </a:rPr>
              <a:t>le switch a été acheté mais pas de rallonge pour le brancher </a:t>
            </a:r>
            <a:endParaRPr lang="fr-FR" sz="1400" dirty="0">
              <a:latin typeface="Agency FB" panose="020B0503020202020204" pitchFamily="34" charset="0"/>
            </a:endParaRPr>
          </a:p>
        </p:txBody>
      </p:sp>
      <p:sp>
        <p:nvSpPr>
          <p:cNvPr id="17" name="ZoneTexte 16"/>
          <p:cNvSpPr txBox="1"/>
          <p:nvPr/>
        </p:nvSpPr>
        <p:spPr>
          <a:xfrm>
            <a:off x="8530390" y="920595"/>
            <a:ext cx="3545305" cy="2462213"/>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MOOV: P11 l’eau de la climatisation endommage le clavier de cette position; P23 l’</a:t>
            </a:r>
            <a:r>
              <a:rPr lang="fr-FR" sz="1400" dirty="0" err="1" smtClean="0">
                <a:latin typeface="Agency FB" panose="020B0503020202020204" pitchFamily="34" charset="0"/>
              </a:rPr>
              <a:t>uc</a:t>
            </a:r>
            <a:r>
              <a:rPr lang="fr-FR" sz="1400" dirty="0" smtClean="0">
                <a:latin typeface="Agency FB" panose="020B0503020202020204" pitchFamily="34" charset="0"/>
              </a:rPr>
              <a:t> est défectueuse</a:t>
            </a:r>
          </a:p>
          <a:p>
            <a:pPr marL="285750" indent="-285750">
              <a:buFontTx/>
              <a:buChar char="-"/>
            </a:pPr>
            <a:r>
              <a:rPr lang="fr-FR" sz="1400" dirty="0" smtClean="0">
                <a:latin typeface="Agency FB" panose="020B0503020202020204" pitchFamily="34" charset="0"/>
              </a:rPr>
              <a:t>MTN: besoin D ’une UC P34 et une souris; p54 </a:t>
            </a:r>
            <a:r>
              <a:rPr lang="fr-FR" sz="1400" dirty="0" err="1" smtClean="0">
                <a:latin typeface="Agency FB" panose="020B0503020202020204" pitchFamily="34" charset="0"/>
              </a:rPr>
              <a:t>ip</a:t>
            </a:r>
            <a:r>
              <a:rPr lang="fr-FR" sz="1400" dirty="0" smtClean="0">
                <a:latin typeface="Agency FB" panose="020B0503020202020204" pitchFamily="34" charset="0"/>
              </a:rPr>
              <a:t> phone HS P53 souris HS, P58 clavier  </a:t>
            </a:r>
          </a:p>
          <a:p>
            <a:r>
              <a:rPr lang="fr-FR" sz="1400" dirty="0" smtClean="0">
                <a:latin typeface="Agency FB" panose="020B0503020202020204" pitchFamily="34" charset="0"/>
              </a:rPr>
              <a:t>NB: les souris P83 P84, P85; P96, P95 sont  remplacer car pénible a utiliser </a:t>
            </a:r>
          </a:p>
          <a:p>
            <a:pPr marL="285750" indent="-285750">
              <a:buFontTx/>
              <a:buChar char="-"/>
            </a:pPr>
            <a:r>
              <a:rPr lang="fr-FR" sz="1400" dirty="0" smtClean="0">
                <a:latin typeface="Agency FB" panose="020B0503020202020204" pitchFamily="34" charset="0"/>
              </a:rPr>
              <a:t>FTY: un disque dure a remplacer sur une position FTY 4 souris a </a:t>
            </a:r>
            <a:r>
              <a:rPr lang="fr-FR" sz="1400" dirty="0">
                <a:latin typeface="Agency FB" panose="020B0503020202020204" pitchFamily="34" charset="0"/>
              </a:rPr>
              <a:t>remplacer car pénible a utiliser </a:t>
            </a:r>
            <a:endParaRPr lang="fr-FR" sz="1400" dirty="0" smtClean="0">
              <a:latin typeface="Agency FB" panose="020B0503020202020204" pitchFamily="34" charset="0"/>
            </a:endParaRPr>
          </a:p>
          <a:p>
            <a:pPr marL="285750" indent="-285750">
              <a:buFontTx/>
              <a:buChar char="-"/>
            </a:pPr>
            <a:r>
              <a:rPr lang="fr-FR" sz="1400" dirty="0" err="1" smtClean="0">
                <a:latin typeface="Agency FB" panose="020B0503020202020204" pitchFamily="34" charset="0"/>
              </a:rPr>
              <a:t>Bytel</a:t>
            </a:r>
            <a:r>
              <a:rPr lang="fr-FR" sz="1400" dirty="0" smtClean="0">
                <a:latin typeface="Agency FB" panose="020B0503020202020204" pitchFamily="34" charset="0"/>
              </a:rPr>
              <a:t> un câble réseau a </a:t>
            </a:r>
            <a:r>
              <a:rPr lang="fr-FR" sz="1400" dirty="0" err="1" smtClean="0">
                <a:latin typeface="Agency FB" panose="020B0503020202020204" pitchFamily="34" charset="0"/>
              </a:rPr>
              <a:t>ressertir</a:t>
            </a:r>
            <a:r>
              <a:rPr lang="fr-FR" sz="1400" dirty="0" smtClean="0">
                <a:latin typeface="Agency FB" panose="020B0503020202020204" pitchFamily="34" charset="0"/>
              </a:rPr>
              <a:t>  </a:t>
            </a:r>
            <a:r>
              <a:rPr lang="fr-FR" sz="1400" dirty="0" smtClean="0">
                <a:latin typeface="Agency FB" panose="020B0503020202020204" pitchFamily="34" charset="0"/>
              </a:rPr>
              <a:t>manque de connecteurs une demande en instance au service logistique</a:t>
            </a:r>
            <a:endParaRPr lang="fr-FR" sz="1400" dirty="0">
              <a:latin typeface="Agency FB" panose="020B0503020202020204" pitchFamily="34" charset="0"/>
            </a:endParaRPr>
          </a:p>
        </p:txBody>
      </p:sp>
      <p:sp>
        <p:nvSpPr>
          <p:cNvPr id="18" name="ZoneTexte 17"/>
          <p:cNvSpPr txBox="1"/>
          <p:nvPr/>
        </p:nvSpPr>
        <p:spPr>
          <a:xfrm>
            <a:off x="4763112" y="3985077"/>
            <a:ext cx="3584395" cy="1815882"/>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BCP Cameroun :  le serveur a déjà été installé nous attendons </a:t>
            </a:r>
            <a:r>
              <a:rPr lang="fr-FR" sz="1400" dirty="0" smtClean="0">
                <a:latin typeface="Agency FB" panose="020B0503020202020204" pitchFamily="34" charset="0"/>
              </a:rPr>
              <a:t>le retour du client pour la suite le projet a pris du retard sur les délais </a:t>
            </a:r>
            <a:r>
              <a:rPr lang="fr-FR" sz="1400" dirty="0" err="1" smtClean="0">
                <a:latin typeface="Agency FB" panose="020B0503020202020204" pitchFamily="34" charset="0"/>
              </a:rPr>
              <a:t>prédefinis</a:t>
            </a:r>
            <a:r>
              <a:rPr lang="fr-FR" sz="1400" dirty="0" smtClean="0">
                <a:latin typeface="Agency FB" panose="020B0503020202020204" pitchFamily="34" charset="0"/>
              </a:rPr>
              <a:t> </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IVR GUINEE BISEAU : le ticket est déjà escaladé chez le support </a:t>
            </a:r>
            <a:r>
              <a:rPr lang="fr-FR" sz="1400" dirty="0" err="1" smtClean="0">
                <a:latin typeface="Agency FB" panose="020B0503020202020204" pitchFamily="34" charset="0"/>
              </a:rPr>
              <a:t>Nobelbiz</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BCP MTN Brazza: stand by</a:t>
            </a:r>
          </a:p>
          <a:p>
            <a:pPr marL="285750" indent="-285750">
              <a:buFontTx/>
              <a:buChar char="-"/>
            </a:pPr>
            <a:r>
              <a:rPr lang="fr-FR" sz="1400" dirty="0" err="1" smtClean="0">
                <a:latin typeface="Agency FB" panose="020B0503020202020204" pitchFamily="34" charset="0"/>
              </a:rPr>
              <a:t>Trunk</a:t>
            </a:r>
            <a:r>
              <a:rPr lang="fr-FR" sz="1400" dirty="0" smtClean="0">
                <a:latin typeface="Agency FB" panose="020B0503020202020204" pitchFamily="34" charset="0"/>
              </a:rPr>
              <a:t> </a:t>
            </a:r>
            <a:r>
              <a:rPr lang="fr-FR" sz="1400" dirty="0" err="1" smtClean="0">
                <a:latin typeface="Agency FB" panose="020B0503020202020204" pitchFamily="34" charset="0"/>
              </a:rPr>
              <a:t>sip</a:t>
            </a:r>
            <a:r>
              <a:rPr lang="fr-FR" sz="1400" dirty="0" smtClean="0">
                <a:latin typeface="Agency FB" panose="020B0503020202020204" pitchFamily="34" charset="0"/>
              </a:rPr>
              <a:t> </a:t>
            </a:r>
            <a:r>
              <a:rPr lang="fr-FR" sz="1400" dirty="0" err="1" smtClean="0">
                <a:latin typeface="Agency FB" panose="020B0503020202020204" pitchFamily="34" charset="0"/>
              </a:rPr>
              <a:t>moov</a:t>
            </a:r>
            <a:r>
              <a:rPr lang="fr-FR" sz="1400" dirty="0" smtClean="0">
                <a:latin typeface="Agency FB" panose="020B0503020202020204" pitchFamily="34" charset="0"/>
              </a:rPr>
              <a:t> : en cours</a:t>
            </a: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19" name="ZoneTexte 18"/>
          <p:cNvSpPr txBox="1"/>
          <p:nvPr/>
        </p:nvSpPr>
        <p:spPr>
          <a:xfrm>
            <a:off x="8643807" y="3926816"/>
            <a:ext cx="3249008" cy="2031325"/>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Le ticket est lier au </a:t>
            </a:r>
            <a:r>
              <a:rPr lang="fr-FR" sz="1400" dirty="0" err="1" smtClean="0">
                <a:latin typeface="Agency FB" panose="020B0503020202020204" pitchFamily="34" charset="0"/>
              </a:rPr>
              <a:t>crn</a:t>
            </a:r>
            <a:r>
              <a:rPr lang="fr-FR" sz="1400" dirty="0" smtClean="0">
                <a:latin typeface="Agency FB" panose="020B0503020202020204" pitchFamily="34" charset="0"/>
              </a:rPr>
              <a:t> est au niveau de la qualité qui n’arrive pas a faire les écoutes en live sur 10/12</a:t>
            </a:r>
          </a:p>
          <a:p>
            <a:pPr marL="285750" indent="-285750">
              <a:buFontTx/>
              <a:buChar char="-"/>
            </a:pPr>
            <a:r>
              <a:rPr lang="fr-FR" sz="1400" dirty="0" smtClean="0">
                <a:latin typeface="Agency FB" panose="020B0503020202020204" pitchFamily="34" charset="0"/>
              </a:rPr>
              <a:t>Le ticket matériel informatique nous ne disposons pas de souris pour ni </a:t>
            </a:r>
            <a:r>
              <a:rPr lang="fr-FR" sz="1400" dirty="0" err="1" smtClean="0">
                <a:latin typeface="Agency FB" panose="020B0503020202020204" pitchFamily="34" charset="0"/>
              </a:rPr>
              <a:t>d’ip</a:t>
            </a:r>
            <a:r>
              <a:rPr lang="fr-FR" sz="1400" dirty="0" smtClean="0">
                <a:latin typeface="Agency FB" panose="020B0503020202020204" pitchFamily="34" charset="0"/>
              </a:rPr>
              <a:t> phone pour procéder au remplacement nous sommes en attende du service logistique</a:t>
            </a:r>
            <a:endParaRPr lang="fr-FR" sz="1400" dirty="0">
              <a:latin typeface="Agency FB" panose="020B0503020202020204" pitchFamily="34" charset="0"/>
            </a:endParaRP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323086" y="3985077"/>
            <a:ext cx="4051381" cy="1169551"/>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Sur MTN Nous </a:t>
            </a:r>
            <a:r>
              <a:rPr lang="fr-FR" sz="1400" dirty="0" smtClean="0">
                <a:latin typeface="Agency FB" panose="020B0503020202020204" pitchFamily="34" charset="0"/>
              </a:rPr>
              <a:t>avons  connu </a:t>
            </a:r>
            <a:r>
              <a:rPr lang="fr-FR" sz="1400" dirty="0" smtClean="0">
                <a:latin typeface="Agency FB" panose="020B0503020202020204" pitchFamily="34" charset="0"/>
              </a:rPr>
              <a:t>des coupures d’appels du a un dysfonctionnement coté client</a:t>
            </a:r>
          </a:p>
          <a:p>
            <a:pPr marL="285750" indent="-285750">
              <a:buFontTx/>
              <a:buChar char="-"/>
            </a:pPr>
            <a:r>
              <a:rPr lang="fr-FR" sz="1400" dirty="0" smtClean="0">
                <a:latin typeface="Agency FB" panose="020B0503020202020204" pitchFamily="34" charset="0"/>
              </a:rPr>
              <a:t>Sur MOOV coupure d’appel du également a un dysfonctionnement coté client de 6h jusqu’à 15h le vendredi</a:t>
            </a:r>
            <a:endParaRPr lang="fr-FR" sz="1400" dirty="0" smtClean="0">
              <a:latin typeface="Agency FB" panose="020B0503020202020204" pitchFamily="34" charset="0"/>
            </a:endParaRPr>
          </a:p>
          <a:p>
            <a:pPr marL="285750" indent="-285750">
              <a:buFontTx/>
              <a:buChar char="-"/>
            </a:pPr>
            <a:endParaRPr lang="fr-FR" sz="1400" dirty="0">
              <a:latin typeface="Agency FB" panose="020B0503020202020204" pitchFamily="34" charset="0"/>
            </a:endParaRPr>
          </a:p>
        </p:txBody>
      </p:sp>
      <p:sp>
        <p:nvSpPr>
          <p:cNvPr id="21" name="ZoneTexte 20"/>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BENIN 3</a:t>
            </a:r>
            <a:endParaRPr lang="fr-FR" b="1" u="sng" dirty="0"/>
          </a:p>
          <a:p>
            <a:endParaRPr lang="fr-FR" dirty="0"/>
          </a:p>
        </p:txBody>
      </p:sp>
    </p:spTree>
    <p:extLst>
      <p:ext uri="{BB962C8B-B14F-4D97-AF65-F5344CB8AC3E}">
        <p14:creationId xmlns:p14="http://schemas.microsoft.com/office/powerpoint/2010/main" val="329886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2725"/>
            <a:ext cx="12192000" cy="650683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6" name="Graphique 5"/>
          <p:cNvGraphicFramePr>
            <a:graphicFrameLocks/>
          </p:cNvGraphicFramePr>
          <p:nvPr>
            <p:extLst>
              <p:ext uri="{D42A27DB-BD31-4B8C-83A1-F6EECF244321}">
                <p14:modId xmlns:p14="http://schemas.microsoft.com/office/powerpoint/2010/main" val="2553223231"/>
              </p:ext>
            </p:extLst>
          </p:nvPr>
        </p:nvGraphicFramePr>
        <p:xfrm>
          <a:off x="8162322" y="829056"/>
          <a:ext cx="3884016" cy="2487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a:graphicFrameLocks/>
          </p:cNvGraphicFramePr>
          <p:nvPr>
            <p:extLst>
              <p:ext uri="{D42A27DB-BD31-4B8C-83A1-F6EECF244321}">
                <p14:modId xmlns:p14="http://schemas.microsoft.com/office/powerpoint/2010/main" val="73276766"/>
              </p:ext>
            </p:extLst>
          </p:nvPr>
        </p:nvGraphicFramePr>
        <p:xfrm>
          <a:off x="4497706" y="829056"/>
          <a:ext cx="3491261" cy="24871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phique 10"/>
          <p:cNvGraphicFramePr>
            <a:graphicFrameLocks/>
          </p:cNvGraphicFramePr>
          <p:nvPr>
            <p:extLst>
              <p:ext uri="{D42A27DB-BD31-4B8C-83A1-F6EECF244321}">
                <p14:modId xmlns:p14="http://schemas.microsoft.com/office/powerpoint/2010/main" val="1309377871"/>
              </p:ext>
            </p:extLst>
          </p:nvPr>
        </p:nvGraphicFramePr>
        <p:xfrm>
          <a:off x="440335" y="829056"/>
          <a:ext cx="3884016" cy="2487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aphique 12"/>
          <p:cNvGraphicFramePr>
            <a:graphicFrameLocks/>
          </p:cNvGraphicFramePr>
          <p:nvPr>
            <p:extLst>
              <p:ext uri="{D42A27DB-BD31-4B8C-83A1-F6EECF244321}">
                <p14:modId xmlns:p14="http://schemas.microsoft.com/office/powerpoint/2010/main" val="3074339362"/>
              </p:ext>
            </p:extLst>
          </p:nvPr>
        </p:nvGraphicFramePr>
        <p:xfrm>
          <a:off x="6275158" y="3535680"/>
          <a:ext cx="5775784" cy="2487168"/>
        </p:xfrm>
        <a:graphic>
          <a:graphicData uri="http://schemas.openxmlformats.org/drawingml/2006/chart">
            <c:chart xmlns:c="http://schemas.openxmlformats.org/drawingml/2006/chart" xmlns:r="http://schemas.openxmlformats.org/officeDocument/2006/relationships" r:id="rId6"/>
          </a:graphicData>
        </a:graphic>
      </p:graphicFrame>
      <p:sp>
        <p:nvSpPr>
          <p:cNvPr id="10" name="ZoneTexte 9"/>
          <p:cNvSpPr txBox="1"/>
          <p:nvPr/>
        </p:nvSpPr>
        <p:spPr>
          <a:xfrm>
            <a:off x="2705124" y="111436"/>
            <a:ext cx="9875520" cy="646331"/>
          </a:xfrm>
          <a:prstGeom prst="rect">
            <a:avLst/>
          </a:prstGeom>
          <a:noFill/>
        </p:spPr>
        <p:txBody>
          <a:bodyPr wrap="square" rtlCol="0">
            <a:spAutoFit/>
          </a:bodyPr>
          <a:lstStyle/>
          <a:p>
            <a:r>
              <a:rPr lang="fr-FR" b="1" u="sng" dirty="0" smtClean="0"/>
              <a:t>TABLEAU DE BORD SUIVI PARC INFORMATIQUE ET SUPPORT FILIALE 1</a:t>
            </a:r>
            <a:endParaRPr lang="fr-FR" b="1" u="sng" dirty="0"/>
          </a:p>
          <a:p>
            <a:endParaRPr lang="fr-FR" dirty="0"/>
          </a:p>
        </p:txBody>
      </p:sp>
      <p:graphicFrame>
        <p:nvGraphicFramePr>
          <p:cNvPr id="14" name="Graphique 13"/>
          <p:cNvGraphicFramePr>
            <a:graphicFrameLocks/>
          </p:cNvGraphicFramePr>
          <p:nvPr>
            <p:extLst>
              <p:ext uri="{D42A27DB-BD31-4B8C-83A1-F6EECF244321}">
                <p14:modId xmlns:p14="http://schemas.microsoft.com/office/powerpoint/2010/main" val="2177386193"/>
              </p:ext>
            </p:extLst>
          </p:nvPr>
        </p:nvGraphicFramePr>
        <p:xfrm>
          <a:off x="440334" y="3535680"/>
          <a:ext cx="5693765" cy="248716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979968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6253"/>
            <a:ext cx="12192000" cy="661736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4733544" y="727904"/>
            <a:ext cx="3664498"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6" name="Rectangle à coins arrondis 5"/>
          <p:cNvSpPr/>
          <p:nvPr/>
        </p:nvSpPr>
        <p:spPr>
          <a:xfrm>
            <a:off x="8530390" y="727904"/>
            <a:ext cx="3545306"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8" name="ZoneTexte 7"/>
          <p:cNvSpPr txBox="1"/>
          <p:nvPr/>
        </p:nvSpPr>
        <p:spPr>
          <a:xfrm>
            <a:off x="5140853" y="727904"/>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CONGO ;</a:t>
            </a:r>
            <a:endParaRPr lang="fr-FR" sz="1400" b="1" u="sng" dirty="0">
              <a:latin typeface="Agency FB" panose="020B0503020202020204" pitchFamily="34" charset="0"/>
            </a:endParaRPr>
          </a:p>
        </p:txBody>
      </p:sp>
      <p:sp>
        <p:nvSpPr>
          <p:cNvPr id="9" name="ZoneTexte 8"/>
          <p:cNvSpPr txBox="1"/>
          <p:nvPr/>
        </p:nvSpPr>
        <p:spPr>
          <a:xfrm>
            <a:off x="9112878" y="686765"/>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CAMEROUN ;</a:t>
            </a:r>
            <a:endParaRPr lang="fr-FR" sz="1400" b="1" u="sng" dirty="0">
              <a:latin typeface="Agency FB" panose="020B0503020202020204" pitchFamily="34" charset="0"/>
            </a:endParaRPr>
          </a:p>
        </p:txBody>
      </p:sp>
      <p:sp>
        <p:nvSpPr>
          <p:cNvPr id="10" name="Rectangle à coins arrondis 9"/>
          <p:cNvSpPr/>
          <p:nvPr/>
        </p:nvSpPr>
        <p:spPr>
          <a:xfrm>
            <a:off x="71708" y="719732"/>
            <a:ext cx="4492913"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1" name="ZoneTexte 10"/>
          <p:cNvSpPr txBox="1"/>
          <p:nvPr/>
        </p:nvSpPr>
        <p:spPr>
          <a:xfrm>
            <a:off x="949774" y="737120"/>
            <a:ext cx="2548128" cy="307777"/>
          </a:xfrm>
          <a:prstGeom prst="rect">
            <a:avLst/>
          </a:prstGeom>
          <a:noFill/>
        </p:spPr>
        <p:txBody>
          <a:bodyPr wrap="square" rtlCol="0">
            <a:spAutoFit/>
          </a:bodyPr>
          <a:lstStyle/>
          <a:p>
            <a:r>
              <a:rPr lang="fr-FR" sz="1400" b="1" u="sng" dirty="0" smtClean="0">
                <a:latin typeface="Agency FB" panose="020B0503020202020204" pitchFamily="34" charset="0"/>
              </a:rPr>
              <a:t>Commentaire cote d’ivoire;</a:t>
            </a:r>
            <a:endParaRPr lang="fr-FR" sz="1400" b="1" u="sng" dirty="0">
              <a:latin typeface="Agency FB" panose="020B0503020202020204" pitchFamily="34" charset="0"/>
            </a:endParaRPr>
          </a:p>
        </p:txBody>
      </p:sp>
      <p:sp>
        <p:nvSpPr>
          <p:cNvPr id="12" name="Rectangle à coins arrondis 11"/>
          <p:cNvSpPr/>
          <p:nvPr/>
        </p:nvSpPr>
        <p:spPr>
          <a:xfrm>
            <a:off x="71708" y="3630200"/>
            <a:ext cx="5761691"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3" name="Rectangle à coins arrondis 12"/>
          <p:cNvSpPr/>
          <p:nvPr/>
        </p:nvSpPr>
        <p:spPr>
          <a:xfrm>
            <a:off x="6186644" y="3632162"/>
            <a:ext cx="5898362" cy="2562732"/>
          </a:xfrm>
          <a:prstGeom prst="roundRect">
            <a:avLst/>
          </a:prstGeom>
          <a:solidFill>
            <a:schemeClr val="bg1"/>
          </a:soli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200" dirty="0">
              <a:solidFill>
                <a:schemeClr val="tx1"/>
              </a:solidFill>
            </a:endParaRPr>
          </a:p>
        </p:txBody>
      </p:sp>
      <p:sp>
        <p:nvSpPr>
          <p:cNvPr id="14" name="ZoneTexte 13"/>
          <p:cNvSpPr txBox="1"/>
          <p:nvPr/>
        </p:nvSpPr>
        <p:spPr>
          <a:xfrm>
            <a:off x="1251045" y="3617238"/>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Conakry</a:t>
            </a:r>
            <a:endParaRPr lang="fr-FR" sz="1400" b="1" u="sng" dirty="0">
              <a:latin typeface="Agency FB" panose="020B0503020202020204" pitchFamily="34" charset="0"/>
            </a:endParaRPr>
          </a:p>
        </p:txBody>
      </p:sp>
      <p:sp>
        <p:nvSpPr>
          <p:cNvPr id="15" name="ZoneTexte 14"/>
          <p:cNvSpPr txBox="1"/>
          <p:nvPr/>
        </p:nvSpPr>
        <p:spPr>
          <a:xfrm>
            <a:off x="7893113" y="3692451"/>
            <a:ext cx="2206752" cy="307777"/>
          </a:xfrm>
          <a:prstGeom prst="rect">
            <a:avLst/>
          </a:prstGeom>
          <a:noFill/>
        </p:spPr>
        <p:txBody>
          <a:bodyPr wrap="square" rtlCol="0">
            <a:spAutoFit/>
          </a:bodyPr>
          <a:lstStyle/>
          <a:p>
            <a:r>
              <a:rPr lang="fr-FR" sz="1400" b="1" u="sng" dirty="0" smtClean="0">
                <a:latin typeface="Agency FB" panose="020B0503020202020204" pitchFamily="34" charset="0"/>
              </a:rPr>
              <a:t>Commentaire BISSEAU</a:t>
            </a:r>
            <a:endParaRPr lang="fr-FR" sz="1400" b="1" u="sng" dirty="0">
              <a:latin typeface="Agency FB" panose="020B0503020202020204" pitchFamily="34" charset="0"/>
            </a:endParaRPr>
          </a:p>
        </p:txBody>
      </p:sp>
      <p:sp>
        <p:nvSpPr>
          <p:cNvPr id="16" name="ZoneTexte 15"/>
          <p:cNvSpPr txBox="1"/>
          <p:nvPr/>
        </p:nvSpPr>
        <p:spPr>
          <a:xfrm>
            <a:off x="4928137" y="1045573"/>
            <a:ext cx="3249008" cy="2954655"/>
          </a:xfrm>
          <a:prstGeom prst="rect">
            <a:avLst/>
          </a:prstGeom>
          <a:noFill/>
        </p:spPr>
        <p:txBody>
          <a:bodyPr wrap="square" rtlCol="0">
            <a:spAutoFit/>
          </a:bodyPr>
          <a:lstStyle/>
          <a:p>
            <a:pPr marL="285750" indent="-285750">
              <a:buFontTx/>
              <a:buChar char="-"/>
            </a:pPr>
            <a:r>
              <a:rPr lang="fr-FR" sz="1200" dirty="0"/>
              <a:t>Au niveau des postes de l’administration, nous soulignons la mise en service du poste 45 qui avait un souci de connectivité depuis le panneau de brassage</a:t>
            </a:r>
            <a:r>
              <a:rPr lang="fr-FR" sz="1200" dirty="0" smtClean="0"/>
              <a:t>.</a:t>
            </a:r>
            <a:endParaRPr lang="fr-FR" sz="1200" dirty="0" smtClean="0"/>
          </a:p>
          <a:p>
            <a:pPr marL="171450" indent="-171450">
              <a:buFontTx/>
              <a:buChar char="-"/>
            </a:pPr>
            <a:r>
              <a:rPr lang="fr-FR" sz="1200" dirty="0" smtClean="0"/>
              <a:t>Plusieurs </a:t>
            </a:r>
            <a:r>
              <a:rPr lang="fr-FR" sz="1200" dirty="0"/>
              <a:t>tickets ont été reçus cette semaine, certains sont clôturés, d’autres sont en cours</a:t>
            </a:r>
            <a:r>
              <a:rPr lang="fr-FR" sz="1200" dirty="0" smtClean="0"/>
              <a:t>.</a:t>
            </a:r>
          </a:p>
          <a:p>
            <a:pPr marL="171450" indent="-171450">
              <a:buFontTx/>
              <a:buChar char="-"/>
            </a:pPr>
            <a:r>
              <a:rPr lang="fr-FR" sz="1200" dirty="0"/>
              <a:t>Les projets en cours sont les suivant :</a:t>
            </a:r>
            <a:br>
              <a:rPr lang="fr-FR" sz="1200" dirty="0"/>
            </a:br>
            <a:r>
              <a:rPr lang="fr-FR" sz="1200" dirty="0"/>
              <a:t>Mettre en place un répondeur pour la campagne en réception d’appel,</a:t>
            </a:r>
            <a:br>
              <a:rPr lang="fr-FR" sz="1200" dirty="0"/>
            </a:br>
            <a:r>
              <a:rPr lang="fr-FR" sz="1200" dirty="0"/>
              <a:t>La mise en place d’un système anti-incendie,</a:t>
            </a:r>
            <a:br>
              <a:rPr lang="fr-FR" sz="1200" dirty="0"/>
            </a:br>
            <a:r>
              <a:rPr lang="fr-FR" sz="1200" dirty="0"/>
              <a:t>La mise en place d’un serveur de redondance.</a:t>
            </a:r>
          </a:p>
          <a:p>
            <a:pPr marL="171450" indent="-171450">
              <a:buFontTx/>
              <a:buChar char="-"/>
            </a:pPr>
            <a:endParaRPr lang="fr-FR" sz="1200" dirty="0"/>
          </a:p>
          <a:p>
            <a:pPr marL="285750" indent="-285750">
              <a:buFontTx/>
              <a:buChar char="-"/>
            </a:pPr>
            <a:endParaRPr lang="fr-FR" sz="1400" dirty="0"/>
          </a:p>
          <a:p>
            <a:pPr marL="285750" indent="-285750">
              <a:buFontTx/>
              <a:buChar char="-"/>
            </a:pPr>
            <a:endParaRPr lang="fr-FR" sz="1400" dirty="0"/>
          </a:p>
          <a:p>
            <a:endParaRPr lang="fr-FR" sz="1400" dirty="0" smtClean="0">
              <a:latin typeface="Agency FB" panose="020B0503020202020204" pitchFamily="34" charset="0"/>
            </a:endParaRPr>
          </a:p>
        </p:txBody>
      </p:sp>
      <p:sp>
        <p:nvSpPr>
          <p:cNvPr id="17" name="ZoneTexte 16"/>
          <p:cNvSpPr txBox="1"/>
          <p:nvPr/>
        </p:nvSpPr>
        <p:spPr>
          <a:xfrm>
            <a:off x="8643806" y="1031602"/>
            <a:ext cx="3431889" cy="1938992"/>
          </a:xfrm>
          <a:prstGeom prst="rect">
            <a:avLst/>
          </a:prstGeom>
          <a:noFill/>
        </p:spPr>
        <p:txBody>
          <a:bodyPr wrap="square" rtlCol="0">
            <a:spAutoFit/>
          </a:bodyPr>
          <a:lstStyle/>
          <a:p>
            <a:r>
              <a:rPr lang="fr-FR" sz="1000" dirty="0" smtClean="0"/>
              <a:t>- Concerne </a:t>
            </a:r>
            <a:r>
              <a:rPr lang="fr-FR" sz="1000" dirty="0"/>
              <a:t>les postes de l’administration, nous pouvons dire que tout est fonctionnelle sans aucun problème majeur au cours de la semaine qui vient de finir.</a:t>
            </a:r>
          </a:p>
          <a:p>
            <a:r>
              <a:rPr lang="fr-FR" sz="1000" dirty="0" smtClean="0"/>
              <a:t>- Le </a:t>
            </a:r>
            <a:r>
              <a:rPr lang="fr-FR" sz="1000" dirty="0"/>
              <a:t>souci rencontrée au cour de la semaine,  Est le manque de casque sur le plateaux de la production et aussi  des souris dysfonctionnelle sur les postes de travail</a:t>
            </a:r>
            <a:r>
              <a:rPr lang="fr-FR" sz="1000" dirty="0" smtClean="0"/>
              <a:t>.</a:t>
            </a:r>
          </a:p>
          <a:p>
            <a:pPr marL="171450" indent="-171450">
              <a:buFontTx/>
              <a:buChar char="-"/>
            </a:pPr>
            <a:r>
              <a:rPr lang="fr-FR" sz="1000" dirty="0" smtClean="0"/>
              <a:t>Cette </a:t>
            </a:r>
            <a:r>
              <a:rPr lang="fr-FR" sz="1000" dirty="0"/>
              <a:t>semaine, nous avons enregistré beaucoup de tickets notamment ceux qui sont liés au plantage des machines de la qualité qui ne sont pas assez puissant pour répondre au mieux aux attentes qui sont assignés par l’entreprise</a:t>
            </a:r>
            <a:r>
              <a:rPr lang="fr-FR" sz="1000" dirty="0" smtClean="0"/>
              <a:t>.</a:t>
            </a:r>
          </a:p>
          <a:p>
            <a:pPr marL="171450" indent="-171450">
              <a:buFontTx/>
              <a:buChar char="-"/>
            </a:pPr>
            <a:r>
              <a:rPr lang="fr-FR" sz="1000" dirty="0" smtClean="0"/>
              <a:t>Le projet </a:t>
            </a:r>
            <a:r>
              <a:rPr lang="fr-FR" sz="1000" dirty="0" err="1" smtClean="0"/>
              <a:t>bcp</a:t>
            </a:r>
            <a:r>
              <a:rPr lang="fr-FR" sz="1000" dirty="0" smtClean="0"/>
              <a:t> avec MTN Cameroun toujours en cours</a:t>
            </a:r>
            <a:endParaRPr lang="fr-FR" sz="1000" dirty="0"/>
          </a:p>
          <a:p>
            <a:endParaRPr lang="fr-FR" sz="1000" dirty="0"/>
          </a:p>
        </p:txBody>
      </p:sp>
      <p:sp>
        <p:nvSpPr>
          <p:cNvPr id="18" name="ZoneTexte 17"/>
          <p:cNvSpPr txBox="1"/>
          <p:nvPr/>
        </p:nvSpPr>
        <p:spPr>
          <a:xfrm>
            <a:off x="720449" y="3971414"/>
            <a:ext cx="3249008" cy="523220"/>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Pas de souci majeur a déplorer cette semaine</a:t>
            </a:r>
            <a:endParaRPr lang="fr-FR" sz="1400" dirty="0" smtClean="0">
              <a:latin typeface="Agency FB" panose="020B0503020202020204" pitchFamily="34" charset="0"/>
            </a:endParaRPr>
          </a:p>
          <a:p>
            <a:pPr marL="285750" indent="-285750">
              <a:buFontTx/>
              <a:buChar char="-"/>
            </a:pPr>
            <a:endParaRPr lang="fr-FR" sz="1400" dirty="0">
              <a:latin typeface="Agency FB" panose="020B0503020202020204" pitchFamily="34" charset="0"/>
            </a:endParaRPr>
          </a:p>
        </p:txBody>
      </p:sp>
      <p:sp>
        <p:nvSpPr>
          <p:cNvPr id="19" name="ZoneTexte 18"/>
          <p:cNvSpPr txBox="1"/>
          <p:nvPr/>
        </p:nvSpPr>
        <p:spPr>
          <a:xfrm>
            <a:off x="7371985" y="4060517"/>
            <a:ext cx="3249008" cy="954107"/>
          </a:xfrm>
          <a:prstGeom prst="rect">
            <a:avLst/>
          </a:prstGeom>
          <a:noFill/>
        </p:spPr>
        <p:txBody>
          <a:bodyPr wrap="square" rtlCol="0">
            <a:spAutoFit/>
          </a:bodyPr>
          <a:lstStyle/>
          <a:p>
            <a:pPr marL="285750" indent="-285750">
              <a:buFontTx/>
              <a:buChar char="-"/>
            </a:pPr>
            <a:r>
              <a:rPr lang="fr-FR" sz="1400" dirty="0" smtClean="0">
                <a:latin typeface="Agency FB" panose="020B0503020202020204" pitchFamily="34" charset="0"/>
              </a:rPr>
              <a:t>Souci du nombre de licence  toujours d’actualité</a:t>
            </a:r>
            <a:endParaRPr lang="fr-FR" sz="1400" dirty="0" smtClean="0">
              <a:latin typeface="Agency FB" panose="020B0503020202020204" pitchFamily="34" charset="0"/>
            </a:endParaRPr>
          </a:p>
          <a:p>
            <a:pPr marL="285750" indent="-285750">
              <a:buFontTx/>
              <a:buChar char="-"/>
            </a:pPr>
            <a:r>
              <a:rPr lang="fr-FR" sz="1400" dirty="0" smtClean="0">
                <a:latin typeface="Agency FB" panose="020B0503020202020204" pitchFamily="34" charset="0"/>
              </a:rPr>
              <a:t>Un statut a été renommé</a:t>
            </a:r>
          </a:p>
          <a:p>
            <a:pPr marL="285750" indent="-285750">
              <a:buFontTx/>
              <a:buChar char="-"/>
            </a:pPr>
            <a:r>
              <a:rPr lang="fr-FR" sz="1400" dirty="0" smtClean="0">
                <a:latin typeface="Agency FB" panose="020B0503020202020204" pitchFamily="34" charset="0"/>
              </a:rPr>
              <a:t>Déconnexion internent qui paralyse la connexion</a:t>
            </a: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0" name="ZoneTexte 19"/>
          <p:cNvSpPr txBox="1"/>
          <p:nvPr/>
        </p:nvSpPr>
        <p:spPr>
          <a:xfrm>
            <a:off x="356535" y="1062285"/>
            <a:ext cx="3674043" cy="1815882"/>
          </a:xfrm>
          <a:prstGeom prst="rect">
            <a:avLst/>
          </a:prstGeom>
          <a:noFill/>
        </p:spPr>
        <p:txBody>
          <a:bodyPr wrap="square" rtlCol="0">
            <a:spAutoFit/>
          </a:bodyPr>
          <a:lstStyle/>
          <a:p>
            <a:pPr marL="285750" indent="-285750">
              <a:buFont typeface="Arial" panose="020B0604020202020204" pitchFamily="34" charset="0"/>
              <a:buChar char="•"/>
            </a:pPr>
            <a:r>
              <a:rPr lang="fr-FR" sz="1400" dirty="0"/>
              <a:t>Le nombre élevé de postes défectueux est du au fait que les pannes détectées font appelle à des prestataires extérieurs.</a:t>
            </a:r>
          </a:p>
          <a:p>
            <a:pPr marL="285750" indent="-285750">
              <a:buFont typeface="Arial" panose="020B0604020202020204" pitchFamily="34" charset="0"/>
              <a:buChar char="•"/>
            </a:pPr>
            <a:r>
              <a:rPr lang="fr-FR" sz="1400" dirty="0"/>
              <a:t>Le nombre élevé de postes opérationnels est également du au fait que certaines de nos campagnes ont été close.</a:t>
            </a:r>
          </a:p>
          <a:p>
            <a:pPr marL="285750" indent="-285750">
              <a:buFontTx/>
              <a:buChar char="-"/>
            </a:pPr>
            <a:endParaRPr lang="fr-FR" sz="1400" dirty="0" smtClean="0">
              <a:latin typeface="Agency FB" panose="020B0503020202020204" pitchFamily="34" charset="0"/>
            </a:endParaRPr>
          </a:p>
          <a:p>
            <a:r>
              <a:rPr lang="fr-FR" sz="1400" dirty="0" smtClean="0">
                <a:latin typeface="Agency FB" panose="020B0503020202020204" pitchFamily="34" charset="0"/>
              </a:rPr>
              <a:t> </a:t>
            </a:r>
            <a:endParaRPr lang="fr-FR" sz="1400" dirty="0">
              <a:latin typeface="Agency FB" panose="020B0503020202020204" pitchFamily="34" charset="0"/>
            </a:endParaRPr>
          </a:p>
        </p:txBody>
      </p:sp>
      <p:sp>
        <p:nvSpPr>
          <p:cNvPr id="22" name="ZoneTexte 21"/>
          <p:cNvSpPr txBox="1"/>
          <p:nvPr/>
        </p:nvSpPr>
        <p:spPr>
          <a:xfrm>
            <a:off x="2200176" y="112624"/>
            <a:ext cx="9875520" cy="646331"/>
          </a:xfrm>
          <a:prstGeom prst="rect">
            <a:avLst/>
          </a:prstGeom>
          <a:noFill/>
        </p:spPr>
        <p:txBody>
          <a:bodyPr wrap="square" rtlCol="0">
            <a:spAutoFit/>
          </a:bodyPr>
          <a:lstStyle/>
          <a:p>
            <a:r>
              <a:rPr lang="fr-FR" b="1" u="sng" dirty="0" smtClean="0"/>
              <a:t>TABLEAU DE BORD SUIVI PARC INFORMATIQUE ET SUPPORT FILIALE 2</a:t>
            </a:r>
            <a:endParaRPr lang="fr-FR" b="1" u="sng" dirty="0"/>
          </a:p>
          <a:p>
            <a:endParaRPr lang="fr-FR" dirty="0"/>
          </a:p>
        </p:txBody>
      </p:sp>
    </p:spTree>
    <p:extLst>
      <p:ext uri="{BB962C8B-B14F-4D97-AF65-F5344CB8AC3E}">
        <p14:creationId xmlns:p14="http://schemas.microsoft.com/office/powerpoint/2010/main" val="77741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2"/>
          <a:stretch>
            <a:fillRect/>
          </a:stretch>
        </p:blipFill>
        <p:spPr>
          <a:xfrm>
            <a:off x="0" y="1"/>
            <a:ext cx="12192000" cy="6857999"/>
          </a:xfrm>
          <a:prstGeom prst="rect">
            <a:avLst/>
          </a:prstGeom>
        </p:spPr>
      </p:pic>
      <p:sp>
        <p:nvSpPr>
          <p:cNvPr id="9" name="Espace réservé du texte 11">
            <a:extLst>
              <a:ext uri="{FF2B5EF4-FFF2-40B4-BE49-F238E27FC236}">
                <a16:creationId xmlns="" xmlns:a16="http://schemas.microsoft.com/office/drawing/2014/main" id="{637635E9-380C-405F-AB0C-BFE852E58A7E}"/>
              </a:ext>
            </a:extLst>
          </p:cNvPr>
          <p:cNvSpPr txBox="1">
            <a:spLocks/>
          </p:cNvSpPr>
          <p:nvPr/>
        </p:nvSpPr>
        <p:spPr>
          <a:xfrm>
            <a:off x="6783858" y="2754406"/>
            <a:ext cx="5234263" cy="561753"/>
          </a:xfrm>
          <a:prstGeom prst="rect">
            <a:avLst/>
          </a:prstGeom>
          <a:solidFill>
            <a:schemeClr val="bg1"/>
          </a:solidFill>
        </p:spPr>
        <p:txBody>
          <a:bodyPr wrap="square" lIns="216000" tIns="64800" rIns="144000" bIns="64800" anchor="ctr">
            <a:spAutoFit/>
          </a:bodyPr>
          <a:lstStyle>
            <a:lvl1pPr marL="0" marR="0" indent="0" algn="l" defTabSz="914400" rtl="0" eaLnBrk="1" fontAlgn="auto" latinLnBrk="0" hangingPunct="1">
              <a:lnSpc>
                <a:spcPct val="100000"/>
              </a:lnSpc>
              <a:spcBef>
                <a:spcPts val="2400"/>
              </a:spcBef>
              <a:spcAft>
                <a:spcPts val="0"/>
              </a:spcAft>
              <a:buClr>
                <a:schemeClr val="bg1"/>
              </a:buClr>
              <a:buSzPct val="100000"/>
              <a:buFontTx/>
              <a:buNone/>
              <a:tabLst/>
              <a:defRPr sz="46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prstClr val="white"/>
              </a:buClr>
            </a:pPr>
            <a:r>
              <a:rPr lang="fr-FR" sz="2800" dirty="0" smtClean="0">
                <a:solidFill>
                  <a:srgbClr val="E7E6E6">
                    <a:lumMod val="75000"/>
                  </a:srgbClr>
                </a:solidFill>
                <a:latin typeface="Arial Black" panose="020B0A04020102020204" pitchFamily="34" charset="0"/>
              </a:rPr>
              <a:t>Technique &amp; Sécurité</a:t>
            </a:r>
            <a:endParaRPr lang="fr-FR" sz="2800" dirty="0">
              <a:solidFill>
                <a:srgbClr val="E7E6E6">
                  <a:lumMod val="75000"/>
                </a:srgbClr>
              </a:solidFill>
              <a:latin typeface="Arial Black" panose="020B0A04020102020204" pitchFamily="34" charset="0"/>
            </a:endParaRPr>
          </a:p>
        </p:txBody>
      </p:sp>
    </p:spTree>
    <p:extLst>
      <p:ext uri="{BB962C8B-B14F-4D97-AF65-F5344CB8AC3E}">
        <p14:creationId xmlns:p14="http://schemas.microsoft.com/office/powerpoint/2010/main" val="1363920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36126</TotalTime>
  <Words>2502</Words>
  <Application>Microsoft Office PowerPoint</Application>
  <PresentationFormat>Grand écran</PresentationFormat>
  <Paragraphs>574</Paragraphs>
  <Slides>17</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17</vt:i4>
      </vt:variant>
    </vt:vector>
  </HeadingPairs>
  <TitlesOfParts>
    <vt:vector size="30" baseType="lpstr">
      <vt:lpstr>Agency FB</vt:lpstr>
      <vt:lpstr>Arial</vt:lpstr>
      <vt:lpstr>Arial Black</vt:lpstr>
      <vt:lpstr>Baskerville Old Face</vt:lpstr>
      <vt:lpstr>Bell MT</vt:lpstr>
      <vt:lpstr>Bodoni MT</vt:lpstr>
      <vt:lpstr>Calibri</vt:lpstr>
      <vt:lpstr>Calibri Light</vt:lpstr>
      <vt:lpstr>Century Gothic</vt:lpstr>
      <vt:lpstr>Roboto</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COMMENTAIRES</vt:lpstr>
      <vt:lpstr>Présentation PowerPoint</vt:lpstr>
      <vt:lpstr>Présentation PowerPoint</vt:lpstr>
      <vt:lpstr>Présentation PowerPoint</vt:lpstr>
      <vt:lpstr>Présentation PowerPoint</vt:lpstr>
      <vt:lpstr>SYNTHESE : QUOI RETENIR?</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SOMMAIRE</dc:title>
  <dc:creator>Germaine TOHON</dc:creator>
  <cp:lastModifiedBy>LJ</cp:lastModifiedBy>
  <cp:revision>1945</cp:revision>
  <dcterms:created xsi:type="dcterms:W3CDTF">2015-10-14T16:42:27Z</dcterms:created>
  <dcterms:modified xsi:type="dcterms:W3CDTF">2022-03-10T21:55:29Z</dcterms:modified>
</cp:coreProperties>
</file>