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7" r:id="rId2"/>
    <p:sldId id="286" r:id="rId3"/>
    <p:sldId id="266" r:id="rId4"/>
    <p:sldId id="285" r:id="rId5"/>
  </p:sldIdLst>
  <p:sldSz cx="12192000" cy="6858000"/>
  <p:notesSz cx="12192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99" autoAdjust="0"/>
  </p:normalViewPr>
  <p:slideViewPr>
    <p:cSldViewPr>
      <p:cViewPr>
        <p:scale>
          <a:sx n="73" d="100"/>
          <a:sy n="73" d="100"/>
        </p:scale>
        <p:origin x="594" y="18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2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euille_de_calcul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400" b="0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Bodoni MT" panose="02070603080606020203" pitchFamily="18" charset="0"/>
                <a:ea typeface="+mn-ea"/>
                <a:cs typeface="+mn-cs"/>
              </a:defRPr>
            </a:pPr>
            <a:r>
              <a:rPr lang="en-US" sz="1400" b="0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Bodoni MT" panose="02070603080606020203" pitchFamily="18" charset="0"/>
                <a:ea typeface="+mn-ea"/>
                <a:cs typeface="+mn-cs"/>
              </a:rPr>
              <a:t>%  LOGICIEL DE SECURITE A JOUR</a:t>
            </a:r>
          </a:p>
          <a:p>
            <a:pPr algn="ctr" rtl="0">
              <a:defRPr lang="en-US" sz="140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Bodoni MT" panose="02070603080606020203" pitchFamily="18" charset="0"/>
              </a:defRPr>
            </a:pPr>
            <a:r>
              <a:rPr lang="en-US" sz="1400" b="0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Bodoni MT" panose="02070603080606020203" pitchFamily="18" charset="0"/>
                <a:ea typeface="+mn-ea"/>
                <a:cs typeface="+mn-cs"/>
              </a:rPr>
              <a:t>  </a:t>
            </a:r>
          </a:p>
        </c:rich>
      </c:tx>
      <c:layout>
        <c:manualLayout>
          <c:xMode val="edge"/>
          <c:yMode val="edge"/>
          <c:x val="0.19749615429810602"/>
          <c:y val="6.9269001924047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400" b="0" i="0" u="none" strike="noStrike" kern="1200" spc="0" baseline="0" dirty="0" smtClean="0">
              <a:solidFill>
                <a:prstClr val="black">
                  <a:lumMod val="65000"/>
                  <a:lumOff val="35000"/>
                </a:prstClr>
              </a:solidFill>
              <a:latin typeface="Bodoni MT" panose="02070603080606020203" pitchFamily="18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Valeur, %, 18/02/2022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2"/>
              <c:layout>
                <c:manualLayout>
                  <c:x val="-3.5168572774208456E-2"/>
                  <c:y val="9.855494732127641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Feuil1!$A$2:$A$6</c:f>
              <c:strCache>
                <c:ptCount val="5"/>
                <c:pt idx="0">
                  <c:v>NAV</c:v>
                </c:pt>
                <c:pt idx="1">
                  <c:v>ANT</c:v>
                </c:pt>
                <c:pt idx="2">
                  <c:v>DEF</c:v>
                </c:pt>
                <c:pt idx="3">
                  <c:v>SYS</c:v>
                </c:pt>
                <c:pt idx="4">
                  <c:v>Total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80</c:v>
                </c:pt>
                <c:pt idx="1">
                  <c:v>100</c:v>
                </c:pt>
                <c:pt idx="2">
                  <c:v>50</c:v>
                </c:pt>
                <c:pt idx="3">
                  <c:v>100</c:v>
                </c:pt>
                <c:pt idx="4">
                  <c:v>330</c:v>
                </c:pt>
              </c:numCache>
            </c:numRef>
          </c:val>
        </c:ser>
        <c:dLbls>
          <c:dLblPos val="bestFit"/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270"/>
      </c:pieChart>
      <c:spPr>
        <a:noFill/>
        <a:ln>
          <a:noFill/>
        </a:ln>
        <a:effectLst/>
      </c:spPr>
    </c:plotArea>
    <c:legend>
      <c:legendPos val="b"/>
      <c:legendEntry>
        <c:idx val="4"/>
        <c:delete val="1"/>
      </c:legendEntry>
      <c:layout>
        <c:manualLayout>
          <c:xMode val="edge"/>
          <c:yMode val="edge"/>
          <c:x val="0.26279106938555757"/>
          <c:y val="0.809498560663788"/>
          <c:w val="0.4239451277740609"/>
          <c:h val="8.18382607834398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askerville Old Face" panose="02020602080505020303" pitchFamily="18" charset="0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Bodoni MT" panose="02070603080606020203" pitchFamily="18" charset="0"/>
                <a:ea typeface="+mn-ea"/>
                <a:cs typeface="+mn-cs"/>
              </a:defRPr>
            </a:pPr>
            <a:r>
              <a:rPr lang="fr-FR" sz="1400" dirty="0" smtClean="0">
                <a:latin typeface="Bodoni MT" panose="02070603080606020203" pitchFamily="18" charset="0"/>
              </a:rPr>
              <a:t>SUIVI DE CONFORMITE</a:t>
            </a:r>
            <a:endParaRPr lang="fr-FR" sz="1400" dirty="0">
              <a:latin typeface="Bodoni MT" panose="02070603080606020203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Bodoni MT" panose="02070603080606020203" pitchFamily="18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Taux de fermeture des portes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3"/>
                <c:pt idx="0">
                  <c:v>1 étage</c:v>
                </c:pt>
                <c:pt idx="1">
                  <c:v>2 étage</c:v>
                </c:pt>
                <c:pt idx="2">
                  <c:v>3 étage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100</c:v>
                </c:pt>
                <c:pt idx="1">
                  <c:v>75</c:v>
                </c:pt>
                <c:pt idx="2">
                  <c:v>90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Nbr d'Utilisateurs avec Badge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3"/>
                <c:pt idx="0">
                  <c:v>1 étage</c:v>
                </c:pt>
                <c:pt idx="1">
                  <c:v>2 étage</c:v>
                </c:pt>
                <c:pt idx="2">
                  <c:v>3 étage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50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Indice de complexité Bureau propre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3"/>
                <c:pt idx="0">
                  <c:v>1 étage</c:v>
                </c:pt>
                <c:pt idx="1">
                  <c:v>2 étage</c:v>
                </c:pt>
                <c:pt idx="2">
                  <c:v>3 étage</c:v>
                </c:pt>
              </c:strCache>
            </c:strRef>
          </c:cat>
          <c:val>
            <c:numRef>
              <c:f>Feuil1!$D$2:$D$5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3"/>
          <c:order val="3"/>
          <c:tx>
            <c:strRef>
              <c:f>Feuil1!$E$1</c:f>
              <c:strCache>
                <c:ptCount val="1"/>
                <c:pt idx="0">
                  <c:v>Objet interdit sur le Plateau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Feuil1!$A$2:$A$5</c:f>
              <c:strCache>
                <c:ptCount val="3"/>
                <c:pt idx="0">
                  <c:v>1 étage</c:v>
                </c:pt>
                <c:pt idx="1">
                  <c:v>2 étage</c:v>
                </c:pt>
                <c:pt idx="2">
                  <c:v>3 étage</c:v>
                </c:pt>
              </c:strCache>
            </c:strRef>
          </c:cat>
          <c:val>
            <c:numRef>
              <c:f>Feuil1!$E$2:$E$5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49007312"/>
        <c:axId val="1148995888"/>
      </c:barChart>
      <c:catAx>
        <c:axId val="1149007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8995888"/>
        <c:crosses val="autoZero"/>
        <c:auto val="1"/>
        <c:lblAlgn val="ctr"/>
        <c:lblOffset val="100"/>
        <c:noMultiLvlLbl val="0"/>
      </c:catAx>
      <c:valAx>
        <c:axId val="1148995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9007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fr-FR" sz="1400" b="0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Bodoni MT" panose="02070603080606020203" pitchFamily="18" charset="0"/>
                <a:ea typeface="+mn-ea"/>
                <a:cs typeface="+mn-cs"/>
              </a:defRPr>
            </a:pPr>
            <a:r>
              <a:rPr lang="fr-FR" sz="1400" b="0" i="0" u="none" strike="noStrike" kern="1200" spc="0" baseline="0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Bodoni MT" panose="02070603080606020203" pitchFamily="18" charset="0"/>
                <a:ea typeface="+mn-ea"/>
                <a:cs typeface="+mn-cs"/>
              </a:rPr>
              <a:t>POINT DES CONFORMITES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fr-FR" sz="1400" b="0" i="0" u="none" strike="noStrike" kern="1200" spc="0" baseline="0" dirty="0" smtClean="0">
              <a:solidFill>
                <a:prstClr val="black">
                  <a:lumMod val="65000"/>
                  <a:lumOff val="35000"/>
                </a:prstClr>
              </a:solidFill>
              <a:latin typeface="Bodoni MT" panose="02070603080606020203" pitchFamily="18" charset="0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Critique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Feuil1!$A$2:$A$9</c:f>
              <c:strCache>
                <c:ptCount val="8"/>
                <c:pt idx="0">
                  <c:v>Affichage Consigne Securité</c:v>
                </c:pt>
                <c:pt idx="1">
                  <c:v>Deplacement Extincteurs </c:v>
                </c:pt>
                <c:pt idx="2">
                  <c:v>Test Extincteurs</c:v>
                </c:pt>
                <c:pt idx="3">
                  <c:v>Manque de detecteur incendie</c:v>
                </c:pt>
                <c:pt idx="4">
                  <c:v>Pilotage des videos surveillances</c:v>
                </c:pt>
                <c:pt idx="5">
                  <c:v>Formation Plan d'évacuation</c:v>
                </c:pt>
                <c:pt idx="6">
                  <c:v>Surveillance dans les excaliers</c:v>
                </c:pt>
                <c:pt idx="7">
                  <c:v>Gardiennage contrôle d'acces</c:v>
                </c:pt>
              </c:strCache>
            </c:strRef>
          </c:cat>
          <c:val>
            <c:numRef>
              <c:f>Feuil1!$B$2:$B$9</c:f>
              <c:numCache>
                <c:formatCode>General</c:formatCode>
                <c:ptCount val="8"/>
                <c:pt idx="0">
                  <c:v>2.5</c:v>
                </c:pt>
                <c:pt idx="1">
                  <c:v>0.5</c:v>
                </c:pt>
                <c:pt idx="2">
                  <c:v>4</c:v>
                </c:pt>
                <c:pt idx="3">
                  <c:v>2.5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2.5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Medium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Feuil1!$A$2:$A$9</c:f>
              <c:strCache>
                <c:ptCount val="8"/>
                <c:pt idx="0">
                  <c:v>Affichage Consigne Securité</c:v>
                </c:pt>
                <c:pt idx="1">
                  <c:v>Deplacement Extincteurs </c:v>
                </c:pt>
                <c:pt idx="2">
                  <c:v>Test Extincteurs</c:v>
                </c:pt>
                <c:pt idx="3">
                  <c:v>Manque de detecteur incendie</c:v>
                </c:pt>
                <c:pt idx="4">
                  <c:v>Pilotage des videos surveillances</c:v>
                </c:pt>
                <c:pt idx="5">
                  <c:v>Formation Plan d'évacuation</c:v>
                </c:pt>
                <c:pt idx="6">
                  <c:v>Surveillance dans les excaliers</c:v>
                </c:pt>
                <c:pt idx="7">
                  <c:v>Gardiennage contrôle d'acces</c:v>
                </c:pt>
              </c:strCache>
            </c:strRef>
          </c:cat>
          <c:val>
            <c:numRef>
              <c:f>Feuil1!$C$2:$C$9</c:f>
              <c:numCache>
                <c:formatCode>General</c:formatCode>
                <c:ptCount val="8"/>
                <c:pt idx="0">
                  <c:v>2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9006768"/>
        <c:axId val="1149002416"/>
      </c:barChart>
      <c:catAx>
        <c:axId val="1149006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9002416"/>
        <c:crosses val="autoZero"/>
        <c:auto val="1"/>
        <c:lblAlgn val="ctr"/>
        <c:lblOffset val="100"/>
        <c:noMultiLvlLbl val="0"/>
      </c:catAx>
      <c:valAx>
        <c:axId val="1149002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149006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4" Type="http://schemas.openxmlformats.org/officeDocument/2006/relationships/image" Target="../media/image6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0.00186</cdr:x>
      <cdr:y>0.01141</cdr:y>
    </cdr:from>
    <cdr:to>
      <cdr:x>0.06235</cdr:x>
      <cdr:y>0.16329</cdr:y>
    </cdr:to>
    <cdr:sp macro="" textlink="">
      <cdr:nvSpPr>
        <cdr:cNvPr id="2" name="Ellipse 1"/>
        <cdr:cNvSpPr/>
      </cdr:nvSpPr>
      <cdr:spPr>
        <a:xfrm xmlns:a="http://schemas.openxmlformats.org/drawingml/2006/main">
          <a:off x="16002" y="28193"/>
          <a:ext cx="521208" cy="375275"/>
        </a:xfrm>
        <a:prstGeom xmlns:a="http://schemas.openxmlformats.org/drawingml/2006/main" prst="ellipse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ot="0" spcFirstLastPara="0" vert="horz" wrap="square" lIns="91440" tIns="45720" rIns="91440" bIns="45720" numCol="1" spcCol="0" rtlCol="0" fromWordArt="0" anchor="ctr" anchorCtr="0" forceAA="0" compatLnSpc="1">
          <a:prstTxWarp prst="textNoShape">
            <a:avLst/>
          </a:prstTxWarp>
          <a:noAutofit/>
        </a:bodyPr>
        <a:lstStyle xmlns:a="http://schemas.openxmlformats.org/drawingml/2006/main">
          <a:defPPr>
            <a:defRPr lang="fr-FR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fr-FR" dirty="0"/>
            <a:t>3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CEDD2D-F028-47A1-B47C-4BA95B2452DA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62E5BC-137D-4BAA-82E6-937DC963634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886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2E5BC-137D-4BAA-82E6-937DC963634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4034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920473-AC8B-4663-8528-D5E8172D21C4}" type="datetimeFigureOut">
              <a:rPr lang="fr-FR" smtClean="0"/>
              <a:t>18/02/2022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B6AF1D-9B23-4C3A-B20E-1B82A0AA559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517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Feuille_de_calcul_Microsoft_Excel5.xlsx"/><Relationship Id="rId13" Type="http://schemas.openxmlformats.org/officeDocument/2006/relationships/image" Target="../media/image6.e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emf"/><Relationship Id="rId12" Type="http://schemas.openxmlformats.org/officeDocument/2006/relationships/package" Target="../embeddings/Feuille_de_calcul_Microsoft_Excel7.xls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Feuille_de_calcul_Microsoft_Excel4.xlsx"/><Relationship Id="rId11" Type="http://schemas.openxmlformats.org/officeDocument/2006/relationships/image" Target="../media/image5.emf"/><Relationship Id="rId5" Type="http://schemas.openxmlformats.org/officeDocument/2006/relationships/image" Target="../media/image1.png"/><Relationship Id="rId10" Type="http://schemas.openxmlformats.org/officeDocument/2006/relationships/package" Target="../embeddings/Feuille_de_calcul_Microsoft_Excel6.xlsx"/><Relationship Id="rId4" Type="http://schemas.openxmlformats.org/officeDocument/2006/relationships/image" Target="../media/image2.png"/><Relationship Id="rId9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343"/>
          <p:cNvSpPr/>
          <p:nvPr/>
        </p:nvSpPr>
        <p:spPr>
          <a:xfrm>
            <a:off x="0" y="0"/>
            <a:ext cx="12192000" cy="117348"/>
          </a:xfrm>
          <a:custGeom>
            <a:avLst/>
            <a:gdLst/>
            <a:ahLst/>
            <a:cxnLst/>
            <a:rect l="l" t="t" r="r" b="b"/>
            <a:pathLst>
              <a:path w="12192000" h="117348">
                <a:moveTo>
                  <a:pt x="0" y="117348"/>
                </a:moveTo>
                <a:lnTo>
                  <a:pt x="12192000" y="117348"/>
                </a:lnTo>
                <a:lnTo>
                  <a:pt x="12192000" y="0"/>
                </a:lnTo>
                <a:lnTo>
                  <a:pt x="0" y="0"/>
                </a:lnTo>
                <a:lnTo>
                  <a:pt x="0" y="11734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340"/>
          <p:cNvSpPr/>
          <p:nvPr/>
        </p:nvSpPr>
        <p:spPr>
          <a:xfrm>
            <a:off x="386334" y="201930"/>
            <a:ext cx="361188" cy="342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341"/>
          <p:cNvSpPr/>
          <p:nvPr/>
        </p:nvSpPr>
        <p:spPr>
          <a:xfrm>
            <a:off x="16002" y="194310"/>
            <a:ext cx="359663" cy="3596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338"/>
          <p:cNvSpPr txBox="1"/>
          <p:nvPr/>
        </p:nvSpPr>
        <p:spPr>
          <a:xfrm>
            <a:off x="3730752" y="208281"/>
            <a:ext cx="3786378" cy="3327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2385"/>
              </a:lnSpc>
              <a:spcBef>
                <a:spcPts val="119"/>
              </a:spcBef>
            </a:pPr>
            <a:r>
              <a:rPr lang="fr-FR" sz="1600" b="1" spc="0" dirty="0" smtClean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  <a:cs typeface="Century Gothic"/>
              </a:rPr>
              <a:t>SECURITE SYSTÈME ET RESEAU</a:t>
            </a:r>
            <a:endParaRPr sz="1600" dirty="0">
              <a:solidFill>
                <a:schemeClr val="accent2">
                  <a:lumMod val="75000"/>
                </a:schemeClr>
              </a:solidFill>
              <a:latin typeface="Book Antiqua" panose="02040602050305030304" pitchFamily="18" charset="0"/>
              <a:cs typeface="Century Gothic"/>
            </a:endParaRPr>
          </a:p>
        </p:txBody>
      </p:sp>
      <p:sp>
        <p:nvSpPr>
          <p:cNvPr id="60" name="object 605"/>
          <p:cNvSpPr/>
          <p:nvPr/>
        </p:nvSpPr>
        <p:spPr>
          <a:xfrm>
            <a:off x="4572" y="938390"/>
            <a:ext cx="4506468" cy="2429255"/>
          </a:xfrm>
          <a:custGeom>
            <a:avLst/>
            <a:gdLst/>
            <a:ahLst/>
            <a:cxnLst/>
            <a:rect l="l" t="t" r="r" b="b"/>
            <a:pathLst>
              <a:path w="4506468" h="2429255">
                <a:moveTo>
                  <a:pt x="0" y="2429255"/>
                </a:moveTo>
                <a:lnTo>
                  <a:pt x="4506468" y="2429255"/>
                </a:lnTo>
                <a:lnTo>
                  <a:pt x="4506468" y="0"/>
                </a:lnTo>
                <a:lnTo>
                  <a:pt x="0" y="0"/>
                </a:lnTo>
                <a:lnTo>
                  <a:pt x="0" y="2429255"/>
                </a:lnTo>
                <a:close/>
              </a:path>
            </a:pathLst>
          </a:custGeom>
          <a:ln w="952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8"/>
          <p:cNvSpPr txBox="1"/>
          <p:nvPr/>
        </p:nvSpPr>
        <p:spPr>
          <a:xfrm>
            <a:off x="4584192" y="939914"/>
            <a:ext cx="4032504" cy="24277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193802">
              <a:lnSpc>
                <a:spcPts val="2206"/>
              </a:lnSpc>
              <a:spcBef>
                <a:spcPts val="425"/>
              </a:spcBef>
            </a:pPr>
            <a:endParaRPr sz="900" dirty="0">
              <a:latin typeface="Century Gothic"/>
              <a:cs typeface="Century Gothic"/>
            </a:endParaRPr>
          </a:p>
        </p:txBody>
      </p:sp>
      <p:sp>
        <p:nvSpPr>
          <p:cNvPr id="62" name="object 606"/>
          <p:cNvSpPr/>
          <p:nvPr/>
        </p:nvSpPr>
        <p:spPr>
          <a:xfrm>
            <a:off x="8685276" y="928115"/>
            <a:ext cx="3494531" cy="5241036"/>
          </a:xfrm>
          <a:custGeom>
            <a:avLst/>
            <a:gdLst/>
            <a:ahLst/>
            <a:cxnLst/>
            <a:rect l="l" t="t" r="r" b="b"/>
            <a:pathLst>
              <a:path w="3494531" h="5241036">
                <a:moveTo>
                  <a:pt x="0" y="5241036"/>
                </a:moveTo>
                <a:lnTo>
                  <a:pt x="3494531" y="5241036"/>
                </a:lnTo>
                <a:lnTo>
                  <a:pt x="3494531" y="0"/>
                </a:lnTo>
                <a:lnTo>
                  <a:pt x="0" y="0"/>
                </a:lnTo>
                <a:lnTo>
                  <a:pt x="0" y="5241036"/>
                </a:lnTo>
                <a:close/>
              </a:path>
            </a:pathLst>
          </a:cu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 algn="ctr"/>
            <a:r>
              <a:rPr lang="fr-FR" sz="1400" u="sng" dirty="0" smtClean="0">
                <a:latin typeface="Bodoni MT" panose="02070603080606020203" pitchFamily="18" charset="0"/>
              </a:rPr>
              <a:t>COMMENTAIRES</a:t>
            </a:r>
          </a:p>
          <a:p>
            <a:endParaRPr lang="fr-FR" sz="1400" dirty="0">
              <a:latin typeface="Bodoni MT" panose="020706030806060202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400" dirty="0" smtClean="0">
                <a:latin typeface="Bodoni MT" panose="02070603080606020203" pitchFamily="18" charset="0"/>
              </a:rPr>
              <a:t>Améliorer le système de fermeture automatique au 3eme</a:t>
            </a:r>
          </a:p>
          <a:p>
            <a:pPr algn="just"/>
            <a:endParaRPr lang="fr-FR" sz="1400" dirty="0" smtClean="0">
              <a:latin typeface="Bodoni MT" panose="02070603080606020203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fr-FR" sz="1400" dirty="0" smtClean="0">
                <a:latin typeface="Bodoni MT" panose="02070603080606020203" pitchFamily="18" charset="0"/>
              </a:rPr>
              <a:t>Nous attendons toujours l’arrivé des badges pour que la conformités </a:t>
            </a:r>
          </a:p>
        </p:txBody>
      </p:sp>
      <p:sp>
        <p:nvSpPr>
          <p:cNvPr id="63" name="object 605"/>
          <p:cNvSpPr/>
          <p:nvPr/>
        </p:nvSpPr>
        <p:spPr>
          <a:xfrm>
            <a:off x="16002" y="3443576"/>
            <a:ext cx="8600694" cy="2429255"/>
          </a:xfrm>
          <a:custGeom>
            <a:avLst/>
            <a:gdLst/>
            <a:ahLst/>
            <a:cxnLst/>
            <a:rect l="l" t="t" r="r" b="b"/>
            <a:pathLst>
              <a:path w="4506468" h="2429255">
                <a:moveTo>
                  <a:pt x="0" y="2429255"/>
                </a:moveTo>
                <a:lnTo>
                  <a:pt x="4506468" y="2429255"/>
                </a:lnTo>
                <a:lnTo>
                  <a:pt x="4506468" y="0"/>
                </a:lnTo>
                <a:lnTo>
                  <a:pt x="0" y="0"/>
                </a:lnTo>
                <a:lnTo>
                  <a:pt x="0" y="2429255"/>
                </a:lnTo>
                <a:close/>
              </a:path>
            </a:pathLst>
          </a:custGeom>
          <a:ln w="9525"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69" name="Graphique 68"/>
          <p:cNvGraphicFramePr/>
          <p:nvPr>
            <p:extLst/>
          </p:nvPr>
        </p:nvGraphicFramePr>
        <p:xfrm>
          <a:off x="16002" y="938391"/>
          <a:ext cx="4501320" cy="2429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0" name="Graphique 69"/>
          <p:cNvGraphicFramePr/>
          <p:nvPr>
            <p:extLst/>
          </p:nvPr>
        </p:nvGraphicFramePr>
        <p:xfrm>
          <a:off x="0" y="3443576"/>
          <a:ext cx="8616696" cy="2470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2" name="Ellipse 71"/>
          <p:cNvSpPr/>
          <p:nvPr/>
        </p:nvSpPr>
        <p:spPr>
          <a:xfrm>
            <a:off x="16002" y="972680"/>
            <a:ext cx="521208" cy="3646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73" name="Ellipse 72"/>
          <p:cNvSpPr/>
          <p:nvPr/>
        </p:nvSpPr>
        <p:spPr>
          <a:xfrm>
            <a:off x="4579620" y="977249"/>
            <a:ext cx="521208" cy="3646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74" name="object 338"/>
          <p:cNvSpPr txBox="1"/>
          <p:nvPr/>
        </p:nvSpPr>
        <p:spPr>
          <a:xfrm>
            <a:off x="3730752" y="544239"/>
            <a:ext cx="3786378" cy="3770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algn="ctr">
              <a:lnSpc>
                <a:spcPts val="2385"/>
              </a:lnSpc>
              <a:spcBef>
                <a:spcPts val="119"/>
              </a:spcBef>
            </a:pPr>
            <a:r>
              <a:rPr lang="fr-FR" sz="1600" b="1" spc="0" dirty="0" smtClean="0">
                <a:solidFill>
                  <a:schemeClr val="accent2">
                    <a:lumMod val="75000"/>
                  </a:schemeClr>
                </a:solidFill>
                <a:latin typeface="Book Antiqua" panose="02040602050305030304" pitchFamily="18" charset="0"/>
                <a:cs typeface="Century Gothic"/>
              </a:rPr>
              <a:t>11/02/2022 – 18/02/2022</a:t>
            </a:r>
            <a:endParaRPr sz="1600" dirty="0">
              <a:solidFill>
                <a:schemeClr val="accent2">
                  <a:lumMod val="75000"/>
                </a:schemeClr>
              </a:solidFill>
              <a:latin typeface="Book Antiqua" panose="02040602050305030304" pitchFamily="18" charset="0"/>
              <a:cs typeface="Century Gothic"/>
            </a:endParaRPr>
          </a:p>
        </p:txBody>
      </p:sp>
      <p:graphicFrame>
        <p:nvGraphicFramePr>
          <p:cNvPr id="75" name="Graphique 74"/>
          <p:cNvGraphicFramePr/>
          <p:nvPr>
            <p:extLst/>
          </p:nvPr>
        </p:nvGraphicFramePr>
        <p:xfrm>
          <a:off x="4577910" y="938390"/>
          <a:ext cx="4038786" cy="2429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46676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object 210"/>
          <p:cNvSpPr/>
          <p:nvPr/>
        </p:nvSpPr>
        <p:spPr>
          <a:xfrm>
            <a:off x="10274" y="0"/>
            <a:ext cx="8550796" cy="6216364"/>
          </a:xfrm>
          <a:custGeom>
            <a:avLst/>
            <a:gdLst/>
            <a:ahLst/>
            <a:cxnLst/>
            <a:rect l="l" t="t" r="r" b="b"/>
            <a:pathLst>
              <a:path w="12192000" h="5529072">
                <a:moveTo>
                  <a:pt x="0" y="5529072"/>
                </a:moveTo>
                <a:lnTo>
                  <a:pt x="12192000" y="5529072"/>
                </a:lnTo>
                <a:lnTo>
                  <a:pt x="12192000" y="0"/>
                </a:lnTo>
                <a:lnTo>
                  <a:pt x="0" y="0"/>
                </a:lnTo>
                <a:lnTo>
                  <a:pt x="0" y="5529072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noAutofit/>
          </a:bodyPr>
          <a:lstStyle/>
          <a:p>
            <a:endParaRPr dirty="0"/>
          </a:p>
        </p:txBody>
      </p:sp>
      <p:sp>
        <p:nvSpPr>
          <p:cNvPr id="303" name="object 394"/>
          <p:cNvSpPr/>
          <p:nvPr/>
        </p:nvSpPr>
        <p:spPr>
          <a:xfrm>
            <a:off x="8229600" y="1517021"/>
            <a:ext cx="321563" cy="381000"/>
          </a:xfrm>
          <a:custGeom>
            <a:avLst/>
            <a:gdLst/>
            <a:ahLst/>
            <a:cxnLst/>
            <a:rect l="l" t="t" r="r" b="b"/>
            <a:pathLst>
              <a:path w="321563" h="381000">
                <a:moveTo>
                  <a:pt x="160781" y="190500"/>
                </a:moveTo>
                <a:lnTo>
                  <a:pt x="0" y="381000"/>
                </a:lnTo>
                <a:lnTo>
                  <a:pt x="160781" y="381000"/>
                </a:lnTo>
                <a:lnTo>
                  <a:pt x="321563" y="190500"/>
                </a:lnTo>
                <a:lnTo>
                  <a:pt x="160781" y="0"/>
                </a:lnTo>
                <a:lnTo>
                  <a:pt x="0" y="0"/>
                </a:lnTo>
                <a:lnTo>
                  <a:pt x="160781" y="19050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5934456" y="6489192"/>
            <a:ext cx="323088" cy="324612"/>
          </a:xfrm>
          <a:custGeom>
            <a:avLst/>
            <a:gdLst/>
            <a:ahLst/>
            <a:cxnLst/>
            <a:rect l="l" t="t" r="r" b="b"/>
            <a:pathLst>
              <a:path w="323088" h="324612">
                <a:moveTo>
                  <a:pt x="0" y="162306"/>
                </a:moveTo>
                <a:lnTo>
                  <a:pt x="698" y="177509"/>
                </a:lnTo>
                <a:lnTo>
                  <a:pt x="2672" y="191874"/>
                </a:lnTo>
                <a:lnTo>
                  <a:pt x="5864" y="205810"/>
                </a:lnTo>
                <a:lnTo>
                  <a:pt x="10218" y="219260"/>
                </a:lnTo>
                <a:lnTo>
                  <a:pt x="15678" y="232167"/>
                </a:lnTo>
                <a:lnTo>
                  <a:pt x="22187" y="244475"/>
                </a:lnTo>
                <a:lnTo>
                  <a:pt x="29689" y="256125"/>
                </a:lnTo>
                <a:lnTo>
                  <a:pt x="38126" y="267061"/>
                </a:lnTo>
                <a:lnTo>
                  <a:pt x="47443" y="277226"/>
                </a:lnTo>
                <a:lnTo>
                  <a:pt x="57583" y="286563"/>
                </a:lnTo>
                <a:lnTo>
                  <a:pt x="68490" y="295015"/>
                </a:lnTo>
                <a:lnTo>
                  <a:pt x="80106" y="302525"/>
                </a:lnTo>
                <a:lnTo>
                  <a:pt x="92375" y="309036"/>
                </a:lnTo>
                <a:lnTo>
                  <a:pt x="105242" y="314491"/>
                </a:lnTo>
                <a:lnTo>
                  <a:pt x="118648" y="318833"/>
                </a:lnTo>
                <a:lnTo>
                  <a:pt x="132538" y="322005"/>
                </a:lnTo>
                <a:lnTo>
                  <a:pt x="146856" y="323950"/>
                </a:lnTo>
                <a:lnTo>
                  <a:pt x="161544" y="324612"/>
                </a:lnTo>
                <a:lnTo>
                  <a:pt x="162008" y="324611"/>
                </a:lnTo>
                <a:lnTo>
                  <a:pt x="176685" y="323909"/>
                </a:lnTo>
                <a:lnTo>
                  <a:pt x="190990" y="321925"/>
                </a:lnTo>
                <a:lnTo>
                  <a:pt x="204866" y="318715"/>
                </a:lnTo>
                <a:lnTo>
                  <a:pt x="218256" y="314337"/>
                </a:lnTo>
                <a:lnTo>
                  <a:pt x="231105" y="308848"/>
                </a:lnTo>
                <a:lnTo>
                  <a:pt x="243355" y="302305"/>
                </a:lnTo>
                <a:lnTo>
                  <a:pt x="254949" y="294765"/>
                </a:lnTo>
                <a:lnTo>
                  <a:pt x="265833" y="286284"/>
                </a:lnTo>
                <a:lnTo>
                  <a:pt x="275948" y="276920"/>
                </a:lnTo>
                <a:lnTo>
                  <a:pt x="285238" y="266730"/>
                </a:lnTo>
                <a:lnTo>
                  <a:pt x="293647" y="255771"/>
                </a:lnTo>
                <a:lnTo>
                  <a:pt x="301119" y="244099"/>
                </a:lnTo>
                <a:lnTo>
                  <a:pt x="307596" y="231773"/>
                </a:lnTo>
                <a:lnTo>
                  <a:pt x="313022" y="218848"/>
                </a:lnTo>
                <a:lnTo>
                  <a:pt x="317341" y="205381"/>
                </a:lnTo>
                <a:lnTo>
                  <a:pt x="320496" y="191431"/>
                </a:lnTo>
                <a:lnTo>
                  <a:pt x="322430" y="177053"/>
                </a:lnTo>
                <a:lnTo>
                  <a:pt x="323088" y="162306"/>
                </a:lnTo>
                <a:lnTo>
                  <a:pt x="323087" y="161839"/>
                </a:lnTo>
                <a:lnTo>
                  <a:pt x="322389" y="147103"/>
                </a:lnTo>
                <a:lnTo>
                  <a:pt x="320415" y="132738"/>
                </a:lnTo>
                <a:lnTo>
                  <a:pt x="317223" y="118802"/>
                </a:lnTo>
                <a:lnTo>
                  <a:pt x="312869" y="105352"/>
                </a:lnTo>
                <a:lnTo>
                  <a:pt x="307409" y="92445"/>
                </a:lnTo>
                <a:lnTo>
                  <a:pt x="300900" y="80138"/>
                </a:lnTo>
                <a:lnTo>
                  <a:pt x="293398" y="68487"/>
                </a:lnTo>
                <a:lnTo>
                  <a:pt x="284961" y="57551"/>
                </a:lnTo>
                <a:lnTo>
                  <a:pt x="275644" y="47386"/>
                </a:lnTo>
                <a:lnTo>
                  <a:pt x="265504" y="38049"/>
                </a:lnTo>
                <a:lnTo>
                  <a:pt x="254597" y="29597"/>
                </a:lnTo>
                <a:lnTo>
                  <a:pt x="242981" y="22086"/>
                </a:lnTo>
                <a:lnTo>
                  <a:pt x="230712" y="15575"/>
                </a:lnTo>
                <a:lnTo>
                  <a:pt x="217845" y="10120"/>
                </a:lnTo>
                <a:lnTo>
                  <a:pt x="204439" y="5778"/>
                </a:lnTo>
                <a:lnTo>
                  <a:pt x="190549" y="2606"/>
                </a:lnTo>
                <a:lnTo>
                  <a:pt x="176231" y="661"/>
                </a:lnTo>
                <a:lnTo>
                  <a:pt x="161544" y="0"/>
                </a:lnTo>
                <a:lnTo>
                  <a:pt x="161079" y="0"/>
                </a:lnTo>
                <a:lnTo>
                  <a:pt x="146402" y="702"/>
                </a:lnTo>
                <a:lnTo>
                  <a:pt x="132097" y="2687"/>
                </a:lnTo>
                <a:lnTo>
                  <a:pt x="118221" y="5896"/>
                </a:lnTo>
                <a:lnTo>
                  <a:pt x="104831" y="10274"/>
                </a:lnTo>
                <a:lnTo>
                  <a:pt x="91982" y="15763"/>
                </a:lnTo>
                <a:lnTo>
                  <a:pt x="79732" y="22306"/>
                </a:lnTo>
                <a:lnTo>
                  <a:pt x="68138" y="29847"/>
                </a:lnTo>
                <a:lnTo>
                  <a:pt x="57254" y="38328"/>
                </a:lnTo>
                <a:lnTo>
                  <a:pt x="47139" y="47692"/>
                </a:lnTo>
                <a:lnTo>
                  <a:pt x="37849" y="57882"/>
                </a:lnTo>
                <a:lnTo>
                  <a:pt x="29440" y="68841"/>
                </a:lnTo>
                <a:lnTo>
                  <a:pt x="21968" y="80513"/>
                </a:lnTo>
                <a:lnTo>
                  <a:pt x="15491" y="92840"/>
                </a:lnTo>
                <a:lnTo>
                  <a:pt x="10065" y="105764"/>
                </a:lnTo>
                <a:lnTo>
                  <a:pt x="5746" y="119231"/>
                </a:lnTo>
                <a:lnTo>
                  <a:pt x="2591" y="133181"/>
                </a:lnTo>
                <a:lnTo>
                  <a:pt x="657" y="147558"/>
                </a:lnTo>
                <a:lnTo>
                  <a:pt x="0" y="162306"/>
                </a:lnTo>
                <a:close/>
              </a:path>
            </a:pathLst>
          </a:custGeom>
          <a:solidFill>
            <a:srgbClr val="00ACD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5934456" y="6489192"/>
            <a:ext cx="323088" cy="324612"/>
          </a:xfrm>
          <a:custGeom>
            <a:avLst/>
            <a:gdLst/>
            <a:ahLst/>
            <a:cxnLst/>
            <a:rect l="l" t="t" r="r" b="b"/>
            <a:pathLst>
              <a:path w="323088" h="324612">
                <a:moveTo>
                  <a:pt x="0" y="162306"/>
                </a:moveTo>
                <a:lnTo>
                  <a:pt x="698" y="177509"/>
                </a:lnTo>
                <a:lnTo>
                  <a:pt x="2672" y="191874"/>
                </a:lnTo>
                <a:lnTo>
                  <a:pt x="5864" y="205810"/>
                </a:lnTo>
                <a:lnTo>
                  <a:pt x="10218" y="219260"/>
                </a:lnTo>
                <a:lnTo>
                  <a:pt x="15678" y="232167"/>
                </a:lnTo>
                <a:lnTo>
                  <a:pt x="22187" y="244475"/>
                </a:lnTo>
                <a:lnTo>
                  <a:pt x="29689" y="256125"/>
                </a:lnTo>
                <a:lnTo>
                  <a:pt x="38126" y="267061"/>
                </a:lnTo>
                <a:lnTo>
                  <a:pt x="47443" y="277226"/>
                </a:lnTo>
                <a:lnTo>
                  <a:pt x="57583" y="286563"/>
                </a:lnTo>
                <a:lnTo>
                  <a:pt x="68490" y="295015"/>
                </a:lnTo>
                <a:lnTo>
                  <a:pt x="80106" y="302525"/>
                </a:lnTo>
                <a:lnTo>
                  <a:pt x="92375" y="309036"/>
                </a:lnTo>
                <a:lnTo>
                  <a:pt x="105242" y="314491"/>
                </a:lnTo>
                <a:lnTo>
                  <a:pt x="118648" y="318833"/>
                </a:lnTo>
                <a:lnTo>
                  <a:pt x="132538" y="322005"/>
                </a:lnTo>
                <a:lnTo>
                  <a:pt x="146856" y="323950"/>
                </a:lnTo>
                <a:lnTo>
                  <a:pt x="161544" y="324612"/>
                </a:lnTo>
                <a:lnTo>
                  <a:pt x="162008" y="324611"/>
                </a:lnTo>
                <a:lnTo>
                  <a:pt x="176685" y="323909"/>
                </a:lnTo>
                <a:lnTo>
                  <a:pt x="190990" y="321925"/>
                </a:lnTo>
                <a:lnTo>
                  <a:pt x="204866" y="318715"/>
                </a:lnTo>
                <a:lnTo>
                  <a:pt x="218256" y="314337"/>
                </a:lnTo>
                <a:lnTo>
                  <a:pt x="231105" y="308848"/>
                </a:lnTo>
                <a:lnTo>
                  <a:pt x="243355" y="302305"/>
                </a:lnTo>
                <a:lnTo>
                  <a:pt x="254949" y="294765"/>
                </a:lnTo>
                <a:lnTo>
                  <a:pt x="265833" y="286284"/>
                </a:lnTo>
                <a:lnTo>
                  <a:pt x="275948" y="276920"/>
                </a:lnTo>
                <a:lnTo>
                  <a:pt x="285238" y="266730"/>
                </a:lnTo>
                <a:lnTo>
                  <a:pt x="293647" y="255771"/>
                </a:lnTo>
                <a:lnTo>
                  <a:pt x="301119" y="244099"/>
                </a:lnTo>
                <a:lnTo>
                  <a:pt x="307596" y="231773"/>
                </a:lnTo>
                <a:lnTo>
                  <a:pt x="313022" y="218848"/>
                </a:lnTo>
                <a:lnTo>
                  <a:pt x="317341" y="205381"/>
                </a:lnTo>
                <a:lnTo>
                  <a:pt x="320496" y="191431"/>
                </a:lnTo>
                <a:lnTo>
                  <a:pt x="322430" y="177053"/>
                </a:lnTo>
                <a:lnTo>
                  <a:pt x="323088" y="162306"/>
                </a:lnTo>
                <a:lnTo>
                  <a:pt x="323087" y="161839"/>
                </a:lnTo>
                <a:lnTo>
                  <a:pt x="322389" y="147103"/>
                </a:lnTo>
                <a:lnTo>
                  <a:pt x="320415" y="132738"/>
                </a:lnTo>
                <a:lnTo>
                  <a:pt x="317223" y="118802"/>
                </a:lnTo>
                <a:lnTo>
                  <a:pt x="312869" y="105352"/>
                </a:lnTo>
                <a:lnTo>
                  <a:pt x="307409" y="92445"/>
                </a:lnTo>
                <a:lnTo>
                  <a:pt x="300900" y="80138"/>
                </a:lnTo>
                <a:lnTo>
                  <a:pt x="293398" y="68487"/>
                </a:lnTo>
                <a:lnTo>
                  <a:pt x="284961" y="57551"/>
                </a:lnTo>
                <a:lnTo>
                  <a:pt x="275644" y="47386"/>
                </a:lnTo>
                <a:lnTo>
                  <a:pt x="265504" y="38049"/>
                </a:lnTo>
                <a:lnTo>
                  <a:pt x="254597" y="29597"/>
                </a:lnTo>
                <a:lnTo>
                  <a:pt x="242981" y="22086"/>
                </a:lnTo>
                <a:lnTo>
                  <a:pt x="230712" y="15575"/>
                </a:lnTo>
                <a:lnTo>
                  <a:pt x="217845" y="10120"/>
                </a:lnTo>
                <a:lnTo>
                  <a:pt x="204439" y="5778"/>
                </a:lnTo>
                <a:lnTo>
                  <a:pt x="190549" y="2606"/>
                </a:lnTo>
                <a:lnTo>
                  <a:pt x="176231" y="661"/>
                </a:lnTo>
                <a:lnTo>
                  <a:pt x="161544" y="0"/>
                </a:lnTo>
                <a:lnTo>
                  <a:pt x="161079" y="0"/>
                </a:lnTo>
                <a:lnTo>
                  <a:pt x="146402" y="702"/>
                </a:lnTo>
                <a:lnTo>
                  <a:pt x="132097" y="2687"/>
                </a:lnTo>
                <a:lnTo>
                  <a:pt x="118221" y="5896"/>
                </a:lnTo>
                <a:lnTo>
                  <a:pt x="104831" y="10274"/>
                </a:lnTo>
                <a:lnTo>
                  <a:pt x="91982" y="15763"/>
                </a:lnTo>
                <a:lnTo>
                  <a:pt x="79732" y="22306"/>
                </a:lnTo>
                <a:lnTo>
                  <a:pt x="68138" y="29847"/>
                </a:lnTo>
                <a:lnTo>
                  <a:pt x="57254" y="38328"/>
                </a:lnTo>
                <a:lnTo>
                  <a:pt x="47139" y="47692"/>
                </a:lnTo>
                <a:lnTo>
                  <a:pt x="37849" y="57882"/>
                </a:lnTo>
                <a:lnTo>
                  <a:pt x="29440" y="68841"/>
                </a:lnTo>
                <a:lnTo>
                  <a:pt x="21968" y="80513"/>
                </a:lnTo>
                <a:lnTo>
                  <a:pt x="15491" y="92840"/>
                </a:lnTo>
                <a:lnTo>
                  <a:pt x="10065" y="105764"/>
                </a:lnTo>
                <a:lnTo>
                  <a:pt x="5746" y="119231"/>
                </a:lnTo>
                <a:lnTo>
                  <a:pt x="2591" y="133181"/>
                </a:lnTo>
                <a:lnTo>
                  <a:pt x="657" y="147558"/>
                </a:lnTo>
                <a:lnTo>
                  <a:pt x="0" y="162306"/>
                </a:lnTo>
                <a:close/>
              </a:path>
            </a:pathLst>
          </a:custGeom>
          <a:solidFill>
            <a:srgbClr val="00ACD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271272" y="1120140"/>
            <a:ext cx="321564" cy="1801367"/>
          </a:xfrm>
          <a:custGeom>
            <a:avLst/>
            <a:gdLst/>
            <a:ahLst/>
            <a:cxnLst/>
            <a:rect l="l" t="t" r="r" b="b"/>
            <a:pathLst>
              <a:path w="321564" h="1801367">
                <a:moveTo>
                  <a:pt x="0" y="1801367"/>
                </a:moveTo>
                <a:lnTo>
                  <a:pt x="321564" y="1801367"/>
                </a:lnTo>
                <a:lnTo>
                  <a:pt x="321564" y="0"/>
                </a:lnTo>
                <a:lnTo>
                  <a:pt x="0" y="0"/>
                </a:lnTo>
                <a:lnTo>
                  <a:pt x="0" y="1801367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>
              <a:solidFill>
                <a:srgbClr val="C00000"/>
              </a:solidFill>
            </a:endParaRPr>
          </a:p>
        </p:txBody>
      </p:sp>
      <p:sp>
        <p:nvSpPr>
          <p:cNvPr id="213" name="object 213"/>
          <p:cNvSpPr/>
          <p:nvPr/>
        </p:nvSpPr>
        <p:spPr>
          <a:xfrm>
            <a:off x="283464" y="3171443"/>
            <a:ext cx="321564" cy="2926080"/>
          </a:xfrm>
          <a:custGeom>
            <a:avLst/>
            <a:gdLst/>
            <a:ahLst/>
            <a:cxnLst/>
            <a:rect l="l" t="t" r="r" b="b"/>
            <a:pathLst>
              <a:path w="321564" h="2926080">
                <a:moveTo>
                  <a:pt x="0" y="2926080"/>
                </a:moveTo>
                <a:lnTo>
                  <a:pt x="321564" y="2926080"/>
                </a:lnTo>
                <a:lnTo>
                  <a:pt x="321564" y="0"/>
                </a:lnTo>
                <a:lnTo>
                  <a:pt x="0" y="0"/>
                </a:lnTo>
                <a:lnTo>
                  <a:pt x="0" y="292608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8718804" y="3162300"/>
            <a:ext cx="3549396" cy="3177540"/>
          </a:xfrm>
          <a:custGeom>
            <a:avLst/>
            <a:gdLst/>
            <a:ahLst/>
            <a:cxnLst/>
            <a:rect l="l" t="t" r="r" b="b"/>
            <a:pathLst>
              <a:path w="3549396" h="3177540">
                <a:moveTo>
                  <a:pt x="0" y="3177540"/>
                </a:moveTo>
                <a:lnTo>
                  <a:pt x="3549396" y="3177540"/>
                </a:lnTo>
                <a:lnTo>
                  <a:pt x="3549396" y="0"/>
                </a:lnTo>
                <a:lnTo>
                  <a:pt x="0" y="0"/>
                </a:lnTo>
                <a:lnTo>
                  <a:pt x="0" y="31775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4" name="object 394"/>
          <p:cNvSpPr/>
          <p:nvPr/>
        </p:nvSpPr>
        <p:spPr>
          <a:xfrm>
            <a:off x="8289037" y="4570476"/>
            <a:ext cx="321563" cy="381000"/>
          </a:xfrm>
          <a:custGeom>
            <a:avLst/>
            <a:gdLst/>
            <a:ahLst/>
            <a:cxnLst/>
            <a:rect l="l" t="t" r="r" b="b"/>
            <a:pathLst>
              <a:path w="321563" h="381000">
                <a:moveTo>
                  <a:pt x="160781" y="190500"/>
                </a:moveTo>
                <a:lnTo>
                  <a:pt x="0" y="381000"/>
                </a:lnTo>
                <a:lnTo>
                  <a:pt x="160781" y="381000"/>
                </a:lnTo>
                <a:lnTo>
                  <a:pt x="321563" y="190500"/>
                </a:lnTo>
                <a:lnTo>
                  <a:pt x="160781" y="0"/>
                </a:lnTo>
                <a:lnTo>
                  <a:pt x="0" y="0"/>
                </a:lnTo>
                <a:lnTo>
                  <a:pt x="160781" y="19050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8305800" y="4570476"/>
            <a:ext cx="321563" cy="381000"/>
          </a:xfrm>
          <a:custGeom>
            <a:avLst/>
            <a:gdLst/>
            <a:ahLst/>
            <a:cxnLst/>
            <a:rect l="l" t="t" r="r" b="b"/>
            <a:pathLst>
              <a:path w="321563" h="381000">
                <a:moveTo>
                  <a:pt x="0" y="0"/>
                </a:moveTo>
                <a:lnTo>
                  <a:pt x="160781" y="0"/>
                </a:lnTo>
                <a:lnTo>
                  <a:pt x="321563" y="190500"/>
                </a:lnTo>
                <a:lnTo>
                  <a:pt x="160781" y="381000"/>
                </a:lnTo>
                <a:lnTo>
                  <a:pt x="0" y="381000"/>
                </a:lnTo>
                <a:lnTo>
                  <a:pt x="160781" y="19050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F5F5F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8153400" y="3860291"/>
            <a:ext cx="0" cy="1801368"/>
          </a:xfrm>
          <a:custGeom>
            <a:avLst/>
            <a:gdLst/>
            <a:ahLst/>
            <a:cxnLst/>
            <a:rect l="l" t="t" r="r" b="b"/>
            <a:pathLst>
              <a:path h="1801368">
                <a:moveTo>
                  <a:pt x="0" y="0"/>
                </a:moveTo>
                <a:lnTo>
                  <a:pt x="0" y="1801368"/>
                </a:lnTo>
              </a:path>
            </a:pathLst>
          </a:custGeom>
          <a:ln w="46990">
            <a:solidFill>
              <a:srgbClr val="00AF5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0" y="0"/>
            <a:ext cx="12192000" cy="117348"/>
          </a:xfrm>
          <a:custGeom>
            <a:avLst/>
            <a:gdLst/>
            <a:ahLst/>
            <a:cxnLst/>
            <a:rect l="l" t="t" r="r" b="b"/>
            <a:pathLst>
              <a:path w="12192000" h="117348">
                <a:moveTo>
                  <a:pt x="0" y="117348"/>
                </a:moveTo>
                <a:lnTo>
                  <a:pt x="12192000" y="117348"/>
                </a:lnTo>
                <a:lnTo>
                  <a:pt x="12192000" y="0"/>
                </a:lnTo>
                <a:lnTo>
                  <a:pt x="0" y="0"/>
                </a:lnTo>
                <a:lnTo>
                  <a:pt x="0" y="11734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324612" y="342900"/>
            <a:ext cx="359663" cy="3596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94944" y="350520"/>
            <a:ext cx="361188" cy="342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324612" y="342900"/>
            <a:ext cx="359663" cy="35966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94944" y="350520"/>
            <a:ext cx="361188" cy="342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1" name="object 201"/>
          <p:cNvSpPr txBox="1"/>
          <p:nvPr/>
        </p:nvSpPr>
        <p:spPr>
          <a:xfrm>
            <a:off x="2363469" y="218492"/>
            <a:ext cx="4589017" cy="2911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5"/>
              </a:lnSpc>
              <a:spcBef>
                <a:spcPts val="119"/>
              </a:spcBef>
            </a:pPr>
            <a:r>
              <a:rPr lang="fr-FR" sz="2200" dirty="0" smtClean="0">
                <a:solidFill>
                  <a:srgbClr val="006FC0"/>
                </a:solidFill>
                <a:latin typeface="Century Gothic"/>
                <a:cs typeface="Century Gothic"/>
              </a:rPr>
              <a:t>POINT PARC INFORMATIQUE GMC</a:t>
            </a: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193" name="object 193"/>
          <p:cNvSpPr txBox="1"/>
          <p:nvPr/>
        </p:nvSpPr>
        <p:spPr>
          <a:xfrm>
            <a:off x="6026658" y="6594501"/>
            <a:ext cx="153531" cy="127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35"/>
              </a:lnSpc>
              <a:spcBef>
                <a:spcPts val="46"/>
              </a:spcBef>
            </a:pPr>
            <a:r>
              <a:rPr sz="800" spc="0" dirty="0" smtClean="0">
                <a:solidFill>
                  <a:srgbClr val="FFFFFF"/>
                </a:solidFill>
                <a:latin typeface="Century Gothic"/>
                <a:cs typeface="Century Gothic"/>
              </a:rPr>
              <a:t>17</a:t>
            </a:r>
            <a:endParaRPr sz="800">
              <a:latin typeface="Century Gothic"/>
              <a:cs typeface="Century Gothic"/>
            </a:endParaRPr>
          </a:p>
        </p:txBody>
      </p:sp>
      <p:sp>
        <p:nvSpPr>
          <p:cNvPr id="192" name="object 192"/>
          <p:cNvSpPr txBox="1"/>
          <p:nvPr/>
        </p:nvSpPr>
        <p:spPr>
          <a:xfrm rot="16200000">
            <a:off x="131295" y="1922552"/>
            <a:ext cx="588157" cy="2411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lang="fr-FR" sz="1400" b="1" spc="0" dirty="0" smtClean="0">
                <a:solidFill>
                  <a:srgbClr val="FFFFFF"/>
                </a:solidFill>
                <a:latin typeface="Century Gothic"/>
                <a:cs typeface="Century Gothic"/>
              </a:rPr>
              <a:t>BENIN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191" name="object 191"/>
          <p:cNvSpPr txBox="1"/>
          <p:nvPr/>
        </p:nvSpPr>
        <p:spPr>
          <a:xfrm rot="16200000">
            <a:off x="84413" y="4371490"/>
            <a:ext cx="746673" cy="1763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lang="fr-FR" sz="1400" b="1" spc="0" dirty="0" smtClean="0">
                <a:solidFill>
                  <a:srgbClr val="FFFFFF"/>
                </a:solidFill>
                <a:latin typeface="Century Gothic"/>
                <a:cs typeface="Century Gothic"/>
              </a:rPr>
              <a:t>FILIALE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128" name="object 128"/>
          <p:cNvSpPr txBox="1"/>
          <p:nvPr/>
        </p:nvSpPr>
        <p:spPr>
          <a:xfrm>
            <a:off x="1877949" y="3903472"/>
            <a:ext cx="789813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46151" marR="248103" algn="ctr">
              <a:lnSpc>
                <a:spcPct val="101725"/>
              </a:lnSpc>
              <a:spcBef>
                <a:spcPts val="80"/>
              </a:spcBef>
            </a:pPr>
            <a:endParaRPr sz="1100" dirty="0">
              <a:latin typeface="Calibri"/>
              <a:cs typeface="Calibri"/>
            </a:endParaRPr>
          </a:p>
        </p:txBody>
      </p:sp>
      <p:sp>
        <p:nvSpPr>
          <p:cNvPr id="127" name="object 127"/>
          <p:cNvSpPr txBox="1"/>
          <p:nvPr/>
        </p:nvSpPr>
        <p:spPr>
          <a:xfrm>
            <a:off x="2667762" y="3903472"/>
            <a:ext cx="789813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4312" marR="264255" algn="ctr">
              <a:lnSpc>
                <a:spcPct val="101725"/>
              </a:lnSpc>
              <a:spcBef>
                <a:spcPts val="80"/>
              </a:spcBef>
            </a:pPr>
            <a:endParaRPr sz="1100" dirty="0">
              <a:latin typeface="Calibri"/>
              <a:cs typeface="Calibri"/>
            </a:endParaRPr>
          </a:p>
        </p:txBody>
      </p:sp>
      <p:sp>
        <p:nvSpPr>
          <p:cNvPr id="126" name="object 126"/>
          <p:cNvSpPr txBox="1"/>
          <p:nvPr/>
        </p:nvSpPr>
        <p:spPr>
          <a:xfrm>
            <a:off x="3457575" y="3903472"/>
            <a:ext cx="789813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9201">
              <a:lnSpc>
                <a:spcPct val="101725"/>
              </a:lnSpc>
              <a:spcBef>
                <a:spcPts val="80"/>
              </a:spcBef>
            </a:pPr>
            <a:endParaRPr sz="1100" dirty="0">
              <a:latin typeface="Calibri"/>
              <a:cs typeface="Calibri"/>
            </a:endParaRPr>
          </a:p>
        </p:txBody>
      </p:sp>
      <p:sp>
        <p:nvSpPr>
          <p:cNvPr id="113" name="object 113"/>
          <p:cNvSpPr txBox="1"/>
          <p:nvPr/>
        </p:nvSpPr>
        <p:spPr>
          <a:xfrm>
            <a:off x="8642604" y="3162300"/>
            <a:ext cx="3549396" cy="317754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288671">
              <a:lnSpc>
                <a:spcPct val="102172"/>
              </a:lnSpc>
              <a:spcBef>
                <a:spcPts val="2362"/>
              </a:spcBef>
            </a:pPr>
            <a:r>
              <a:rPr sz="1200" spc="0" dirty="0" smtClean="0">
                <a:latin typeface="Arial"/>
                <a:cs typeface="Arial"/>
              </a:rPr>
              <a:t>•  </a:t>
            </a:r>
            <a:r>
              <a:rPr sz="1200" spc="9" dirty="0" smtClean="0">
                <a:latin typeface="Arial"/>
                <a:cs typeface="Arial"/>
              </a:rPr>
              <a:t> </a:t>
            </a:r>
            <a:endParaRPr sz="1200" dirty="0">
              <a:latin typeface="Century Gothic"/>
              <a:cs typeface="Century Gothic"/>
            </a:endParaRPr>
          </a:p>
          <a:p>
            <a:pPr marL="470280" marR="309200" indent="-181609">
              <a:lnSpc>
                <a:spcPts val="1440"/>
              </a:lnSpc>
              <a:spcBef>
                <a:spcPts val="623"/>
              </a:spcBef>
              <a:tabLst>
                <a:tab pos="469900" algn="l"/>
              </a:tabLst>
            </a:pPr>
            <a:r>
              <a:rPr sz="1200" spc="0" dirty="0" smtClean="0">
                <a:latin typeface="Arial"/>
                <a:cs typeface="Arial"/>
              </a:rPr>
              <a:t>•	</a:t>
            </a:r>
            <a:endParaRPr sz="1200" dirty="0">
              <a:latin typeface="Century Gothic"/>
              <a:cs typeface="Century Gothic"/>
            </a:endParaRPr>
          </a:p>
          <a:p>
            <a:pPr marL="288671">
              <a:lnSpc>
                <a:spcPct val="102172"/>
              </a:lnSpc>
              <a:spcBef>
                <a:spcPts val="2512"/>
              </a:spcBef>
            </a:pPr>
            <a:r>
              <a:rPr sz="1200" spc="0" dirty="0" smtClean="0">
                <a:latin typeface="Arial"/>
                <a:cs typeface="Arial"/>
              </a:rPr>
              <a:t>•  </a:t>
            </a:r>
            <a:r>
              <a:rPr sz="1200" spc="9" dirty="0" smtClean="0">
                <a:latin typeface="Arial"/>
                <a:cs typeface="Arial"/>
              </a:rPr>
              <a:t> </a:t>
            </a:r>
            <a:endParaRPr sz="1200" dirty="0">
              <a:latin typeface="Century Gothic"/>
              <a:cs typeface="Century Gothic"/>
            </a:endParaRPr>
          </a:p>
          <a:p>
            <a:pPr marL="470280" marR="242858" indent="-181609" algn="just">
              <a:lnSpc>
                <a:spcPct val="100435"/>
              </a:lnSpc>
              <a:spcBef>
                <a:spcPts val="505"/>
              </a:spcBef>
              <a:tabLst>
                <a:tab pos="469900" algn="l"/>
              </a:tabLst>
            </a:pPr>
            <a:r>
              <a:rPr sz="1200" spc="0" dirty="0" smtClean="0">
                <a:latin typeface="Arial"/>
                <a:cs typeface="Arial"/>
              </a:rPr>
              <a:t>•</a:t>
            </a:r>
            <a:r>
              <a:rPr lang="fr-FR" sz="1200" dirty="0">
                <a:latin typeface="Arial"/>
                <a:cs typeface="Arial"/>
              </a:rPr>
              <a:t> 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7197217" y="4086352"/>
            <a:ext cx="789812" cy="1828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19836">
              <a:lnSpc>
                <a:spcPct val="101725"/>
              </a:lnSpc>
              <a:spcBef>
                <a:spcPts val="80"/>
              </a:spcBef>
            </a:pPr>
            <a:endParaRPr sz="1100" dirty="0">
              <a:latin typeface="Calibri"/>
              <a:cs typeface="Calibri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283464" y="3171443"/>
            <a:ext cx="321564" cy="29260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983437" y="1241678"/>
            <a:ext cx="1079550" cy="5562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983437" y="2529459"/>
            <a:ext cx="107955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772">
              <a:lnSpc>
                <a:spcPct val="101725"/>
              </a:lnSpc>
              <a:spcBef>
                <a:spcPts val="110"/>
              </a:spcBef>
            </a:pPr>
            <a:endParaRPr sz="1100" dirty="0">
              <a:latin typeface="Calibri"/>
              <a:cs typeface="Calibri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062988" y="2529459"/>
            <a:ext cx="673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2736088" y="2529459"/>
            <a:ext cx="673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3409188" y="2529459"/>
            <a:ext cx="673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4082288" y="2529459"/>
            <a:ext cx="673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4" name="object 34"/>
          <p:cNvSpPr txBox="1"/>
          <p:nvPr/>
        </p:nvSpPr>
        <p:spPr>
          <a:xfrm>
            <a:off x="4933188" y="2529459"/>
            <a:ext cx="673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3" name="object 33"/>
          <p:cNvSpPr txBox="1"/>
          <p:nvPr/>
        </p:nvSpPr>
        <p:spPr>
          <a:xfrm>
            <a:off x="5606288" y="2529459"/>
            <a:ext cx="673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2" name="object 32"/>
          <p:cNvSpPr txBox="1"/>
          <p:nvPr/>
        </p:nvSpPr>
        <p:spPr>
          <a:xfrm>
            <a:off x="6279388" y="2529459"/>
            <a:ext cx="673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6952488" y="2529459"/>
            <a:ext cx="673100" cy="1905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271272" y="1120140"/>
            <a:ext cx="321564" cy="18013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10633710" y="782574"/>
            <a:ext cx="1444752" cy="533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7" name="object 113"/>
          <p:cNvSpPr txBox="1"/>
          <p:nvPr/>
        </p:nvSpPr>
        <p:spPr>
          <a:xfrm>
            <a:off x="8610600" y="521717"/>
            <a:ext cx="3549396" cy="245008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 dirty="0"/>
          </a:p>
          <a:p>
            <a:pPr marL="288671">
              <a:lnSpc>
                <a:spcPct val="102172"/>
              </a:lnSpc>
              <a:spcBef>
                <a:spcPts val="2362"/>
              </a:spcBef>
            </a:pPr>
            <a:r>
              <a:rPr sz="1200" spc="0" dirty="0" smtClean="0">
                <a:latin typeface="Arial"/>
                <a:cs typeface="Arial"/>
              </a:rPr>
              <a:t>•  </a:t>
            </a:r>
            <a:r>
              <a:rPr sz="1200" spc="9" dirty="0" smtClean="0">
                <a:latin typeface="Arial"/>
                <a:cs typeface="Arial"/>
              </a:rPr>
              <a:t> </a:t>
            </a:r>
            <a:r>
              <a:rPr lang="fr-FR" sz="1200" spc="-4" dirty="0" err="1" smtClean="0">
                <a:latin typeface="Century Gothic"/>
                <a:cs typeface="Arial"/>
              </a:rPr>
              <a:t>prod</a:t>
            </a:r>
            <a:r>
              <a:rPr lang="fr-FR" sz="1200" spc="-4" dirty="0" smtClean="0">
                <a:latin typeface="Century Gothic"/>
                <a:cs typeface="Arial"/>
              </a:rPr>
              <a:t> 1</a:t>
            </a:r>
            <a:r>
              <a:rPr lang="fr-FR" sz="1200" spc="-4" baseline="30000" dirty="0" smtClean="0">
                <a:latin typeface="Century Gothic"/>
                <a:cs typeface="Arial"/>
              </a:rPr>
              <a:t>er</a:t>
            </a:r>
            <a:r>
              <a:rPr lang="fr-FR" sz="1200" spc="-4" dirty="0" smtClean="0">
                <a:latin typeface="Century Gothic"/>
                <a:cs typeface="Arial"/>
              </a:rPr>
              <a:t> : besoin de 5 souris ; 1 IP phone , 1 UC , 1 clavier</a:t>
            </a:r>
            <a:endParaRPr sz="1200" dirty="0">
              <a:latin typeface="Century Gothic"/>
              <a:cs typeface="Century Gothic"/>
            </a:endParaRPr>
          </a:p>
          <a:p>
            <a:pPr marL="470280" marR="309200" indent="-181609">
              <a:lnSpc>
                <a:spcPts val="1440"/>
              </a:lnSpc>
              <a:spcBef>
                <a:spcPts val="623"/>
              </a:spcBef>
              <a:tabLst>
                <a:tab pos="469900" algn="l"/>
              </a:tabLst>
            </a:pPr>
            <a:r>
              <a:rPr sz="1200" spc="0" dirty="0" smtClean="0">
                <a:latin typeface="Arial"/>
                <a:cs typeface="Arial"/>
              </a:rPr>
              <a:t>•	</a:t>
            </a:r>
            <a:r>
              <a:rPr lang="fr-FR" sz="1200" dirty="0" err="1" smtClean="0">
                <a:latin typeface="Century Gothic"/>
                <a:cs typeface="Arial"/>
              </a:rPr>
              <a:t>Prod</a:t>
            </a:r>
            <a:r>
              <a:rPr lang="fr-FR" sz="1200" dirty="0" smtClean="0">
                <a:latin typeface="Century Gothic"/>
                <a:cs typeface="Arial"/>
              </a:rPr>
              <a:t> 2ieme : 6 souris et 1 IP phone  ,</a:t>
            </a:r>
          </a:p>
          <a:p>
            <a:pPr marL="470280" marR="309200" indent="-181609">
              <a:lnSpc>
                <a:spcPts val="1440"/>
              </a:lnSpc>
              <a:spcBef>
                <a:spcPts val="623"/>
              </a:spcBef>
              <a:tabLst>
                <a:tab pos="469900" algn="l"/>
              </a:tabLst>
            </a:pPr>
            <a:r>
              <a:rPr lang="fr-FR" sz="1200" dirty="0" smtClean="0">
                <a:latin typeface="Century Gothic"/>
                <a:cs typeface="Arial"/>
              </a:rPr>
              <a:t>1 UC</a:t>
            </a:r>
            <a:r>
              <a:rPr sz="1200" spc="0" dirty="0" smtClean="0">
                <a:latin typeface="Century Gothic"/>
                <a:cs typeface="Century Gothic"/>
              </a:rPr>
              <a:t>.</a:t>
            </a:r>
            <a:endParaRPr sz="1200" dirty="0">
              <a:latin typeface="Century Gothic"/>
              <a:cs typeface="Century Gothic"/>
            </a:endParaRPr>
          </a:p>
          <a:p>
            <a:pPr marL="288671">
              <a:lnSpc>
                <a:spcPct val="102172"/>
              </a:lnSpc>
              <a:spcBef>
                <a:spcPts val="2512"/>
              </a:spcBef>
            </a:pPr>
            <a:r>
              <a:rPr sz="1200" spc="0" dirty="0" smtClean="0">
                <a:latin typeface="Arial"/>
                <a:cs typeface="Arial"/>
              </a:rPr>
              <a:t>•  </a:t>
            </a:r>
            <a:r>
              <a:rPr lang="fr-FR" sz="1200" spc="0" dirty="0" err="1" smtClean="0">
                <a:latin typeface="Arial"/>
                <a:cs typeface="Arial"/>
              </a:rPr>
              <a:t>Prod</a:t>
            </a:r>
            <a:r>
              <a:rPr lang="fr-FR" sz="1200" spc="0" dirty="0" smtClean="0">
                <a:latin typeface="Arial"/>
                <a:cs typeface="Arial"/>
              </a:rPr>
              <a:t> 3 </a:t>
            </a:r>
            <a:r>
              <a:rPr lang="fr-FR" sz="1200" spc="0" dirty="0" err="1" smtClean="0">
                <a:latin typeface="Arial"/>
                <a:cs typeface="Arial"/>
              </a:rPr>
              <a:t>ieme</a:t>
            </a:r>
            <a:r>
              <a:rPr lang="fr-FR" sz="1200" spc="0" dirty="0" smtClean="0">
                <a:latin typeface="Arial"/>
                <a:cs typeface="Arial"/>
              </a:rPr>
              <a:t> : </a:t>
            </a:r>
            <a:r>
              <a:rPr lang="fr-FR" sz="1200" spc="9" dirty="0" smtClean="0">
                <a:latin typeface="Arial"/>
                <a:cs typeface="Arial"/>
              </a:rPr>
              <a:t>il y a 40 position sans Non câblé</a:t>
            </a:r>
            <a:endParaRPr sz="1200" dirty="0">
              <a:latin typeface="Century Gothic"/>
              <a:cs typeface="Century Gothic"/>
            </a:endParaRPr>
          </a:p>
          <a:p>
            <a:pPr marL="470280" marR="242858" indent="-181609" algn="just">
              <a:lnSpc>
                <a:spcPct val="100435"/>
              </a:lnSpc>
              <a:spcBef>
                <a:spcPts val="505"/>
              </a:spcBef>
              <a:tabLst>
                <a:tab pos="469900" algn="l"/>
              </a:tabLst>
            </a:pPr>
            <a:r>
              <a:rPr sz="1200" spc="0" dirty="0" smtClean="0">
                <a:latin typeface="Arial"/>
                <a:cs typeface="Arial"/>
              </a:rPr>
              <a:t>•	</a:t>
            </a:r>
            <a:r>
              <a:rPr lang="fr-FR" sz="1200" spc="0" dirty="0" smtClean="0">
                <a:latin typeface="Arial"/>
                <a:cs typeface="Arial"/>
              </a:rPr>
              <a:t>Administration : souris poste RD-02 a remplacer </a:t>
            </a:r>
            <a:endParaRPr sz="1200" dirty="0">
              <a:latin typeface="Century Gothic"/>
              <a:cs typeface="Century Gothic"/>
            </a:endParaRPr>
          </a:p>
        </p:txBody>
      </p:sp>
      <p:sp>
        <p:nvSpPr>
          <p:cNvPr id="301" name="object 396"/>
          <p:cNvSpPr/>
          <p:nvPr/>
        </p:nvSpPr>
        <p:spPr>
          <a:xfrm>
            <a:off x="8153400" y="914400"/>
            <a:ext cx="0" cy="1801368"/>
          </a:xfrm>
          <a:custGeom>
            <a:avLst/>
            <a:gdLst/>
            <a:ahLst/>
            <a:cxnLst/>
            <a:rect l="l" t="t" r="r" b="b"/>
            <a:pathLst>
              <a:path h="1801368">
                <a:moveTo>
                  <a:pt x="0" y="0"/>
                </a:moveTo>
                <a:lnTo>
                  <a:pt x="0" y="1801368"/>
                </a:lnTo>
              </a:path>
            </a:pathLst>
          </a:custGeom>
          <a:ln w="46990">
            <a:solidFill>
              <a:srgbClr val="00AF5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2" name="object 395"/>
          <p:cNvSpPr/>
          <p:nvPr/>
        </p:nvSpPr>
        <p:spPr>
          <a:xfrm>
            <a:off x="8229600" y="1524000"/>
            <a:ext cx="321563" cy="381000"/>
          </a:xfrm>
          <a:custGeom>
            <a:avLst/>
            <a:gdLst/>
            <a:ahLst/>
            <a:cxnLst/>
            <a:rect l="l" t="t" r="r" b="b"/>
            <a:pathLst>
              <a:path w="321563" h="381000">
                <a:moveTo>
                  <a:pt x="0" y="0"/>
                </a:moveTo>
                <a:lnTo>
                  <a:pt x="160781" y="0"/>
                </a:lnTo>
                <a:lnTo>
                  <a:pt x="321563" y="190500"/>
                </a:lnTo>
                <a:lnTo>
                  <a:pt x="160781" y="381000"/>
                </a:lnTo>
                <a:lnTo>
                  <a:pt x="0" y="381000"/>
                </a:lnTo>
                <a:lnTo>
                  <a:pt x="160781" y="190500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F5F5F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2" name="object 191"/>
          <p:cNvSpPr txBox="1"/>
          <p:nvPr/>
        </p:nvSpPr>
        <p:spPr>
          <a:xfrm rot="16200000">
            <a:off x="1010260" y="5405867"/>
            <a:ext cx="746673" cy="1763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endParaRPr sz="1400" dirty="0">
              <a:latin typeface="Century Gothic"/>
              <a:cs typeface="Century Gothic"/>
            </a:endParaRPr>
          </a:p>
        </p:txBody>
      </p:sp>
      <p:graphicFrame>
        <p:nvGraphicFramePr>
          <p:cNvPr id="2" name="Obje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475069"/>
              </p:ext>
            </p:extLst>
          </p:nvPr>
        </p:nvGraphicFramePr>
        <p:xfrm>
          <a:off x="685800" y="896938"/>
          <a:ext cx="4164013" cy="217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Feuille de calcul" r:id="rId6" imgW="2600125" imgH="2428730" progId="Excel.Sheet.12">
                  <p:embed/>
                </p:oleObj>
              </mc:Choice>
              <mc:Fallback>
                <p:oleObj name="Feuille de calcul" r:id="rId6" imgW="2600125" imgH="242873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85800" y="896938"/>
                        <a:ext cx="4164013" cy="2178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4" name="Objet 2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3800570"/>
              </p:ext>
            </p:extLst>
          </p:nvPr>
        </p:nvGraphicFramePr>
        <p:xfrm>
          <a:off x="5038725" y="838200"/>
          <a:ext cx="3783343" cy="219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Feuille de calcul" r:id="rId8" imgW="2857400" imgH="2505246" progId="Excel.Sheet.12">
                  <p:embed/>
                </p:oleObj>
              </mc:Choice>
              <mc:Fallback>
                <p:oleObj name="Feuille de calcul" r:id="rId8" imgW="2857400" imgH="250524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5038725" y="838200"/>
                        <a:ext cx="3783343" cy="2193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5" name="Objet 2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5900990"/>
              </p:ext>
            </p:extLst>
          </p:nvPr>
        </p:nvGraphicFramePr>
        <p:xfrm>
          <a:off x="754063" y="3124200"/>
          <a:ext cx="4157662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Feuille de calcul" r:id="rId10" imgW="2771922" imgH="2857553" progId="Excel.Sheet.12">
                  <p:embed/>
                </p:oleObj>
              </mc:Choice>
              <mc:Fallback>
                <p:oleObj name="Feuille de calcul" r:id="rId10" imgW="2771922" imgH="285755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54063" y="3124200"/>
                        <a:ext cx="4157662" cy="227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" name="Objet 2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7604548"/>
              </p:ext>
            </p:extLst>
          </p:nvPr>
        </p:nvGraphicFramePr>
        <p:xfrm>
          <a:off x="5022850" y="3105150"/>
          <a:ext cx="3989388" cy="233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Feuille de calcul" r:id="rId12" imgW="2990880" imgH="2933647" progId="Excel.Sheet.12">
                  <p:embed/>
                </p:oleObj>
              </mc:Choice>
              <mc:Fallback>
                <p:oleObj name="Feuille de calcul" r:id="rId12" imgW="2990880" imgH="2933647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5022850" y="3105150"/>
                        <a:ext cx="3989388" cy="2332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953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object 214"/>
          <p:cNvSpPr/>
          <p:nvPr/>
        </p:nvSpPr>
        <p:spPr>
          <a:xfrm>
            <a:off x="5934456" y="6489192"/>
            <a:ext cx="323088" cy="324612"/>
          </a:xfrm>
          <a:custGeom>
            <a:avLst/>
            <a:gdLst/>
            <a:ahLst/>
            <a:cxnLst/>
            <a:rect l="l" t="t" r="r" b="b"/>
            <a:pathLst>
              <a:path w="323088" h="324612">
                <a:moveTo>
                  <a:pt x="0" y="162306"/>
                </a:moveTo>
                <a:lnTo>
                  <a:pt x="698" y="177509"/>
                </a:lnTo>
                <a:lnTo>
                  <a:pt x="2672" y="191874"/>
                </a:lnTo>
                <a:lnTo>
                  <a:pt x="5864" y="205810"/>
                </a:lnTo>
                <a:lnTo>
                  <a:pt x="10218" y="219260"/>
                </a:lnTo>
                <a:lnTo>
                  <a:pt x="15678" y="232167"/>
                </a:lnTo>
                <a:lnTo>
                  <a:pt x="22187" y="244475"/>
                </a:lnTo>
                <a:lnTo>
                  <a:pt x="29689" y="256125"/>
                </a:lnTo>
                <a:lnTo>
                  <a:pt x="38126" y="267061"/>
                </a:lnTo>
                <a:lnTo>
                  <a:pt x="47443" y="277226"/>
                </a:lnTo>
                <a:lnTo>
                  <a:pt x="57583" y="286563"/>
                </a:lnTo>
                <a:lnTo>
                  <a:pt x="68490" y="295015"/>
                </a:lnTo>
                <a:lnTo>
                  <a:pt x="80106" y="302525"/>
                </a:lnTo>
                <a:lnTo>
                  <a:pt x="92375" y="309036"/>
                </a:lnTo>
                <a:lnTo>
                  <a:pt x="105242" y="314491"/>
                </a:lnTo>
                <a:lnTo>
                  <a:pt x="118648" y="318833"/>
                </a:lnTo>
                <a:lnTo>
                  <a:pt x="132538" y="322005"/>
                </a:lnTo>
                <a:lnTo>
                  <a:pt x="146856" y="323950"/>
                </a:lnTo>
                <a:lnTo>
                  <a:pt x="161544" y="324612"/>
                </a:lnTo>
                <a:lnTo>
                  <a:pt x="162008" y="324611"/>
                </a:lnTo>
                <a:lnTo>
                  <a:pt x="176685" y="323909"/>
                </a:lnTo>
                <a:lnTo>
                  <a:pt x="190990" y="321925"/>
                </a:lnTo>
                <a:lnTo>
                  <a:pt x="204866" y="318715"/>
                </a:lnTo>
                <a:lnTo>
                  <a:pt x="218256" y="314337"/>
                </a:lnTo>
                <a:lnTo>
                  <a:pt x="231105" y="308848"/>
                </a:lnTo>
                <a:lnTo>
                  <a:pt x="243355" y="302305"/>
                </a:lnTo>
                <a:lnTo>
                  <a:pt x="254949" y="294765"/>
                </a:lnTo>
                <a:lnTo>
                  <a:pt x="265833" y="286284"/>
                </a:lnTo>
                <a:lnTo>
                  <a:pt x="275948" y="276920"/>
                </a:lnTo>
                <a:lnTo>
                  <a:pt x="285238" y="266730"/>
                </a:lnTo>
                <a:lnTo>
                  <a:pt x="293647" y="255771"/>
                </a:lnTo>
                <a:lnTo>
                  <a:pt x="301119" y="244099"/>
                </a:lnTo>
                <a:lnTo>
                  <a:pt x="307596" y="231773"/>
                </a:lnTo>
                <a:lnTo>
                  <a:pt x="313022" y="218848"/>
                </a:lnTo>
                <a:lnTo>
                  <a:pt x="317341" y="205381"/>
                </a:lnTo>
                <a:lnTo>
                  <a:pt x="320496" y="191431"/>
                </a:lnTo>
                <a:lnTo>
                  <a:pt x="322430" y="177053"/>
                </a:lnTo>
                <a:lnTo>
                  <a:pt x="323088" y="162306"/>
                </a:lnTo>
                <a:lnTo>
                  <a:pt x="323087" y="161839"/>
                </a:lnTo>
                <a:lnTo>
                  <a:pt x="322389" y="147103"/>
                </a:lnTo>
                <a:lnTo>
                  <a:pt x="320415" y="132738"/>
                </a:lnTo>
                <a:lnTo>
                  <a:pt x="317223" y="118802"/>
                </a:lnTo>
                <a:lnTo>
                  <a:pt x="312869" y="105352"/>
                </a:lnTo>
                <a:lnTo>
                  <a:pt x="307409" y="92445"/>
                </a:lnTo>
                <a:lnTo>
                  <a:pt x="300900" y="80138"/>
                </a:lnTo>
                <a:lnTo>
                  <a:pt x="293398" y="68487"/>
                </a:lnTo>
                <a:lnTo>
                  <a:pt x="284961" y="57551"/>
                </a:lnTo>
                <a:lnTo>
                  <a:pt x="275644" y="47386"/>
                </a:lnTo>
                <a:lnTo>
                  <a:pt x="265504" y="38049"/>
                </a:lnTo>
                <a:lnTo>
                  <a:pt x="254597" y="29597"/>
                </a:lnTo>
                <a:lnTo>
                  <a:pt x="242981" y="22086"/>
                </a:lnTo>
                <a:lnTo>
                  <a:pt x="230712" y="15575"/>
                </a:lnTo>
                <a:lnTo>
                  <a:pt x="217845" y="10120"/>
                </a:lnTo>
                <a:lnTo>
                  <a:pt x="204439" y="5778"/>
                </a:lnTo>
                <a:lnTo>
                  <a:pt x="190549" y="2606"/>
                </a:lnTo>
                <a:lnTo>
                  <a:pt x="176231" y="661"/>
                </a:lnTo>
                <a:lnTo>
                  <a:pt x="161544" y="0"/>
                </a:lnTo>
                <a:lnTo>
                  <a:pt x="161079" y="0"/>
                </a:lnTo>
                <a:lnTo>
                  <a:pt x="146402" y="702"/>
                </a:lnTo>
                <a:lnTo>
                  <a:pt x="132097" y="2687"/>
                </a:lnTo>
                <a:lnTo>
                  <a:pt x="118221" y="5896"/>
                </a:lnTo>
                <a:lnTo>
                  <a:pt x="104831" y="10274"/>
                </a:lnTo>
                <a:lnTo>
                  <a:pt x="91982" y="15763"/>
                </a:lnTo>
                <a:lnTo>
                  <a:pt x="79732" y="22306"/>
                </a:lnTo>
                <a:lnTo>
                  <a:pt x="68138" y="29847"/>
                </a:lnTo>
                <a:lnTo>
                  <a:pt x="57254" y="38328"/>
                </a:lnTo>
                <a:lnTo>
                  <a:pt x="47139" y="47692"/>
                </a:lnTo>
                <a:lnTo>
                  <a:pt x="37849" y="57882"/>
                </a:lnTo>
                <a:lnTo>
                  <a:pt x="29440" y="68841"/>
                </a:lnTo>
                <a:lnTo>
                  <a:pt x="21968" y="80513"/>
                </a:lnTo>
                <a:lnTo>
                  <a:pt x="15491" y="92840"/>
                </a:lnTo>
                <a:lnTo>
                  <a:pt x="10065" y="105764"/>
                </a:lnTo>
                <a:lnTo>
                  <a:pt x="5746" y="119231"/>
                </a:lnTo>
                <a:lnTo>
                  <a:pt x="2591" y="133181"/>
                </a:lnTo>
                <a:lnTo>
                  <a:pt x="657" y="147558"/>
                </a:lnTo>
                <a:lnTo>
                  <a:pt x="0" y="162306"/>
                </a:lnTo>
                <a:close/>
              </a:path>
            </a:pathLst>
          </a:custGeom>
          <a:solidFill>
            <a:srgbClr val="00ACD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5934456" y="6489192"/>
            <a:ext cx="323088" cy="324612"/>
          </a:xfrm>
          <a:custGeom>
            <a:avLst/>
            <a:gdLst/>
            <a:ahLst/>
            <a:cxnLst/>
            <a:rect l="l" t="t" r="r" b="b"/>
            <a:pathLst>
              <a:path w="323088" h="324612">
                <a:moveTo>
                  <a:pt x="0" y="162306"/>
                </a:moveTo>
                <a:lnTo>
                  <a:pt x="698" y="177509"/>
                </a:lnTo>
                <a:lnTo>
                  <a:pt x="2672" y="191874"/>
                </a:lnTo>
                <a:lnTo>
                  <a:pt x="5864" y="205810"/>
                </a:lnTo>
                <a:lnTo>
                  <a:pt x="10218" y="219260"/>
                </a:lnTo>
                <a:lnTo>
                  <a:pt x="15678" y="232167"/>
                </a:lnTo>
                <a:lnTo>
                  <a:pt x="22187" y="244475"/>
                </a:lnTo>
                <a:lnTo>
                  <a:pt x="29689" y="256125"/>
                </a:lnTo>
                <a:lnTo>
                  <a:pt x="38126" y="267061"/>
                </a:lnTo>
                <a:lnTo>
                  <a:pt x="47443" y="277226"/>
                </a:lnTo>
                <a:lnTo>
                  <a:pt x="57583" y="286563"/>
                </a:lnTo>
                <a:lnTo>
                  <a:pt x="68490" y="295015"/>
                </a:lnTo>
                <a:lnTo>
                  <a:pt x="80106" y="302525"/>
                </a:lnTo>
                <a:lnTo>
                  <a:pt x="92375" y="309036"/>
                </a:lnTo>
                <a:lnTo>
                  <a:pt x="105242" y="314491"/>
                </a:lnTo>
                <a:lnTo>
                  <a:pt x="118648" y="318833"/>
                </a:lnTo>
                <a:lnTo>
                  <a:pt x="132538" y="322005"/>
                </a:lnTo>
                <a:lnTo>
                  <a:pt x="146856" y="323950"/>
                </a:lnTo>
                <a:lnTo>
                  <a:pt x="161544" y="324612"/>
                </a:lnTo>
                <a:lnTo>
                  <a:pt x="162008" y="324611"/>
                </a:lnTo>
                <a:lnTo>
                  <a:pt x="176685" y="323909"/>
                </a:lnTo>
                <a:lnTo>
                  <a:pt x="190990" y="321925"/>
                </a:lnTo>
                <a:lnTo>
                  <a:pt x="204866" y="318715"/>
                </a:lnTo>
                <a:lnTo>
                  <a:pt x="218256" y="314337"/>
                </a:lnTo>
                <a:lnTo>
                  <a:pt x="231105" y="308848"/>
                </a:lnTo>
                <a:lnTo>
                  <a:pt x="243355" y="302305"/>
                </a:lnTo>
                <a:lnTo>
                  <a:pt x="254949" y="294765"/>
                </a:lnTo>
                <a:lnTo>
                  <a:pt x="265833" y="286284"/>
                </a:lnTo>
                <a:lnTo>
                  <a:pt x="275948" y="276920"/>
                </a:lnTo>
                <a:lnTo>
                  <a:pt x="285238" y="266730"/>
                </a:lnTo>
                <a:lnTo>
                  <a:pt x="293647" y="255771"/>
                </a:lnTo>
                <a:lnTo>
                  <a:pt x="301119" y="244099"/>
                </a:lnTo>
                <a:lnTo>
                  <a:pt x="307596" y="231773"/>
                </a:lnTo>
                <a:lnTo>
                  <a:pt x="313022" y="218848"/>
                </a:lnTo>
                <a:lnTo>
                  <a:pt x="317341" y="205381"/>
                </a:lnTo>
                <a:lnTo>
                  <a:pt x="320496" y="191431"/>
                </a:lnTo>
                <a:lnTo>
                  <a:pt x="322430" y="177053"/>
                </a:lnTo>
                <a:lnTo>
                  <a:pt x="323088" y="162306"/>
                </a:lnTo>
                <a:lnTo>
                  <a:pt x="323087" y="161839"/>
                </a:lnTo>
                <a:lnTo>
                  <a:pt x="322389" y="147103"/>
                </a:lnTo>
                <a:lnTo>
                  <a:pt x="320415" y="132738"/>
                </a:lnTo>
                <a:lnTo>
                  <a:pt x="317223" y="118802"/>
                </a:lnTo>
                <a:lnTo>
                  <a:pt x="312869" y="105352"/>
                </a:lnTo>
                <a:lnTo>
                  <a:pt x="307409" y="92445"/>
                </a:lnTo>
                <a:lnTo>
                  <a:pt x="300900" y="80138"/>
                </a:lnTo>
                <a:lnTo>
                  <a:pt x="293398" y="68487"/>
                </a:lnTo>
                <a:lnTo>
                  <a:pt x="284961" y="57551"/>
                </a:lnTo>
                <a:lnTo>
                  <a:pt x="275644" y="47386"/>
                </a:lnTo>
                <a:lnTo>
                  <a:pt x="265504" y="38049"/>
                </a:lnTo>
                <a:lnTo>
                  <a:pt x="254597" y="29597"/>
                </a:lnTo>
                <a:lnTo>
                  <a:pt x="242981" y="22086"/>
                </a:lnTo>
                <a:lnTo>
                  <a:pt x="230712" y="15575"/>
                </a:lnTo>
                <a:lnTo>
                  <a:pt x="217845" y="10120"/>
                </a:lnTo>
                <a:lnTo>
                  <a:pt x="204439" y="5778"/>
                </a:lnTo>
                <a:lnTo>
                  <a:pt x="190549" y="2606"/>
                </a:lnTo>
                <a:lnTo>
                  <a:pt x="176231" y="661"/>
                </a:lnTo>
                <a:lnTo>
                  <a:pt x="161544" y="0"/>
                </a:lnTo>
                <a:lnTo>
                  <a:pt x="161079" y="0"/>
                </a:lnTo>
                <a:lnTo>
                  <a:pt x="146402" y="702"/>
                </a:lnTo>
                <a:lnTo>
                  <a:pt x="132097" y="2687"/>
                </a:lnTo>
                <a:lnTo>
                  <a:pt x="118221" y="5896"/>
                </a:lnTo>
                <a:lnTo>
                  <a:pt x="104831" y="10274"/>
                </a:lnTo>
                <a:lnTo>
                  <a:pt x="91982" y="15763"/>
                </a:lnTo>
                <a:lnTo>
                  <a:pt x="79732" y="22306"/>
                </a:lnTo>
                <a:lnTo>
                  <a:pt x="68138" y="29847"/>
                </a:lnTo>
                <a:lnTo>
                  <a:pt x="57254" y="38328"/>
                </a:lnTo>
                <a:lnTo>
                  <a:pt x="47139" y="47692"/>
                </a:lnTo>
                <a:lnTo>
                  <a:pt x="37849" y="57882"/>
                </a:lnTo>
                <a:lnTo>
                  <a:pt x="29440" y="68841"/>
                </a:lnTo>
                <a:lnTo>
                  <a:pt x="21968" y="80513"/>
                </a:lnTo>
                <a:lnTo>
                  <a:pt x="15491" y="92840"/>
                </a:lnTo>
                <a:lnTo>
                  <a:pt x="10065" y="105764"/>
                </a:lnTo>
                <a:lnTo>
                  <a:pt x="5746" y="119231"/>
                </a:lnTo>
                <a:lnTo>
                  <a:pt x="2591" y="133181"/>
                </a:lnTo>
                <a:lnTo>
                  <a:pt x="657" y="147558"/>
                </a:lnTo>
                <a:lnTo>
                  <a:pt x="0" y="162306"/>
                </a:lnTo>
                <a:close/>
              </a:path>
            </a:pathLst>
          </a:custGeom>
          <a:solidFill>
            <a:srgbClr val="00ACD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2831592" y="5279136"/>
            <a:ext cx="42671" cy="0"/>
          </a:xfrm>
          <a:custGeom>
            <a:avLst/>
            <a:gdLst/>
            <a:ahLst/>
            <a:cxnLst/>
            <a:rect l="l" t="t" r="r" b="b"/>
            <a:pathLst>
              <a:path w="42671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2125980" y="5279136"/>
            <a:ext cx="42671" cy="0"/>
          </a:xfrm>
          <a:custGeom>
            <a:avLst/>
            <a:gdLst/>
            <a:ahLst/>
            <a:cxnLst/>
            <a:rect l="l" t="t" r="r" b="b"/>
            <a:pathLst>
              <a:path w="42671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716280" y="5279136"/>
            <a:ext cx="42671" cy="0"/>
          </a:xfrm>
          <a:custGeom>
            <a:avLst/>
            <a:gdLst/>
            <a:ahLst/>
            <a:cxnLst/>
            <a:rect l="l" t="t" r="r" b="b"/>
            <a:pathLst>
              <a:path w="42671">
                <a:moveTo>
                  <a:pt x="0" y="0"/>
                </a:moveTo>
                <a:lnTo>
                  <a:pt x="42671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6370320" y="5506212"/>
            <a:ext cx="33527" cy="0"/>
          </a:xfrm>
          <a:custGeom>
            <a:avLst/>
            <a:gdLst/>
            <a:ahLst/>
            <a:cxnLst/>
            <a:rect l="l" t="t" r="r" b="b"/>
            <a:pathLst>
              <a:path w="33527">
                <a:moveTo>
                  <a:pt x="0" y="0"/>
                </a:moveTo>
                <a:lnTo>
                  <a:pt x="33527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5663184" y="5506212"/>
            <a:ext cx="33527" cy="0"/>
          </a:xfrm>
          <a:custGeom>
            <a:avLst/>
            <a:gdLst/>
            <a:ahLst/>
            <a:cxnLst/>
            <a:rect l="l" t="t" r="r" b="b"/>
            <a:pathLst>
              <a:path w="33527">
                <a:moveTo>
                  <a:pt x="0" y="0"/>
                </a:moveTo>
                <a:lnTo>
                  <a:pt x="33527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4956048" y="5506212"/>
            <a:ext cx="33527" cy="0"/>
          </a:xfrm>
          <a:custGeom>
            <a:avLst/>
            <a:gdLst/>
            <a:ahLst/>
            <a:cxnLst/>
            <a:rect l="l" t="t" r="r" b="b"/>
            <a:pathLst>
              <a:path w="33527">
                <a:moveTo>
                  <a:pt x="0" y="0"/>
                </a:moveTo>
                <a:lnTo>
                  <a:pt x="33527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5663184" y="5263896"/>
            <a:ext cx="33527" cy="0"/>
          </a:xfrm>
          <a:custGeom>
            <a:avLst/>
            <a:gdLst/>
            <a:ahLst/>
            <a:cxnLst/>
            <a:rect l="l" t="t" r="r" b="b"/>
            <a:pathLst>
              <a:path w="33527">
                <a:moveTo>
                  <a:pt x="0" y="0"/>
                </a:moveTo>
                <a:lnTo>
                  <a:pt x="33527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5663184" y="5020056"/>
            <a:ext cx="33527" cy="0"/>
          </a:xfrm>
          <a:custGeom>
            <a:avLst/>
            <a:gdLst/>
            <a:ahLst/>
            <a:cxnLst/>
            <a:rect l="l" t="t" r="r" b="b"/>
            <a:pathLst>
              <a:path w="33527">
                <a:moveTo>
                  <a:pt x="0" y="0"/>
                </a:moveTo>
                <a:lnTo>
                  <a:pt x="33527" y="0"/>
                </a:lnTo>
              </a:path>
            </a:pathLst>
          </a:custGeom>
          <a:ln w="9525">
            <a:solidFill>
              <a:srgbClr val="D9D9D9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5" name="object 395"/>
          <p:cNvSpPr/>
          <p:nvPr/>
        </p:nvSpPr>
        <p:spPr>
          <a:xfrm>
            <a:off x="7101840" y="4352542"/>
            <a:ext cx="4972811" cy="2068069"/>
          </a:xfrm>
          <a:custGeom>
            <a:avLst/>
            <a:gdLst/>
            <a:ahLst/>
            <a:cxnLst/>
            <a:rect l="l" t="t" r="r" b="b"/>
            <a:pathLst>
              <a:path w="4972811" h="2933700">
                <a:moveTo>
                  <a:pt x="0" y="2933700"/>
                </a:moveTo>
                <a:lnTo>
                  <a:pt x="4972811" y="2933700"/>
                </a:lnTo>
                <a:lnTo>
                  <a:pt x="4972811" y="0"/>
                </a:lnTo>
                <a:lnTo>
                  <a:pt x="0" y="0"/>
                </a:lnTo>
                <a:lnTo>
                  <a:pt x="0" y="29337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6" name="object 396"/>
          <p:cNvSpPr/>
          <p:nvPr/>
        </p:nvSpPr>
        <p:spPr>
          <a:xfrm>
            <a:off x="7101840" y="4267200"/>
            <a:ext cx="4972811" cy="2277619"/>
          </a:xfrm>
          <a:custGeom>
            <a:avLst/>
            <a:gdLst/>
            <a:ahLst/>
            <a:cxnLst/>
            <a:rect l="l" t="t" r="r" b="b"/>
            <a:pathLst>
              <a:path w="4972811" h="2933700">
                <a:moveTo>
                  <a:pt x="0" y="2933700"/>
                </a:moveTo>
                <a:lnTo>
                  <a:pt x="4972811" y="2933700"/>
                </a:lnTo>
                <a:lnTo>
                  <a:pt x="4972811" y="0"/>
                </a:lnTo>
                <a:lnTo>
                  <a:pt x="0" y="0"/>
                </a:lnTo>
                <a:lnTo>
                  <a:pt x="0" y="2933700"/>
                </a:lnTo>
                <a:close/>
              </a:path>
            </a:pathLst>
          </a:custGeom>
          <a:ln w="9525">
            <a:solidFill>
              <a:srgbClr val="0961AE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7" name="object 397"/>
          <p:cNvSpPr/>
          <p:nvPr/>
        </p:nvSpPr>
        <p:spPr>
          <a:xfrm>
            <a:off x="6477000" y="5411725"/>
            <a:ext cx="321563" cy="379475"/>
          </a:xfrm>
          <a:custGeom>
            <a:avLst/>
            <a:gdLst/>
            <a:ahLst/>
            <a:cxnLst/>
            <a:rect l="l" t="t" r="r" b="b"/>
            <a:pathLst>
              <a:path w="321563" h="379475">
                <a:moveTo>
                  <a:pt x="160781" y="189737"/>
                </a:moveTo>
                <a:lnTo>
                  <a:pt x="0" y="379475"/>
                </a:lnTo>
                <a:lnTo>
                  <a:pt x="160781" y="379475"/>
                </a:lnTo>
                <a:lnTo>
                  <a:pt x="321563" y="189737"/>
                </a:lnTo>
                <a:lnTo>
                  <a:pt x="160781" y="0"/>
                </a:lnTo>
                <a:lnTo>
                  <a:pt x="0" y="0"/>
                </a:lnTo>
                <a:lnTo>
                  <a:pt x="160781" y="189737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8" name="object 398"/>
          <p:cNvSpPr/>
          <p:nvPr/>
        </p:nvSpPr>
        <p:spPr>
          <a:xfrm>
            <a:off x="6477000" y="5411725"/>
            <a:ext cx="321563" cy="379475"/>
          </a:xfrm>
          <a:custGeom>
            <a:avLst/>
            <a:gdLst/>
            <a:ahLst/>
            <a:cxnLst/>
            <a:rect l="l" t="t" r="r" b="b"/>
            <a:pathLst>
              <a:path w="321563" h="379475">
                <a:moveTo>
                  <a:pt x="0" y="0"/>
                </a:moveTo>
                <a:lnTo>
                  <a:pt x="160781" y="0"/>
                </a:lnTo>
                <a:lnTo>
                  <a:pt x="321563" y="189737"/>
                </a:lnTo>
                <a:lnTo>
                  <a:pt x="160781" y="379475"/>
                </a:lnTo>
                <a:lnTo>
                  <a:pt x="0" y="379475"/>
                </a:lnTo>
                <a:lnTo>
                  <a:pt x="160781" y="189737"/>
                </a:lnTo>
                <a:lnTo>
                  <a:pt x="0" y="0"/>
                </a:lnTo>
                <a:close/>
              </a:path>
            </a:pathLst>
          </a:custGeom>
          <a:ln w="76200">
            <a:solidFill>
              <a:srgbClr val="F5F5F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9" name="object 399"/>
          <p:cNvSpPr/>
          <p:nvPr/>
        </p:nvSpPr>
        <p:spPr>
          <a:xfrm>
            <a:off x="6324600" y="4677156"/>
            <a:ext cx="0" cy="1799844"/>
          </a:xfrm>
          <a:custGeom>
            <a:avLst/>
            <a:gdLst/>
            <a:ahLst/>
            <a:cxnLst/>
            <a:rect l="l" t="t" r="r" b="b"/>
            <a:pathLst>
              <a:path h="1799844">
                <a:moveTo>
                  <a:pt x="0" y="0"/>
                </a:moveTo>
                <a:lnTo>
                  <a:pt x="0" y="1799843"/>
                </a:lnTo>
              </a:path>
            </a:pathLst>
          </a:custGeom>
          <a:ln w="46990">
            <a:solidFill>
              <a:srgbClr val="00AF5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0" y="0"/>
            <a:ext cx="12192000" cy="117348"/>
          </a:xfrm>
          <a:custGeom>
            <a:avLst/>
            <a:gdLst/>
            <a:ahLst/>
            <a:cxnLst/>
            <a:rect l="l" t="t" r="r" b="b"/>
            <a:pathLst>
              <a:path w="12192000" h="117348">
                <a:moveTo>
                  <a:pt x="0" y="117348"/>
                </a:moveTo>
                <a:lnTo>
                  <a:pt x="12192000" y="117348"/>
                </a:lnTo>
                <a:lnTo>
                  <a:pt x="12192000" y="0"/>
                </a:lnTo>
                <a:lnTo>
                  <a:pt x="0" y="0"/>
                </a:lnTo>
                <a:lnTo>
                  <a:pt x="0" y="117348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324612" y="342900"/>
            <a:ext cx="359663" cy="3596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94944" y="350520"/>
            <a:ext cx="361188" cy="342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324612" y="342900"/>
            <a:ext cx="359663" cy="3596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8" name="object 208"/>
          <p:cNvSpPr txBox="1"/>
          <p:nvPr/>
        </p:nvSpPr>
        <p:spPr>
          <a:xfrm>
            <a:off x="4206367" y="220017"/>
            <a:ext cx="3819955" cy="3042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5"/>
              </a:lnSpc>
              <a:spcBef>
                <a:spcPts val="119"/>
              </a:spcBef>
            </a:pPr>
            <a:r>
              <a:rPr lang="fr-FR" sz="2200" b="1" dirty="0" smtClean="0">
                <a:solidFill>
                  <a:srgbClr val="006FC0"/>
                </a:solidFill>
                <a:latin typeface="Century Gothic"/>
                <a:cs typeface="Century Gothic"/>
              </a:rPr>
              <a:t>GESTION DES TICKETS</a:t>
            </a: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202" name="object 202"/>
          <p:cNvSpPr txBox="1"/>
          <p:nvPr/>
        </p:nvSpPr>
        <p:spPr>
          <a:xfrm>
            <a:off x="7722455" y="553773"/>
            <a:ext cx="951339" cy="30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85"/>
              </a:lnSpc>
              <a:spcBef>
                <a:spcPts val="119"/>
              </a:spcBef>
            </a:pPr>
            <a:endParaRPr sz="2200" dirty="0">
              <a:latin typeface="Century Gothic"/>
              <a:cs typeface="Century Gothic"/>
            </a:endParaRPr>
          </a:p>
        </p:txBody>
      </p:sp>
      <p:sp>
        <p:nvSpPr>
          <p:cNvPr id="180" name="object 180"/>
          <p:cNvSpPr txBox="1"/>
          <p:nvPr/>
        </p:nvSpPr>
        <p:spPr>
          <a:xfrm>
            <a:off x="6026658" y="6594501"/>
            <a:ext cx="153531" cy="1275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935"/>
              </a:lnSpc>
              <a:spcBef>
                <a:spcPts val="46"/>
              </a:spcBef>
            </a:pPr>
            <a:r>
              <a:rPr sz="800" spc="0" dirty="0" smtClean="0">
                <a:solidFill>
                  <a:srgbClr val="FFFFFF"/>
                </a:solidFill>
                <a:latin typeface="Century Gothic"/>
                <a:cs typeface="Century Gothic"/>
              </a:rPr>
              <a:t>11</a:t>
            </a:r>
            <a:endParaRPr sz="800">
              <a:latin typeface="Century Gothic"/>
              <a:cs typeface="Century Gothic"/>
            </a:endParaRPr>
          </a:p>
        </p:txBody>
      </p:sp>
      <p:sp>
        <p:nvSpPr>
          <p:cNvPr id="179" name="object 179"/>
          <p:cNvSpPr txBox="1"/>
          <p:nvPr/>
        </p:nvSpPr>
        <p:spPr>
          <a:xfrm>
            <a:off x="3834384" y="4181855"/>
            <a:ext cx="1862327" cy="1112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50"/>
              </a:lnSpc>
              <a:spcBef>
                <a:spcPts val="25"/>
              </a:spcBef>
            </a:pPr>
            <a:endParaRPr sz="850"/>
          </a:p>
        </p:txBody>
      </p:sp>
      <p:sp>
        <p:nvSpPr>
          <p:cNvPr id="178" name="object 178"/>
          <p:cNvSpPr txBox="1"/>
          <p:nvPr/>
        </p:nvSpPr>
        <p:spPr>
          <a:xfrm>
            <a:off x="5696712" y="4181855"/>
            <a:ext cx="123443" cy="15666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7" name="object 177"/>
          <p:cNvSpPr txBox="1"/>
          <p:nvPr/>
        </p:nvSpPr>
        <p:spPr>
          <a:xfrm>
            <a:off x="5820156" y="4181855"/>
            <a:ext cx="841248" cy="1112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50"/>
              </a:lnSpc>
              <a:spcBef>
                <a:spcPts val="25"/>
              </a:spcBef>
            </a:pPr>
            <a:endParaRPr sz="850"/>
          </a:p>
        </p:txBody>
      </p:sp>
      <p:sp>
        <p:nvSpPr>
          <p:cNvPr id="175" name="object 175"/>
          <p:cNvSpPr txBox="1"/>
          <p:nvPr/>
        </p:nvSpPr>
        <p:spPr>
          <a:xfrm>
            <a:off x="5820156" y="4293108"/>
            <a:ext cx="566928" cy="242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3" name="object 173"/>
          <p:cNvSpPr txBox="1"/>
          <p:nvPr/>
        </p:nvSpPr>
        <p:spPr>
          <a:xfrm>
            <a:off x="6527292" y="4293108"/>
            <a:ext cx="134111" cy="242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2" name="object 172"/>
          <p:cNvSpPr txBox="1"/>
          <p:nvPr/>
        </p:nvSpPr>
        <p:spPr>
          <a:xfrm>
            <a:off x="3834384" y="4474464"/>
            <a:ext cx="1138427" cy="60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0" name="object 170"/>
          <p:cNvSpPr txBox="1"/>
          <p:nvPr/>
        </p:nvSpPr>
        <p:spPr>
          <a:xfrm>
            <a:off x="5113020" y="4474464"/>
            <a:ext cx="583691" cy="609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9" name="object 169"/>
          <p:cNvSpPr txBox="1"/>
          <p:nvPr/>
        </p:nvSpPr>
        <p:spPr>
          <a:xfrm>
            <a:off x="3834384" y="4535424"/>
            <a:ext cx="432053" cy="1036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15"/>
              </a:spcBef>
            </a:pPr>
            <a:endParaRPr sz="800"/>
          </a:p>
        </p:txBody>
      </p:sp>
      <p:sp>
        <p:nvSpPr>
          <p:cNvPr id="167" name="object 167"/>
          <p:cNvSpPr txBox="1"/>
          <p:nvPr/>
        </p:nvSpPr>
        <p:spPr>
          <a:xfrm>
            <a:off x="4405884" y="4535424"/>
            <a:ext cx="566927" cy="990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50"/>
              </a:lnSpc>
              <a:spcBef>
                <a:spcPts val="29"/>
              </a:spcBef>
            </a:pPr>
            <a:endParaRPr sz="750"/>
          </a:p>
        </p:txBody>
      </p:sp>
      <p:sp>
        <p:nvSpPr>
          <p:cNvPr id="166" name="object 166"/>
          <p:cNvSpPr txBox="1"/>
          <p:nvPr/>
        </p:nvSpPr>
        <p:spPr>
          <a:xfrm>
            <a:off x="5113020" y="4535424"/>
            <a:ext cx="583691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5" name="object 165"/>
          <p:cNvSpPr txBox="1"/>
          <p:nvPr/>
        </p:nvSpPr>
        <p:spPr>
          <a:xfrm>
            <a:off x="5820156" y="4535424"/>
            <a:ext cx="566928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4" name="object 164"/>
          <p:cNvSpPr txBox="1"/>
          <p:nvPr/>
        </p:nvSpPr>
        <p:spPr>
          <a:xfrm>
            <a:off x="6527292" y="4535424"/>
            <a:ext cx="134111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3" name="object 163"/>
          <p:cNvSpPr txBox="1"/>
          <p:nvPr/>
        </p:nvSpPr>
        <p:spPr>
          <a:xfrm>
            <a:off x="3834384" y="4639056"/>
            <a:ext cx="292607" cy="1386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1" name="object 161"/>
          <p:cNvSpPr txBox="1"/>
          <p:nvPr/>
        </p:nvSpPr>
        <p:spPr>
          <a:xfrm>
            <a:off x="4405884" y="4634483"/>
            <a:ext cx="426719" cy="1432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9" name="object 159"/>
          <p:cNvSpPr txBox="1"/>
          <p:nvPr/>
        </p:nvSpPr>
        <p:spPr>
          <a:xfrm>
            <a:off x="3834384" y="4777740"/>
            <a:ext cx="292607" cy="242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8" name="object 158"/>
          <p:cNvSpPr txBox="1"/>
          <p:nvPr/>
        </p:nvSpPr>
        <p:spPr>
          <a:xfrm>
            <a:off x="4405884" y="4777740"/>
            <a:ext cx="426719" cy="242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7" name="object 157"/>
          <p:cNvSpPr txBox="1"/>
          <p:nvPr/>
        </p:nvSpPr>
        <p:spPr>
          <a:xfrm>
            <a:off x="5113020" y="4777740"/>
            <a:ext cx="583691" cy="1219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50"/>
              </a:lnSpc>
              <a:spcBef>
                <a:spcPts val="10"/>
              </a:spcBef>
            </a:pPr>
            <a:endParaRPr sz="950"/>
          </a:p>
        </p:txBody>
      </p:sp>
      <p:sp>
        <p:nvSpPr>
          <p:cNvPr id="156" name="object 156"/>
          <p:cNvSpPr txBox="1"/>
          <p:nvPr/>
        </p:nvSpPr>
        <p:spPr>
          <a:xfrm>
            <a:off x="5820156" y="4777740"/>
            <a:ext cx="566928" cy="838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50"/>
              </a:lnSpc>
              <a:spcBef>
                <a:spcPts val="10"/>
              </a:spcBef>
            </a:pPr>
            <a:endParaRPr sz="650"/>
          </a:p>
        </p:txBody>
      </p:sp>
      <p:sp>
        <p:nvSpPr>
          <p:cNvPr id="155" name="object 155"/>
          <p:cNvSpPr txBox="1"/>
          <p:nvPr/>
        </p:nvSpPr>
        <p:spPr>
          <a:xfrm>
            <a:off x="6527292" y="4777740"/>
            <a:ext cx="134111" cy="2423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4" name="object 154"/>
          <p:cNvSpPr txBox="1"/>
          <p:nvPr/>
        </p:nvSpPr>
        <p:spPr>
          <a:xfrm>
            <a:off x="5820156" y="4861560"/>
            <a:ext cx="426720" cy="1584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2" name="object 152"/>
          <p:cNvSpPr txBox="1"/>
          <p:nvPr/>
        </p:nvSpPr>
        <p:spPr>
          <a:xfrm>
            <a:off x="5113020" y="4899660"/>
            <a:ext cx="426719" cy="12039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00"/>
              </a:lnSpc>
              <a:spcBef>
                <a:spcPts val="47"/>
              </a:spcBef>
            </a:pPr>
            <a:endParaRPr sz="900"/>
          </a:p>
        </p:txBody>
      </p:sp>
      <p:sp>
        <p:nvSpPr>
          <p:cNvPr id="151" name="object 151"/>
          <p:cNvSpPr txBox="1"/>
          <p:nvPr/>
        </p:nvSpPr>
        <p:spPr>
          <a:xfrm>
            <a:off x="5539740" y="4899660"/>
            <a:ext cx="156972" cy="8488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0" name="object 150"/>
          <p:cNvSpPr txBox="1"/>
          <p:nvPr/>
        </p:nvSpPr>
        <p:spPr>
          <a:xfrm>
            <a:off x="3834384" y="5020056"/>
            <a:ext cx="292607" cy="243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9" name="object 149"/>
          <p:cNvSpPr txBox="1"/>
          <p:nvPr/>
        </p:nvSpPr>
        <p:spPr>
          <a:xfrm>
            <a:off x="4405884" y="5020056"/>
            <a:ext cx="426719" cy="243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8" name="object 148"/>
          <p:cNvSpPr txBox="1"/>
          <p:nvPr/>
        </p:nvSpPr>
        <p:spPr>
          <a:xfrm>
            <a:off x="5113020" y="5020056"/>
            <a:ext cx="426719" cy="243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7" name="object 147"/>
          <p:cNvSpPr txBox="1"/>
          <p:nvPr/>
        </p:nvSpPr>
        <p:spPr>
          <a:xfrm>
            <a:off x="5820156" y="5020056"/>
            <a:ext cx="426720" cy="243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6" name="object 146"/>
          <p:cNvSpPr txBox="1"/>
          <p:nvPr/>
        </p:nvSpPr>
        <p:spPr>
          <a:xfrm>
            <a:off x="6527292" y="5020056"/>
            <a:ext cx="134111" cy="2438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5" name="object 145"/>
          <p:cNvSpPr txBox="1"/>
          <p:nvPr/>
        </p:nvSpPr>
        <p:spPr>
          <a:xfrm>
            <a:off x="3834384" y="5263896"/>
            <a:ext cx="292607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4" name="object 144"/>
          <p:cNvSpPr txBox="1"/>
          <p:nvPr/>
        </p:nvSpPr>
        <p:spPr>
          <a:xfrm>
            <a:off x="4405884" y="5263896"/>
            <a:ext cx="426719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3" name="object 143"/>
          <p:cNvSpPr txBox="1"/>
          <p:nvPr/>
        </p:nvSpPr>
        <p:spPr>
          <a:xfrm>
            <a:off x="5113020" y="5263896"/>
            <a:ext cx="426719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2" name="object 142"/>
          <p:cNvSpPr txBox="1"/>
          <p:nvPr/>
        </p:nvSpPr>
        <p:spPr>
          <a:xfrm>
            <a:off x="5820156" y="5263896"/>
            <a:ext cx="426720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1" name="object 141"/>
          <p:cNvSpPr txBox="1"/>
          <p:nvPr/>
        </p:nvSpPr>
        <p:spPr>
          <a:xfrm>
            <a:off x="6527292" y="5263896"/>
            <a:ext cx="134111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0" name="object 140"/>
          <p:cNvSpPr txBox="1"/>
          <p:nvPr/>
        </p:nvSpPr>
        <p:spPr>
          <a:xfrm>
            <a:off x="3834384" y="5506212"/>
            <a:ext cx="292607" cy="1386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9" name="object 139"/>
          <p:cNvSpPr txBox="1"/>
          <p:nvPr/>
        </p:nvSpPr>
        <p:spPr>
          <a:xfrm>
            <a:off x="4405884" y="5506212"/>
            <a:ext cx="426719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8" name="object 138"/>
          <p:cNvSpPr txBox="1"/>
          <p:nvPr/>
        </p:nvSpPr>
        <p:spPr>
          <a:xfrm>
            <a:off x="5113020" y="5506212"/>
            <a:ext cx="426719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7" name="object 137"/>
          <p:cNvSpPr txBox="1"/>
          <p:nvPr/>
        </p:nvSpPr>
        <p:spPr>
          <a:xfrm>
            <a:off x="5820156" y="5506212"/>
            <a:ext cx="426720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6" name="object 136"/>
          <p:cNvSpPr txBox="1"/>
          <p:nvPr/>
        </p:nvSpPr>
        <p:spPr>
          <a:xfrm>
            <a:off x="6527292" y="5506212"/>
            <a:ext cx="134111" cy="24231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5" name="object 135"/>
          <p:cNvSpPr txBox="1"/>
          <p:nvPr/>
        </p:nvSpPr>
        <p:spPr>
          <a:xfrm>
            <a:off x="3834384" y="5644896"/>
            <a:ext cx="135636" cy="1036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15"/>
              </a:spcBef>
            </a:pPr>
            <a:endParaRPr sz="800"/>
          </a:p>
        </p:txBody>
      </p:sp>
      <p:sp>
        <p:nvSpPr>
          <p:cNvPr id="134" name="object 134"/>
          <p:cNvSpPr txBox="1"/>
          <p:nvPr/>
        </p:nvSpPr>
        <p:spPr>
          <a:xfrm>
            <a:off x="3970020" y="5644896"/>
            <a:ext cx="156971" cy="1036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15"/>
              </a:spcBef>
            </a:pPr>
            <a:endParaRPr sz="800"/>
          </a:p>
        </p:txBody>
      </p:sp>
      <p:sp>
        <p:nvSpPr>
          <p:cNvPr id="133" name="object 133"/>
          <p:cNvSpPr txBox="1"/>
          <p:nvPr/>
        </p:nvSpPr>
        <p:spPr>
          <a:xfrm>
            <a:off x="384048" y="4187952"/>
            <a:ext cx="173736" cy="1036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15"/>
              </a:spcBef>
            </a:pPr>
            <a:endParaRPr sz="800"/>
          </a:p>
        </p:txBody>
      </p:sp>
      <p:sp>
        <p:nvSpPr>
          <p:cNvPr id="131" name="object 131"/>
          <p:cNvSpPr txBox="1"/>
          <p:nvPr/>
        </p:nvSpPr>
        <p:spPr>
          <a:xfrm>
            <a:off x="716280" y="4201668"/>
            <a:ext cx="547116" cy="899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30" name="object 130"/>
          <p:cNvSpPr txBox="1"/>
          <p:nvPr/>
        </p:nvSpPr>
        <p:spPr>
          <a:xfrm>
            <a:off x="1263396" y="4201668"/>
            <a:ext cx="158495" cy="132435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9" name="object 129"/>
          <p:cNvSpPr txBox="1"/>
          <p:nvPr/>
        </p:nvSpPr>
        <p:spPr>
          <a:xfrm>
            <a:off x="1421892" y="4201668"/>
            <a:ext cx="547116" cy="899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27" name="object 127"/>
          <p:cNvSpPr txBox="1"/>
          <p:nvPr/>
        </p:nvSpPr>
        <p:spPr>
          <a:xfrm>
            <a:off x="2125980" y="4201668"/>
            <a:ext cx="547115" cy="899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8"/>
              </a:spcBef>
            </a:pPr>
            <a:endParaRPr sz="700"/>
          </a:p>
        </p:txBody>
      </p:sp>
      <p:sp>
        <p:nvSpPr>
          <p:cNvPr id="126" name="object 126"/>
          <p:cNvSpPr txBox="1"/>
          <p:nvPr/>
        </p:nvSpPr>
        <p:spPr>
          <a:xfrm>
            <a:off x="2673096" y="4187952"/>
            <a:ext cx="158496" cy="1036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00"/>
              </a:lnSpc>
              <a:spcBef>
                <a:spcPts val="15"/>
              </a:spcBef>
            </a:pPr>
            <a:endParaRPr sz="800"/>
          </a:p>
        </p:txBody>
      </p:sp>
      <p:sp>
        <p:nvSpPr>
          <p:cNvPr id="125" name="object 125"/>
          <p:cNvSpPr txBox="1"/>
          <p:nvPr/>
        </p:nvSpPr>
        <p:spPr>
          <a:xfrm>
            <a:off x="384048" y="4291583"/>
            <a:ext cx="173736" cy="2468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4" name="object 124"/>
          <p:cNvSpPr txBox="1"/>
          <p:nvPr/>
        </p:nvSpPr>
        <p:spPr>
          <a:xfrm>
            <a:off x="716280" y="4291583"/>
            <a:ext cx="547116" cy="2468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3" name="object 123"/>
          <p:cNvSpPr txBox="1"/>
          <p:nvPr/>
        </p:nvSpPr>
        <p:spPr>
          <a:xfrm>
            <a:off x="1421892" y="4291583"/>
            <a:ext cx="547116" cy="2468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2" name="object 122"/>
          <p:cNvSpPr txBox="1"/>
          <p:nvPr/>
        </p:nvSpPr>
        <p:spPr>
          <a:xfrm>
            <a:off x="2125980" y="4291583"/>
            <a:ext cx="547115" cy="2468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0" name="object 120"/>
          <p:cNvSpPr txBox="1"/>
          <p:nvPr/>
        </p:nvSpPr>
        <p:spPr>
          <a:xfrm>
            <a:off x="2831592" y="4291583"/>
            <a:ext cx="373380" cy="2468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9" name="object 119"/>
          <p:cNvSpPr txBox="1"/>
          <p:nvPr/>
        </p:nvSpPr>
        <p:spPr>
          <a:xfrm>
            <a:off x="384048" y="4538472"/>
            <a:ext cx="173736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8" name="object 118"/>
          <p:cNvSpPr txBox="1"/>
          <p:nvPr/>
        </p:nvSpPr>
        <p:spPr>
          <a:xfrm>
            <a:off x="716280" y="4538472"/>
            <a:ext cx="547116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7" name="object 117"/>
          <p:cNvSpPr txBox="1"/>
          <p:nvPr/>
        </p:nvSpPr>
        <p:spPr>
          <a:xfrm>
            <a:off x="1421892" y="4538472"/>
            <a:ext cx="547116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6" name="object 116"/>
          <p:cNvSpPr txBox="1"/>
          <p:nvPr/>
        </p:nvSpPr>
        <p:spPr>
          <a:xfrm>
            <a:off x="2125980" y="4538472"/>
            <a:ext cx="547115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5" name="object 115"/>
          <p:cNvSpPr txBox="1"/>
          <p:nvPr/>
        </p:nvSpPr>
        <p:spPr>
          <a:xfrm>
            <a:off x="2831592" y="4538472"/>
            <a:ext cx="373380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4" name="object 114"/>
          <p:cNvSpPr txBox="1"/>
          <p:nvPr/>
        </p:nvSpPr>
        <p:spPr>
          <a:xfrm>
            <a:off x="384048" y="4785360"/>
            <a:ext cx="173736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3" name="object 113"/>
          <p:cNvSpPr txBox="1"/>
          <p:nvPr/>
        </p:nvSpPr>
        <p:spPr>
          <a:xfrm>
            <a:off x="716280" y="4785360"/>
            <a:ext cx="547116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2" name="object 112"/>
          <p:cNvSpPr txBox="1"/>
          <p:nvPr/>
        </p:nvSpPr>
        <p:spPr>
          <a:xfrm>
            <a:off x="1421892" y="4785360"/>
            <a:ext cx="547116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1" name="object 111"/>
          <p:cNvSpPr txBox="1"/>
          <p:nvPr/>
        </p:nvSpPr>
        <p:spPr>
          <a:xfrm>
            <a:off x="2125980" y="4785360"/>
            <a:ext cx="547115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10" name="object 110"/>
          <p:cNvSpPr txBox="1"/>
          <p:nvPr/>
        </p:nvSpPr>
        <p:spPr>
          <a:xfrm>
            <a:off x="2831592" y="4785360"/>
            <a:ext cx="373380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9" name="object 109"/>
          <p:cNvSpPr txBox="1"/>
          <p:nvPr/>
        </p:nvSpPr>
        <p:spPr>
          <a:xfrm>
            <a:off x="384048" y="5032248"/>
            <a:ext cx="173736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7" name="object 107"/>
          <p:cNvSpPr txBox="1"/>
          <p:nvPr/>
        </p:nvSpPr>
        <p:spPr>
          <a:xfrm>
            <a:off x="758952" y="5032248"/>
            <a:ext cx="158495" cy="49377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6" name="object 106"/>
          <p:cNvSpPr txBox="1"/>
          <p:nvPr/>
        </p:nvSpPr>
        <p:spPr>
          <a:xfrm>
            <a:off x="917447" y="5032248"/>
            <a:ext cx="345948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1" name="object 101"/>
          <p:cNvSpPr txBox="1"/>
          <p:nvPr/>
        </p:nvSpPr>
        <p:spPr>
          <a:xfrm>
            <a:off x="2168652" y="5099304"/>
            <a:ext cx="158496" cy="4267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00" name="object 100"/>
          <p:cNvSpPr txBox="1"/>
          <p:nvPr/>
        </p:nvSpPr>
        <p:spPr>
          <a:xfrm>
            <a:off x="2327148" y="5099304"/>
            <a:ext cx="345947" cy="1798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9" name="object 99"/>
          <p:cNvSpPr txBox="1"/>
          <p:nvPr/>
        </p:nvSpPr>
        <p:spPr>
          <a:xfrm>
            <a:off x="1421892" y="5213604"/>
            <a:ext cx="42671" cy="655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15"/>
              </a:spcBef>
            </a:pPr>
            <a:endParaRPr sz="500" dirty="0"/>
          </a:p>
        </p:txBody>
      </p:sp>
      <p:sp>
        <p:nvSpPr>
          <p:cNvPr id="98" name="object 98"/>
          <p:cNvSpPr txBox="1"/>
          <p:nvPr/>
        </p:nvSpPr>
        <p:spPr>
          <a:xfrm>
            <a:off x="1464564" y="5213604"/>
            <a:ext cx="156972" cy="3124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7" name="object 97"/>
          <p:cNvSpPr txBox="1"/>
          <p:nvPr/>
        </p:nvSpPr>
        <p:spPr>
          <a:xfrm>
            <a:off x="1621536" y="5213604"/>
            <a:ext cx="347471" cy="6553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15"/>
              </a:spcBef>
            </a:pPr>
            <a:endParaRPr sz="500"/>
          </a:p>
        </p:txBody>
      </p:sp>
      <p:sp>
        <p:nvSpPr>
          <p:cNvPr id="96" name="object 96"/>
          <p:cNvSpPr txBox="1"/>
          <p:nvPr/>
        </p:nvSpPr>
        <p:spPr>
          <a:xfrm>
            <a:off x="2831592" y="5190744"/>
            <a:ext cx="42671" cy="883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50"/>
              </a:lnSpc>
              <a:spcBef>
                <a:spcPts val="46"/>
              </a:spcBef>
            </a:pPr>
            <a:endParaRPr sz="650" dirty="0"/>
          </a:p>
        </p:txBody>
      </p:sp>
      <p:sp>
        <p:nvSpPr>
          <p:cNvPr id="94" name="object 94"/>
          <p:cNvSpPr txBox="1"/>
          <p:nvPr/>
        </p:nvSpPr>
        <p:spPr>
          <a:xfrm>
            <a:off x="3032760" y="5190744"/>
            <a:ext cx="172212" cy="883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650"/>
              </a:lnSpc>
              <a:spcBef>
                <a:spcPts val="46"/>
              </a:spcBef>
            </a:pPr>
            <a:endParaRPr sz="650"/>
          </a:p>
        </p:txBody>
      </p:sp>
      <p:sp>
        <p:nvSpPr>
          <p:cNvPr id="93" name="object 93"/>
          <p:cNvSpPr txBox="1"/>
          <p:nvPr/>
        </p:nvSpPr>
        <p:spPr>
          <a:xfrm>
            <a:off x="384048" y="5279136"/>
            <a:ext cx="173736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2" name="object 92"/>
          <p:cNvSpPr txBox="1"/>
          <p:nvPr/>
        </p:nvSpPr>
        <p:spPr>
          <a:xfrm>
            <a:off x="716280" y="5279136"/>
            <a:ext cx="42671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1" name="object 91"/>
          <p:cNvSpPr txBox="1"/>
          <p:nvPr/>
        </p:nvSpPr>
        <p:spPr>
          <a:xfrm>
            <a:off x="917447" y="5279136"/>
            <a:ext cx="345948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0" name="object 90"/>
          <p:cNvSpPr txBox="1"/>
          <p:nvPr/>
        </p:nvSpPr>
        <p:spPr>
          <a:xfrm>
            <a:off x="1421892" y="5279136"/>
            <a:ext cx="42671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9" name="object 89"/>
          <p:cNvSpPr txBox="1"/>
          <p:nvPr/>
        </p:nvSpPr>
        <p:spPr>
          <a:xfrm>
            <a:off x="1621536" y="5279136"/>
            <a:ext cx="347471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7" name="object 87"/>
          <p:cNvSpPr txBox="1"/>
          <p:nvPr/>
        </p:nvSpPr>
        <p:spPr>
          <a:xfrm>
            <a:off x="2327148" y="5279136"/>
            <a:ext cx="345947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6" name="object 86"/>
          <p:cNvSpPr txBox="1"/>
          <p:nvPr/>
        </p:nvSpPr>
        <p:spPr>
          <a:xfrm>
            <a:off x="2831592" y="5279136"/>
            <a:ext cx="42671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 dirty="0"/>
          </a:p>
        </p:txBody>
      </p:sp>
      <p:sp>
        <p:nvSpPr>
          <p:cNvPr id="85" name="object 85"/>
          <p:cNvSpPr txBox="1"/>
          <p:nvPr/>
        </p:nvSpPr>
        <p:spPr>
          <a:xfrm>
            <a:off x="3032760" y="5279136"/>
            <a:ext cx="172212" cy="2468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4" name="object 84"/>
          <p:cNvSpPr txBox="1"/>
          <p:nvPr/>
        </p:nvSpPr>
        <p:spPr>
          <a:xfrm>
            <a:off x="384048" y="5526024"/>
            <a:ext cx="2820924" cy="4389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1" name="object 81"/>
          <p:cNvSpPr txBox="1"/>
          <p:nvPr/>
        </p:nvSpPr>
        <p:spPr>
          <a:xfrm>
            <a:off x="7101840" y="4117084"/>
            <a:ext cx="4972811" cy="23035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69">
              <a:lnSpc>
                <a:spcPct val="102172"/>
              </a:lnSpc>
              <a:spcBef>
                <a:spcPts val="5"/>
              </a:spcBef>
            </a:pPr>
            <a:r>
              <a:rPr lang="fr-FR" sz="1400" dirty="0">
                <a:latin typeface="Arial"/>
                <a:cs typeface="Arial"/>
              </a:rPr>
              <a:t> </a:t>
            </a:r>
            <a:r>
              <a:rPr lang="fr-FR" sz="1400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Arial"/>
                <a:cs typeface="Arial"/>
              </a:rPr>
              <a:t> </a:t>
            </a:r>
            <a:r>
              <a:rPr sz="1400" spc="159" dirty="0" smtClean="0">
                <a:latin typeface="Arial"/>
                <a:cs typeface="Arial"/>
              </a:rPr>
              <a:t> </a:t>
            </a:r>
            <a:endParaRPr lang="fr-FR" sz="1400" spc="159" dirty="0" smtClean="0">
              <a:latin typeface="Arial"/>
              <a:cs typeface="Arial"/>
            </a:endParaRPr>
          </a:p>
          <a:p>
            <a:pPr marL="1269">
              <a:lnSpc>
                <a:spcPct val="102172"/>
              </a:lnSpc>
              <a:spcBef>
                <a:spcPts val="5"/>
              </a:spcBef>
            </a:pPr>
            <a:r>
              <a:rPr lang="fr-FR" sz="1400" b="1" spc="159" dirty="0">
                <a:latin typeface="Arial"/>
                <a:cs typeface="Arial"/>
              </a:rPr>
              <a:t> </a:t>
            </a:r>
            <a:r>
              <a:rPr lang="fr-FR" sz="1400" b="1" spc="159" dirty="0" smtClean="0">
                <a:latin typeface="Arial"/>
                <a:cs typeface="Arial"/>
              </a:rPr>
              <a:t>   </a:t>
            </a:r>
            <a:r>
              <a:rPr lang="fr-FR" sz="1400" b="1" dirty="0" smtClean="0">
                <a:latin typeface="Century Gothic"/>
                <a:cs typeface="Arial"/>
              </a:rPr>
              <a:t>COMMENTAIRE</a:t>
            </a:r>
            <a:endParaRPr sz="1400" dirty="0">
              <a:latin typeface="Century Gothic"/>
              <a:cs typeface="Century Gothic"/>
            </a:endParaRPr>
          </a:p>
          <a:p>
            <a:pPr marL="172719" indent="-171450">
              <a:lnSpc>
                <a:spcPct val="102172"/>
              </a:lnSpc>
              <a:spcBef>
                <a:spcPts val="483"/>
              </a:spcBef>
              <a:buFont typeface="Wingdings" panose="05000000000000000000" pitchFamily="2" charset="2"/>
              <a:buChar char="§"/>
            </a:pPr>
            <a:r>
              <a:rPr sz="1100" spc="-34" dirty="0" smtClean="0">
                <a:latin typeface="Century Gothic"/>
                <a:cs typeface="Century Gothic"/>
              </a:rPr>
              <a:t> </a:t>
            </a:r>
            <a:r>
              <a:rPr lang="fr-FR" sz="1100" spc="0" dirty="0" smtClean="0">
                <a:latin typeface="Century Gothic"/>
                <a:cs typeface="Century Gothic"/>
              </a:rPr>
              <a:t>Matériel informatique: P44 sur MTN écran défectueux ticket escaladé au niveau du service logistique.</a:t>
            </a:r>
          </a:p>
          <a:p>
            <a:pPr marL="172719" indent="-171450">
              <a:lnSpc>
                <a:spcPct val="102172"/>
              </a:lnSpc>
              <a:spcBef>
                <a:spcPts val="483"/>
              </a:spcBef>
              <a:buFont typeface="Wingdings" panose="05000000000000000000" pitchFamily="2" charset="2"/>
              <a:buChar char="§"/>
            </a:pPr>
            <a:r>
              <a:rPr lang="fr-FR" sz="1100" dirty="0" smtClean="0">
                <a:latin typeface="Century Gothic"/>
                <a:cs typeface="Century Gothic"/>
              </a:rPr>
              <a:t>CRM et </a:t>
            </a:r>
            <a:r>
              <a:rPr lang="fr-FR" sz="1100" dirty="0" err="1" smtClean="0">
                <a:latin typeface="Century Gothic"/>
                <a:cs typeface="Century Gothic"/>
              </a:rPr>
              <a:t>app</a:t>
            </a:r>
            <a:r>
              <a:rPr lang="fr-FR" sz="1100" dirty="0" smtClean="0">
                <a:latin typeface="Century Gothic"/>
                <a:cs typeface="Century Gothic"/>
              </a:rPr>
              <a:t> client: écoute en live sans </a:t>
            </a:r>
            <a:r>
              <a:rPr lang="fr-FR" sz="1100" dirty="0" err="1" smtClean="0">
                <a:latin typeface="Century Gothic"/>
                <a:cs typeface="Century Gothic"/>
              </a:rPr>
              <a:t>iphone</a:t>
            </a:r>
            <a:r>
              <a:rPr lang="fr-FR" sz="1100" dirty="0" smtClean="0">
                <a:latin typeface="Century Gothic"/>
                <a:cs typeface="Century Gothic"/>
              </a:rPr>
              <a:t> pour la qualité le souci peut se posé au niveau SE ici Win 7 ou tu type de casque utilisé</a:t>
            </a:r>
            <a:endParaRPr sz="1100" dirty="0">
              <a:latin typeface="Century Gothic"/>
              <a:cs typeface="Century Gothic"/>
            </a:endParaRPr>
          </a:p>
          <a:p>
            <a:pPr marL="458469">
              <a:lnSpc>
                <a:spcPct val="102172"/>
              </a:lnSpc>
              <a:spcBef>
                <a:spcPts val="571"/>
              </a:spcBef>
            </a:pPr>
            <a:endParaRPr sz="1100" dirty="0">
              <a:latin typeface="Century Gothic"/>
              <a:cs typeface="Century Gothic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6039612" y="2121408"/>
            <a:ext cx="1776984" cy="1272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8" name="object 78"/>
          <p:cNvSpPr txBox="1"/>
          <p:nvPr/>
        </p:nvSpPr>
        <p:spPr>
          <a:xfrm>
            <a:off x="8151876" y="2121408"/>
            <a:ext cx="3521964" cy="685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39"/>
              </a:spcBef>
            </a:pPr>
            <a:endParaRPr sz="500"/>
          </a:p>
        </p:txBody>
      </p:sp>
      <p:sp>
        <p:nvSpPr>
          <p:cNvPr id="77" name="object 77"/>
          <p:cNvSpPr txBox="1"/>
          <p:nvPr/>
        </p:nvSpPr>
        <p:spPr>
          <a:xfrm>
            <a:off x="8151876" y="2189988"/>
            <a:ext cx="1072896" cy="990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50"/>
              </a:lnSpc>
              <a:spcBef>
                <a:spcPts val="30"/>
              </a:spcBef>
            </a:pPr>
            <a:endParaRPr sz="750"/>
          </a:p>
        </p:txBody>
      </p:sp>
      <p:sp>
        <p:nvSpPr>
          <p:cNvPr id="75" name="object 75"/>
          <p:cNvSpPr txBox="1"/>
          <p:nvPr/>
        </p:nvSpPr>
        <p:spPr>
          <a:xfrm>
            <a:off x="9561576" y="2189988"/>
            <a:ext cx="2112264" cy="172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4" name="object 74"/>
          <p:cNvSpPr txBox="1"/>
          <p:nvPr/>
        </p:nvSpPr>
        <p:spPr>
          <a:xfrm>
            <a:off x="6039612" y="2248662"/>
            <a:ext cx="367284" cy="113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50"/>
              </a:lnSpc>
              <a:spcBef>
                <a:spcPts val="43"/>
              </a:spcBef>
            </a:pPr>
            <a:endParaRPr sz="850"/>
          </a:p>
        </p:txBody>
      </p:sp>
      <p:sp>
        <p:nvSpPr>
          <p:cNvPr id="72" name="object 72"/>
          <p:cNvSpPr txBox="1"/>
          <p:nvPr/>
        </p:nvSpPr>
        <p:spPr>
          <a:xfrm>
            <a:off x="6743700" y="2248662"/>
            <a:ext cx="336803" cy="593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1" name="object 71"/>
          <p:cNvSpPr txBox="1"/>
          <p:nvPr/>
        </p:nvSpPr>
        <p:spPr>
          <a:xfrm>
            <a:off x="7080504" y="2248662"/>
            <a:ext cx="736092" cy="1135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50"/>
              </a:lnSpc>
              <a:spcBef>
                <a:spcPts val="43"/>
              </a:spcBef>
            </a:pPr>
            <a:endParaRPr sz="850"/>
          </a:p>
        </p:txBody>
      </p:sp>
      <p:sp>
        <p:nvSpPr>
          <p:cNvPr id="70" name="object 70"/>
          <p:cNvSpPr txBox="1"/>
          <p:nvPr/>
        </p:nvSpPr>
        <p:spPr>
          <a:xfrm>
            <a:off x="8151876" y="2289048"/>
            <a:ext cx="336803" cy="5532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9" name="object 69"/>
          <p:cNvSpPr txBox="1"/>
          <p:nvPr/>
        </p:nvSpPr>
        <p:spPr>
          <a:xfrm>
            <a:off x="8488680" y="2289048"/>
            <a:ext cx="736092" cy="731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5"/>
              </a:spcBef>
            </a:pPr>
            <a:endParaRPr sz="550"/>
          </a:p>
        </p:txBody>
      </p:sp>
      <p:sp>
        <p:nvSpPr>
          <p:cNvPr id="68" name="object 68"/>
          <p:cNvSpPr txBox="1"/>
          <p:nvPr/>
        </p:nvSpPr>
        <p:spPr>
          <a:xfrm>
            <a:off x="6039612" y="2362200"/>
            <a:ext cx="367284" cy="2407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7" name="object 67"/>
          <p:cNvSpPr txBox="1"/>
          <p:nvPr/>
        </p:nvSpPr>
        <p:spPr>
          <a:xfrm>
            <a:off x="7080504" y="2362200"/>
            <a:ext cx="736092" cy="2407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6" name="object 66"/>
          <p:cNvSpPr txBox="1"/>
          <p:nvPr/>
        </p:nvSpPr>
        <p:spPr>
          <a:xfrm>
            <a:off x="8488680" y="2362200"/>
            <a:ext cx="736092" cy="2407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5" name="object 65"/>
          <p:cNvSpPr txBox="1"/>
          <p:nvPr/>
        </p:nvSpPr>
        <p:spPr>
          <a:xfrm>
            <a:off x="9561576" y="2362200"/>
            <a:ext cx="1072896" cy="914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19"/>
              </a:spcBef>
            </a:pPr>
            <a:endParaRPr sz="700"/>
          </a:p>
        </p:txBody>
      </p:sp>
      <p:sp>
        <p:nvSpPr>
          <p:cNvPr id="63" name="object 63"/>
          <p:cNvSpPr txBox="1"/>
          <p:nvPr/>
        </p:nvSpPr>
        <p:spPr>
          <a:xfrm>
            <a:off x="10969752" y="2362200"/>
            <a:ext cx="704088" cy="944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700"/>
              </a:lnSpc>
              <a:spcBef>
                <a:spcPts val="43"/>
              </a:spcBef>
            </a:pPr>
            <a:endParaRPr sz="700"/>
          </a:p>
        </p:txBody>
      </p:sp>
      <p:sp>
        <p:nvSpPr>
          <p:cNvPr id="62" name="object 62"/>
          <p:cNvSpPr txBox="1"/>
          <p:nvPr/>
        </p:nvSpPr>
        <p:spPr>
          <a:xfrm>
            <a:off x="9561576" y="2453640"/>
            <a:ext cx="335279" cy="3886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1" name="object 61"/>
          <p:cNvSpPr txBox="1"/>
          <p:nvPr/>
        </p:nvSpPr>
        <p:spPr>
          <a:xfrm>
            <a:off x="9896856" y="2453640"/>
            <a:ext cx="737616" cy="1493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0" name="object 60"/>
          <p:cNvSpPr txBox="1"/>
          <p:nvPr/>
        </p:nvSpPr>
        <p:spPr>
          <a:xfrm>
            <a:off x="10969752" y="2456688"/>
            <a:ext cx="336803" cy="385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9" name="object 59"/>
          <p:cNvSpPr txBox="1"/>
          <p:nvPr/>
        </p:nvSpPr>
        <p:spPr>
          <a:xfrm>
            <a:off x="11306556" y="2456688"/>
            <a:ext cx="367284" cy="14630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8" name="object 58"/>
          <p:cNvSpPr txBox="1"/>
          <p:nvPr/>
        </p:nvSpPr>
        <p:spPr>
          <a:xfrm>
            <a:off x="6039612" y="2602991"/>
            <a:ext cx="367284" cy="2392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7" name="object 57"/>
          <p:cNvSpPr txBox="1"/>
          <p:nvPr/>
        </p:nvSpPr>
        <p:spPr>
          <a:xfrm>
            <a:off x="7080504" y="2602991"/>
            <a:ext cx="736092" cy="2392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6" name="object 56"/>
          <p:cNvSpPr txBox="1"/>
          <p:nvPr/>
        </p:nvSpPr>
        <p:spPr>
          <a:xfrm>
            <a:off x="8488680" y="2602991"/>
            <a:ext cx="736092" cy="2392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5" name="object 55"/>
          <p:cNvSpPr txBox="1"/>
          <p:nvPr/>
        </p:nvSpPr>
        <p:spPr>
          <a:xfrm>
            <a:off x="9896856" y="2602991"/>
            <a:ext cx="737616" cy="2392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4" name="object 54"/>
          <p:cNvSpPr txBox="1"/>
          <p:nvPr/>
        </p:nvSpPr>
        <p:spPr>
          <a:xfrm>
            <a:off x="11306556" y="2602991"/>
            <a:ext cx="367284" cy="2392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3" name="object 53"/>
          <p:cNvSpPr txBox="1"/>
          <p:nvPr/>
        </p:nvSpPr>
        <p:spPr>
          <a:xfrm>
            <a:off x="562356" y="1588008"/>
            <a:ext cx="348996" cy="411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911352" y="1588008"/>
            <a:ext cx="318516" cy="3586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1" name="object 51"/>
          <p:cNvSpPr txBox="1"/>
          <p:nvPr/>
        </p:nvSpPr>
        <p:spPr>
          <a:xfrm>
            <a:off x="1229868" y="1588008"/>
            <a:ext cx="699515" cy="411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2247900" y="1588008"/>
            <a:ext cx="2385059" cy="411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562356" y="1629155"/>
            <a:ext cx="348996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7" name="object 47"/>
          <p:cNvSpPr txBox="1"/>
          <p:nvPr/>
        </p:nvSpPr>
        <p:spPr>
          <a:xfrm>
            <a:off x="1229868" y="1629155"/>
            <a:ext cx="699515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6" name="object 46"/>
          <p:cNvSpPr txBox="1"/>
          <p:nvPr/>
        </p:nvSpPr>
        <p:spPr>
          <a:xfrm>
            <a:off x="2247900" y="1629155"/>
            <a:ext cx="2385059" cy="1198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900"/>
              </a:lnSpc>
              <a:spcBef>
                <a:spcPts val="44"/>
              </a:spcBef>
            </a:pPr>
            <a:endParaRPr sz="900"/>
          </a:p>
        </p:txBody>
      </p:sp>
      <p:sp>
        <p:nvSpPr>
          <p:cNvPr id="45" name="object 45"/>
          <p:cNvSpPr txBox="1"/>
          <p:nvPr/>
        </p:nvSpPr>
        <p:spPr>
          <a:xfrm>
            <a:off x="1929383" y="1749044"/>
            <a:ext cx="318516" cy="10459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44" name="object 44"/>
          <p:cNvSpPr txBox="1"/>
          <p:nvPr/>
        </p:nvSpPr>
        <p:spPr>
          <a:xfrm>
            <a:off x="2247900" y="1749044"/>
            <a:ext cx="699516" cy="1132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50"/>
              </a:lnSpc>
              <a:spcBef>
                <a:spcPts val="41"/>
              </a:spcBef>
            </a:pPr>
            <a:endParaRPr sz="850"/>
          </a:p>
        </p:txBody>
      </p:sp>
      <p:sp>
        <p:nvSpPr>
          <p:cNvPr id="43" name="object 43"/>
          <p:cNvSpPr txBox="1"/>
          <p:nvPr/>
        </p:nvSpPr>
        <p:spPr>
          <a:xfrm>
            <a:off x="2947416" y="1749044"/>
            <a:ext cx="318516" cy="11328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850"/>
              </a:lnSpc>
              <a:spcBef>
                <a:spcPts val="41"/>
              </a:spcBef>
            </a:pPr>
            <a:endParaRPr sz="850"/>
          </a:p>
        </p:txBody>
      </p:sp>
      <p:sp>
        <p:nvSpPr>
          <p:cNvPr id="42" name="object 42"/>
          <p:cNvSpPr txBox="1"/>
          <p:nvPr/>
        </p:nvSpPr>
        <p:spPr>
          <a:xfrm>
            <a:off x="3265932" y="1749044"/>
            <a:ext cx="1367027" cy="463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3265932" y="1795399"/>
            <a:ext cx="698372" cy="669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26"/>
              </a:spcBef>
            </a:pPr>
            <a:endParaRPr sz="500"/>
          </a:p>
        </p:txBody>
      </p:sp>
      <p:sp>
        <p:nvSpPr>
          <p:cNvPr id="39" name="object 39"/>
          <p:cNvSpPr txBox="1"/>
          <p:nvPr/>
        </p:nvSpPr>
        <p:spPr>
          <a:xfrm>
            <a:off x="4284345" y="1795399"/>
            <a:ext cx="348614" cy="669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00"/>
              </a:lnSpc>
              <a:spcBef>
                <a:spcPts val="26"/>
              </a:spcBef>
            </a:pPr>
            <a:endParaRPr sz="500"/>
          </a:p>
        </p:txBody>
      </p:sp>
      <p:sp>
        <p:nvSpPr>
          <p:cNvPr id="38" name="object 38"/>
          <p:cNvSpPr txBox="1"/>
          <p:nvPr/>
        </p:nvSpPr>
        <p:spPr>
          <a:xfrm>
            <a:off x="562356" y="1862327"/>
            <a:ext cx="348996" cy="231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7" name="object 37"/>
          <p:cNvSpPr txBox="1"/>
          <p:nvPr/>
        </p:nvSpPr>
        <p:spPr>
          <a:xfrm>
            <a:off x="1229868" y="1862327"/>
            <a:ext cx="699515" cy="2312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6" name="object 36"/>
          <p:cNvSpPr txBox="1"/>
          <p:nvPr/>
        </p:nvSpPr>
        <p:spPr>
          <a:xfrm>
            <a:off x="2247900" y="1862327"/>
            <a:ext cx="699516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5" name="object 35"/>
          <p:cNvSpPr txBox="1"/>
          <p:nvPr/>
        </p:nvSpPr>
        <p:spPr>
          <a:xfrm>
            <a:off x="2947416" y="1862327"/>
            <a:ext cx="318516" cy="381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265932" y="1862327"/>
            <a:ext cx="698372" cy="732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6"/>
              </a:spcBef>
            </a:pPr>
            <a:endParaRPr sz="550"/>
          </a:p>
        </p:txBody>
      </p:sp>
      <p:sp>
        <p:nvSpPr>
          <p:cNvPr id="33" name="object 33"/>
          <p:cNvSpPr txBox="1"/>
          <p:nvPr/>
        </p:nvSpPr>
        <p:spPr>
          <a:xfrm>
            <a:off x="4284345" y="1862327"/>
            <a:ext cx="348614" cy="732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6"/>
              </a:spcBef>
            </a:pPr>
            <a:endParaRPr sz="550"/>
          </a:p>
        </p:txBody>
      </p:sp>
      <p:sp>
        <p:nvSpPr>
          <p:cNvPr id="32" name="object 32"/>
          <p:cNvSpPr txBox="1"/>
          <p:nvPr/>
        </p:nvSpPr>
        <p:spPr>
          <a:xfrm>
            <a:off x="2947416" y="1900427"/>
            <a:ext cx="318516" cy="8945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1" name="object 31"/>
          <p:cNvSpPr txBox="1"/>
          <p:nvPr/>
        </p:nvSpPr>
        <p:spPr>
          <a:xfrm>
            <a:off x="911352" y="1946655"/>
            <a:ext cx="318516" cy="1469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0" name="object 30"/>
          <p:cNvSpPr txBox="1"/>
          <p:nvPr/>
        </p:nvSpPr>
        <p:spPr>
          <a:xfrm>
            <a:off x="3265932" y="1935606"/>
            <a:ext cx="1367027" cy="1598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9" name="object 29"/>
          <p:cNvSpPr txBox="1"/>
          <p:nvPr/>
        </p:nvSpPr>
        <p:spPr>
          <a:xfrm>
            <a:off x="562356" y="2093563"/>
            <a:ext cx="348996" cy="235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8" name="object 28"/>
          <p:cNvSpPr txBox="1"/>
          <p:nvPr/>
        </p:nvSpPr>
        <p:spPr>
          <a:xfrm>
            <a:off x="911352" y="2093563"/>
            <a:ext cx="318516" cy="7014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7" name="object 27"/>
          <p:cNvSpPr txBox="1"/>
          <p:nvPr/>
        </p:nvSpPr>
        <p:spPr>
          <a:xfrm>
            <a:off x="1229868" y="2093563"/>
            <a:ext cx="699515" cy="2351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6" name="object 26"/>
          <p:cNvSpPr txBox="1"/>
          <p:nvPr/>
        </p:nvSpPr>
        <p:spPr>
          <a:xfrm>
            <a:off x="2247900" y="2095500"/>
            <a:ext cx="699516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5" name="object 25"/>
          <p:cNvSpPr txBox="1"/>
          <p:nvPr/>
        </p:nvSpPr>
        <p:spPr>
          <a:xfrm>
            <a:off x="3265932" y="2095500"/>
            <a:ext cx="1367027" cy="1630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4" name="object 24"/>
          <p:cNvSpPr txBox="1"/>
          <p:nvPr/>
        </p:nvSpPr>
        <p:spPr>
          <a:xfrm>
            <a:off x="3265932" y="2258567"/>
            <a:ext cx="697991" cy="70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"/>
              </a:spcBef>
            </a:pPr>
            <a:endParaRPr sz="550"/>
          </a:p>
        </p:txBody>
      </p:sp>
      <p:sp>
        <p:nvSpPr>
          <p:cNvPr id="23" name="object 23"/>
          <p:cNvSpPr txBox="1"/>
          <p:nvPr/>
        </p:nvSpPr>
        <p:spPr>
          <a:xfrm>
            <a:off x="3963924" y="2258567"/>
            <a:ext cx="320039" cy="5364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2" name="object 22"/>
          <p:cNvSpPr txBox="1"/>
          <p:nvPr/>
        </p:nvSpPr>
        <p:spPr>
          <a:xfrm>
            <a:off x="4283964" y="2258567"/>
            <a:ext cx="348995" cy="701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550"/>
              </a:lnSpc>
              <a:spcBef>
                <a:spcPts val="2"/>
              </a:spcBef>
            </a:pPr>
            <a:endParaRPr sz="550"/>
          </a:p>
        </p:txBody>
      </p:sp>
      <p:sp>
        <p:nvSpPr>
          <p:cNvPr id="21" name="object 21"/>
          <p:cNvSpPr txBox="1"/>
          <p:nvPr/>
        </p:nvSpPr>
        <p:spPr>
          <a:xfrm>
            <a:off x="562356" y="2328672"/>
            <a:ext cx="348996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0" name="object 20"/>
          <p:cNvSpPr txBox="1"/>
          <p:nvPr/>
        </p:nvSpPr>
        <p:spPr>
          <a:xfrm>
            <a:off x="1229868" y="2328672"/>
            <a:ext cx="699515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9" name="object 19"/>
          <p:cNvSpPr txBox="1"/>
          <p:nvPr/>
        </p:nvSpPr>
        <p:spPr>
          <a:xfrm>
            <a:off x="2247900" y="2328672"/>
            <a:ext cx="699516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8" name="object 18"/>
          <p:cNvSpPr txBox="1"/>
          <p:nvPr/>
        </p:nvSpPr>
        <p:spPr>
          <a:xfrm>
            <a:off x="3265932" y="2328672"/>
            <a:ext cx="697991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7" name="object 17"/>
          <p:cNvSpPr txBox="1"/>
          <p:nvPr/>
        </p:nvSpPr>
        <p:spPr>
          <a:xfrm>
            <a:off x="4283964" y="2328672"/>
            <a:ext cx="348995" cy="2331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6" name="object 16"/>
          <p:cNvSpPr txBox="1"/>
          <p:nvPr/>
        </p:nvSpPr>
        <p:spPr>
          <a:xfrm>
            <a:off x="562356" y="2561844"/>
            <a:ext cx="348996" cy="2331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5" name="object 15"/>
          <p:cNvSpPr txBox="1"/>
          <p:nvPr/>
        </p:nvSpPr>
        <p:spPr>
          <a:xfrm>
            <a:off x="1229868" y="2561844"/>
            <a:ext cx="699515" cy="2331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4" name="object 14"/>
          <p:cNvSpPr txBox="1"/>
          <p:nvPr/>
        </p:nvSpPr>
        <p:spPr>
          <a:xfrm>
            <a:off x="2247900" y="2561844"/>
            <a:ext cx="699516" cy="2331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3" name="object 13"/>
          <p:cNvSpPr txBox="1"/>
          <p:nvPr/>
        </p:nvSpPr>
        <p:spPr>
          <a:xfrm>
            <a:off x="3265932" y="2561844"/>
            <a:ext cx="697991" cy="2331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12" name="object 12"/>
          <p:cNvSpPr txBox="1"/>
          <p:nvPr/>
        </p:nvSpPr>
        <p:spPr>
          <a:xfrm>
            <a:off x="4283964" y="2561844"/>
            <a:ext cx="348995" cy="2331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9" name="object 9"/>
          <p:cNvSpPr txBox="1"/>
          <p:nvPr/>
        </p:nvSpPr>
        <p:spPr>
          <a:xfrm>
            <a:off x="562356" y="1219073"/>
            <a:ext cx="42824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8" name="object 8"/>
          <p:cNvSpPr txBox="1"/>
          <p:nvPr/>
        </p:nvSpPr>
        <p:spPr>
          <a:xfrm>
            <a:off x="1150608" y="1219073"/>
            <a:ext cx="85776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7" name="object 7"/>
          <p:cNvSpPr txBox="1"/>
          <p:nvPr/>
        </p:nvSpPr>
        <p:spPr>
          <a:xfrm>
            <a:off x="2168386" y="1219073"/>
            <a:ext cx="858023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6" name="object 6"/>
          <p:cNvSpPr txBox="1"/>
          <p:nvPr/>
        </p:nvSpPr>
        <p:spPr>
          <a:xfrm>
            <a:off x="3186418" y="1219073"/>
            <a:ext cx="857642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5" name="object 5"/>
          <p:cNvSpPr txBox="1"/>
          <p:nvPr/>
        </p:nvSpPr>
        <p:spPr>
          <a:xfrm>
            <a:off x="4204069" y="1219073"/>
            <a:ext cx="428890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384048" y="3904996"/>
            <a:ext cx="2820924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2" name="object 2"/>
          <p:cNvSpPr txBox="1"/>
          <p:nvPr/>
        </p:nvSpPr>
        <p:spPr>
          <a:xfrm>
            <a:off x="3834384" y="3911092"/>
            <a:ext cx="2827019" cy="152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graphicFrame>
        <p:nvGraphicFramePr>
          <p:cNvPr id="400" name="Tableau 3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438718"/>
              </p:ext>
            </p:extLst>
          </p:nvPr>
        </p:nvGraphicFramePr>
        <p:xfrm>
          <a:off x="574338" y="805111"/>
          <a:ext cx="9361171" cy="330968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521959"/>
                <a:gridCol w="1709803"/>
                <a:gridCol w="1709803"/>
                <a:gridCol w="1709803"/>
                <a:gridCol w="1709803"/>
              </a:tblGrid>
              <a:tr h="228068">
                <a:tc>
                  <a:txBody>
                    <a:bodyPr/>
                    <a:lstStyle/>
                    <a:p>
                      <a:pPr algn="l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fr-FR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 11 au 17 février 2022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ETAT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CATEGORIE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TICKET RECU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RESOLU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EN COURS</a:t>
                      </a:r>
                      <a:endParaRPr lang="fr-FR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EN ATTENTE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ACCES SYSTÈME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CONNEXION INTERNET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MATERIEL INFORMATIQUE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AUTRE PROBLEME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CRM ET APPLICATION DES CLIENTS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5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2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REPORTING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BYTEL SOUCI POSTE DE TRAVAIL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BYTEL GRISELLEMENT DE LA COM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BYTEL ARRET DE PROD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BYTEL INDISPONIBILITE APPLI</a:t>
                      </a:r>
                      <a:endParaRPr lang="fr-FR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u="none" strike="noStrike" dirty="0">
                          <a:effectLst/>
                        </a:rPr>
                        <a:t>TOTAL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14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11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0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u="none" strike="noStrike" dirty="0">
                          <a:effectLst/>
                        </a:rPr>
                        <a:t>3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  <a:tr h="228068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POURCENTAGE</a:t>
                      </a:r>
                      <a:endParaRPr lang="fr-FR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  <a:p>
                      <a:pPr algn="ctr" fontAlgn="b"/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401" name="Rectangle 400"/>
          <p:cNvSpPr/>
          <p:nvPr/>
        </p:nvSpPr>
        <p:spPr>
          <a:xfrm>
            <a:off x="4831461" y="838200"/>
            <a:ext cx="5104048" cy="1971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ETAT</a:t>
            </a:r>
            <a:endParaRPr lang="fr-FR" dirty="0"/>
          </a:p>
        </p:txBody>
      </p:sp>
      <p:sp>
        <p:nvSpPr>
          <p:cNvPr id="402" name="Rectangle 401"/>
          <p:cNvSpPr/>
          <p:nvPr/>
        </p:nvSpPr>
        <p:spPr>
          <a:xfrm>
            <a:off x="8229600" y="1066800"/>
            <a:ext cx="1728597" cy="222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EN ATTENTE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403" name="Rectangle 402"/>
          <p:cNvSpPr/>
          <p:nvPr/>
        </p:nvSpPr>
        <p:spPr>
          <a:xfrm>
            <a:off x="6554793" y="1066800"/>
            <a:ext cx="1658925" cy="22250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EN COURS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404" name="Rectangle 403"/>
          <p:cNvSpPr/>
          <p:nvPr/>
        </p:nvSpPr>
        <p:spPr>
          <a:xfrm>
            <a:off x="4839151" y="1066800"/>
            <a:ext cx="1688142" cy="22250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RESOLU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405" name="Rectangle 404"/>
          <p:cNvSpPr/>
          <p:nvPr/>
        </p:nvSpPr>
        <p:spPr>
          <a:xfrm>
            <a:off x="3140721" y="1066800"/>
            <a:ext cx="1690740" cy="20104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TICKET RECU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406" name="Rectangle 405"/>
          <p:cNvSpPr/>
          <p:nvPr/>
        </p:nvSpPr>
        <p:spPr>
          <a:xfrm>
            <a:off x="597026" y="1066800"/>
            <a:ext cx="2516195" cy="2009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/>
              <a:t>CATEGORIE</a:t>
            </a:r>
            <a:endParaRPr lang="fr-FR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11252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Words>236</Words>
  <Application>Microsoft Office PowerPoint</Application>
  <PresentationFormat>Grand écran</PresentationFormat>
  <Paragraphs>110</Paragraphs>
  <Slides>4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2" baseType="lpstr">
      <vt:lpstr>Arial</vt:lpstr>
      <vt:lpstr>Bodoni MT</vt:lpstr>
      <vt:lpstr>Book Antiqua</vt:lpstr>
      <vt:lpstr>Calibri</vt:lpstr>
      <vt:lpstr>Century Gothic</vt:lpstr>
      <vt:lpstr>Wingdings</vt:lpstr>
      <vt:lpstr>Office Theme</vt:lpstr>
      <vt:lpstr>Feuille de calcul Microsoft Excel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Emmanuel JUSTUS 😎</dc:creator>
  <cp:lastModifiedBy>LJ</cp:lastModifiedBy>
  <cp:revision>60</cp:revision>
  <dcterms:modified xsi:type="dcterms:W3CDTF">2022-02-18T17:14:43Z</dcterms:modified>
</cp:coreProperties>
</file>