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6"/>
  </p:notesMasterIdLst>
  <p:handoutMasterIdLst>
    <p:handoutMasterId r:id="rId27"/>
  </p:handoutMasterIdLst>
  <p:sldIdLst>
    <p:sldId id="1087" r:id="rId2"/>
    <p:sldId id="1090" r:id="rId3"/>
    <p:sldId id="1091" r:id="rId4"/>
    <p:sldId id="1092" r:id="rId5"/>
    <p:sldId id="1098" r:id="rId6"/>
    <p:sldId id="1099" r:id="rId7"/>
    <p:sldId id="1100" r:id="rId8"/>
    <p:sldId id="1094" r:id="rId9"/>
    <p:sldId id="1096" r:id="rId10"/>
    <p:sldId id="1095" r:id="rId11"/>
    <p:sldId id="1085" r:id="rId12"/>
    <p:sldId id="1075" r:id="rId13"/>
    <p:sldId id="1080" r:id="rId14"/>
    <p:sldId id="1086" r:id="rId15"/>
    <p:sldId id="1076" r:id="rId16"/>
    <p:sldId id="1077" r:id="rId17"/>
    <p:sldId id="1081" r:id="rId18"/>
    <p:sldId id="276" r:id="rId19"/>
    <p:sldId id="277" r:id="rId20"/>
    <p:sldId id="279" r:id="rId21"/>
    <p:sldId id="1089" r:id="rId22"/>
    <p:sldId id="1083" r:id="rId23"/>
    <p:sldId id="1084" r:id="rId24"/>
    <p:sldId id="1088" r:id="rId25"/>
  </p:sldIdLst>
  <p:sldSz cx="12192000" cy="6858000"/>
  <p:notesSz cx="6858000" cy="9144000"/>
  <p:custDataLst>
    <p:tags r:id="rId28"/>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9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Style à thème 2 - Accentuation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1V>
      <a:tcStyle>
        <a:tcBdr>
          <a:top>
            <a:lnRef idx="1">
              <a:schemeClr val="accent6"/>
            </a:lnRef>
          </a:top>
          <a:bottom>
            <a:lnRef idx="1">
              <a:schemeClr val="accent6"/>
            </a:lnRef>
          </a:bottom>
        </a:tcBdr>
        <a:fill>
          <a:solidFill>
            <a:schemeClr val="accent6">
              <a:alpha val="40000"/>
            </a:schemeClr>
          </a:solidFill>
        </a:fill>
      </a:tcStyle>
    </a:band1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1V>
      <a:tcStyle>
        <a:tcBdr>
          <a:top>
            <a:lnRef idx="1">
              <a:schemeClr val="accent1"/>
            </a:lnRef>
          </a:top>
          <a:bottom>
            <a:lnRef idx="1">
              <a:schemeClr val="accent1"/>
            </a:lnRef>
          </a:bottom>
        </a:tcBdr>
        <a:fill>
          <a:solidFill>
            <a:schemeClr val="accent1">
              <a:alpha val="40000"/>
            </a:schemeClr>
          </a:solidFill>
        </a:fill>
      </a:tcStyle>
    </a:band1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28" autoAdjust="0"/>
  </p:normalViewPr>
  <p:slideViewPr>
    <p:cSldViewPr snapToGrid="0">
      <p:cViewPr varScale="1">
        <p:scale>
          <a:sx n="78" d="100"/>
          <a:sy n="78" d="100"/>
        </p:scale>
        <p:origin x="758" y="72"/>
      </p:cViewPr>
      <p:guideLst>
        <p:guide orient="horz" pos="2160"/>
        <p:guide pos="3795"/>
      </p:guideLst>
    </p:cSldViewPr>
  </p:slideViewPr>
  <p:notesTextViewPr>
    <p:cViewPr>
      <p:scale>
        <a:sx n="1" d="1"/>
        <a:sy n="1" d="1"/>
      </p:scale>
      <p:origin x="0" y="0"/>
    </p:cViewPr>
  </p:notesTextViewPr>
  <p:notesViewPr>
    <p:cSldViewPr snapToGrid="0">
      <p:cViewPr varScale="1">
        <p:scale>
          <a:sx n="83" d="100"/>
          <a:sy n="83" d="100"/>
        </p:scale>
        <p:origin x="201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F2A9A1-B686-4A60-AC6B-B1485A2D1FD0}" type="datetimeFigureOut">
              <a:rPr lang="fr-FR" smtClean="0"/>
              <a:t>05/10/2022</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EAA01C-9793-4B6C-881C-C1F4362F4DD9}" type="slidenum">
              <a:rPr lang="fr-FR" smtClean="0"/>
              <a:t>‹N°›</a:t>
            </a:fld>
            <a:endParaRPr lang="fr-FR"/>
          </a:p>
        </p:txBody>
      </p:sp>
    </p:spTree>
    <p:extLst>
      <p:ext uri="{BB962C8B-B14F-4D97-AF65-F5344CB8AC3E}">
        <p14:creationId xmlns:p14="http://schemas.microsoft.com/office/powerpoint/2010/main" val="170321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222C7D-7A4D-4E64-8D8F-579A17140231}" type="datetimeFigureOut">
              <a:rPr lang="fr-FR" smtClean="0"/>
              <a:t>05/10/2022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Modify the styles of the mask text</a:t>
            </a:r>
          </a:p>
          <a:p>
            <a:pPr lvl="1"/>
            <a:r>
              <a:rPr lang="fr-FR"/>
              <a:t>Second level</a:t>
            </a:r>
          </a:p>
          <a:p>
            <a:pPr lvl="2"/>
            <a:r>
              <a:rPr lang="fr-FR"/>
              <a:t>Third level</a:t>
            </a:r>
          </a:p>
          <a:p>
            <a:pPr lvl="3"/>
            <a:r>
              <a:rPr lang="fr-FR"/>
              <a:t>Fourth level</a:t>
            </a:r>
          </a:p>
          <a:p>
            <a:pPr lvl="4"/>
            <a:r>
              <a:rPr lang="fr-FR"/>
              <a:t>Fifth level</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5F308E-1E8B-4971-BED4-FA8D2623719B}" type="slidenum">
              <a:rPr lang="fr-FR" smtClean="0"/>
              <a:t>‹N°›</a:t>
            </a:fld>
            <a:endParaRPr lang="fr-FR"/>
          </a:p>
        </p:txBody>
      </p:sp>
    </p:spTree>
    <p:extLst>
      <p:ext uri="{BB962C8B-B14F-4D97-AF65-F5344CB8AC3E}">
        <p14:creationId xmlns:p14="http://schemas.microsoft.com/office/powerpoint/2010/main" val="3671957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25F308E-1E8B-4971-BED4-FA8D2623719B}" type="slidenum">
              <a:rPr lang="fr-FR" smtClean="0"/>
              <a:t>10</a:t>
            </a:fld>
            <a:endParaRPr lang="fr-FR"/>
          </a:p>
        </p:txBody>
      </p:sp>
    </p:spTree>
    <p:extLst>
      <p:ext uri="{BB962C8B-B14F-4D97-AF65-F5344CB8AC3E}">
        <p14:creationId xmlns:p14="http://schemas.microsoft.com/office/powerpoint/2010/main" val="665347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25F308E-1E8B-4971-BED4-FA8D2623719B}" type="slidenum">
              <a:rPr lang="fr-FR" smtClean="0">
                <a:solidFill>
                  <a:prstClr val="black"/>
                </a:solidFill>
              </a:rPr>
              <a:pPr/>
              <a:t>21</a:t>
            </a:fld>
            <a:endParaRPr lang="fr-FR" dirty="0">
              <a:solidFill>
                <a:prstClr val="black"/>
              </a:solidFill>
            </a:endParaRPr>
          </a:p>
        </p:txBody>
      </p:sp>
    </p:spTree>
    <p:extLst>
      <p:ext uri="{BB962C8B-B14F-4D97-AF65-F5344CB8AC3E}">
        <p14:creationId xmlns:p14="http://schemas.microsoft.com/office/powerpoint/2010/main" val="2867666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A7BC6747-D400-4AB4-B1AD-3CE8D4610A2E}" type="datetimeFigureOut">
              <a:rPr lang="fr-FR" smtClean="0"/>
              <a:t>05/10/2022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t>‹N°›</a:t>
            </a:fld>
            <a:endParaRPr lang="fr-FR"/>
          </a:p>
        </p:txBody>
      </p:sp>
    </p:spTree>
    <p:extLst>
      <p:ext uri="{BB962C8B-B14F-4D97-AF65-F5344CB8AC3E}">
        <p14:creationId xmlns:p14="http://schemas.microsoft.com/office/powerpoint/2010/main" val="291554219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7BC6747-D400-4AB4-B1AD-3CE8D4610A2E}" type="datetimeFigureOut">
              <a:rPr lang="fr-FR" smtClean="0"/>
              <a:t>05/10/2022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t>‹N°›</a:t>
            </a:fld>
            <a:endParaRPr lang="fr-FR"/>
          </a:p>
        </p:txBody>
      </p:sp>
    </p:spTree>
    <p:extLst>
      <p:ext uri="{BB962C8B-B14F-4D97-AF65-F5344CB8AC3E}">
        <p14:creationId xmlns:p14="http://schemas.microsoft.com/office/powerpoint/2010/main" val="280922244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7BC6747-D400-4AB4-B1AD-3CE8D4610A2E}" type="datetimeFigureOut">
              <a:rPr lang="fr-FR" smtClean="0"/>
              <a:t>05/10/2022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t>‹N°›</a:t>
            </a:fld>
            <a:endParaRPr lang="fr-FR"/>
          </a:p>
        </p:txBody>
      </p:sp>
    </p:spTree>
    <p:extLst>
      <p:ext uri="{BB962C8B-B14F-4D97-AF65-F5344CB8AC3E}">
        <p14:creationId xmlns:p14="http://schemas.microsoft.com/office/powerpoint/2010/main" val="92817996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7BC6747-D400-4AB4-B1AD-3CE8D4610A2E}" type="datetimeFigureOut">
              <a:rPr lang="fr-FR" smtClean="0"/>
              <a:t>05/10/2022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t>‹N°›</a:t>
            </a:fld>
            <a:endParaRPr lang="fr-FR"/>
          </a:p>
        </p:txBody>
      </p:sp>
    </p:spTree>
    <p:extLst>
      <p:ext uri="{BB962C8B-B14F-4D97-AF65-F5344CB8AC3E}">
        <p14:creationId xmlns:p14="http://schemas.microsoft.com/office/powerpoint/2010/main" val="155802267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A7BC6747-D400-4AB4-B1AD-3CE8D4610A2E}" type="datetimeFigureOut">
              <a:rPr lang="fr-FR" smtClean="0"/>
              <a:t>05/10/2022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t>‹N°›</a:t>
            </a:fld>
            <a:endParaRPr lang="fr-FR"/>
          </a:p>
        </p:txBody>
      </p:sp>
    </p:spTree>
    <p:extLst>
      <p:ext uri="{BB962C8B-B14F-4D97-AF65-F5344CB8AC3E}">
        <p14:creationId xmlns:p14="http://schemas.microsoft.com/office/powerpoint/2010/main" val="300976717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7BC6747-D400-4AB4-B1AD-3CE8D4610A2E}" type="datetimeFigureOut">
              <a:rPr lang="fr-FR" smtClean="0"/>
              <a:t>05/10/2022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098E6C-35DE-4299-9817-4A72F0EAE663}" type="slidenum">
              <a:rPr lang="fr-FR" smtClean="0"/>
              <a:t>‹N°›</a:t>
            </a:fld>
            <a:endParaRPr lang="fr-FR"/>
          </a:p>
        </p:txBody>
      </p:sp>
    </p:spTree>
    <p:extLst>
      <p:ext uri="{BB962C8B-B14F-4D97-AF65-F5344CB8AC3E}">
        <p14:creationId xmlns:p14="http://schemas.microsoft.com/office/powerpoint/2010/main" val="364521370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7BC6747-D400-4AB4-B1AD-3CE8D4610A2E}" type="datetimeFigureOut">
              <a:rPr lang="fr-FR" smtClean="0"/>
              <a:t>05/10/2022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C098E6C-35DE-4299-9817-4A72F0EAE663}" type="slidenum">
              <a:rPr lang="fr-FR" smtClean="0"/>
              <a:t>‹N°›</a:t>
            </a:fld>
            <a:endParaRPr lang="fr-FR"/>
          </a:p>
        </p:txBody>
      </p:sp>
    </p:spTree>
    <p:extLst>
      <p:ext uri="{BB962C8B-B14F-4D97-AF65-F5344CB8AC3E}">
        <p14:creationId xmlns:p14="http://schemas.microsoft.com/office/powerpoint/2010/main" val="86820281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7BC6747-D400-4AB4-B1AD-3CE8D4610A2E}" type="datetimeFigureOut">
              <a:rPr lang="fr-FR" smtClean="0"/>
              <a:t>05/10/2022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t>‹N°›</a:t>
            </a:fld>
            <a:endParaRPr lang="fr-FR"/>
          </a:p>
        </p:txBody>
      </p:sp>
    </p:spTree>
    <p:extLst>
      <p:ext uri="{BB962C8B-B14F-4D97-AF65-F5344CB8AC3E}">
        <p14:creationId xmlns:p14="http://schemas.microsoft.com/office/powerpoint/2010/main" val="226894333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7BC6747-D400-4AB4-B1AD-3CE8D4610A2E}" type="datetimeFigureOut">
              <a:rPr lang="fr-FR" smtClean="0"/>
              <a:t>05/10/2022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C098E6C-35DE-4299-9817-4A72F0EAE663}" type="slidenum">
              <a:rPr lang="fr-FR" smtClean="0"/>
              <a:t>‹N°›</a:t>
            </a:fld>
            <a:endParaRPr lang="fr-FR"/>
          </a:p>
        </p:txBody>
      </p:sp>
    </p:spTree>
    <p:extLst>
      <p:ext uri="{BB962C8B-B14F-4D97-AF65-F5344CB8AC3E}">
        <p14:creationId xmlns:p14="http://schemas.microsoft.com/office/powerpoint/2010/main" val="36546871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7BC6747-D400-4AB4-B1AD-3CE8D4610A2E}" type="datetimeFigureOut">
              <a:rPr lang="fr-FR" smtClean="0"/>
              <a:t>05/10/2022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098E6C-35DE-4299-9817-4A72F0EAE663}" type="slidenum">
              <a:rPr lang="fr-FR" smtClean="0"/>
              <a:t>‹N°›</a:t>
            </a:fld>
            <a:endParaRPr lang="fr-FR"/>
          </a:p>
        </p:txBody>
      </p:sp>
    </p:spTree>
    <p:extLst>
      <p:ext uri="{BB962C8B-B14F-4D97-AF65-F5344CB8AC3E}">
        <p14:creationId xmlns:p14="http://schemas.microsoft.com/office/powerpoint/2010/main" val="225338125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7BC6747-D400-4AB4-B1AD-3CE8D4610A2E}" type="datetimeFigureOut">
              <a:rPr lang="fr-FR" smtClean="0"/>
              <a:t>05/10/2022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098E6C-35DE-4299-9817-4A72F0EAE663}" type="slidenum">
              <a:rPr lang="fr-FR" smtClean="0"/>
              <a:t>‹N°›</a:t>
            </a:fld>
            <a:endParaRPr lang="fr-FR"/>
          </a:p>
        </p:txBody>
      </p:sp>
    </p:spTree>
    <p:extLst>
      <p:ext uri="{BB962C8B-B14F-4D97-AF65-F5344CB8AC3E}">
        <p14:creationId xmlns:p14="http://schemas.microsoft.com/office/powerpoint/2010/main" val="146782738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Change the style of the title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Modify the styles of the mask text</a:t>
            </a:r>
          </a:p>
          <a:p>
            <a:pPr lvl="1"/>
            <a:r>
              <a:rPr lang="fr-FR"/>
              <a:t>Second level</a:t>
            </a:r>
          </a:p>
          <a:p>
            <a:pPr lvl="2"/>
            <a:r>
              <a:rPr lang="fr-FR"/>
              <a:t>Third level</a:t>
            </a:r>
          </a:p>
          <a:p>
            <a:pPr lvl="3"/>
            <a:r>
              <a:rPr lang="fr-FR"/>
              <a:t>Fourth level</a:t>
            </a:r>
          </a:p>
          <a:p>
            <a:pPr lvl="4"/>
            <a:r>
              <a:rPr lang="fr-FR"/>
              <a:t>Fifth level</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BC6747-D400-4AB4-B1AD-3CE8D4610A2E}" type="datetimeFigureOut">
              <a:rPr lang="fr-FR" smtClean="0"/>
              <a:t>05/10/2022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98E6C-35DE-4299-9817-4A72F0EAE663}" type="slidenum">
              <a:rPr lang="fr-FR" smtClean="0"/>
              <a:t>‹N°›</a:t>
            </a:fld>
            <a:endParaRPr lang="fr-FR"/>
          </a:p>
        </p:txBody>
      </p:sp>
    </p:spTree>
    <p:extLst>
      <p:ext uri="{BB962C8B-B14F-4D97-AF65-F5344CB8AC3E}">
        <p14:creationId xmlns:p14="http://schemas.microsoft.com/office/powerpoint/2010/main" val="2309678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mailto:mogoudedji@groupmediacontact.com" TargetMode="External"/><Relationship Id="rId2" Type="http://schemas.openxmlformats.org/officeDocument/2006/relationships/hyperlink" Target="mailto:idalmeida@groupmediacontact.com" TargetMode="External"/><Relationship Id="rId1" Type="http://schemas.openxmlformats.org/officeDocument/2006/relationships/slideLayout" Target="../slideLayouts/slideLayout1.xml"/><Relationship Id="rId4" Type="http://schemas.openxmlformats.org/officeDocument/2006/relationships/hyperlink" Target="mailto:laguiah@groupmediacontact.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1"/>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p:spPr>
      </p:pic>
      <p:sp>
        <p:nvSpPr>
          <p:cNvPr id="3" name="ZoneTexte 2"/>
          <p:cNvSpPr txBox="1"/>
          <p:nvPr/>
        </p:nvSpPr>
        <p:spPr>
          <a:xfrm>
            <a:off x="2619375" y="3638549"/>
            <a:ext cx="7239000" cy="1323439"/>
          </a:xfrm>
          <a:prstGeom prst="rect">
            <a:avLst/>
          </a:prstGeom>
          <a:noFill/>
        </p:spPr>
        <p:txBody>
          <a:bodyPr wrap="square" rtlCol="0">
            <a:spAutoFit/>
          </a:bodyPr>
          <a:lstStyle/>
          <a:p>
            <a:pPr algn="ctr"/>
            <a:r>
              <a:rPr lang="fr-FR" sz="4000" dirty="0">
                <a:solidFill>
                  <a:schemeClr val="bg1"/>
                </a:solidFill>
                <a:latin typeface="Arial" pitchFamily="34" charset="0"/>
                <a:cs typeface="Arial" pitchFamily="34" charset="0"/>
              </a:rPr>
              <a:t>Bienvenue au</a:t>
            </a:r>
          </a:p>
          <a:p>
            <a:pPr algn="ctr"/>
            <a:r>
              <a:rPr lang="fr-FR" sz="4000" b="1" dirty="0">
                <a:solidFill>
                  <a:schemeClr val="accent2"/>
                </a:solidFill>
                <a:latin typeface="Arial" pitchFamily="34" charset="0"/>
                <a:cs typeface="Arial" pitchFamily="34" charset="0"/>
              </a:rPr>
              <a:t>GROUPE MEDIA CONTACT</a:t>
            </a:r>
          </a:p>
        </p:txBody>
      </p:sp>
    </p:spTree>
    <p:extLst>
      <p:ext uri="{BB962C8B-B14F-4D97-AF65-F5344CB8AC3E}">
        <p14:creationId xmlns:p14="http://schemas.microsoft.com/office/powerpoint/2010/main" val="2600140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6681-C3D6-1AEE-52FE-2C922A5E267F}"/>
              </a:ext>
            </a:extLst>
          </p:cNvPr>
          <p:cNvSpPr>
            <a:spLocks noGrp="1"/>
          </p:cNvSpPr>
          <p:nvPr>
            <p:ph type="title"/>
          </p:nvPr>
        </p:nvSpPr>
        <p:spPr>
          <a:xfrm>
            <a:off x="695077" y="365125"/>
            <a:ext cx="10515600" cy="636739"/>
          </a:xfrm>
        </p:spPr>
        <p:txBody>
          <a:bodyPr>
            <a:normAutofit fontScale="90000"/>
          </a:bodyPr>
          <a:lstStyle/>
          <a:p>
            <a:br>
              <a:rPr lang="en-US" sz="4400" b="1" dirty="0">
                <a:effectLst/>
                <a:latin typeface="Arial" panose="020B0604020202020204" pitchFamily="34" charset="0"/>
              </a:rPr>
            </a:br>
            <a:r>
              <a:rPr lang="en-US" sz="4400" b="1" dirty="0">
                <a:effectLst/>
                <a:latin typeface="Arial" panose="020B0604020202020204" pitchFamily="34" charset="0"/>
              </a:rPr>
              <a:t>Recovery Task List</a:t>
            </a:r>
            <a:br>
              <a:rPr lang="en-ZA" sz="4400" b="1" dirty="0">
                <a:effectLst/>
                <a:latin typeface="Times New Roman" panose="02020603050405020304" pitchFamily="18" charset="0"/>
              </a:rPr>
            </a:br>
            <a:endParaRPr lang="en-ZA" dirty="0"/>
          </a:p>
        </p:txBody>
      </p:sp>
      <p:graphicFrame>
        <p:nvGraphicFramePr>
          <p:cNvPr id="4" name="Table 3">
            <a:extLst>
              <a:ext uri="{FF2B5EF4-FFF2-40B4-BE49-F238E27FC236}">
                <a16:creationId xmlns:a16="http://schemas.microsoft.com/office/drawing/2014/main" id="{287CDB86-C310-B253-A89B-2AF9C3093A42}"/>
              </a:ext>
            </a:extLst>
          </p:cNvPr>
          <p:cNvGraphicFramePr>
            <a:graphicFrameLocks noGrp="1"/>
          </p:cNvGraphicFramePr>
          <p:nvPr>
            <p:extLst>
              <p:ext uri="{D42A27DB-BD31-4B8C-83A1-F6EECF244321}">
                <p14:modId xmlns:p14="http://schemas.microsoft.com/office/powerpoint/2010/main" val="649561495"/>
              </p:ext>
            </p:extLst>
          </p:nvPr>
        </p:nvGraphicFramePr>
        <p:xfrm>
          <a:off x="838200" y="1321979"/>
          <a:ext cx="10515601" cy="2892937"/>
        </p:xfrm>
        <a:graphic>
          <a:graphicData uri="http://schemas.openxmlformats.org/drawingml/2006/table">
            <a:tbl>
              <a:tblPr>
                <a:tableStyleId>{5C22544A-7EE6-4342-B048-85BDC9FD1C3A}</a:tableStyleId>
              </a:tblPr>
              <a:tblGrid>
                <a:gridCol w="1312333">
                  <a:extLst>
                    <a:ext uri="{9D8B030D-6E8A-4147-A177-3AD203B41FA5}">
                      <a16:colId xmlns:a16="http://schemas.microsoft.com/office/drawing/2014/main" val="1636484084"/>
                    </a:ext>
                  </a:extLst>
                </a:gridCol>
                <a:gridCol w="3522134">
                  <a:extLst>
                    <a:ext uri="{9D8B030D-6E8A-4147-A177-3AD203B41FA5}">
                      <a16:colId xmlns:a16="http://schemas.microsoft.com/office/drawing/2014/main" val="2803889001"/>
                    </a:ext>
                  </a:extLst>
                </a:gridCol>
                <a:gridCol w="922337">
                  <a:extLst>
                    <a:ext uri="{9D8B030D-6E8A-4147-A177-3AD203B41FA5}">
                      <a16:colId xmlns:a16="http://schemas.microsoft.com/office/drawing/2014/main" val="2017508482"/>
                    </a:ext>
                  </a:extLst>
                </a:gridCol>
                <a:gridCol w="961496">
                  <a:extLst>
                    <a:ext uri="{9D8B030D-6E8A-4147-A177-3AD203B41FA5}">
                      <a16:colId xmlns:a16="http://schemas.microsoft.com/office/drawing/2014/main" val="4239349404"/>
                    </a:ext>
                  </a:extLst>
                </a:gridCol>
                <a:gridCol w="985838">
                  <a:extLst>
                    <a:ext uri="{9D8B030D-6E8A-4147-A177-3AD203B41FA5}">
                      <a16:colId xmlns:a16="http://schemas.microsoft.com/office/drawing/2014/main" val="3698847137"/>
                    </a:ext>
                  </a:extLst>
                </a:gridCol>
                <a:gridCol w="900642">
                  <a:extLst>
                    <a:ext uri="{9D8B030D-6E8A-4147-A177-3AD203B41FA5}">
                      <a16:colId xmlns:a16="http://schemas.microsoft.com/office/drawing/2014/main" val="2163671949"/>
                    </a:ext>
                  </a:extLst>
                </a:gridCol>
                <a:gridCol w="1046692">
                  <a:extLst>
                    <a:ext uri="{9D8B030D-6E8A-4147-A177-3AD203B41FA5}">
                      <a16:colId xmlns:a16="http://schemas.microsoft.com/office/drawing/2014/main" val="2717795002"/>
                    </a:ext>
                  </a:extLst>
                </a:gridCol>
                <a:gridCol w="864129">
                  <a:extLst>
                    <a:ext uri="{9D8B030D-6E8A-4147-A177-3AD203B41FA5}">
                      <a16:colId xmlns:a16="http://schemas.microsoft.com/office/drawing/2014/main" val="224900501"/>
                    </a:ext>
                  </a:extLst>
                </a:gridCol>
              </a:tblGrid>
              <a:tr h="213652">
                <a:tc>
                  <a:txBody>
                    <a:bodyPr/>
                    <a:lstStyle/>
                    <a:p>
                      <a:pPr algn="ctr" rtl="0" fontAlgn="ctr"/>
                      <a:r>
                        <a:rPr lang="en-ZA" sz="1200" b="1" u="none" strike="noStrike" dirty="0">
                          <a:solidFill>
                            <a:schemeClr val="tx1"/>
                          </a:solidFill>
                          <a:effectLst/>
                        </a:rPr>
                        <a:t>Task No.</a:t>
                      </a:r>
                      <a:endParaRPr lang="en-ZA" sz="1200" b="1" i="0" u="none" strike="noStrike" dirty="0">
                        <a:solidFill>
                          <a:schemeClr val="tx1"/>
                        </a:solidFill>
                        <a:effectLst/>
                        <a:latin typeface="Calibri" panose="020F0502020204030204" pitchFamily="34" charset="0"/>
                      </a:endParaRPr>
                    </a:p>
                  </a:txBody>
                  <a:tcPr marL="6085" marR="6085" marT="6085" marB="0" anchor="ctr">
                    <a:solidFill>
                      <a:srgbClr val="FF0000"/>
                    </a:solidFill>
                  </a:tcPr>
                </a:tc>
                <a:tc>
                  <a:txBody>
                    <a:bodyPr/>
                    <a:lstStyle/>
                    <a:p>
                      <a:pPr algn="ctr" rtl="0" fontAlgn="ctr"/>
                      <a:r>
                        <a:rPr lang="en-ZA" sz="1200" b="1" u="none" strike="noStrike" dirty="0">
                          <a:solidFill>
                            <a:schemeClr val="tx1"/>
                          </a:solidFill>
                          <a:effectLst/>
                        </a:rPr>
                        <a:t>Task Description</a:t>
                      </a:r>
                      <a:endParaRPr lang="en-ZA" sz="1200" b="1" i="0" u="none" strike="noStrike" dirty="0">
                        <a:solidFill>
                          <a:schemeClr val="tx1"/>
                        </a:solidFill>
                        <a:effectLst/>
                        <a:latin typeface="Calibri" panose="020F0502020204030204" pitchFamily="34" charset="0"/>
                      </a:endParaRPr>
                    </a:p>
                  </a:txBody>
                  <a:tcPr marL="6085" marR="6085" marT="6085" marB="0" anchor="ctr">
                    <a:solidFill>
                      <a:srgbClr val="FF0000"/>
                    </a:solidFill>
                  </a:tcPr>
                </a:tc>
                <a:tc>
                  <a:txBody>
                    <a:bodyPr/>
                    <a:lstStyle/>
                    <a:p>
                      <a:pPr algn="ctr" rtl="0" fontAlgn="ctr"/>
                      <a:r>
                        <a:rPr lang="en-ZA" sz="1200" b="1" u="none" strike="noStrike" dirty="0">
                          <a:solidFill>
                            <a:schemeClr val="tx1"/>
                          </a:solidFill>
                          <a:effectLst/>
                        </a:rPr>
                        <a:t>Estimated Time </a:t>
                      </a:r>
                      <a:endParaRPr lang="en-ZA" sz="1200" b="1" i="0" u="none" strike="noStrike" dirty="0">
                        <a:solidFill>
                          <a:schemeClr val="tx1"/>
                        </a:solidFill>
                        <a:effectLst/>
                        <a:latin typeface="Calibri" panose="020F0502020204030204" pitchFamily="34" charset="0"/>
                      </a:endParaRPr>
                    </a:p>
                  </a:txBody>
                  <a:tcPr marL="6085" marR="6085" marT="6085" marB="0" anchor="ctr">
                    <a:solidFill>
                      <a:srgbClr val="FF0000"/>
                    </a:solidFill>
                  </a:tcPr>
                </a:tc>
                <a:tc>
                  <a:txBody>
                    <a:bodyPr/>
                    <a:lstStyle/>
                    <a:p>
                      <a:pPr algn="ctr" rtl="0" fontAlgn="ctr"/>
                      <a:r>
                        <a:rPr lang="en-ZA" sz="1200" b="1" u="none" strike="noStrike" dirty="0">
                          <a:solidFill>
                            <a:schemeClr val="tx1"/>
                          </a:solidFill>
                          <a:effectLst/>
                        </a:rPr>
                        <a:t>Actual Time</a:t>
                      </a:r>
                      <a:endParaRPr lang="en-ZA" sz="1200" b="1" i="0" u="none" strike="noStrike" dirty="0">
                        <a:solidFill>
                          <a:schemeClr val="tx1"/>
                        </a:solidFill>
                        <a:effectLst/>
                        <a:latin typeface="Calibri" panose="020F0502020204030204" pitchFamily="34" charset="0"/>
                      </a:endParaRPr>
                    </a:p>
                  </a:txBody>
                  <a:tcPr marL="6085" marR="6085" marT="6085" marB="0" anchor="ctr">
                    <a:solidFill>
                      <a:srgbClr val="FF0000"/>
                    </a:solidFill>
                  </a:tcPr>
                </a:tc>
                <a:tc>
                  <a:txBody>
                    <a:bodyPr/>
                    <a:lstStyle/>
                    <a:p>
                      <a:pPr algn="ctr" rtl="0" fontAlgn="ctr"/>
                      <a:r>
                        <a:rPr lang="en-ZA" sz="1200" b="1" u="none" strike="noStrike">
                          <a:solidFill>
                            <a:schemeClr val="tx1"/>
                          </a:solidFill>
                          <a:effectLst/>
                        </a:rPr>
                        <a:t>Assigned To</a:t>
                      </a:r>
                      <a:endParaRPr lang="en-ZA" sz="1200" b="1" i="0" u="none" strike="noStrike">
                        <a:solidFill>
                          <a:schemeClr val="tx1"/>
                        </a:solidFill>
                        <a:effectLst/>
                        <a:latin typeface="Calibri" panose="020F0502020204030204" pitchFamily="34" charset="0"/>
                      </a:endParaRPr>
                    </a:p>
                  </a:txBody>
                  <a:tcPr marL="6085" marR="6085" marT="6085" marB="0" anchor="ctr">
                    <a:solidFill>
                      <a:srgbClr val="FF0000"/>
                    </a:solidFill>
                  </a:tcPr>
                </a:tc>
                <a:tc>
                  <a:txBody>
                    <a:bodyPr/>
                    <a:lstStyle/>
                    <a:p>
                      <a:pPr algn="ctr" rtl="0" fontAlgn="ctr"/>
                      <a:r>
                        <a:rPr lang="en-ZA" sz="1200" b="1" u="none" strike="noStrike" dirty="0">
                          <a:solidFill>
                            <a:schemeClr val="tx1"/>
                          </a:solidFill>
                          <a:effectLst/>
                        </a:rPr>
                        <a:t>Assigned Time</a:t>
                      </a:r>
                      <a:endParaRPr lang="en-ZA" sz="1200" b="1" i="0" u="none" strike="noStrike" dirty="0">
                        <a:solidFill>
                          <a:schemeClr val="tx1"/>
                        </a:solidFill>
                        <a:effectLst/>
                        <a:latin typeface="Calibri" panose="020F0502020204030204" pitchFamily="34" charset="0"/>
                      </a:endParaRPr>
                    </a:p>
                  </a:txBody>
                  <a:tcPr marL="6085" marR="6085" marT="6085" marB="0" anchor="ctr">
                    <a:solidFill>
                      <a:srgbClr val="FF0000"/>
                    </a:solidFill>
                  </a:tcPr>
                </a:tc>
                <a:tc>
                  <a:txBody>
                    <a:bodyPr/>
                    <a:lstStyle/>
                    <a:p>
                      <a:pPr algn="ctr" rtl="0" fontAlgn="ctr"/>
                      <a:r>
                        <a:rPr lang="en-ZA" sz="1200" b="1" u="none" strike="noStrike" dirty="0">
                          <a:solidFill>
                            <a:schemeClr val="tx1"/>
                          </a:solidFill>
                          <a:effectLst/>
                        </a:rPr>
                        <a:t>Completed Time</a:t>
                      </a:r>
                      <a:endParaRPr lang="en-ZA" sz="1200" b="1" i="0" u="none" strike="noStrike" dirty="0">
                        <a:solidFill>
                          <a:schemeClr val="tx1"/>
                        </a:solidFill>
                        <a:effectLst/>
                        <a:latin typeface="Calibri" panose="020F0502020204030204" pitchFamily="34" charset="0"/>
                      </a:endParaRPr>
                    </a:p>
                  </a:txBody>
                  <a:tcPr marL="6085" marR="6085" marT="6085" marB="0" anchor="ctr">
                    <a:solidFill>
                      <a:srgbClr val="FF0000"/>
                    </a:solidFill>
                  </a:tcPr>
                </a:tc>
                <a:tc>
                  <a:txBody>
                    <a:bodyPr/>
                    <a:lstStyle/>
                    <a:p>
                      <a:pPr algn="ctr" rtl="0" fontAlgn="ctr"/>
                      <a:r>
                        <a:rPr lang="en-ZA" sz="1200" b="1" u="none" strike="noStrike" dirty="0">
                          <a:solidFill>
                            <a:schemeClr val="tx1"/>
                          </a:solidFill>
                          <a:effectLst/>
                        </a:rPr>
                        <a:t>Comments</a:t>
                      </a:r>
                      <a:endParaRPr lang="en-ZA" sz="1200" b="1" i="0" u="none" strike="noStrike" dirty="0">
                        <a:solidFill>
                          <a:schemeClr val="tx1"/>
                        </a:solidFill>
                        <a:effectLst/>
                        <a:latin typeface="Calibri" panose="020F0502020204030204" pitchFamily="34" charset="0"/>
                      </a:endParaRPr>
                    </a:p>
                  </a:txBody>
                  <a:tcPr marL="6085" marR="6085" marT="6085" marB="0" anchor="ctr">
                    <a:solidFill>
                      <a:srgbClr val="FF0000"/>
                    </a:solidFill>
                  </a:tcPr>
                </a:tc>
                <a:extLst>
                  <a:ext uri="{0D108BD9-81ED-4DB2-BD59-A6C34878D82A}">
                    <a16:rowId xmlns:a16="http://schemas.microsoft.com/office/drawing/2014/main" val="797205987"/>
                  </a:ext>
                </a:extLst>
              </a:tr>
              <a:tr h="213652">
                <a:tc>
                  <a:txBody>
                    <a:bodyPr/>
                    <a:lstStyle/>
                    <a:p>
                      <a:pPr algn="ctr" rtl="0" fontAlgn="ctr"/>
                      <a:r>
                        <a:rPr lang="en-ZA" sz="1000" u="none" strike="noStrike">
                          <a:effectLst/>
                        </a:rPr>
                        <a:t>10</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Disaster Occurrence</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dirty="0">
                          <a:effectLst/>
                        </a:rPr>
                        <a:t> </a:t>
                      </a:r>
                      <a:endParaRPr lang="en-ZA" sz="1000" b="0" i="0" u="none" strike="noStrike" dirty="0">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dirty="0">
                          <a:effectLst/>
                        </a:rPr>
                        <a:t> </a:t>
                      </a:r>
                      <a:endParaRPr lang="en-ZA" sz="1000" b="0" i="0" u="none" strike="noStrike" dirty="0">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extLst>
                  <a:ext uri="{0D108BD9-81ED-4DB2-BD59-A6C34878D82A}">
                    <a16:rowId xmlns:a16="http://schemas.microsoft.com/office/drawing/2014/main" val="3803875826"/>
                  </a:ext>
                </a:extLst>
              </a:tr>
              <a:tr h="213652">
                <a:tc>
                  <a:txBody>
                    <a:bodyPr/>
                    <a:lstStyle/>
                    <a:p>
                      <a:pPr algn="ctr" rtl="0" fontAlgn="ctr"/>
                      <a:r>
                        <a:rPr lang="en-ZA" sz="1000" u="none" strike="noStrike">
                          <a:effectLst/>
                        </a:rPr>
                        <a:t>20</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Receive Communication on Emergency Situation</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extLst>
                  <a:ext uri="{0D108BD9-81ED-4DB2-BD59-A6C34878D82A}">
                    <a16:rowId xmlns:a16="http://schemas.microsoft.com/office/drawing/2014/main" val="526672795"/>
                  </a:ext>
                </a:extLst>
              </a:tr>
              <a:tr h="213652">
                <a:tc>
                  <a:txBody>
                    <a:bodyPr/>
                    <a:lstStyle/>
                    <a:p>
                      <a:pPr algn="ctr" rtl="0" fontAlgn="ctr"/>
                      <a:r>
                        <a:rPr lang="en-ZA" sz="1000" u="none" strike="noStrike">
                          <a:effectLst/>
                        </a:rPr>
                        <a:t>30</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Identify recovery site</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extLst>
                  <a:ext uri="{0D108BD9-81ED-4DB2-BD59-A6C34878D82A}">
                    <a16:rowId xmlns:a16="http://schemas.microsoft.com/office/drawing/2014/main" val="2207818515"/>
                  </a:ext>
                </a:extLst>
              </a:tr>
              <a:tr h="213652">
                <a:tc>
                  <a:txBody>
                    <a:bodyPr/>
                    <a:lstStyle/>
                    <a:p>
                      <a:pPr algn="ctr" rtl="0" fontAlgn="ctr"/>
                      <a:r>
                        <a:rPr lang="en-ZA" sz="1000" u="none" strike="noStrike">
                          <a:effectLst/>
                        </a:rPr>
                        <a:t>40</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Retrieve Business Continuity Plans</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extLst>
                  <a:ext uri="{0D108BD9-81ED-4DB2-BD59-A6C34878D82A}">
                    <a16:rowId xmlns:a16="http://schemas.microsoft.com/office/drawing/2014/main" val="3415736558"/>
                  </a:ext>
                </a:extLst>
              </a:tr>
              <a:tr h="213652">
                <a:tc>
                  <a:txBody>
                    <a:bodyPr/>
                    <a:lstStyle/>
                    <a:p>
                      <a:pPr algn="ctr" rtl="0" fontAlgn="ctr"/>
                      <a:r>
                        <a:rPr lang="en-ZA" sz="1000" u="none" strike="noStrike">
                          <a:effectLst/>
                        </a:rPr>
                        <a:t>50</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Notification of Management</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extLst>
                  <a:ext uri="{0D108BD9-81ED-4DB2-BD59-A6C34878D82A}">
                    <a16:rowId xmlns:a16="http://schemas.microsoft.com/office/drawing/2014/main" val="1641790033"/>
                  </a:ext>
                </a:extLst>
              </a:tr>
              <a:tr h="213652">
                <a:tc>
                  <a:txBody>
                    <a:bodyPr/>
                    <a:lstStyle/>
                    <a:p>
                      <a:pPr algn="ctr" rtl="0" fontAlgn="ctr"/>
                      <a:r>
                        <a:rPr lang="en-ZA" sz="1000" u="none" strike="noStrike">
                          <a:effectLst/>
                        </a:rPr>
                        <a:t>60</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Preliminary Damage Assessment</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extLst>
                  <a:ext uri="{0D108BD9-81ED-4DB2-BD59-A6C34878D82A}">
                    <a16:rowId xmlns:a16="http://schemas.microsoft.com/office/drawing/2014/main" val="3661092482"/>
                  </a:ext>
                </a:extLst>
              </a:tr>
              <a:tr h="213652">
                <a:tc>
                  <a:txBody>
                    <a:bodyPr/>
                    <a:lstStyle/>
                    <a:p>
                      <a:pPr algn="ctr" rtl="0" fontAlgn="ctr"/>
                      <a:r>
                        <a:rPr lang="en-ZA" sz="1000" u="none" strike="noStrike">
                          <a:effectLst/>
                        </a:rPr>
                        <a:t>70</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dirty="0">
                          <a:effectLst/>
                        </a:rPr>
                        <a:t>Declaration of a Disaster</a:t>
                      </a:r>
                      <a:endParaRPr lang="en-ZA" sz="1000" b="0" i="0" u="none" strike="noStrike" dirty="0">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extLst>
                  <a:ext uri="{0D108BD9-81ED-4DB2-BD59-A6C34878D82A}">
                    <a16:rowId xmlns:a16="http://schemas.microsoft.com/office/drawing/2014/main" val="2804101804"/>
                  </a:ext>
                </a:extLst>
              </a:tr>
              <a:tr h="213652">
                <a:tc>
                  <a:txBody>
                    <a:bodyPr/>
                    <a:lstStyle/>
                    <a:p>
                      <a:pPr algn="ctr" rtl="0" fontAlgn="ctr"/>
                      <a:r>
                        <a:rPr lang="en-ZA" sz="1000" u="none" strike="noStrike">
                          <a:effectLst/>
                        </a:rPr>
                        <a:t>80</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Plan Activation</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extLst>
                  <a:ext uri="{0D108BD9-81ED-4DB2-BD59-A6C34878D82A}">
                    <a16:rowId xmlns:a16="http://schemas.microsoft.com/office/drawing/2014/main" val="1581489045"/>
                  </a:ext>
                </a:extLst>
              </a:tr>
              <a:tr h="213652">
                <a:tc>
                  <a:txBody>
                    <a:bodyPr/>
                    <a:lstStyle/>
                    <a:p>
                      <a:pPr algn="ctr" rtl="0" fontAlgn="ctr"/>
                      <a:r>
                        <a:rPr lang="en-ZA" sz="1000" u="none" strike="noStrike">
                          <a:effectLst/>
                        </a:rPr>
                        <a:t>90</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fontAlgn="b"/>
                      <a:r>
                        <a:rPr lang="en-ZA" sz="1000" u="none" strike="noStrike">
                          <a:effectLst/>
                        </a:rPr>
                        <a:t>Relocation to Alternate Site</a:t>
                      </a:r>
                      <a:endParaRPr lang="en-ZA" sz="1000" b="0" i="0" u="none" strike="noStrike">
                        <a:solidFill>
                          <a:srgbClr val="000000"/>
                        </a:solidFill>
                        <a:effectLst/>
                        <a:latin typeface="Calibri" panose="020F0502020204030204" pitchFamily="34" charset="0"/>
                      </a:endParaRPr>
                    </a:p>
                  </a:txBody>
                  <a:tcPr marL="6085" marR="6085" marT="6085" marB="0" anchor="b"/>
                </a:tc>
                <a:tc>
                  <a:txBody>
                    <a:bodyPr/>
                    <a:lstStyle/>
                    <a:p>
                      <a:pPr algn="l"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b"/>
                </a:tc>
                <a:tc>
                  <a:txBody>
                    <a:bodyPr/>
                    <a:lstStyle/>
                    <a:p>
                      <a:pPr algn="l"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b"/>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extLst>
                  <a:ext uri="{0D108BD9-81ED-4DB2-BD59-A6C34878D82A}">
                    <a16:rowId xmlns:a16="http://schemas.microsoft.com/office/drawing/2014/main" val="2950548712"/>
                  </a:ext>
                </a:extLst>
              </a:tr>
              <a:tr h="213652">
                <a:tc>
                  <a:txBody>
                    <a:bodyPr/>
                    <a:lstStyle/>
                    <a:p>
                      <a:pPr algn="ctr" rtl="0" fontAlgn="ctr"/>
                      <a:r>
                        <a:rPr lang="en-ZA" sz="1000" u="none" strike="noStrike">
                          <a:effectLst/>
                        </a:rPr>
                        <a:t>100</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fontAlgn="b"/>
                      <a:r>
                        <a:rPr lang="en-ZA" sz="1000" u="none" strike="noStrike" dirty="0">
                          <a:effectLst/>
                        </a:rPr>
                        <a:t>Implementation of Interim Procedures</a:t>
                      </a:r>
                      <a:endParaRPr lang="en-ZA" sz="1000" b="0" i="0" u="none" strike="noStrike" dirty="0">
                        <a:solidFill>
                          <a:srgbClr val="000000"/>
                        </a:solidFill>
                        <a:effectLst/>
                        <a:latin typeface="Calibri" panose="020F0502020204030204" pitchFamily="34" charset="0"/>
                      </a:endParaRPr>
                    </a:p>
                  </a:txBody>
                  <a:tcPr marL="6085" marR="6085" marT="6085" marB="0" anchor="b"/>
                </a:tc>
                <a:tc>
                  <a:txBody>
                    <a:bodyPr/>
                    <a:lstStyle/>
                    <a:p>
                      <a:pPr algn="l"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b"/>
                </a:tc>
                <a:tc>
                  <a:txBody>
                    <a:bodyPr/>
                    <a:lstStyle/>
                    <a:p>
                      <a:pPr algn="l"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b"/>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extLst>
                  <a:ext uri="{0D108BD9-81ED-4DB2-BD59-A6C34878D82A}">
                    <a16:rowId xmlns:a16="http://schemas.microsoft.com/office/drawing/2014/main" val="1459098812"/>
                  </a:ext>
                </a:extLst>
              </a:tr>
              <a:tr h="384572">
                <a:tc>
                  <a:txBody>
                    <a:bodyPr/>
                    <a:lstStyle/>
                    <a:p>
                      <a:pPr algn="ctr" rtl="0" fontAlgn="ctr"/>
                      <a:r>
                        <a:rPr lang="en-ZA" sz="1000" u="none" strike="noStrike">
                          <a:effectLst/>
                        </a:rPr>
                        <a:t>110</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fontAlgn="b"/>
                      <a:r>
                        <a:rPr lang="en-US" sz="1000" u="none" strike="noStrike">
                          <a:effectLst/>
                        </a:rPr>
                        <a:t>Restoring Data Processing and Data Communications with Primary or Secondary</a:t>
                      </a:r>
                      <a:endParaRPr lang="en-US" sz="1000" b="0" i="0" u="none" strike="noStrike">
                        <a:solidFill>
                          <a:srgbClr val="000000"/>
                        </a:solidFill>
                        <a:effectLst/>
                        <a:latin typeface="Calibri" panose="020F0502020204030204" pitchFamily="34" charset="0"/>
                      </a:endParaRPr>
                    </a:p>
                  </a:txBody>
                  <a:tcPr marL="6085" marR="6085" marT="6085" marB="0" anchor="b"/>
                </a:tc>
                <a:tc>
                  <a:txBody>
                    <a:bodyPr/>
                    <a:lstStyle/>
                    <a:p>
                      <a:pPr algn="l"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b"/>
                </a:tc>
                <a:tc>
                  <a:txBody>
                    <a:bodyPr/>
                    <a:lstStyle/>
                    <a:p>
                      <a:pPr algn="l"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b"/>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dirty="0">
                          <a:effectLst/>
                        </a:rPr>
                        <a:t> </a:t>
                      </a:r>
                      <a:endParaRPr lang="en-ZA" sz="1000" b="0" i="0" u="none" strike="noStrike" dirty="0">
                        <a:solidFill>
                          <a:srgbClr val="000000"/>
                        </a:solidFill>
                        <a:effectLst/>
                        <a:latin typeface="Calibri" panose="020F0502020204030204" pitchFamily="34" charset="0"/>
                      </a:endParaRPr>
                    </a:p>
                  </a:txBody>
                  <a:tcPr marL="6085" marR="6085" marT="6085" marB="0" anchor="ctr"/>
                </a:tc>
                <a:extLst>
                  <a:ext uri="{0D108BD9-81ED-4DB2-BD59-A6C34878D82A}">
                    <a16:rowId xmlns:a16="http://schemas.microsoft.com/office/drawing/2014/main" val="3225384325"/>
                  </a:ext>
                </a:extLst>
              </a:tr>
            </a:tbl>
          </a:graphicData>
        </a:graphic>
      </p:graphicFrame>
    </p:spTree>
    <p:extLst>
      <p:ext uri="{BB962C8B-B14F-4D97-AF65-F5344CB8AC3E}">
        <p14:creationId xmlns:p14="http://schemas.microsoft.com/office/powerpoint/2010/main" val="243382182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32297" y="206756"/>
            <a:ext cx="2937753" cy="338554"/>
          </a:xfrm>
          <a:prstGeom prst="rect">
            <a:avLst/>
          </a:prstGeom>
          <a:noFill/>
        </p:spPr>
        <p:txBody>
          <a:bodyPr wrap="square" rtlCol="0">
            <a:spAutoFit/>
          </a:bodyPr>
          <a:lstStyle>
            <a:defPPr>
              <a:defRPr lang="fr-FR"/>
            </a:defPPr>
            <a:lvl1pPr>
              <a:defRPr sz="1600" b="1">
                <a:latin typeface="Helvetica" panose="020B0604020202020204" pitchFamily="34" charset="0"/>
                <a:cs typeface="Helvetica" panose="020B0604020202020204" pitchFamily="34" charset="0"/>
              </a:defRPr>
            </a:lvl1pPr>
          </a:lstStyle>
          <a:p>
            <a:r>
              <a:rPr lang="fr-FR" dirty="0" err="1"/>
              <a:t>Tool-related</a:t>
            </a:r>
            <a:r>
              <a:rPr lang="fr-FR" dirty="0"/>
              <a:t> incidents</a:t>
            </a:r>
          </a:p>
        </p:txBody>
      </p:sp>
      <p:sp>
        <p:nvSpPr>
          <p:cNvPr id="5" name="Ellipse 4"/>
          <p:cNvSpPr/>
          <p:nvPr/>
        </p:nvSpPr>
        <p:spPr>
          <a:xfrm>
            <a:off x="201131" y="176616"/>
            <a:ext cx="389106" cy="3988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t>1</a:t>
            </a:r>
          </a:p>
        </p:txBody>
      </p:sp>
      <p:graphicFrame>
        <p:nvGraphicFramePr>
          <p:cNvPr id="2" name="Tableau 1"/>
          <p:cNvGraphicFramePr>
            <a:graphicFrameLocks noGrp="1"/>
          </p:cNvGraphicFramePr>
          <p:nvPr>
            <p:extLst>
              <p:ext uri="{D42A27DB-BD31-4B8C-83A1-F6EECF244321}">
                <p14:modId xmlns:p14="http://schemas.microsoft.com/office/powerpoint/2010/main" val="3829351241"/>
              </p:ext>
            </p:extLst>
          </p:nvPr>
        </p:nvGraphicFramePr>
        <p:xfrm>
          <a:off x="201130" y="755598"/>
          <a:ext cx="11697778" cy="4790446"/>
        </p:xfrm>
        <a:graphic>
          <a:graphicData uri="http://schemas.openxmlformats.org/drawingml/2006/table">
            <a:tbl>
              <a:tblPr/>
              <a:tblGrid>
                <a:gridCol w="168939">
                  <a:extLst>
                    <a:ext uri="{9D8B030D-6E8A-4147-A177-3AD203B41FA5}">
                      <a16:colId xmlns:a16="http://schemas.microsoft.com/office/drawing/2014/main" val="1782063007"/>
                    </a:ext>
                  </a:extLst>
                </a:gridCol>
                <a:gridCol w="477004">
                  <a:extLst>
                    <a:ext uri="{9D8B030D-6E8A-4147-A177-3AD203B41FA5}">
                      <a16:colId xmlns:a16="http://schemas.microsoft.com/office/drawing/2014/main" val="709475471"/>
                    </a:ext>
                  </a:extLst>
                </a:gridCol>
                <a:gridCol w="577621">
                  <a:extLst>
                    <a:ext uri="{9D8B030D-6E8A-4147-A177-3AD203B41FA5}">
                      <a16:colId xmlns:a16="http://schemas.microsoft.com/office/drawing/2014/main" val="1459271234"/>
                    </a:ext>
                  </a:extLst>
                </a:gridCol>
                <a:gridCol w="795006">
                  <a:extLst>
                    <a:ext uri="{9D8B030D-6E8A-4147-A177-3AD203B41FA5}">
                      <a16:colId xmlns:a16="http://schemas.microsoft.com/office/drawing/2014/main" val="4286475275"/>
                    </a:ext>
                  </a:extLst>
                </a:gridCol>
                <a:gridCol w="914258">
                  <a:extLst>
                    <a:ext uri="{9D8B030D-6E8A-4147-A177-3AD203B41FA5}">
                      <a16:colId xmlns:a16="http://schemas.microsoft.com/office/drawing/2014/main" val="3583563921"/>
                    </a:ext>
                  </a:extLst>
                </a:gridCol>
                <a:gridCol w="547810">
                  <a:extLst>
                    <a:ext uri="{9D8B030D-6E8A-4147-A177-3AD203B41FA5}">
                      <a16:colId xmlns:a16="http://schemas.microsoft.com/office/drawing/2014/main" val="930263618"/>
                    </a:ext>
                  </a:extLst>
                </a:gridCol>
                <a:gridCol w="934133">
                  <a:extLst>
                    <a:ext uri="{9D8B030D-6E8A-4147-A177-3AD203B41FA5}">
                      <a16:colId xmlns:a16="http://schemas.microsoft.com/office/drawing/2014/main" val="1662254395"/>
                    </a:ext>
                  </a:extLst>
                </a:gridCol>
                <a:gridCol w="1113010">
                  <a:extLst>
                    <a:ext uri="{9D8B030D-6E8A-4147-A177-3AD203B41FA5}">
                      <a16:colId xmlns:a16="http://schemas.microsoft.com/office/drawing/2014/main" val="2618361855"/>
                    </a:ext>
                  </a:extLst>
                </a:gridCol>
                <a:gridCol w="1008664">
                  <a:extLst>
                    <a:ext uri="{9D8B030D-6E8A-4147-A177-3AD203B41FA5}">
                      <a16:colId xmlns:a16="http://schemas.microsoft.com/office/drawing/2014/main" val="3340151835"/>
                    </a:ext>
                  </a:extLst>
                </a:gridCol>
                <a:gridCol w="939102">
                  <a:extLst>
                    <a:ext uri="{9D8B030D-6E8A-4147-A177-3AD203B41FA5}">
                      <a16:colId xmlns:a16="http://schemas.microsoft.com/office/drawing/2014/main" val="2213568896"/>
                    </a:ext>
                  </a:extLst>
                </a:gridCol>
                <a:gridCol w="935375">
                  <a:extLst>
                    <a:ext uri="{9D8B030D-6E8A-4147-A177-3AD203B41FA5}">
                      <a16:colId xmlns:a16="http://schemas.microsoft.com/office/drawing/2014/main" val="2340628078"/>
                    </a:ext>
                  </a:extLst>
                </a:gridCol>
                <a:gridCol w="935375">
                  <a:extLst>
                    <a:ext uri="{9D8B030D-6E8A-4147-A177-3AD203B41FA5}">
                      <a16:colId xmlns:a16="http://schemas.microsoft.com/office/drawing/2014/main" val="3958903619"/>
                    </a:ext>
                  </a:extLst>
                </a:gridCol>
                <a:gridCol w="1367660">
                  <a:extLst>
                    <a:ext uri="{9D8B030D-6E8A-4147-A177-3AD203B41FA5}">
                      <a16:colId xmlns:a16="http://schemas.microsoft.com/office/drawing/2014/main" val="773362070"/>
                    </a:ext>
                  </a:extLst>
                </a:gridCol>
                <a:gridCol w="983821">
                  <a:extLst>
                    <a:ext uri="{9D8B030D-6E8A-4147-A177-3AD203B41FA5}">
                      <a16:colId xmlns:a16="http://schemas.microsoft.com/office/drawing/2014/main" val="1081080499"/>
                    </a:ext>
                  </a:extLst>
                </a:gridCol>
              </a:tblGrid>
              <a:tr h="506486">
                <a:tc>
                  <a:txBody>
                    <a:bodyPr/>
                    <a:lstStyle/>
                    <a:p>
                      <a:pPr algn="ctr" fontAlgn="ctr"/>
                      <a:r>
                        <a:rPr lang="fr-FR" sz="700" b="1" i="0" u="none" strike="noStrike" dirty="0">
                          <a:solidFill>
                            <a:srgbClr val="FFFFFF"/>
                          </a:solidFill>
                          <a:effectLst/>
                          <a:latin typeface="Bahnschrift SemiBold" panose="020B0502040204020203" pitchFamily="34" charset="0"/>
                        </a:rPr>
                        <a:t>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dirty="0">
                          <a:solidFill>
                            <a:srgbClr val="FFFFFF"/>
                          </a:solidFill>
                          <a:effectLst/>
                          <a:latin typeface="Bahnschrift SemiBold" panose="020B0502040204020203" pitchFamily="34" charset="0"/>
                        </a:rPr>
                        <a:t>RISK MAPPING</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TYPES OF INCIDENTS</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DESCRIPTION OF THE RISK </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IMPACT</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SERVICES RESPONSIBLE FOR THE INCIDENT</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TECHNICAL LEADER Contact </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ACTIONS TO BE CARRIED OUT AT THE LEVEL OF THE TECHNICAL AREA</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TIME TO RESOLVE THE INCIDENT</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OPERATIONAL APPROACH (PRODUCTION ACTION)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Level of tool depreciation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THREATS</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ACTIONS TO BE TAKEN TO ADDRESS THE THREATS</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FREQUENCY OF INCIDENTS OVER 12 MONTHS (July 2021 - July 2022)</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extLst>
                  <a:ext uri="{0D108BD9-81ED-4DB2-BD59-A6C34878D82A}">
                    <a16:rowId xmlns:a16="http://schemas.microsoft.com/office/drawing/2014/main" val="4199391498"/>
                  </a:ext>
                </a:extLst>
              </a:tr>
              <a:tr h="722799">
                <a:tc>
                  <a:txBody>
                    <a:bodyPr/>
                    <a:lstStyle/>
                    <a:p>
                      <a:pPr algn="ctr" fontAlgn="ctr"/>
                      <a:r>
                        <a:rPr lang="fr-FR" sz="600" b="0" i="0" u="none" strike="noStrike" dirty="0">
                          <a:solidFill>
                            <a:srgbClr val="000000"/>
                          </a:solidFill>
                          <a:effectLst/>
                          <a:latin typeface="Bahnschrift SemiBold" panose="020B0502040204020203" pitchFamily="34" charset="0"/>
                        </a:rPr>
                        <a:t>1</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fr-FR" sz="700" b="0" i="0" u="none" strike="noStrike" dirty="0">
                          <a:solidFill>
                            <a:srgbClr val="000000"/>
                          </a:solidFill>
                          <a:effectLst/>
                          <a:latin typeface="Bahnschrift SemiBold" panose="020B0502040204020203" pitchFamily="34" charset="0"/>
                        </a:rPr>
                        <a:t>TECHNICAL AND LOGISTICAL</a:t>
                      </a:r>
                    </a:p>
                  </a:txBody>
                  <a:tcPr marL="3352" marR="3352" marT="3352" marB="0" vert="wordA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Equipment </a:t>
                      </a:r>
                      <a:r>
                        <a:rPr lang="fr-FR" sz="700" b="0" i="0" u="none" strike="noStrike" dirty="0" err="1">
                          <a:solidFill>
                            <a:srgbClr val="000000"/>
                          </a:solidFill>
                          <a:effectLst/>
                          <a:latin typeface="Bahnschrift SemiBold" panose="020B0502040204020203" pitchFamily="34" charset="0"/>
                        </a:rPr>
                        <a:t>failure</a:t>
                      </a: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1-Inverter off </a:t>
                      </a:r>
                      <a:r>
                        <a:rPr lang="fr-FR" sz="700" b="0" i="0" u="none" strike="noStrike" dirty="0" err="1">
                          <a:solidFill>
                            <a:srgbClr val="000000"/>
                          </a:solidFill>
                          <a:effectLst/>
                          <a:latin typeface="Bahnschrift SemiBold" panose="020B0502040204020203" pitchFamily="34" charset="0"/>
                        </a:rPr>
                        <a:t>after</a:t>
                      </a:r>
                      <a:r>
                        <a:rPr lang="fr-FR" sz="700" b="0" i="0" u="none" strike="noStrike" dirty="0">
                          <a:solidFill>
                            <a:srgbClr val="000000"/>
                          </a:solidFill>
                          <a:effectLst/>
                          <a:latin typeface="Bahnschrift SemiBold" panose="020B0502040204020203" pitchFamily="34" charset="0"/>
                        </a:rPr>
                        <a:t> power </a:t>
                      </a:r>
                      <a:r>
                        <a:rPr lang="fr-FR" sz="700" b="0" i="0" u="none" strike="noStrike" dirty="0" err="1">
                          <a:solidFill>
                            <a:srgbClr val="000000"/>
                          </a:solidFill>
                          <a:effectLst/>
                          <a:latin typeface="Bahnschrift SemiBold" panose="020B0502040204020203" pitchFamily="34" charset="0"/>
                        </a:rPr>
                        <a:t>failure</a:t>
                      </a:r>
                      <a:r>
                        <a:rPr lang="fr-FR" sz="700" b="0" i="0" u="none" strike="noStrike" dirty="0">
                          <a:solidFill>
                            <a:srgbClr val="000000"/>
                          </a:solidFill>
                          <a:effectLst/>
                          <a:latin typeface="Bahnschrift SemiBold" panose="020B0502040204020203" pitchFamily="34" charset="0"/>
                        </a:rPr>
                        <a:t> and absence of </a:t>
                      </a:r>
                      <a:r>
                        <a:rPr lang="fr-FR" sz="700" b="0" i="0" u="none" strike="noStrike" dirty="0" err="1">
                          <a:solidFill>
                            <a:srgbClr val="000000"/>
                          </a:solidFill>
                          <a:effectLst/>
                          <a:latin typeface="Bahnschrift SemiBold" panose="020B0502040204020203" pitchFamily="34" charset="0"/>
                        </a:rPr>
                        <a:t>relay</a:t>
                      </a:r>
                      <a:r>
                        <a:rPr lang="fr-FR" sz="700" b="0" i="0" u="none" strike="noStrike" dirty="0">
                          <a:solidFill>
                            <a:srgbClr val="000000"/>
                          </a:solidFill>
                          <a:effectLst/>
                          <a:latin typeface="Bahnschrift SemiBold" panose="020B0502040204020203" pitchFamily="34" charset="0"/>
                        </a:rPr>
                        <a:t>, 2-Inverter </a:t>
                      </a:r>
                      <a:r>
                        <a:rPr lang="fr-FR" sz="700" b="0" i="0" u="none" strike="noStrike" dirty="0" err="1">
                          <a:solidFill>
                            <a:srgbClr val="000000"/>
                          </a:solidFill>
                          <a:effectLst/>
                          <a:latin typeface="Bahnschrift SemiBold" panose="020B0502040204020203" pitchFamily="34" charset="0"/>
                        </a:rPr>
                        <a:t>faulty</a:t>
                      </a:r>
                      <a:r>
                        <a:rPr lang="fr-FR" sz="700" b="0" i="0" u="none" strike="noStrike" dirty="0">
                          <a:solidFill>
                            <a:srgbClr val="000000"/>
                          </a:solidFill>
                          <a:effectLst/>
                          <a:latin typeface="Bahnschrift SemiBold" panose="020B0502040204020203" pitchFamily="34" charset="0"/>
                        </a:rPr>
                        <a:t>, 3 Circuit </a:t>
                      </a:r>
                      <a:r>
                        <a:rPr lang="fr-FR" sz="700" b="0" i="0" u="none" strike="noStrike" dirty="0" err="1">
                          <a:solidFill>
                            <a:srgbClr val="000000"/>
                          </a:solidFill>
                          <a:effectLst/>
                          <a:latin typeface="Bahnschrift SemiBold" panose="020B0502040204020203" pitchFamily="34" charset="0"/>
                        </a:rPr>
                        <a:t>breaker</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faulty</a:t>
                      </a: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1- Front and back office production stoppage - service </a:t>
                      </a:r>
                      <a:r>
                        <a:rPr lang="fr-FR" sz="700" b="0" i="0" u="none" strike="noStrike" dirty="0" err="1">
                          <a:solidFill>
                            <a:srgbClr val="000000"/>
                          </a:solidFill>
                          <a:effectLst/>
                          <a:latin typeface="Bahnschrift SemiBold" panose="020B0502040204020203" pitchFamily="34" charset="0"/>
                        </a:rPr>
                        <a:t>unavailability</a:t>
                      </a:r>
                      <a:r>
                        <a:rPr lang="fr-FR" sz="700" b="0" i="0" u="none" strike="noStrike" dirty="0">
                          <a:solidFill>
                            <a:srgbClr val="000000"/>
                          </a:solidFill>
                          <a:effectLst/>
                          <a:latin typeface="Bahnschrift SemiBold" panose="020B0502040204020203" pitchFamily="34" charset="0"/>
                        </a:rPr>
                        <a:t> 2-Customer </a:t>
                      </a:r>
                      <a:r>
                        <a:rPr lang="fr-FR" sz="700" b="0" i="0" u="none" strike="noStrike" dirty="0" err="1">
                          <a:solidFill>
                            <a:srgbClr val="000000"/>
                          </a:solidFill>
                          <a:effectLst/>
                          <a:latin typeface="Bahnschrift SemiBold" panose="020B0502040204020203" pitchFamily="34" charset="0"/>
                        </a:rPr>
                        <a:t>advisors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disconnected</a:t>
                      </a:r>
                      <a:r>
                        <a:rPr lang="fr-FR" sz="700" b="0" i="0" u="none" strike="noStrike" dirty="0">
                          <a:solidFill>
                            <a:srgbClr val="000000"/>
                          </a:solidFill>
                          <a:effectLst/>
                          <a:latin typeface="Bahnschrift SemiBold" panose="020B0502040204020203" pitchFamily="34" charset="0"/>
                        </a:rPr>
                        <a:t> at </a:t>
                      </a:r>
                      <a:r>
                        <a:rPr lang="fr-FR" sz="700" b="0" i="0" u="none" strike="noStrike" dirty="0" err="1">
                          <a:solidFill>
                            <a:srgbClr val="000000"/>
                          </a:solidFill>
                          <a:effectLst/>
                          <a:latin typeface="Bahnschrift SemiBold" panose="020B0502040204020203" pitchFamily="34" charset="0"/>
                        </a:rPr>
                        <a:t>Hermes</a:t>
                      </a: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700" b="0" i="0" u="none" strike="noStrike" dirty="0">
                          <a:solidFill>
                            <a:srgbClr val="000000"/>
                          </a:solidFill>
                          <a:effectLst/>
                          <a:latin typeface="Bahnschrift SemiBold" panose="020B0502040204020203" pitchFamily="34" charset="0"/>
                        </a:rPr>
                        <a:t>LOGISTICS</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700" b="0" i="0" u="none" strike="noStrike" dirty="0">
                          <a:solidFill>
                            <a:srgbClr val="000000"/>
                          </a:solidFill>
                          <a:effectLst/>
                          <a:latin typeface="Bahnschrift SemiBold" panose="020B0502040204020203" pitchFamily="34" charset="0"/>
                        </a:rPr>
                        <a:t> Just GANKPA</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Intervention of a service provider </a:t>
                      </a:r>
                      <a:r>
                        <a:rPr lang="fr-FR" sz="700" b="0" i="0" u="none" strike="noStrike" dirty="0" err="1">
                          <a:solidFill>
                            <a:srgbClr val="000000"/>
                          </a:solidFill>
                          <a:effectLst/>
                          <a:latin typeface="Bahnschrift SemiBold" panose="020B0502040204020203" pitchFamily="34" charset="0"/>
                        </a:rPr>
                        <a:t>specialising</a:t>
                      </a:r>
                      <a:r>
                        <a:rPr lang="fr-FR" sz="700" b="0" i="0" u="none" strike="noStrike" dirty="0">
                          <a:solidFill>
                            <a:srgbClr val="000000"/>
                          </a:solidFill>
                          <a:effectLst/>
                          <a:latin typeface="Bahnschrift SemiBold" panose="020B0502040204020203" pitchFamily="34" charset="0"/>
                        </a:rPr>
                        <a:t> in the installation and </a:t>
                      </a:r>
                      <a:r>
                        <a:rPr lang="fr-FR" sz="700" b="0" i="0" u="none" strike="noStrike" dirty="0" err="1">
                          <a:solidFill>
                            <a:srgbClr val="000000"/>
                          </a:solidFill>
                          <a:effectLst/>
                          <a:latin typeface="Bahnschrift SemiBold" panose="020B0502040204020203" pitchFamily="34" charset="0"/>
                        </a:rPr>
                        <a:t>supply</a:t>
                      </a:r>
                      <a:r>
                        <a:rPr lang="fr-FR" sz="700" b="0" i="0" u="none" strike="noStrike" dirty="0">
                          <a:solidFill>
                            <a:srgbClr val="000000"/>
                          </a:solidFill>
                          <a:effectLst/>
                          <a:latin typeface="Bahnschrift SemiBold" panose="020B0502040204020203" pitchFamily="34" charset="0"/>
                        </a:rPr>
                        <a:t> of </a:t>
                      </a:r>
                      <a:r>
                        <a:rPr lang="fr-FR" sz="700" b="0" i="0" u="none" strike="noStrike" dirty="0" err="1">
                          <a:solidFill>
                            <a:srgbClr val="000000"/>
                          </a:solidFill>
                          <a:effectLst/>
                          <a:latin typeface="Bahnschrift SemiBold" panose="020B0502040204020203" pitchFamily="34" charset="0"/>
                        </a:rPr>
                        <a:t>electrical</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energy</a:t>
                      </a:r>
                      <a:r>
                        <a:rPr lang="fr-FR" sz="700" b="0" i="0" u="none" strike="noStrike" dirty="0">
                          <a:solidFill>
                            <a:srgbClr val="000000"/>
                          </a:solidFill>
                          <a:effectLst/>
                          <a:latin typeface="Bahnschrift SemiBold" panose="020B0502040204020203" pitchFamily="34" charset="0"/>
                        </a:rPr>
                        <a:t> for </a:t>
                      </a:r>
                      <a:r>
                        <a:rPr lang="fr-FR" sz="700" b="0" i="0" u="none" strike="noStrike" dirty="0" err="1">
                          <a:solidFill>
                            <a:srgbClr val="000000"/>
                          </a:solidFill>
                          <a:effectLst/>
                          <a:latin typeface="Bahnschrift SemiBold" panose="020B0502040204020203" pitchFamily="34" charset="0"/>
                        </a:rPr>
                        <a:t>troubleshooting</a:t>
                      </a:r>
                      <a:r>
                        <a:rPr lang="fr-FR" sz="700" b="0" i="0" u="none" strike="noStrike" dirty="0">
                          <a:solidFill>
                            <a:srgbClr val="000000"/>
                          </a:solidFill>
                          <a:effectLst/>
                          <a:latin typeface="Bahnschrift SemiBold" panose="020B0502040204020203" pitchFamily="34" charset="0"/>
                        </a:rPr>
                        <a:t> and to </a:t>
                      </a:r>
                      <a:r>
                        <a:rPr lang="fr-FR" sz="700" b="0" i="0" u="none" strike="noStrike" dirty="0" err="1">
                          <a:solidFill>
                            <a:srgbClr val="000000"/>
                          </a:solidFill>
                          <a:effectLst/>
                          <a:latin typeface="Bahnschrift SemiBold" panose="020B0502040204020203" pitchFamily="34" charset="0"/>
                        </a:rPr>
                        <a:t>ensure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that</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inverter</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takes</a:t>
                      </a:r>
                      <a:r>
                        <a:rPr lang="fr-FR" sz="700" b="0" i="0" u="none" strike="noStrike" dirty="0">
                          <a:solidFill>
                            <a:srgbClr val="000000"/>
                          </a:solidFill>
                          <a:effectLst/>
                          <a:latin typeface="Bahnschrift SemiBold" panose="020B0502040204020203" pitchFamily="34" charset="0"/>
                        </a:rPr>
                        <a:t> over </a:t>
                      </a:r>
                      <a:r>
                        <a:rPr lang="fr-FR" sz="700" b="0" i="0" u="none" strike="noStrike" dirty="0" err="1">
                          <a:solidFill>
                            <a:srgbClr val="000000"/>
                          </a:solidFill>
                          <a:effectLst/>
                          <a:latin typeface="Bahnschrift SemiBold" panose="020B0502040204020203" pitchFamily="34" charset="0"/>
                        </a:rPr>
                        <a:t>automatically</a:t>
                      </a:r>
                      <a:r>
                        <a:rPr lang="fr-FR" sz="700" b="0" i="0" u="none" strike="noStrike" dirty="0">
                          <a:solidFill>
                            <a:srgbClr val="000000"/>
                          </a:solidFill>
                          <a:effectLst/>
                          <a:latin typeface="Bahnschrift SemiBold" panose="020B0502040204020203" pitchFamily="34" charset="0"/>
                        </a:rPr>
                        <a:t>.</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a:solidFill>
                            <a:srgbClr val="000000"/>
                          </a:solidFill>
                          <a:effectLst/>
                          <a:latin typeface="Bahnschrift SemiBold" panose="020B0502040204020203" pitchFamily="34" charset="0"/>
                        </a:rPr>
                        <a:t>Resolution time between 1h and 6h</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5">
                  <a:txBody>
                    <a:bodyPr/>
                    <a:lstStyle/>
                    <a:p>
                      <a:pPr algn="l" fontAlgn="ctr"/>
                      <a:r>
                        <a:rPr lang="fr-FR" sz="700" b="0" i="0" u="none" strike="noStrike" dirty="0" err="1">
                          <a:solidFill>
                            <a:srgbClr val="000000"/>
                          </a:solidFill>
                          <a:effectLst/>
                          <a:latin typeface="Bahnschrift SemiBold" panose="020B0502040204020203" pitchFamily="34" charset="0"/>
                        </a:rPr>
                        <a:t>After</a:t>
                      </a:r>
                      <a:r>
                        <a:rPr lang="fr-FR" sz="700" b="0" i="0" u="none" strike="noStrike" dirty="0">
                          <a:solidFill>
                            <a:srgbClr val="000000"/>
                          </a:solidFill>
                          <a:effectLst/>
                          <a:latin typeface="Bahnschrift SemiBold" panose="020B0502040204020203" pitchFamily="34" charset="0"/>
                        </a:rPr>
                        <a:t> 10 minutes of service interruption, </a:t>
                      </a:r>
                      <a:r>
                        <a:rPr lang="fr-FR" sz="700" b="0" i="0" u="none" strike="noStrike" dirty="0" err="1">
                          <a:solidFill>
                            <a:srgbClr val="000000"/>
                          </a:solidFill>
                          <a:effectLst/>
                          <a:latin typeface="Bahnschrift SemiBold" panose="020B0502040204020203" pitchFamily="34" charset="0"/>
                        </a:rPr>
                        <a:t>activate</a:t>
                      </a:r>
                      <a:r>
                        <a:rPr lang="fr-FR" sz="700" b="0" i="0" u="none" strike="noStrike" dirty="0">
                          <a:solidFill>
                            <a:srgbClr val="000000"/>
                          </a:solidFill>
                          <a:effectLst/>
                          <a:latin typeface="Bahnschrift SemiBold" panose="020B0502040204020203" pitchFamily="34" charset="0"/>
                        </a:rPr>
                        <a:t> the teams for </a:t>
                      </a:r>
                      <a:r>
                        <a:rPr lang="fr-FR" sz="700" b="0" i="0" u="none" strike="noStrike" dirty="0" err="1">
                          <a:solidFill>
                            <a:srgbClr val="000000"/>
                          </a:solidFill>
                          <a:effectLst/>
                          <a:latin typeface="Bahnschrift SemiBold" panose="020B0502040204020203" pitchFamily="34" charset="0"/>
                        </a:rPr>
                        <a:t>teleworking</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taking</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into</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account</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dimensioning</a:t>
                      </a:r>
                      <a:r>
                        <a:rPr lang="fr-FR" sz="700" b="0" i="0" u="none" strike="noStrike" dirty="0">
                          <a:solidFill>
                            <a:srgbClr val="000000"/>
                          </a:solidFill>
                          <a:effectLst/>
                          <a:latin typeface="Bahnschrift SemiBold" panose="020B0502040204020203" pitchFamily="34" charset="0"/>
                        </a:rPr>
                        <a:t>.</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Major </a:t>
                      </a:r>
                      <a:r>
                        <a:rPr lang="fr-FR" sz="700" b="0" i="0" u="none" strike="noStrike" dirty="0" err="1">
                          <a:solidFill>
                            <a:srgbClr val="000000"/>
                          </a:solidFill>
                          <a:effectLst/>
                          <a:latin typeface="Bahnschrift SemiBold" panose="020B0502040204020203" pitchFamily="34" charset="0"/>
                        </a:rPr>
                        <a:t>risk</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inverter</a:t>
                      </a:r>
                      <a:r>
                        <a:rPr lang="fr-FR" sz="700" b="0" i="0" u="none" strike="noStrike" dirty="0">
                          <a:solidFill>
                            <a:srgbClr val="000000"/>
                          </a:solidFill>
                          <a:effectLst/>
                          <a:latin typeface="Bahnschrift SemiBold" panose="020B0502040204020203" pitchFamily="34" charset="0"/>
                        </a:rPr>
                        <a:t> model (EATON DX model) </a:t>
                      </a:r>
                      <a:r>
                        <a:rPr lang="fr-FR" sz="700" b="0" i="0" u="none" strike="noStrike" dirty="0" err="1">
                          <a:solidFill>
                            <a:srgbClr val="000000"/>
                          </a:solidFill>
                          <a:effectLst/>
                          <a:latin typeface="Bahnschrift SemiBold" panose="020B0502040204020203" pitchFamily="34" charset="0"/>
                        </a:rPr>
                        <a:t>is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obsolete</a:t>
                      </a:r>
                      <a:r>
                        <a:rPr lang="fr-FR" sz="700" b="0" i="0" u="none" strike="noStrike" dirty="0">
                          <a:solidFill>
                            <a:srgbClr val="000000"/>
                          </a:solidFill>
                          <a:effectLst/>
                          <a:latin typeface="Bahnschrift SemiBold" panose="020B0502040204020203" pitchFamily="34" charset="0"/>
                        </a:rPr>
                        <a:t> and </a:t>
                      </a:r>
                      <a:r>
                        <a:rPr lang="fr-FR" sz="700" b="0" i="0" u="none" strike="noStrike" dirty="0" err="1">
                          <a:solidFill>
                            <a:srgbClr val="000000"/>
                          </a:solidFill>
                          <a:effectLst/>
                          <a:latin typeface="Bahnschrift SemiBold" panose="020B0502040204020203" pitchFamily="34" charset="0"/>
                        </a:rPr>
                        <a:t>it</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is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therefore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difficult</a:t>
                      </a:r>
                      <a:r>
                        <a:rPr lang="fr-FR" sz="700" b="0" i="0" u="none" strike="noStrike" dirty="0">
                          <a:solidFill>
                            <a:srgbClr val="000000"/>
                          </a:solidFill>
                          <a:effectLst/>
                          <a:latin typeface="Bahnschrift SemiBold" panose="020B0502040204020203" pitchFamily="34" charset="0"/>
                        </a:rPr>
                        <a:t> to </a:t>
                      </a:r>
                      <a:r>
                        <a:rPr lang="fr-FR" sz="700" b="0" i="0" u="none" strike="noStrike" dirty="0" err="1">
                          <a:solidFill>
                            <a:srgbClr val="000000"/>
                          </a:solidFill>
                          <a:effectLst/>
                          <a:latin typeface="Bahnschrift SemiBold" panose="020B0502040204020203" pitchFamily="34" charset="0"/>
                        </a:rPr>
                        <a:t>find</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spare</a:t>
                      </a:r>
                      <a:r>
                        <a:rPr lang="fr-FR" sz="700" b="0" i="0" u="none" strike="noStrike" dirty="0">
                          <a:solidFill>
                            <a:srgbClr val="000000"/>
                          </a:solidFill>
                          <a:effectLst/>
                          <a:latin typeface="Bahnschrift SemiBold" panose="020B0502040204020203" pitchFamily="34" charset="0"/>
                        </a:rPr>
                        <a:t> parts for the </a:t>
                      </a:r>
                      <a:r>
                        <a:rPr lang="fr-FR" sz="700" b="0" i="0" u="none" strike="noStrike" dirty="0" err="1">
                          <a:solidFill>
                            <a:srgbClr val="000000"/>
                          </a:solidFill>
                          <a:effectLst/>
                          <a:latin typeface="Bahnschrift SemiBold" panose="020B0502040204020203" pitchFamily="34" charset="0"/>
                        </a:rPr>
                        <a:t>equipment</a:t>
                      </a:r>
                      <a:r>
                        <a:rPr lang="fr-FR" sz="700" b="0" i="0" u="none" strike="noStrike" dirty="0">
                          <a:solidFill>
                            <a:srgbClr val="000000"/>
                          </a:solidFill>
                          <a:effectLst/>
                          <a:latin typeface="Bahnschrift SemiBold" panose="020B0502040204020203" pitchFamily="34" charset="0"/>
                        </a:rPr>
                        <a:t>.</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err="1">
                          <a:solidFill>
                            <a:srgbClr val="000000"/>
                          </a:solidFill>
                          <a:effectLst/>
                          <a:latin typeface="Bahnschrift SemiBold" panose="020B0502040204020203" pitchFamily="34" charset="0"/>
                        </a:rPr>
                        <a:t>Insufficient</a:t>
                      </a:r>
                      <a:r>
                        <a:rPr lang="fr-FR" sz="700" b="0" i="0" u="none" strike="noStrike" dirty="0">
                          <a:solidFill>
                            <a:srgbClr val="000000"/>
                          </a:solidFill>
                          <a:effectLst/>
                          <a:latin typeface="Bahnschrift SemiBold" panose="020B0502040204020203" pitchFamily="34" charset="0"/>
                        </a:rPr>
                        <a:t> maintenance </a:t>
                      </a:r>
                      <a:r>
                        <a:rPr lang="fr-FR" sz="700" b="0" i="0" u="none" strike="noStrike" dirty="0" err="1">
                          <a:solidFill>
                            <a:srgbClr val="000000"/>
                          </a:solidFill>
                          <a:effectLst/>
                          <a:latin typeface="Bahnschrift SemiBold" panose="020B0502040204020203" pitchFamily="34" charset="0"/>
                        </a:rPr>
                        <a:t>frequency</a:t>
                      </a:r>
                      <a:r>
                        <a:rPr lang="fr-FR" sz="700" b="0" i="0" u="none" strike="noStrike" dirty="0">
                          <a:solidFill>
                            <a:srgbClr val="000000"/>
                          </a:solidFill>
                          <a:effectLst/>
                          <a:latin typeface="Bahnschrift SemiBold" panose="020B0502040204020203" pitchFamily="34" charset="0"/>
                        </a:rPr>
                        <a:t>/</a:t>
                      </a:r>
                      <a:r>
                        <a:rPr lang="fr-FR" sz="700" b="0" i="0" u="none" strike="noStrike" dirty="0" err="1">
                          <a:solidFill>
                            <a:srgbClr val="000000"/>
                          </a:solidFill>
                          <a:effectLst/>
                          <a:latin typeface="Bahnschrift SemiBold" panose="020B0502040204020203" pitchFamily="34" charset="0"/>
                        </a:rPr>
                        <a:t>poor</a:t>
                      </a:r>
                      <a:r>
                        <a:rPr lang="fr-FR" sz="700" b="0" i="0" u="none" strike="noStrike" dirty="0">
                          <a:solidFill>
                            <a:srgbClr val="000000"/>
                          </a:solidFill>
                          <a:effectLst/>
                          <a:latin typeface="Bahnschrift SemiBold" panose="020B0502040204020203" pitchFamily="34" charset="0"/>
                        </a:rPr>
                        <a:t> power </a:t>
                      </a:r>
                      <a:r>
                        <a:rPr lang="fr-FR" sz="700" b="0" i="0" u="none" strike="noStrike" dirty="0" err="1">
                          <a:solidFill>
                            <a:srgbClr val="000000"/>
                          </a:solidFill>
                          <a:effectLst/>
                          <a:latin typeface="Bahnschrift SemiBold" panose="020B0502040204020203" pitchFamily="34" charset="0"/>
                        </a:rPr>
                        <a:t>quality</a:t>
                      </a:r>
                      <a:r>
                        <a:rPr lang="fr-FR" sz="700" b="0" i="0" u="none" strike="noStrike" dirty="0">
                          <a:solidFill>
                            <a:srgbClr val="000000"/>
                          </a:solidFill>
                          <a:effectLst/>
                          <a:latin typeface="Bahnschrift SemiBold" panose="020B0502040204020203" pitchFamily="34" charset="0"/>
                        </a:rPr>
                        <a:t>/</a:t>
                      </a:r>
                      <a:r>
                        <a:rPr lang="fr-FR" sz="700" b="0" i="0" u="none" strike="noStrike" dirty="0" err="1">
                          <a:solidFill>
                            <a:srgbClr val="000000"/>
                          </a:solidFill>
                          <a:effectLst/>
                          <a:latin typeface="Bahnschrift SemiBold" panose="020B0502040204020203" pitchFamily="34" charset="0"/>
                        </a:rPr>
                        <a:t>low</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level</a:t>
                      </a:r>
                      <a:r>
                        <a:rPr lang="fr-FR" sz="700" b="0" i="0" u="none" strike="noStrike" dirty="0">
                          <a:solidFill>
                            <a:srgbClr val="000000"/>
                          </a:solidFill>
                          <a:effectLst/>
                          <a:latin typeface="Bahnschrift SemiBold" panose="020B0502040204020203" pitchFamily="34" charset="0"/>
                        </a:rPr>
                        <a:t> of </a:t>
                      </a:r>
                      <a:r>
                        <a:rPr lang="fr-FR" sz="700" b="0" i="0" u="none" strike="noStrike" dirty="0" err="1">
                          <a:solidFill>
                            <a:srgbClr val="000000"/>
                          </a:solidFill>
                          <a:effectLst/>
                          <a:latin typeface="Bahnschrift SemiBold" panose="020B0502040204020203" pitchFamily="34" charset="0"/>
                        </a:rPr>
                        <a:t>inverter</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autonomy</a:t>
                      </a: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Contractualise a </a:t>
                      </a:r>
                      <a:r>
                        <a:rPr lang="fr-FR" sz="700" b="0" i="0" u="none" strike="noStrike" dirty="0" err="1">
                          <a:solidFill>
                            <a:srgbClr val="000000"/>
                          </a:solidFill>
                          <a:effectLst/>
                          <a:latin typeface="Bahnschrift SemiBold" panose="020B0502040204020203" pitchFamily="34" charset="0"/>
                        </a:rPr>
                        <a:t>partnership</a:t>
                      </a:r>
                      <a:r>
                        <a:rPr lang="fr-FR" sz="700" b="0" i="0" u="none" strike="noStrike" dirty="0">
                          <a:solidFill>
                            <a:srgbClr val="000000"/>
                          </a:solidFill>
                          <a:effectLst/>
                          <a:latin typeface="Bahnschrift SemiBold" panose="020B0502040204020203" pitchFamily="34" charset="0"/>
                        </a:rPr>
                        <a:t> for the </a:t>
                      </a:r>
                      <a:r>
                        <a:rPr lang="fr-FR" sz="700" b="0" i="0" u="none" strike="noStrike" dirty="0" err="1">
                          <a:solidFill>
                            <a:srgbClr val="000000"/>
                          </a:solidFill>
                          <a:effectLst/>
                          <a:latin typeface="Bahnschrift SemiBold" panose="020B0502040204020203" pitchFamily="34" charset="0"/>
                        </a:rPr>
                        <a:t>regular</a:t>
                      </a:r>
                      <a:r>
                        <a:rPr lang="fr-FR" sz="700" b="0" i="0" u="none" strike="noStrike" dirty="0">
                          <a:solidFill>
                            <a:srgbClr val="000000"/>
                          </a:solidFill>
                          <a:effectLst/>
                          <a:latin typeface="Bahnschrift SemiBold" panose="020B0502040204020203" pitchFamily="34" charset="0"/>
                        </a:rPr>
                        <a:t> maintenance and </a:t>
                      </a:r>
                      <a:r>
                        <a:rPr lang="fr-FR" sz="700" b="0" i="0" u="none" strike="noStrike" dirty="0" err="1">
                          <a:solidFill>
                            <a:srgbClr val="000000"/>
                          </a:solidFill>
                          <a:effectLst/>
                          <a:latin typeface="Bahnschrift SemiBold" panose="020B0502040204020203" pitchFamily="34" charset="0"/>
                        </a:rPr>
                        <a:t>supply</a:t>
                      </a:r>
                      <a:r>
                        <a:rPr lang="fr-FR" sz="700" b="0" i="0" u="none" strike="noStrike" dirty="0">
                          <a:solidFill>
                            <a:srgbClr val="000000"/>
                          </a:solidFill>
                          <a:effectLst/>
                          <a:latin typeface="Bahnschrift SemiBold" panose="020B0502040204020203" pitchFamily="34" charset="0"/>
                        </a:rPr>
                        <a:t> of </a:t>
                      </a:r>
                      <a:r>
                        <a:rPr lang="fr-FR" sz="700" b="0" i="0" u="none" strike="noStrike" dirty="0" err="1">
                          <a:solidFill>
                            <a:srgbClr val="000000"/>
                          </a:solidFill>
                          <a:effectLst/>
                          <a:latin typeface="Bahnschrift SemiBold" panose="020B0502040204020203" pitchFamily="34" charset="0"/>
                        </a:rPr>
                        <a:t>electrical</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energy</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generating</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equipment</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inverters</a:t>
                      </a:r>
                      <a:r>
                        <a:rPr lang="fr-FR" sz="700" b="0" i="0" u="none" strike="noStrike" dirty="0">
                          <a:solidFill>
                            <a:srgbClr val="000000"/>
                          </a:solidFill>
                          <a:effectLst/>
                          <a:latin typeface="Bahnschrift SemiBold" panose="020B0502040204020203" pitchFamily="34" charset="0"/>
                        </a:rPr>
                        <a:t> and </a:t>
                      </a:r>
                      <a:r>
                        <a:rPr lang="fr-FR" sz="700" b="0" i="0" u="none" strike="noStrike" dirty="0" err="1">
                          <a:solidFill>
                            <a:srgbClr val="000000"/>
                          </a:solidFill>
                          <a:effectLst/>
                          <a:latin typeface="Bahnschrift SemiBold" panose="020B0502040204020203" pitchFamily="34" charset="0"/>
                        </a:rPr>
                        <a:t>generators</a:t>
                      </a:r>
                      <a:r>
                        <a:rPr lang="fr-FR" sz="700" b="0" i="0" u="none" strike="noStrike" dirty="0">
                          <a:solidFill>
                            <a:srgbClr val="000000"/>
                          </a:solidFill>
                          <a:effectLst/>
                          <a:latin typeface="Bahnschrift SemiBold" panose="020B0502040204020203" pitchFamily="34" charset="0"/>
                        </a:rPr>
                        <a:t>); Set up a </a:t>
                      </a:r>
                      <a:r>
                        <a:rPr lang="fr-FR" sz="700" b="0" i="0" u="none" strike="noStrike" dirty="0" err="1">
                          <a:solidFill>
                            <a:srgbClr val="000000"/>
                          </a:solidFill>
                          <a:effectLst/>
                          <a:latin typeface="Bahnschrift SemiBold" panose="020B0502040204020203" pitchFamily="34" charset="0"/>
                        </a:rPr>
                        <a:t>policy</a:t>
                      </a:r>
                      <a:r>
                        <a:rPr lang="fr-FR" sz="700" b="0" i="0" u="none" strike="noStrike" dirty="0">
                          <a:solidFill>
                            <a:srgbClr val="000000"/>
                          </a:solidFill>
                          <a:effectLst/>
                          <a:latin typeface="Bahnschrift SemiBold" panose="020B0502040204020203" pitchFamily="34" charset="0"/>
                        </a:rPr>
                        <a:t> for the </a:t>
                      </a:r>
                      <a:r>
                        <a:rPr lang="fr-FR" sz="700" b="0" i="0" u="none" strike="noStrike" dirty="0" err="1">
                          <a:solidFill>
                            <a:srgbClr val="000000"/>
                          </a:solidFill>
                          <a:effectLst/>
                          <a:latin typeface="Bahnschrift SemiBold" panose="020B0502040204020203" pitchFamily="34" charset="0"/>
                        </a:rPr>
                        <a:t>systematic</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supply</a:t>
                      </a:r>
                      <a:r>
                        <a:rPr lang="fr-FR" sz="700" b="0" i="0" u="none" strike="noStrike" dirty="0">
                          <a:solidFill>
                            <a:srgbClr val="000000"/>
                          </a:solidFill>
                          <a:effectLst/>
                          <a:latin typeface="Bahnschrift SemiBold" panose="020B0502040204020203" pitchFamily="34" charset="0"/>
                        </a:rPr>
                        <a:t> of diesel for the </a:t>
                      </a:r>
                      <a:r>
                        <a:rPr lang="fr-FR" sz="700" b="0" i="0" u="none" strike="noStrike" dirty="0" err="1">
                          <a:solidFill>
                            <a:srgbClr val="000000"/>
                          </a:solidFill>
                          <a:effectLst/>
                          <a:latin typeface="Bahnschrift SemiBold" panose="020B0502040204020203" pitchFamily="34" charset="0"/>
                        </a:rPr>
                        <a:t>generator</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with</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determination</a:t>
                      </a:r>
                      <a:r>
                        <a:rPr lang="fr-FR" sz="700" b="0" i="0" u="none" strike="noStrike" dirty="0">
                          <a:solidFill>
                            <a:srgbClr val="000000"/>
                          </a:solidFill>
                          <a:effectLst/>
                          <a:latin typeface="Bahnschrift SemiBold" panose="020B0502040204020203" pitchFamily="34" charset="0"/>
                        </a:rPr>
                        <a:t> of a </a:t>
                      </a:r>
                      <a:r>
                        <a:rPr lang="fr-FR" sz="700" b="0" i="0" u="none" strike="noStrike" dirty="0" err="1">
                          <a:solidFill>
                            <a:srgbClr val="000000"/>
                          </a:solidFill>
                          <a:effectLst/>
                          <a:latin typeface="Bahnschrift SemiBold" panose="020B0502040204020203" pitchFamily="34" charset="0"/>
                        </a:rPr>
                        <a:t>risk</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level</a:t>
                      </a:r>
                      <a:r>
                        <a:rPr lang="fr-FR" sz="700" b="0" i="0" u="none" strike="noStrike" dirty="0">
                          <a:solidFill>
                            <a:srgbClr val="000000"/>
                          </a:solidFill>
                          <a:effectLst/>
                          <a:latin typeface="Bahnschrift SemiBold" panose="020B0502040204020203" pitchFamily="34" charset="0"/>
                        </a:rPr>
                        <a:t> for fuel </a:t>
                      </a:r>
                      <a:r>
                        <a:rPr lang="fr-FR" sz="700" b="0" i="0" u="none" strike="noStrike" dirty="0" err="1">
                          <a:solidFill>
                            <a:srgbClr val="000000"/>
                          </a:solidFill>
                          <a:effectLst/>
                          <a:latin typeface="Bahnschrift SemiBold" panose="020B0502040204020203" pitchFamily="34" charset="0"/>
                        </a:rPr>
                        <a:t>oil</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Launch</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order</a:t>
                      </a:r>
                      <a:r>
                        <a:rPr lang="fr-FR" sz="700" b="0" i="0" u="none" strike="noStrike" dirty="0">
                          <a:solidFill>
                            <a:srgbClr val="000000"/>
                          </a:solidFill>
                          <a:effectLst/>
                          <a:latin typeface="Bahnschrift SemiBold" panose="020B0502040204020203" pitchFamily="34" charset="0"/>
                        </a:rPr>
                        <a:t> of new </a:t>
                      </a:r>
                      <a:r>
                        <a:rPr lang="fr-FR" sz="700" b="0" i="0" u="none" strike="noStrike" dirty="0" err="1">
                          <a:solidFill>
                            <a:srgbClr val="000000"/>
                          </a:solidFill>
                          <a:effectLst/>
                          <a:latin typeface="Bahnschrift SemiBold" panose="020B0502040204020203" pitchFamily="34" charset="0"/>
                        </a:rPr>
                        <a:t>inverters</a:t>
                      </a:r>
                      <a:r>
                        <a:rPr lang="fr-FR" sz="700" b="0" i="0" u="none" strike="noStrike" dirty="0">
                          <a:solidFill>
                            <a:srgbClr val="000000"/>
                          </a:solidFill>
                          <a:effectLst/>
                          <a:latin typeface="Bahnschrift SemiBold" panose="020B0502040204020203" pitchFamily="34" charset="0"/>
                        </a:rPr>
                        <a:t> to replace </a:t>
                      </a:r>
                      <a:r>
                        <a:rPr lang="fr-FR" sz="700" b="0" i="0" u="none" strike="noStrike" dirty="0" err="1">
                          <a:solidFill>
                            <a:srgbClr val="000000"/>
                          </a:solidFill>
                          <a:effectLst/>
                          <a:latin typeface="Bahnschrift SemiBold" panose="020B0502040204020203" pitchFamily="34" charset="0"/>
                        </a:rPr>
                        <a:t>those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already</a:t>
                      </a:r>
                      <a:r>
                        <a:rPr lang="fr-FR" sz="700" b="0" i="0" u="none" strike="noStrike" dirty="0">
                          <a:solidFill>
                            <a:srgbClr val="000000"/>
                          </a:solidFill>
                          <a:effectLst/>
                          <a:latin typeface="Bahnschrift SemiBold" panose="020B0502040204020203" pitchFamily="34" charset="0"/>
                        </a:rPr>
                        <a:t> in use/ </a:t>
                      </a:r>
                      <a:r>
                        <a:rPr lang="fr-FR" sz="700" b="0" i="0" u="none" strike="noStrike" dirty="0" err="1">
                          <a:solidFill>
                            <a:srgbClr val="000000"/>
                          </a:solidFill>
                          <a:effectLst/>
                          <a:latin typeface="Bahnschrift SemiBold" panose="020B0502040204020203" pitchFamily="34" charset="0"/>
                        </a:rPr>
                        <a:t>Deployment</a:t>
                      </a:r>
                      <a:r>
                        <a:rPr lang="fr-FR" sz="700" b="0" i="0" u="none" strike="noStrike" dirty="0">
                          <a:solidFill>
                            <a:srgbClr val="000000"/>
                          </a:solidFill>
                          <a:effectLst/>
                          <a:latin typeface="Bahnschrift SemiBold" panose="020B0502040204020203" pitchFamily="34" charset="0"/>
                        </a:rPr>
                        <a:t> of </a:t>
                      </a:r>
                      <a:r>
                        <a:rPr lang="fr-FR" sz="700" b="0" i="0" u="none" strike="noStrike" dirty="0" err="1">
                          <a:solidFill>
                            <a:srgbClr val="000000"/>
                          </a:solidFill>
                          <a:effectLst/>
                          <a:latin typeface="Bahnschrift SemiBold" panose="020B0502040204020203" pitchFamily="34" charset="0"/>
                        </a:rPr>
                        <a:t>work</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equipment</a:t>
                      </a:r>
                      <a:r>
                        <a:rPr lang="fr-FR" sz="700" b="0" i="0" u="none" strike="noStrike" dirty="0">
                          <a:solidFill>
                            <a:srgbClr val="000000"/>
                          </a:solidFill>
                          <a:effectLst/>
                          <a:latin typeface="Bahnschrift SemiBold" panose="020B0502040204020203" pitchFamily="34" charset="0"/>
                        </a:rPr>
                        <a:t> to </a:t>
                      </a:r>
                      <a:r>
                        <a:rPr lang="fr-FR" sz="700" b="0" i="0" u="none" strike="noStrike" dirty="0" err="1">
                          <a:solidFill>
                            <a:srgbClr val="000000"/>
                          </a:solidFill>
                          <a:effectLst/>
                          <a:latin typeface="Bahnschrift SemiBold" panose="020B0502040204020203" pitchFamily="34" charset="0"/>
                        </a:rPr>
                        <a:t>employees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selected</a:t>
                      </a:r>
                      <a:r>
                        <a:rPr lang="fr-FR" sz="700" b="0" i="0" u="none" strike="noStrike" dirty="0">
                          <a:solidFill>
                            <a:srgbClr val="000000"/>
                          </a:solidFill>
                          <a:effectLst/>
                          <a:latin typeface="Bahnschrift SemiBold" panose="020B0502040204020203" pitchFamily="34" charset="0"/>
                        </a:rPr>
                        <a:t> for </a:t>
                      </a:r>
                      <a:r>
                        <a:rPr lang="fr-FR" sz="700" b="0" i="0" u="none" strike="noStrike" dirty="0" err="1">
                          <a:solidFill>
                            <a:srgbClr val="000000"/>
                          </a:solidFill>
                          <a:effectLst/>
                          <a:latin typeface="Bahnschrift SemiBold" panose="020B0502040204020203" pitchFamily="34" charset="0"/>
                        </a:rPr>
                        <a:t>teleworking</a:t>
                      </a: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err="1">
                          <a:solidFill>
                            <a:srgbClr val="000000"/>
                          </a:solidFill>
                          <a:effectLst/>
                          <a:latin typeface="Bahnschrift SemiBold" panose="020B0502040204020203" pitchFamily="34" charset="0"/>
                        </a:rPr>
                        <a:t>Period</a:t>
                      </a:r>
                      <a:r>
                        <a:rPr lang="fr-FR" sz="700" b="0" i="0" u="none" strike="noStrike" dirty="0">
                          <a:solidFill>
                            <a:srgbClr val="000000"/>
                          </a:solidFill>
                          <a:effectLst/>
                          <a:latin typeface="Bahnschrift SemiBold" panose="020B0502040204020203" pitchFamily="34" charset="0"/>
                        </a:rPr>
                        <a:t> of </a:t>
                      </a:r>
                      <a:r>
                        <a:rPr lang="fr-FR" sz="700" b="0" i="0" u="none" strike="noStrike" dirty="0" err="1">
                          <a:solidFill>
                            <a:srgbClr val="000000"/>
                          </a:solidFill>
                          <a:effectLst/>
                          <a:latin typeface="Bahnschrift SemiBold" panose="020B0502040204020203" pitchFamily="34" charset="0"/>
                        </a:rPr>
                        <a:t>recorded</a:t>
                      </a:r>
                      <a:r>
                        <a:rPr lang="fr-FR" sz="700" b="0" i="0" u="none" strike="noStrike" dirty="0">
                          <a:solidFill>
                            <a:srgbClr val="000000"/>
                          </a:solidFill>
                          <a:effectLst/>
                          <a:latin typeface="Bahnschrift SemiBold" panose="020B0502040204020203" pitchFamily="34" charset="0"/>
                        </a:rPr>
                        <a:t> incidents (</a:t>
                      </a:r>
                      <a:r>
                        <a:rPr lang="fr-FR" sz="700" b="0" i="0" u="none" strike="noStrike" dirty="0" err="1">
                          <a:solidFill>
                            <a:srgbClr val="000000"/>
                          </a:solidFill>
                          <a:effectLst/>
                          <a:latin typeface="Bahnschrift SemiBold" panose="020B0502040204020203" pitchFamily="34" charset="0"/>
                        </a:rPr>
                        <a:t>February</a:t>
                      </a:r>
                      <a:r>
                        <a:rPr lang="fr-FR" sz="700" b="0" i="0" u="none" strike="noStrike" dirty="0">
                          <a:solidFill>
                            <a:srgbClr val="000000"/>
                          </a:solidFill>
                          <a:effectLst/>
                          <a:latin typeface="Bahnschrift SemiBold" panose="020B0502040204020203" pitchFamily="34" charset="0"/>
                        </a:rPr>
                        <a:t> 2022 to July 2022 1 -5 times per quarter)</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526042948"/>
                  </a:ext>
                </a:extLst>
              </a:tr>
              <a:tr h="316554">
                <a:tc>
                  <a:txBody>
                    <a:bodyPr/>
                    <a:lstStyle/>
                    <a:p>
                      <a:pPr algn="ctr" fontAlgn="ctr"/>
                      <a:r>
                        <a:rPr lang="fr-FR" sz="600" b="0" i="0" u="none" strike="noStrike">
                          <a:solidFill>
                            <a:srgbClr val="000000"/>
                          </a:solidFill>
                          <a:effectLst/>
                          <a:latin typeface="Bahnschrift SemiBold" panose="020B0502040204020203" pitchFamily="34" charset="0"/>
                        </a:rPr>
                        <a:t>2</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rowSpan="2">
                  <a:txBody>
                    <a:bodyPr/>
                    <a:lstStyle/>
                    <a:p>
                      <a:pPr algn="l" fontAlgn="ctr"/>
                      <a:r>
                        <a:rPr lang="fr-FR" sz="700" b="0" i="0" u="none" strike="noStrike" dirty="0" err="1">
                          <a:solidFill>
                            <a:srgbClr val="000000"/>
                          </a:solidFill>
                          <a:effectLst/>
                          <a:latin typeface="Bahnschrift SemiBold" panose="020B0502040204020203" pitchFamily="34" charset="0"/>
                        </a:rPr>
                        <a:t>Loss</a:t>
                      </a:r>
                      <a:r>
                        <a:rPr lang="fr-FR" sz="700" b="0" i="0" u="none" strike="noStrike" dirty="0">
                          <a:solidFill>
                            <a:srgbClr val="000000"/>
                          </a:solidFill>
                          <a:effectLst/>
                          <a:latin typeface="Bahnschrift SemiBold" panose="020B0502040204020203" pitchFamily="34" charset="0"/>
                        </a:rPr>
                        <a:t> of </a:t>
                      </a:r>
                      <a:r>
                        <a:rPr lang="fr-FR" sz="700" b="0" i="0" u="none" strike="noStrike" dirty="0" err="1">
                          <a:solidFill>
                            <a:srgbClr val="000000"/>
                          </a:solidFill>
                          <a:effectLst/>
                          <a:latin typeface="Bahnschrift SemiBold" panose="020B0502040204020203" pitchFamily="34" charset="0"/>
                        </a:rPr>
                        <a:t>link</a:t>
                      </a:r>
                      <a:r>
                        <a:rPr lang="fr-FR" sz="700" b="0" i="0" u="none" strike="noStrike" dirty="0">
                          <a:solidFill>
                            <a:srgbClr val="000000"/>
                          </a:solidFill>
                          <a:effectLst/>
                          <a:latin typeface="Bahnschrift SemiBold" panose="020B0502040204020203" pitchFamily="34" charset="0"/>
                        </a:rPr>
                        <a:t> E1/Link </a:t>
                      </a:r>
                      <a:r>
                        <a:rPr lang="fr-FR" sz="700" b="0" i="0" u="none" strike="noStrike" dirty="0" err="1">
                          <a:solidFill>
                            <a:srgbClr val="000000"/>
                          </a:solidFill>
                          <a:effectLst/>
                          <a:latin typeface="Bahnschrift SemiBold" panose="020B0502040204020203" pitchFamily="34" charset="0"/>
                        </a:rPr>
                        <a:t>instability</a:t>
                      </a: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err="1">
                          <a:solidFill>
                            <a:srgbClr val="FF0000"/>
                          </a:solidFill>
                          <a:effectLst/>
                          <a:latin typeface="Bahnschrift SemiBold" panose="020B0502040204020203" pitchFamily="34" charset="0"/>
                        </a:rPr>
                        <a:t>Malfunction</a:t>
                      </a:r>
                      <a:r>
                        <a:rPr lang="fr-FR" sz="700" b="0" i="0" u="none" strike="noStrike" dirty="0">
                          <a:solidFill>
                            <a:srgbClr val="FF0000"/>
                          </a:solidFill>
                          <a:effectLst/>
                          <a:latin typeface="Bahnschrift SemiBold" panose="020B0502040204020203" pitchFamily="34" charset="0"/>
                        </a:rPr>
                        <a:t> of </a:t>
                      </a:r>
                      <a:r>
                        <a:rPr lang="fr-FR" sz="700" b="0" i="0" u="none" strike="noStrike" dirty="0" err="1">
                          <a:solidFill>
                            <a:srgbClr val="FF0000"/>
                          </a:solidFill>
                          <a:effectLst/>
                          <a:latin typeface="Bahnschrift SemiBold" panose="020B0502040204020203" pitchFamily="34" charset="0"/>
                        </a:rPr>
                        <a:t>any</a:t>
                      </a:r>
                      <a:r>
                        <a:rPr lang="fr-FR" sz="700" b="0" i="0" u="none" strike="noStrike" dirty="0">
                          <a:solidFill>
                            <a:srgbClr val="FF0000"/>
                          </a:solidFill>
                          <a:effectLst/>
                          <a:latin typeface="Bahnschrift SemiBold" panose="020B0502040204020203" pitchFamily="34" charset="0"/>
                        </a:rPr>
                        <a:t> of the </a:t>
                      </a:r>
                      <a:r>
                        <a:rPr lang="fr-FR" sz="700" b="0" i="0" u="none" strike="noStrike" dirty="0" err="1">
                          <a:solidFill>
                            <a:srgbClr val="FF0000"/>
                          </a:solidFill>
                          <a:effectLst/>
                          <a:latin typeface="Bahnschrift SemiBold" panose="020B0502040204020203" pitchFamily="34" charset="0"/>
                        </a:rPr>
                        <a:t>customer's</a:t>
                      </a:r>
                      <a:r>
                        <a:rPr lang="fr-FR" sz="700" b="0" i="0" u="none" strike="noStrike" dirty="0">
                          <a:solidFill>
                            <a:srgbClr val="FF0000"/>
                          </a:solidFill>
                          <a:effectLst/>
                          <a:latin typeface="Bahnschrift SemiBold" panose="020B0502040204020203" pitchFamily="34" charset="0"/>
                        </a:rPr>
                        <a:t> </a:t>
                      </a:r>
                      <a:r>
                        <a:rPr lang="fr-FR" sz="700" b="0" i="0" u="none" strike="noStrike" dirty="0" err="1">
                          <a:solidFill>
                            <a:srgbClr val="FF0000"/>
                          </a:solidFill>
                          <a:effectLst/>
                          <a:latin typeface="Bahnschrift SemiBold" panose="020B0502040204020203" pitchFamily="34" charset="0"/>
                        </a:rPr>
                        <a:t>equipment</a:t>
                      </a:r>
                      <a:r>
                        <a:rPr lang="fr-FR" sz="700" b="0" i="0" u="none" strike="noStrike" dirty="0">
                          <a:solidFill>
                            <a:srgbClr val="FF0000"/>
                          </a:solidFill>
                          <a:effectLst/>
                          <a:latin typeface="Bahnschrift SemiBold" panose="020B0502040204020203" pitchFamily="34" charset="0"/>
                        </a:rPr>
                        <a:t> MTN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fr-FR" sz="700" b="0" i="0" u="none" strike="noStrike" dirty="0" err="1">
                          <a:solidFill>
                            <a:srgbClr val="000000"/>
                          </a:solidFill>
                          <a:effectLst/>
                          <a:latin typeface="Bahnschrift SemiBold" panose="020B0502040204020203" pitchFamily="34" charset="0"/>
                        </a:rPr>
                        <a:t>Decreased</a:t>
                      </a:r>
                      <a:r>
                        <a:rPr lang="fr-FR" sz="700" b="0" i="0" u="none" strike="noStrike" dirty="0">
                          <a:solidFill>
                            <a:srgbClr val="000000"/>
                          </a:solidFill>
                          <a:effectLst/>
                          <a:latin typeface="Bahnschrift SemiBold" panose="020B0502040204020203" pitchFamily="34" charset="0"/>
                        </a:rPr>
                        <a:t> flow and/or </a:t>
                      </a:r>
                      <a:r>
                        <a:rPr lang="fr-FR" sz="700" b="0" i="0" u="none" strike="noStrike" dirty="0" err="1">
                          <a:solidFill>
                            <a:srgbClr val="000000"/>
                          </a:solidFill>
                          <a:effectLst/>
                          <a:latin typeface="Bahnschrift SemiBold" panose="020B0502040204020203" pitchFamily="34" charset="0"/>
                        </a:rPr>
                        <a:t>disconnection</a:t>
                      </a:r>
                      <a:r>
                        <a:rPr lang="fr-FR" sz="700" b="0" i="0" u="none" strike="noStrike" dirty="0">
                          <a:solidFill>
                            <a:srgbClr val="000000"/>
                          </a:solidFill>
                          <a:effectLst/>
                          <a:latin typeface="Bahnschrift SemiBold" panose="020B0502040204020203" pitchFamily="34" charset="0"/>
                        </a:rPr>
                        <a:t> of </a:t>
                      </a:r>
                      <a:r>
                        <a:rPr lang="fr-FR" sz="700" b="0" i="0" u="none" strike="noStrike" dirty="0" err="1">
                          <a:solidFill>
                            <a:srgbClr val="000000"/>
                          </a:solidFill>
                          <a:effectLst/>
                          <a:latin typeface="Bahnschrift SemiBold" panose="020B0502040204020203" pitchFamily="34" charset="0"/>
                        </a:rPr>
                        <a:t>some</a:t>
                      </a:r>
                      <a:r>
                        <a:rPr lang="fr-FR" sz="700" b="0" i="0" u="none" strike="noStrike" dirty="0">
                          <a:solidFill>
                            <a:srgbClr val="000000"/>
                          </a:solidFill>
                          <a:effectLst/>
                          <a:latin typeface="Bahnschrift SemiBold" panose="020B0502040204020203" pitchFamily="34" charset="0"/>
                        </a:rPr>
                        <a:t> or all </a:t>
                      </a:r>
                      <a:r>
                        <a:rPr lang="fr-FR" sz="700" b="0" i="0" u="none" strike="noStrike" dirty="0" err="1">
                          <a:solidFill>
                            <a:srgbClr val="000000"/>
                          </a:solidFill>
                          <a:effectLst/>
                          <a:latin typeface="Bahnschrift SemiBold" panose="020B0502040204020203" pitchFamily="34" charset="0"/>
                        </a:rPr>
                        <a:t>incoming</a:t>
                      </a:r>
                      <a:r>
                        <a:rPr lang="fr-FR" sz="700" b="0" i="0" u="none" strike="noStrike" dirty="0">
                          <a:solidFill>
                            <a:srgbClr val="000000"/>
                          </a:solidFill>
                          <a:effectLst/>
                          <a:latin typeface="Bahnschrift SemiBold" panose="020B0502040204020203" pitchFamily="34" charset="0"/>
                        </a:rPr>
                        <a:t> calls</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4">
                  <a:txBody>
                    <a:bodyPr/>
                    <a:lstStyle/>
                    <a:p>
                      <a:pPr algn="ctr" fontAlgn="ctr"/>
                      <a:r>
                        <a:rPr lang="fr-FR" sz="700" b="0" i="0" u="none" strike="noStrike" dirty="0">
                          <a:solidFill>
                            <a:srgbClr val="000000"/>
                          </a:solidFill>
                          <a:effectLst/>
                          <a:latin typeface="Bahnschrift SemiBold" panose="020B0502040204020203" pitchFamily="34" charset="0"/>
                        </a:rPr>
                        <a:t>ISD</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4">
                  <a:txBody>
                    <a:bodyPr/>
                    <a:lstStyle/>
                    <a:p>
                      <a:pPr algn="ctr" fontAlgn="ctr"/>
                      <a:r>
                        <a:rPr lang="fr-FR" sz="700" b="0" i="0" u="none" strike="noStrike" dirty="0">
                          <a:solidFill>
                            <a:srgbClr val="000000"/>
                          </a:solidFill>
                          <a:effectLst/>
                          <a:latin typeface="Bahnschrift SemiBold" panose="020B0502040204020203" pitchFamily="34" charset="0"/>
                        </a:rPr>
                        <a:t>Léandre AGUIAH</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err="1">
                          <a:solidFill>
                            <a:srgbClr val="000000"/>
                          </a:solidFill>
                          <a:effectLst/>
                          <a:latin typeface="Bahnschrift SemiBold" panose="020B0502040204020203" pitchFamily="34" charset="0"/>
                        </a:rPr>
                        <a:t>Escalate</a:t>
                      </a:r>
                      <a:r>
                        <a:rPr lang="fr-FR" sz="700" b="0" i="0" u="none" strike="noStrike" dirty="0">
                          <a:solidFill>
                            <a:srgbClr val="000000"/>
                          </a:solidFill>
                          <a:effectLst/>
                          <a:latin typeface="Bahnschrift SemiBold" panose="020B0502040204020203" pitchFamily="34" charset="0"/>
                        </a:rPr>
                        <a:t> the ticket to the MTN </a:t>
                      </a:r>
                      <a:r>
                        <a:rPr lang="fr-FR" sz="700" b="0" i="0" u="none" strike="noStrike" dirty="0" err="1">
                          <a:solidFill>
                            <a:srgbClr val="000000"/>
                          </a:solidFill>
                          <a:effectLst/>
                          <a:latin typeface="Bahnschrift SemiBold" panose="020B0502040204020203" pitchFamily="34" charset="0"/>
                        </a:rPr>
                        <a:t>after</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verification</a:t>
                      </a:r>
                      <a:r>
                        <a:rPr lang="fr-FR" sz="700" b="0" i="0" u="none" strike="noStrike" dirty="0">
                          <a:solidFill>
                            <a:srgbClr val="000000"/>
                          </a:solidFill>
                          <a:effectLst/>
                          <a:latin typeface="Bahnschrift SemiBold" panose="020B0502040204020203" pitchFamily="34" charset="0"/>
                        </a:rPr>
                        <a:t> and confirmation of the </a:t>
                      </a:r>
                      <a:r>
                        <a:rPr lang="fr-FR" sz="700" b="0" i="0" u="none" strike="noStrike" dirty="0" err="1">
                          <a:solidFill>
                            <a:srgbClr val="000000"/>
                          </a:solidFill>
                          <a:effectLst/>
                          <a:latin typeface="Bahnschrift SemiBold" panose="020B0502040204020203" pitchFamily="34" charset="0"/>
                        </a:rPr>
                        <a:t>fault</a:t>
                      </a: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err="1">
                          <a:solidFill>
                            <a:srgbClr val="000000"/>
                          </a:solidFill>
                          <a:effectLst/>
                          <a:latin typeface="Bahnschrift SemiBold" panose="020B0502040204020203" pitchFamily="34" charset="0"/>
                        </a:rPr>
                        <a:t>Between</a:t>
                      </a:r>
                      <a:r>
                        <a:rPr lang="fr-FR" sz="700" b="0" i="0" u="none" strike="noStrike" dirty="0">
                          <a:solidFill>
                            <a:srgbClr val="000000"/>
                          </a:solidFill>
                          <a:effectLst/>
                          <a:latin typeface="Bahnschrift SemiBold" panose="020B0502040204020203" pitchFamily="34" charset="0"/>
                        </a:rPr>
                        <a:t> 30 minutes and 1 </a:t>
                      </a:r>
                      <a:r>
                        <a:rPr lang="fr-FR" sz="700" b="0" i="0" u="none" strike="noStrike" dirty="0" err="1">
                          <a:solidFill>
                            <a:srgbClr val="000000"/>
                          </a:solidFill>
                          <a:effectLst/>
                          <a:latin typeface="Bahnschrift SemiBold" panose="020B0502040204020203" pitchFamily="34" charset="0"/>
                        </a:rPr>
                        <a:t>hour</a:t>
                      </a:r>
                      <a:r>
                        <a:rPr lang="fr-FR" sz="700" b="0" i="0" u="none" strike="noStrike" dirty="0">
                          <a:solidFill>
                            <a:srgbClr val="000000"/>
                          </a:solidFill>
                          <a:effectLst/>
                          <a:latin typeface="Bahnschrift SemiBold" panose="020B0502040204020203" pitchFamily="34" charset="0"/>
                        </a:rPr>
                        <a:t> to </a:t>
                      </a:r>
                      <a:r>
                        <a:rPr lang="fr-FR" sz="700" b="0" i="0" u="none" strike="noStrike" dirty="0" err="1">
                          <a:solidFill>
                            <a:srgbClr val="000000"/>
                          </a:solidFill>
                          <a:effectLst/>
                          <a:latin typeface="Bahnschrift SemiBold" panose="020B0502040204020203" pitchFamily="34" charset="0"/>
                        </a:rPr>
                        <a:t>identify</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faults</a:t>
                      </a: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fr-FR"/>
                    </a:p>
                  </a:txBody>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9867579"/>
                  </a:ext>
                </a:extLst>
              </a:tr>
              <a:tr h="416795">
                <a:tc>
                  <a:txBody>
                    <a:bodyPr/>
                    <a:lstStyle/>
                    <a:p>
                      <a:pPr algn="ctr" fontAlgn="ctr"/>
                      <a:r>
                        <a:rPr lang="fr-FR" sz="600" b="0" i="0" u="none" strike="noStrike">
                          <a:solidFill>
                            <a:srgbClr val="000000"/>
                          </a:solidFill>
                          <a:effectLst/>
                          <a:latin typeface="Bahnschrift SemiBold" panose="020B0502040204020203" pitchFamily="34" charset="0"/>
                        </a:rPr>
                        <a:t>3</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a:txBody>
                    <a:bodyPr/>
                    <a:lstStyle/>
                    <a:p>
                      <a:pPr algn="l" fontAlgn="ctr"/>
                      <a:r>
                        <a:rPr lang="fr-FR" sz="700" b="0" i="0" u="none" strike="noStrike" dirty="0" err="1">
                          <a:solidFill>
                            <a:srgbClr val="000000"/>
                          </a:solidFill>
                          <a:effectLst/>
                          <a:latin typeface="Bahnschrift SemiBold" panose="020B0502040204020203" pitchFamily="34" charset="0"/>
                        </a:rPr>
                        <a:t>Malfunction</a:t>
                      </a:r>
                      <a:r>
                        <a:rPr lang="fr-FR" sz="700" b="0" i="0" u="none" strike="noStrike" dirty="0">
                          <a:solidFill>
                            <a:srgbClr val="000000"/>
                          </a:solidFill>
                          <a:effectLst/>
                          <a:latin typeface="Bahnschrift SemiBold" panose="020B0502040204020203" pitchFamily="34" charset="0"/>
                        </a:rPr>
                        <a:t> of one of the </a:t>
                      </a:r>
                      <a:r>
                        <a:rPr lang="fr-FR" sz="700" b="0" i="0" u="none" strike="noStrike" dirty="0" err="1">
                          <a:solidFill>
                            <a:srgbClr val="000000"/>
                          </a:solidFill>
                          <a:effectLst/>
                          <a:latin typeface="Bahnschrift SemiBold" panose="020B0502040204020203" pitchFamily="34" charset="0"/>
                        </a:rPr>
                        <a:t>internal</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equipments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Malfunction</a:t>
                      </a:r>
                      <a:r>
                        <a:rPr lang="fr-FR" sz="700" b="0" i="0" u="none" strike="noStrike" dirty="0">
                          <a:solidFill>
                            <a:srgbClr val="000000"/>
                          </a:solidFill>
                          <a:effectLst/>
                          <a:latin typeface="Bahnschrift SemiBold" panose="020B0502040204020203" pitchFamily="34" charset="0"/>
                        </a:rPr>
                        <a:t> of a </a:t>
                      </a:r>
                      <a:r>
                        <a:rPr lang="fr-FR" sz="700" b="0" i="0" u="none" strike="noStrike" dirty="0" err="1">
                          <a:solidFill>
                            <a:srgbClr val="000000"/>
                          </a:solidFill>
                          <a:effectLst/>
                          <a:latin typeface="Bahnschrift SemiBold" panose="020B0502040204020203" pitchFamily="34" charset="0"/>
                        </a:rPr>
                        <a:t>telecom</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equipment</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e.g</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mediagetway</a:t>
                      </a:r>
                      <a:r>
                        <a:rPr lang="fr-FR" sz="700" b="0" i="0" u="none" strike="noStrike" dirty="0">
                          <a:solidFill>
                            <a:srgbClr val="000000"/>
                          </a:solidFill>
                          <a:effectLst/>
                          <a:latin typeface="Bahnschrift SemiBold" panose="020B0502040204020203" pitchFamily="34" charset="0"/>
                        </a:rPr>
                        <a:t>/PABX)</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700" b="0" i="0" u="none" strike="noStrike" dirty="0" err="1">
                          <a:solidFill>
                            <a:srgbClr val="000000"/>
                          </a:solidFill>
                          <a:effectLst/>
                          <a:latin typeface="Bahnschrift SemiBold" panose="020B0502040204020203" pitchFamily="34" charset="0"/>
                        </a:rPr>
                        <a:t>Fix</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problem</a:t>
                      </a:r>
                      <a:r>
                        <a:rPr lang="fr-FR" sz="700" b="0" i="0" u="none" strike="noStrike" dirty="0">
                          <a:solidFill>
                            <a:srgbClr val="000000"/>
                          </a:solidFill>
                          <a:effectLst/>
                          <a:latin typeface="Bahnschrift SemiBold" panose="020B0502040204020203" pitchFamily="34" charset="0"/>
                        </a:rPr>
                        <a:t> or, </a:t>
                      </a:r>
                      <a:r>
                        <a:rPr lang="fr-FR" sz="700" b="0" i="0" u="none" strike="noStrike" dirty="0" err="1">
                          <a:solidFill>
                            <a:srgbClr val="000000"/>
                          </a:solidFill>
                          <a:effectLst/>
                          <a:latin typeface="Bahnschrift SemiBold" panose="020B0502040204020203" pitchFamily="34" charset="0"/>
                        </a:rPr>
                        <a:t>failing</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that</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request</a:t>
                      </a:r>
                      <a:r>
                        <a:rPr lang="fr-FR" sz="700" b="0" i="0" u="none" strike="noStrike" dirty="0">
                          <a:solidFill>
                            <a:srgbClr val="000000"/>
                          </a:solidFill>
                          <a:effectLst/>
                          <a:latin typeface="Bahnschrift SemiBold" panose="020B0502040204020203" pitchFamily="34" charset="0"/>
                        </a:rPr>
                        <a:t> a replacement or </a:t>
                      </a:r>
                      <a:r>
                        <a:rPr lang="fr-FR" sz="700" b="0" i="0" u="none" strike="noStrike" dirty="0" err="1">
                          <a:solidFill>
                            <a:srgbClr val="000000"/>
                          </a:solidFill>
                          <a:effectLst/>
                          <a:latin typeface="Bahnschrift SemiBold" panose="020B0502040204020203" pitchFamily="34" charset="0"/>
                        </a:rPr>
                        <a:t>repair</a:t>
                      </a:r>
                      <a:r>
                        <a:rPr lang="fr-FR" sz="700" b="0" i="0" u="none" strike="noStrike" dirty="0">
                          <a:solidFill>
                            <a:srgbClr val="000000"/>
                          </a:solidFill>
                          <a:effectLst/>
                          <a:latin typeface="Bahnschrift SemiBold" panose="020B0502040204020203" pitchFamily="34" charset="0"/>
                        </a:rPr>
                        <a:t> of the </a:t>
                      </a:r>
                      <a:r>
                        <a:rPr lang="fr-FR" sz="700" b="0" i="0" u="none" strike="noStrike" dirty="0" err="1">
                          <a:solidFill>
                            <a:srgbClr val="000000"/>
                          </a:solidFill>
                          <a:effectLst/>
                          <a:latin typeface="Bahnschrift SemiBold" panose="020B0502040204020203" pitchFamily="34" charset="0"/>
                        </a:rPr>
                        <a:t>defective</a:t>
                      </a:r>
                      <a:r>
                        <a:rPr lang="fr-FR" sz="700" b="0" i="0" u="none" strike="noStrike" dirty="0">
                          <a:solidFill>
                            <a:srgbClr val="000000"/>
                          </a:solidFill>
                          <a:effectLst/>
                          <a:latin typeface="Bahnschrift SemiBold" panose="020B0502040204020203" pitchFamily="34" charset="0"/>
                        </a:rPr>
                        <a:t> part </a:t>
                      </a:r>
                      <a:r>
                        <a:rPr lang="fr-FR" sz="700" b="0" i="0" u="none" strike="noStrike" dirty="0" err="1">
                          <a:solidFill>
                            <a:srgbClr val="000000"/>
                          </a:solidFill>
                          <a:effectLst/>
                          <a:latin typeface="Bahnschrift SemiBold" panose="020B0502040204020203" pitchFamily="34" charset="0"/>
                        </a:rPr>
                        <a:t>from</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logistics</a:t>
                      </a: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a:solidFill>
                            <a:srgbClr val="000000"/>
                          </a:solidFill>
                          <a:effectLst/>
                          <a:latin typeface="Bahnschrift SemiBold" panose="020B0502040204020203" pitchFamily="34" charset="0"/>
                        </a:rPr>
                        <a:t>Between 72H and 96H for any replacement of defective equipment (MEDIAGETWAY/PABX)</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Minor risk to date, availability of back-up equipment to take over in case of malfunction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a:solidFill>
                            <a:srgbClr val="000000"/>
                          </a:solidFill>
                          <a:effectLst/>
                          <a:latin typeface="Bahnschrift SemiBold" panose="020B0502040204020203" pitchFamily="34" charset="0"/>
                        </a:rPr>
                        <a:t>Instability/poor quality of power; dilapidated MEDIAGETWAY; poor configuration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Put in place a </a:t>
                      </a:r>
                      <a:r>
                        <a:rPr lang="fr-FR" sz="700" b="0" i="0" u="none" strike="noStrike" dirty="0" err="1">
                          <a:solidFill>
                            <a:srgbClr val="000000"/>
                          </a:solidFill>
                          <a:effectLst/>
                          <a:latin typeface="Bahnschrift SemiBold" panose="020B0502040204020203" pitchFamily="34" charset="0"/>
                        </a:rPr>
                        <a:t>regulator</a:t>
                      </a:r>
                      <a:r>
                        <a:rPr lang="fr-FR" sz="700" b="0" i="0" u="none" strike="noStrike" dirty="0">
                          <a:solidFill>
                            <a:srgbClr val="000000"/>
                          </a:solidFill>
                          <a:effectLst/>
                          <a:latin typeface="Bahnschrift SemiBold" panose="020B0502040204020203" pitchFamily="34" charset="0"/>
                        </a:rPr>
                        <a:t> and an </a:t>
                      </a:r>
                      <a:r>
                        <a:rPr lang="fr-FR" sz="700" b="0" i="0" u="none" strike="noStrike" dirty="0" err="1">
                          <a:solidFill>
                            <a:srgbClr val="000000"/>
                          </a:solidFill>
                          <a:effectLst/>
                          <a:latin typeface="Bahnschrift SemiBold" panose="020B0502040204020203" pitchFamily="34" charset="0"/>
                        </a:rPr>
                        <a:t>inverter</a:t>
                      </a:r>
                      <a:r>
                        <a:rPr lang="fr-FR" sz="700" b="0" i="0" u="none" strike="noStrike" dirty="0">
                          <a:solidFill>
                            <a:srgbClr val="000000"/>
                          </a:solidFill>
                          <a:effectLst/>
                          <a:latin typeface="Bahnschrift SemiBold" panose="020B0502040204020203" pitchFamily="34" charset="0"/>
                        </a:rPr>
                        <a:t> and </a:t>
                      </a:r>
                      <a:r>
                        <a:rPr lang="fr-FR" sz="700" b="0" i="0" u="none" strike="noStrike" dirty="0" err="1">
                          <a:solidFill>
                            <a:srgbClr val="000000"/>
                          </a:solidFill>
                          <a:effectLst/>
                          <a:latin typeface="Bahnschrift SemiBold" panose="020B0502040204020203" pitchFamily="34" charset="0"/>
                        </a:rPr>
                        <a:t>ensure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their</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regular</a:t>
                      </a:r>
                      <a:r>
                        <a:rPr lang="fr-FR" sz="700" b="0" i="0" u="none" strike="noStrike" dirty="0">
                          <a:solidFill>
                            <a:srgbClr val="000000"/>
                          </a:solidFill>
                          <a:effectLst/>
                          <a:latin typeface="Bahnschrift SemiBold" panose="020B0502040204020203" pitchFamily="34" charset="0"/>
                        </a:rPr>
                        <a:t> maintenance; Put in place a </a:t>
                      </a:r>
                      <a:r>
                        <a:rPr lang="fr-FR" sz="700" b="0" i="0" u="none" strike="noStrike" dirty="0" err="1">
                          <a:solidFill>
                            <a:srgbClr val="000000"/>
                          </a:solidFill>
                          <a:effectLst/>
                          <a:latin typeface="Bahnschrift SemiBold" panose="020B0502040204020203" pitchFamily="34" charset="0"/>
                        </a:rPr>
                        <a:t>policy</a:t>
                      </a:r>
                      <a:r>
                        <a:rPr lang="fr-FR" sz="700" b="0" i="0" u="none" strike="noStrike" dirty="0">
                          <a:solidFill>
                            <a:srgbClr val="000000"/>
                          </a:solidFill>
                          <a:effectLst/>
                          <a:latin typeface="Bahnschrift SemiBold" panose="020B0502040204020203" pitchFamily="34" charset="0"/>
                        </a:rPr>
                        <a:t> for the </a:t>
                      </a:r>
                      <a:r>
                        <a:rPr lang="fr-FR" sz="700" b="0" i="0" u="none" strike="noStrike" dirty="0" err="1">
                          <a:solidFill>
                            <a:srgbClr val="000000"/>
                          </a:solidFill>
                          <a:effectLst/>
                          <a:latin typeface="Bahnschrift SemiBold" panose="020B0502040204020203" pitchFamily="34" charset="0"/>
                        </a:rPr>
                        <a:t>disposal</a:t>
                      </a:r>
                      <a:r>
                        <a:rPr lang="fr-FR" sz="700" b="0" i="0" u="none" strike="noStrike" dirty="0">
                          <a:solidFill>
                            <a:srgbClr val="000000"/>
                          </a:solidFill>
                          <a:effectLst/>
                          <a:latin typeface="Bahnschrift SemiBold" panose="020B0502040204020203" pitchFamily="34" charset="0"/>
                        </a:rPr>
                        <a:t> of the </a:t>
                      </a:r>
                      <a:r>
                        <a:rPr lang="fr-FR" sz="700" b="0" i="0" u="none" strike="noStrike" dirty="0" err="1">
                          <a:solidFill>
                            <a:srgbClr val="000000"/>
                          </a:solidFill>
                          <a:effectLst/>
                          <a:latin typeface="Bahnschrift SemiBold" panose="020B0502040204020203" pitchFamily="34" charset="0"/>
                        </a:rPr>
                        <a:t>equipment</a:t>
                      </a:r>
                      <a:r>
                        <a:rPr lang="fr-FR" sz="700" b="0" i="0" u="none" strike="noStrike" dirty="0">
                          <a:solidFill>
                            <a:srgbClr val="000000"/>
                          </a:solidFill>
                          <a:effectLst/>
                          <a:latin typeface="Bahnschrift SemiBold" panose="020B0502040204020203" pitchFamily="34" charset="0"/>
                        </a:rPr>
                        <a:t>; Put in place a </a:t>
                      </a:r>
                      <a:r>
                        <a:rPr lang="fr-FR" sz="700" b="0" i="0" u="none" strike="noStrike" dirty="0" err="1">
                          <a:solidFill>
                            <a:srgbClr val="000000"/>
                          </a:solidFill>
                          <a:effectLst/>
                          <a:latin typeface="Bahnschrift SemiBold" panose="020B0502040204020203" pitchFamily="34" charset="0"/>
                        </a:rPr>
                        <a:t>security</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policy</a:t>
                      </a:r>
                      <a:r>
                        <a:rPr lang="fr-FR" sz="700" b="0" i="0" u="none" strike="noStrike" dirty="0">
                          <a:solidFill>
                            <a:srgbClr val="000000"/>
                          </a:solidFill>
                          <a:effectLst/>
                          <a:latin typeface="Bahnschrift SemiBold" panose="020B0502040204020203" pitchFamily="34" charset="0"/>
                        </a:rPr>
                        <a:t>; Have the </a:t>
                      </a:r>
                      <a:r>
                        <a:rPr lang="fr-FR" sz="700" b="0" i="0" u="none" strike="noStrike" dirty="0" err="1">
                          <a:solidFill>
                            <a:srgbClr val="000000"/>
                          </a:solidFill>
                          <a:effectLst/>
                          <a:latin typeface="Bahnschrift SemiBold" panose="020B0502040204020203" pitchFamily="34" charset="0"/>
                        </a:rPr>
                        <a:t>required</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preconditions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with</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partner</a:t>
                      </a:r>
                      <a:r>
                        <a:rPr lang="fr-FR" sz="700" b="0" i="0" u="none" strike="noStrike" dirty="0">
                          <a:solidFill>
                            <a:srgbClr val="000000"/>
                          </a:solidFill>
                          <a:effectLst/>
                          <a:latin typeface="Bahnschrift SemiBold" panose="020B0502040204020203" pitchFamily="34" charset="0"/>
                        </a:rPr>
                        <a:t> for a good configuration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1 time </a:t>
                      </a:r>
                      <a:r>
                        <a:rPr lang="fr-FR" sz="700" b="0" i="0" u="none" strike="noStrike" dirty="0" err="1">
                          <a:solidFill>
                            <a:srgbClr val="000000"/>
                          </a:solidFill>
                          <a:effectLst/>
                          <a:latin typeface="Bahnschrift SemiBold" panose="020B0502040204020203" pitchFamily="34" charset="0"/>
                        </a:rPr>
                        <a:t>during</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year</a:t>
                      </a:r>
                      <a:r>
                        <a:rPr lang="fr-FR" sz="700" b="0" i="0" u="none" strike="noStrike" dirty="0">
                          <a:solidFill>
                            <a:srgbClr val="000000"/>
                          </a:solidFill>
                          <a:effectLst/>
                          <a:latin typeface="Bahnschrift SemiBold" panose="020B0502040204020203" pitchFamily="34" charset="0"/>
                        </a:rPr>
                        <a:t> </a:t>
                      </a:r>
                      <a:br>
                        <a:rPr lang="fr-FR" sz="700" b="0" i="0" u="none" strike="noStrike" dirty="0">
                          <a:solidFill>
                            <a:srgbClr val="000000"/>
                          </a:solidFill>
                          <a:effectLst/>
                          <a:latin typeface="Bahnschrift SemiBold" panose="020B0502040204020203" pitchFamily="34" charset="0"/>
                        </a:rPr>
                      </a:br>
                      <a:br>
                        <a:rPr lang="fr-FR" sz="700" b="0" i="0" u="none" strike="noStrike" dirty="0">
                          <a:solidFill>
                            <a:srgbClr val="000000"/>
                          </a:solidFill>
                          <a:effectLst/>
                          <a:latin typeface="Bahnschrift SemiBold" panose="020B0502040204020203" pitchFamily="34" charset="0"/>
                        </a:rPr>
                      </a:b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2474462"/>
                  </a:ext>
                </a:extLst>
              </a:tr>
              <a:tr h="617280">
                <a:tc>
                  <a:txBody>
                    <a:bodyPr/>
                    <a:lstStyle/>
                    <a:p>
                      <a:pPr algn="ctr" fontAlgn="ctr"/>
                      <a:r>
                        <a:rPr lang="fr-FR" sz="600" b="0" i="0" u="none" strike="noStrike">
                          <a:solidFill>
                            <a:srgbClr val="000000"/>
                          </a:solidFill>
                          <a:effectLst/>
                          <a:latin typeface="Bahnschrift SemiBold" panose="020B0502040204020203" pitchFamily="34" charset="0"/>
                        </a:rPr>
                        <a:t>4</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rowSpan="2">
                  <a:txBody>
                    <a:bodyPr/>
                    <a:lstStyle/>
                    <a:p>
                      <a:pPr algn="ctr" fontAlgn="ctr"/>
                      <a:r>
                        <a:rPr lang="fr-FR" sz="700" b="0" i="0" u="none" strike="noStrike" dirty="0" err="1">
                          <a:solidFill>
                            <a:srgbClr val="000000"/>
                          </a:solidFill>
                          <a:effectLst/>
                          <a:latin typeface="Bahnschrift SemiBold" panose="020B0502040204020203" pitchFamily="34" charset="0"/>
                        </a:rPr>
                        <a:t>Hermes</a:t>
                      </a: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fr-FR" sz="700" b="0" i="0" u="none" strike="noStrike">
                          <a:solidFill>
                            <a:srgbClr val="000000"/>
                          </a:solidFill>
                          <a:effectLst/>
                          <a:latin typeface="Bahnschrift SemiBold" panose="020B0502040204020203" pitchFamily="34" charset="0"/>
                        </a:rPr>
                        <a:t>Stopping services (CTI proxy, Slave)</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Stopping services (Reporting and supervision service bug)</a:t>
                      </a:r>
                      <a:br>
                        <a:rPr lang="fr-FR" sz="700" b="0" i="0" u="none" strike="noStrike">
                          <a:solidFill>
                            <a:srgbClr val="000000"/>
                          </a:solidFill>
                          <a:effectLst/>
                          <a:latin typeface="Bahnschrift SemiBold" panose="020B0502040204020203" pitchFamily="34" charset="0"/>
                        </a:rPr>
                      </a:br>
                      <a:endParaRPr lang="fr-FR" sz="700" b="0" i="0" u="none" strike="noStrike">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err="1">
                          <a:solidFill>
                            <a:srgbClr val="000000"/>
                          </a:solidFill>
                          <a:effectLst/>
                          <a:latin typeface="Bahnschrift SemiBold" panose="020B0502040204020203" pitchFamily="34" charset="0"/>
                        </a:rPr>
                        <a:t>Failure</a:t>
                      </a:r>
                      <a:r>
                        <a:rPr lang="fr-FR" sz="700" b="0" i="0" u="none" strike="noStrike" dirty="0">
                          <a:solidFill>
                            <a:srgbClr val="000000"/>
                          </a:solidFill>
                          <a:effectLst/>
                          <a:latin typeface="Bahnschrift SemiBold" panose="020B0502040204020203" pitchFamily="34" charset="0"/>
                        </a:rPr>
                        <a:t> of </a:t>
                      </a:r>
                      <a:r>
                        <a:rPr lang="fr-FR" sz="700" b="0" i="0" u="none" strike="noStrike" dirty="0" err="1">
                          <a:solidFill>
                            <a:srgbClr val="000000"/>
                          </a:solidFill>
                          <a:effectLst/>
                          <a:latin typeface="Bahnschrift SemiBold" panose="020B0502040204020203" pitchFamily="34" charset="0"/>
                        </a:rPr>
                        <a:t>customer</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advisors</a:t>
                      </a:r>
                      <a:r>
                        <a:rPr lang="fr-FR" sz="700" b="0" i="0" u="none" strike="noStrike" dirty="0">
                          <a:solidFill>
                            <a:srgbClr val="000000"/>
                          </a:solidFill>
                          <a:effectLst/>
                          <a:latin typeface="Bahnschrift SemiBold" panose="020B0502040204020203" pitchFamily="34" charset="0"/>
                        </a:rPr>
                        <a:t> to </a:t>
                      </a:r>
                      <a:r>
                        <a:rPr lang="fr-FR" sz="700" b="0" i="0" u="none" strike="noStrike" dirty="0" err="1">
                          <a:solidFill>
                            <a:srgbClr val="000000"/>
                          </a:solidFill>
                          <a:effectLst/>
                          <a:latin typeface="Bahnschrift SemiBold" panose="020B0502040204020203" pitchFamily="34" charset="0"/>
                        </a:rPr>
                        <a:t>receive</a:t>
                      </a:r>
                      <a:r>
                        <a:rPr lang="fr-FR" sz="700" b="0" i="0" u="none" strike="noStrike" dirty="0">
                          <a:solidFill>
                            <a:srgbClr val="000000"/>
                          </a:solidFill>
                          <a:effectLst/>
                          <a:latin typeface="Bahnschrift SemiBold" panose="020B0502040204020203" pitchFamily="34" charset="0"/>
                        </a:rPr>
                        <a:t> calls _ </a:t>
                      </a:r>
                      <a:r>
                        <a:rPr lang="fr-FR" sz="700" b="0" i="0" u="none" strike="noStrike" dirty="0" err="1">
                          <a:solidFill>
                            <a:srgbClr val="000000"/>
                          </a:solidFill>
                          <a:effectLst/>
                          <a:latin typeface="Bahnschrift SemiBold" panose="020B0502040204020203" pitchFamily="34" charset="0"/>
                        </a:rPr>
                        <a:t>inability</a:t>
                      </a:r>
                      <a:r>
                        <a:rPr lang="fr-FR" sz="700" b="0" i="0" u="none" strike="noStrike" dirty="0">
                          <a:solidFill>
                            <a:srgbClr val="000000"/>
                          </a:solidFill>
                          <a:effectLst/>
                          <a:latin typeface="Bahnschrift SemiBold" panose="020B0502040204020203" pitchFamily="34" charset="0"/>
                        </a:rPr>
                        <a:t> of </a:t>
                      </a:r>
                      <a:r>
                        <a:rPr lang="fr-FR" sz="700" b="0" i="0" u="none" strike="noStrike" dirty="0" err="1">
                          <a:solidFill>
                            <a:srgbClr val="000000"/>
                          </a:solidFill>
                          <a:effectLst/>
                          <a:latin typeface="Bahnschrift SemiBold" panose="020B0502040204020203" pitchFamily="34" charset="0"/>
                        </a:rPr>
                        <a:t>supervisor</a:t>
                      </a:r>
                      <a:r>
                        <a:rPr lang="fr-FR" sz="700" b="0" i="0" u="none" strike="noStrike" dirty="0">
                          <a:solidFill>
                            <a:srgbClr val="000000"/>
                          </a:solidFill>
                          <a:effectLst/>
                          <a:latin typeface="Bahnschrift SemiBold" panose="020B0502040204020203" pitchFamily="34" charset="0"/>
                        </a:rPr>
                        <a:t> to </a:t>
                      </a:r>
                      <a:r>
                        <a:rPr lang="fr-FR" sz="700" b="0" i="0" u="none" strike="noStrike" dirty="0" err="1">
                          <a:solidFill>
                            <a:srgbClr val="000000"/>
                          </a:solidFill>
                          <a:effectLst/>
                          <a:latin typeface="Bahnschrift SemiBold" panose="020B0502040204020203" pitchFamily="34" charset="0"/>
                        </a:rPr>
                        <a:t>follow</a:t>
                      </a:r>
                      <a:r>
                        <a:rPr lang="fr-FR" sz="700" b="0" i="0" u="none" strike="noStrike" dirty="0">
                          <a:solidFill>
                            <a:srgbClr val="000000"/>
                          </a:solidFill>
                          <a:effectLst/>
                          <a:latin typeface="Bahnschrift SemiBold" panose="020B0502040204020203" pitchFamily="34" charset="0"/>
                        </a:rPr>
                        <a:t> up on </a:t>
                      </a:r>
                      <a:r>
                        <a:rPr lang="fr-FR" sz="700" b="0" i="0" u="none" strike="noStrike" dirty="0" err="1">
                          <a:solidFill>
                            <a:srgbClr val="000000"/>
                          </a:solidFill>
                          <a:effectLst/>
                          <a:latin typeface="Bahnschrift SemiBold" panose="020B0502040204020203" pitchFamily="34" charset="0"/>
                        </a:rPr>
                        <a:t>his</a:t>
                      </a:r>
                      <a:r>
                        <a:rPr lang="fr-FR" sz="700" b="0" i="0" u="none" strike="noStrike" dirty="0">
                          <a:solidFill>
                            <a:srgbClr val="000000"/>
                          </a:solidFill>
                          <a:effectLst/>
                          <a:latin typeface="Bahnschrift SemiBold" panose="020B0502040204020203" pitchFamily="34" charset="0"/>
                        </a:rPr>
                        <a:t> shift</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fr-FR"/>
                    </a:p>
                  </a:txBody>
                  <a:tcPr/>
                </a:tc>
                <a:tc vMerge="1">
                  <a:txBody>
                    <a:bodyPr/>
                    <a:lstStyle/>
                    <a:p>
                      <a:endParaRPr lang="fr-FR"/>
                    </a:p>
                  </a:txBody>
                  <a:tcPr/>
                </a:tc>
                <a:tc>
                  <a:txBody>
                    <a:bodyPr/>
                    <a:lstStyle/>
                    <a:p>
                      <a:pPr algn="l" fontAlgn="ctr"/>
                      <a:r>
                        <a:rPr lang="fr-FR" sz="700" b="0" i="0" u="none" strike="noStrike" dirty="0" err="1">
                          <a:solidFill>
                            <a:srgbClr val="000000"/>
                          </a:solidFill>
                          <a:effectLst/>
                          <a:latin typeface="Bahnschrift SemiBold" panose="020B0502040204020203" pitchFamily="34" charset="0"/>
                        </a:rPr>
                        <a:t>Manual</a:t>
                      </a:r>
                      <a:r>
                        <a:rPr lang="fr-FR" sz="700" b="0" i="0" u="none" strike="noStrike" dirty="0">
                          <a:solidFill>
                            <a:srgbClr val="000000"/>
                          </a:solidFill>
                          <a:effectLst/>
                          <a:latin typeface="Bahnschrift SemiBold" panose="020B0502040204020203" pitchFamily="34" charset="0"/>
                        </a:rPr>
                        <a:t> restart of the service </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err="1">
                          <a:solidFill>
                            <a:srgbClr val="000000"/>
                          </a:solidFill>
                          <a:effectLst/>
                          <a:latin typeface="Bahnschrift SemiBold" panose="020B0502040204020203" pitchFamily="34" charset="0"/>
                        </a:rPr>
                        <a:t>Between</a:t>
                      </a:r>
                      <a:r>
                        <a:rPr lang="fr-FR" sz="700" b="0" i="0" u="none" strike="noStrike" dirty="0">
                          <a:solidFill>
                            <a:srgbClr val="000000"/>
                          </a:solidFill>
                          <a:effectLst/>
                          <a:latin typeface="Bahnschrift SemiBold" panose="020B0502040204020203" pitchFamily="34" charset="0"/>
                        </a:rPr>
                        <a:t> 5min and 15min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fr-FR"/>
                    </a:p>
                  </a:txBody>
                  <a:tcPr/>
                </a:tc>
                <a:tc>
                  <a:txBody>
                    <a:bodyPr/>
                    <a:lstStyle/>
                    <a:p>
                      <a:pPr algn="l" fontAlgn="ctr"/>
                      <a:r>
                        <a:rPr lang="fr-FR" sz="700" b="0" i="0" u="none" strike="noStrike" dirty="0">
                          <a:solidFill>
                            <a:srgbClr val="000000"/>
                          </a:solidFill>
                          <a:effectLst/>
                          <a:latin typeface="Bahnschrift SemiBold" panose="020B0502040204020203" pitchFamily="34" charset="0"/>
                        </a:rPr>
                        <a:t>Minor </a:t>
                      </a:r>
                      <a:r>
                        <a:rPr lang="fr-FR" sz="700" b="0" i="0" u="none" strike="noStrike" dirty="0" err="1">
                          <a:solidFill>
                            <a:srgbClr val="000000"/>
                          </a:solidFill>
                          <a:effectLst/>
                          <a:latin typeface="Bahnschrift SemiBold" panose="020B0502040204020203" pitchFamily="34" charset="0"/>
                        </a:rPr>
                        <a:t>risk</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manual</a:t>
                      </a:r>
                      <a:r>
                        <a:rPr lang="fr-FR" sz="700" b="0" i="0" u="none" strike="noStrike" dirty="0">
                          <a:solidFill>
                            <a:srgbClr val="000000"/>
                          </a:solidFill>
                          <a:effectLst/>
                          <a:latin typeface="Bahnschrift SemiBold" panose="020B0502040204020203" pitchFamily="34" charset="0"/>
                        </a:rPr>
                        <a:t> restart </a:t>
                      </a:r>
                      <a:r>
                        <a:rPr lang="fr-FR" sz="700" b="0" i="0" u="none" strike="noStrike" dirty="0" err="1">
                          <a:solidFill>
                            <a:srgbClr val="000000"/>
                          </a:solidFill>
                          <a:effectLst/>
                          <a:latin typeface="Bahnschrift SemiBold" panose="020B0502040204020203" pitchFamily="34" charset="0"/>
                        </a:rPr>
                        <a:t>is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between</a:t>
                      </a:r>
                      <a:r>
                        <a:rPr lang="fr-FR" sz="700" b="0" i="0" u="none" strike="noStrike" dirty="0">
                          <a:solidFill>
                            <a:srgbClr val="000000"/>
                          </a:solidFill>
                          <a:effectLst/>
                          <a:latin typeface="Bahnschrift SemiBold" panose="020B0502040204020203" pitchFamily="34" charset="0"/>
                        </a:rPr>
                        <a:t> 5 and 15min at </a:t>
                      </a:r>
                      <a:r>
                        <a:rPr lang="fr-FR" sz="700" b="0" i="0" u="none" strike="noStrike" dirty="0" err="1">
                          <a:solidFill>
                            <a:srgbClr val="000000"/>
                          </a:solidFill>
                          <a:effectLst/>
                          <a:latin typeface="Bahnschrift SemiBold" panose="020B0502040204020203" pitchFamily="34" charset="0"/>
                        </a:rPr>
                        <a:t>most</a:t>
                      </a: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 Server </a:t>
                      </a:r>
                      <a:r>
                        <a:rPr lang="fr-FR" sz="700" b="0" i="0" u="none" strike="noStrike" dirty="0" err="1">
                          <a:solidFill>
                            <a:srgbClr val="000000"/>
                          </a:solidFill>
                          <a:effectLst/>
                          <a:latin typeface="Bahnschrift SemiBold" panose="020B0502040204020203" pitchFamily="34" charset="0"/>
                        </a:rPr>
                        <a:t>overload</a:t>
                      </a:r>
                      <a:r>
                        <a:rPr lang="fr-FR" sz="700" b="0" i="0" u="none" strike="noStrike" dirty="0">
                          <a:solidFill>
                            <a:srgbClr val="000000"/>
                          </a:solidFill>
                          <a:effectLst/>
                          <a:latin typeface="Bahnschrift SemiBold" panose="020B0502040204020203" pitchFamily="34" charset="0"/>
                        </a:rPr>
                        <a:t> due to </a:t>
                      </a:r>
                      <a:r>
                        <a:rPr lang="fr-FR" sz="700" b="0" i="0" u="none" strike="noStrike" dirty="0" err="1">
                          <a:solidFill>
                            <a:srgbClr val="000000"/>
                          </a:solidFill>
                          <a:effectLst/>
                          <a:latin typeface="Bahnschrift SemiBold" panose="020B0502040204020203" pitchFamily="34" charset="0"/>
                        </a:rPr>
                        <a:t>increased</a:t>
                      </a:r>
                      <a:r>
                        <a:rPr lang="fr-FR" sz="700" b="0" i="0" u="none" strike="noStrike" dirty="0">
                          <a:solidFill>
                            <a:srgbClr val="000000"/>
                          </a:solidFill>
                          <a:effectLst/>
                          <a:latin typeface="Bahnschrift SemiBold" panose="020B0502040204020203" pitchFamily="34" charset="0"/>
                        </a:rPr>
                        <a:t> flow; </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err="1">
                          <a:solidFill>
                            <a:srgbClr val="000000"/>
                          </a:solidFill>
                          <a:effectLst/>
                          <a:latin typeface="Bahnschrift SemiBold" panose="020B0502040204020203" pitchFamily="34" charset="0"/>
                        </a:rPr>
                        <a:t>Resize the server (track the call history over a period of time in order to anticipate appropriate scaling); Monitor the server (to see the load of everything that passes through the server)</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Calibri" panose="020F0502020204030204" pitchFamily="34" charset="0"/>
                        </a:rPr>
                        <a:t>CTI: 0 times a </a:t>
                      </a:r>
                      <a:r>
                        <a:rPr lang="fr-FR" sz="700" b="0" i="0" u="none" strike="noStrike" dirty="0" err="1">
                          <a:solidFill>
                            <a:srgbClr val="000000"/>
                          </a:solidFill>
                          <a:effectLst/>
                          <a:latin typeface="Calibri" panose="020F0502020204030204" pitchFamily="34" charset="0"/>
                        </a:rPr>
                        <a:t>year</a:t>
                      </a:r>
                      <a:r>
                        <a:rPr lang="fr-FR" sz="700" b="0" i="0" u="none" strike="noStrike" dirty="0">
                          <a:solidFill>
                            <a:srgbClr val="000000"/>
                          </a:solidFill>
                          <a:effectLst/>
                          <a:latin typeface="Calibri" panose="020F0502020204030204" pitchFamily="34" charset="0"/>
                        </a:rPr>
                        <a:t> </a:t>
                      </a:r>
                      <a:br>
                        <a:rPr lang="fr-FR" sz="700" b="0" i="0" u="none" strike="noStrike" dirty="0">
                          <a:solidFill>
                            <a:srgbClr val="000000"/>
                          </a:solidFill>
                          <a:effectLst/>
                          <a:latin typeface="Calibri" panose="020F0502020204030204" pitchFamily="34" charset="0"/>
                        </a:rPr>
                      </a:br>
                      <a:r>
                        <a:rPr lang="fr-FR" sz="700" b="0" i="0" u="none" strike="noStrike" dirty="0">
                          <a:solidFill>
                            <a:srgbClr val="000000"/>
                          </a:solidFill>
                          <a:effectLst/>
                          <a:latin typeface="Calibri" panose="020F0502020204030204" pitchFamily="34" charset="0"/>
                        </a:rPr>
                        <a:t>SLAVE: 2 times a </a:t>
                      </a:r>
                      <a:r>
                        <a:rPr lang="fr-FR" sz="700" b="0" i="0" u="none" strike="noStrike" dirty="0" err="1">
                          <a:solidFill>
                            <a:srgbClr val="000000"/>
                          </a:solidFill>
                          <a:effectLst/>
                          <a:latin typeface="Calibri" panose="020F0502020204030204" pitchFamily="34" charset="0"/>
                        </a:rPr>
                        <a:t>month</a:t>
                      </a:r>
                      <a:br>
                        <a:rPr lang="fr-FR" sz="700" b="0" i="0" u="none" strike="noStrike" dirty="0">
                          <a:solidFill>
                            <a:srgbClr val="000000"/>
                          </a:solidFill>
                          <a:effectLst/>
                          <a:latin typeface="Calibri" panose="020F0502020204030204" pitchFamily="34" charset="0"/>
                        </a:rPr>
                      </a:br>
                      <a:r>
                        <a:rPr lang="fr-FR" sz="700" b="0" i="0" u="none" strike="noStrike" dirty="0">
                          <a:solidFill>
                            <a:srgbClr val="000000"/>
                          </a:solidFill>
                          <a:effectLst/>
                          <a:latin typeface="Calibri" panose="020F0502020204030204" pitchFamily="34" charset="0"/>
                        </a:rPr>
                        <a:t>4 times per </a:t>
                      </a:r>
                      <a:r>
                        <a:rPr lang="fr-FR" sz="700" b="0" i="0" u="none" strike="noStrike" dirty="0" err="1">
                          <a:solidFill>
                            <a:srgbClr val="000000"/>
                          </a:solidFill>
                          <a:effectLst/>
                          <a:latin typeface="Calibri" panose="020F0502020204030204" pitchFamily="34" charset="0"/>
                        </a:rPr>
                        <a:t>trimester</a:t>
                      </a:r>
                      <a:br>
                        <a:rPr lang="fr-FR" sz="700" b="0" i="0" u="none" strike="noStrike" dirty="0">
                          <a:solidFill>
                            <a:srgbClr val="000000"/>
                          </a:solidFill>
                          <a:effectLst/>
                          <a:latin typeface="Calibri" panose="020F0502020204030204" pitchFamily="34" charset="0"/>
                        </a:rPr>
                      </a:br>
                      <a:r>
                        <a:rPr lang="fr-FR" sz="700" b="0" i="0" u="none" strike="noStrike" dirty="0">
                          <a:solidFill>
                            <a:srgbClr val="000000"/>
                          </a:solidFill>
                          <a:effectLst/>
                          <a:latin typeface="Calibri" panose="020F0502020204030204" pitchFamily="34" charset="0"/>
                        </a:rPr>
                        <a:t>6 times per </a:t>
                      </a:r>
                      <a:r>
                        <a:rPr lang="fr-FR" sz="700" b="0" i="0" u="none" strike="noStrike" dirty="0" err="1">
                          <a:solidFill>
                            <a:srgbClr val="000000"/>
                          </a:solidFill>
                          <a:effectLst/>
                          <a:latin typeface="Calibri" panose="020F0502020204030204" pitchFamily="34" charset="0"/>
                        </a:rPr>
                        <a:t>semester</a:t>
                      </a:r>
                      <a:br>
                        <a:rPr lang="fr-FR" sz="700" b="0" i="0" u="none" strike="noStrike" dirty="0">
                          <a:solidFill>
                            <a:srgbClr val="000000"/>
                          </a:solidFill>
                          <a:effectLst/>
                          <a:latin typeface="Calibri" panose="020F0502020204030204" pitchFamily="34" charset="0"/>
                        </a:rPr>
                      </a:br>
                      <a:r>
                        <a:rPr lang="fr-FR" sz="700" b="0" i="0" u="none" strike="noStrike" dirty="0">
                          <a:solidFill>
                            <a:srgbClr val="000000"/>
                          </a:solidFill>
                          <a:effectLst/>
                          <a:latin typeface="Calibri" panose="020F0502020204030204" pitchFamily="34" charset="0"/>
                        </a:rPr>
                        <a:t>10 times a </a:t>
                      </a:r>
                      <a:r>
                        <a:rPr lang="fr-FR" sz="700" b="0" i="0" u="none" strike="noStrike" dirty="0" err="1">
                          <a:solidFill>
                            <a:srgbClr val="000000"/>
                          </a:solidFill>
                          <a:effectLst/>
                          <a:latin typeface="Calibri" panose="020F0502020204030204" pitchFamily="34" charset="0"/>
                        </a:rPr>
                        <a:t>year</a:t>
                      </a:r>
                      <a:br>
                        <a:rPr lang="fr-FR" sz="700" b="0" i="0" u="none" strike="noStrike" dirty="0">
                          <a:solidFill>
                            <a:srgbClr val="000000"/>
                          </a:solidFill>
                          <a:effectLst/>
                          <a:latin typeface="Calibri" panose="020F0502020204030204" pitchFamily="34" charset="0"/>
                        </a:rPr>
                      </a:br>
                      <a:r>
                        <a:rPr lang="fr-FR" sz="700" b="0" i="0" u="none" strike="noStrike" dirty="0" err="1">
                          <a:solidFill>
                            <a:srgbClr val="000000"/>
                          </a:solidFill>
                          <a:effectLst/>
                          <a:latin typeface="Calibri" panose="020F0502020204030204" pitchFamily="34" charset="0"/>
                        </a:rPr>
                        <a:t>Reporting</a:t>
                      </a:r>
                      <a:r>
                        <a:rPr lang="fr-FR" sz="700" b="0" i="0" u="none" strike="noStrike" dirty="0">
                          <a:solidFill>
                            <a:srgbClr val="000000"/>
                          </a:solidFill>
                          <a:effectLst/>
                          <a:latin typeface="Calibri" panose="020F0502020204030204" pitchFamily="34" charset="0"/>
                        </a:rPr>
                        <a:t> service bug</a:t>
                      </a:r>
                      <a:br>
                        <a:rPr lang="fr-FR" sz="700" b="0" i="0" u="none" strike="noStrike" dirty="0">
                          <a:solidFill>
                            <a:srgbClr val="000000"/>
                          </a:solidFill>
                          <a:effectLst/>
                          <a:latin typeface="Calibri" panose="020F0502020204030204" pitchFamily="34" charset="0"/>
                        </a:rPr>
                      </a:br>
                      <a:r>
                        <a:rPr lang="fr-FR" sz="700" b="0" i="0" u="none" strike="noStrike" dirty="0">
                          <a:solidFill>
                            <a:srgbClr val="000000"/>
                          </a:solidFill>
                          <a:effectLst/>
                          <a:latin typeface="Calibri" panose="020F0502020204030204" pitchFamily="34" charset="0"/>
                        </a:rPr>
                        <a:t>2 times per </a:t>
                      </a:r>
                      <a:r>
                        <a:rPr lang="fr-FR" sz="700" b="0" i="0" u="none" strike="noStrike" dirty="0" err="1">
                          <a:solidFill>
                            <a:srgbClr val="000000"/>
                          </a:solidFill>
                          <a:effectLst/>
                          <a:latin typeface="Calibri" panose="020F0502020204030204" pitchFamily="34" charset="0"/>
                        </a:rPr>
                        <a:t>three</a:t>
                      </a:r>
                      <a:r>
                        <a:rPr lang="fr-FR" sz="700" b="0" i="0" u="none" strike="noStrike" dirty="0">
                          <a:solidFill>
                            <a:srgbClr val="000000"/>
                          </a:solidFill>
                          <a:effectLst/>
                          <a:latin typeface="Calibri" panose="020F0502020204030204" pitchFamily="34" charset="0"/>
                        </a:rPr>
                        <a:t> </a:t>
                      </a:r>
                      <a:r>
                        <a:rPr lang="fr-FR" sz="700" b="0" i="0" u="none" strike="noStrike" dirty="0" err="1">
                          <a:solidFill>
                            <a:srgbClr val="000000"/>
                          </a:solidFill>
                          <a:effectLst/>
                          <a:latin typeface="Calibri" panose="020F0502020204030204" pitchFamily="34" charset="0"/>
                        </a:rPr>
                        <a:t>months</a:t>
                      </a:r>
                      <a:r>
                        <a:rPr lang="fr-FR" sz="700" b="0" i="0" u="none" strike="noStrike" dirty="0">
                          <a:solidFill>
                            <a:srgbClr val="000000"/>
                          </a:solidFill>
                          <a:effectLst/>
                          <a:latin typeface="Calibri" panose="020F0502020204030204" pitchFamily="34" charset="0"/>
                        </a:rPr>
                        <a:t> - 3 times per six </a:t>
                      </a:r>
                      <a:r>
                        <a:rPr lang="fr-FR" sz="700" b="0" i="0" u="none" strike="noStrike" dirty="0" err="1">
                          <a:solidFill>
                            <a:srgbClr val="000000"/>
                          </a:solidFill>
                          <a:effectLst/>
                          <a:latin typeface="Calibri" panose="020F0502020204030204" pitchFamily="34" charset="0"/>
                        </a:rPr>
                        <a:t>months</a:t>
                      </a:r>
                      <a:br>
                        <a:rPr lang="fr-FR" sz="700" b="0" i="0" u="none" strike="noStrike" dirty="0">
                          <a:solidFill>
                            <a:srgbClr val="000000"/>
                          </a:solidFill>
                          <a:effectLst/>
                          <a:latin typeface="Calibri" panose="020F0502020204030204" pitchFamily="34" charset="0"/>
                        </a:rPr>
                      </a:br>
                      <a:endParaRPr lang="fr-FR" sz="700" b="0" i="0" u="none" strike="noStrike" dirty="0">
                        <a:solidFill>
                          <a:srgbClr val="000000"/>
                        </a:solidFill>
                        <a:effectLst/>
                        <a:latin typeface="Calibri" panose="020F0502020204030204"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953302552"/>
                  </a:ext>
                </a:extLst>
              </a:tr>
              <a:tr h="316554">
                <a:tc>
                  <a:txBody>
                    <a:bodyPr/>
                    <a:lstStyle/>
                    <a:p>
                      <a:pPr algn="ctr" fontAlgn="ctr"/>
                      <a:r>
                        <a:rPr lang="fr-FR" sz="600" b="0" i="0" u="none" strike="noStrike">
                          <a:solidFill>
                            <a:srgbClr val="000000"/>
                          </a:solidFill>
                          <a:effectLst/>
                          <a:latin typeface="Bahnschrift SemiBold" panose="020B0502040204020203" pitchFamily="34" charset="0"/>
                        </a:rPr>
                        <a:t>5</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Hermes database bug ( Database corrupted )</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err="1">
                          <a:solidFill>
                            <a:srgbClr val="000000"/>
                          </a:solidFill>
                          <a:effectLst/>
                          <a:latin typeface="Bahnschrift SemiBold" panose="020B0502040204020203" pitchFamily="34" charset="0"/>
                        </a:rPr>
                        <a:t>Unavailability</a:t>
                      </a:r>
                      <a:r>
                        <a:rPr lang="fr-FR" sz="700" b="0" i="0" u="none" strike="noStrike" dirty="0">
                          <a:solidFill>
                            <a:srgbClr val="000000"/>
                          </a:solidFill>
                          <a:effectLst/>
                          <a:latin typeface="Bahnschrift SemiBold" panose="020B0502040204020203" pitchFamily="34" charset="0"/>
                        </a:rPr>
                        <a:t> of information at </a:t>
                      </a:r>
                      <a:r>
                        <a:rPr lang="fr-FR" sz="700" b="0" i="0" u="none" strike="noStrike" dirty="0" err="1">
                          <a:solidFill>
                            <a:srgbClr val="000000"/>
                          </a:solidFill>
                          <a:effectLst/>
                          <a:latin typeface="Bahnschrift SemiBold" panose="020B0502040204020203" pitchFamily="34" charset="0"/>
                        </a:rPr>
                        <a:t>reporting</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level</a:t>
                      </a:r>
                      <a:r>
                        <a:rPr lang="fr-FR" sz="700" b="0" i="0" u="none" strike="noStrike" dirty="0">
                          <a:solidFill>
                            <a:srgbClr val="000000"/>
                          </a:solidFill>
                          <a:effectLst/>
                          <a:latin typeface="Bahnschrift SemiBold" panose="020B0502040204020203" pitchFamily="34" charset="0"/>
                        </a:rPr>
                        <a:t>_ </a:t>
                      </a:r>
                      <a:r>
                        <a:rPr lang="fr-FR" sz="700" b="0" i="0" u="none" strike="noStrike" dirty="0" err="1">
                          <a:solidFill>
                            <a:srgbClr val="000000"/>
                          </a:solidFill>
                          <a:effectLst/>
                          <a:latin typeface="Bahnschrift SemiBold" panose="020B0502040204020203" pitchFamily="34" charset="0"/>
                        </a:rPr>
                        <a:t>inability</a:t>
                      </a:r>
                      <a:r>
                        <a:rPr lang="fr-FR" sz="700" b="0" i="0" u="none" strike="noStrike" dirty="0">
                          <a:solidFill>
                            <a:srgbClr val="000000"/>
                          </a:solidFill>
                          <a:effectLst/>
                          <a:latin typeface="Bahnschrift SemiBold" panose="020B0502040204020203" pitchFamily="34" charset="0"/>
                        </a:rPr>
                        <a:t> to log in for an agent </a:t>
                      </a:r>
                      <a:r>
                        <a:rPr lang="fr-FR" sz="700" b="0" i="0" u="none" strike="noStrike" dirty="0" err="1">
                          <a:solidFill>
                            <a:srgbClr val="000000"/>
                          </a:solidFill>
                          <a:effectLst/>
                          <a:latin typeface="Bahnschrift SemiBold" panose="020B0502040204020203" pitchFamily="34" charset="0"/>
                        </a:rPr>
                        <a:t>who</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was</a:t>
                      </a:r>
                      <a:r>
                        <a:rPr lang="fr-FR" sz="700" b="0" i="0" u="none" strike="noStrike" dirty="0">
                          <a:solidFill>
                            <a:srgbClr val="000000"/>
                          </a:solidFill>
                          <a:effectLst/>
                          <a:latin typeface="Bahnschrift SemiBold" panose="020B0502040204020203" pitchFamily="34" charset="0"/>
                        </a:rPr>
                        <a:t> not </a:t>
                      </a:r>
                      <a:r>
                        <a:rPr lang="fr-FR" sz="700" b="0" i="0" u="none" strike="noStrike" dirty="0" err="1">
                          <a:solidFill>
                            <a:srgbClr val="000000"/>
                          </a:solidFill>
                          <a:effectLst/>
                          <a:latin typeface="Bahnschrift SemiBold" panose="020B0502040204020203" pitchFamily="34" charset="0"/>
                        </a:rPr>
                        <a:t>logged</a:t>
                      </a:r>
                      <a:r>
                        <a:rPr lang="fr-FR" sz="700" b="0" i="0" u="none" strike="noStrike" dirty="0">
                          <a:solidFill>
                            <a:srgbClr val="000000"/>
                          </a:solidFill>
                          <a:effectLst/>
                          <a:latin typeface="Bahnschrift SemiBold" panose="020B0502040204020203" pitchFamily="34" charset="0"/>
                        </a:rPr>
                        <a:t> in </a:t>
                      </a:r>
                      <a:r>
                        <a:rPr lang="fr-FR" sz="700" b="0" i="0" u="none" strike="noStrike" dirty="0" err="1">
                          <a:solidFill>
                            <a:srgbClr val="000000"/>
                          </a:solidFill>
                          <a:effectLst/>
                          <a:latin typeface="Bahnschrift SemiBold" panose="020B0502040204020203" pitchFamily="34" charset="0"/>
                        </a:rPr>
                        <a:t>before</a:t>
                      </a:r>
                      <a:r>
                        <a:rPr lang="fr-FR" sz="700" b="0" i="0" u="none" strike="noStrike" dirty="0">
                          <a:solidFill>
                            <a:srgbClr val="000000"/>
                          </a:solidFill>
                          <a:effectLst/>
                          <a:latin typeface="Bahnschrift SemiBold" panose="020B0502040204020203" pitchFamily="34" charset="0"/>
                        </a:rPr>
                        <a:t> the incident</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fr-FR"/>
                    </a:p>
                  </a:txBody>
                  <a:tcPr/>
                </a:tc>
                <a:tc vMerge="1">
                  <a:txBody>
                    <a:bodyPr/>
                    <a:lstStyle/>
                    <a:p>
                      <a:endParaRPr lang="fr-FR"/>
                    </a:p>
                  </a:txBody>
                  <a:tcPr/>
                </a:tc>
                <a:tc>
                  <a:txBody>
                    <a:bodyPr/>
                    <a:lstStyle/>
                    <a:p>
                      <a:pPr algn="l" fontAlgn="ctr"/>
                      <a:r>
                        <a:rPr lang="fr-FR" sz="700" b="0" i="0" u="none" strike="noStrike" dirty="0" err="1">
                          <a:solidFill>
                            <a:srgbClr val="000000"/>
                          </a:solidFill>
                          <a:effectLst/>
                          <a:latin typeface="Bahnschrift SemiBold" panose="020B0502040204020203" pitchFamily="34" charset="0"/>
                        </a:rPr>
                        <a:t>Manual</a:t>
                      </a:r>
                      <a:r>
                        <a:rPr lang="fr-FR" sz="700" b="0" i="0" u="none" strike="noStrike" dirty="0">
                          <a:solidFill>
                            <a:srgbClr val="000000"/>
                          </a:solidFill>
                          <a:effectLst/>
                          <a:latin typeface="Bahnschrift SemiBold" panose="020B0502040204020203" pitchFamily="34" charset="0"/>
                        </a:rPr>
                        <a:t> restart of the SQL service; </a:t>
                      </a:r>
                      <a:r>
                        <a:rPr lang="fr-FR" sz="700" b="0" i="0" u="none" strike="noStrike" dirty="0" err="1">
                          <a:solidFill>
                            <a:srgbClr val="000000"/>
                          </a:solidFill>
                          <a:effectLst/>
                          <a:latin typeface="Bahnschrift SemiBold" panose="020B0502040204020203" pitchFamily="34" charset="0"/>
                        </a:rPr>
                        <a:t>Execution</a:t>
                      </a:r>
                      <a:r>
                        <a:rPr lang="fr-FR" sz="700" b="0" i="0" u="none" strike="noStrike" dirty="0">
                          <a:solidFill>
                            <a:srgbClr val="000000"/>
                          </a:solidFill>
                          <a:effectLst/>
                          <a:latin typeface="Bahnschrift SemiBold" panose="020B0502040204020203" pitchFamily="34" charset="0"/>
                        </a:rPr>
                        <a:t> of the maintenance script</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a:solidFill>
                            <a:srgbClr val="000000"/>
                          </a:solidFill>
                          <a:effectLst/>
                          <a:latin typeface="Bahnschrift SemiBold" panose="020B0502040204020203" pitchFamily="34" charset="0"/>
                        </a:rPr>
                        <a:t>30 minutes</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fr-FR"/>
                    </a:p>
                  </a:txBody>
                  <a:tcPr/>
                </a:tc>
                <a:tc>
                  <a:txBody>
                    <a:bodyPr/>
                    <a:lstStyle/>
                    <a:p>
                      <a:pPr algn="l" fontAlgn="ctr"/>
                      <a:r>
                        <a:rPr lang="fr-FR" sz="700" b="0" i="0" u="none" strike="noStrike" dirty="0">
                          <a:solidFill>
                            <a:srgbClr val="000000"/>
                          </a:solidFill>
                          <a:effectLst/>
                          <a:latin typeface="Bahnschrift SemiBold" panose="020B0502040204020203" pitchFamily="34" charset="0"/>
                        </a:rPr>
                        <a:t>Major </a:t>
                      </a:r>
                      <a:r>
                        <a:rPr lang="fr-FR" sz="700" b="0" i="0" u="none" strike="noStrike" dirty="0" err="1">
                          <a:solidFill>
                            <a:srgbClr val="000000"/>
                          </a:solidFill>
                          <a:effectLst/>
                          <a:latin typeface="Bahnschrift SemiBold" panose="020B0502040204020203" pitchFamily="34" charset="0"/>
                        </a:rPr>
                        <a:t>risk</a:t>
                      </a:r>
                      <a:r>
                        <a:rPr lang="fr-FR" sz="700" b="0" i="0" u="none" strike="noStrike" dirty="0">
                          <a:solidFill>
                            <a:srgbClr val="000000"/>
                          </a:solidFill>
                          <a:effectLst/>
                          <a:latin typeface="Bahnschrift SemiBold" panose="020B0502040204020203" pitchFamily="34" charset="0"/>
                        </a:rPr>
                        <a:t>, inaccessible </a:t>
                      </a:r>
                      <a:r>
                        <a:rPr lang="fr-FR" sz="700" b="0" i="0" u="none" strike="noStrike" dirty="0" err="1">
                          <a:solidFill>
                            <a:srgbClr val="000000"/>
                          </a:solidFill>
                          <a:effectLst/>
                          <a:latin typeface="Bahnschrift SemiBold" panose="020B0502040204020203" pitchFamily="34" charset="0"/>
                        </a:rPr>
                        <a:t>database</a:t>
                      </a:r>
                      <a:r>
                        <a:rPr lang="fr-FR" sz="700" b="0" i="0" u="none" strike="noStrike" dirty="0">
                          <a:solidFill>
                            <a:srgbClr val="000000"/>
                          </a:solidFill>
                          <a:effectLst/>
                          <a:latin typeface="Bahnschrift SemiBold" panose="020B0502040204020203" pitchFamily="34" charset="0"/>
                        </a:rPr>
                        <a:t> due to the </a:t>
                      </a:r>
                      <a:r>
                        <a:rPr lang="fr-FR" sz="700" b="0" i="0" u="none" strike="noStrike" dirty="0" err="1">
                          <a:solidFill>
                            <a:srgbClr val="000000"/>
                          </a:solidFill>
                          <a:effectLst/>
                          <a:latin typeface="Bahnschrift SemiBold" panose="020B0502040204020203" pitchFamily="34" charset="0"/>
                        </a:rPr>
                        <a:t>fact</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that</a:t>
                      </a:r>
                      <a:r>
                        <a:rPr lang="fr-FR" sz="700" b="0" i="0" u="none" strike="noStrike" dirty="0">
                          <a:solidFill>
                            <a:srgbClr val="000000"/>
                          </a:solidFill>
                          <a:effectLst/>
                          <a:latin typeface="Bahnschrift SemiBold" panose="020B0502040204020203" pitchFamily="34" charset="0"/>
                        </a:rPr>
                        <a:t> no production data </a:t>
                      </a:r>
                      <a:r>
                        <a:rPr lang="fr-FR" sz="700" b="0" i="0" u="none" strike="noStrike" dirty="0" err="1">
                          <a:solidFill>
                            <a:srgbClr val="000000"/>
                          </a:solidFill>
                          <a:effectLst/>
                          <a:latin typeface="Bahnschrift SemiBold" panose="020B0502040204020203" pitchFamily="34" charset="0"/>
                        </a:rPr>
                        <a:t>can</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be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recorded</a:t>
                      </a:r>
                      <a:r>
                        <a:rPr lang="fr-FR" sz="700" b="0" i="0" u="none" strike="noStrike" dirty="0">
                          <a:solidFill>
                            <a:srgbClr val="000000"/>
                          </a:solidFill>
                          <a:effectLst/>
                          <a:latin typeface="Bahnschrift SemiBold" panose="020B0502040204020203" pitchFamily="34" charset="0"/>
                        </a:rPr>
                        <a:t>.</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Power </a:t>
                      </a:r>
                      <a:r>
                        <a:rPr lang="fr-FR" sz="700" b="0" i="0" u="none" strike="noStrike" dirty="0" err="1">
                          <a:solidFill>
                            <a:srgbClr val="000000"/>
                          </a:solidFill>
                          <a:effectLst/>
                          <a:latin typeface="Bahnschrift SemiBold" panose="020B0502040204020203" pitchFamily="34" charset="0"/>
                        </a:rPr>
                        <a:t>outage</a:t>
                      </a:r>
                      <a:r>
                        <a:rPr lang="fr-FR" sz="700" b="0" i="0" u="none" strike="noStrike" dirty="0">
                          <a:solidFill>
                            <a:srgbClr val="000000"/>
                          </a:solidFill>
                          <a:effectLst/>
                          <a:latin typeface="Bahnschrift SemiBold" panose="020B0502040204020203" pitchFamily="34" charset="0"/>
                        </a:rPr>
                        <a:t> or not; no back up to </a:t>
                      </a:r>
                      <a:r>
                        <a:rPr lang="fr-FR" sz="700" b="0" i="0" u="none" strike="noStrike" dirty="0" err="1">
                          <a:solidFill>
                            <a:srgbClr val="000000"/>
                          </a:solidFill>
                          <a:effectLst/>
                          <a:latin typeface="Bahnschrift SemiBold" panose="020B0502040204020203" pitchFamily="34" charset="0"/>
                        </a:rPr>
                        <a:t>take</a:t>
                      </a:r>
                      <a:r>
                        <a:rPr lang="fr-FR" sz="700" b="0" i="0" u="none" strike="noStrike" dirty="0">
                          <a:solidFill>
                            <a:srgbClr val="000000"/>
                          </a:solidFill>
                          <a:effectLst/>
                          <a:latin typeface="Bahnschrift SemiBold" panose="020B0502040204020203" pitchFamily="34" charset="0"/>
                        </a:rPr>
                        <a:t> over</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Install a </a:t>
                      </a:r>
                      <a:r>
                        <a:rPr lang="fr-FR" sz="700" b="0" i="0" u="none" strike="noStrike" dirty="0" err="1">
                          <a:solidFill>
                            <a:srgbClr val="000000"/>
                          </a:solidFill>
                          <a:effectLst/>
                          <a:latin typeface="Bahnschrift SemiBold" panose="020B0502040204020203" pitchFamily="34" charset="0"/>
                        </a:rPr>
                        <a:t>regulator</a:t>
                      </a:r>
                      <a:r>
                        <a:rPr lang="fr-FR" sz="700" b="0" i="0" u="none" strike="noStrike" dirty="0">
                          <a:solidFill>
                            <a:srgbClr val="000000"/>
                          </a:solidFill>
                          <a:effectLst/>
                          <a:latin typeface="Bahnschrift SemiBold" panose="020B0502040204020203" pitchFamily="34" charset="0"/>
                        </a:rPr>
                        <a:t> and an </a:t>
                      </a:r>
                      <a:r>
                        <a:rPr lang="fr-FR" sz="700" b="0" i="0" u="none" strike="noStrike" dirty="0" err="1">
                          <a:solidFill>
                            <a:srgbClr val="000000"/>
                          </a:solidFill>
                          <a:effectLst/>
                          <a:latin typeface="Bahnschrift SemiBold" panose="020B0502040204020203" pitchFamily="34" charset="0"/>
                        </a:rPr>
                        <a:t>inverter</a:t>
                      </a:r>
                      <a:r>
                        <a:rPr lang="fr-FR" sz="700" b="0" i="0" u="none" strike="noStrike" dirty="0">
                          <a:solidFill>
                            <a:srgbClr val="000000"/>
                          </a:solidFill>
                          <a:effectLst/>
                          <a:latin typeface="Bahnschrift SemiBold" panose="020B0502040204020203" pitchFamily="34" charset="0"/>
                        </a:rPr>
                        <a:t> and </a:t>
                      </a:r>
                      <a:r>
                        <a:rPr lang="fr-FR" sz="700" b="0" i="0" u="none" strike="noStrike" dirty="0" err="1">
                          <a:solidFill>
                            <a:srgbClr val="000000"/>
                          </a:solidFill>
                          <a:effectLst/>
                          <a:latin typeface="Bahnschrift SemiBold" panose="020B0502040204020203" pitchFamily="34" charset="0"/>
                        </a:rPr>
                        <a:t>ensure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their</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regular</a:t>
                      </a:r>
                      <a:r>
                        <a:rPr lang="fr-FR" sz="700" b="0" i="0" u="none" strike="noStrike" dirty="0">
                          <a:solidFill>
                            <a:srgbClr val="000000"/>
                          </a:solidFill>
                          <a:effectLst/>
                          <a:latin typeface="Bahnschrift SemiBold" panose="020B0502040204020203" pitchFamily="34" charset="0"/>
                        </a:rPr>
                        <a:t> maintenance; set up </a:t>
                      </a:r>
                      <a:r>
                        <a:rPr lang="fr-FR" sz="700" b="0" i="0" u="none" strike="noStrike" dirty="0" err="1">
                          <a:solidFill>
                            <a:srgbClr val="000000"/>
                          </a:solidFill>
                          <a:effectLst/>
                          <a:latin typeface="Bahnschrift SemiBold" panose="020B0502040204020203" pitchFamily="34" charset="0"/>
                        </a:rPr>
                        <a:t>alerts</a:t>
                      </a:r>
                      <a:r>
                        <a:rPr lang="fr-FR" sz="700" b="0" i="0" u="none" strike="noStrike" dirty="0">
                          <a:solidFill>
                            <a:srgbClr val="000000"/>
                          </a:solidFill>
                          <a:effectLst/>
                          <a:latin typeface="Bahnschrift SemiBold" panose="020B0502040204020203" pitchFamily="34" charset="0"/>
                        </a:rPr>
                        <a:t> to </a:t>
                      </a:r>
                      <a:r>
                        <a:rPr lang="fr-FR" sz="700" b="0" i="0" u="none" strike="noStrike" dirty="0" err="1">
                          <a:solidFill>
                            <a:srgbClr val="000000"/>
                          </a:solidFill>
                          <a:effectLst/>
                          <a:latin typeface="Bahnschrift SemiBold" panose="020B0502040204020203" pitchFamily="34" charset="0"/>
                        </a:rPr>
                        <a:t>be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informed</a:t>
                      </a:r>
                      <a:r>
                        <a:rPr lang="fr-FR" sz="700" b="0" i="0" u="none" strike="noStrike" dirty="0">
                          <a:solidFill>
                            <a:srgbClr val="000000"/>
                          </a:solidFill>
                          <a:effectLst/>
                          <a:latin typeface="Bahnschrift SemiBold" panose="020B0502040204020203" pitchFamily="34" charset="0"/>
                        </a:rPr>
                        <a:t> in time; set up back-up </a:t>
                      </a:r>
                      <a:r>
                        <a:rPr lang="fr-FR" sz="700" b="0" i="0" u="none" strike="noStrike" dirty="0" err="1">
                          <a:solidFill>
                            <a:srgbClr val="000000"/>
                          </a:solidFill>
                          <a:effectLst/>
                          <a:latin typeface="Bahnschrift SemiBold" panose="020B0502040204020203" pitchFamily="34" charset="0"/>
                        </a:rPr>
                        <a:t>systems</a:t>
                      </a:r>
                      <a:r>
                        <a:rPr lang="fr-FR" sz="700" b="0" i="0" u="none" strike="noStrike" dirty="0">
                          <a:solidFill>
                            <a:srgbClr val="000000"/>
                          </a:solidFill>
                          <a:effectLst/>
                          <a:latin typeface="Bahnschrift SemiBold" panose="020B0502040204020203" pitchFamily="34" charset="0"/>
                        </a:rPr>
                        <a:t> to </a:t>
                      </a:r>
                      <a:r>
                        <a:rPr lang="fr-FR" sz="700" b="0" i="0" u="none" strike="noStrike" dirty="0" err="1">
                          <a:solidFill>
                            <a:srgbClr val="000000"/>
                          </a:solidFill>
                          <a:effectLst/>
                          <a:latin typeface="Bahnschrift SemiBold" panose="020B0502040204020203" pitchFamily="34" charset="0"/>
                        </a:rPr>
                        <a:t>ensure</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relay</a:t>
                      </a:r>
                      <a:r>
                        <a:rPr lang="fr-FR" sz="700" b="0" i="0" u="none" strike="noStrike" dirty="0">
                          <a:solidFill>
                            <a:srgbClr val="000000"/>
                          </a:solidFill>
                          <a:effectLst/>
                          <a:latin typeface="Bahnschrift SemiBold" panose="020B0502040204020203" pitchFamily="34" charset="0"/>
                        </a:rPr>
                        <a:t>; </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0 times </a:t>
                      </a:r>
                      <a:r>
                        <a:rPr lang="fr-FR" sz="700" b="0" i="0" u="none" strike="noStrike" dirty="0" err="1">
                          <a:solidFill>
                            <a:srgbClr val="000000"/>
                          </a:solidFill>
                          <a:effectLst/>
                          <a:latin typeface="Bahnschrift SemiBold" panose="020B0502040204020203" pitchFamily="34" charset="0"/>
                        </a:rPr>
                        <a:t>during</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semester</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is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during</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year</a:t>
                      </a:r>
                      <a:r>
                        <a:rPr lang="fr-FR" sz="700" b="0" i="0" u="none" strike="noStrike" dirty="0">
                          <a:solidFill>
                            <a:srgbClr val="000000"/>
                          </a:solidFill>
                          <a:effectLst/>
                          <a:latin typeface="Bahnschrift SemiBold" panose="020B0502040204020203" pitchFamily="34" charset="0"/>
                        </a:rPr>
                        <a:t> </a:t>
                      </a:r>
                      <a:br>
                        <a:rPr lang="fr-FR" sz="700" b="0" i="0" u="none" strike="noStrike" dirty="0">
                          <a:solidFill>
                            <a:srgbClr val="000000"/>
                          </a:solidFill>
                          <a:effectLst/>
                          <a:latin typeface="Bahnschrift SemiBold" panose="020B0502040204020203" pitchFamily="34" charset="0"/>
                        </a:rPr>
                      </a:br>
                      <a:br>
                        <a:rPr lang="fr-FR" sz="700" b="0" i="0" u="none" strike="noStrike" dirty="0">
                          <a:solidFill>
                            <a:srgbClr val="000000"/>
                          </a:solidFill>
                          <a:effectLst/>
                          <a:latin typeface="Bahnschrift SemiBold" panose="020B0502040204020203" pitchFamily="34" charset="0"/>
                        </a:rPr>
                      </a:b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192094925"/>
                  </a:ext>
                </a:extLst>
              </a:tr>
            </a:tbl>
          </a:graphicData>
        </a:graphic>
      </p:graphicFrame>
    </p:spTree>
    <p:extLst>
      <p:ext uri="{BB962C8B-B14F-4D97-AF65-F5344CB8AC3E}">
        <p14:creationId xmlns:p14="http://schemas.microsoft.com/office/powerpoint/2010/main" val="3324637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ageCurlDouble"/>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32297" y="206756"/>
            <a:ext cx="2937753" cy="338554"/>
          </a:xfrm>
          <a:prstGeom prst="rect">
            <a:avLst/>
          </a:prstGeom>
          <a:noFill/>
        </p:spPr>
        <p:txBody>
          <a:bodyPr wrap="square" rtlCol="0">
            <a:spAutoFit/>
          </a:bodyPr>
          <a:lstStyle>
            <a:defPPr>
              <a:defRPr lang="fr-FR"/>
            </a:defPPr>
            <a:lvl1pPr>
              <a:defRPr sz="1600" b="1">
                <a:latin typeface="Helvetica" panose="020B0604020202020204" pitchFamily="34" charset="0"/>
                <a:cs typeface="Helvetica" panose="020B0604020202020204" pitchFamily="34" charset="0"/>
              </a:defRPr>
            </a:lvl1pPr>
          </a:lstStyle>
          <a:p>
            <a:r>
              <a:rPr lang="fr-FR"/>
              <a:t>Tool-related incidents</a:t>
            </a:r>
          </a:p>
        </p:txBody>
      </p:sp>
      <p:sp>
        <p:nvSpPr>
          <p:cNvPr id="5" name="Ellipse 4"/>
          <p:cNvSpPr/>
          <p:nvPr/>
        </p:nvSpPr>
        <p:spPr>
          <a:xfrm>
            <a:off x="201131" y="176616"/>
            <a:ext cx="389106" cy="3988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2</a:t>
            </a:r>
          </a:p>
        </p:txBody>
      </p:sp>
      <p:graphicFrame>
        <p:nvGraphicFramePr>
          <p:cNvPr id="6" name="Tableau 5"/>
          <p:cNvGraphicFramePr>
            <a:graphicFrameLocks noGrp="1"/>
          </p:cNvGraphicFramePr>
          <p:nvPr>
            <p:extLst>
              <p:ext uri="{D42A27DB-BD31-4B8C-83A1-F6EECF244321}">
                <p14:modId xmlns:p14="http://schemas.microsoft.com/office/powerpoint/2010/main" val="2168375077"/>
              </p:ext>
            </p:extLst>
          </p:nvPr>
        </p:nvGraphicFramePr>
        <p:xfrm>
          <a:off x="201131" y="726143"/>
          <a:ext cx="11766751" cy="5028065"/>
        </p:xfrm>
        <a:graphic>
          <a:graphicData uri="http://schemas.openxmlformats.org/drawingml/2006/table">
            <a:tbl>
              <a:tblPr/>
              <a:tblGrid>
                <a:gridCol w="174780">
                  <a:extLst>
                    <a:ext uri="{9D8B030D-6E8A-4147-A177-3AD203B41FA5}">
                      <a16:colId xmlns:a16="http://schemas.microsoft.com/office/drawing/2014/main" val="803663283"/>
                    </a:ext>
                  </a:extLst>
                </a:gridCol>
                <a:gridCol w="493495">
                  <a:extLst>
                    <a:ext uri="{9D8B030D-6E8A-4147-A177-3AD203B41FA5}">
                      <a16:colId xmlns:a16="http://schemas.microsoft.com/office/drawing/2014/main" val="3714263565"/>
                    </a:ext>
                  </a:extLst>
                </a:gridCol>
                <a:gridCol w="597590">
                  <a:extLst>
                    <a:ext uri="{9D8B030D-6E8A-4147-A177-3AD203B41FA5}">
                      <a16:colId xmlns:a16="http://schemas.microsoft.com/office/drawing/2014/main" val="3715066385"/>
                    </a:ext>
                  </a:extLst>
                </a:gridCol>
                <a:gridCol w="704257">
                  <a:extLst>
                    <a:ext uri="{9D8B030D-6E8A-4147-A177-3AD203B41FA5}">
                      <a16:colId xmlns:a16="http://schemas.microsoft.com/office/drawing/2014/main" val="702442567"/>
                    </a:ext>
                  </a:extLst>
                </a:gridCol>
                <a:gridCol w="945865">
                  <a:extLst>
                    <a:ext uri="{9D8B030D-6E8A-4147-A177-3AD203B41FA5}">
                      <a16:colId xmlns:a16="http://schemas.microsoft.com/office/drawing/2014/main" val="2798205220"/>
                    </a:ext>
                  </a:extLst>
                </a:gridCol>
                <a:gridCol w="566747">
                  <a:extLst>
                    <a:ext uri="{9D8B030D-6E8A-4147-A177-3AD203B41FA5}">
                      <a16:colId xmlns:a16="http://schemas.microsoft.com/office/drawing/2014/main" val="4294815768"/>
                    </a:ext>
                  </a:extLst>
                </a:gridCol>
                <a:gridCol w="966425">
                  <a:extLst>
                    <a:ext uri="{9D8B030D-6E8A-4147-A177-3AD203B41FA5}">
                      <a16:colId xmlns:a16="http://schemas.microsoft.com/office/drawing/2014/main" val="2192838292"/>
                    </a:ext>
                  </a:extLst>
                </a:gridCol>
                <a:gridCol w="664094">
                  <a:extLst>
                    <a:ext uri="{9D8B030D-6E8A-4147-A177-3AD203B41FA5}">
                      <a16:colId xmlns:a16="http://schemas.microsoft.com/office/drawing/2014/main" val="4044670875"/>
                    </a:ext>
                  </a:extLst>
                </a:gridCol>
                <a:gridCol w="1530927">
                  <a:extLst>
                    <a:ext uri="{9D8B030D-6E8A-4147-A177-3AD203B41FA5}">
                      <a16:colId xmlns:a16="http://schemas.microsoft.com/office/drawing/2014/main" val="2981534945"/>
                    </a:ext>
                  </a:extLst>
                </a:gridCol>
                <a:gridCol w="971565">
                  <a:extLst>
                    <a:ext uri="{9D8B030D-6E8A-4147-A177-3AD203B41FA5}">
                      <a16:colId xmlns:a16="http://schemas.microsoft.com/office/drawing/2014/main" val="667304398"/>
                    </a:ext>
                  </a:extLst>
                </a:gridCol>
                <a:gridCol w="967711">
                  <a:extLst>
                    <a:ext uri="{9D8B030D-6E8A-4147-A177-3AD203B41FA5}">
                      <a16:colId xmlns:a16="http://schemas.microsoft.com/office/drawing/2014/main" val="3397520237"/>
                    </a:ext>
                  </a:extLst>
                </a:gridCol>
                <a:gridCol w="967711">
                  <a:extLst>
                    <a:ext uri="{9D8B030D-6E8A-4147-A177-3AD203B41FA5}">
                      <a16:colId xmlns:a16="http://schemas.microsoft.com/office/drawing/2014/main" val="645050533"/>
                    </a:ext>
                  </a:extLst>
                </a:gridCol>
                <a:gridCol w="1197752">
                  <a:extLst>
                    <a:ext uri="{9D8B030D-6E8A-4147-A177-3AD203B41FA5}">
                      <a16:colId xmlns:a16="http://schemas.microsoft.com/office/drawing/2014/main" val="429492475"/>
                    </a:ext>
                  </a:extLst>
                </a:gridCol>
                <a:gridCol w="1017832">
                  <a:extLst>
                    <a:ext uri="{9D8B030D-6E8A-4147-A177-3AD203B41FA5}">
                      <a16:colId xmlns:a16="http://schemas.microsoft.com/office/drawing/2014/main" val="1417423885"/>
                    </a:ext>
                  </a:extLst>
                </a:gridCol>
              </a:tblGrid>
              <a:tr h="239025">
                <a:tc>
                  <a:txBody>
                    <a:bodyPr/>
                    <a:lstStyle/>
                    <a:p>
                      <a:pPr algn="ctr" fontAlgn="ctr"/>
                      <a:r>
                        <a:rPr lang="fr-FR" sz="700" b="1" i="0" u="none" strike="noStrike" dirty="0">
                          <a:solidFill>
                            <a:srgbClr val="FFFFFF"/>
                          </a:solidFill>
                          <a:effectLst/>
                          <a:latin typeface="Bahnschrift SemiBold" panose="020B0502040204020203" pitchFamily="34" charset="0"/>
                        </a:rPr>
                        <a:t>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RISK MAPPING</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TYPES OF INCIDENTS</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DESCRIPTION OF THE RISK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IMPACT</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SERVICES RESPONSIBLE FOR THE INCIDENT</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TECHNICAL LEADER Contact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ACTIONS TO BE CARRIED OUT AT THE LEVEL OF THE TECHNICAL AREA</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TIME TO RESOLVE THE INCIDENT</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OPERATIONAL APPROACH (PRODUCTION ACTION)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Level of tool depreciation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THREATS</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ACTIONS TO BE TAKEN TO ADDRESS THE THREATS</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FREQUENCY OF INCIDENTS OVER 12 MONTHS (July 2021 - July 2022)</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extLst>
                  <a:ext uri="{0D108BD9-81ED-4DB2-BD59-A6C34878D82A}">
                    <a16:rowId xmlns:a16="http://schemas.microsoft.com/office/drawing/2014/main" val="1566903106"/>
                  </a:ext>
                </a:extLst>
              </a:tr>
              <a:tr h="433234">
                <a:tc>
                  <a:txBody>
                    <a:bodyPr/>
                    <a:lstStyle/>
                    <a:p>
                      <a:pPr algn="ctr" fontAlgn="ctr"/>
                      <a:r>
                        <a:rPr lang="fr-FR" sz="700" b="1" i="0" u="none" strike="noStrike" dirty="0">
                          <a:solidFill>
                            <a:srgbClr val="000000"/>
                          </a:solidFill>
                          <a:effectLst/>
                          <a:latin typeface="Bahnschrift SemiBold" panose="020B0502040204020203" pitchFamily="34" charset="0"/>
                        </a:rPr>
                        <a:t>6</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r>
                        <a:rPr lang="fr-FR" sz="900" b="0" i="0" u="none" strike="noStrike" dirty="0">
                          <a:solidFill>
                            <a:srgbClr val="000000"/>
                          </a:solidFill>
                          <a:effectLst/>
                          <a:latin typeface="Bahnschrift SemiBold" panose="020B0502040204020203" pitchFamily="34" charset="0"/>
                        </a:rPr>
                        <a:t>TECHNICAL AND LOGISTICAL</a:t>
                      </a:r>
                    </a:p>
                  </a:txBody>
                  <a:tcPr marL="2015" marR="2015" marT="201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fr-FR" sz="700" b="0" i="0" u="none" strike="noStrike" dirty="0" err="1">
                          <a:solidFill>
                            <a:srgbClr val="000000"/>
                          </a:solidFill>
                          <a:effectLst/>
                          <a:latin typeface="Bahnschrift SemiBold" panose="020B0502040204020203" pitchFamily="34" charset="0"/>
                        </a:rPr>
                        <a:t>Hermes</a:t>
                      </a:r>
                      <a:endParaRPr lang="fr-FR" sz="700" b="0" i="0" u="none" strike="noStrike" dirty="0">
                        <a:solidFill>
                          <a:srgbClr val="000000"/>
                        </a:solidFill>
                        <a:effectLst/>
                        <a:latin typeface="Bahnschrift SemiBold" panose="020B0502040204020203" pitchFamily="34" charset="0"/>
                      </a:endParaRP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fr-FR" sz="700" b="0" i="0" u="none" strike="noStrike" dirty="0" err="1">
                          <a:solidFill>
                            <a:srgbClr val="000000"/>
                          </a:solidFill>
                          <a:effectLst/>
                          <a:latin typeface="Bahnschrift SemiBold" panose="020B0502040204020203" pitchFamily="34" charset="0"/>
                        </a:rPr>
                        <a:t>Hermes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database</a:t>
                      </a:r>
                      <a:r>
                        <a:rPr lang="fr-FR" sz="700" b="0" i="0" u="none" strike="noStrike" dirty="0">
                          <a:solidFill>
                            <a:srgbClr val="000000"/>
                          </a:solidFill>
                          <a:effectLst/>
                          <a:latin typeface="Bahnschrift SemiBold" panose="020B0502040204020203" pitchFamily="34" charset="0"/>
                        </a:rPr>
                        <a:t> bug (SQL service stop)</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err="1">
                          <a:solidFill>
                            <a:srgbClr val="000000"/>
                          </a:solidFill>
                          <a:effectLst/>
                          <a:latin typeface="Bahnschrift SemiBold" panose="020B0502040204020203" pitchFamily="34" charset="0"/>
                        </a:rPr>
                        <a:t>supervisors</a:t>
                      </a:r>
                      <a:r>
                        <a:rPr lang="fr-FR" sz="700" b="0" i="0" u="none" strike="noStrike" dirty="0">
                          <a:solidFill>
                            <a:srgbClr val="000000"/>
                          </a:solidFill>
                          <a:effectLst/>
                          <a:latin typeface="Bahnschrift SemiBold" panose="020B0502040204020203" pitchFamily="34" charset="0"/>
                        </a:rPr>
                        <a:t> no longer have </a:t>
                      </a:r>
                      <a:r>
                        <a:rPr lang="fr-FR" sz="700" b="0" i="0" u="none" strike="noStrike" dirty="0" err="1">
                          <a:solidFill>
                            <a:srgbClr val="000000"/>
                          </a:solidFill>
                          <a:effectLst/>
                          <a:latin typeface="Bahnschrift SemiBold" panose="020B0502040204020203" pitchFamily="34" charset="0"/>
                        </a:rPr>
                        <a:t>access</a:t>
                      </a:r>
                      <a:r>
                        <a:rPr lang="fr-FR" sz="700" b="0" i="0" u="none" strike="noStrike" dirty="0">
                          <a:solidFill>
                            <a:srgbClr val="000000"/>
                          </a:solidFill>
                          <a:effectLst/>
                          <a:latin typeface="Bahnschrift SemiBold" panose="020B0502040204020203" pitchFamily="34" charset="0"/>
                        </a:rPr>
                        <a:t> to the </a:t>
                      </a:r>
                      <a:r>
                        <a:rPr lang="fr-FR" sz="700" b="0" i="0" u="none" strike="noStrike" dirty="0" err="1">
                          <a:solidFill>
                            <a:srgbClr val="000000"/>
                          </a:solidFill>
                          <a:effectLst/>
                          <a:latin typeface="Bahnschrift SemiBold" panose="020B0502040204020203" pitchFamily="34" charset="0"/>
                        </a:rPr>
                        <a:t>reporting</a:t>
                      </a:r>
                      <a:r>
                        <a:rPr lang="fr-FR" sz="700" b="0" i="0" u="none" strike="noStrike" dirty="0">
                          <a:solidFill>
                            <a:srgbClr val="000000"/>
                          </a:solidFill>
                          <a:effectLst/>
                          <a:latin typeface="Bahnschrift SemiBold" panose="020B0502040204020203" pitchFamily="34" charset="0"/>
                        </a:rPr>
                        <a:t> interface; impossible to log in for an agent </a:t>
                      </a:r>
                      <a:r>
                        <a:rPr lang="fr-FR" sz="700" b="0" i="0" u="none" strike="noStrike" dirty="0" err="1">
                          <a:solidFill>
                            <a:srgbClr val="000000"/>
                          </a:solidFill>
                          <a:effectLst/>
                          <a:latin typeface="Bahnschrift SemiBold" panose="020B0502040204020203" pitchFamily="34" charset="0"/>
                        </a:rPr>
                        <a:t>who</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was</a:t>
                      </a:r>
                      <a:r>
                        <a:rPr lang="fr-FR" sz="700" b="0" i="0" u="none" strike="noStrike" dirty="0">
                          <a:solidFill>
                            <a:srgbClr val="000000"/>
                          </a:solidFill>
                          <a:effectLst/>
                          <a:latin typeface="Bahnschrift SemiBold" panose="020B0502040204020203" pitchFamily="34" charset="0"/>
                        </a:rPr>
                        <a:t> not </a:t>
                      </a:r>
                      <a:r>
                        <a:rPr lang="fr-FR" sz="700" b="0" i="0" u="none" strike="noStrike" dirty="0" err="1">
                          <a:solidFill>
                            <a:srgbClr val="000000"/>
                          </a:solidFill>
                          <a:effectLst/>
                          <a:latin typeface="Bahnschrift SemiBold" panose="020B0502040204020203" pitchFamily="34" charset="0"/>
                        </a:rPr>
                        <a:t>logged</a:t>
                      </a:r>
                      <a:r>
                        <a:rPr lang="fr-FR" sz="700" b="0" i="0" u="none" strike="noStrike" dirty="0">
                          <a:solidFill>
                            <a:srgbClr val="000000"/>
                          </a:solidFill>
                          <a:effectLst/>
                          <a:latin typeface="Bahnschrift SemiBold" panose="020B0502040204020203" pitchFamily="34" charset="0"/>
                        </a:rPr>
                        <a:t> in </a:t>
                      </a:r>
                      <a:r>
                        <a:rPr lang="fr-FR" sz="700" b="0" i="0" u="none" strike="noStrike" dirty="0" err="1">
                          <a:solidFill>
                            <a:srgbClr val="000000"/>
                          </a:solidFill>
                          <a:effectLst/>
                          <a:latin typeface="Bahnschrift SemiBold" panose="020B0502040204020203" pitchFamily="34" charset="0"/>
                        </a:rPr>
                        <a:t>before</a:t>
                      </a:r>
                      <a:r>
                        <a:rPr lang="fr-FR" sz="700" b="0" i="0" u="none" strike="noStrike" dirty="0">
                          <a:solidFill>
                            <a:srgbClr val="000000"/>
                          </a:solidFill>
                          <a:effectLst/>
                          <a:latin typeface="Bahnschrift SemiBold" panose="020B0502040204020203" pitchFamily="34" charset="0"/>
                        </a:rPr>
                        <a:t> the incident</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fr-FR" sz="700" b="0" i="0" u="none" strike="noStrike">
                          <a:solidFill>
                            <a:srgbClr val="000000"/>
                          </a:solidFill>
                          <a:effectLst/>
                          <a:latin typeface="Bahnschrift SemiBold" panose="020B0502040204020203" pitchFamily="34" charset="0"/>
                        </a:rPr>
                        <a:t>ISD</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fr-FR" sz="700" b="0" i="0" u="none" strike="noStrike" dirty="0">
                          <a:solidFill>
                            <a:srgbClr val="000000"/>
                          </a:solidFill>
                          <a:effectLst/>
                          <a:latin typeface="Bahnschrift SemiBold" panose="020B0502040204020203" pitchFamily="34" charset="0"/>
                        </a:rPr>
                        <a:t>Léandre AGUIAH</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manual restart of the service</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30 minutes</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l" fontAlgn="ctr"/>
                      <a:r>
                        <a:rPr lang="fr-FR" sz="900" b="0" i="0" u="none" strike="noStrike">
                          <a:solidFill>
                            <a:srgbClr val="000000"/>
                          </a:solidFill>
                          <a:effectLst/>
                          <a:latin typeface="Bahnschrift SemiBold" panose="020B0502040204020203" pitchFamily="34" charset="0"/>
                        </a:rPr>
                        <a:t>After 10 minutes of service interruption, activate the teams for teleworking, taking into account the dimensioning.</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Major risk, Impossible to connect to Hermes even if calls arrive on the platform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Existence of unknown factors leading to service interruptions</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Tracking the history of incidents in order to know the reasons behind these malfunctions</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0 times during the year </a:t>
                      </a:r>
                      <a:br>
                        <a:rPr lang="fr-FR" sz="700" b="0" i="0" u="none" strike="noStrike">
                          <a:solidFill>
                            <a:srgbClr val="000000"/>
                          </a:solidFill>
                          <a:effectLst/>
                          <a:latin typeface="Bahnschrift SemiBold" panose="020B0502040204020203" pitchFamily="34" charset="0"/>
                        </a:rPr>
                      </a:br>
                      <a:br>
                        <a:rPr lang="fr-FR" sz="700" b="0" i="0" u="none" strike="noStrike">
                          <a:solidFill>
                            <a:srgbClr val="000000"/>
                          </a:solidFill>
                          <a:effectLst/>
                          <a:latin typeface="Bahnschrift SemiBold" panose="020B0502040204020203" pitchFamily="34" charset="0"/>
                        </a:rPr>
                      </a:br>
                      <a:endParaRPr lang="fr-FR" sz="700" b="0" i="0" u="none" strike="noStrike">
                        <a:solidFill>
                          <a:srgbClr val="000000"/>
                        </a:solidFill>
                        <a:effectLst/>
                        <a:latin typeface="Bahnschrift SemiBold" panose="020B0502040204020203" pitchFamily="34" charset="0"/>
                      </a:endParaRP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281947673"/>
                  </a:ext>
                </a:extLst>
              </a:tr>
              <a:tr h="433234">
                <a:tc>
                  <a:txBody>
                    <a:bodyPr/>
                    <a:lstStyle/>
                    <a:p>
                      <a:pPr algn="ctr" fontAlgn="ctr"/>
                      <a:r>
                        <a:rPr lang="fr-FR" sz="700" b="1" i="0" u="none" strike="noStrike">
                          <a:solidFill>
                            <a:srgbClr val="000000"/>
                          </a:solidFill>
                          <a:effectLst/>
                          <a:latin typeface="Bahnschrift SemiBold" panose="020B0502040204020203" pitchFamily="34" charset="0"/>
                        </a:rPr>
                        <a:t>7</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Insufficient hardware resources (Processor Full)</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the server crashes and </a:t>
                      </a:r>
                      <a:r>
                        <a:rPr lang="fr-FR" sz="700" b="0" i="0" u="none" strike="noStrike" dirty="0" err="1">
                          <a:solidFill>
                            <a:srgbClr val="000000"/>
                          </a:solidFill>
                          <a:effectLst/>
                          <a:latin typeface="Bahnschrift SemiBold" panose="020B0502040204020203" pitchFamily="34" charset="0"/>
                        </a:rPr>
                        <a:t>some</a:t>
                      </a:r>
                      <a:r>
                        <a:rPr lang="fr-FR" sz="700" b="0" i="0" u="none" strike="noStrike" dirty="0">
                          <a:solidFill>
                            <a:srgbClr val="000000"/>
                          </a:solidFill>
                          <a:effectLst/>
                          <a:latin typeface="Bahnschrift SemiBold" panose="020B0502040204020203" pitchFamily="34" charset="0"/>
                        </a:rPr>
                        <a:t> actions </a:t>
                      </a:r>
                      <a:r>
                        <a:rPr lang="fr-FR" sz="700" b="0" i="0" u="none" strike="noStrike" dirty="0" err="1">
                          <a:solidFill>
                            <a:srgbClr val="000000"/>
                          </a:solidFill>
                          <a:effectLst/>
                          <a:latin typeface="Bahnschrift SemiBold" panose="020B0502040204020203" pitchFamily="34" charset="0"/>
                        </a:rPr>
                        <a:t>become</a:t>
                      </a:r>
                      <a:r>
                        <a:rPr lang="fr-FR" sz="700" b="0" i="0" u="none" strike="noStrike" dirty="0">
                          <a:solidFill>
                            <a:srgbClr val="000000"/>
                          </a:solidFill>
                          <a:effectLst/>
                          <a:latin typeface="Bahnschrift SemiBold" panose="020B0502040204020203" pitchFamily="34" charset="0"/>
                        </a:rPr>
                        <a:t> impossible</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a:txBody>
                    <a:bodyPr/>
                    <a:lstStyle/>
                    <a:p>
                      <a:pPr algn="l" fontAlgn="ctr"/>
                      <a:r>
                        <a:rPr lang="fr-FR" sz="700" b="0" i="0" u="none" strike="noStrike" dirty="0" err="1">
                          <a:solidFill>
                            <a:srgbClr val="000000"/>
                          </a:solidFill>
                          <a:effectLst/>
                          <a:latin typeface="Bahnschrift SemiBold" panose="020B0502040204020203" pitchFamily="34" charset="0"/>
                        </a:rPr>
                        <a:t>restarting</a:t>
                      </a:r>
                      <a:r>
                        <a:rPr lang="fr-FR" sz="700" b="0" i="0" u="none" strike="noStrike" dirty="0">
                          <a:solidFill>
                            <a:srgbClr val="000000"/>
                          </a:solidFill>
                          <a:effectLst/>
                          <a:latin typeface="Bahnschrift SemiBold" panose="020B0502040204020203" pitchFamily="34" charset="0"/>
                        </a:rPr>
                        <a:t> the server and </a:t>
                      </a:r>
                      <a:r>
                        <a:rPr lang="fr-FR" sz="700" b="0" i="0" u="none" strike="noStrike" dirty="0" err="1">
                          <a:solidFill>
                            <a:srgbClr val="000000"/>
                          </a:solidFill>
                          <a:effectLst/>
                          <a:latin typeface="Bahnschrift SemiBold" panose="020B0502040204020203" pitchFamily="34" charset="0"/>
                        </a:rPr>
                        <a:t>increasing</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resources</a:t>
                      </a:r>
                      <a:endParaRPr lang="fr-FR" sz="700" b="0" i="0" u="none" strike="noStrike" dirty="0">
                        <a:solidFill>
                          <a:srgbClr val="000000"/>
                        </a:solidFill>
                        <a:effectLst/>
                        <a:latin typeface="Bahnschrift SemiBold" panose="020B0502040204020203" pitchFamily="34" charset="0"/>
                      </a:endParaRP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20min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Major risk with a strong impact on the unavailability of the service provided to end customers</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Server component obsolescence/failure; computer attack</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Implement a policy for the disposal of equipment; Implement a policy for the security of the computer network (according to the international standard)</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0 times </a:t>
                      </a:r>
                      <a:r>
                        <a:rPr lang="fr-FR" sz="700" b="0" i="0" u="none" strike="noStrike" dirty="0" err="1">
                          <a:solidFill>
                            <a:srgbClr val="000000"/>
                          </a:solidFill>
                          <a:effectLst/>
                          <a:latin typeface="Bahnschrift SemiBold" panose="020B0502040204020203" pitchFamily="34" charset="0"/>
                        </a:rPr>
                        <a:t>during</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year</a:t>
                      </a:r>
                      <a:r>
                        <a:rPr lang="fr-FR" sz="700" b="0" i="0" u="none" strike="noStrike" dirty="0">
                          <a:solidFill>
                            <a:srgbClr val="000000"/>
                          </a:solidFill>
                          <a:effectLst/>
                          <a:latin typeface="Bahnschrift SemiBold" panose="020B0502040204020203" pitchFamily="34" charset="0"/>
                        </a:rPr>
                        <a:t> </a:t>
                      </a:r>
                      <a:br>
                        <a:rPr lang="fr-FR" sz="700" b="0" i="0" u="none" strike="noStrike" dirty="0">
                          <a:solidFill>
                            <a:srgbClr val="000000"/>
                          </a:solidFill>
                          <a:effectLst/>
                          <a:latin typeface="Bahnschrift SemiBold" panose="020B0502040204020203" pitchFamily="34" charset="0"/>
                        </a:rPr>
                      </a:br>
                      <a:br>
                        <a:rPr lang="fr-FR" sz="700" b="0" i="0" u="none" strike="noStrike" dirty="0">
                          <a:solidFill>
                            <a:srgbClr val="000000"/>
                          </a:solidFill>
                          <a:effectLst/>
                          <a:latin typeface="Bahnschrift SemiBold" panose="020B0502040204020203" pitchFamily="34" charset="0"/>
                        </a:rPr>
                      </a:br>
                      <a:endParaRPr lang="fr-FR" sz="700" b="0" i="0" u="none" strike="noStrike" dirty="0">
                        <a:solidFill>
                          <a:srgbClr val="000000"/>
                        </a:solidFill>
                        <a:effectLst/>
                        <a:latin typeface="Bahnschrift SemiBold" panose="020B0502040204020203" pitchFamily="34" charset="0"/>
                      </a:endParaRP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661643132"/>
                  </a:ext>
                </a:extLst>
              </a:tr>
              <a:tr h="284898">
                <a:tc>
                  <a:txBody>
                    <a:bodyPr/>
                    <a:lstStyle/>
                    <a:p>
                      <a:pPr algn="ctr" fontAlgn="ctr"/>
                      <a:r>
                        <a:rPr lang="fr-FR" sz="700" b="1" i="0" u="none" strike="noStrike">
                          <a:solidFill>
                            <a:srgbClr val="000000"/>
                          </a:solidFill>
                          <a:effectLst/>
                          <a:latin typeface="Bahnschrift SemiBold" panose="020B0502040204020203" pitchFamily="34" charset="0"/>
                        </a:rPr>
                        <a:t>8</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dirty="0" err="1">
                          <a:solidFill>
                            <a:srgbClr val="000000"/>
                          </a:solidFill>
                          <a:effectLst/>
                          <a:latin typeface="Bahnschrift SemiBold" panose="020B0502040204020203" pitchFamily="34" charset="0"/>
                        </a:rPr>
                        <a:t>Malfunctioning</a:t>
                      </a:r>
                      <a:r>
                        <a:rPr lang="fr-FR" sz="700" b="0" i="0" u="none" strike="noStrike" dirty="0">
                          <a:solidFill>
                            <a:srgbClr val="000000"/>
                          </a:solidFill>
                          <a:effectLst/>
                          <a:latin typeface="Bahnschrift SemiBold" panose="020B0502040204020203" pitchFamily="34" charset="0"/>
                        </a:rPr>
                        <a:t> of MTN</a:t>
                      </a:r>
                      <a:r>
                        <a:rPr lang="fr-FR" sz="700" b="0" i="0" u="none" strike="noStrike" baseline="0"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equipment</a:t>
                      </a:r>
                      <a:r>
                        <a:rPr lang="fr-FR" sz="700" b="0" i="0" u="none" strike="noStrike" dirty="0">
                          <a:solidFill>
                            <a:srgbClr val="000000"/>
                          </a:solidFill>
                          <a:effectLst/>
                          <a:latin typeface="Bahnschrift SemiBold" panose="020B0502040204020203" pitchFamily="34" charset="0"/>
                        </a:rPr>
                        <a:t> (Yellow chat, ECW, MRI, CLM,...)</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err="1">
                          <a:solidFill>
                            <a:srgbClr val="FF0000"/>
                          </a:solidFill>
                          <a:effectLst/>
                          <a:latin typeface="Bahnschrift SemiBold" panose="020B0502040204020203" pitchFamily="34" charset="0"/>
                        </a:rPr>
                        <a:t>External</a:t>
                      </a:r>
                      <a:r>
                        <a:rPr lang="fr-FR" sz="700" b="0" i="0" u="none" strike="noStrike" dirty="0">
                          <a:solidFill>
                            <a:srgbClr val="FF0000"/>
                          </a:solidFill>
                          <a:effectLst/>
                          <a:latin typeface="Bahnschrift SemiBold" panose="020B0502040204020203" pitchFamily="34" charset="0"/>
                        </a:rPr>
                        <a:t> MTN (</a:t>
                      </a:r>
                      <a:r>
                        <a:rPr lang="fr-FR" sz="700" b="0" i="0" u="none" strike="noStrike" dirty="0" err="1">
                          <a:solidFill>
                            <a:srgbClr val="FF0000"/>
                          </a:solidFill>
                          <a:effectLst/>
                          <a:latin typeface="Bahnschrift SemiBold" panose="020B0502040204020203" pitchFamily="34" charset="0"/>
                        </a:rPr>
                        <a:t>inaccessibility</a:t>
                      </a:r>
                      <a:r>
                        <a:rPr lang="fr-FR" sz="700" b="0" i="0" u="none" strike="noStrike" dirty="0">
                          <a:solidFill>
                            <a:srgbClr val="FF0000"/>
                          </a:solidFill>
                          <a:effectLst/>
                          <a:latin typeface="Bahnschrift SemiBold" panose="020B0502040204020203" pitchFamily="34" charset="0"/>
                        </a:rPr>
                        <a:t> of business applications)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the business applications do not work, they are inaccessible</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a:txBody>
                    <a:bodyPr/>
                    <a:lstStyle/>
                    <a:p>
                      <a:pPr algn="l" fontAlgn="ctr"/>
                      <a:r>
                        <a:rPr lang="fr-FR" sz="700" b="0" i="0" u="none" strike="noStrike" dirty="0">
                          <a:solidFill>
                            <a:srgbClr val="000000"/>
                          </a:solidFill>
                          <a:effectLst/>
                          <a:latin typeface="Bahnschrift SemiBold" panose="020B0502040204020203" pitchFamily="34" charset="0"/>
                        </a:rPr>
                        <a:t>check the </a:t>
                      </a:r>
                      <a:r>
                        <a:rPr lang="fr-FR" sz="700" b="0" i="0" u="none" strike="noStrike" dirty="0" err="1">
                          <a:solidFill>
                            <a:srgbClr val="000000"/>
                          </a:solidFill>
                          <a:effectLst/>
                          <a:latin typeface="Bahnschrift SemiBold" panose="020B0502040204020203" pitchFamily="34" charset="0"/>
                        </a:rPr>
                        <a:t>connection</a:t>
                      </a:r>
                      <a:r>
                        <a:rPr lang="fr-FR" sz="700" b="0" i="0" u="none" strike="noStrike" dirty="0">
                          <a:solidFill>
                            <a:srgbClr val="000000"/>
                          </a:solidFill>
                          <a:effectLst/>
                          <a:latin typeface="Bahnschrift SemiBold" panose="020B0502040204020203" pitchFamily="34" charset="0"/>
                        </a:rPr>
                        <a:t> and </a:t>
                      </a:r>
                      <a:r>
                        <a:rPr lang="fr-FR" sz="700" b="0" i="0" u="none" strike="noStrike" dirty="0" err="1">
                          <a:solidFill>
                            <a:srgbClr val="000000"/>
                          </a:solidFill>
                          <a:effectLst/>
                          <a:latin typeface="Bahnschrift SemiBold" panose="020B0502040204020203" pitchFamily="34" charset="0"/>
                        </a:rPr>
                        <a:t>escalate</a:t>
                      </a:r>
                      <a:r>
                        <a:rPr lang="fr-FR" sz="700" b="0" i="0" u="none" strike="noStrike" dirty="0">
                          <a:solidFill>
                            <a:srgbClr val="000000"/>
                          </a:solidFill>
                          <a:effectLst/>
                          <a:latin typeface="Bahnschrift SemiBold" panose="020B0502040204020203" pitchFamily="34" charset="0"/>
                        </a:rPr>
                        <a:t> to the </a:t>
                      </a:r>
                      <a:r>
                        <a:rPr lang="fr-FR" sz="700" b="0" i="0" u="none" strike="noStrike" dirty="0" err="1">
                          <a:solidFill>
                            <a:srgbClr val="000000"/>
                          </a:solidFill>
                          <a:effectLst/>
                          <a:latin typeface="Bahnschrift SemiBold" panose="020B0502040204020203" pitchFamily="34" charset="0"/>
                        </a:rPr>
                        <a:t>customer</a:t>
                      </a:r>
                      <a:r>
                        <a:rPr lang="fr-FR" sz="700" b="0" i="0" u="none" strike="noStrike" dirty="0">
                          <a:solidFill>
                            <a:srgbClr val="000000"/>
                          </a:solidFill>
                          <a:effectLst/>
                          <a:latin typeface="Bahnschrift SemiBold" panose="020B0502040204020203" pitchFamily="34" charset="0"/>
                        </a:rPr>
                        <a:t>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err="1">
                          <a:solidFill>
                            <a:srgbClr val="000000"/>
                          </a:solidFill>
                          <a:effectLst/>
                          <a:latin typeface="Bahnschrift SemiBold" panose="020B0502040204020203" pitchFamily="34" charset="0"/>
                        </a:rPr>
                        <a:t>Resolution</a:t>
                      </a:r>
                      <a:r>
                        <a:rPr lang="fr-FR" sz="700" b="0" i="0" u="none" strike="noStrike" dirty="0">
                          <a:solidFill>
                            <a:srgbClr val="000000"/>
                          </a:solidFill>
                          <a:effectLst/>
                          <a:latin typeface="Bahnschrift SemiBold" panose="020B0502040204020203" pitchFamily="34" charset="0"/>
                        </a:rPr>
                        <a:t> time </a:t>
                      </a:r>
                      <a:r>
                        <a:rPr lang="fr-FR" sz="700" b="0" i="0" u="none" strike="noStrike" dirty="0" err="1">
                          <a:solidFill>
                            <a:srgbClr val="000000"/>
                          </a:solidFill>
                          <a:effectLst/>
                          <a:latin typeface="Bahnschrift SemiBold" panose="020B0502040204020203" pitchFamily="34" charset="0"/>
                        </a:rPr>
                        <a:t>depends</a:t>
                      </a:r>
                      <a:r>
                        <a:rPr lang="fr-FR" sz="700" b="0" i="0" u="none" strike="noStrike" dirty="0">
                          <a:solidFill>
                            <a:srgbClr val="000000"/>
                          </a:solidFill>
                          <a:effectLst/>
                          <a:latin typeface="Bahnschrift SemiBold" panose="020B0502040204020203" pitchFamily="34" charset="0"/>
                        </a:rPr>
                        <a:t> on the </a:t>
                      </a:r>
                      <a:r>
                        <a:rPr lang="fr-FR" sz="700" b="0" i="0" u="none" strike="noStrike" dirty="0" err="1">
                          <a:solidFill>
                            <a:srgbClr val="000000"/>
                          </a:solidFill>
                          <a:effectLst/>
                          <a:latin typeface="Bahnschrift SemiBold" panose="020B0502040204020203" pitchFamily="34" charset="0"/>
                        </a:rPr>
                        <a:t>severity</a:t>
                      </a:r>
                      <a:r>
                        <a:rPr lang="fr-FR" sz="700" b="0" i="0" u="none" strike="noStrike" dirty="0">
                          <a:solidFill>
                            <a:srgbClr val="000000"/>
                          </a:solidFill>
                          <a:effectLst/>
                          <a:latin typeface="Bahnschrift SemiBold" panose="020B0502040204020203" pitchFamily="34" charset="0"/>
                        </a:rPr>
                        <a:t> of the </a:t>
                      </a:r>
                      <a:r>
                        <a:rPr lang="fr-FR" sz="700" b="0" i="0" u="none" strike="noStrike" dirty="0" err="1">
                          <a:solidFill>
                            <a:srgbClr val="000000"/>
                          </a:solidFill>
                          <a:effectLst/>
                          <a:latin typeface="Bahnschrift SemiBold" panose="020B0502040204020203" pitchFamily="34" charset="0"/>
                        </a:rPr>
                        <a:t>failure</a:t>
                      </a:r>
                      <a:r>
                        <a:rPr lang="fr-FR" sz="700" b="0" i="0" u="none" strike="noStrike" dirty="0">
                          <a:solidFill>
                            <a:srgbClr val="000000"/>
                          </a:solidFill>
                          <a:effectLst/>
                          <a:latin typeface="Bahnschrift SemiBold" panose="020B0502040204020203" pitchFamily="34" charset="0"/>
                        </a:rPr>
                        <a:t>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492323"/>
                  </a:ext>
                </a:extLst>
              </a:tr>
              <a:tr h="284898">
                <a:tc>
                  <a:txBody>
                    <a:bodyPr/>
                    <a:lstStyle/>
                    <a:p>
                      <a:pPr algn="ctr" fontAlgn="ctr"/>
                      <a:r>
                        <a:rPr lang="fr-FR" sz="700" b="1" i="0" u="none" strike="noStrike">
                          <a:solidFill>
                            <a:srgbClr val="000000"/>
                          </a:solidFill>
                          <a:effectLst/>
                          <a:latin typeface="Bahnschrift SemiBold" panose="020B0502040204020203" pitchFamily="34" charset="0"/>
                        </a:rPr>
                        <a:t>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Poor audio quality</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Link </a:t>
                      </a:r>
                      <a:r>
                        <a:rPr lang="fr-FR" sz="700" b="0" i="0" u="none" strike="noStrike" dirty="0" err="1">
                          <a:solidFill>
                            <a:srgbClr val="000000"/>
                          </a:solidFill>
                          <a:effectLst/>
                          <a:latin typeface="Bahnschrift SemiBold" panose="020B0502040204020203" pitchFamily="34" charset="0"/>
                        </a:rPr>
                        <a:t>instability</a:t>
                      </a:r>
                      <a:r>
                        <a:rPr lang="fr-FR" sz="700" b="0" i="0" u="none" strike="noStrike" dirty="0">
                          <a:solidFill>
                            <a:srgbClr val="000000"/>
                          </a:solidFill>
                          <a:effectLst/>
                          <a:latin typeface="Bahnschrift SemiBold" panose="020B0502040204020203" pitchFamily="34" charset="0"/>
                        </a:rPr>
                        <a:t> and transmission </a:t>
                      </a:r>
                      <a:r>
                        <a:rPr lang="fr-FR" sz="700" b="0" i="0" u="none" strike="noStrike" dirty="0" err="1">
                          <a:solidFill>
                            <a:srgbClr val="000000"/>
                          </a:solidFill>
                          <a:effectLst/>
                          <a:latin typeface="Bahnschrift SemiBold" panose="020B0502040204020203" pitchFamily="34" charset="0"/>
                        </a:rPr>
                        <a:t>equipment</a:t>
                      </a:r>
                      <a:r>
                        <a:rPr lang="fr-FR" sz="700" b="0" i="0" u="none" strike="noStrike" dirty="0">
                          <a:solidFill>
                            <a:srgbClr val="000000"/>
                          </a:solidFill>
                          <a:effectLst/>
                          <a:latin typeface="Bahnschrift SemiBold" panose="020B0502040204020203" pitchFamily="34" charset="0"/>
                        </a:rPr>
                        <a:t> (MTN) bugs</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Poor quality of hearingDeterioration in quality of service</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check the connection and escalate to the customer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6111158"/>
                  </a:ext>
                </a:extLst>
              </a:tr>
              <a:tr h="510827">
                <a:tc>
                  <a:txBody>
                    <a:bodyPr/>
                    <a:lstStyle/>
                    <a:p>
                      <a:pPr algn="ctr" fontAlgn="ctr"/>
                      <a:r>
                        <a:rPr lang="fr-FR" sz="700" b="1" i="0" u="none" strike="noStrike">
                          <a:solidFill>
                            <a:srgbClr val="000000"/>
                          </a:solidFill>
                          <a:effectLst/>
                          <a:latin typeface="Bahnschrift SemiBold" panose="020B0502040204020203" pitchFamily="34" charset="0"/>
                        </a:rPr>
                        <a:t>9</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Poor audio quality</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Instability of the link and bug in the transmission equipment (internal)</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Poor audio quality degradation of quality of service</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a:txBody>
                    <a:bodyPr/>
                    <a:lstStyle/>
                    <a:p>
                      <a:pPr algn="l" fontAlgn="ctr"/>
                      <a:r>
                        <a:rPr lang="fr-FR" sz="700" b="0" i="0" u="none" strike="noStrike" err="1">
                          <a:solidFill>
                            <a:srgbClr val="000000"/>
                          </a:solidFill>
                          <a:effectLst/>
                          <a:latin typeface="Bahnschrift SemiBold" panose="020B0502040204020203" pitchFamily="34" charset="0"/>
                        </a:rPr>
                        <a:t>Checking our equipment internally and resolving the ticket, in case of an external problem, escalate to the customer</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1H</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dirty="0">
                          <a:solidFill>
                            <a:srgbClr val="000000"/>
                          </a:solidFill>
                          <a:effectLst/>
                          <a:latin typeface="Bahnschrift SemiBold" panose="020B0502040204020203" pitchFamily="34" charset="0"/>
                        </a:rPr>
                        <a:t>Major </a:t>
                      </a:r>
                      <a:r>
                        <a:rPr lang="fr-FR" sz="700" b="0" i="0" u="none" strike="noStrike" dirty="0" err="1">
                          <a:solidFill>
                            <a:srgbClr val="000000"/>
                          </a:solidFill>
                          <a:effectLst/>
                          <a:latin typeface="Bahnschrift SemiBold" panose="020B0502040204020203" pitchFamily="34" charset="0"/>
                        </a:rPr>
                        <a:t>risk</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unavailability</a:t>
                      </a:r>
                      <a:r>
                        <a:rPr lang="fr-FR" sz="700" b="0" i="0" u="none" strike="noStrike" dirty="0">
                          <a:solidFill>
                            <a:srgbClr val="000000"/>
                          </a:solidFill>
                          <a:effectLst/>
                          <a:latin typeface="Bahnschrift SemiBold" panose="020B0502040204020203" pitchFamily="34" charset="0"/>
                        </a:rPr>
                        <a:t> or </a:t>
                      </a:r>
                      <a:r>
                        <a:rPr lang="fr-FR" sz="700" b="0" i="0" u="none" strike="noStrike" dirty="0" err="1">
                          <a:solidFill>
                            <a:srgbClr val="000000"/>
                          </a:solidFill>
                          <a:effectLst/>
                          <a:latin typeface="Bahnschrift SemiBold" panose="020B0502040204020203" pitchFamily="34" charset="0"/>
                        </a:rPr>
                        <a:t>malfunction</a:t>
                      </a:r>
                      <a:r>
                        <a:rPr lang="fr-FR" sz="700" b="0" i="0" u="none" strike="noStrike" dirty="0">
                          <a:solidFill>
                            <a:srgbClr val="000000"/>
                          </a:solidFill>
                          <a:effectLst/>
                          <a:latin typeface="Bahnschrift SemiBold" panose="020B0502040204020203" pitchFamily="34" charset="0"/>
                        </a:rPr>
                        <a:t> of </a:t>
                      </a:r>
                      <a:r>
                        <a:rPr lang="fr-FR" sz="700" b="0" i="0" u="none" strike="noStrike" dirty="0" err="1">
                          <a:solidFill>
                            <a:srgbClr val="000000"/>
                          </a:solidFill>
                          <a:effectLst/>
                          <a:latin typeface="Bahnschrift SemiBold" panose="020B0502040204020203" pitchFamily="34" charset="0"/>
                        </a:rPr>
                        <a:t>voice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quality</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during</a:t>
                      </a:r>
                      <a:r>
                        <a:rPr lang="fr-FR" sz="700" b="0" i="0" u="none" strike="noStrike" dirty="0">
                          <a:solidFill>
                            <a:srgbClr val="000000"/>
                          </a:solidFill>
                          <a:effectLst/>
                          <a:latin typeface="Bahnschrift SemiBold" panose="020B0502040204020203" pitchFamily="34" charset="0"/>
                        </a:rPr>
                        <a:t> call </a:t>
                      </a:r>
                      <a:r>
                        <a:rPr lang="fr-FR" sz="700" b="0" i="0" u="none" strike="noStrike" dirty="0" err="1">
                          <a:solidFill>
                            <a:srgbClr val="000000"/>
                          </a:solidFill>
                          <a:effectLst/>
                          <a:latin typeface="Bahnschrift SemiBold" panose="020B0502040204020203" pitchFamily="34" charset="0"/>
                        </a:rPr>
                        <a:t>reception</a:t>
                      </a:r>
                      <a:r>
                        <a:rPr lang="fr-FR" sz="700" b="0" i="0" u="none" strike="noStrike" dirty="0">
                          <a:solidFill>
                            <a:srgbClr val="000000"/>
                          </a:solidFill>
                          <a:effectLst/>
                          <a:latin typeface="Bahnschrift SemiBold" panose="020B0502040204020203" pitchFamily="34" charset="0"/>
                        </a:rPr>
                        <a:t> or transmission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err="1">
                          <a:solidFill>
                            <a:srgbClr val="000000"/>
                          </a:solidFill>
                          <a:effectLst/>
                          <a:latin typeface="Bahnschrift SemiBold" panose="020B0502040204020203" pitchFamily="34" charset="0"/>
                        </a:rPr>
                        <a:t>Instability</a:t>
                      </a:r>
                      <a:r>
                        <a:rPr lang="fr-FR" sz="700" b="0" i="0" u="none" strike="noStrike" dirty="0">
                          <a:solidFill>
                            <a:srgbClr val="000000"/>
                          </a:solidFill>
                          <a:effectLst/>
                          <a:latin typeface="Bahnschrift SemiBold" panose="020B0502040204020203" pitchFamily="34" charset="0"/>
                        </a:rPr>
                        <a:t> of the local area network (LAN)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Do network monitoring (check the </a:t>
                      </a:r>
                      <a:r>
                        <a:rPr lang="fr-FR" sz="700" b="0" i="0" u="none" strike="noStrike" dirty="0" err="1">
                          <a:solidFill>
                            <a:srgbClr val="000000"/>
                          </a:solidFill>
                          <a:effectLst/>
                          <a:latin typeface="Bahnschrift SemiBold" panose="020B0502040204020203" pitchFamily="34" charset="0"/>
                        </a:rPr>
                        <a:t>functionality</a:t>
                      </a:r>
                      <a:r>
                        <a:rPr lang="fr-FR" sz="700" b="0" i="0" u="none" strike="noStrike" dirty="0">
                          <a:solidFill>
                            <a:srgbClr val="000000"/>
                          </a:solidFill>
                          <a:effectLst/>
                          <a:latin typeface="Bahnschrift SemiBold" panose="020B0502040204020203" pitchFamily="34" charset="0"/>
                        </a:rPr>
                        <a:t> of the network and </a:t>
                      </a:r>
                      <a:r>
                        <a:rPr lang="fr-FR" sz="700" b="0" i="0" u="none" strike="noStrike" dirty="0" err="1">
                          <a:solidFill>
                            <a:srgbClr val="000000"/>
                          </a:solidFill>
                          <a:effectLst/>
                          <a:latin typeface="Bahnschrift SemiBold" panose="020B0502040204020203" pitchFamily="34" charset="0"/>
                        </a:rPr>
                        <a:t>ensure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that</a:t>
                      </a:r>
                      <a:r>
                        <a:rPr lang="fr-FR" sz="700" b="0" i="0" u="none" strike="noStrike" dirty="0">
                          <a:solidFill>
                            <a:srgbClr val="000000"/>
                          </a:solidFill>
                          <a:effectLst/>
                          <a:latin typeface="Bahnschrift SemiBold" panose="020B0502040204020203" pitchFamily="34" charset="0"/>
                        </a:rPr>
                        <a:t> the network </a:t>
                      </a:r>
                      <a:r>
                        <a:rPr lang="fr-FR" sz="700" b="0" i="0" u="none" strike="noStrike" dirty="0" err="1">
                          <a:solidFill>
                            <a:srgbClr val="000000"/>
                          </a:solidFill>
                          <a:effectLst/>
                          <a:latin typeface="Bahnschrift SemiBold" panose="020B0502040204020203" pitchFamily="34" charset="0"/>
                        </a:rPr>
                        <a:t>is</a:t>
                      </a:r>
                      <a:r>
                        <a:rPr lang="fr-FR" sz="700" b="0" i="0" u="none" strike="noStrike" dirty="0">
                          <a:solidFill>
                            <a:srgbClr val="000000"/>
                          </a:solidFill>
                          <a:effectLst/>
                          <a:latin typeface="Bahnschrift SemiBold" panose="020B0502040204020203" pitchFamily="34" charset="0"/>
                        </a:rPr>
                        <a:t> not </a:t>
                      </a:r>
                      <a:r>
                        <a:rPr lang="fr-FR" sz="700" b="0" i="0" u="none" strike="noStrike" dirty="0" err="1">
                          <a:solidFill>
                            <a:srgbClr val="000000"/>
                          </a:solidFill>
                          <a:effectLst/>
                          <a:latin typeface="Bahnschrift SemiBold" panose="020B0502040204020203" pitchFamily="34" charset="0"/>
                        </a:rPr>
                        <a:t>congested</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ensure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that</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there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is</a:t>
                      </a:r>
                      <a:r>
                        <a:rPr lang="fr-FR" sz="700" b="0" i="0" u="none" strike="noStrike" dirty="0">
                          <a:solidFill>
                            <a:srgbClr val="000000"/>
                          </a:solidFill>
                          <a:effectLst/>
                          <a:latin typeface="Bahnschrift SemiBold" panose="020B0502040204020203" pitchFamily="34" charset="0"/>
                        </a:rPr>
                        <a:t> no </a:t>
                      </a:r>
                      <a:r>
                        <a:rPr lang="fr-FR" sz="700" b="0" i="0" u="none" strike="noStrike" dirty="0" err="1">
                          <a:solidFill>
                            <a:srgbClr val="000000"/>
                          </a:solidFill>
                          <a:effectLst/>
                          <a:latin typeface="Bahnschrift SemiBold" panose="020B0502040204020203" pitchFamily="34" charset="0"/>
                        </a:rPr>
                        <a:t>malfunction</a:t>
                      </a:r>
                      <a:r>
                        <a:rPr lang="fr-FR" sz="700" b="0" i="0" u="none" strike="noStrike" dirty="0">
                          <a:solidFill>
                            <a:srgbClr val="000000"/>
                          </a:solidFill>
                          <a:effectLst/>
                          <a:latin typeface="Bahnschrift SemiBold" panose="020B0502040204020203" pitchFamily="34" charset="0"/>
                        </a:rPr>
                        <a:t> on a switch; </a:t>
                      </a:r>
                      <a:r>
                        <a:rPr lang="fr-FR" sz="700" b="0" i="0" u="none" strike="noStrike" dirty="0" err="1">
                          <a:solidFill>
                            <a:srgbClr val="000000"/>
                          </a:solidFill>
                          <a:effectLst/>
                          <a:latin typeface="Bahnschrift SemiBold" panose="020B0502040204020203" pitchFamily="34" charset="0"/>
                        </a:rPr>
                        <a:t>ensure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that</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agent's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workstation</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is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communicating</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with</a:t>
                      </a:r>
                      <a:r>
                        <a:rPr lang="fr-FR" sz="700" b="0" i="0" u="none" strike="noStrike" dirty="0">
                          <a:solidFill>
                            <a:srgbClr val="000000"/>
                          </a:solidFill>
                          <a:effectLst/>
                          <a:latin typeface="Bahnschrift SemiBold" panose="020B0502040204020203" pitchFamily="34" charset="0"/>
                        </a:rPr>
                        <a:t> the DCO; </a:t>
                      </a:r>
                      <a:r>
                        <a:rPr lang="fr-FR" sz="700" b="0" i="0" u="none" strike="noStrike" dirty="0" err="1">
                          <a:solidFill>
                            <a:srgbClr val="000000"/>
                          </a:solidFill>
                          <a:effectLst/>
                          <a:latin typeface="Bahnschrift SemiBold" panose="020B0502040204020203" pitchFamily="34" charset="0"/>
                        </a:rPr>
                        <a:t>ensure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that</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agent's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headset</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is</a:t>
                      </a:r>
                      <a:r>
                        <a:rPr lang="fr-FR" sz="700" b="0" i="0" u="none" strike="noStrike" dirty="0">
                          <a:solidFill>
                            <a:srgbClr val="000000"/>
                          </a:solidFill>
                          <a:effectLst/>
                          <a:latin typeface="Bahnschrift SemiBold" panose="020B0502040204020203" pitchFamily="34" charset="0"/>
                        </a:rPr>
                        <a:t> in good condition;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2 times a </a:t>
                      </a:r>
                      <a:r>
                        <a:rPr lang="fr-FR" sz="700" b="0" i="0" u="none" strike="noStrike" dirty="0" err="1">
                          <a:solidFill>
                            <a:srgbClr val="000000"/>
                          </a:solidFill>
                          <a:effectLst/>
                          <a:latin typeface="Bahnschrift SemiBold" panose="020B0502040204020203" pitchFamily="34" charset="0"/>
                        </a:rPr>
                        <a:t>month</a:t>
                      </a:r>
                      <a:br>
                        <a:rPr lang="fr-FR" sz="700" b="0" i="0" u="none" strike="noStrike" dirty="0">
                          <a:solidFill>
                            <a:srgbClr val="000000"/>
                          </a:solidFill>
                          <a:effectLst/>
                          <a:latin typeface="Bahnschrift SemiBold" panose="020B0502040204020203" pitchFamily="34" charset="0"/>
                        </a:rPr>
                      </a:br>
                      <a:r>
                        <a:rPr lang="fr-FR" sz="700" b="0" i="0" u="none" strike="noStrike" dirty="0">
                          <a:solidFill>
                            <a:srgbClr val="000000"/>
                          </a:solidFill>
                          <a:effectLst/>
                          <a:latin typeface="Bahnschrift SemiBold" panose="020B0502040204020203" pitchFamily="34" charset="0"/>
                        </a:rPr>
                        <a:t>4 times per </a:t>
                      </a:r>
                      <a:r>
                        <a:rPr lang="fr-FR" sz="700" b="0" i="0" u="none" strike="noStrike" dirty="0" err="1">
                          <a:solidFill>
                            <a:srgbClr val="000000"/>
                          </a:solidFill>
                          <a:effectLst/>
                          <a:latin typeface="Bahnschrift SemiBold" panose="020B0502040204020203" pitchFamily="34" charset="0"/>
                        </a:rPr>
                        <a:t>three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months</a:t>
                      </a:r>
                      <a:br>
                        <a:rPr lang="fr-FR" sz="700" b="0" i="0" u="none" strike="noStrike" dirty="0">
                          <a:solidFill>
                            <a:srgbClr val="000000"/>
                          </a:solidFill>
                          <a:effectLst/>
                          <a:latin typeface="Bahnschrift SemiBold" panose="020B0502040204020203" pitchFamily="34" charset="0"/>
                        </a:rPr>
                      </a:br>
                      <a:r>
                        <a:rPr lang="fr-FR" sz="700" b="0" i="0" u="none" strike="noStrike" dirty="0">
                          <a:solidFill>
                            <a:srgbClr val="000000"/>
                          </a:solidFill>
                          <a:effectLst/>
                          <a:latin typeface="Bahnschrift SemiBold" panose="020B0502040204020203" pitchFamily="34" charset="0"/>
                        </a:rPr>
                        <a:t>6 times </a:t>
                      </a:r>
                      <a:r>
                        <a:rPr lang="fr-FR" sz="700" b="0" i="0" u="none" strike="noStrike" dirty="0" err="1">
                          <a:solidFill>
                            <a:srgbClr val="000000"/>
                          </a:solidFill>
                          <a:effectLst/>
                          <a:latin typeface="Bahnschrift SemiBold" panose="020B0502040204020203" pitchFamily="34" charset="0"/>
                        </a:rPr>
                        <a:t>during</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semester</a:t>
                      </a:r>
                      <a:br>
                        <a:rPr lang="fr-FR" sz="700" b="0" i="0" u="none" strike="noStrike" dirty="0">
                          <a:solidFill>
                            <a:srgbClr val="000000"/>
                          </a:solidFill>
                          <a:effectLst/>
                          <a:latin typeface="Bahnschrift SemiBold" panose="020B0502040204020203" pitchFamily="34" charset="0"/>
                        </a:rPr>
                      </a:br>
                      <a:r>
                        <a:rPr lang="fr-FR" sz="700" b="0" i="0" u="none" strike="noStrike" dirty="0">
                          <a:solidFill>
                            <a:srgbClr val="000000"/>
                          </a:solidFill>
                          <a:effectLst/>
                          <a:latin typeface="Bahnschrift SemiBold" panose="020B0502040204020203" pitchFamily="34" charset="0"/>
                        </a:rPr>
                        <a:t>6 times a </a:t>
                      </a:r>
                      <a:r>
                        <a:rPr lang="fr-FR" sz="700" b="0" i="0" u="none" strike="noStrike" dirty="0" err="1">
                          <a:solidFill>
                            <a:srgbClr val="000000"/>
                          </a:solidFill>
                          <a:effectLst/>
                          <a:latin typeface="Bahnschrift SemiBold" panose="020B0502040204020203" pitchFamily="34" charset="0"/>
                        </a:rPr>
                        <a:t>year</a:t>
                      </a:r>
                      <a:r>
                        <a:rPr lang="fr-FR" sz="700" b="0" i="0" u="none" strike="noStrike" dirty="0">
                          <a:solidFill>
                            <a:srgbClr val="000000"/>
                          </a:solidFill>
                          <a:effectLst/>
                          <a:latin typeface="Bahnschrift SemiBold" panose="020B0502040204020203" pitchFamily="34" charset="0"/>
                        </a:rPr>
                        <a:t> </a:t>
                      </a:r>
                      <a:br>
                        <a:rPr lang="fr-FR" sz="700" b="0" i="0" u="none" strike="noStrike" dirty="0">
                          <a:solidFill>
                            <a:srgbClr val="000000"/>
                          </a:solidFill>
                          <a:effectLst/>
                          <a:latin typeface="Bahnschrift SemiBold" panose="020B0502040204020203" pitchFamily="34" charset="0"/>
                        </a:rPr>
                      </a:br>
                      <a:br>
                        <a:rPr lang="fr-FR" sz="700" b="0" i="0" u="none" strike="noStrike" dirty="0">
                          <a:solidFill>
                            <a:srgbClr val="000000"/>
                          </a:solidFill>
                          <a:effectLst/>
                          <a:latin typeface="Bahnschrift SemiBold" panose="020B0502040204020203" pitchFamily="34" charset="0"/>
                        </a:rPr>
                      </a:br>
                      <a:endParaRPr lang="fr-FR" sz="700" b="0" i="0" u="none" strike="noStrike" dirty="0">
                        <a:solidFill>
                          <a:srgbClr val="000000"/>
                        </a:solidFill>
                        <a:effectLst/>
                        <a:latin typeface="Bahnschrift SemiBold" panose="020B0502040204020203" pitchFamily="34" charset="0"/>
                      </a:endParaRP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412644579"/>
                  </a:ext>
                </a:extLst>
              </a:tr>
              <a:tr h="403355">
                <a:tc>
                  <a:txBody>
                    <a:bodyPr/>
                    <a:lstStyle/>
                    <a:p>
                      <a:pPr algn="ctr" fontAlgn="ctr"/>
                      <a:r>
                        <a:rPr lang="fr-FR" sz="700" b="1" i="0" u="none" strike="noStrike">
                          <a:solidFill>
                            <a:srgbClr val="000000"/>
                          </a:solidFill>
                          <a:effectLst/>
                          <a:latin typeface="Bahnschrift SemiBold" panose="020B0502040204020203" pitchFamily="34" charset="0"/>
                        </a:rPr>
                        <a:t>10</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Server crash (server failure)</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Server inaccessible</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Stopping the services linked to this server (production stop, lack of data storage etc.)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ISD/LOGISTICS</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                                                            1-Léandre AGUIAH 2-Juste GANKPA</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Troubleshooting or replacement of defective hardware; Commissioning of the back up server</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Resolution time depends on the severity and availability of the defective part (2H)</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Major risk linked to a total production shutdown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poor power quality or old equipment; computer attacks</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Put in place a </a:t>
                      </a:r>
                      <a:r>
                        <a:rPr lang="fr-FR" sz="700" b="0" i="0" u="none" strike="noStrike" dirty="0" err="1">
                          <a:solidFill>
                            <a:srgbClr val="000000"/>
                          </a:solidFill>
                          <a:effectLst/>
                          <a:latin typeface="Bahnschrift SemiBold" panose="020B0502040204020203" pitchFamily="34" charset="0"/>
                        </a:rPr>
                        <a:t>regulator</a:t>
                      </a:r>
                      <a:r>
                        <a:rPr lang="fr-FR" sz="700" b="0" i="0" u="none" strike="noStrike" dirty="0">
                          <a:solidFill>
                            <a:srgbClr val="000000"/>
                          </a:solidFill>
                          <a:effectLst/>
                          <a:latin typeface="Bahnschrift SemiBold" panose="020B0502040204020203" pitchFamily="34" charset="0"/>
                        </a:rPr>
                        <a:t> and an </a:t>
                      </a:r>
                      <a:r>
                        <a:rPr lang="fr-FR" sz="700" b="0" i="0" u="none" strike="noStrike" dirty="0" err="1">
                          <a:solidFill>
                            <a:srgbClr val="000000"/>
                          </a:solidFill>
                          <a:effectLst/>
                          <a:latin typeface="Bahnschrift SemiBold" panose="020B0502040204020203" pitchFamily="34" charset="0"/>
                        </a:rPr>
                        <a:t>inverter</a:t>
                      </a:r>
                      <a:r>
                        <a:rPr lang="fr-FR" sz="700" b="0" i="0" u="none" strike="noStrike" dirty="0">
                          <a:solidFill>
                            <a:srgbClr val="000000"/>
                          </a:solidFill>
                          <a:effectLst/>
                          <a:latin typeface="Bahnschrift SemiBold" panose="020B0502040204020203" pitchFamily="34" charset="0"/>
                        </a:rPr>
                        <a:t> and </a:t>
                      </a:r>
                      <a:r>
                        <a:rPr lang="fr-FR" sz="700" b="0" i="0" u="none" strike="noStrike" dirty="0" err="1">
                          <a:solidFill>
                            <a:srgbClr val="000000"/>
                          </a:solidFill>
                          <a:effectLst/>
                          <a:latin typeface="Bahnschrift SemiBold" panose="020B0502040204020203" pitchFamily="34" charset="0"/>
                        </a:rPr>
                        <a:t>ensure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their</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regular</a:t>
                      </a:r>
                      <a:r>
                        <a:rPr lang="fr-FR" sz="700" b="0" i="0" u="none" strike="noStrike" dirty="0">
                          <a:solidFill>
                            <a:srgbClr val="000000"/>
                          </a:solidFill>
                          <a:effectLst/>
                          <a:latin typeface="Bahnschrift SemiBold" panose="020B0502040204020203" pitchFamily="34" charset="0"/>
                        </a:rPr>
                        <a:t> maintenance; Put in place an </a:t>
                      </a:r>
                      <a:r>
                        <a:rPr lang="fr-FR" sz="700" b="0" i="0" u="none" strike="noStrike" dirty="0" err="1">
                          <a:solidFill>
                            <a:srgbClr val="000000"/>
                          </a:solidFill>
                          <a:effectLst/>
                          <a:latin typeface="Bahnschrift SemiBold" panose="020B0502040204020203" pitchFamily="34" charset="0"/>
                        </a:rPr>
                        <a:t>equipment</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disposal</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policy</a:t>
                      </a:r>
                      <a:r>
                        <a:rPr lang="fr-FR" sz="700" b="0" i="0" u="none" strike="noStrike" dirty="0">
                          <a:solidFill>
                            <a:srgbClr val="000000"/>
                          </a:solidFill>
                          <a:effectLst/>
                          <a:latin typeface="Bahnschrift SemiBold" panose="020B0502040204020203" pitchFamily="34" charset="0"/>
                        </a:rPr>
                        <a:t>; Put in place a </a:t>
                      </a:r>
                      <a:r>
                        <a:rPr lang="fr-FR" sz="700" b="0" i="0" u="none" strike="noStrike" dirty="0" err="1">
                          <a:solidFill>
                            <a:srgbClr val="000000"/>
                          </a:solidFill>
                          <a:effectLst/>
                          <a:latin typeface="Bahnschrift SemiBold" panose="020B0502040204020203" pitchFamily="34" charset="0"/>
                        </a:rPr>
                        <a:t>safety</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policy</a:t>
                      </a:r>
                      <a:endParaRPr lang="fr-FR" sz="700" b="0" i="0" u="none" strike="noStrike" dirty="0">
                        <a:solidFill>
                          <a:srgbClr val="000000"/>
                        </a:solidFill>
                        <a:effectLst/>
                        <a:latin typeface="Bahnschrift SemiBold" panose="020B0502040204020203" pitchFamily="34" charset="0"/>
                      </a:endParaRP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1 time per </a:t>
                      </a:r>
                      <a:r>
                        <a:rPr lang="fr-FR" sz="700" b="0" i="0" u="none" strike="noStrike" dirty="0" err="1">
                          <a:solidFill>
                            <a:srgbClr val="000000"/>
                          </a:solidFill>
                          <a:effectLst/>
                          <a:latin typeface="Bahnschrift SemiBold" panose="020B0502040204020203" pitchFamily="34" charset="0"/>
                        </a:rPr>
                        <a:t>year</a:t>
                      </a:r>
                      <a:r>
                        <a:rPr lang="fr-FR" sz="700" b="0" i="0" u="none" strike="noStrike" dirty="0">
                          <a:solidFill>
                            <a:srgbClr val="000000"/>
                          </a:solidFill>
                          <a:effectLst/>
                          <a:latin typeface="Bahnschrift SemiBold" panose="020B0502040204020203" pitchFamily="34" charset="0"/>
                        </a:rPr>
                        <a:t> </a:t>
                      </a:r>
                      <a:br>
                        <a:rPr lang="fr-FR" sz="700" b="0" i="0" u="none" strike="noStrike" dirty="0">
                          <a:solidFill>
                            <a:srgbClr val="000000"/>
                          </a:solidFill>
                          <a:effectLst/>
                          <a:latin typeface="Bahnschrift SemiBold" panose="020B0502040204020203" pitchFamily="34" charset="0"/>
                        </a:rPr>
                      </a:br>
                      <a:br>
                        <a:rPr lang="fr-FR" sz="700" b="0" i="0" u="none" strike="noStrike" dirty="0">
                          <a:solidFill>
                            <a:srgbClr val="000000"/>
                          </a:solidFill>
                          <a:effectLst/>
                          <a:latin typeface="Bahnschrift SemiBold" panose="020B0502040204020203" pitchFamily="34" charset="0"/>
                        </a:rPr>
                      </a:br>
                      <a:endParaRPr lang="fr-FR" sz="700" b="0" i="0" u="none" strike="noStrike" dirty="0">
                        <a:solidFill>
                          <a:srgbClr val="000000"/>
                        </a:solidFill>
                        <a:effectLst/>
                        <a:latin typeface="Bahnschrift SemiBold" panose="020B0502040204020203" pitchFamily="34" charset="0"/>
                      </a:endParaRP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46579621"/>
                  </a:ext>
                </a:extLst>
              </a:tr>
            </a:tbl>
          </a:graphicData>
        </a:graphic>
      </p:graphicFrame>
    </p:spTree>
    <p:extLst>
      <p:ext uri="{BB962C8B-B14F-4D97-AF65-F5344CB8AC3E}">
        <p14:creationId xmlns:p14="http://schemas.microsoft.com/office/powerpoint/2010/main" val="680756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ageCurlDouble"/>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497543" y="173524"/>
            <a:ext cx="5957045" cy="338554"/>
          </a:xfrm>
          <a:prstGeom prst="rect">
            <a:avLst/>
          </a:prstGeom>
          <a:noFill/>
        </p:spPr>
        <p:txBody>
          <a:bodyPr wrap="square" rtlCol="0">
            <a:spAutoFit/>
          </a:bodyPr>
          <a:lstStyle/>
          <a:p>
            <a:r>
              <a:rPr lang="fr-FR" sz="1600" b="1">
                <a:latin typeface="Helvetica" panose="020B0604020202020204" pitchFamily="34" charset="0"/>
                <a:cs typeface="Helvetica" panose="020B0604020202020204" pitchFamily="34" charset="0"/>
              </a:rPr>
              <a:t>Infrastructure-related incidents and natural disasters</a:t>
            </a:r>
          </a:p>
        </p:txBody>
      </p:sp>
      <p:sp>
        <p:nvSpPr>
          <p:cNvPr id="9" name="Ellipse 8"/>
          <p:cNvSpPr/>
          <p:nvPr/>
        </p:nvSpPr>
        <p:spPr>
          <a:xfrm>
            <a:off x="108436" y="173524"/>
            <a:ext cx="389106" cy="3988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3</a:t>
            </a:r>
          </a:p>
        </p:txBody>
      </p:sp>
      <p:graphicFrame>
        <p:nvGraphicFramePr>
          <p:cNvPr id="2" name="Tableau 1"/>
          <p:cNvGraphicFramePr>
            <a:graphicFrameLocks noGrp="1"/>
          </p:cNvGraphicFramePr>
          <p:nvPr>
            <p:extLst>
              <p:ext uri="{D42A27DB-BD31-4B8C-83A1-F6EECF244321}">
                <p14:modId xmlns:p14="http://schemas.microsoft.com/office/powerpoint/2010/main" val="2962411305"/>
              </p:ext>
            </p:extLst>
          </p:nvPr>
        </p:nvGraphicFramePr>
        <p:xfrm>
          <a:off x="304799" y="572357"/>
          <a:ext cx="11525252" cy="5140024"/>
        </p:xfrm>
        <a:graphic>
          <a:graphicData uri="http://schemas.openxmlformats.org/drawingml/2006/table">
            <a:tbl>
              <a:tblPr/>
              <a:tblGrid>
                <a:gridCol w="1324812">
                  <a:extLst>
                    <a:ext uri="{9D8B030D-6E8A-4147-A177-3AD203B41FA5}">
                      <a16:colId xmlns:a16="http://schemas.microsoft.com/office/drawing/2014/main" val="3122754643"/>
                    </a:ext>
                  </a:extLst>
                </a:gridCol>
                <a:gridCol w="1324812">
                  <a:extLst>
                    <a:ext uri="{9D8B030D-6E8A-4147-A177-3AD203B41FA5}">
                      <a16:colId xmlns:a16="http://schemas.microsoft.com/office/drawing/2014/main" val="2350689450"/>
                    </a:ext>
                  </a:extLst>
                </a:gridCol>
                <a:gridCol w="1175538">
                  <a:extLst>
                    <a:ext uri="{9D8B030D-6E8A-4147-A177-3AD203B41FA5}">
                      <a16:colId xmlns:a16="http://schemas.microsoft.com/office/drawing/2014/main" val="2975754387"/>
                    </a:ext>
                  </a:extLst>
                </a:gridCol>
                <a:gridCol w="970287">
                  <a:extLst>
                    <a:ext uri="{9D8B030D-6E8A-4147-A177-3AD203B41FA5}">
                      <a16:colId xmlns:a16="http://schemas.microsoft.com/office/drawing/2014/main" val="3777239759"/>
                    </a:ext>
                  </a:extLst>
                </a:gridCol>
                <a:gridCol w="1275055">
                  <a:extLst>
                    <a:ext uri="{9D8B030D-6E8A-4147-A177-3AD203B41FA5}">
                      <a16:colId xmlns:a16="http://schemas.microsoft.com/office/drawing/2014/main" val="2046833579"/>
                    </a:ext>
                  </a:extLst>
                </a:gridCol>
                <a:gridCol w="2133385">
                  <a:extLst>
                    <a:ext uri="{9D8B030D-6E8A-4147-A177-3AD203B41FA5}">
                      <a16:colId xmlns:a16="http://schemas.microsoft.com/office/drawing/2014/main" val="2229936188"/>
                    </a:ext>
                  </a:extLst>
                </a:gridCol>
                <a:gridCol w="2133385">
                  <a:extLst>
                    <a:ext uri="{9D8B030D-6E8A-4147-A177-3AD203B41FA5}">
                      <a16:colId xmlns:a16="http://schemas.microsoft.com/office/drawing/2014/main" val="2864239965"/>
                    </a:ext>
                  </a:extLst>
                </a:gridCol>
                <a:gridCol w="1187978">
                  <a:extLst>
                    <a:ext uri="{9D8B030D-6E8A-4147-A177-3AD203B41FA5}">
                      <a16:colId xmlns:a16="http://schemas.microsoft.com/office/drawing/2014/main" val="3624760132"/>
                    </a:ext>
                  </a:extLst>
                </a:gridCol>
              </a:tblGrid>
              <a:tr h="299644">
                <a:tc>
                  <a:txBody>
                    <a:bodyPr/>
                    <a:lstStyle/>
                    <a:p>
                      <a:pPr algn="ctr" fontAlgn="ctr"/>
                      <a:r>
                        <a:rPr lang="fr-FR" sz="700" b="1" i="0" u="none" strike="noStrike" dirty="0">
                          <a:solidFill>
                            <a:srgbClr val="FFFFFF"/>
                          </a:solidFill>
                          <a:effectLst/>
                          <a:latin typeface="Bahnschrift SemiBold" panose="020B0502040204020203" pitchFamily="34" charset="0"/>
                        </a:rPr>
                        <a:t>TECHNICAL LEADER Contact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700" b="1" i="0" u="none" strike="noStrike">
                          <a:solidFill>
                            <a:srgbClr val="FFFFFF"/>
                          </a:solidFill>
                          <a:effectLst/>
                          <a:latin typeface="Bahnschrift SemiBold" panose="020B0502040204020203" pitchFamily="34" charset="0"/>
                        </a:rPr>
                        <a:t>ACTIONS TO BE CARRIED OUT AT THE LEVEL OF THE TECHNICAL AREA</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700" b="1" i="0" u="none" strike="noStrike">
                          <a:solidFill>
                            <a:srgbClr val="FFFFFF"/>
                          </a:solidFill>
                          <a:effectLst/>
                          <a:latin typeface="Bahnschrift SemiBold" panose="020B0502040204020203" pitchFamily="34" charset="0"/>
                        </a:rPr>
                        <a:t>TIME TO RESOLVE THE INCIDENT</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700" b="1" i="0" u="none" strike="noStrike">
                          <a:solidFill>
                            <a:srgbClr val="FFFFFF"/>
                          </a:solidFill>
                          <a:effectLst/>
                          <a:latin typeface="Bahnschrift SemiBold" panose="020B0502040204020203" pitchFamily="34" charset="0"/>
                        </a:rPr>
                        <a:t>OPERATIONAL APPROACH (PRODUCTION ACTION)</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700" b="1" i="0" u="none" strike="noStrike">
                          <a:solidFill>
                            <a:srgbClr val="FFFFFF"/>
                          </a:solidFill>
                          <a:effectLst/>
                          <a:latin typeface="Bahnschrift SemiBold" panose="020B0502040204020203" pitchFamily="34" charset="0"/>
                        </a:rPr>
                        <a:t>LEVEL OF DAMPING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700" b="1" i="0" u="none" strike="noStrike">
                          <a:solidFill>
                            <a:srgbClr val="FFFFFF"/>
                          </a:solidFill>
                          <a:effectLst/>
                          <a:latin typeface="Bahnschrift SemiBold" panose="020B0502040204020203" pitchFamily="34" charset="0"/>
                        </a:rPr>
                        <a:t>THREATS</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700" b="1" i="0" u="none" strike="noStrike">
                          <a:solidFill>
                            <a:srgbClr val="FFFFFF"/>
                          </a:solidFill>
                          <a:effectLst/>
                          <a:latin typeface="Bahnschrift SemiBold" panose="020B0502040204020203" pitchFamily="34" charset="0"/>
                        </a:rPr>
                        <a:t>ACTIONS TO BE TAKEN TO ADDRESS THE THREATS</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700" b="1" i="0" u="none" strike="noStrike">
                          <a:solidFill>
                            <a:srgbClr val="FFFFFF"/>
                          </a:solidFill>
                          <a:effectLst/>
                          <a:latin typeface="Bahnschrift SemiBold" panose="020B0502040204020203" pitchFamily="34" charset="0"/>
                        </a:rPr>
                        <a:t>FREQUENCY OF INCIDENTS OVER 12 MONTHS (July 2021 - July 2022)</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167137955"/>
                  </a:ext>
                </a:extLst>
              </a:tr>
              <a:tr h="602411">
                <a:tc rowSpan="2">
                  <a:txBody>
                    <a:bodyPr/>
                    <a:lstStyle/>
                    <a:p>
                      <a:pPr algn="ctr" fontAlgn="ctr"/>
                      <a:r>
                        <a:rPr lang="fr-FR" sz="700" b="0" i="0" u="none" strike="noStrike">
                          <a:solidFill>
                            <a:srgbClr val="000000"/>
                          </a:solidFill>
                          <a:effectLst/>
                          <a:latin typeface="Bahnschrift SemiBold" panose="020B0502040204020203" pitchFamily="34" charset="0"/>
                        </a:rPr>
                        <a:t>Just GANKPA</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1-Configuration is made for an automatic relay of the generator.                                                2-In case of failure of the generator, the service provider in charge of the repair and maintenance of the generator is called in.</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The resolution time depends on the severity of the failure</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l" fontAlgn="ctr"/>
                      <a:r>
                        <a:rPr lang="fr-FR" sz="700" b="0" i="0" u="none" strike="noStrike">
                          <a:solidFill>
                            <a:srgbClr val="000000"/>
                          </a:solidFill>
                          <a:effectLst/>
                          <a:latin typeface="Bahnschrift SemiBold" panose="020B0502040204020203" pitchFamily="34" charset="0"/>
                        </a:rPr>
                        <a:t>After 10 minutes of service interruption, activate the teams for teleworking, taking into account the dimensioning.</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Major risk: The inverter model (EATON DX model) is obsolete and it is therefore difficult to find spare parts for the equipment; the batteries of the various inverters in use are at the end of their life.</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General stop of production </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Stopping production on a work floor     </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Risk of fire</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Contractualise a partnership for the regular maintenance and supply of electrical energy generating equipment (inverters and generators); Set up a policy for the systematic supply of diesel for the generator with the determination of a risk level for fuel oil/ Launch the order of new inverters to replace those already in use/ Deployment of work equipment to employees selected for teleworking</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Period of recorded incidents( February 2022 to July 2022 1 -5 times per quarter</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76299751"/>
                  </a:ext>
                </a:extLst>
              </a:tr>
              <a:tr h="602411">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1-Checking the source of the power failure. 2-Detecting the fault and looking for an in-house solution.                                     3-Call a supplier or service provider if a serious malfunction is detected in the equipment that can supply electrical energy</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 60 minutes</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Major risk: Lack of maintenance of electrical boxes and installations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fr-FR" sz="700" b="0" i="0" u="none" strike="noStrike">
                          <a:solidFill>
                            <a:srgbClr val="000000"/>
                          </a:solidFill>
                          <a:effectLst/>
                          <a:latin typeface="Bahnschrift SemiBold" panose="020B0502040204020203" pitchFamily="34" charset="0"/>
                        </a:rPr>
                        <a:t>*Risk of repeated malfunctions *Serious damage to computer equipment</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Contractualise a partnership for the regular maintenance and supply of electrical energy generating equipment (inverters and generators); Set up a policy for the systematic supply of diesel for the generator with the determination of a risk level for fuel oil/ Launch the order of new inverters to replace those already in use/ Deployment of work equipment to employees selected for teleworking</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Period of recorded incidents (February 2022 to July 2022) 1-5 times per quarter</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532013548"/>
                  </a:ext>
                </a:extLst>
              </a:tr>
              <a:tr h="602411">
                <a:tc>
                  <a:txBody>
                    <a:bodyPr/>
                    <a:lstStyle/>
                    <a:p>
                      <a:pPr algn="ctr" fontAlgn="ctr"/>
                      <a:r>
                        <a:rPr lang="fr-FR" sz="700" b="0" i="0" u="none" strike="noStrike">
                          <a:solidFill>
                            <a:srgbClr val="000000"/>
                          </a:solidFill>
                          <a:effectLst/>
                          <a:latin typeface="Bahnschrift SemiBold" panose="020B0502040204020203" pitchFamily="34" charset="0"/>
                        </a:rPr>
                        <a:t>Just GANKPA</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1-Investigation of the fault in the technical room in conjunction with the IT department.                                                           2- Diagnosis and search for a solution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 Within 60 minutes</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Minor risk: malfunction of circuit breakers or sockets. Quick troubleshooting possible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fr-FR" sz="700" b="0" i="0" u="none" strike="noStrike">
                          <a:solidFill>
                            <a:srgbClr val="000000"/>
                          </a:solidFill>
                          <a:effectLst/>
                          <a:latin typeface="Bahnschrift SemiBold" panose="020B0502040204020203" pitchFamily="34" charset="0"/>
                        </a:rPr>
                        <a:t>Serious damage to computer equipment used for receiving and transmitting calls on production sites</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Contractualise a partnership for the regular maintenance and supply of electrical energy generating equipment (inverters and generators); Set up a policy for the systematic supply of diesel for the generator with the determination of a risk level for fuel oil/ Launch the order of new inverters to replace those already in use/ Deployment of work equipment to employees selected for teleworking</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Period of recorded incidents ( February 2022 to July 2022 ) 1 -5 times per semester</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562653"/>
                  </a:ext>
                </a:extLst>
              </a:tr>
              <a:tr h="291113">
                <a:tc>
                  <a:txBody>
                    <a:bodyPr/>
                    <a:lstStyle/>
                    <a:p>
                      <a:pPr algn="ctr" fontAlgn="ctr"/>
                      <a:r>
                        <a:rPr lang="fr-FR" sz="700" b="0" i="0" u="none" strike="noStrike">
                          <a:solidFill>
                            <a:srgbClr val="000000"/>
                          </a:solidFill>
                          <a:effectLst/>
                          <a:latin typeface="Bahnschrift SemiBold" panose="020B0502040204020203" pitchFamily="34" charset="0"/>
                        </a:rPr>
                        <a:t>Leandre AGUIAH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err="1">
                          <a:solidFill>
                            <a:srgbClr val="000000"/>
                          </a:solidFill>
                          <a:effectLst/>
                          <a:latin typeface="Bahnschrift SemiBold" panose="020B0502040204020203" pitchFamily="34" charset="0"/>
                        </a:rPr>
                        <a:t>ensure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that</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concern</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is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really</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from</a:t>
                      </a:r>
                      <a:r>
                        <a:rPr lang="fr-FR" sz="700" b="0" i="0" u="none" strike="noStrike" dirty="0">
                          <a:solidFill>
                            <a:srgbClr val="000000"/>
                          </a:solidFill>
                          <a:effectLst/>
                          <a:latin typeface="Bahnschrift SemiBold" panose="020B0502040204020203" pitchFamily="34" charset="0"/>
                        </a:rPr>
                        <a:t> the MTN and </a:t>
                      </a:r>
                      <a:r>
                        <a:rPr lang="fr-FR" sz="700" b="0" i="0" u="none" strike="noStrike" dirty="0" err="1">
                          <a:solidFill>
                            <a:srgbClr val="000000"/>
                          </a:solidFill>
                          <a:effectLst/>
                          <a:latin typeface="Bahnschrift SemiBold" panose="020B0502040204020203" pitchFamily="34" charset="0"/>
                        </a:rPr>
                        <a:t>alert</a:t>
                      </a:r>
                      <a:r>
                        <a:rPr lang="fr-FR" sz="700" b="0" i="0" u="none" strike="noStrike" dirty="0">
                          <a:solidFill>
                            <a:srgbClr val="000000"/>
                          </a:solidFill>
                          <a:effectLst/>
                          <a:latin typeface="Bahnschrift SemiBold" panose="020B0502040204020203" pitchFamily="34" charset="0"/>
                        </a:rPr>
                        <a:t> by phone and email</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 1h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8413699"/>
                  </a:ext>
                </a:extLst>
              </a:tr>
              <a:tr h="291113">
                <a:tc rowSpan="3">
                  <a:txBody>
                    <a:bodyPr/>
                    <a:lstStyle/>
                    <a:p>
                      <a:pPr algn="ctr" fontAlgn="ctr"/>
                      <a:r>
                        <a:rPr lang="fr-FR" sz="700" b="0" i="0" u="none" strike="noStrike">
                          <a:solidFill>
                            <a:srgbClr val="000000"/>
                          </a:solidFill>
                          <a:effectLst/>
                          <a:latin typeface="Bahnschrift SemiBold" panose="020B0502040204020203" pitchFamily="34" charset="0"/>
                        </a:rPr>
                        <a:t>Leandre AGUIAH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Check the cause of the incident and resolve the problem/ find a relay in case of equipment crash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1h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Super high risk, end of life equipment</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Risk of interruption at any time;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Anticipate the replacement of the core switch before the end of the equipment's life; </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Have a back up</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1" i="0" u="none" strike="noStrike">
                          <a:solidFill>
                            <a:srgbClr val="FF0000"/>
                          </a:solidFill>
                          <a:effectLst/>
                          <a:latin typeface="Bahnschrift SemiBold" panose="020B0502040204020203" pitchFamily="34" charset="0"/>
                        </a:rPr>
                        <a:t>1 time per year </a:t>
                      </a:r>
                      <a:br>
                        <a:rPr lang="fr-FR" sz="700" b="1" i="0" u="none" strike="noStrike">
                          <a:solidFill>
                            <a:srgbClr val="FF0000"/>
                          </a:solidFill>
                          <a:effectLst/>
                          <a:latin typeface="Bahnschrift SemiBold" panose="020B0502040204020203" pitchFamily="34" charset="0"/>
                        </a:rPr>
                      </a:br>
                      <a:br>
                        <a:rPr lang="fr-FR" sz="700" b="1" i="0" u="none" strike="noStrike">
                          <a:solidFill>
                            <a:srgbClr val="FF0000"/>
                          </a:solidFill>
                          <a:effectLst/>
                          <a:latin typeface="Bahnschrift SemiBold" panose="020B0502040204020203" pitchFamily="34" charset="0"/>
                        </a:rPr>
                      </a:br>
                      <a:endParaRPr lang="fr-FR" sz="700" b="1" i="0" u="none" strike="noStrike">
                        <a:solidFill>
                          <a:srgbClr val="FF0000"/>
                        </a:solidFill>
                        <a:effectLst/>
                        <a:latin typeface="Bahnschrift SemiBold" panose="020B0502040204020203" pitchFamily="34" charset="0"/>
                      </a:endParaRP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52603490"/>
                  </a:ext>
                </a:extLst>
              </a:tr>
              <a:tr h="662339">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Replacement or repair of equipment</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1h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Major risk, several switches at end of life</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Risk of computer attack;</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Poor quality of electrical power;</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Poor temperature adjustment;</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Failure to replace equipment at the end of its life</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Ensure continuity of equipment settings to prevent unauthorised access;</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Ensure that the regulator and inverter are maintained and serviced;</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Ensure that the technical room is well ventilated / Set up an alarm system to warn of any change in the ambient temperature of the data centre;</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Monitor the level of depreciation of all data centre equipment in order to anticipate their replacement before their end of life</a:t>
                      </a:r>
                      <a:br>
                        <a:rPr lang="fr-FR" sz="700" b="0" i="0" u="none" strike="noStrike">
                          <a:solidFill>
                            <a:srgbClr val="000000"/>
                          </a:solidFill>
                          <a:effectLst/>
                          <a:latin typeface="Bahnschrift SemiBold" panose="020B0502040204020203" pitchFamily="34" charset="0"/>
                        </a:rPr>
                      </a:br>
                      <a:endParaRPr lang="fr-FR" sz="700" b="0" i="0" u="none" strike="noStrike">
                        <a:solidFill>
                          <a:srgbClr val="000000"/>
                        </a:solidFill>
                        <a:effectLst/>
                        <a:latin typeface="Bahnschrift SemiBold" panose="020B0502040204020203" pitchFamily="34" charset="0"/>
                      </a:endParaRP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1 time per year </a:t>
                      </a:r>
                      <a:br>
                        <a:rPr lang="fr-FR" sz="700" b="0" i="0" u="none" strike="noStrike">
                          <a:solidFill>
                            <a:srgbClr val="000000"/>
                          </a:solidFill>
                          <a:effectLst/>
                          <a:latin typeface="Bahnschrift SemiBold" panose="020B0502040204020203" pitchFamily="34" charset="0"/>
                        </a:rPr>
                      </a:br>
                      <a:br>
                        <a:rPr lang="fr-FR" sz="700" b="0" i="0" u="none" strike="noStrike">
                          <a:solidFill>
                            <a:srgbClr val="000000"/>
                          </a:solidFill>
                          <a:effectLst/>
                          <a:latin typeface="Bahnschrift SemiBold" panose="020B0502040204020203" pitchFamily="34" charset="0"/>
                        </a:rPr>
                      </a:br>
                      <a:endParaRPr lang="fr-FR" sz="700" b="0" i="0" u="none" strike="noStrike">
                        <a:solidFill>
                          <a:srgbClr val="000000"/>
                        </a:solidFill>
                        <a:effectLst/>
                        <a:latin typeface="Bahnschrift SemiBold" panose="020B0502040204020203" pitchFamily="34" charset="0"/>
                      </a:endParaRP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543097052"/>
                  </a:ext>
                </a:extLst>
              </a:tr>
              <a:tr h="291113">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Reconfiguration of the equipment</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1h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Major risk, several switches at end of life</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Electricity instability </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Computer attack</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Improper handling of any or all of the equipment</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Ensure continuity of equipment settings to prevent unauthorised access</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Ensuring the maintenance of the regulator and inverter and maintaining them;</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0 times during the year </a:t>
                      </a:r>
                      <a:br>
                        <a:rPr lang="fr-FR" sz="700" b="0" i="0" u="none" strike="noStrike">
                          <a:solidFill>
                            <a:srgbClr val="000000"/>
                          </a:solidFill>
                          <a:effectLst/>
                          <a:latin typeface="Bahnschrift SemiBold" panose="020B0502040204020203" pitchFamily="34" charset="0"/>
                        </a:rPr>
                      </a:br>
                      <a:br>
                        <a:rPr lang="fr-FR" sz="700" b="0" i="0" u="none" strike="noStrike">
                          <a:solidFill>
                            <a:srgbClr val="000000"/>
                          </a:solidFill>
                          <a:effectLst/>
                          <a:latin typeface="Bahnschrift SemiBold" panose="020B0502040204020203" pitchFamily="34" charset="0"/>
                        </a:rPr>
                      </a:br>
                      <a:endParaRPr lang="fr-FR" sz="700" b="0" i="0" u="none" strike="noStrike">
                        <a:solidFill>
                          <a:srgbClr val="000000"/>
                        </a:solidFill>
                        <a:effectLst/>
                        <a:latin typeface="Bahnschrift SemiBold" panose="020B0502040204020203" pitchFamily="34" charset="0"/>
                      </a:endParaRP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478686088"/>
                  </a:ext>
                </a:extLst>
              </a:tr>
            </a:tbl>
          </a:graphicData>
        </a:graphic>
      </p:graphicFrame>
    </p:spTree>
    <p:extLst>
      <p:ext uri="{BB962C8B-B14F-4D97-AF65-F5344CB8AC3E}">
        <p14:creationId xmlns:p14="http://schemas.microsoft.com/office/powerpoint/2010/main" val="369939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ageCurlDouble"/>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497543" y="173524"/>
            <a:ext cx="5957045" cy="338554"/>
          </a:xfrm>
          <a:prstGeom prst="rect">
            <a:avLst/>
          </a:prstGeom>
          <a:noFill/>
        </p:spPr>
        <p:txBody>
          <a:bodyPr wrap="square" rtlCol="0">
            <a:spAutoFit/>
          </a:bodyPr>
          <a:lstStyle/>
          <a:p>
            <a:r>
              <a:rPr lang="fr-FR" sz="1600" b="1">
                <a:latin typeface="Helvetica" panose="020B0604020202020204" pitchFamily="34" charset="0"/>
                <a:cs typeface="Helvetica" panose="020B0604020202020204" pitchFamily="34" charset="0"/>
              </a:rPr>
              <a:t>Infrastructure-related incidents and natural disasters</a:t>
            </a:r>
          </a:p>
        </p:txBody>
      </p:sp>
      <p:sp>
        <p:nvSpPr>
          <p:cNvPr id="9" name="Ellipse 8"/>
          <p:cNvSpPr/>
          <p:nvPr/>
        </p:nvSpPr>
        <p:spPr>
          <a:xfrm>
            <a:off x="108436" y="173524"/>
            <a:ext cx="389106" cy="3988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4</a:t>
            </a:r>
          </a:p>
        </p:txBody>
      </p:sp>
      <p:graphicFrame>
        <p:nvGraphicFramePr>
          <p:cNvPr id="2" name="Tableau 1"/>
          <p:cNvGraphicFramePr>
            <a:graphicFrameLocks noGrp="1"/>
          </p:cNvGraphicFramePr>
          <p:nvPr>
            <p:extLst>
              <p:ext uri="{D42A27DB-BD31-4B8C-83A1-F6EECF244321}">
                <p14:modId xmlns:p14="http://schemas.microsoft.com/office/powerpoint/2010/main" val="1209786328"/>
              </p:ext>
            </p:extLst>
          </p:nvPr>
        </p:nvGraphicFramePr>
        <p:xfrm>
          <a:off x="497542" y="572355"/>
          <a:ext cx="11389658" cy="5047396"/>
        </p:xfrm>
        <a:graphic>
          <a:graphicData uri="http://schemas.openxmlformats.org/drawingml/2006/table">
            <a:tbl>
              <a:tblPr/>
              <a:tblGrid>
                <a:gridCol w="1309226">
                  <a:extLst>
                    <a:ext uri="{9D8B030D-6E8A-4147-A177-3AD203B41FA5}">
                      <a16:colId xmlns:a16="http://schemas.microsoft.com/office/drawing/2014/main" val="1520462375"/>
                    </a:ext>
                  </a:extLst>
                </a:gridCol>
                <a:gridCol w="1309226">
                  <a:extLst>
                    <a:ext uri="{9D8B030D-6E8A-4147-A177-3AD203B41FA5}">
                      <a16:colId xmlns:a16="http://schemas.microsoft.com/office/drawing/2014/main" val="19332608"/>
                    </a:ext>
                  </a:extLst>
                </a:gridCol>
                <a:gridCol w="1161708">
                  <a:extLst>
                    <a:ext uri="{9D8B030D-6E8A-4147-A177-3AD203B41FA5}">
                      <a16:colId xmlns:a16="http://schemas.microsoft.com/office/drawing/2014/main" val="3196596218"/>
                    </a:ext>
                  </a:extLst>
                </a:gridCol>
                <a:gridCol w="958871">
                  <a:extLst>
                    <a:ext uri="{9D8B030D-6E8A-4147-A177-3AD203B41FA5}">
                      <a16:colId xmlns:a16="http://schemas.microsoft.com/office/drawing/2014/main" val="1112695952"/>
                    </a:ext>
                  </a:extLst>
                </a:gridCol>
                <a:gridCol w="1260053">
                  <a:extLst>
                    <a:ext uri="{9D8B030D-6E8A-4147-A177-3AD203B41FA5}">
                      <a16:colId xmlns:a16="http://schemas.microsoft.com/office/drawing/2014/main" val="3943469357"/>
                    </a:ext>
                  </a:extLst>
                </a:gridCol>
                <a:gridCol w="2108286">
                  <a:extLst>
                    <a:ext uri="{9D8B030D-6E8A-4147-A177-3AD203B41FA5}">
                      <a16:colId xmlns:a16="http://schemas.microsoft.com/office/drawing/2014/main" val="2729604971"/>
                    </a:ext>
                  </a:extLst>
                </a:gridCol>
                <a:gridCol w="2108286">
                  <a:extLst>
                    <a:ext uri="{9D8B030D-6E8A-4147-A177-3AD203B41FA5}">
                      <a16:colId xmlns:a16="http://schemas.microsoft.com/office/drawing/2014/main" val="2826077473"/>
                    </a:ext>
                  </a:extLst>
                </a:gridCol>
                <a:gridCol w="1174002">
                  <a:extLst>
                    <a:ext uri="{9D8B030D-6E8A-4147-A177-3AD203B41FA5}">
                      <a16:colId xmlns:a16="http://schemas.microsoft.com/office/drawing/2014/main" val="1919996084"/>
                    </a:ext>
                  </a:extLst>
                </a:gridCol>
              </a:tblGrid>
              <a:tr h="406228">
                <a:tc>
                  <a:txBody>
                    <a:bodyPr/>
                    <a:lstStyle/>
                    <a:p>
                      <a:pPr algn="ctr" fontAlgn="ctr"/>
                      <a:r>
                        <a:rPr lang="fr-FR" sz="600" b="1" i="0" u="none" strike="noStrike" dirty="0">
                          <a:solidFill>
                            <a:srgbClr val="FFFFFF"/>
                          </a:solidFill>
                          <a:effectLst/>
                          <a:latin typeface="Bahnschrift SemiBold" panose="020B0502040204020203" pitchFamily="34" charset="0"/>
                        </a:rPr>
                        <a:t>TECHNICAL LEADER Contact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600" b="1" i="0" u="none" strike="noStrike">
                          <a:solidFill>
                            <a:srgbClr val="FFFFFF"/>
                          </a:solidFill>
                          <a:effectLst/>
                          <a:latin typeface="Bahnschrift SemiBold" panose="020B0502040204020203" pitchFamily="34" charset="0"/>
                        </a:rPr>
                        <a:t>ACTIONS TO BE CARRIED OUT AT THE LEVEL OF THE TECHNICAL AREA</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600" b="1" i="0" u="none" strike="noStrike">
                          <a:solidFill>
                            <a:srgbClr val="FFFFFF"/>
                          </a:solidFill>
                          <a:effectLst/>
                          <a:latin typeface="Bahnschrift SemiBold" panose="020B0502040204020203" pitchFamily="34" charset="0"/>
                        </a:rPr>
                        <a:t>TIME TO RESOLVE THE INCIDENT</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600" b="1" i="0" u="none" strike="noStrike">
                          <a:solidFill>
                            <a:srgbClr val="FFFFFF"/>
                          </a:solidFill>
                          <a:effectLst/>
                          <a:latin typeface="Bahnschrift SemiBold" panose="020B0502040204020203" pitchFamily="34" charset="0"/>
                        </a:rPr>
                        <a:t>OPERATIONAL APPROACH (PRODUCTION ACTION)</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600" b="1" i="0" u="none" strike="noStrike">
                          <a:solidFill>
                            <a:srgbClr val="FFFFFF"/>
                          </a:solidFill>
                          <a:effectLst/>
                          <a:latin typeface="Bahnschrift SemiBold" panose="020B0502040204020203" pitchFamily="34" charset="0"/>
                        </a:rPr>
                        <a:t>LEVEL OF DAMPING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600" b="1" i="0" u="none" strike="noStrike">
                          <a:solidFill>
                            <a:srgbClr val="FFFFFF"/>
                          </a:solidFill>
                          <a:effectLst/>
                          <a:latin typeface="Bahnschrift SemiBold" panose="020B0502040204020203" pitchFamily="34" charset="0"/>
                        </a:rPr>
                        <a:t>THREATS</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600" b="1" i="0" u="none" strike="noStrike">
                          <a:solidFill>
                            <a:srgbClr val="FFFFFF"/>
                          </a:solidFill>
                          <a:effectLst/>
                          <a:latin typeface="Bahnschrift SemiBold" panose="020B0502040204020203" pitchFamily="34" charset="0"/>
                        </a:rPr>
                        <a:t>ACTIONS TO BE TAKEN TO ADDRESS THE THREATS</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600" b="1" i="0" u="none" strike="noStrike">
                          <a:solidFill>
                            <a:srgbClr val="FFFFFF"/>
                          </a:solidFill>
                          <a:effectLst/>
                          <a:latin typeface="Bahnschrift SemiBold" panose="020B0502040204020203" pitchFamily="34" charset="0"/>
                        </a:rPr>
                        <a:t>FREQUENCY OF INCIDENTS OVER 12 MONTHS (July 2021 - July 2022)</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824180746"/>
                  </a:ext>
                </a:extLst>
              </a:tr>
              <a:tr h="1015666">
                <a:tc rowSpan="4">
                  <a:txBody>
                    <a:bodyPr/>
                    <a:lstStyle/>
                    <a:p>
                      <a:pPr algn="ctr" fontAlgn="ctr"/>
                      <a:r>
                        <a:rPr lang="fr-FR" sz="700" b="0" i="0" u="none" strike="noStrike" dirty="0">
                          <a:solidFill>
                            <a:srgbClr val="000000"/>
                          </a:solidFill>
                          <a:effectLst/>
                          <a:latin typeface="Bahnschrift SemiBold" panose="020B0502040204020203" pitchFamily="34" charset="0"/>
                        </a:rPr>
                        <a:t>Managers of business and support </a:t>
                      </a:r>
                      <a:r>
                        <a:rPr lang="fr-FR" sz="700" b="0" i="0" u="none" strike="noStrike" dirty="0" err="1">
                          <a:solidFill>
                            <a:srgbClr val="000000"/>
                          </a:solidFill>
                          <a:effectLst/>
                          <a:latin typeface="Bahnschrift SemiBold" panose="020B0502040204020203" pitchFamily="34" charset="0"/>
                        </a:rPr>
                        <a:t>departments</a:t>
                      </a:r>
                      <a:r>
                        <a:rPr lang="fr-FR" sz="700" b="0" i="0" u="none" strike="noStrike" dirty="0">
                          <a:solidFill>
                            <a:srgbClr val="000000"/>
                          </a:solidFill>
                          <a:effectLst/>
                          <a:latin typeface="Bahnschrift SemiBold" panose="020B0502040204020203" pitchFamily="34" charset="0"/>
                        </a:rPr>
                        <a:t> (ISD, </a:t>
                      </a:r>
                      <a:r>
                        <a:rPr lang="fr-FR" sz="700" b="0" i="0" u="none" strike="noStrike" dirty="0" err="1">
                          <a:solidFill>
                            <a:srgbClr val="000000"/>
                          </a:solidFill>
                          <a:effectLst/>
                          <a:latin typeface="Bahnschrift SemiBold" panose="020B0502040204020203" pitchFamily="34" charset="0"/>
                        </a:rPr>
                        <a:t>logistics</a:t>
                      </a:r>
                      <a:r>
                        <a:rPr lang="fr-FR" sz="700" b="0" i="0" u="none" strike="noStrike" dirty="0">
                          <a:solidFill>
                            <a:srgbClr val="000000"/>
                          </a:solidFill>
                          <a:effectLst/>
                          <a:latin typeface="Bahnschrift SemiBold" panose="020B0502040204020203" pitchFamily="34" charset="0"/>
                        </a:rPr>
                        <a:t>, programmes, </a:t>
                      </a:r>
                      <a:r>
                        <a:rPr lang="fr-FR" sz="700" b="0" i="0" u="none" strike="noStrike" dirty="0" err="1">
                          <a:solidFill>
                            <a:srgbClr val="000000"/>
                          </a:solidFill>
                          <a:effectLst/>
                          <a:latin typeface="Bahnschrift SemiBold" panose="020B0502040204020203" pitchFamily="34" charset="0"/>
                        </a:rPr>
                        <a:t>operations</a:t>
                      </a:r>
                      <a:r>
                        <a:rPr lang="fr-FR" sz="700" b="0" i="0" u="none" strike="noStrike" dirty="0">
                          <a:solidFill>
                            <a:srgbClr val="000000"/>
                          </a:solidFill>
                          <a:effectLst/>
                          <a:latin typeface="Bahnschrift SemiBold" panose="020B0502040204020203" pitchFamily="34" charset="0"/>
                        </a:rPr>
                        <a:t>, HR, CF, training and </a:t>
                      </a:r>
                      <a:r>
                        <a:rPr lang="fr-FR" sz="700" b="0" i="0" u="none" strike="noStrike" dirty="0" err="1">
                          <a:solidFill>
                            <a:srgbClr val="000000"/>
                          </a:solidFill>
                          <a:effectLst/>
                          <a:latin typeface="Bahnschrift SemiBold" panose="020B0502040204020203" pitchFamily="34" charset="0"/>
                        </a:rPr>
                        <a:t>quality</a:t>
                      </a:r>
                      <a:r>
                        <a:rPr lang="fr-FR" sz="700" b="0" i="0" u="none" strike="noStrike" dirty="0">
                          <a:solidFill>
                            <a:srgbClr val="000000"/>
                          </a:solidFill>
                          <a:effectLst/>
                          <a:latin typeface="Bahnschrift SemiBold" panose="020B0502040204020203" pitchFamily="34" charset="0"/>
                        </a:rPr>
                        <a:t>)</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Migrate agents to a pre-installed cloud mirror server - Provide agents with kits that allow them to work off-site</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Without delay if the prerequisites are installed, flooding and flooding with no access to the centre: 2 hours to launch the WFH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ctr"/>
                      <a:r>
                        <a:rPr lang="fr-FR" sz="700" b="0" i="0" u="none" strike="noStrike">
                          <a:solidFill>
                            <a:srgbClr val="000000"/>
                          </a:solidFill>
                          <a:effectLst/>
                          <a:latin typeface="Bahnschrift SemiBold" panose="020B0502040204020203" pitchFamily="34" charset="0"/>
                        </a:rPr>
                        <a:t>After 10 minutes of service interruption, activate the teams for teleworking, taking into account the dimensioning.</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Major risk, if no cloud server and no possibility to launch a WFH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Lack of a cloud server to back up data;</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Lack of hardware to systematically run the WFH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Implement a policy of deploying mirror servers on the cloud;</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Equip the centre with equipment that can be used to launch the WFH in the event of incidents</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0 times during the year </a:t>
                      </a:r>
                      <a:br>
                        <a:rPr lang="fr-FR" sz="700" b="0" i="0" u="none" strike="noStrike">
                          <a:solidFill>
                            <a:srgbClr val="000000"/>
                          </a:solidFill>
                          <a:effectLst/>
                          <a:latin typeface="Bahnschrift SemiBold" panose="020B0502040204020203" pitchFamily="34" charset="0"/>
                        </a:rPr>
                      </a:br>
                      <a:br>
                        <a:rPr lang="fr-FR" sz="700" b="0" i="0" u="none" strike="noStrike">
                          <a:solidFill>
                            <a:srgbClr val="000000"/>
                          </a:solidFill>
                          <a:effectLst/>
                          <a:latin typeface="Bahnschrift SemiBold" panose="020B0502040204020203" pitchFamily="34" charset="0"/>
                        </a:rPr>
                      </a:br>
                      <a:endParaRPr lang="fr-FR" sz="700" b="0" i="0" u="none" strike="noStrike">
                        <a:solidFill>
                          <a:srgbClr val="000000"/>
                        </a:solidFill>
                        <a:effectLst/>
                        <a:latin typeface="Bahnschrift SemiBold" panose="020B0502040204020203" pitchFamily="34" charset="0"/>
                      </a:endParaRP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113870362"/>
                  </a:ext>
                </a:extLst>
              </a:tr>
              <a:tr h="1304918">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Convene a crisis meeting to discuss and understand the strike motion - enter into negotiations - settle definitively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2h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Major risk, total shutdown of production</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err="1">
                          <a:solidFill>
                            <a:srgbClr val="000000"/>
                          </a:solidFill>
                          <a:effectLst/>
                          <a:latin typeface="Bahnschrift SemiBold" panose="020B0502040204020203" pitchFamily="34" charset="0"/>
                        </a:rPr>
                        <a:t>Failure</a:t>
                      </a:r>
                      <a:r>
                        <a:rPr lang="fr-FR" sz="700" b="0" i="0" u="none" strike="noStrike" dirty="0">
                          <a:solidFill>
                            <a:srgbClr val="000000"/>
                          </a:solidFill>
                          <a:effectLst/>
                          <a:latin typeface="Bahnschrift SemiBold" panose="020B0502040204020203" pitchFamily="34" charset="0"/>
                        </a:rPr>
                        <a:t> to </a:t>
                      </a:r>
                      <a:r>
                        <a:rPr lang="fr-FR" sz="700" b="0" i="0" u="none" strike="noStrike" dirty="0" err="1">
                          <a:solidFill>
                            <a:srgbClr val="000000"/>
                          </a:solidFill>
                          <a:effectLst/>
                          <a:latin typeface="Bahnschrift SemiBold" panose="020B0502040204020203" pitchFamily="34" charset="0"/>
                        </a:rPr>
                        <a:t>handle</a:t>
                      </a:r>
                      <a:r>
                        <a:rPr lang="fr-FR" sz="700" b="0" i="0" u="none" strike="noStrike" dirty="0">
                          <a:solidFill>
                            <a:srgbClr val="000000"/>
                          </a:solidFill>
                          <a:effectLst/>
                          <a:latin typeface="Bahnschrift SemiBold" panose="020B0502040204020203" pitchFamily="34" charset="0"/>
                        </a:rPr>
                        <a:t> calls, full </a:t>
                      </a:r>
                      <a:r>
                        <a:rPr lang="fr-FR" sz="700" b="0" i="0" u="none" strike="noStrike" dirty="0" err="1">
                          <a:solidFill>
                            <a:srgbClr val="000000"/>
                          </a:solidFill>
                          <a:effectLst/>
                          <a:latin typeface="Bahnschrift SemiBold" panose="020B0502040204020203" pitchFamily="34" charset="0"/>
                        </a:rPr>
                        <a:t>waiting</a:t>
                      </a:r>
                      <a:r>
                        <a:rPr lang="fr-FR" sz="700" b="0" i="0" u="none" strike="noStrike" dirty="0">
                          <a:solidFill>
                            <a:srgbClr val="000000"/>
                          </a:solidFill>
                          <a:effectLst/>
                          <a:latin typeface="Bahnschrift SemiBold" panose="020B0502040204020203" pitchFamily="34" charset="0"/>
                        </a:rPr>
                        <a:t> line, </a:t>
                      </a:r>
                      <a:r>
                        <a:rPr lang="fr-FR" sz="700" b="0" i="0" u="none" strike="noStrike" dirty="0" err="1">
                          <a:solidFill>
                            <a:srgbClr val="000000"/>
                          </a:solidFill>
                          <a:effectLst/>
                          <a:latin typeface="Bahnschrift SemiBold" panose="020B0502040204020203" pitchFamily="34" charset="0"/>
                        </a:rPr>
                        <a:t>dissatisfaction</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with</a:t>
                      </a:r>
                      <a:r>
                        <a:rPr lang="fr-FR" sz="700" b="0" i="0" u="none" strike="noStrike" dirty="0">
                          <a:solidFill>
                            <a:srgbClr val="000000"/>
                          </a:solidFill>
                          <a:effectLst/>
                          <a:latin typeface="Bahnschrift SemiBold" panose="020B0502040204020203" pitchFamily="34" charset="0"/>
                        </a:rPr>
                        <a:t> end </a:t>
                      </a:r>
                      <a:r>
                        <a:rPr lang="fr-FR" sz="700" b="0" i="0" u="none" strike="noStrike" dirty="0" err="1">
                          <a:solidFill>
                            <a:srgbClr val="000000"/>
                          </a:solidFill>
                          <a:effectLst/>
                          <a:latin typeface="Bahnschrift SemiBold" panose="020B0502040204020203" pitchFamily="34" charset="0"/>
                        </a:rPr>
                        <a:t>customers</a:t>
                      </a:r>
                      <a:r>
                        <a:rPr lang="fr-FR" sz="700" b="0" i="0" u="none" strike="noStrike" dirty="0">
                          <a:solidFill>
                            <a:srgbClr val="000000"/>
                          </a:solidFill>
                          <a:effectLst/>
                          <a:latin typeface="Bahnschrift SemiBold" panose="020B0502040204020203" pitchFamily="34" charset="0"/>
                        </a:rPr>
                        <a:t> and MTN, </a:t>
                      </a:r>
                      <a:r>
                        <a:rPr lang="fr-FR" sz="700" b="0" i="0" u="none" strike="noStrike" dirty="0" err="1">
                          <a:solidFill>
                            <a:srgbClr val="000000"/>
                          </a:solidFill>
                          <a:effectLst/>
                          <a:latin typeface="Bahnschrift SemiBold" panose="020B0502040204020203" pitchFamily="34" charset="0"/>
                        </a:rPr>
                        <a:t>breach</a:t>
                      </a:r>
                      <a:r>
                        <a:rPr lang="fr-FR" sz="700" b="0" i="0" u="none" strike="noStrike" dirty="0">
                          <a:solidFill>
                            <a:srgbClr val="000000"/>
                          </a:solidFill>
                          <a:effectLst/>
                          <a:latin typeface="Bahnschrift SemiBold" panose="020B0502040204020203" pitchFamily="34" charset="0"/>
                        </a:rPr>
                        <a:t> of </a:t>
                      </a:r>
                      <a:r>
                        <a:rPr lang="fr-FR" sz="700" b="0" i="0" u="none" strike="noStrike" dirty="0" err="1">
                          <a:solidFill>
                            <a:srgbClr val="000000"/>
                          </a:solidFill>
                          <a:effectLst/>
                          <a:latin typeface="Bahnschrift SemiBold" panose="020B0502040204020203" pitchFamily="34" charset="0"/>
                        </a:rPr>
                        <a:t>contract</a:t>
                      </a:r>
                      <a:r>
                        <a:rPr lang="fr-FR" sz="700" b="0" i="0" u="none" strike="noStrike" dirty="0">
                          <a:solidFill>
                            <a:srgbClr val="000000"/>
                          </a:solidFill>
                          <a:effectLst/>
                          <a:latin typeface="Bahnschrift SemiBold" panose="020B0502040204020203" pitchFamily="34" charset="0"/>
                        </a:rPr>
                        <a:t> if not </a:t>
                      </a:r>
                      <a:r>
                        <a:rPr lang="fr-FR" sz="700" b="0" i="0" u="none" strike="noStrike" dirty="0" err="1">
                          <a:solidFill>
                            <a:srgbClr val="000000"/>
                          </a:solidFill>
                          <a:effectLst/>
                          <a:latin typeface="Bahnschrift SemiBold" panose="020B0502040204020203" pitchFamily="34" charset="0"/>
                        </a:rPr>
                        <a:t>resolved</a:t>
                      </a:r>
                      <a:endParaRPr lang="fr-FR" sz="700" b="0" i="0" u="none" strike="noStrike" dirty="0">
                        <a:solidFill>
                          <a:srgbClr val="000000"/>
                        </a:solidFill>
                        <a:effectLst/>
                        <a:latin typeface="Bahnschrift SemiBold" panose="020B0502040204020203" pitchFamily="34" charset="0"/>
                      </a:endParaRP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To be at the side of HR in identifying their daily expectations;</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Electing staff representatives in order to exchange daily with HR to anticipate their possible strike reactions</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Upstream, recruit customer advisors who speak at least one local language, train the cc's on OPS and set up the management of calls outside the country.</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0 times during the year </a:t>
                      </a:r>
                      <a:br>
                        <a:rPr lang="fr-FR" sz="700" b="0" i="0" u="none" strike="noStrike">
                          <a:solidFill>
                            <a:srgbClr val="000000"/>
                          </a:solidFill>
                          <a:effectLst/>
                          <a:latin typeface="Bahnschrift SemiBold" panose="020B0502040204020203" pitchFamily="34" charset="0"/>
                        </a:rPr>
                      </a:br>
                      <a:br>
                        <a:rPr lang="fr-FR" sz="700" b="0" i="0" u="none" strike="noStrike">
                          <a:solidFill>
                            <a:srgbClr val="000000"/>
                          </a:solidFill>
                          <a:effectLst/>
                          <a:latin typeface="Bahnschrift SemiBold" panose="020B0502040204020203" pitchFamily="34" charset="0"/>
                        </a:rPr>
                      </a:br>
                      <a:endParaRPr lang="fr-FR" sz="700" b="0" i="0" u="none" strike="noStrike">
                        <a:solidFill>
                          <a:srgbClr val="000000"/>
                        </a:solidFill>
                        <a:effectLst/>
                        <a:latin typeface="Bahnschrift SemiBold" panose="020B0502040204020203" pitchFamily="34" charset="0"/>
                      </a:endParaRP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934086516"/>
                  </a:ext>
                </a:extLst>
              </a:tr>
              <a:tr h="1304918">
                <a:tc vMerge="1">
                  <a:txBody>
                    <a:bodyPr/>
                    <a:lstStyle/>
                    <a:p>
                      <a:endParaRPr lang="fr-FR"/>
                    </a:p>
                  </a:txBody>
                  <a:tcPr/>
                </a:tc>
                <a:tc>
                  <a:txBody>
                    <a:bodyPr/>
                    <a:lstStyle/>
                    <a:p>
                      <a:pPr algn="l" fontAlgn="ctr"/>
                      <a:r>
                        <a:rPr lang="fr-FR" sz="700" b="0" i="0" u="none" strike="noStrike" err="1">
                          <a:solidFill>
                            <a:srgbClr val="000000"/>
                          </a:solidFill>
                          <a:effectLst/>
                          <a:latin typeface="Bahnschrift SemiBold" panose="020B0502040204020203" pitchFamily="34" charset="0"/>
                        </a:rPr>
                        <a:t>Migrate agents to a previously installed cloud server - Equip agents with kits that allow them to work off-site - Launch the WFH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2h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Major risk, in case of absence or insufficiency of equipment allowing WFH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Lack of hardware to systematically launch the WFH;</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Lack of a mirror server;</a:t>
                      </a:r>
                      <a:br>
                        <a:rPr lang="fr-FR" sz="700" b="0" i="0" u="none" strike="noStrike">
                          <a:solidFill>
                            <a:srgbClr val="000000"/>
                          </a:solidFill>
                          <a:effectLst/>
                          <a:latin typeface="Bahnschrift SemiBold" panose="020B0502040204020203" pitchFamily="34" charset="0"/>
                        </a:rPr>
                      </a:br>
                      <a:endParaRPr lang="fr-FR" sz="700" b="0" i="0" u="none" strike="noStrike">
                        <a:solidFill>
                          <a:srgbClr val="000000"/>
                        </a:solidFill>
                        <a:effectLst/>
                        <a:latin typeface="Bahnschrift SemiBold" panose="020B0502040204020203" pitchFamily="34" charset="0"/>
                      </a:endParaRP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Implement a policy of deploying mirror servers on the cloud;</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Equip the centre with equipment that can be used to launch the WFH in the event of incidents;</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Upstream, recruit customer advisors who speak at least one local language, train the cc's on OPS and set up out-of-country call handling.</a:t>
                      </a:r>
                      <a:br>
                        <a:rPr lang="fr-FR" sz="700" b="0" i="0" u="none" strike="noStrike">
                          <a:solidFill>
                            <a:srgbClr val="000000"/>
                          </a:solidFill>
                          <a:effectLst/>
                          <a:latin typeface="Bahnschrift SemiBold" panose="020B0502040204020203" pitchFamily="34" charset="0"/>
                        </a:rPr>
                      </a:br>
                      <a:endParaRPr lang="fr-FR" sz="700" b="0" i="0" u="none" strike="noStrike">
                        <a:solidFill>
                          <a:srgbClr val="000000"/>
                        </a:solidFill>
                        <a:effectLst/>
                        <a:latin typeface="Bahnschrift SemiBold" panose="020B0502040204020203" pitchFamily="34" charset="0"/>
                      </a:endParaRP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0 times during the year </a:t>
                      </a:r>
                      <a:br>
                        <a:rPr lang="fr-FR" sz="700" b="0" i="0" u="none" strike="noStrike">
                          <a:solidFill>
                            <a:srgbClr val="000000"/>
                          </a:solidFill>
                          <a:effectLst/>
                          <a:latin typeface="Bahnschrift SemiBold" panose="020B0502040204020203" pitchFamily="34" charset="0"/>
                        </a:rPr>
                      </a:br>
                      <a:br>
                        <a:rPr lang="fr-FR" sz="700" b="0" i="0" u="none" strike="noStrike">
                          <a:solidFill>
                            <a:srgbClr val="000000"/>
                          </a:solidFill>
                          <a:effectLst/>
                          <a:latin typeface="Bahnschrift SemiBold" panose="020B0502040204020203" pitchFamily="34" charset="0"/>
                        </a:rPr>
                      </a:br>
                      <a:endParaRPr lang="fr-FR" sz="700" b="0" i="0" u="none" strike="noStrike">
                        <a:solidFill>
                          <a:srgbClr val="000000"/>
                        </a:solidFill>
                        <a:effectLst/>
                        <a:latin typeface="Bahnschrift SemiBold" panose="020B0502040204020203" pitchFamily="34" charset="0"/>
                      </a:endParaRP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637919701"/>
                  </a:ext>
                </a:extLst>
              </a:tr>
              <a:tr h="1015666">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Make back-ups responsible for monitoring shifts-convene a crisis meeting to discuss and understand the strike motion-enter into negotiations-finally resolve the problem</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2h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Major risk, in case of no back up and inconclusive negotiation</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Non-control of KPI's leading to non-achievement of contractual targets</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To be at the side of the managers by identifying their daily expectations;</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Electing staff representatives in order to exchange daily with HR to anticipate their possible reactions to strikes</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0 times </a:t>
                      </a:r>
                      <a:r>
                        <a:rPr lang="fr-FR" sz="700" b="0" i="0" u="none" strike="noStrike" dirty="0" err="1">
                          <a:solidFill>
                            <a:srgbClr val="000000"/>
                          </a:solidFill>
                          <a:effectLst/>
                          <a:latin typeface="Bahnschrift SemiBold" panose="020B0502040204020203" pitchFamily="34" charset="0"/>
                        </a:rPr>
                        <a:t>during</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year</a:t>
                      </a:r>
                      <a:r>
                        <a:rPr lang="fr-FR" sz="700" b="0" i="0" u="none" strike="noStrike" dirty="0">
                          <a:solidFill>
                            <a:srgbClr val="000000"/>
                          </a:solidFill>
                          <a:effectLst/>
                          <a:latin typeface="Bahnschrift SemiBold" panose="020B0502040204020203" pitchFamily="34" charset="0"/>
                        </a:rPr>
                        <a:t> </a:t>
                      </a:r>
                      <a:br>
                        <a:rPr lang="fr-FR" sz="700" b="0" i="0" u="none" strike="noStrike" dirty="0">
                          <a:solidFill>
                            <a:srgbClr val="000000"/>
                          </a:solidFill>
                          <a:effectLst/>
                          <a:latin typeface="Bahnschrift SemiBold" panose="020B0502040204020203" pitchFamily="34" charset="0"/>
                        </a:rPr>
                      </a:br>
                      <a:br>
                        <a:rPr lang="fr-FR" sz="700" b="0" i="0" u="none" strike="noStrike" dirty="0">
                          <a:solidFill>
                            <a:srgbClr val="000000"/>
                          </a:solidFill>
                          <a:effectLst/>
                          <a:latin typeface="Bahnschrift SemiBold" panose="020B0502040204020203" pitchFamily="34" charset="0"/>
                        </a:rPr>
                      </a:br>
                      <a:endParaRPr lang="fr-FR" sz="700" b="0" i="0" u="none" strike="noStrike" dirty="0">
                        <a:solidFill>
                          <a:srgbClr val="000000"/>
                        </a:solidFill>
                        <a:effectLst/>
                        <a:latin typeface="Bahnschrift SemiBold" panose="020B0502040204020203" pitchFamily="34" charset="0"/>
                      </a:endParaRP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991244263"/>
                  </a:ext>
                </a:extLst>
              </a:tr>
            </a:tbl>
          </a:graphicData>
        </a:graphic>
      </p:graphicFrame>
    </p:spTree>
    <p:extLst>
      <p:ext uri="{BB962C8B-B14F-4D97-AF65-F5344CB8AC3E}">
        <p14:creationId xmlns:p14="http://schemas.microsoft.com/office/powerpoint/2010/main" val="695279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ageCurlDouble"/>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232427"/>
            <a:ext cx="9766570" cy="523220"/>
          </a:xfrm>
          <a:prstGeom prst="rect">
            <a:avLst/>
          </a:prstGeom>
          <a:noFill/>
        </p:spPr>
        <p:txBody>
          <a:bodyPr wrap="square" rtlCol="0">
            <a:spAutoFit/>
          </a:bodyPr>
          <a:lstStyle/>
          <a:p>
            <a:pPr defTabSz="914400"/>
            <a:r>
              <a:rPr lang="fr-FR" sz="2800" b="1">
                <a:solidFill>
                  <a:srgbClr val="FF0000"/>
                </a:solidFill>
                <a:latin typeface="Helvetica" panose="020B0604020202020204" pitchFamily="34" charset="0"/>
                <a:cs typeface="Helvetica" panose="020B0604020202020204" pitchFamily="34" charset="0"/>
              </a:rPr>
              <a:t>The 6 major risks </a:t>
            </a:r>
            <a:r>
              <a:rPr lang="fr-FR" sz="2800">
                <a:solidFill>
                  <a:prstClr val="black"/>
                </a:solidFill>
                <a:latin typeface="Helvetica" panose="020B0604020202020204" pitchFamily="34" charset="0"/>
                <a:cs typeface="Helvetica" panose="020B0604020202020204" pitchFamily="34" charset="0"/>
              </a:rPr>
              <a:t>linked to tools</a:t>
            </a:r>
          </a:p>
        </p:txBody>
      </p:sp>
      <p:graphicFrame>
        <p:nvGraphicFramePr>
          <p:cNvPr id="17" name="Tableau 16"/>
          <p:cNvGraphicFramePr>
            <a:graphicFrameLocks noGrp="1"/>
          </p:cNvGraphicFramePr>
          <p:nvPr/>
        </p:nvGraphicFramePr>
        <p:xfrm>
          <a:off x="-1" y="804287"/>
          <a:ext cx="12192001" cy="5726208"/>
        </p:xfrm>
        <a:graphic>
          <a:graphicData uri="http://schemas.openxmlformats.org/drawingml/2006/table">
            <a:tbl>
              <a:tblPr firstRow="1" bandRow="1">
                <a:tableStyleId>{5C22544A-7EE6-4342-B048-85BDC9FD1C3A}</a:tableStyleId>
              </a:tblPr>
              <a:tblGrid>
                <a:gridCol w="291831">
                  <a:extLst>
                    <a:ext uri="{9D8B030D-6E8A-4147-A177-3AD203B41FA5}">
                      <a16:colId xmlns:a16="http://schemas.microsoft.com/office/drawing/2014/main" val="20000"/>
                    </a:ext>
                  </a:extLst>
                </a:gridCol>
                <a:gridCol w="4270442">
                  <a:extLst>
                    <a:ext uri="{9D8B030D-6E8A-4147-A177-3AD203B41FA5}">
                      <a16:colId xmlns:a16="http://schemas.microsoft.com/office/drawing/2014/main" val="20001"/>
                    </a:ext>
                  </a:extLst>
                </a:gridCol>
                <a:gridCol w="2748438">
                  <a:extLst>
                    <a:ext uri="{9D8B030D-6E8A-4147-A177-3AD203B41FA5}">
                      <a16:colId xmlns:a16="http://schemas.microsoft.com/office/drawing/2014/main" val="20002"/>
                    </a:ext>
                  </a:extLst>
                </a:gridCol>
                <a:gridCol w="4090107">
                  <a:extLst>
                    <a:ext uri="{9D8B030D-6E8A-4147-A177-3AD203B41FA5}">
                      <a16:colId xmlns:a16="http://schemas.microsoft.com/office/drawing/2014/main" val="20003"/>
                    </a:ext>
                  </a:extLst>
                </a:gridCol>
                <a:gridCol w="791183">
                  <a:extLst>
                    <a:ext uri="{9D8B030D-6E8A-4147-A177-3AD203B41FA5}">
                      <a16:colId xmlns:a16="http://schemas.microsoft.com/office/drawing/2014/main" val="20004"/>
                    </a:ext>
                  </a:extLst>
                </a:gridCol>
              </a:tblGrid>
              <a:tr h="375707">
                <a:tc>
                  <a:txBody>
                    <a:bodyPr/>
                    <a:lstStyle/>
                    <a:p>
                      <a:pPr algn="ctr"/>
                      <a:endParaRPr lang="fr-FR" sz="1200" noProof="0"/>
                    </a:p>
                  </a:txBody>
                  <a:tcPr/>
                </a:tc>
                <a:tc>
                  <a:txBody>
                    <a:bodyPr/>
                    <a:lstStyle/>
                    <a:p>
                      <a:pPr algn="ctr"/>
                      <a:r>
                        <a:rPr lang="fr-FR" sz="1200" noProof="0"/>
                        <a:t>Points of </a:t>
                      </a:r>
                      <a:r>
                        <a:rPr lang="fr-FR" sz="1200" baseline="0" noProof="0"/>
                        <a:t>attention</a:t>
                      </a:r>
                      <a:endParaRPr lang="fr-FR" sz="1200" noProof="0"/>
                    </a:p>
                  </a:txBody>
                  <a:tcPr/>
                </a:tc>
                <a:tc>
                  <a:txBody>
                    <a:bodyPr/>
                    <a:lstStyle/>
                    <a:p>
                      <a:pPr algn="ctr"/>
                      <a:r>
                        <a:rPr lang="fr-FR" sz="1200" noProof="0"/>
                        <a:t>Impact</a:t>
                      </a:r>
                      <a:endParaRPr lang="fr-FR" sz="1050" noProof="0"/>
                    </a:p>
                  </a:txBody>
                  <a:tcPr/>
                </a:tc>
                <a:tc>
                  <a:txBody>
                    <a:bodyPr/>
                    <a:lstStyle/>
                    <a:p>
                      <a:pPr algn="ctr"/>
                      <a:r>
                        <a:rPr lang="fr-FR" sz="1200" noProof="0"/>
                        <a:t>Actions to be taken to address the threats</a:t>
                      </a:r>
                    </a:p>
                  </a:txBody>
                  <a:tcPr anchor="ctr"/>
                </a:tc>
                <a:tc>
                  <a:txBody>
                    <a:bodyPr/>
                    <a:lstStyle/>
                    <a:p>
                      <a:pPr algn="ctr"/>
                      <a:r>
                        <a:rPr lang="fr-FR" sz="1200" noProof="0"/>
                        <a:t>Deadline</a:t>
                      </a:r>
                    </a:p>
                  </a:txBody>
                  <a:tcPr anchor="ctr"/>
                </a:tc>
                <a:extLst>
                  <a:ext uri="{0D108BD9-81ED-4DB2-BD59-A6C34878D82A}">
                    <a16:rowId xmlns:a16="http://schemas.microsoft.com/office/drawing/2014/main" val="10000"/>
                  </a:ext>
                </a:extLst>
              </a:tr>
              <a:tr h="1127122">
                <a:tc>
                  <a:txBody>
                    <a:bodyPr/>
                    <a:lstStyle/>
                    <a:p>
                      <a:pPr algn="ctr"/>
                      <a:r>
                        <a:rPr lang="fr-FR" sz="1200" noProof="0"/>
                        <a:t>1</a:t>
                      </a:r>
                    </a:p>
                  </a:txBody>
                  <a:tcPr anchor="ctr"/>
                </a:tc>
                <a:tc>
                  <a:txBody>
                    <a:bodyPr/>
                    <a:lstStyle/>
                    <a:p>
                      <a:pPr algn="l"/>
                      <a:r>
                        <a:rPr lang="fr-FR" sz="1200" b="1" baseline="0" noProof="0"/>
                        <a:t>Faulty </a:t>
                      </a:r>
                      <a:r>
                        <a:rPr lang="fr-FR" sz="1200" b="1" noProof="0"/>
                        <a:t>UPS and/or </a:t>
                      </a:r>
                      <a:r>
                        <a:rPr lang="fr-FR" sz="1200" b="1" baseline="0" noProof="0"/>
                        <a:t>circuit breaker (</a:t>
                      </a:r>
                      <a:r>
                        <a:rPr lang="fr-FR" sz="1200" b="1" noProof="0"/>
                        <a:t>server room)</a:t>
                      </a:r>
                      <a:r>
                        <a:rPr lang="fr-FR" sz="1200" noProof="0"/>
                        <a:t>: The UPS model (EATON DX model) is obsolete and it is therefore difficult to find spare parts for the equipment.</a:t>
                      </a:r>
                    </a:p>
                  </a:txBody>
                  <a:tcPr anchor="ctr"/>
                </a:tc>
                <a:tc>
                  <a:txBody>
                    <a:bodyPr/>
                    <a:lstStyle/>
                    <a:p>
                      <a:pPr algn="ctr"/>
                      <a:r>
                        <a:rPr lang="fr-FR" sz="1200" noProof="0"/>
                        <a:t>1-Front and back office downtime - service unavailability 2-Disconnection </a:t>
                      </a:r>
                    </a:p>
                  </a:txBody>
                  <a:tcPr anchor="ctr"/>
                </a:tc>
                <a:tc>
                  <a:txBody>
                    <a:bodyPr/>
                    <a:lstStyle/>
                    <a:p>
                      <a:pPr algn="l"/>
                      <a:r>
                        <a:rPr lang="fr-FR" sz="1200" noProof="0"/>
                        <a:t>Contractualise a partnership for the regular maintenance and supply of electrical energy generating equipment (inverters and generators); Set up a policy for the systematic supply of diesel for the generator with the determination of a level of risk for the fuel oil/ Launch the order of new inverters to replace the existing ones</a:t>
                      </a:r>
                    </a:p>
                  </a:txBody>
                  <a:tcPr anchor="ctr"/>
                </a:tc>
                <a:tc>
                  <a:txBody>
                    <a:bodyPr/>
                    <a:lstStyle/>
                    <a:p>
                      <a:pPr algn="ctr"/>
                      <a:endParaRPr lang="fr-FR" sz="1200" noProof="0"/>
                    </a:p>
                  </a:txBody>
                  <a:tcPr anchor="ctr"/>
                </a:tc>
                <a:extLst>
                  <a:ext uri="{0D108BD9-81ED-4DB2-BD59-A6C34878D82A}">
                    <a16:rowId xmlns:a16="http://schemas.microsoft.com/office/drawing/2014/main" val="10001"/>
                  </a:ext>
                </a:extLst>
              </a:tr>
              <a:tr h="1127122">
                <a:tc>
                  <a:txBody>
                    <a:bodyPr/>
                    <a:lstStyle/>
                    <a:p>
                      <a:pPr algn="ctr"/>
                      <a:r>
                        <a:rPr lang="fr-FR" sz="1200" noProof="0"/>
                        <a:t>2</a:t>
                      </a:r>
                    </a:p>
                  </a:txBody>
                  <a:tcPr anchor="ctr"/>
                </a:tc>
                <a:tc>
                  <a:txBody>
                    <a:bodyPr/>
                    <a:lstStyle/>
                    <a:p>
                      <a:pPr algn="l"/>
                      <a:r>
                        <a:rPr lang="fr-FR" sz="1200" b="1" noProof="0"/>
                        <a:t>Hermes </a:t>
                      </a:r>
                      <a:r>
                        <a:rPr lang="fr-FR" sz="1200" noProof="0"/>
                        <a:t>Database bug (Database corrupted). </a:t>
                      </a:r>
                    </a:p>
                  </a:txBody>
                  <a:tcPr anchor="ctr"/>
                </a:tc>
                <a:tc>
                  <a:txBody>
                    <a:bodyPr/>
                    <a:lstStyle/>
                    <a:p>
                      <a:pPr algn="l"/>
                      <a:r>
                        <a:rPr lang="fr-FR" sz="1200" noProof="0"/>
                        <a:t>Supervisors no longer have access to the reporting interface; an agent who was not logged in before the incident cannot log in.</a:t>
                      </a:r>
                    </a:p>
                  </a:txBody>
                  <a:tcPr anchor="ctr"/>
                </a:tc>
                <a:tc>
                  <a:txBody>
                    <a:bodyPr/>
                    <a:lstStyle/>
                    <a:p>
                      <a:pPr algn="l"/>
                      <a:r>
                        <a:rPr lang="fr-FR" sz="1200" noProof="0"/>
                        <a:t>Put in a regulator and an inverter while ensuring their regular maintenance; Set up alerts to be informed in time; Set up back up to ensure the relay</a:t>
                      </a:r>
                    </a:p>
                  </a:txBody>
                  <a:tcPr anchor="ctr"/>
                </a:tc>
                <a:tc>
                  <a:txBody>
                    <a:bodyPr/>
                    <a:lstStyle/>
                    <a:p>
                      <a:pPr algn="ctr"/>
                      <a:endParaRPr lang="fr-FR" sz="1200" noProof="0"/>
                    </a:p>
                  </a:txBody>
                  <a:tcPr anchor="ctr"/>
                </a:tc>
                <a:extLst>
                  <a:ext uri="{0D108BD9-81ED-4DB2-BD59-A6C34878D82A}">
                    <a16:rowId xmlns:a16="http://schemas.microsoft.com/office/drawing/2014/main" val="10002"/>
                  </a:ext>
                </a:extLst>
              </a:tr>
              <a:tr h="525990">
                <a:tc>
                  <a:txBody>
                    <a:bodyPr/>
                    <a:lstStyle/>
                    <a:p>
                      <a:pPr algn="ctr"/>
                      <a:r>
                        <a:rPr lang="fr-FR" sz="1200" b="0" noProof="0"/>
                        <a:t>3</a:t>
                      </a:r>
                    </a:p>
                  </a:txBody>
                  <a:tcPr anchor="ctr"/>
                </a:tc>
                <a:tc>
                  <a:txBody>
                    <a:bodyPr/>
                    <a:lstStyle/>
                    <a:p>
                      <a:pPr algn="l"/>
                      <a:r>
                        <a:rPr lang="fr-FR" sz="1200" b="1" noProof="0"/>
                        <a:t>Hermes : </a:t>
                      </a:r>
                      <a:r>
                        <a:rPr lang="fr-FR" sz="1200" b="0" noProof="0"/>
                        <a:t>Hermes database bug (SQL service stop)</a:t>
                      </a:r>
                    </a:p>
                  </a:txBody>
                  <a:tcPr anchor="ctr"/>
                </a:tc>
                <a:tc>
                  <a:txBody>
                    <a:bodyPr/>
                    <a:lstStyle/>
                    <a:p>
                      <a:pPr algn="ctr"/>
                      <a:r>
                        <a:rPr lang="fr-FR" sz="1200" b="0" noProof="0"/>
                        <a:t>The server crashes and some actions become impossible</a:t>
                      </a:r>
                    </a:p>
                  </a:txBody>
                  <a:tcPr anchor="ctr"/>
                </a:tc>
                <a:tc>
                  <a:txBody>
                    <a:bodyPr/>
                    <a:lstStyle/>
                    <a:p>
                      <a:pPr algn="l"/>
                      <a:r>
                        <a:rPr lang="fr-FR" sz="1200" noProof="0"/>
                        <a:t>Tracking the history of incidents in order to know the reasons behind these malfunctions</a:t>
                      </a:r>
                    </a:p>
                  </a:txBody>
                  <a:tcPr anchor="ctr"/>
                </a:tc>
                <a:tc>
                  <a:txBody>
                    <a:bodyPr/>
                    <a:lstStyle/>
                    <a:p>
                      <a:pPr algn="ctr"/>
                      <a:endParaRPr lang="fr-FR" sz="1200" noProof="0"/>
                    </a:p>
                  </a:txBody>
                  <a:tcPr anchor="ctr"/>
                </a:tc>
                <a:extLst>
                  <a:ext uri="{0D108BD9-81ED-4DB2-BD59-A6C34878D82A}">
                    <a16:rowId xmlns:a16="http://schemas.microsoft.com/office/drawing/2014/main" val="10003"/>
                  </a:ext>
                </a:extLst>
              </a:tr>
              <a:tr h="676273">
                <a:tc>
                  <a:txBody>
                    <a:bodyPr/>
                    <a:lstStyle/>
                    <a:p>
                      <a:pPr algn="ctr"/>
                      <a:r>
                        <a:rPr lang="fr-FR" sz="1200" noProof="0"/>
                        <a:t>4</a:t>
                      </a:r>
                    </a:p>
                  </a:txBody>
                  <a:tcPr anchor="ctr"/>
                </a:tc>
                <a:tc>
                  <a:txBody>
                    <a:bodyPr/>
                    <a:lstStyle/>
                    <a:p>
                      <a:pPr algn="l"/>
                      <a:r>
                        <a:rPr lang="fr-FR" sz="1200" b="1" noProof="0"/>
                        <a:t>Hermes</a:t>
                      </a:r>
                      <a:r>
                        <a:rPr lang="fr-FR" sz="1200" noProof="0"/>
                        <a:t>: Insufficient hardware resources (Processor Full)</a:t>
                      </a:r>
                    </a:p>
                  </a:txBody>
                  <a:tcPr anchor="ctr"/>
                </a:tc>
                <a:tc>
                  <a:txBody>
                    <a:bodyPr/>
                    <a:lstStyle/>
                    <a:p>
                      <a:pPr algn="ctr"/>
                      <a:r>
                        <a:rPr lang="fr-FR" sz="1200" noProof="0"/>
                        <a:t>Server component obsolescence/failure; computer attack</a:t>
                      </a:r>
                    </a:p>
                  </a:txBody>
                  <a:tcPr anchor="ctr"/>
                </a:tc>
                <a:tc>
                  <a:txBody>
                    <a:bodyPr/>
                    <a:lstStyle/>
                    <a:p>
                      <a:pPr algn="l"/>
                      <a:r>
                        <a:rPr lang="fr-FR" sz="1200" noProof="0"/>
                        <a:t>Implement a policy for the disposal of equipment; Implement a policy for the security of the computer network (according to the international standard)</a:t>
                      </a:r>
                    </a:p>
                  </a:txBody>
                  <a:tcPr anchor="ctr"/>
                </a:tc>
                <a:tc>
                  <a:txBody>
                    <a:bodyPr/>
                    <a:lstStyle/>
                    <a:p>
                      <a:pPr algn="ctr"/>
                      <a:endParaRPr lang="fr-FR" sz="1200" noProof="0"/>
                    </a:p>
                  </a:txBody>
                  <a:tcPr anchor="ctr"/>
                </a:tc>
                <a:extLst>
                  <a:ext uri="{0D108BD9-81ED-4DB2-BD59-A6C34878D82A}">
                    <a16:rowId xmlns:a16="http://schemas.microsoft.com/office/drawing/2014/main" val="10004"/>
                  </a:ext>
                </a:extLst>
              </a:tr>
              <a:tr h="869647">
                <a:tc>
                  <a:txBody>
                    <a:bodyPr/>
                    <a:lstStyle/>
                    <a:p>
                      <a:pPr algn="ctr"/>
                      <a:r>
                        <a:rPr lang="fr-FR" sz="1200" noProof="0"/>
                        <a:t>5</a:t>
                      </a:r>
                    </a:p>
                  </a:txBody>
                  <a:tcPr anchor="ctr"/>
                </a:tc>
                <a:tc>
                  <a:txBody>
                    <a:bodyPr/>
                    <a:lstStyle/>
                    <a:p>
                      <a:pPr algn="l"/>
                      <a:r>
                        <a:rPr lang="fr-FR" sz="1200" b="1" noProof="0"/>
                        <a:t>Poor audio quality</a:t>
                      </a:r>
                      <a:r>
                        <a:rPr lang="fr-FR" sz="1200" noProof="0"/>
                        <a:t>: unavailability or malfunctioning of voice quality when receiving or making calls</a:t>
                      </a:r>
                    </a:p>
                  </a:txBody>
                  <a:tcPr anchor="ctr"/>
                </a:tc>
                <a:tc>
                  <a:txBody>
                    <a:bodyPr/>
                    <a:lstStyle/>
                    <a:p>
                      <a:pPr algn="ctr"/>
                      <a:r>
                        <a:rPr lang="fr-FR" sz="1200" noProof="0"/>
                        <a:t>Poor audio quality, degradation of quality of service</a:t>
                      </a:r>
                    </a:p>
                  </a:txBody>
                  <a:tcPr anchor="ctr"/>
                </a:tc>
                <a:tc>
                  <a:txBody>
                    <a:bodyPr/>
                    <a:lstStyle/>
                    <a:p>
                      <a:pPr algn="l"/>
                      <a:r>
                        <a:rPr lang="fr-FR" sz="1200" noProof="0"/>
                        <a:t>Do network monitoring (check the functionality of the network and make sure that the network is not congested); make sure that there is no malfunction on a switch; make sure that the agent's workstation is communicating with the ACD; make sure that the agent's headset is in good condition; </a:t>
                      </a:r>
                    </a:p>
                  </a:txBody>
                  <a:tcPr anchor="ctr"/>
                </a:tc>
                <a:tc>
                  <a:txBody>
                    <a:bodyPr/>
                    <a:lstStyle/>
                    <a:p>
                      <a:pPr algn="ctr"/>
                      <a:endParaRPr lang="fr-FR" sz="1200" noProof="0"/>
                    </a:p>
                  </a:txBody>
                  <a:tcPr anchor="ctr"/>
                </a:tc>
                <a:extLst>
                  <a:ext uri="{0D108BD9-81ED-4DB2-BD59-A6C34878D82A}">
                    <a16:rowId xmlns:a16="http://schemas.microsoft.com/office/drawing/2014/main" val="10005"/>
                  </a:ext>
                </a:extLst>
              </a:tr>
              <a:tr h="826556">
                <a:tc>
                  <a:txBody>
                    <a:bodyPr/>
                    <a:lstStyle/>
                    <a:p>
                      <a:pPr algn="ctr"/>
                      <a:r>
                        <a:rPr lang="fr-FR" sz="1200" noProof="0"/>
                        <a:t>6</a:t>
                      </a:r>
                    </a:p>
                  </a:txBody>
                  <a:tcPr anchor="ctr"/>
                </a:tc>
                <a:tc>
                  <a:txBody>
                    <a:bodyPr/>
                    <a:lstStyle/>
                    <a:p>
                      <a:pPr algn="l"/>
                      <a:r>
                        <a:rPr lang="fr-FR" sz="1200" b="1" noProof="0"/>
                        <a:t>Server crash </a:t>
                      </a:r>
                      <a:r>
                        <a:rPr lang="fr-FR" sz="1200" noProof="0"/>
                        <a:t>(server failure): total production shutdown</a:t>
                      </a:r>
                    </a:p>
                  </a:txBody>
                  <a:tcPr anchor="ctr"/>
                </a:tc>
                <a:tc>
                  <a:txBody>
                    <a:bodyPr/>
                    <a:lstStyle/>
                    <a:p>
                      <a:pPr algn="ctr"/>
                      <a:r>
                        <a:rPr lang="fr-FR" sz="1200" noProof="0"/>
                        <a:t>Server downtime (production shutdown, no data storage etc.) </a:t>
                      </a:r>
                    </a:p>
                  </a:txBody>
                  <a:tcPr anchor="ctr"/>
                </a:tc>
                <a:tc>
                  <a:txBody>
                    <a:bodyPr/>
                    <a:lstStyle/>
                    <a:p>
                      <a:pPr algn="l"/>
                      <a:r>
                        <a:rPr lang="fr-FR" sz="1200" noProof="0"/>
                        <a:t>Put in place a regulator and an inverter and ensure their regular maintenance; Put in place a policy for the disposal of equipment; Put in place a safety policy</a:t>
                      </a:r>
                    </a:p>
                  </a:txBody>
                  <a:tcPr anchor="ctr"/>
                </a:tc>
                <a:tc>
                  <a:txBody>
                    <a:bodyPr/>
                    <a:lstStyle/>
                    <a:p>
                      <a:pPr algn="ctr"/>
                      <a:endParaRPr lang="fr-FR" sz="1200" noProof="0"/>
                    </a:p>
                  </a:txBody>
                  <a:tcPr anchor="ctr"/>
                </a:tc>
                <a:extLst>
                  <a:ext uri="{0D108BD9-81ED-4DB2-BD59-A6C34878D82A}">
                    <a16:rowId xmlns:a16="http://schemas.microsoft.com/office/drawing/2014/main" val="10006"/>
                  </a:ext>
                </a:extLst>
              </a:tr>
            </a:tbl>
          </a:graphicData>
        </a:graphic>
      </p:graphicFrame>
      <p:pic>
        <p:nvPicPr>
          <p:cNvPr id="3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818857" y="255031"/>
            <a:ext cx="483397" cy="478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683025"/>
      </p:ext>
    </p:extLst>
  </p:cSld>
  <p:clrMapOvr>
    <a:masterClrMapping/>
  </p:clrMapOvr>
  <mc:AlternateContent xmlns:mc="http://schemas.openxmlformats.org/markup-compatibility/2006" xmlns:p14="http://schemas.microsoft.com/office/powerpoint/2010/main">
    <mc:Choice Requires="p14">
      <p:transition p14:dur="1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232427"/>
            <a:ext cx="9766570" cy="523220"/>
          </a:xfrm>
          <a:prstGeom prst="rect">
            <a:avLst/>
          </a:prstGeom>
          <a:noFill/>
        </p:spPr>
        <p:txBody>
          <a:bodyPr wrap="square" rtlCol="0">
            <a:spAutoFit/>
          </a:bodyPr>
          <a:lstStyle/>
          <a:p>
            <a:pPr defTabSz="914400"/>
            <a:r>
              <a:rPr lang="fr-FR" sz="2800" b="1">
                <a:solidFill>
                  <a:srgbClr val="FF0000"/>
                </a:solidFill>
                <a:latin typeface="Helvetica" panose="020B0604020202020204" pitchFamily="34" charset="0"/>
                <a:cs typeface="Helvetica" panose="020B0604020202020204" pitchFamily="34" charset="0"/>
              </a:rPr>
              <a:t>The 10 major </a:t>
            </a:r>
            <a:r>
              <a:rPr lang="fr-FR" sz="2800">
                <a:solidFill>
                  <a:prstClr val="black"/>
                </a:solidFill>
                <a:latin typeface="Helvetica" panose="020B0604020202020204" pitchFamily="34" charset="0"/>
                <a:cs typeface="Helvetica" panose="020B0604020202020204" pitchFamily="34" charset="0"/>
              </a:rPr>
              <a:t>infrastructure </a:t>
            </a:r>
            <a:r>
              <a:rPr lang="fr-FR" sz="2800" b="1">
                <a:solidFill>
                  <a:srgbClr val="FF0000"/>
                </a:solidFill>
                <a:latin typeface="Helvetica" panose="020B0604020202020204" pitchFamily="34" charset="0"/>
                <a:cs typeface="Helvetica" panose="020B0604020202020204" pitchFamily="34" charset="0"/>
              </a:rPr>
              <a:t>risks</a:t>
            </a:r>
          </a:p>
        </p:txBody>
      </p:sp>
      <p:graphicFrame>
        <p:nvGraphicFramePr>
          <p:cNvPr id="17" name="Tableau 16"/>
          <p:cNvGraphicFramePr>
            <a:graphicFrameLocks noGrp="1"/>
          </p:cNvGraphicFramePr>
          <p:nvPr/>
        </p:nvGraphicFramePr>
        <p:xfrm>
          <a:off x="-1" y="804287"/>
          <a:ext cx="12192001" cy="6035040"/>
        </p:xfrm>
        <a:graphic>
          <a:graphicData uri="http://schemas.openxmlformats.org/drawingml/2006/table">
            <a:tbl>
              <a:tblPr firstRow="1" bandRow="1">
                <a:tableStyleId>{5C22544A-7EE6-4342-B048-85BDC9FD1C3A}</a:tableStyleId>
              </a:tblPr>
              <a:tblGrid>
                <a:gridCol w="466929">
                  <a:extLst>
                    <a:ext uri="{9D8B030D-6E8A-4147-A177-3AD203B41FA5}">
                      <a16:colId xmlns:a16="http://schemas.microsoft.com/office/drawing/2014/main" val="20000"/>
                    </a:ext>
                  </a:extLst>
                </a:gridCol>
                <a:gridCol w="3101772">
                  <a:extLst>
                    <a:ext uri="{9D8B030D-6E8A-4147-A177-3AD203B41FA5}">
                      <a16:colId xmlns:a16="http://schemas.microsoft.com/office/drawing/2014/main" val="20001"/>
                    </a:ext>
                  </a:extLst>
                </a:gridCol>
                <a:gridCol w="2501900">
                  <a:extLst>
                    <a:ext uri="{9D8B030D-6E8A-4147-A177-3AD203B41FA5}">
                      <a16:colId xmlns:a16="http://schemas.microsoft.com/office/drawing/2014/main" val="20002"/>
                    </a:ext>
                  </a:extLst>
                </a:gridCol>
                <a:gridCol w="5283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tblGrid>
              <a:tr h="154316">
                <a:tc>
                  <a:txBody>
                    <a:bodyPr/>
                    <a:lstStyle/>
                    <a:p>
                      <a:pPr algn="ctr"/>
                      <a:endParaRPr lang="fr-FR" sz="1100" noProof="0"/>
                    </a:p>
                  </a:txBody>
                  <a:tcPr/>
                </a:tc>
                <a:tc>
                  <a:txBody>
                    <a:bodyPr/>
                    <a:lstStyle/>
                    <a:p>
                      <a:pPr algn="ctr"/>
                      <a:r>
                        <a:rPr lang="fr-FR" sz="1100" noProof="0"/>
                        <a:t>Points of </a:t>
                      </a:r>
                      <a:r>
                        <a:rPr lang="fr-FR" sz="1100" baseline="0" noProof="0"/>
                        <a:t>attention</a:t>
                      </a:r>
                      <a:endParaRPr lang="fr-FR" sz="1100" noProof="0"/>
                    </a:p>
                  </a:txBody>
                  <a:tcPr/>
                </a:tc>
                <a:tc>
                  <a:txBody>
                    <a:bodyPr/>
                    <a:lstStyle/>
                    <a:p>
                      <a:pPr algn="ctr"/>
                      <a:r>
                        <a:rPr lang="fr-FR" sz="1100" noProof="0"/>
                        <a:t>Impact</a:t>
                      </a:r>
                      <a:endParaRPr lang="fr-FR" sz="1000" noProof="0"/>
                    </a:p>
                  </a:txBody>
                  <a:tcPr/>
                </a:tc>
                <a:tc>
                  <a:txBody>
                    <a:bodyPr/>
                    <a:lstStyle/>
                    <a:p>
                      <a:pPr algn="ctr"/>
                      <a:r>
                        <a:rPr lang="fr-FR" sz="1100" noProof="0"/>
                        <a:t>Actions to be taken to address the threats</a:t>
                      </a:r>
                    </a:p>
                  </a:txBody>
                  <a:tcPr anchor="ctr"/>
                </a:tc>
                <a:tc>
                  <a:txBody>
                    <a:bodyPr/>
                    <a:lstStyle/>
                    <a:p>
                      <a:pPr algn="ctr"/>
                      <a:r>
                        <a:rPr lang="fr-FR" sz="1100" noProof="0"/>
                        <a:t>Deadline</a:t>
                      </a:r>
                    </a:p>
                  </a:txBody>
                  <a:tcPr anchor="ctr"/>
                </a:tc>
                <a:extLst>
                  <a:ext uri="{0D108BD9-81ED-4DB2-BD59-A6C34878D82A}">
                    <a16:rowId xmlns:a16="http://schemas.microsoft.com/office/drawing/2014/main" val="10000"/>
                  </a:ext>
                </a:extLst>
              </a:tr>
              <a:tr h="257193">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fr-FR" sz="1100" b="0" noProof="0"/>
                        <a:t>1</a:t>
                      </a:r>
                    </a:p>
                  </a:txBody>
                  <a:tcPr anchor="ct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fr-FR" sz="1100" b="0" noProof="0"/>
                        <a:t>Failure to receive a call due to an incident on Media Contact's core network equipment</a:t>
                      </a:r>
                    </a:p>
                  </a:txBody>
                  <a:tcPr anchor="ctr"/>
                </a:tc>
                <a:tc>
                  <a:txBody>
                    <a:bodyPr/>
                    <a:lstStyle/>
                    <a:p>
                      <a:pPr algn="ctr"/>
                      <a:r>
                        <a:rPr lang="fr-FR" sz="1100" noProof="0"/>
                        <a:t>Production stoppage</a:t>
                      </a:r>
                    </a:p>
                  </a:txBody>
                  <a:tcPr anchor="ctr"/>
                </a:tc>
                <a:tc>
                  <a:txBody>
                    <a:bodyPr/>
                    <a:lstStyle/>
                    <a:p>
                      <a:pPr algn="l"/>
                      <a:r>
                        <a:rPr lang="fr-FR" sz="1100" noProof="0"/>
                        <a:t>Anticipate the replacement of core network equipment before the end of the equipment's life; Have a back up</a:t>
                      </a:r>
                    </a:p>
                  </a:txBody>
                  <a:tcPr anchor="ctr"/>
                </a:tc>
                <a:tc>
                  <a:txBody>
                    <a:bodyPr/>
                    <a:lstStyle/>
                    <a:p>
                      <a:pPr algn="ctr"/>
                      <a:endParaRPr lang="fr-FR" sz="1100" noProof="0"/>
                    </a:p>
                  </a:txBody>
                  <a:tcPr anchor="ctr"/>
                </a:tc>
                <a:extLst>
                  <a:ext uri="{0D108BD9-81ED-4DB2-BD59-A6C34878D82A}">
                    <a16:rowId xmlns:a16="http://schemas.microsoft.com/office/drawing/2014/main" val="10001"/>
                  </a:ext>
                </a:extLst>
              </a:tr>
              <a:tr h="360070">
                <a:tc>
                  <a:txBody>
                    <a:bodyPr/>
                    <a:lstStyle/>
                    <a:p>
                      <a:pPr algn="ctr"/>
                      <a:r>
                        <a:rPr lang="fr-FR" sz="1100" noProof="0"/>
                        <a:t>2</a:t>
                      </a:r>
                    </a:p>
                  </a:txBody>
                  <a:tcPr anchor="ctr"/>
                </a:tc>
                <a:tc>
                  <a:txBody>
                    <a:bodyPr/>
                    <a:lstStyle/>
                    <a:p>
                      <a:pPr algn="l"/>
                      <a:r>
                        <a:rPr lang="fr-FR" sz="1100" noProof="0"/>
                        <a:t>Unavailability of power in the server room</a:t>
                      </a:r>
                    </a:p>
                  </a:txBody>
                  <a:tcPr anchor="ctr"/>
                </a:tc>
                <a:tc>
                  <a:txBody>
                    <a:bodyPr/>
                    <a:lstStyle/>
                    <a:p>
                      <a:pPr algn="ctr"/>
                      <a:r>
                        <a:rPr lang="fr-FR" sz="1100" noProof="0"/>
                        <a:t>Stopping production</a:t>
                      </a:r>
                    </a:p>
                  </a:txBody>
                  <a:tcPr anchor="ctr"/>
                </a:tc>
                <a:tc>
                  <a:txBody>
                    <a:bodyPr/>
                    <a:lstStyle/>
                    <a:p>
                      <a:pPr algn="l"/>
                      <a:r>
                        <a:rPr lang="fr-FR" sz="1100" noProof="0"/>
                        <a:t>Contract a partnership with a service provider specialising in the installation and supply of electrical equipment and in building electricity maintenance </a:t>
                      </a:r>
                    </a:p>
                  </a:txBody>
                  <a:tcPr anchor="ctr"/>
                </a:tc>
                <a:tc>
                  <a:txBody>
                    <a:bodyPr/>
                    <a:lstStyle/>
                    <a:p>
                      <a:pPr algn="ctr"/>
                      <a:endParaRPr lang="fr-FR" sz="1100" noProof="0"/>
                    </a:p>
                  </a:txBody>
                  <a:tcPr anchor="ctr"/>
                </a:tc>
                <a:extLst>
                  <a:ext uri="{0D108BD9-81ED-4DB2-BD59-A6C34878D82A}">
                    <a16:rowId xmlns:a16="http://schemas.microsoft.com/office/drawing/2014/main" val="10002"/>
                  </a:ext>
                </a:extLst>
              </a:tr>
              <a:tr h="668701">
                <a:tc>
                  <a:txBody>
                    <a:bodyPr/>
                    <a:lstStyle/>
                    <a:p>
                      <a:pPr algn="ctr"/>
                      <a:r>
                        <a:rPr lang="fr-FR" sz="1100" kern="1200">
                          <a:solidFill>
                            <a:schemeClr val="dk1"/>
                          </a:solidFill>
                          <a:latin typeface="+mn-lt"/>
                          <a:ea typeface="+mn-ea"/>
                          <a:cs typeface="+mn-cs"/>
                        </a:rPr>
                        <a:t>3</a:t>
                      </a:r>
                    </a:p>
                  </a:txBody>
                  <a:tcPr anchor="ctr"/>
                </a:tc>
                <a:tc>
                  <a:txBody>
                    <a:bodyPr/>
                    <a:lstStyle/>
                    <a:p>
                      <a:r>
                        <a:rPr lang="fr-FR" sz="1100" kern="1200">
                          <a:solidFill>
                            <a:schemeClr val="dk1"/>
                          </a:solidFill>
                          <a:latin typeface="+mn-lt"/>
                          <a:ea typeface="+mn-ea"/>
                          <a:cs typeface="+mn-cs"/>
                        </a:rPr>
                        <a:t>Crash of a data centre equipment (Rooter/Surver/Switch/Media Gateway/Firewall...)</a:t>
                      </a:r>
                    </a:p>
                  </a:txBody>
                  <a:tcPr anchor="ctr"/>
                </a:tc>
                <a:tc>
                  <a:txBody>
                    <a:bodyPr/>
                    <a:lstStyle/>
                    <a:p>
                      <a:pPr algn="ctr"/>
                      <a:r>
                        <a:rPr lang="fr-FR" sz="1100" noProof="0"/>
                        <a:t>Stopping production</a:t>
                      </a:r>
                    </a:p>
                  </a:txBody>
                  <a:tcPr anchor="ctr"/>
                </a:tc>
                <a:tc>
                  <a:txBody>
                    <a:bodyPr/>
                    <a:lstStyle/>
                    <a:p>
                      <a:r>
                        <a:rPr lang="fr-FR" sz="1100" kern="1200">
                          <a:solidFill>
                            <a:schemeClr val="dk1"/>
                          </a:solidFill>
                          <a:latin typeface="+mn-lt"/>
                          <a:ea typeface="+mn-ea"/>
                          <a:cs typeface="+mn-cs"/>
                        </a:rPr>
                        <a:t>Set up the equipment properly to prevent unauthorised access;</a:t>
                      </a:r>
                    </a:p>
                    <a:p>
                      <a:r>
                        <a:rPr lang="fr-FR" sz="1100" kern="1200">
                          <a:solidFill>
                            <a:schemeClr val="dk1"/>
                          </a:solidFill>
                          <a:latin typeface="+mn-lt"/>
                          <a:ea typeface="+mn-ea"/>
                          <a:cs typeface="+mn-cs"/>
                        </a:rPr>
                        <a:t>Set up and maintain a regulator and an inverter;</a:t>
                      </a:r>
                    </a:p>
                    <a:p>
                      <a:r>
                        <a:rPr lang="fr-FR" sz="1100" kern="1200">
                          <a:solidFill>
                            <a:schemeClr val="dk1"/>
                          </a:solidFill>
                          <a:latin typeface="+mn-lt"/>
                          <a:ea typeface="+mn-ea"/>
                          <a:cs typeface="+mn-cs"/>
                        </a:rPr>
                        <a:t>Ventilate the technical room well/Install an alarm system that can warn of changes in the ambient temperature of the data centre;</a:t>
                      </a:r>
                    </a:p>
                    <a:p>
                      <a:r>
                        <a:rPr lang="fr-FR" sz="1100" kern="1200">
                          <a:solidFill>
                            <a:schemeClr val="dk1"/>
                          </a:solidFill>
                          <a:latin typeface="+mn-lt"/>
                          <a:ea typeface="+mn-ea"/>
                          <a:cs typeface="+mn-cs"/>
                        </a:rPr>
                        <a:t>Monitor the level of depreciation of all data centre equipment in order to anticipate their replacement before their end of life</a:t>
                      </a:r>
                    </a:p>
                  </a:txBody>
                  <a:tcPr anchor="ctr"/>
                </a:tc>
                <a:tc>
                  <a:txBody>
                    <a:bodyPr/>
                    <a:lstStyle/>
                    <a:p>
                      <a:pPr algn="ctr"/>
                      <a:endParaRPr lang="fr-FR" sz="1100" noProof="0"/>
                    </a:p>
                  </a:txBody>
                  <a:tcPr anchor="ctr"/>
                </a:tc>
                <a:extLst>
                  <a:ext uri="{0D108BD9-81ED-4DB2-BD59-A6C34878D82A}">
                    <a16:rowId xmlns:a16="http://schemas.microsoft.com/office/drawing/2014/main" val="10003"/>
                  </a:ext>
                </a:extLst>
              </a:tr>
              <a:tr h="360070">
                <a:tc>
                  <a:txBody>
                    <a:bodyPr/>
                    <a:lstStyle/>
                    <a:p>
                      <a:pPr algn="ctr"/>
                      <a:r>
                        <a:rPr lang="fr-FR" sz="1100" kern="1200" noProof="0">
                          <a:solidFill>
                            <a:schemeClr val="dk1"/>
                          </a:solidFill>
                          <a:latin typeface="+mn-lt"/>
                          <a:ea typeface="+mn-ea"/>
                          <a:cs typeface="+mn-cs"/>
                        </a:rPr>
                        <a:t>4</a:t>
                      </a:r>
                    </a:p>
                  </a:txBody>
                  <a:tcPr anchor="ctr"/>
                </a:tc>
                <a:tc>
                  <a:txBody>
                    <a:bodyPr/>
                    <a:lstStyle/>
                    <a:p>
                      <a:pPr algn="l"/>
                      <a:r>
                        <a:rPr lang="fr-FR" sz="1100" kern="1200" noProof="0">
                          <a:solidFill>
                            <a:schemeClr val="dk1"/>
                          </a:solidFill>
                          <a:latin typeface="+mn-lt"/>
                          <a:ea typeface="+mn-ea"/>
                          <a:cs typeface="+mn-cs"/>
                        </a:rPr>
                        <a:t>Loss of configuration (Rooter/Surver/Switch/Media Gateway/Firewall...)</a:t>
                      </a:r>
                    </a:p>
                  </a:txBody>
                  <a:tcPr anchor="ctr"/>
                </a:tc>
                <a:tc>
                  <a:txBody>
                    <a:bodyPr/>
                    <a:lstStyle/>
                    <a:p>
                      <a:pPr algn="ctr"/>
                      <a:r>
                        <a:rPr lang="fr-FR" sz="1100" noProof="0"/>
                        <a:t>Stopping production</a:t>
                      </a:r>
                    </a:p>
                  </a:txBody>
                  <a:tcPr anchor="ctr"/>
                </a:tc>
                <a:tc>
                  <a:txBody>
                    <a:bodyPr/>
                    <a:lstStyle/>
                    <a:p>
                      <a:pPr algn="l"/>
                      <a:r>
                        <a:rPr lang="fr-FR" sz="1100" kern="1200" noProof="0">
                          <a:solidFill>
                            <a:schemeClr val="dk1"/>
                          </a:solidFill>
                          <a:latin typeface="+mn-lt"/>
                          <a:ea typeface="+mn-ea"/>
                          <a:cs typeface="+mn-cs"/>
                        </a:rPr>
                        <a:t>Set up and maintain a regulator and an inverter;</a:t>
                      </a:r>
                    </a:p>
                    <a:p>
                      <a:pPr algn="l"/>
                      <a:r>
                        <a:rPr lang="fr-FR" sz="1100" kern="1200" noProof="0">
                          <a:solidFill>
                            <a:schemeClr val="dk1"/>
                          </a:solidFill>
                          <a:latin typeface="+mn-lt"/>
                          <a:ea typeface="+mn-ea"/>
                          <a:cs typeface="+mn-cs"/>
                        </a:rPr>
                        <a:t>Monitor the level of depreciation of all data centre equipment in order to anticipate their replacement before their end of life</a:t>
                      </a:r>
                    </a:p>
                  </a:txBody>
                  <a:tcPr anchor="ctr"/>
                </a:tc>
                <a:tc>
                  <a:txBody>
                    <a:bodyPr/>
                    <a:lstStyle/>
                    <a:p>
                      <a:pPr algn="ctr"/>
                      <a:endParaRPr lang="fr-FR" sz="1100" noProof="0"/>
                    </a:p>
                  </a:txBody>
                  <a:tcPr anchor="ctr"/>
                </a:tc>
                <a:extLst>
                  <a:ext uri="{0D108BD9-81ED-4DB2-BD59-A6C34878D82A}">
                    <a16:rowId xmlns:a16="http://schemas.microsoft.com/office/drawing/2014/main" val="10004"/>
                  </a:ext>
                </a:extLst>
              </a:tr>
              <a:tr h="257193">
                <a:tc>
                  <a:txBody>
                    <a:bodyPr/>
                    <a:lstStyle/>
                    <a:p>
                      <a:pPr algn="ctr"/>
                      <a:r>
                        <a:rPr lang="fr-FR" sz="1100" kern="1200" noProof="0">
                          <a:solidFill>
                            <a:schemeClr val="dk1"/>
                          </a:solidFill>
                          <a:latin typeface="+mn-lt"/>
                          <a:ea typeface="+mn-ea"/>
                          <a:cs typeface="+mn-cs"/>
                        </a:rPr>
                        <a:t>5</a:t>
                      </a:r>
                    </a:p>
                  </a:txBody>
                  <a:tcPr anchor="ctr"/>
                </a:tc>
                <a:tc>
                  <a:txBody>
                    <a:bodyPr/>
                    <a:lstStyle/>
                    <a:p>
                      <a:pPr algn="l"/>
                      <a:r>
                        <a:rPr lang="fr-FR" sz="1100" kern="1200" noProof="0">
                          <a:solidFill>
                            <a:schemeClr val="dk1"/>
                          </a:solidFill>
                          <a:latin typeface="+mn-lt"/>
                          <a:ea typeface="+mn-ea"/>
                          <a:cs typeface="+mn-cs"/>
                        </a:rPr>
                        <a:t>Upgrade work or any other work that may result in system unavailability</a:t>
                      </a:r>
                    </a:p>
                  </a:txBody>
                  <a:tcPr anchor="ctr"/>
                </a:tc>
                <a:tc>
                  <a:txBody>
                    <a:bodyPr/>
                    <a:lstStyle/>
                    <a:p>
                      <a:pPr algn="ctr"/>
                      <a:r>
                        <a:rPr lang="fr-FR" sz="1100" noProof="0"/>
                        <a:t>Stopping production</a:t>
                      </a:r>
                    </a:p>
                  </a:txBody>
                  <a:tcPr anchor="ctr"/>
                </a:tc>
                <a:tc>
                  <a:txBody>
                    <a:bodyPr/>
                    <a:lstStyle/>
                    <a:p>
                      <a:pPr algn="l"/>
                      <a:r>
                        <a:rPr lang="fr-FR" sz="1100" kern="1200" noProof="0">
                          <a:solidFill>
                            <a:schemeClr val="dk1"/>
                          </a:solidFill>
                          <a:latin typeface="+mn-lt"/>
                          <a:ea typeface="+mn-ea"/>
                          <a:cs typeface="+mn-cs"/>
                        </a:rPr>
                        <a:t>Have up-to-date and tested redundant equipment;</a:t>
                      </a:r>
                    </a:p>
                    <a:p>
                      <a:pPr algn="l"/>
                      <a:r>
                        <a:rPr lang="fr-FR" sz="1100" kern="1200" noProof="0">
                          <a:solidFill>
                            <a:schemeClr val="dk1"/>
                          </a:solidFill>
                          <a:latin typeface="+mn-lt"/>
                          <a:ea typeface="+mn-ea"/>
                          <a:cs typeface="+mn-cs"/>
                        </a:rPr>
                        <a:t>Inform the operational team on the execution of the operation</a:t>
                      </a:r>
                    </a:p>
                  </a:txBody>
                  <a:tcPr anchor="ctr"/>
                </a:tc>
                <a:tc>
                  <a:txBody>
                    <a:bodyPr/>
                    <a:lstStyle/>
                    <a:p>
                      <a:pPr algn="ctr"/>
                      <a:endParaRPr lang="fr-FR" sz="1100" noProof="0"/>
                    </a:p>
                  </a:txBody>
                  <a:tcPr anchor="ctr"/>
                </a:tc>
                <a:extLst>
                  <a:ext uri="{0D108BD9-81ED-4DB2-BD59-A6C34878D82A}">
                    <a16:rowId xmlns:a16="http://schemas.microsoft.com/office/drawing/2014/main" val="10005"/>
                  </a:ext>
                </a:extLst>
              </a:tr>
              <a:tr h="257193">
                <a:tc>
                  <a:txBody>
                    <a:bodyPr/>
                    <a:lstStyle/>
                    <a:p>
                      <a:pPr algn="ctr"/>
                      <a:r>
                        <a:rPr lang="fr-FR" sz="1100" noProof="0"/>
                        <a:t>6</a:t>
                      </a:r>
                    </a:p>
                  </a:txBody>
                  <a:tcPr anchor="ctr"/>
                </a:tc>
                <a:tc>
                  <a:txBody>
                    <a:bodyPr/>
                    <a:lstStyle/>
                    <a:p>
                      <a:pPr algn="l"/>
                      <a:r>
                        <a:rPr lang="fr-FR" sz="1100" noProof="0"/>
                        <a:t>Unavailability of power at a site (in server rooms and call centres) </a:t>
                      </a:r>
                    </a:p>
                  </a:txBody>
                  <a:tcPr anchor="ctr"/>
                </a:tc>
                <a:tc>
                  <a:txBody>
                    <a:bodyPr/>
                    <a:lstStyle/>
                    <a:p>
                      <a:pPr algn="ctr"/>
                      <a:r>
                        <a:rPr lang="fr-FR" sz="1100" noProof="0"/>
                        <a:t>Switching off the machines</a:t>
                      </a:r>
                    </a:p>
                  </a:txBody>
                  <a:tcPr anchor="ctr"/>
                </a:tc>
                <a:tc>
                  <a:txBody>
                    <a:bodyPr/>
                    <a:lstStyle/>
                    <a:p>
                      <a:pPr algn="l"/>
                      <a:r>
                        <a:rPr lang="fr-FR" sz="1100" noProof="0"/>
                        <a:t>Develop a preventive maintenance plan</a:t>
                      </a:r>
                    </a:p>
                  </a:txBody>
                  <a:tcPr anchor="ctr"/>
                </a:tc>
                <a:tc>
                  <a:txBody>
                    <a:bodyPr/>
                    <a:lstStyle/>
                    <a:p>
                      <a:pPr algn="ctr"/>
                      <a:endParaRPr lang="fr-FR" sz="1100" noProof="0"/>
                    </a:p>
                  </a:txBody>
                  <a:tcPr anchor="ctr"/>
                </a:tc>
                <a:extLst>
                  <a:ext uri="{0D108BD9-81ED-4DB2-BD59-A6C34878D82A}">
                    <a16:rowId xmlns:a16="http://schemas.microsoft.com/office/drawing/2014/main" val="10006"/>
                  </a:ext>
                </a:extLst>
              </a:tr>
              <a:tr h="360070">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fr-FR" sz="1100" noProof="0"/>
                        <a:t>7</a:t>
                      </a:r>
                    </a:p>
                  </a:txBody>
                  <a:tcPr anchor="ct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fr-FR" sz="1100" noProof="0"/>
                        <a:t>Flooding preventing HR from coming to the centre on their shift / Fire in the production centre</a:t>
                      </a:r>
                    </a:p>
                  </a:txBody>
                  <a:tcPr anchor="ctr"/>
                </a:tc>
                <a:tc>
                  <a:txBody>
                    <a:bodyPr/>
                    <a:lstStyle/>
                    <a:p>
                      <a:pPr algn="ctr"/>
                      <a:r>
                        <a:rPr lang="fr-FR" sz="1100" noProof="0"/>
                        <a:t>Total or partial stoppage of production</a:t>
                      </a:r>
                    </a:p>
                  </a:txBody>
                  <a:tcPr anchor="ctr"/>
                </a:tc>
                <a:tc>
                  <a:txBody>
                    <a:bodyPr/>
                    <a:lstStyle/>
                    <a:p>
                      <a:pPr algn="l"/>
                      <a:r>
                        <a:rPr lang="fr-FR" sz="1100" noProof="0"/>
                        <a:t>Implement a policy for deploying a mirror server in the cloud;</a:t>
                      </a:r>
                    </a:p>
                    <a:p>
                      <a:pPr algn="l"/>
                      <a:r>
                        <a:rPr lang="fr-FR" sz="1100" noProof="0"/>
                        <a:t>Equip the centre with equipment that can be used to launch the WFH in the event of incidents</a:t>
                      </a:r>
                    </a:p>
                  </a:txBody>
                  <a:tcPr anchor="ctr"/>
                </a:tc>
                <a:tc>
                  <a:txBody>
                    <a:bodyPr/>
                    <a:lstStyle/>
                    <a:p>
                      <a:pPr algn="ctr"/>
                      <a:endParaRPr lang="fr-FR" sz="1100" noProof="0"/>
                    </a:p>
                  </a:txBody>
                  <a:tcPr anchor="ctr"/>
                </a:tc>
                <a:extLst>
                  <a:ext uri="{0D108BD9-81ED-4DB2-BD59-A6C34878D82A}">
                    <a16:rowId xmlns:a16="http://schemas.microsoft.com/office/drawing/2014/main" val="10007"/>
                  </a:ext>
                </a:extLst>
              </a:tr>
              <a:tr h="360070">
                <a:tc>
                  <a:txBody>
                    <a:bodyPr/>
                    <a:lstStyle/>
                    <a:p>
                      <a:pPr algn="ctr"/>
                      <a:r>
                        <a:rPr lang="fr-FR" sz="1100" noProof="0"/>
                        <a:t>8</a:t>
                      </a:r>
                    </a:p>
                  </a:txBody>
                  <a:tcPr anchor="ctr"/>
                </a:tc>
                <a:tc>
                  <a:txBody>
                    <a:bodyPr/>
                    <a:lstStyle/>
                    <a:p>
                      <a:pPr algn="l"/>
                      <a:r>
                        <a:rPr lang="fr-FR" sz="1100" noProof="0"/>
                        <a:t>Staff strikes (Customer advisor)</a:t>
                      </a:r>
                    </a:p>
                  </a:txBody>
                  <a:tcPr anchor="ctr"/>
                </a:tc>
                <a:tc>
                  <a:txBody>
                    <a:bodyPr/>
                    <a:lstStyle/>
                    <a:p>
                      <a:pPr algn="ctr"/>
                      <a:r>
                        <a:rPr lang="fr-FR" sz="1100" noProof="0"/>
                        <a:t>Total or partial stoppage of production</a:t>
                      </a:r>
                    </a:p>
                  </a:txBody>
                  <a:tcPr anchor="ctr"/>
                </a:tc>
                <a:tc>
                  <a:txBody>
                    <a:bodyPr/>
                    <a:lstStyle/>
                    <a:p>
                      <a:pPr algn="l"/>
                      <a:r>
                        <a:rPr lang="fr-FR" sz="1100" noProof="0"/>
                        <a:t>To be at the side of HR by identifying their daily expectations;</a:t>
                      </a:r>
                    </a:p>
                    <a:p>
                      <a:pPr algn="l"/>
                      <a:r>
                        <a:rPr lang="fr-FR" sz="1100" noProof="0"/>
                        <a:t>Electing staff representatives to exchange daily with HR to anticipate their possible strike reactions</a:t>
                      </a:r>
                    </a:p>
                  </a:txBody>
                  <a:tcPr anchor="ctr"/>
                </a:tc>
                <a:tc>
                  <a:txBody>
                    <a:bodyPr/>
                    <a:lstStyle/>
                    <a:p>
                      <a:pPr algn="ctr"/>
                      <a:endParaRPr lang="fr-FR" sz="1100" noProof="0"/>
                    </a:p>
                  </a:txBody>
                  <a:tcPr anchor="ctr"/>
                </a:tc>
                <a:extLst>
                  <a:ext uri="{0D108BD9-81ED-4DB2-BD59-A6C34878D82A}">
                    <a16:rowId xmlns:a16="http://schemas.microsoft.com/office/drawing/2014/main" val="10008"/>
                  </a:ext>
                </a:extLst>
              </a:tr>
              <a:tr h="360070">
                <a:tc>
                  <a:txBody>
                    <a:bodyPr/>
                    <a:lstStyle/>
                    <a:p>
                      <a:pPr algn="ctr"/>
                      <a:r>
                        <a:rPr lang="fr-FR" sz="1100" noProof="0"/>
                        <a:t>9</a:t>
                      </a:r>
                    </a:p>
                  </a:txBody>
                  <a:tcPr anchor="ctr"/>
                </a:tc>
                <a:tc>
                  <a:txBody>
                    <a:bodyPr/>
                    <a:lstStyle/>
                    <a:p>
                      <a:pPr algn="l"/>
                      <a:r>
                        <a:rPr lang="fr-FR" sz="1100" noProof="0"/>
                        <a:t>Natural disaster (war, earthquake, viral epidemic,...)</a:t>
                      </a:r>
                    </a:p>
                  </a:txBody>
                  <a:tcPr anchor="ctr"/>
                </a:tc>
                <a:tc>
                  <a:txBody>
                    <a:bodyPr/>
                    <a:lstStyle/>
                    <a:p>
                      <a:pPr algn="ctr"/>
                      <a:r>
                        <a:rPr lang="fr-FR" sz="1100" noProof="0"/>
                        <a:t>Total or partial stoppage of production</a:t>
                      </a:r>
                    </a:p>
                  </a:txBody>
                  <a:tcPr anchor="ctr"/>
                </a:tc>
                <a:tc>
                  <a:txBody>
                    <a:bodyPr/>
                    <a:lstStyle/>
                    <a:p>
                      <a:pPr algn="l"/>
                      <a:r>
                        <a:rPr lang="fr-FR" sz="1100" noProof="0"/>
                        <a:t>Implement a policy for deploying a mirror server in the cloud;</a:t>
                      </a:r>
                    </a:p>
                    <a:p>
                      <a:pPr algn="l"/>
                      <a:r>
                        <a:rPr lang="fr-FR" sz="1100" noProof="0"/>
                        <a:t>Equip the centre with equipment that can be used to launch the WFH in the event of incidents;</a:t>
                      </a:r>
                    </a:p>
                  </a:txBody>
                  <a:tcPr anchor="ctr"/>
                </a:tc>
                <a:tc>
                  <a:txBody>
                    <a:bodyPr/>
                    <a:lstStyle/>
                    <a:p>
                      <a:pPr algn="ctr"/>
                      <a:endParaRPr lang="fr-FR" sz="1100" noProof="0"/>
                    </a:p>
                  </a:txBody>
                  <a:tcPr anchor="ctr"/>
                </a:tc>
                <a:extLst>
                  <a:ext uri="{0D108BD9-81ED-4DB2-BD59-A6C34878D82A}">
                    <a16:rowId xmlns:a16="http://schemas.microsoft.com/office/drawing/2014/main" val="10009"/>
                  </a:ext>
                </a:extLst>
              </a:tr>
              <a:tr h="360070">
                <a:tc>
                  <a:txBody>
                    <a:bodyPr/>
                    <a:lstStyle/>
                    <a:p>
                      <a:pPr algn="ctr"/>
                      <a:r>
                        <a:rPr lang="fr-FR" sz="1100" noProof="0"/>
                        <a:t>10</a:t>
                      </a:r>
                    </a:p>
                  </a:txBody>
                  <a:tcPr anchor="ctr"/>
                </a:tc>
                <a:tc>
                  <a:txBody>
                    <a:bodyPr/>
                    <a:lstStyle/>
                    <a:p>
                      <a:pPr algn="l"/>
                      <a:r>
                        <a:rPr lang="fr-FR" sz="1100" noProof="0"/>
                        <a:t>Staff strikes (supervisors and activity managers)</a:t>
                      </a:r>
                    </a:p>
                  </a:txBody>
                  <a:tcPr anchor="ctr"/>
                </a:tc>
                <a:tc>
                  <a:txBody>
                    <a:bodyPr/>
                    <a:lstStyle/>
                    <a:p>
                      <a:pPr algn="ctr"/>
                      <a:r>
                        <a:rPr lang="fr-FR" sz="1100" noProof="0"/>
                        <a:t>Production monitoring not effective - Contractual target not met</a:t>
                      </a:r>
                    </a:p>
                  </a:txBody>
                  <a:tcPr anchor="ctr"/>
                </a:tc>
                <a:tc>
                  <a:txBody>
                    <a:bodyPr/>
                    <a:lstStyle/>
                    <a:p>
                      <a:pPr algn="l"/>
                      <a:r>
                        <a:rPr lang="fr-FR" sz="1100" noProof="0"/>
                        <a:t>To be at the side of managers by identifying their daily expectations;</a:t>
                      </a:r>
                    </a:p>
                    <a:p>
                      <a:pPr algn="l"/>
                      <a:r>
                        <a:rPr lang="fr-FR" sz="1100" noProof="0"/>
                        <a:t>Electing staff representatives in order to exchange daily with HR to anticipate their possible strike reactions</a:t>
                      </a:r>
                    </a:p>
                  </a:txBody>
                  <a:tcPr anchor="ctr"/>
                </a:tc>
                <a:tc>
                  <a:txBody>
                    <a:bodyPr/>
                    <a:lstStyle/>
                    <a:p>
                      <a:pPr algn="ctr"/>
                      <a:endParaRPr lang="fr-FR" sz="1100" noProof="0"/>
                    </a:p>
                  </a:txBody>
                  <a:tcPr anchor="ctr"/>
                </a:tc>
                <a:extLst>
                  <a:ext uri="{0D108BD9-81ED-4DB2-BD59-A6C34878D82A}">
                    <a16:rowId xmlns:a16="http://schemas.microsoft.com/office/drawing/2014/main" val="10010"/>
                  </a:ext>
                </a:extLst>
              </a:tr>
            </a:tbl>
          </a:graphicData>
        </a:graphic>
      </p:graphicFrame>
      <p:pic>
        <p:nvPicPr>
          <p:cNvPr id="3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818857" y="255031"/>
            <a:ext cx="483397" cy="478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6370969"/>
      </p:ext>
    </p:extLst>
  </p:cSld>
  <p:clrMapOvr>
    <a:masterClrMapping/>
  </p:clrMapOvr>
  <mc:AlternateContent xmlns:mc="http://schemas.openxmlformats.org/markup-compatibility/2006" xmlns:p14="http://schemas.microsoft.com/office/powerpoint/2010/main">
    <mc:Choice Requires="p14">
      <p:transition p14:dur="1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414016" y="268224"/>
            <a:ext cx="9546336" cy="6155531"/>
          </a:xfrm>
          <a:prstGeom prst="rect">
            <a:avLst/>
          </a:prstGeom>
          <a:noFill/>
        </p:spPr>
        <p:txBody>
          <a:bodyPr wrap="square" rtlCol="0">
            <a:spAutoFit/>
          </a:bodyPr>
          <a:lstStyle/>
          <a:p>
            <a:pPr algn="ctr"/>
            <a:r>
              <a:rPr lang="fr-FR" sz="1600" b="1" dirty="0">
                <a:solidFill>
                  <a:prstClr val="black"/>
                </a:solidFill>
                <a:cs typeface="Arial" panose="020B0604020202020204" pitchFamily="34" charset="0"/>
              </a:rPr>
              <a:t>This scenario </a:t>
            </a:r>
            <a:r>
              <a:rPr lang="fr-FR" sz="1600" b="1" dirty="0" err="1">
                <a:solidFill>
                  <a:prstClr val="black"/>
                </a:solidFill>
                <a:cs typeface="Arial" panose="020B0604020202020204" pitchFamily="34" charset="0"/>
              </a:rPr>
              <a:t>describes</a:t>
            </a:r>
            <a:r>
              <a:rPr lang="fr-FR" sz="1600" b="1" dirty="0">
                <a:solidFill>
                  <a:prstClr val="black"/>
                </a:solidFill>
                <a:cs typeface="Arial" panose="020B0604020202020204" pitchFamily="34" charset="0"/>
              </a:rPr>
              <a:t> the </a:t>
            </a:r>
            <a:r>
              <a:rPr lang="fr-FR" sz="1600" b="1" dirty="0" err="1">
                <a:solidFill>
                  <a:prstClr val="black"/>
                </a:solidFill>
                <a:cs typeface="Arial" panose="020B0604020202020204" pitchFamily="34" charset="0"/>
              </a:rPr>
              <a:t>continuity</a:t>
            </a:r>
            <a:r>
              <a:rPr lang="fr-FR" sz="1600" b="1" dirty="0">
                <a:solidFill>
                  <a:prstClr val="black"/>
                </a:solidFill>
                <a:cs typeface="Arial" panose="020B0604020202020204" pitchFamily="34" charset="0"/>
              </a:rPr>
              <a:t> plan </a:t>
            </a:r>
            <a:r>
              <a:rPr lang="fr-FR" sz="1600" b="1" dirty="0" err="1">
                <a:solidFill>
                  <a:prstClr val="black"/>
                </a:solidFill>
                <a:cs typeface="Arial" panose="020B0604020202020204" pitchFamily="34" charset="0"/>
              </a:rPr>
              <a:t>we</a:t>
            </a:r>
            <a:r>
              <a:rPr lang="fr-FR" sz="1600" b="1" dirty="0">
                <a:solidFill>
                  <a:prstClr val="black"/>
                </a:solidFill>
                <a:cs typeface="Arial" panose="020B0604020202020204" pitchFamily="34" charset="0"/>
              </a:rPr>
              <a:t> propose to put in place.</a:t>
            </a:r>
          </a:p>
          <a:p>
            <a:endParaRPr lang="fr-FR" sz="1400" b="1" dirty="0">
              <a:solidFill>
                <a:prstClr val="black"/>
              </a:solidFill>
              <a:cs typeface="Arial" panose="020B0604020202020204" pitchFamily="34" charset="0"/>
            </a:endParaRPr>
          </a:p>
          <a:p>
            <a:r>
              <a:rPr lang="fr-FR" sz="1400" b="1" dirty="0">
                <a:solidFill>
                  <a:prstClr val="black"/>
                </a:solidFill>
                <a:cs typeface="Arial" panose="020B0604020202020204" pitchFamily="34" charset="0"/>
              </a:rPr>
              <a:t>The main production </a:t>
            </a:r>
            <a:r>
              <a:rPr lang="fr-FR" sz="1400" b="1" dirty="0" err="1">
                <a:solidFill>
                  <a:prstClr val="black"/>
                </a:solidFill>
                <a:cs typeface="Arial" panose="020B0604020202020204" pitchFamily="34" charset="0"/>
              </a:rPr>
              <a:t>platform</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is</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hosted</a:t>
            </a:r>
            <a:r>
              <a:rPr lang="fr-FR" sz="1400" b="1" dirty="0">
                <a:solidFill>
                  <a:prstClr val="black"/>
                </a:solidFill>
                <a:cs typeface="Arial" panose="020B0604020202020204" pitchFamily="34" charset="0"/>
              </a:rPr>
              <a:t> on a </a:t>
            </a:r>
            <a:r>
              <a:rPr lang="fr-FR" sz="1400" b="1" dirty="0" err="1">
                <a:solidFill>
                  <a:prstClr val="black"/>
                </a:solidFill>
                <a:effectLst>
                  <a:outerShdw blurRad="38100" dist="38100" dir="2700000" algn="tl">
                    <a:srgbClr val="000000">
                      <a:alpha val="43137"/>
                    </a:srgbClr>
                  </a:outerShdw>
                </a:effectLst>
                <a:cs typeface="Arial" panose="020B0604020202020204" pitchFamily="34" charset="0"/>
              </a:rPr>
              <a:t>secure</a:t>
            </a:r>
            <a:r>
              <a:rPr lang="fr-FR" sz="1400" b="1" dirty="0">
                <a:solidFill>
                  <a:prstClr val="black"/>
                </a:solidFill>
                <a:effectLst>
                  <a:outerShdw blurRad="38100" dist="38100" dir="2700000" algn="tl">
                    <a:srgbClr val="000000">
                      <a:alpha val="43137"/>
                    </a:srgbClr>
                  </a:outerShdw>
                </a:effectLst>
                <a:cs typeface="Arial" panose="020B0604020202020204" pitchFamily="34" charset="0"/>
              </a:rPr>
              <a:t> cloud</a:t>
            </a:r>
            <a:r>
              <a:rPr lang="fr-FR" sz="1400" b="1" dirty="0">
                <a:solidFill>
                  <a:prstClr val="black"/>
                </a:solidFill>
                <a:cs typeface="Arial" panose="020B0604020202020204" pitchFamily="34" charset="0"/>
              </a:rPr>
              <a:t>. </a:t>
            </a:r>
          </a:p>
          <a:p>
            <a:endParaRPr lang="fr-FR" sz="1400" b="1" dirty="0">
              <a:solidFill>
                <a:prstClr val="black"/>
              </a:solidFill>
              <a:cs typeface="Arial" panose="020B0604020202020204" pitchFamily="34" charset="0"/>
            </a:endParaRPr>
          </a:p>
          <a:p>
            <a:r>
              <a:rPr lang="fr-FR" sz="1400" b="1" dirty="0">
                <a:solidFill>
                  <a:prstClr val="black"/>
                </a:solidFill>
                <a:cs typeface="Arial" panose="020B0604020202020204" pitchFamily="34" charset="0"/>
              </a:rPr>
              <a:t>1- the MTN </a:t>
            </a:r>
            <a:r>
              <a:rPr lang="fr-FR" sz="1400" b="1" dirty="0" err="1">
                <a:solidFill>
                  <a:prstClr val="black"/>
                </a:solidFill>
                <a:cs typeface="Arial" panose="020B0604020202020204" pitchFamily="34" charset="0"/>
              </a:rPr>
              <a:t>subscriber</a:t>
            </a:r>
            <a:r>
              <a:rPr lang="fr-FR" sz="1400" b="1" dirty="0">
                <a:solidFill>
                  <a:prstClr val="black"/>
                </a:solidFill>
                <a:cs typeface="Arial" panose="020B0604020202020204" pitchFamily="34" charset="0"/>
              </a:rPr>
              <a:t> dials the </a:t>
            </a:r>
            <a:r>
              <a:rPr lang="fr-FR" sz="1400" b="1" dirty="0" err="1">
                <a:solidFill>
                  <a:prstClr val="black"/>
                </a:solidFill>
                <a:cs typeface="Arial" panose="020B0604020202020204" pitchFamily="34" charset="0"/>
              </a:rPr>
              <a:t>callcenter</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number</a:t>
            </a:r>
            <a:r>
              <a:rPr lang="fr-FR" sz="1400" b="1" dirty="0">
                <a:solidFill>
                  <a:prstClr val="black"/>
                </a:solidFill>
                <a:cs typeface="Arial" panose="020B0604020202020204" pitchFamily="34" charset="0"/>
              </a:rPr>
              <a:t>, the call arrives on the </a:t>
            </a:r>
            <a:r>
              <a:rPr lang="fr-FR" sz="1400" b="1" dirty="0" err="1">
                <a:solidFill>
                  <a:prstClr val="black"/>
                </a:solidFill>
                <a:cs typeface="Arial" panose="020B0604020202020204" pitchFamily="34" charset="0"/>
              </a:rPr>
              <a:t>MTN's</a:t>
            </a:r>
            <a:r>
              <a:rPr lang="fr-FR" sz="1400" b="1" dirty="0">
                <a:solidFill>
                  <a:prstClr val="black"/>
                </a:solidFill>
                <a:cs typeface="Arial" panose="020B0604020202020204" pitchFamily="34" charset="0"/>
              </a:rPr>
              <a:t> SIP </a:t>
            </a:r>
            <a:r>
              <a:rPr lang="fr-FR" sz="1400" b="1" dirty="0" err="1">
                <a:solidFill>
                  <a:prstClr val="black"/>
                </a:solidFill>
                <a:cs typeface="Arial" panose="020B0604020202020204" pitchFamily="34" charset="0"/>
              </a:rPr>
              <a:t>platform</a:t>
            </a:r>
            <a:r>
              <a:rPr lang="fr-FR" sz="1400" b="1" dirty="0">
                <a:solidFill>
                  <a:prstClr val="black"/>
                </a:solidFill>
                <a:cs typeface="Arial" panose="020B0604020202020204" pitchFamily="34" charset="0"/>
              </a:rPr>
              <a:t> </a:t>
            </a:r>
          </a:p>
          <a:p>
            <a:endParaRPr lang="fr-FR" sz="1400" b="1" dirty="0">
              <a:solidFill>
                <a:prstClr val="black"/>
              </a:solidFill>
              <a:cs typeface="Arial" panose="020B0604020202020204" pitchFamily="34" charset="0"/>
            </a:endParaRPr>
          </a:p>
          <a:p>
            <a:r>
              <a:rPr lang="fr-FR" sz="1400" b="1" dirty="0">
                <a:solidFill>
                  <a:prstClr val="black"/>
                </a:solidFill>
                <a:cs typeface="Arial" panose="020B0604020202020204" pitchFamily="34" charset="0"/>
              </a:rPr>
              <a:t>2- MTN routes the call to the cloud via a </a:t>
            </a:r>
            <a:r>
              <a:rPr lang="fr-FR" sz="1400" b="1" dirty="0" err="1">
                <a:solidFill>
                  <a:prstClr val="black"/>
                </a:solidFill>
                <a:cs typeface="Arial" panose="020B0604020202020204" pitchFamily="34" charset="0"/>
              </a:rPr>
              <a:t>sip</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link</a:t>
            </a:r>
            <a:r>
              <a:rPr lang="fr-FR" sz="1400" b="1" dirty="0">
                <a:solidFill>
                  <a:prstClr val="black"/>
                </a:solidFill>
                <a:cs typeface="Arial" panose="020B0604020202020204" pitchFamily="34" charset="0"/>
              </a:rPr>
              <a:t> set up </a:t>
            </a:r>
            <a:r>
              <a:rPr lang="fr-FR" sz="1400" b="1" dirty="0" err="1">
                <a:solidFill>
                  <a:prstClr val="black"/>
                </a:solidFill>
                <a:cs typeface="Arial" panose="020B0604020202020204" pitchFamily="34" charset="0"/>
              </a:rPr>
              <a:t>between</a:t>
            </a:r>
            <a:r>
              <a:rPr lang="fr-FR" sz="1400" b="1" dirty="0">
                <a:solidFill>
                  <a:prstClr val="black"/>
                </a:solidFill>
                <a:cs typeface="Arial" panose="020B0604020202020204" pitchFamily="34" charset="0"/>
              </a:rPr>
              <a:t> MTN Benin and </a:t>
            </a:r>
            <a:r>
              <a:rPr lang="fr-FR" sz="1400" b="1" dirty="0" err="1">
                <a:solidFill>
                  <a:prstClr val="black"/>
                </a:solidFill>
                <a:cs typeface="Arial" panose="020B0604020202020204" pitchFamily="34" charset="0"/>
              </a:rPr>
              <a:t>our</a:t>
            </a:r>
            <a:r>
              <a:rPr lang="fr-FR" sz="1400" b="1" dirty="0">
                <a:solidFill>
                  <a:prstClr val="black"/>
                </a:solidFill>
                <a:cs typeface="Arial" panose="020B0604020202020204" pitchFamily="34" charset="0"/>
              </a:rPr>
              <a:t> cloud. </a:t>
            </a:r>
          </a:p>
          <a:p>
            <a:endParaRPr lang="fr-FR" sz="1400" b="1" dirty="0">
              <a:solidFill>
                <a:prstClr val="black"/>
              </a:solidFill>
              <a:cs typeface="Arial" panose="020B0604020202020204" pitchFamily="34" charset="0"/>
            </a:endParaRPr>
          </a:p>
          <a:p>
            <a:r>
              <a:rPr lang="fr-FR" sz="1400" b="1" dirty="0">
                <a:solidFill>
                  <a:prstClr val="black"/>
                </a:solidFill>
                <a:cs typeface="Arial" panose="020B0604020202020204" pitchFamily="34" charset="0"/>
              </a:rPr>
              <a:t>3- Our agents </a:t>
            </a:r>
            <a:r>
              <a:rPr lang="fr-FR" sz="1400" b="1" dirty="0" err="1">
                <a:solidFill>
                  <a:prstClr val="black"/>
                </a:solidFill>
                <a:cs typeface="Arial" panose="020B0604020202020204" pitchFamily="34" charset="0"/>
              </a:rPr>
              <a:t>connected</a:t>
            </a:r>
            <a:r>
              <a:rPr lang="fr-FR" sz="1400" b="1" dirty="0">
                <a:solidFill>
                  <a:prstClr val="black"/>
                </a:solidFill>
                <a:cs typeface="Arial" panose="020B0604020202020204" pitchFamily="34" charset="0"/>
              </a:rPr>
              <a:t> to the cloud </a:t>
            </a:r>
            <a:r>
              <a:rPr lang="fr-FR" sz="1400" b="1" dirty="0" err="1">
                <a:solidFill>
                  <a:prstClr val="black"/>
                </a:solidFill>
                <a:cs typeface="Arial" panose="020B0604020202020204" pitchFamily="34" charset="0"/>
              </a:rPr>
              <a:t>can</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then</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handle</a:t>
            </a:r>
            <a:r>
              <a:rPr lang="fr-FR" sz="1400" b="1" dirty="0">
                <a:solidFill>
                  <a:prstClr val="black"/>
                </a:solidFill>
                <a:cs typeface="Arial" panose="020B0604020202020204" pitchFamily="34" charset="0"/>
              </a:rPr>
              <a:t> the calls of the </a:t>
            </a:r>
            <a:r>
              <a:rPr lang="fr-FR" sz="1400" b="1" dirty="0" err="1">
                <a:solidFill>
                  <a:prstClr val="black"/>
                </a:solidFill>
                <a:cs typeface="Arial" panose="020B0604020202020204" pitchFamily="34" charset="0"/>
              </a:rPr>
              <a:t>subscribers</a:t>
            </a:r>
            <a:r>
              <a:rPr lang="fr-FR" sz="1400" b="1" dirty="0">
                <a:solidFill>
                  <a:prstClr val="black"/>
                </a:solidFill>
                <a:cs typeface="Arial" panose="020B0604020202020204" pitchFamily="34" charset="0"/>
              </a:rPr>
              <a:t>. </a:t>
            </a:r>
          </a:p>
          <a:p>
            <a:endParaRPr lang="fr-FR" sz="1400" b="1" dirty="0">
              <a:solidFill>
                <a:prstClr val="black"/>
              </a:solidFill>
              <a:cs typeface="Arial" panose="020B0604020202020204" pitchFamily="34" charset="0"/>
            </a:endParaRPr>
          </a:p>
          <a:p>
            <a:r>
              <a:rPr lang="fr-FR" sz="1400" b="1" dirty="0">
                <a:solidFill>
                  <a:prstClr val="black"/>
                </a:solidFill>
                <a:cs typeface="Arial" panose="020B0604020202020204" pitchFamily="34" charset="0"/>
              </a:rPr>
              <a:t>4- Call centre agents </a:t>
            </a:r>
            <a:r>
              <a:rPr lang="fr-FR" sz="1400" b="1" dirty="0" err="1">
                <a:solidFill>
                  <a:prstClr val="black"/>
                </a:solidFill>
                <a:cs typeface="Arial" panose="020B0604020202020204" pitchFamily="34" charset="0"/>
              </a:rPr>
              <a:t>access</a:t>
            </a:r>
            <a:r>
              <a:rPr lang="fr-FR" sz="1400" b="1" dirty="0">
                <a:solidFill>
                  <a:prstClr val="black"/>
                </a:solidFill>
                <a:cs typeface="Arial" panose="020B0604020202020204" pitchFamily="34" charset="0"/>
              </a:rPr>
              <a:t> business applications via a data </a:t>
            </a:r>
            <a:r>
              <a:rPr lang="fr-FR" sz="1400" b="1" dirty="0" err="1">
                <a:solidFill>
                  <a:prstClr val="black"/>
                </a:solidFill>
                <a:cs typeface="Arial" panose="020B0604020202020204" pitchFamily="34" charset="0"/>
              </a:rPr>
              <a:t>link</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established</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between</a:t>
            </a:r>
            <a:r>
              <a:rPr lang="fr-FR" sz="1400" b="1" dirty="0">
                <a:solidFill>
                  <a:prstClr val="black"/>
                </a:solidFill>
                <a:cs typeface="Arial" panose="020B0604020202020204" pitchFamily="34" charset="0"/>
              </a:rPr>
              <a:t> Media Contact Benin and MTN Benin </a:t>
            </a:r>
          </a:p>
          <a:p>
            <a:endParaRPr lang="fr-FR" sz="1400" b="1" u="sng" dirty="0">
              <a:solidFill>
                <a:srgbClr val="FF0000"/>
              </a:solidFill>
              <a:cs typeface="Arial" panose="020B0604020202020204" pitchFamily="34" charset="0"/>
            </a:endParaRPr>
          </a:p>
          <a:p>
            <a:endParaRPr lang="fr-FR" sz="1400" b="1" dirty="0">
              <a:solidFill>
                <a:srgbClr val="FF0000"/>
              </a:solidFill>
              <a:cs typeface="Arial" panose="020B0604020202020204" pitchFamily="34" charset="0"/>
            </a:endParaRPr>
          </a:p>
          <a:p>
            <a:endParaRPr lang="fr-FR" sz="1400" b="1" dirty="0">
              <a:solidFill>
                <a:srgbClr val="FF0000"/>
              </a:solidFill>
              <a:cs typeface="Arial" panose="020B0604020202020204" pitchFamily="34" charset="0"/>
            </a:endParaRPr>
          </a:p>
          <a:p>
            <a:r>
              <a:rPr lang="fr-FR" sz="1400" b="1" dirty="0">
                <a:solidFill>
                  <a:prstClr val="black"/>
                </a:solidFill>
                <a:cs typeface="Arial" panose="020B0604020202020204" pitchFamily="34" charset="0"/>
              </a:rPr>
              <a:t>The </a:t>
            </a:r>
            <a:r>
              <a:rPr lang="fr-FR" sz="1400" b="1" dirty="0" err="1">
                <a:solidFill>
                  <a:prstClr val="black"/>
                </a:solidFill>
                <a:cs typeface="Arial" panose="020B0604020202020204" pitchFamily="34" charset="0"/>
              </a:rPr>
              <a:t>link</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established</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between</a:t>
            </a:r>
            <a:r>
              <a:rPr lang="fr-FR" sz="1400" b="1" dirty="0">
                <a:solidFill>
                  <a:prstClr val="black"/>
                </a:solidFill>
                <a:cs typeface="Arial" panose="020B0604020202020204" pitchFamily="34" charset="0"/>
              </a:rPr>
              <a:t> MTN Benin and Media Contact Benin </a:t>
            </a:r>
            <a:r>
              <a:rPr lang="fr-FR" sz="1400" b="1" dirty="0" err="1">
                <a:solidFill>
                  <a:prstClr val="black"/>
                </a:solidFill>
                <a:cs typeface="Arial" panose="020B0604020202020204" pitchFamily="34" charset="0"/>
              </a:rPr>
              <a:t>will</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also</a:t>
            </a:r>
            <a:r>
              <a:rPr lang="fr-FR" sz="1400" b="1" dirty="0">
                <a:solidFill>
                  <a:prstClr val="black"/>
                </a:solidFill>
                <a:cs typeface="Arial" panose="020B0604020202020204" pitchFamily="34" charset="0"/>
              </a:rPr>
              <a:t> serve as a backup for the </a:t>
            </a:r>
            <a:r>
              <a:rPr lang="fr-FR" sz="1400" b="1" dirty="0" err="1">
                <a:solidFill>
                  <a:prstClr val="black"/>
                </a:solidFill>
                <a:cs typeface="Arial" panose="020B0604020202020204" pitchFamily="34" charset="0"/>
              </a:rPr>
              <a:t>voice</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link</a:t>
            </a:r>
            <a:r>
              <a:rPr lang="fr-FR" sz="1400" b="1" dirty="0">
                <a:solidFill>
                  <a:prstClr val="black"/>
                </a:solidFill>
                <a:cs typeface="Arial" panose="020B0604020202020204" pitchFamily="34" charset="0"/>
              </a:rPr>
              <a:t> in case of cloud </a:t>
            </a:r>
            <a:r>
              <a:rPr lang="fr-FR" sz="1400" b="1" dirty="0" err="1">
                <a:solidFill>
                  <a:prstClr val="black"/>
                </a:solidFill>
                <a:cs typeface="Arial" panose="020B0604020202020204" pitchFamily="34" charset="0"/>
              </a:rPr>
              <a:t>inaccessibility</a:t>
            </a:r>
            <a:r>
              <a:rPr lang="fr-FR" sz="1400" b="1" dirty="0">
                <a:solidFill>
                  <a:prstClr val="black"/>
                </a:solidFill>
                <a:cs typeface="Arial" panose="020B0604020202020204" pitchFamily="34" charset="0"/>
              </a:rPr>
              <a:t>. The agents </a:t>
            </a:r>
            <a:r>
              <a:rPr lang="fr-FR" sz="1400" b="1" dirty="0" err="1">
                <a:solidFill>
                  <a:prstClr val="black"/>
                </a:solidFill>
                <a:cs typeface="Arial" panose="020B0604020202020204" pitchFamily="34" charset="0"/>
              </a:rPr>
              <a:t>will</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then</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process</a:t>
            </a:r>
            <a:r>
              <a:rPr lang="fr-FR" sz="1400" b="1" dirty="0">
                <a:solidFill>
                  <a:prstClr val="black"/>
                </a:solidFill>
                <a:cs typeface="Arial" panose="020B0604020202020204" pitchFamily="34" charset="0"/>
              </a:rPr>
              <a:t> the flow </a:t>
            </a:r>
            <a:r>
              <a:rPr lang="fr-FR" sz="1400" b="1" dirty="0" err="1">
                <a:solidFill>
                  <a:prstClr val="black"/>
                </a:solidFill>
                <a:cs typeface="Arial" panose="020B0604020202020204" pitchFamily="34" charset="0"/>
              </a:rPr>
              <a:t>normally</a:t>
            </a:r>
            <a:endParaRPr lang="fr-FR" sz="1400" b="1" dirty="0">
              <a:solidFill>
                <a:prstClr val="black"/>
              </a:solidFill>
              <a:cs typeface="Arial" panose="020B0604020202020204" pitchFamily="34" charset="0"/>
            </a:endParaRPr>
          </a:p>
          <a:p>
            <a:endParaRPr lang="fr-FR" sz="1400" b="1" dirty="0">
              <a:solidFill>
                <a:srgbClr val="ED7D31"/>
              </a:solidFill>
              <a:cs typeface="Arial" panose="020B0604020202020204" pitchFamily="34" charset="0"/>
            </a:endParaRPr>
          </a:p>
          <a:p>
            <a:endParaRPr lang="fr-FR" sz="1400" b="1" dirty="0">
              <a:solidFill>
                <a:srgbClr val="ED7D31"/>
              </a:solidFill>
              <a:cs typeface="Arial" panose="020B0604020202020204" pitchFamily="34" charset="0"/>
            </a:endParaRPr>
          </a:p>
          <a:p>
            <a:endParaRPr lang="fr-FR" sz="1400" b="1" dirty="0">
              <a:solidFill>
                <a:prstClr val="black"/>
              </a:solidFill>
              <a:cs typeface="Arial" panose="020B0604020202020204" pitchFamily="34" charset="0"/>
            </a:endParaRPr>
          </a:p>
          <a:p>
            <a:endParaRPr lang="fr-FR" sz="1400" b="1" dirty="0">
              <a:solidFill>
                <a:prstClr val="black"/>
              </a:solidFill>
              <a:cs typeface="Arial" panose="020B0604020202020204" pitchFamily="34" charset="0"/>
            </a:endParaRPr>
          </a:p>
          <a:p>
            <a:r>
              <a:rPr lang="fr-FR" sz="1400" b="1" dirty="0">
                <a:solidFill>
                  <a:prstClr val="black"/>
                </a:solidFill>
                <a:cs typeface="Arial" panose="020B0604020202020204" pitchFamily="34" charset="0"/>
              </a:rPr>
              <a:t>In case of </a:t>
            </a:r>
            <a:r>
              <a:rPr lang="fr-FR" sz="1400" b="1" dirty="0" err="1">
                <a:solidFill>
                  <a:prstClr val="black"/>
                </a:solidFill>
                <a:cs typeface="Arial" panose="020B0604020202020204" pitchFamily="34" charset="0"/>
              </a:rPr>
              <a:t>unavailability</a:t>
            </a:r>
            <a:r>
              <a:rPr lang="fr-FR" sz="1400" b="1" dirty="0">
                <a:solidFill>
                  <a:prstClr val="black"/>
                </a:solidFill>
                <a:cs typeface="Arial" panose="020B0604020202020204" pitchFamily="34" charset="0"/>
              </a:rPr>
              <a:t> of the Media contact Benin </a:t>
            </a:r>
            <a:r>
              <a:rPr lang="fr-FR" sz="1400" b="1" dirty="0" err="1">
                <a:solidFill>
                  <a:prstClr val="black"/>
                </a:solidFill>
                <a:cs typeface="Arial" panose="020B0604020202020204" pitchFamily="34" charset="0"/>
              </a:rPr>
              <a:t>website</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two</a:t>
            </a:r>
            <a:r>
              <a:rPr lang="fr-FR" sz="1400" b="1" dirty="0">
                <a:solidFill>
                  <a:prstClr val="black"/>
                </a:solidFill>
                <a:cs typeface="Arial" panose="020B0604020202020204" pitchFamily="34" charset="0"/>
              </a:rPr>
              <a:t> options are </a:t>
            </a:r>
            <a:r>
              <a:rPr lang="fr-FR" sz="1400" b="1" dirty="0" err="1">
                <a:solidFill>
                  <a:prstClr val="black"/>
                </a:solidFill>
                <a:cs typeface="Arial" panose="020B0604020202020204" pitchFamily="34" charset="0"/>
              </a:rPr>
              <a:t>proposed</a:t>
            </a:r>
            <a:r>
              <a:rPr lang="fr-FR" sz="1400" b="1" dirty="0">
                <a:solidFill>
                  <a:prstClr val="black"/>
                </a:solidFill>
                <a:cs typeface="Arial" panose="020B0604020202020204" pitchFamily="34" charset="0"/>
              </a:rPr>
              <a:t>:</a:t>
            </a:r>
          </a:p>
          <a:p>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teleworking</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our</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nomadic</a:t>
            </a:r>
            <a:r>
              <a:rPr lang="fr-FR" sz="1400" b="1" dirty="0">
                <a:solidFill>
                  <a:prstClr val="black"/>
                </a:solidFill>
                <a:cs typeface="Arial" panose="020B0604020202020204" pitchFamily="34" charset="0"/>
              </a:rPr>
              <a:t> agents </a:t>
            </a:r>
            <a:r>
              <a:rPr lang="fr-FR" sz="1400" b="1" dirty="0" err="1">
                <a:solidFill>
                  <a:prstClr val="black"/>
                </a:solidFill>
                <a:cs typeface="Arial" panose="020B0604020202020204" pitchFamily="34" charset="0"/>
              </a:rPr>
              <a:t>then</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take</a:t>
            </a:r>
            <a:r>
              <a:rPr lang="fr-FR" sz="1400" b="1" dirty="0">
                <a:solidFill>
                  <a:prstClr val="black"/>
                </a:solidFill>
                <a:cs typeface="Arial" panose="020B0604020202020204" pitchFamily="34" charset="0"/>
              </a:rPr>
              <a:t> over to </a:t>
            </a:r>
            <a:r>
              <a:rPr lang="fr-FR" sz="1400" b="1" dirty="0" err="1">
                <a:solidFill>
                  <a:prstClr val="black"/>
                </a:solidFill>
                <a:cs typeface="Arial" panose="020B0604020202020204" pitchFamily="34" charset="0"/>
              </a:rPr>
              <a:t>ensure</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continuity</a:t>
            </a:r>
            <a:r>
              <a:rPr lang="fr-FR" sz="1400" b="1" dirty="0">
                <a:solidFill>
                  <a:prstClr val="black"/>
                </a:solidFill>
                <a:cs typeface="Arial" panose="020B0604020202020204" pitchFamily="34" charset="0"/>
              </a:rPr>
              <a:t> of service.</a:t>
            </a:r>
          </a:p>
          <a:p>
            <a:endParaRPr lang="fr-FR" sz="1400" b="1" dirty="0">
              <a:solidFill>
                <a:prstClr val="black"/>
              </a:solidFill>
              <a:cs typeface="Arial" panose="020B0604020202020204" pitchFamily="34" charset="0"/>
            </a:endParaRPr>
          </a:p>
          <a:p>
            <a:r>
              <a:rPr lang="fr-FR" sz="1400" b="1" dirty="0">
                <a:solidFill>
                  <a:prstClr val="black"/>
                </a:solidFill>
                <a:cs typeface="Arial" panose="020B0604020202020204" pitchFamily="34" charset="0"/>
              </a:rPr>
              <a:t>Management of out-of-country calls; </a:t>
            </a:r>
            <a:r>
              <a:rPr lang="fr-FR" sz="1400" b="1" dirty="0" err="1">
                <a:solidFill>
                  <a:prstClr val="black"/>
                </a:solidFill>
                <a:cs typeface="Arial" panose="020B0604020202020204" pitchFamily="34" charset="0"/>
              </a:rPr>
              <a:t>trained</a:t>
            </a:r>
            <a:r>
              <a:rPr lang="fr-FR" sz="1400" b="1" dirty="0">
                <a:solidFill>
                  <a:prstClr val="black"/>
                </a:solidFill>
                <a:cs typeface="Arial" panose="020B0604020202020204" pitchFamily="34" charset="0"/>
              </a:rPr>
              <a:t> and </a:t>
            </a:r>
            <a:r>
              <a:rPr lang="fr-FR" sz="1400" b="1" dirty="0" err="1">
                <a:solidFill>
                  <a:prstClr val="black"/>
                </a:solidFill>
                <a:cs typeface="Arial" panose="020B0604020202020204" pitchFamily="34" charset="0"/>
              </a:rPr>
              <a:t>sized</a:t>
            </a:r>
            <a:r>
              <a:rPr lang="fr-FR" sz="1400" b="1" dirty="0">
                <a:solidFill>
                  <a:prstClr val="black"/>
                </a:solidFill>
                <a:cs typeface="Arial" panose="020B0604020202020204" pitchFamily="34" charset="0"/>
              </a:rPr>
              <a:t> agents at the Cote d'Ivoire site </a:t>
            </a:r>
            <a:r>
              <a:rPr lang="fr-FR" sz="1400" b="1" dirty="0" err="1">
                <a:solidFill>
                  <a:prstClr val="black"/>
                </a:solidFill>
                <a:cs typeface="Arial" panose="020B0604020202020204" pitchFamily="34" charset="0"/>
              </a:rPr>
              <a:t>according</a:t>
            </a:r>
            <a:r>
              <a:rPr lang="fr-FR" sz="1400" b="1" dirty="0">
                <a:solidFill>
                  <a:prstClr val="black"/>
                </a:solidFill>
                <a:cs typeface="Arial" panose="020B0604020202020204" pitchFamily="34" charset="0"/>
              </a:rPr>
              <a:t> to the </a:t>
            </a:r>
            <a:r>
              <a:rPr lang="fr-FR" sz="1400" b="1" dirty="0" err="1">
                <a:solidFill>
                  <a:prstClr val="black"/>
                </a:solidFill>
                <a:cs typeface="Arial" panose="020B0604020202020204" pitchFamily="34" charset="0"/>
              </a:rPr>
              <a:t>urgency</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can</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also</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reinforce</a:t>
            </a:r>
            <a:r>
              <a:rPr lang="fr-FR" sz="1400" b="1" dirty="0">
                <a:solidFill>
                  <a:prstClr val="black"/>
                </a:solidFill>
                <a:cs typeface="Arial" panose="020B0604020202020204" pitchFamily="34" charset="0"/>
              </a:rPr>
              <a:t> the </a:t>
            </a:r>
            <a:r>
              <a:rPr lang="fr-FR" sz="1400" b="1" dirty="0" err="1">
                <a:solidFill>
                  <a:prstClr val="black"/>
                </a:solidFill>
                <a:cs typeface="Arial" panose="020B0604020202020204" pitchFamily="34" charset="0"/>
              </a:rPr>
              <a:t>workforce</a:t>
            </a:r>
            <a:r>
              <a:rPr lang="fr-FR" sz="1400" b="1" dirty="0">
                <a:solidFill>
                  <a:prstClr val="black"/>
                </a:solidFill>
                <a:cs typeface="Arial" panose="020B0604020202020204" pitchFamily="34" charset="0"/>
              </a:rPr>
              <a:t> by handling calls </a:t>
            </a:r>
            <a:r>
              <a:rPr lang="fr-FR" sz="1400" b="1" dirty="0" err="1">
                <a:solidFill>
                  <a:prstClr val="black"/>
                </a:solidFill>
                <a:cs typeface="Arial" panose="020B0604020202020204" pitchFamily="34" charset="0"/>
              </a:rPr>
              <a:t>from</a:t>
            </a:r>
            <a:r>
              <a:rPr lang="fr-FR" sz="1400" b="1" dirty="0">
                <a:solidFill>
                  <a:prstClr val="black"/>
                </a:solidFill>
                <a:cs typeface="Arial" panose="020B0604020202020204" pitchFamily="34" charset="0"/>
              </a:rPr>
              <a:t> the </a:t>
            </a:r>
            <a:r>
              <a:rPr lang="fr-FR" sz="1400" b="1" dirty="0" err="1">
                <a:solidFill>
                  <a:prstClr val="black"/>
                </a:solidFill>
                <a:cs typeface="Arial" panose="020B0604020202020204" pitchFamily="34" charset="0"/>
              </a:rPr>
              <a:t>impacted</a:t>
            </a:r>
            <a:r>
              <a:rPr lang="fr-FR" sz="1400" b="1" dirty="0">
                <a:solidFill>
                  <a:prstClr val="black"/>
                </a:solidFill>
                <a:cs typeface="Arial" panose="020B0604020202020204" pitchFamily="34" charset="0"/>
              </a:rPr>
              <a:t> programme(s) to </a:t>
            </a:r>
            <a:r>
              <a:rPr lang="fr-FR" sz="1400" b="1" dirty="0" err="1">
                <a:solidFill>
                  <a:prstClr val="black"/>
                </a:solidFill>
                <a:cs typeface="Arial" panose="020B0604020202020204" pitchFamily="34" charset="0"/>
              </a:rPr>
              <a:t>absorb</a:t>
            </a:r>
            <a:r>
              <a:rPr lang="fr-FR" sz="1400" b="1" dirty="0">
                <a:solidFill>
                  <a:prstClr val="black"/>
                </a:solidFill>
                <a:cs typeface="Arial" panose="020B0604020202020204" pitchFamily="34" charset="0"/>
              </a:rPr>
              <a:t> the flow </a:t>
            </a:r>
            <a:r>
              <a:rPr lang="fr-FR" sz="1400" b="1" dirty="0" err="1">
                <a:solidFill>
                  <a:prstClr val="black"/>
                </a:solidFill>
                <a:cs typeface="Arial" panose="020B0604020202020204" pitchFamily="34" charset="0"/>
              </a:rPr>
              <a:t>until</a:t>
            </a:r>
            <a:r>
              <a:rPr lang="fr-FR" sz="1400" b="1" dirty="0">
                <a:solidFill>
                  <a:prstClr val="black"/>
                </a:solidFill>
                <a:cs typeface="Arial" panose="020B0604020202020204" pitchFamily="34" charset="0"/>
              </a:rPr>
              <a:t> the incident </a:t>
            </a:r>
            <a:r>
              <a:rPr lang="fr-FR" sz="1400" b="1" dirty="0" err="1">
                <a:solidFill>
                  <a:prstClr val="black"/>
                </a:solidFill>
                <a:cs typeface="Arial" panose="020B0604020202020204" pitchFamily="34" charset="0"/>
              </a:rPr>
              <a:t>is</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resolved</a:t>
            </a:r>
            <a:r>
              <a:rPr lang="fr-FR" sz="1400" b="1" dirty="0">
                <a:solidFill>
                  <a:prstClr val="black"/>
                </a:solidFill>
                <a:cs typeface="Arial" panose="020B0604020202020204" pitchFamily="34" charset="0"/>
              </a:rPr>
              <a:t>.</a:t>
            </a:r>
          </a:p>
          <a:p>
            <a:endParaRPr lang="fr-FR" sz="1400" b="1" dirty="0">
              <a:solidFill>
                <a:srgbClr val="ED7D31"/>
              </a:solidFill>
              <a:latin typeface="Bahnschrift SemiBold" panose="020B0502040204020203" pitchFamily="34" charset="0"/>
              <a:cs typeface="Arial" panose="020B0604020202020204" pitchFamily="34" charset="0"/>
            </a:endParaRPr>
          </a:p>
          <a:p>
            <a:endParaRPr lang="fr-FR" sz="1400" b="1" dirty="0">
              <a:solidFill>
                <a:srgbClr val="ED7D31"/>
              </a:solidFill>
              <a:latin typeface="Bahnschrift SemiBold" panose="020B0502040204020203" pitchFamily="34" charset="0"/>
              <a:cs typeface="Arial" panose="020B0604020202020204" pitchFamily="34" charset="0"/>
            </a:endParaRPr>
          </a:p>
          <a:p>
            <a:pPr algn="ctr"/>
            <a:endParaRPr lang="fr-FR" sz="1400" b="1" dirty="0">
              <a:solidFill>
                <a:srgbClr val="ED7D31"/>
              </a:solidFill>
              <a:latin typeface="Bahnschrift SemiBold" panose="020B0502040204020203" pitchFamily="34" charset="0"/>
              <a:cs typeface="Arial" panose="020B0604020202020204" pitchFamily="34" charset="0"/>
            </a:endParaRPr>
          </a:p>
        </p:txBody>
      </p:sp>
      <p:pic>
        <p:nvPicPr>
          <p:cNvPr id="1026" name="Picture 2" descr="Codage Et Développement De Sites Web. Soutien Technique. Ingénierie De Programmation. Codeur, Développeur Web, Logiciel Informatique. Personnage Plat Masculin Programmeur."/>
          <p:cNvPicPr>
            <a:picLocks noChangeAspect="1" noChangeArrowheads="1"/>
          </p:cNvPicPr>
          <p:nvPr/>
        </p:nvPicPr>
        <p:blipFill>
          <a:blip r:embed="rId2">
            <a:extLst>
              <a:ext uri="{28A0092B-C50C-407E-A947-70E740481C1C}">
                <a14:useLocalDpi xmlns:a14="http://schemas.microsoft.com/office/drawing/2010/main" val="0"/>
              </a:ext>
            </a:extLst>
          </a:blip>
          <a:srcRect l="13589" t="9000" r="9542" b="8132"/>
          <a:stretch>
            <a:fillRect/>
          </a:stretch>
        </p:blipFill>
        <p:spPr bwMode="auto">
          <a:xfrm>
            <a:off x="-16626" y="1926337"/>
            <a:ext cx="2499360" cy="26944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99360" y="4276165"/>
            <a:ext cx="5795684" cy="3446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a:solidFill>
                  <a:schemeClr val="bg1"/>
                </a:solidFill>
                <a:latin typeface="Bahnschrift SemiBold" panose="020B0502040204020203" pitchFamily="34" charset="0"/>
                <a:cs typeface="Arial" panose="020B0604020202020204" pitchFamily="34" charset="0"/>
              </a:rPr>
              <a:t>Case 2: Inaccessibility of the Media contact site</a:t>
            </a:r>
            <a:endParaRPr lang="fr-FR" b="1" dirty="0">
              <a:solidFill>
                <a:schemeClr val="bg1"/>
              </a:solidFill>
              <a:latin typeface="Bahnschrift SemiBold" panose="020B0502040204020203" pitchFamily="34" charset="0"/>
              <a:cs typeface="Arial" panose="020B0604020202020204" pitchFamily="34" charset="0"/>
            </a:endParaRPr>
          </a:p>
        </p:txBody>
      </p:sp>
      <p:sp>
        <p:nvSpPr>
          <p:cNvPr id="6" name="Rectangle 5"/>
          <p:cNvSpPr/>
          <p:nvPr/>
        </p:nvSpPr>
        <p:spPr>
          <a:xfrm>
            <a:off x="2499360" y="2928949"/>
            <a:ext cx="5795684" cy="34460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bg1"/>
                </a:solidFill>
                <a:latin typeface="Bahnschrift SemiBold" panose="020B0502040204020203" pitchFamily="34" charset="0"/>
                <a:cs typeface="Arial" panose="020B0604020202020204" pitchFamily="34" charset="0"/>
              </a:rPr>
              <a:t>Case 1: </a:t>
            </a:r>
            <a:r>
              <a:rPr lang="fr-FR" b="1" dirty="0" err="1">
                <a:solidFill>
                  <a:schemeClr val="bg1"/>
                </a:solidFill>
                <a:latin typeface="Bahnschrift SemiBold" panose="020B0502040204020203" pitchFamily="34" charset="0"/>
                <a:cs typeface="Arial" panose="020B0604020202020204" pitchFamily="34" charset="0"/>
              </a:rPr>
              <a:t>Inaccessibility</a:t>
            </a:r>
            <a:r>
              <a:rPr lang="fr-FR" b="1" dirty="0">
                <a:solidFill>
                  <a:schemeClr val="bg1"/>
                </a:solidFill>
                <a:latin typeface="Bahnschrift SemiBold" panose="020B0502040204020203" pitchFamily="34" charset="0"/>
                <a:cs typeface="Arial" panose="020B0604020202020204" pitchFamily="34" charset="0"/>
              </a:rPr>
              <a:t> of the Cloud</a:t>
            </a:r>
          </a:p>
        </p:txBody>
      </p:sp>
    </p:spTree>
    <p:extLst>
      <p:ext uri="{BB962C8B-B14F-4D97-AF65-F5344CB8AC3E}">
        <p14:creationId xmlns:p14="http://schemas.microsoft.com/office/powerpoint/2010/main" val="2518826431"/>
      </p:ext>
    </p:extLst>
  </p:cSld>
  <p:clrMapOvr>
    <a:masterClrMapping/>
  </p:clrMapOvr>
  <mc:AlternateContent xmlns:mc="http://schemas.openxmlformats.org/markup-compatibility/2006" xmlns:p14="http://schemas.microsoft.com/office/powerpoint/2010/main">
    <mc:Choice Requires="p14">
      <p:transition p14:dur="1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2653D1-E7B8-6B6D-CA64-2229A55EE7BF}"/>
              </a:ext>
            </a:extLst>
          </p:cNvPr>
          <p:cNvSpPr txBox="1"/>
          <p:nvPr/>
        </p:nvSpPr>
        <p:spPr>
          <a:xfrm>
            <a:off x="1222548" y="179295"/>
            <a:ext cx="907147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ZA" sz="2800" b="1" dirty="0">
                <a:solidFill>
                  <a:srgbClr val="000000"/>
                </a:solidFill>
                <a:latin typeface="Poppins"/>
              </a:rPr>
              <a:t>         Notes</a:t>
            </a:r>
            <a:r>
              <a:rPr lang="en-ZA" sz="2800" b="1" dirty="0">
                <a:latin typeface="Poppins"/>
              </a:rPr>
              <a:t> of the Benin Network Design </a:t>
            </a:r>
            <a:endParaRPr lang="en-US" sz="2800" b="1" dirty="0"/>
          </a:p>
        </p:txBody>
      </p:sp>
      <p:sp>
        <p:nvSpPr>
          <p:cNvPr id="8" name="Content Placeholder 2">
            <a:extLst>
              <a:ext uri="{FF2B5EF4-FFF2-40B4-BE49-F238E27FC236}">
                <a16:creationId xmlns:a16="http://schemas.microsoft.com/office/drawing/2014/main" id="{7F6D15BB-082A-BDE5-AC58-6692DB956D4C}"/>
              </a:ext>
            </a:extLst>
          </p:cNvPr>
          <p:cNvSpPr txBox="1">
            <a:spLocks/>
          </p:cNvSpPr>
          <p:nvPr/>
        </p:nvSpPr>
        <p:spPr>
          <a:xfrm>
            <a:off x="1330596" y="1238239"/>
            <a:ext cx="10025107" cy="3907465"/>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ZA" sz="2000" b="1" dirty="0">
                <a:latin typeface="Open Sans"/>
                <a:ea typeface="Open Sans"/>
                <a:cs typeface="Open Sans"/>
              </a:rPr>
              <a:t>Benin</a:t>
            </a:r>
            <a:endParaRPr lang="en-US" sz="2000" b="1" dirty="0"/>
          </a:p>
          <a:p>
            <a:pPr marL="457200" lvl="1" indent="0">
              <a:buNone/>
            </a:pPr>
            <a:endParaRPr lang="en-ZA" sz="2000" b="1" dirty="0">
              <a:latin typeface="Open Sans"/>
              <a:ea typeface="Open Sans"/>
              <a:cs typeface="Open Sans"/>
            </a:endParaRPr>
          </a:p>
          <a:p>
            <a:pPr marL="914400" lvl="1" indent="-457200">
              <a:buAutoNum type="arabicPeriod"/>
            </a:pPr>
            <a:r>
              <a:rPr lang="en-ZA" sz="2000" dirty="0">
                <a:latin typeface="Open Sans"/>
                <a:ea typeface="Open Sans"/>
                <a:cs typeface="Open Sans"/>
              </a:rPr>
              <a:t>The Call Centre Agent will use the current third-party link to connect to MTN Services </a:t>
            </a:r>
            <a:r>
              <a:rPr lang="en-ZA" sz="2000" dirty="0" err="1">
                <a:latin typeface="Open Sans"/>
                <a:ea typeface="Open Sans"/>
                <a:cs typeface="Open Sans"/>
              </a:rPr>
              <a:t>e,g</a:t>
            </a:r>
            <a:r>
              <a:rPr lang="en-ZA" sz="2000" dirty="0">
                <a:latin typeface="Open Sans"/>
                <a:ea typeface="Open Sans"/>
                <a:cs typeface="Open Sans"/>
              </a:rPr>
              <a:t> SIP</a:t>
            </a:r>
          </a:p>
          <a:p>
            <a:pPr marL="914400" lvl="1" indent="-457200">
              <a:buAutoNum type="arabicPeriod"/>
            </a:pPr>
            <a:r>
              <a:rPr lang="en-ZA" sz="2000" dirty="0">
                <a:latin typeface="Open Sans"/>
                <a:ea typeface="Open Sans"/>
                <a:cs typeface="Open Sans"/>
              </a:rPr>
              <a:t>Failover of the third-party link fail they will use </a:t>
            </a:r>
            <a:r>
              <a:rPr lang="en-ZA" sz="2000" dirty="0" err="1">
                <a:latin typeface="Open Sans"/>
                <a:ea typeface="Open Sans"/>
                <a:cs typeface="Open Sans"/>
              </a:rPr>
              <a:t>IPSec</a:t>
            </a:r>
            <a:r>
              <a:rPr lang="en-ZA" sz="2000" dirty="0">
                <a:latin typeface="Open Sans"/>
                <a:ea typeface="Open Sans"/>
                <a:cs typeface="Open Sans"/>
              </a:rPr>
              <a:t> tunnel(VPN)to access MTN Services</a:t>
            </a:r>
          </a:p>
          <a:p>
            <a:pPr marL="914400" lvl="1" indent="-457200">
              <a:buAutoNum type="arabicPeriod"/>
            </a:pPr>
            <a:r>
              <a:rPr lang="en-ZA" sz="2000" dirty="0">
                <a:latin typeface="Open Sans"/>
                <a:ea typeface="Open Sans"/>
                <a:cs typeface="Open Sans"/>
              </a:rPr>
              <a:t>There are also 2 internet links from two different ISP</a:t>
            </a:r>
          </a:p>
          <a:p>
            <a:pPr marL="914400" lvl="1" indent="-457200">
              <a:buAutoNum type="arabicPeriod"/>
            </a:pPr>
            <a:r>
              <a:rPr lang="en-ZA" sz="2000" dirty="0">
                <a:latin typeface="Open Sans"/>
                <a:ea typeface="Open Sans"/>
                <a:cs typeface="Open Sans"/>
              </a:rPr>
              <a:t>They will be two dual </a:t>
            </a:r>
            <a:r>
              <a:rPr lang="en-ZA" sz="2000" dirty="0" err="1">
                <a:latin typeface="Open Sans"/>
                <a:ea typeface="Open Sans"/>
                <a:cs typeface="Open Sans"/>
              </a:rPr>
              <a:t>IPSec</a:t>
            </a:r>
            <a:r>
              <a:rPr lang="en-ZA" sz="2000" dirty="0">
                <a:latin typeface="Open Sans"/>
                <a:ea typeface="Open Sans"/>
                <a:cs typeface="Open Sans"/>
              </a:rPr>
              <a:t>(VPN) tunnel to the GMC services that are hosted in the cloud.</a:t>
            </a:r>
          </a:p>
          <a:p>
            <a:pPr marL="914400" lvl="1" indent="-457200">
              <a:buAutoNum type="arabicPeriod"/>
            </a:pPr>
            <a:r>
              <a:rPr lang="en-ZA" sz="2000" dirty="0">
                <a:latin typeface="Open Sans"/>
                <a:ea typeface="Open Sans"/>
                <a:cs typeface="Open Sans"/>
              </a:rPr>
              <a:t>Also dual </a:t>
            </a:r>
            <a:r>
              <a:rPr lang="en-ZA" sz="2000" dirty="0" err="1">
                <a:latin typeface="Open Sans"/>
                <a:ea typeface="Open Sans"/>
                <a:cs typeface="Open Sans"/>
              </a:rPr>
              <a:t>IPSec</a:t>
            </a:r>
            <a:r>
              <a:rPr lang="en-ZA" sz="2000" dirty="0">
                <a:latin typeface="Open Sans"/>
                <a:ea typeface="Open Sans"/>
                <a:cs typeface="Open Sans"/>
              </a:rPr>
              <a:t>(VPN) for site failover to the other MTN OPCOS, in this case Ivory Coast </a:t>
            </a:r>
            <a:endParaRPr lang="en-ZA" sz="2000" dirty="0">
              <a:cs typeface="Calibri" panose="020F0502020204030204"/>
            </a:endParaRPr>
          </a:p>
          <a:p>
            <a:pPr marL="457200" lvl="1" indent="0">
              <a:buNone/>
            </a:pPr>
            <a:endParaRPr lang="en-ZA" sz="2000" dirty="0">
              <a:latin typeface="Open Sans"/>
              <a:ea typeface="Open Sans"/>
              <a:cs typeface="Open Sans"/>
            </a:endParaRPr>
          </a:p>
          <a:p>
            <a:pPr marL="457200" lvl="1" indent="0">
              <a:buNone/>
            </a:pPr>
            <a:endParaRPr lang="en-ZA" sz="2000" dirty="0">
              <a:latin typeface="Open Sans"/>
              <a:ea typeface="Open Sans"/>
              <a:cs typeface="Open Sans"/>
            </a:endParaRPr>
          </a:p>
          <a:p>
            <a:pPr marL="457200" lvl="1" indent="0">
              <a:buNone/>
            </a:pPr>
            <a:endParaRPr lang="en-ZA" sz="2000" dirty="0">
              <a:latin typeface="Open Sans"/>
              <a:ea typeface="Open Sans"/>
              <a:cs typeface="Open Sans"/>
            </a:endParaRPr>
          </a:p>
        </p:txBody>
      </p:sp>
    </p:spTree>
    <p:extLst>
      <p:ext uri="{BB962C8B-B14F-4D97-AF65-F5344CB8AC3E}">
        <p14:creationId xmlns:p14="http://schemas.microsoft.com/office/powerpoint/2010/main" val="255938129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2653D1-E7B8-6B6D-CA64-2229A55EE7BF}"/>
              </a:ext>
            </a:extLst>
          </p:cNvPr>
          <p:cNvSpPr txBox="1"/>
          <p:nvPr/>
        </p:nvSpPr>
        <p:spPr>
          <a:xfrm>
            <a:off x="1222548" y="179295"/>
            <a:ext cx="907147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ZA" dirty="0">
                <a:solidFill>
                  <a:srgbClr val="FFFFFF"/>
                </a:solidFill>
                <a:latin typeface="Poppins"/>
              </a:rPr>
              <a:t>  .      </a:t>
            </a:r>
            <a:r>
              <a:rPr lang="en-ZA" sz="2800" b="1" dirty="0">
                <a:latin typeface="Poppins"/>
              </a:rPr>
              <a:t> Notes of the Ivory Coast  Network Design </a:t>
            </a:r>
            <a:endParaRPr lang="en-US" sz="2800" b="1" dirty="0"/>
          </a:p>
        </p:txBody>
      </p:sp>
      <p:sp>
        <p:nvSpPr>
          <p:cNvPr id="8" name="Content Placeholder 2">
            <a:extLst>
              <a:ext uri="{FF2B5EF4-FFF2-40B4-BE49-F238E27FC236}">
                <a16:creationId xmlns:a16="http://schemas.microsoft.com/office/drawing/2014/main" id="{7F6D15BB-082A-BDE5-AC58-6692DB956D4C}"/>
              </a:ext>
            </a:extLst>
          </p:cNvPr>
          <p:cNvSpPr txBox="1">
            <a:spLocks/>
          </p:cNvSpPr>
          <p:nvPr/>
        </p:nvSpPr>
        <p:spPr>
          <a:xfrm>
            <a:off x="1222548" y="1175160"/>
            <a:ext cx="9272105" cy="3907465"/>
          </a:xfrm>
          <a:prstGeom prst="rect">
            <a:avLst/>
          </a:prstGeom>
        </p:spPr>
        <p:txBody>
          <a:bodyPr lIns="91440" tIns="45720" rIns="91440" bIns="4572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50000"/>
              </a:lnSpc>
              <a:buNone/>
            </a:pPr>
            <a:r>
              <a:rPr lang="en-ZA" sz="2000" b="1" dirty="0">
                <a:latin typeface="Open Sans" panose="020B0606030504020204" pitchFamily="34" charset="0"/>
                <a:ea typeface="Open Sans" panose="020B0606030504020204" pitchFamily="34" charset="0"/>
                <a:cs typeface="Open Sans" panose="020B0606030504020204" pitchFamily="34" charset="0"/>
              </a:rPr>
              <a:t>Cote d’Ivoire</a:t>
            </a:r>
          </a:p>
          <a:p>
            <a:pPr marL="457200" lvl="1" indent="0">
              <a:lnSpc>
                <a:spcPct val="150000"/>
              </a:lnSpc>
              <a:buNone/>
            </a:pPr>
            <a:endParaRPr lang="en-ZA" sz="2000" b="1" dirty="0">
              <a:latin typeface="Open Sans" panose="020B0606030504020204" pitchFamily="34" charset="0"/>
              <a:ea typeface="Open Sans" panose="020B0606030504020204" pitchFamily="34" charset="0"/>
              <a:cs typeface="Open Sans" panose="020B0606030504020204" pitchFamily="34" charset="0"/>
            </a:endParaRPr>
          </a:p>
          <a:p>
            <a:pPr marL="914400" lvl="1" indent="-457200">
              <a:lnSpc>
                <a:spcPct val="150000"/>
              </a:lnSpc>
              <a:buAutoNum type="arabicPeriod"/>
            </a:pPr>
            <a:r>
              <a:rPr lang="en-ZA" sz="2000" dirty="0">
                <a:latin typeface="Open Sans" panose="020B0606030504020204" pitchFamily="34" charset="0"/>
                <a:ea typeface="Open Sans" panose="020B0606030504020204" pitchFamily="34" charset="0"/>
                <a:cs typeface="Open Sans" panose="020B0606030504020204" pitchFamily="34" charset="0"/>
              </a:rPr>
              <a:t>The will be 2 dual </a:t>
            </a:r>
            <a:r>
              <a:rPr lang="en-ZA" sz="2000" dirty="0" err="1">
                <a:latin typeface="Open Sans" panose="020B0606030504020204" pitchFamily="34" charset="0"/>
                <a:ea typeface="Open Sans" panose="020B0606030504020204" pitchFamily="34" charset="0"/>
                <a:cs typeface="Open Sans" panose="020B0606030504020204" pitchFamily="34" charset="0"/>
              </a:rPr>
              <a:t>IPSec</a:t>
            </a:r>
            <a:r>
              <a:rPr lang="en-ZA" sz="2000" dirty="0">
                <a:latin typeface="Open Sans" panose="020B0606030504020204" pitchFamily="34" charset="0"/>
                <a:ea typeface="Open Sans" panose="020B0606030504020204" pitchFamily="34" charset="0"/>
                <a:cs typeface="Open Sans" panose="020B0606030504020204" pitchFamily="34" charset="0"/>
              </a:rPr>
              <a:t>(VPN) to Benin Head Office to consume the services during the transition, SIP will use dedicated IPSEC and in the event of failure the secondary </a:t>
            </a:r>
            <a:r>
              <a:rPr lang="en-ZA" sz="2000" dirty="0" err="1">
                <a:latin typeface="Open Sans" panose="020B0606030504020204" pitchFamily="34" charset="0"/>
                <a:ea typeface="Open Sans" panose="020B0606030504020204" pitchFamily="34" charset="0"/>
                <a:cs typeface="Open Sans" panose="020B0606030504020204" pitchFamily="34" charset="0"/>
              </a:rPr>
              <a:t>IPSec</a:t>
            </a:r>
            <a:r>
              <a:rPr lang="en-ZA" sz="2000" dirty="0">
                <a:latin typeface="Open Sans" panose="020B0606030504020204" pitchFamily="34" charset="0"/>
                <a:ea typeface="Open Sans" panose="020B0606030504020204" pitchFamily="34" charset="0"/>
                <a:cs typeface="Open Sans" panose="020B0606030504020204" pitchFamily="34" charset="0"/>
              </a:rPr>
              <a:t> link will be used</a:t>
            </a:r>
          </a:p>
          <a:p>
            <a:pPr marL="914400" lvl="1" indent="-457200">
              <a:lnSpc>
                <a:spcPct val="150000"/>
              </a:lnSpc>
              <a:buAutoNum type="arabicPeriod"/>
            </a:pPr>
            <a:r>
              <a:rPr lang="en-ZA" sz="2000" dirty="0">
                <a:latin typeface="Open Sans" panose="020B0606030504020204" pitchFamily="34" charset="0"/>
                <a:ea typeface="Open Sans" panose="020B0606030504020204" pitchFamily="34" charset="0"/>
                <a:cs typeface="Open Sans" panose="020B0606030504020204" pitchFamily="34" charset="0"/>
              </a:rPr>
              <a:t>Also dual </a:t>
            </a:r>
            <a:r>
              <a:rPr lang="en-ZA" sz="2000" dirty="0" err="1">
                <a:latin typeface="Open Sans" panose="020B0606030504020204" pitchFamily="34" charset="0"/>
                <a:ea typeface="Open Sans" panose="020B0606030504020204" pitchFamily="34" charset="0"/>
                <a:cs typeface="Open Sans" panose="020B0606030504020204" pitchFamily="34" charset="0"/>
              </a:rPr>
              <a:t>IPSec</a:t>
            </a:r>
            <a:r>
              <a:rPr lang="en-ZA" sz="2000" dirty="0">
                <a:latin typeface="Open Sans" panose="020B0606030504020204" pitchFamily="34" charset="0"/>
                <a:ea typeface="Open Sans" panose="020B0606030504020204" pitchFamily="34" charset="0"/>
                <a:cs typeface="Open Sans" panose="020B0606030504020204" pitchFamily="34" charset="0"/>
              </a:rPr>
              <a:t>(VPN) for site failover to the other MTN OPCOS, in this case Cameroon</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914400" lvl="1" indent="-457200">
              <a:lnSpc>
                <a:spcPct val="150000"/>
              </a:lnSpc>
              <a:buAutoNum type="arabicPeriod"/>
            </a:pPr>
            <a:r>
              <a:rPr lang="en-ZA" sz="2000" dirty="0">
                <a:latin typeface="Open Sans" panose="020B0606030504020204" pitchFamily="34" charset="0"/>
                <a:ea typeface="Open Sans" panose="020B0606030504020204" pitchFamily="34" charset="0"/>
                <a:cs typeface="Open Sans" panose="020B0606030504020204" pitchFamily="34" charset="0"/>
              </a:rPr>
              <a:t>They will be two dual </a:t>
            </a:r>
            <a:r>
              <a:rPr lang="en-ZA" sz="2000" dirty="0" err="1">
                <a:latin typeface="Open Sans" panose="020B0606030504020204" pitchFamily="34" charset="0"/>
                <a:ea typeface="Open Sans" panose="020B0606030504020204" pitchFamily="34" charset="0"/>
                <a:cs typeface="Open Sans" panose="020B0606030504020204" pitchFamily="34" charset="0"/>
              </a:rPr>
              <a:t>IPSec</a:t>
            </a:r>
            <a:r>
              <a:rPr lang="en-ZA" sz="2000" dirty="0">
                <a:latin typeface="Open Sans" panose="020B0606030504020204" pitchFamily="34" charset="0"/>
                <a:ea typeface="Open Sans" panose="020B0606030504020204" pitchFamily="34" charset="0"/>
                <a:cs typeface="Open Sans" panose="020B0606030504020204" pitchFamily="34" charset="0"/>
              </a:rPr>
              <a:t>(VPN) tunnel to the  services that are hosted in the cloud for Primary and Secondary</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457200" lvl="1" indent="0">
              <a:buNone/>
            </a:pPr>
            <a:endParaRPr lang="en-ZA" sz="2000" dirty="0">
              <a:latin typeface="Calibri"/>
              <a:ea typeface="Open Sans"/>
              <a:cs typeface="Calibri"/>
            </a:endParaRPr>
          </a:p>
        </p:txBody>
      </p:sp>
    </p:spTree>
    <p:extLst>
      <p:ext uri="{BB962C8B-B14F-4D97-AF65-F5344CB8AC3E}">
        <p14:creationId xmlns:p14="http://schemas.microsoft.com/office/powerpoint/2010/main" val="374070437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6681-C3D6-1AEE-52FE-2C922A5E267F}"/>
              </a:ext>
            </a:extLst>
          </p:cNvPr>
          <p:cNvSpPr>
            <a:spLocks noGrp="1"/>
          </p:cNvSpPr>
          <p:nvPr>
            <p:ph type="title"/>
          </p:nvPr>
        </p:nvSpPr>
        <p:spPr>
          <a:xfrm>
            <a:off x="838200" y="365126"/>
            <a:ext cx="10515600" cy="688612"/>
          </a:xfrm>
        </p:spPr>
        <p:txBody>
          <a:bodyPr>
            <a:normAutofit/>
          </a:bodyPr>
          <a:lstStyle/>
          <a:p>
            <a:r>
              <a:rPr lang="en-US" sz="2800" b="1" dirty="0">
                <a:effectLst/>
                <a:latin typeface="Arial" panose="020B0604020202020204" pitchFamily="34" charset="0"/>
                <a:ea typeface="Times New Roman" panose="02020603050405020304" pitchFamily="18" charset="0"/>
              </a:rPr>
              <a:t> Introduction</a:t>
            </a:r>
            <a:endParaRPr lang="en-ZA" sz="2800" b="1" dirty="0"/>
          </a:p>
        </p:txBody>
      </p:sp>
      <p:sp>
        <p:nvSpPr>
          <p:cNvPr id="4" name="Rectangle 1">
            <a:extLst>
              <a:ext uri="{FF2B5EF4-FFF2-40B4-BE49-F238E27FC236}">
                <a16:creationId xmlns:a16="http://schemas.microsoft.com/office/drawing/2014/main" id="{6ED98993-E35D-CB5E-4099-49BD25B82002}"/>
              </a:ext>
            </a:extLst>
          </p:cNvPr>
          <p:cNvSpPr>
            <a:spLocks noGrp="1" noChangeArrowheads="1"/>
          </p:cNvSpPr>
          <p:nvPr>
            <p:ph idx="1"/>
          </p:nvPr>
        </p:nvSpPr>
        <p:spPr bwMode="auto">
          <a:xfrm>
            <a:off x="838200" y="720573"/>
            <a:ext cx="10920546" cy="4816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8528" tIns="76176" rIns="91440" bIns="0" numCol="1" anchor="ctr" anchorCtr="0" compatLnSpc="1">
            <a:prstTxWarp prst="textNoShape">
              <a:avLst/>
            </a:prstTxWarp>
            <a:spAutoFit/>
          </a:bodyPr>
          <a:lstStyle>
            <a:lvl1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None/>
              <a:tabLst>
                <a:tab pos="457200" algn="l"/>
                <a:tab pos="914400" algn="l"/>
                <a:tab pos="1371600" algn="l"/>
                <a:tab pos="1828800" algn="l"/>
                <a:tab pos="2286000" algn="l"/>
              </a:tabLst>
            </a:pPr>
            <a:endParaRPr lang="en-US" altLang="en-US" sz="1100" b="1" dirty="0" bmk="_Toc23761106">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tab pos="457200" algn="l"/>
                <a:tab pos="914400" algn="l"/>
                <a:tab pos="1371600" algn="l"/>
                <a:tab pos="1828800" algn="l"/>
                <a:tab pos="2286000" algn="l"/>
              </a:tabLst>
            </a:pPr>
            <a:endParaRPr kumimoji="0" lang="en-US" altLang="en-US" sz="1100" b="1" i="0" u="none" strike="noStrike" cap="none" normalizeH="0" baseline="0" dirty="0" bmk="_Toc23761106">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tab pos="457200" algn="l"/>
                <a:tab pos="914400" algn="l"/>
                <a:tab pos="1371600" algn="l"/>
                <a:tab pos="1828800" algn="l"/>
                <a:tab pos="2286000" algn="l"/>
              </a:tabLst>
            </a:pPr>
            <a:endParaRPr lang="en-US" altLang="en-US" sz="1100" b="1" dirty="0" bmk="_Toc23761106">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tab pos="457200" algn="l"/>
                <a:tab pos="914400" algn="l"/>
                <a:tab pos="1371600" algn="l"/>
                <a:tab pos="1828800" algn="l"/>
                <a:tab pos="2286000" algn="l"/>
              </a:tabLst>
            </a:pPr>
            <a:r>
              <a:rPr kumimoji="0" lang="en-US" altLang="en-US" sz="1100" b="1" i="0" u="none" strike="noStrike" cap="none" normalizeH="0" baseline="0" dirty="0" bmk="_Toc23761106">
                <a:ln>
                  <a:noFill/>
                </a:ln>
                <a:solidFill>
                  <a:schemeClr val="tx1"/>
                </a:solidFill>
                <a:effectLst/>
                <a:latin typeface="Arial" panose="020B0604020202020204" pitchFamily="34" charset="0"/>
                <a:cs typeface="Arial" panose="020B0604020202020204" pitchFamily="34" charset="0"/>
              </a:rPr>
              <a:t>How to Use This Plan</a:t>
            </a:r>
            <a:endParaRPr kumimoji="0" lang="en-US" altLang="en-US" sz="11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tab pos="457200" algn="l"/>
                <a:tab pos="914400" algn="l"/>
                <a:tab pos="1371600" algn="l"/>
                <a:tab pos="1828800" algn="l"/>
                <a:tab pos="2286000" algn="l"/>
              </a:tabLst>
            </a:pPr>
            <a:endPar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 the event of a disaster which interferes with GMC’s ability to conduct business from one of its offices, this plan is to be used by the responsible individuals to coordinate </a:t>
            </a:r>
          </a:p>
          <a:p>
            <a:pPr marL="0" marR="0" lvl="0" indent="0" algn="l" defTabSz="914400" rtl="0" eaLnBrk="0" fontAlgn="base" latinLnBrk="0" hangingPunct="0">
              <a:lnSpc>
                <a:spcPct val="100000"/>
              </a:lnSpc>
              <a:spcBef>
                <a:spcPct val="0"/>
              </a:spcBef>
              <a:spcAft>
                <a:spcPct val="0"/>
              </a:spcAft>
              <a:buClrTx/>
              <a:buSz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business recovery of their respective areas and/or departments.  The plan is designed to contain, or provide reference to, all of the information that might be needed </a:t>
            </a:r>
          </a:p>
          <a:p>
            <a:pPr marL="0" marR="0" lvl="0" indent="0" algn="l" defTabSz="914400" rtl="0" eaLnBrk="0" fontAlgn="base" latinLnBrk="0" hangingPunct="0">
              <a:lnSpc>
                <a:spcPct val="100000"/>
              </a:lnSpc>
              <a:spcBef>
                <a:spcPct val="0"/>
              </a:spcBef>
              <a:spcAft>
                <a:spcPct val="0"/>
              </a:spcAft>
              <a:buClrTx/>
              <a:buSz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the time of a business recovery.</a:t>
            </a:r>
          </a:p>
          <a:p>
            <a:pPr marL="0" marR="0" lvl="0" indent="0" algn="l" defTabSz="914400" rtl="0" eaLnBrk="0" fontAlgn="base" latinLnBrk="0" hangingPunct="0">
              <a:lnSpc>
                <a:spcPct val="100000"/>
              </a:lnSpc>
              <a:spcBef>
                <a:spcPct val="0"/>
              </a:spcBef>
              <a:spcAft>
                <a:spcPct val="0"/>
              </a:spcAft>
              <a:buClrTx/>
              <a:buSzTx/>
              <a:buNone/>
              <a:tabLst>
                <a:tab pos="457200" algn="l"/>
                <a:tab pos="914400" algn="l"/>
                <a:tab pos="1371600" algn="l"/>
                <a:tab pos="1828800" algn="l"/>
                <a:tab pos="2286000" algn="l"/>
              </a:tabLst>
            </a:pPr>
            <a:endParaRPr kumimoji="0" lang="en-ZA"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This plan is not intended to cover the operations of GMC’s separately structured Emergency Response Team.</a:t>
            </a:r>
            <a:endParaRPr kumimoji="0" lang="en-ZA"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Index of Acronyms:</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endPar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EOC: Emergency Operations Center </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EMT: Emergency Management Team </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ERT</a:t>
            </a:r>
            <a:r>
              <a:rPr lang="en-US" altLang="en-US" sz="1100" dirty="0">
                <a:ea typeface="Times New Roman" panose="02020603050405020304" pitchFamily="18" charset="0"/>
                <a:cs typeface="Arial" panose="020B0604020202020204" pitchFamily="34" charset="0"/>
              </a:rPr>
              <a:t>:</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Emergency Response Team </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BCP: Business Continuity Plan</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IT : Information Technology</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endParaRPr kumimoji="0" lang="en-ZA"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Introduction</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contains general statements about the organization of the plan.  It also establishes responsibilities for the testing (exercising), training, and </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maintenance activities that are necessary to guarantee the ongoing viability of the plan.</a:t>
            </a:r>
            <a:endParaRPr kumimoji="0" lang="en-ZA"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Business Continuity Strategy,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describes the strategy that the IT Operations Department will control/implement to maintain business continuity in the event</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of a facility disruption.  These decisions determine the content of the action plans, and if they change at any time, the plans should be changed accordingly.</a:t>
            </a:r>
            <a:endParaRPr kumimoji="0" lang="en-ZA"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Recovery Teams,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lists the</a:t>
            </a:r>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Recovery Team functions, those individuals who are assigned specific responsibilities, and procedures on how each of the team</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members is to be notified.</a:t>
            </a:r>
            <a:endParaRPr kumimoji="0" lang="en-ZA"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Team Procedures,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determines what activities and tasks are to be taken, in what order, and by whom in order to affect the recovery.</a:t>
            </a:r>
            <a:endPar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Incidents Type, Risks and Mitigating factors,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contains all of the other information needed to carry out the plan.  Other sections refer the reader to one or more </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Appendices/tables to locate the information needed to carry out the Team Procedures steps.</a:t>
            </a:r>
            <a:r>
              <a:rPr kumimoji="0" lang="en-ZA" altLang="en-US" sz="1100" b="0" i="0" u="none" strike="noStrike" cap="none" normalizeH="0" baseline="0" dirty="0">
                <a:ln>
                  <a:noFill/>
                </a:ln>
                <a:solidFill>
                  <a:schemeClr val="tx1"/>
                </a:solidFill>
                <a:effectLst/>
              </a:rPr>
              <a:t> </a:t>
            </a:r>
            <a:endParaRPr kumimoji="0" lang="en-ZA" altLang="en-US" sz="11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1601785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2653D1-E7B8-6B6D-CA64-2229A55EE7BF}"/>
              </a:ext>
            </a:extLst>
          </p:cNvPr>
          <p:cNvSpPr txBox="1"/>
          <p:nvPr/>
        </p:nvSpPr>
        <p:spPr>
          <a:xfrm>
            <a:off x="1970521" y="196987"/>
            <a:ext cx="907147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ZA" dirty="0">
                <a:solidFill>
                  <a:srgbClr val="FFFFFF"/>
                </a:solidFill>
                <a:latin typeface="Poppins"/>
              </a:rPr>
              <a:t>  . </a:t>
            </a:r>
            <a:r>
              <a:rPr lang="en-ZA" sz="2400" b="1" dirty="0">
                <a:latin typeface="Poppins"/>
              </a:rPr>
              <a:t>Notes on Cameroon  Network Design </a:t>
            </a:r>
            <a:endParaRPr lang="en-US" sz="2400" b="1" dirty="0">
              <a:cs typeface="Calibri"/>
            </a:endParaRPr>
          </a:p>
        </p:txBody>
      </p:sp>
      <p:sp>
        <p:nvSpPr>
          <p:cNvPr id="8" name="Content Placeholder 2">
            <a:extLst>
              <a:ext uri="{FF2B5EF4-FFF2-40B4-BE49-F238E27FC236}">
                <a16:creationId xmlns:a16="http://schemas.microsoft.com/office/drawing/2014/main" id="{7F6D15BB-082A-BDE5-AC58-6692DB956D4C}"/>
              </a:ext>
            </a:extLst>
          </p:cNvPr>
          <p:cNvSpPr txBox="1">
            <a:spLocks/>
          </p:cNvSpPr>
          <p:nvPr/>
        </p:nvSpPr>
        <p:spPr>
          <a:xfrm>
            <a:off x="1208524" y="1263535"/>
            <a:ext cx="9298610" cy="3907465"/>
          </a:xfrm>
          <a:prstGeom prst="rect">
            <a:avLst/>
          </a:prstGeom>
        </p:spPr>
        <p:txBody>
          <a:bodyPr lIns="91440" tIns="45720" rIns="91440" bIns="4572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ZA" sz="2000" b="1" dirty="0">
                <a:latin typeface="Open Sans" panose="020B0606030504020204" pitchFamily="34" charset="0"/>
                <a:ea typeface="Open Sans" panose="020B0606030504020204" pitchFamily="34" charset="0"/>
                <a:cs typeface="Open Sans" panose="020B0606030504020204" pitchFamily="34" charset="0"/>
              </a:rPr>
              <a:t>Cameroon</a:t>
            </a:r>
          </a:p>
          <a:p>
            <a:pPr marL="457200" lvl="1" indent="0">
              <a:buNone/>
            </a:pPr>
            <a:endParaRPr lang="en-ZA" sz="2000" dirty="0">
              <a:latin typeface="Open Sans" panose="020B0606030504020204" pitchFamily="34" charset="0"/>
              <a:ea typeface="Open Sans" panose="020B0606030504020204" pitchFamily="34" charset="0"/>
              <a:cs typeface="Open Sans" panose="020B0606030504020204" pitchFamily="34" charset="0"/>
            </a:endParaRPr>
          </a:p>
          <a:p>
            <a:pPr marL="914400" lvl="1" indent="-457200">
              <a:lnSpc>
                <a:spcPct val="150000"/>
              </a:lnSpc>
              <a:buAutoNum type="arabicPeriod"/>
            </a:pPr>
            <a:r>
              <a:rPr lang="en-ZA" sz="2000" dirty="0">
                <a:latin typeface="Open Sans" panose="020B0606030504020204" pitchFamily="34" charset="0"/>
                <a:ea typeface="Open Sans" panose="020B0606030504020204" pitchFamily="34" charset="0"/>
                <a:cs typeface="Open Sans" panose="020B0606030504020204" pitchFamily="34" charset="0"/>
              </a:rPr>
              <a:t>The will be 2 dual </a:t>
            </a:r>
            <a:r>
              <a:rPr lang="en-ZA" sz="2000" dirty="0" err="1">
                <a:latin typeface="Open Sans" panose="020B0606030504020204" pitchFamily="34" charset="0"/>
                <a:ea typeface="Open Sans" panose="020B0606030504020204" pitchFamily="34" charset="0"/>
                <a:cs typeface="Open Sans" panose="020B0606030504020204" pitchFamily="34" charset="0"/>
              </a:rPr>
              <a:t>IPSec</a:t>
            </a:r>
            <a:r>
              <a:rPr lang="en-ZA" sz="2000" dirty="0">
                <a:latin typeface="Open Sans" panose="020B0606030504020204" pitchFamily="34" charset="0"/>
                <a:ea typeface="Open Sans" panose="020B0606030504020204" pitchFamily="34" charset="0"/>
                <a:cs typeface="Open Sans" panose="020B0606030504020204" pitchFamily="34" charset="0"/>
              </a:rPr>
              <a:t>(VPN) to Benin Head Office to consume the services during the transition, SIP will use dedicated IPSEC and in the event of failure the secondary </a:t>
            </a:r>
            <a:r>
              <a:rPr lang="en-ZA" sz="2000" dirty="0" err="1">
                <a:latin typeface="Open Sans" panose="020B0606030504020204" pitchFamily="34" charset="0"/>
                <a:ea typeface="Open Sans" panose="020B0606030504020204" pitchFamily="34" charset="0"/>
                <a:cs typeface="Open Sans" panose="020B0606030504020204" pitchFamily="34" charset="0"/>
              </a:rPr>
              <a:t>IPSec</a:t>
            </a:r>
            <a:r>
              <a:rPr lang="en-ZA" sz="2000" dirty="0">
                <a:latin typeface="Open Sans" panose="020B0606030504020204" pitchFamily="34" charset="0"/>
                <a:ea typeface="Open Sans" panose="020B0606030504020204" pitchFamily="34" charset="0"/>
                <a:cs typeface="Open Sans" panose="020B0606030504020204" pitchFamily="34" charset="0"/>
              </a:rPr>
              <a:t> link will be used</a:t>
            </a:r>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marL="914400" lvl="1" indent="-457200">
              <a:lnSpc>
                <a:spcPct val="150000"/>
              </a:lnSpc>
              <a:buAutoNum type="arabicPeriod"/>
            </a:pPr>
            <a:r>
              <a:rPr lang="en-ZA" sz="2000" dirty="0">
                <a:latin typeface="Open Sans" panose="020B0606030504020204" pitchFamily="34" charset="0"/>
                <a:ea typeface="Open Sans" panose="020B0606030504020204" pitchFamily="34" charset="0"/>
                <a:cs typeface="Open Sans" panose="020B0606030504020204" pitchFamily="34" charset="0"/>
              </a:rPr>
              <a:t>Also dual </a:t>
            </a:r>
            <a:r>
              <a:rPr lang="en-ZA" sz="2000" dirty="0" err="1">
                <a:latin typeface="Open Sans" panose="020B0606030504020204" pitchFamily="34" charset="0"/>
                <a:ea typeface="Open Sans" panose="020B0606030504020204" pitchFamily="34" charset="0"/>
                <a:cs typeface="Open Sans" panose="020B0606030504020204" pitchFamily="34" charset="0"/>
              </a:rPr>
              <a:t>IPSec</a:t>
            </a:r>
            <a:r>
              <a:rPr lang="en-ZA" sz="2000" dirty="0">
                <a:latin typeface="Open Sans" panose="020B0606030504020204" pitchFamily="34" charset="0"/>
                <a:ea typeface="Open Sans" panose="020B0606030504020204" pitchFamily="34" charset="0"/>
                <a:cs typeface="Open Sans" panose="020B0606030504020204" pitchFamily="34" charset="0"/>
              </a:rPr>
              <a:t>(VPN) for site failover to the other MTN OPCOS, in this case Cote d’Ivoire</a:t>
            </a:r>
          </a:p>
          <a:p>
            <a:pPr marL="914400" lvl="1" indent="-457200">
              <a:lnSpc>
                <a:spcPct val="150000"/>
              </a:lnSpc>
              <a:buAutoNum type="arabicPeriod"/>
            </a:pPr>
            <a:r>
              <a:rPr lang="en-ZA" sz="2000" dirty="0">
                <a:latin typeface="Open Sans" panose="020B0606030504020204" pitchFamily="34" charset="0"/>
                <a:ea typeface="Open Sans" panose="020B0606030504020204" pitchFamily="34" charset="0"/>
                <a:cs typeface="Open Sans" panose="020B0606030504020204" pitchFamily="34" charset="0"/>
              </a:rPr>
              <a:t>They will be two dual </a:t>
            </a:r>
            <a:r>
              <a:rPr lang="en-ZA" sz="2000" dirty="0" err="1">
                <a:latin typeface="Open Sans" panose="020B0606030504020204" pitchFamily="34" charset="0"/>
                <a:ea typeface="Open Sans" panose="020B0606030504020204" pitchFamily="34" charset="0"/>
                <a:cs typeface="Open Sans" panose="020B0606030504020204" pitchFamily="34" charset="0"/>
              </a:rPr>
              <a:t>IPSec</a:t>
            </a:r>
            <a:r>
              <a:rPr lang="en-ZA" sz="2000" dirty="0">
                <a:latin typeface="Open Sans" panose="020B0606030504020204" pitchFamily="34" charset="0"/>
                <a:ea typeface="Open Sans" panose="020B0606030504020204" pitchFamily="34" charset="0"/>
                <a:cs typeface="Open Sans" panose="020B0606030504020204" pitchFamily="34" charset="0"/>
              </a:rPr>
              <a:t>(VPN) tunnel to the  services that are hosted in the cloud for Primary and Secondary</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457200" lvl="1" indent="0">
              <a:buNone/>
            </a:pPr>
            <a:endParaRPr lang="en-ZA" sz="2000" dirty="0">
              <a:latin typeface="Calibri"/>
              <a:ea typeface="Open Sans"/>
              <a:cs typeface="Calibri"/>
            </a:endParaRPr>
          </a:p>
        </p:txBody>
      </p:sp>
    </p:spTree>
    <p:extLst>
      <p:ext uri="{BB962C8B-B14F-4D97-AF65-F5344CB8AC3E}">
        <p14:creationId xmlns:p14="http://schemas.microsoft.com/office/powerpoint/2010/main" val="406965727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Diagram&#10;&#10;Description automatically generated">
            <a:extLst>
              <a:ext uri="{FF2B5EF4-FFF2-40B4-BE49-F238E27FC236}">
                <a16:creationId xmlns:a16="http://schemas.microsoft.com/office/drawing/2014/main" id="{2AA62416-C00D-37BC-AFE0-AEAA1FA2E6CE}"/>
              </a:ext>
            </a:extLst>
          </p:cNvPr>
          <p:cNvPicPr>
            <a:picLocks noChangeAspect="1"/>
          </p:cNvPicPr>
          <p:nvPr/>
        </p:nvPicPr>
        <p:blipFill>
          <a:blip r:embed="rId3"/>
          <a:stretch>
            <a:fillRect/>
          </a:stretch>
        </p:blipFill>
        <p:spPr>
          <a:xfrm>
            <a:off x="3718" y="4272"/>
            <a:ext cx="12184563" cy="6849454"/>
          </a:xfrm>
          <a:prstGeom prst="rect">
            <a:avLst/>
          </a:prstGeom>
        </p:spPr>
      </p:pic>
    </p:spTree>
    <p:extLst>
      <p:ext uri="{BB962C8B-B14F-4D97-AF65-F5344CB8AC3E}">
        <p14:creationId xmlns:p14="http://schemas.microsoft.com/office/powerpoint/2010/main" val="199956193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à coins arrondis 110"/>
          <p:cNvSpPr/>
          <p:nvPr/>
        </p:nvSpPr>
        <p:spPr>
          <a:xfrm>
            <a:off x="48222" y="4803537"/>
            <a:ext cx="12143778" cy="198656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à coins arrondis 2"/>
          <p:cNvSpPr/>
          <p:nvPr/>
        </p:nvSpPr>
        <p:spPr>
          <a:xfrm>
            <a:off x="48222" y="1111808"/>
            <a:ext cx="12143778" cy="18148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à coins arrondis 3"/>
          <p:cNvSpPr/>
          <p:nvPr/>
        </p:nvSpPr>
        <p:spPr>
          <a:xfrm>
            <a:off x="239780" y="143841"/>
            <a:ext cx="11808884" cy="298343"/>
          </a:xfrm>
          <a:prstGeom prst="roundRect">
            <a:avLst>
              <a:gd name="adj" fmla="val 0"/>
            </a:avLst>
          </a:prstGeom>
          <a:solidFill>
            <a:schemeClr val="bg1">
              <a:alpha val="59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lstStyle/>
          <a:p>
            <a:pPr>
              <a:buClr>
                <a:srgbClr val="FF3300"/>
              </a:buClr>
              <a:defRPr/>
            </a:pPr>
            <a:r>
              <a:rPr lang="fr-FR" sz="1600" i="1">
                <a:solidFill>
                  <a:schemeClr val="tx1"/>
                </a:solidFill>
                <a:latin typeface="Arial" panose="020B0604020202020204" pitchFamily="34" charset="0"/>
                <a:cs typeface="Arial" panose="020B0604020202020204" pitchFamily="34" charset="0"/>
              </a:rPr>
              <a:t>Customer service business continuity plan in less than 6 hours (real time management)</a:t>
            </a:r>
          </a:p>
        </p:txBody>
      </p:sp>
      <p:sp>
        <p:nvSpPr>
          <p:cNvPr id="5" name="Rectangle à coins arrondis 4"/>
          <p:cNvSpPr/>
          <p:nvPr/>
        </p:nvSpPr>
        <p:spPr>
          <a:xfrm>
            <a:off x="143338" y="773527"/>
            <a:ext cx="1536171" cy="26230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I" sz="900" b="1">
                <a:solidFill>
                  <a:schemeClr val="tx1"/>
                </a:solidFill>
              </a:rPr>
              <a:t>Findings</a:t>
            </a:r>
            <a:endParaRPr lang="fr-FR" sz="900" b="1">
              <a:solidFill>
                <a:schemeClr val="tx1"/>
              </a:solidFill>
            </a:endParaRPr>
          </a:p>
        </p:txBody>
      </p:sp>
      <p:sp>
        <p:nvSpPr>
          <p:cNvPr id="6" name="Rectangle à coins arrondis 5"/>
          <p:cNvSpPr/>
          <p:nvPr/>
        </p:nvSpPr>
        <p:spPr>
          <a:xfrm>
            <a:off x="1775522" y="784706"/>
            <a:ext cx="3072341" cy="26230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I" sz="900" b="1">
                <a:solidFill>
                  <a:schemeClr val="tx1"/>
                </a:solidFill>
              </a:rPr>
              <a:t>To do</a:t>
            </a:r>
            <a:endParaRPr lang="fr-FR" sz="900" b="1">
              <a:solidFill>
                <a:schemeClr val="tx1"/>
              </a:solidFill>
            </a:endParaRPr>
          </a:p>
        </p:txBody>
      </p:sp>
      <p:sp>
        <p:nvSpPr>
          <p:cNvPr id="7" name="Rectangle à coins arrondis 6"/>
          <p:cNvSpPr/>
          <p:nvPr/>
        </p:nvSpPr>
        <p:spPr>
          <a:xfrm>
            <a:off x="4943872" y="786131"/>
            <a:ext cx="1536171" cy="26230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I" sz="900" b="1">
                <a:solidFill>
                  <a:schemeClr val="tx1"/>
                </a:solidFill>
              </a:rPr>
              <a:t>Responsible for</a:t>
            </a:r>
            <a:endParaRPr lang="fr-FR" sz="900" b="1">
              <a:solidFill>
                <a:schemeClr val="tx1"/>
              </a:solidFill>
            </a:endParaRPr>
          </a:p>
        </p:txBody>
      </p:sp>
      <p:sp>
        <p:nvSpPr>
          <p:cNvPr id="8" name="Rectangle à coins arrondis 7"/>
          <p:cNvSpPr/>
          <p:nvPr/>
        </p:nvSpPr>
        <p:spPr>
          <a:xfrm>
            <a:off x="6576055" y="773527"/>
            <a:ext cx="1536171" cy="26230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I" sz="900" b="1">
                <a:solidFill>
                  <a:schemeClr val="tx1"/>
                </a:solidFill>
              </a:rPr>
              <a:t>Actors</a:t>
            </a:r>
            <a:endParaRPr lang="fr-FR" sz="900" b="1">
              <a:solidFill>
                <a:schemeClr val="tx1"/>
              </a:solidFill>
            </a:endParaRPr>
          </a:p>
        </p:txBody>
      </p:sp>
      <p:sp>
        <p:nvSpPr>
          <p:cNvPr id="9" name="Rectangle à coins arrondis 8"/>
          <p:cNvSpPr/>
          <p:nvPr/>
        </p:nvSpPr>
        <p:spPr>
          <a:xfrm>
            <a:off x="8208235" y="773527"/>
            <a:ext cx="1536171" cy="26230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I" sz="900" b="1">
                <a:solidFill>
                  <a:schemeClr val="tx1"/>
                </a:solidFill>
              </a:rPr>
              <a:t>Telephone</a:t>
            </a:r>
            <a:endParaRPr lang="fr-FR" sz="900" b="1">
              <a:solidFill>
                <a:schemeClr val="tx1"/>
              </a:solidFill>
            </a:endParaRPr>
          </a:p>
        </p:txBody>
      </p:sp>
      <p:sp>
        <p:nvSpPr>
          <p:cNvPr id="10" name="Rectangle à coins arrondis 9"/>
          <p:cNvSpPr/>
          <p:nvPr/>
        </p:nvSpPr>
        <p:spPr>
          <a:xfrm>
            <a:off x="9936428" y="784706"/>
            <a:ext cx="2112235" cy="26230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I" sz="900" b="1">
                <a:solidFill>
                  <a:schemeClr val="tx1"/>
                </a:solidFill>
              </a:rPr>
              <a:t>Mail</a:t>
            </a:r>
            <a:endParaRPr lang="fr-FR" sz="900" b="1">
              <a:solidFill>
                <a:schemeClr val="tx1"/>
              </a:solidFill>
            </a:endParaRPr>
          </a:p>
        </p:txBody>
      </p:sp>
      <p:sp>
        <p:nvSpPr>
          <p:cNvPr id="11" name="Rectangle 10"/>
          <p:cNvSpPr/>
          <p:nvPr/>
        </p:nvSpPr>
        <p:spPr>
          <a:xfrm>
            <a:off x="143340" y="1146637"/>
            <a:ext cx="1536171" cy="17036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I" sz="1200" dirty="0">
                <a:solidFill>
                  <a:schemeClr val="tx1"/>
                </a:solidFill>
              </a:rPr>
              <a:t>Calls </a:t>
            </a:r>
            <a:r>
              <a:rPr lang="fr-CI" sz="1200" dirty="0" err="1">
                <a:solidFill>
                  <a:schemeClr val="tx1"/>
                </a:solidFill>
              </a:rPr>
              <a:t>cannot</a:t>
            </a:r>
            <a:r>
              <a:rPr lang="fr-CI" sz="1200" dirty="0">
                <a:solidFill>
                  <a:schemeClr val="tx1"/>
                </a:solidFill>
              </a:rPr>
              <a:t> </a:t>
            </a:r>
            <a:r>
              <a:rPr lang="fr-CI" sz="1200" dirty="0" err="1">
                <a:solidFill>
                  <a:schemeClr val="tx1"/>
                </a:solidFill>
              </a:rPr>
              <a:t>be</a:t>
            </a:r>
            <a:r>
              <a:rPr lang="fr-CI" sz="1200" dirty="0">
                <a:solidFill>
                  <a:schemeClr val="tx1"/>
                </a:solidFill>
              </a:rPr>
              <a:t> </a:t>
            </a:r>
            <a:r>
              <a:rPr lang="fr-CI" sz="1200" dirty="0" err="1">
                <a:solidFill>
                  <a:schemeClr val="tx1"/>
                </a:solidFill>
              </a:rPr>
              <a:t>received</a:t>
            </a:r>
            <a:r>
              <a:rPr lang="fr-CI" sz="1200" dirty="0">
                <a:solidFill>
                  <a:schemeClr val="tx1"/>
                </a:solidFill>
              </a:rPr>
              <a:t> on one or more programmes </a:t>
            </a:r>
            <a:endParaRPr lang="fr-FR" sz="1200" dirty="0">
              <a:solidFill>
                <a:schemeClr val="tx1"/>
              </a:solidFill>
            </a:endParaRPr>
          </a:p>
        </p:txBody>
      </p:sp>
      <p:sp>
        <p:nvSpPr>
          <p:cNvPr id="12" name="Rectangle 11"/>
          <p:cNvSpPr/>
          <p:nvPr/>
        </p:nvSpPr>
        <p:spPr>
          <a:xfrm>
            <a:off x="143338" y="3014954"/>
            <a:ext cx="1536171" cy="16535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CI" sz="1200">
                <a:solidFill>
                  <a:prstClr val="black"/>
                </a:solidFill>
              </a:rPr>
              <a:t>Unable to receive calls on the interactive voice server (IVS) one or more programmes </a:t>
            </a:r>
            <a:endParaRPr lang="fr-FR" sz="1200">
              <a:solidFill>
                <a:prstClr val="black"/>
              </a:solidFill>
            </a:endParaRPr>
          </a:p>
        </p:txBody>
      </p:sp>
      <p:sp>
        <p:nvSpPr>
          <p:cNvPr id="13" name="Rectangle 12"/>
          <p:cNvSpPr/>
          <p:nvPr/>
        </p:nvSpPr>
        <p:spPr>
          <a:xfrm>
            <a:off x="143340" y="4922529"/>
            <a:ext cx="1536171" cy="17764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I" sz="1200">
                <a:solidFill>
                  <a:prstClr val="black"/>
                </a:solidFill>
              </a:rPr>
              <a:t>Switching off posts in a programme or all programmes</a:t>
            </a:r>
            <a:endParaRPr lang="fr-FR" sz="1200">
              <a:solidFill>
                <a:prstClr val="black"/>
              </a:solidFill>
            </a:endParaRPr>
          </a:p>
        </p:txBody>
      </p:sp>
      <p:sp>
        <p:nvSpPr>
          <p:cNvPr id="14" name="Rectangle 13"/>
          <p:cNvSpPr/>
          <p:nvPr/>
        </p:nvSpPr>
        <p:spPr>
          <a:xfrm>
            <a:off x="1775522" y="1155833"/>
            <a:ext cx="3072341"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dirty="0" err="1">
                <a:solidFill>
                  <a:schemeClr val="tx1"/>
                </a:solidFill>
                <a:latin typeface="Helvetica" panose="020B0604020202020204" pitchFamily="34" charset="0"/>
                <a:cs typeface="Helvetica" panose="020B0604020202020204" pitchFamily="34" charset="0"/>
              </a:rPr>
              <a:t>Inform</a:t>
            </a:r>
            <a:r>
              <a:rPr lang="fr-CI" sz="700" b="1" dirty="0">
                <a:solidFill>
                  <a:schemeClr val="tx1"/>
                </a:solidFill>
                <a:latin typeface="Helvetica" panose="020B0604020202020204" pitchFamily="34" charset="0"/>
                <a:cs typeface="Helvetica" panose="020B0604020202020204" pitchFamily="34" charset="0"/>
              </a:rPr>
              <a:t> the </a:t>
            </a:r>
            <a:r>
              <a:rPr lang="fr-CI" sz="700" b="1" dirty="0" err="1">
                <a:solidFill>
                  <a:schemeClr val="tx1"/>
                </a:solidFill>
                <a:latin typeface="Helvetica" panose="020B0604020202020204" pitchFamily="34" charset="0"/>
                <a:cs typeface="Helvetica" panose="020B0604020202020204" pitchFamily="34" charset="0"/>
              </a:rPr>
              <a:t>steering</a:t>
            </a:r>
            <a:r>
              <a:rPr lang="fr-CI" sz="700" b="1" dirty="0">
                <a:solidFill>
                  <a:schemeClr val="tx1"/>
                </a:solidFill>
                <a:latin typeface="Helvetica" panose="020B0604020202020204" pitchFamily="34" charset="0"/>
                <a:cs typeface="Helvetica" panose="020B0604020202020204" pitchFamily="34" charset="0"/>
              </a:rPr>
              <a:t> </a:t>
            </a:r>
            <a:r>
              <a:rPr lang="fr-CI" sz="700" b="1" dirty="0" err="1">
                <a:solidFill>
                  <a:schemeClr val="tx1"/>
                </a:solidFill>
                <a:latin typeface="Helvetica" panose="020B0604020202020204" pitchFamily="34" charset="0"/>
                <a:cs typeface="Helvetica" panose="020B0604020202020204" pitchFamily="34" charset="0"/>
              </a:rPr>
              <a:t>committee</a:t>
            </a:r>
            <a:r>
              <a:rPr lang="fr-CI" sz="700" b="1" dirty="0">
                <a:solidFill>
                  <a:schemeClr val="tx1"/>
                </a:solidFill>
                <a:latin typeface="Helvetica" panose="020B0604020202020204" pitchFamily="34" charset="0"/>
                <a:cs typeface="Helvetica" panose="020B0604020202020204" pitchFamily="34" charset="0"/>
              </a:rPr>
              <a:t>, the ISD and the programmes, the MTN client (the MTN client must </a:t>
            </a:r>
            <a:r>
              <a:rPr lang="fr-CI" sz="700" b="1" dirty="0" err="1">
                <a:solidFill>
                  <a:schemeClr val="tx1"/>
                </a:solidFill>
                <a:latin typeface="Helvetica" panose="020B0604020202020204" pitchFamily="34" charset="0"/>
                <a:cs typeface="Helvetica" panose="020B0604020202020204" pitchFamily="34" charset="0"/>
              </a:rPr>
              <a:t>inform</a:t>
            </a:r>
            <a:r>
              <a:rPr lang="fr-CI" sz="700" b="1" dirty="0">
                <a:solidFill>
                  <a:schemeClr val="tx1"/>
                </a:solidFill>
                <a:latin typeface="Helvetica" panose="020B0604020202020204" pitchFamily="34" charset="0"/>
                <a:cs typeface="Helvetica" panose="020B0604020202020204" pitchFamily="34" charset="0"/>
              </a:rPr>
              <a:t> the </a:t>
            </a:r>
            <a:r>
              <a:rPr lang="fr-CI" sz="700" b="1" dirty="0" err="1">
                <a:solidFill>
                  <a:schemeClr val="tx1"/>
                </a:solidFill>
                <a:latin typeface="Helvetica" panose="020B0604020202020204" pitchFamily="34" charset="0"/>
                <a:cs typeface="Helvetica" panose="020B0604020202020204" pitchFamily="34" charset="0"/>
              </a:rPr>
              <a:t>internal</a:t>
            </a:r>
            <a:r>
              <a:rPr lang="fr-CI" sz="700" b="1" dirty="0">
                <a:solidFill>
                  <a:schemeClr val="tx1"/>
                </a:solidFill>
                <a:latin typeface="Helvetica" panose="020B0604020202020204" pitchFamily="34" charset="0"/>
                <a:cs typeface="Helvetica" panose="020B0604020202020204" pitchFamily="34" charset="0"/>
              </a:rPr>
              <a:t>/digital communication)</a:t>
            </a:r>
            <a:endParaRPr lang="fr-FR" sz="700" b="1" dirty="0">
              <a:solidFill>
                <a:schemeClr val="tx1"/>
              </a:solidFill>
              <a:latin typeface="Helvetica" panose="020B0604020202020204" pitchFamily="34" charset="0"/>
              <a:cs typeface="Helvetica" panose="020B0604020202020204" pitchFamily="34" charset="0"/>
            </a:endParaRPr>
          </a:p>
        </p:txBody>
      </p:sp>
      <p:sp>
        <p:nvSpPr>
          <p:cNvPr id="15" name="Rectangle 14"/>
          <p:cNvSpPr/>
          <p:nvPr/>
        </p:nvSpPr>
        <p:spPr>
          <a:xfrm>
            <a:off x="1775522" y="1485804"/>
            <a:ext cx="3072341" cy="261847"/>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Send text messages to customers to direct them to social networking channels</a:t>
            </a:r>
            <a:endParaRPr lang="fr-FR" sz="700" b="1">
              <a:solidFill>
                <a:schemeClr val="tx1"/>
              </a:solidFill>
              <a:latin typeface="Helvetica" panose="020B0604020202020204" pitchFamily="34" charset="0"/>
              <a:cs typeface="Helvetica" panose="020B0604020202020204" pitchFamily="34" charset="0"/>
            </a:endParaRPr>
          </a:p>
        </p:txBody>
      </p:sp>
      <p:sp>
        <p:nvSpPr>
          <p:cNvPr id="16" name="Rectangle 15"/>
          <p:cNvSpPr/>
          <p:nvPr/>
        </p:nvSpPr>
        <p:spPr>
          <a:xfrm>
            <a:off x="1775521" y="1800829"/>
            <a:ext cx="3072341" cy="23104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Put message on IVR at program entry or call centre entry</a:t>
            </a:r>
            <a:endParaRPr lang="fr-FR" sz="700" b="1">
              <a:solidFill>
                <a:schemeClr val="tx1"/>
              </a:solidFill>
              <a:latin typeface="Helvetica" panose="020B0604020202020204" pitchFamily="34" charset="0"/>
              <a:cs typeface="Helvetica" panose="020B0604020202020204" pitchFamily="34" charset="0"/>
            </a:endParaRPr>
          </a:p>
        </p:txBody>
      </p:sp>
      <p:sp>
        <p:nvSpPr>
          <p:cNvPr id="17" name="Rectangle 16"/>
          <p:cNvSpPr/>
          <p:nvPr/>
        </p:nvSpPr>
        <p:spPr>
          <a:xfrm>
            <a:off x="1775522" y="2080674"/>
            <a:ext cx="3072341" cy="233352"/>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Assigning alternative channel or other programme codes to customer advisers</a:t>
            </a:r>
            <a:endParaRPr lang="fr-FR" sz="700" b="1">
              <a:solidFill>
                <a:schemeClr val="tx1"/>
              </a:solidFill>
              <a:latin typeface="Helvetica" panose="020B0604020202020204" pitchFamily="34" charset="0"/>
              <a:cs typeface="Helvetica" panose="020B0604020202020204" pitchFamily="34" charset="0"/>
            </a:endParaRPr>
          </a:p>
        </p:txBody>
      </p:sp>
      <p:sp>
        <p:nvSpPr>
          <p:cNvPr id="18" name="Rectangle 17"/>
          <p:cNvSpPr/>
          <p:nvPr/>
        </p:nvSpPr>
        <p:spPr>
          <a:xfrm>
            <a:off x="1785273" y="3023576"/>
            <a:ext cx="3072341" cy="250185"/>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dirty="0" err="1">
                <a:solidFill>
                  <a:schemeClr val="tx1"/>
                </a:solidFill>
                <a:latin typeface="Helvetica" panose="020B0604020202020204" pitchFamily="34" charset="0"/>
                <a:cs typeface="Helvetica" panose="020B0604020202020204" pitchFamily="34" charset="0"/>
              </a:rPr>
              <a:t>Inform</a:t>
            </a:r>
            <a:r>
              <a:rPr lang="fr-CI" sz="700" b="1" dirty="0">
                <a:solidFill>
                  <a:schemeClr val="tx1"/>
                </a:solidFill>
                <a:latin typeface="Helvetica" panose="020B0604020202020204" pitchFamily="34" charset="0"/>
                <a:cs typeface="Helvetica" panose="020B0604020202020204" pitchFamily="34" charset="0"/>
              </a:rPr>
              <a:t> the </a:t>
            </a:r>
            <a:r>
              <a:rPr lang="fr-CI" sz="700" b="1" dirty="0" err="1">
                <a:solidFill>
                  <a:schemeClr val="tx1"/>
                </a:solidFill>
                <a:latin typeface="Helvetica" panose="020B0604020202020204" pitchFamily="34" charset="0"/>
                <a:cs typeface="Helvetica" panose="020B0604020202020204" pitchFamily="34" charset="0"/>
              </a:rPr>
              <a:t>steering</a:t>
            </a:r>
            <a:r>
              <a:rPr lang="fr-CI" sz="700" b="1" dirty="0">
                <a:solidFill>
                  <a:schemeClr val="tx1"/>
                </a:solidFill>
                <a:latin typeface="Helvetica" panose="020B0604020202020204" pitchFamily="34" charset="0"/>
                <a:cs typeface="Helvetica" panose="020B0604020202020204" pitchFamily="34" charset="0"/>
              </a:rPr>
              <a:t> </a:t>
            </a:r>
            <a:r>
              <a:rPr lang="fr-CI" sz="700" b="1" dirty="0" err="1">
                <a:solidFill>
                  <a:schemeClr val="tx1"/>
                </a:solidFill>
                <a:latin typeface="Helvetica" panose="020B0604020202020204" pitchFamily="34" charset="0"/>
                <a:cs typeface="Helvetica" panose="020B0604020202020204" pitchFamily="34" charset="0"/>
              </a:rPr>
              <a:t>committee</a:t>
            </a:r>
            <a:r>
              <a:rPr lang="fr-CI" sz="700" b="1" dirty="0">
                <a:solidFill>
                  <a:schemeClr val="tx1"/>
                </a:solidFill>
                <a:latin typeface="Helvetica" panose="020B0604020202020204" pitchFamily="34" charset="0"/>
                <a:cs typeface="Helvetica" panose="020B0604020202020204" pitchFamily="34" charset="0"/>
              </a:rPr>
              <a:t>, the ISD and the programmes, the MTN client (the MTN client must </a:t>
            </a:r>
            <a:r>
              <a:rPr lang="fr-CI" sz="700" b="1" dirty="0" err="1">
                <a:solidFill>
                  <a:schemeClr val="tx1"/>
                </a:solidFill>
                <a:latin typeface="Helvetica" panose="020B0604020202020204" pitchFamily="34" charset="0"/>
                <a:cs typeface="Helvetica" panose="020B0604020202020204" pitchFamily="34" charset="0"/>
              </a:rPr>
              <a:t>inform</a:t>
            </a:r>
            <a:r>
              <a:rPr lang="fr-CI" sz="700" b="1" dirty="0">
                <a:solidFill>
                  <a:schemeClr val="tx1"/>
                </a:solidFill>
                <a:latin typeface="Helvetica" panose="020B0604020202020204" pitchFamily="34" charset="0"/>
                <a:cs typeface="Helvetica" panose="020B0604020202020204" pitchFamily="34" charset="0"/>
              </a:rPr>
              <a:t> the </a:t>
            </a:r>
            <a:r>
              <a:rPr lang="fr-CI" sz="700" b="1" dirty="0" err="1">
                <a:solidFill>
                  <a:schemeClr val="tx1"/>
                </a:solidFill>
                <a:latin typeface="Helvetica" panose="020B0604020202020204" pitchFamily="34" charset="0"/>
                <a:cs typeface="Helvetica" panose="020B0604020202020204" pitchFamily="34" charset="0"/>
              </a:rPr>
              <a:t>internal</a:t>
            </a:r>
            <a:r>
              <a:rPr lang="fr-CI" sz="700" b="1" dirty="0">
                <a:solidFill>
                  <a:schemeClr val="tx1"/>
                </a:solidFill>
                <a:latin typeface="Helvetica" panose="020B0604020202020204" pitchFamily="34" charset="0"/>
                <a:cs typeface="Helvetica" panose="020B0604020202020204" pitchFamily="34" charset="0"/>
              </a:rPr>
              <a:t>/digital communication)</a:t>
            </a:r>
            <a:endParaRPr lang="fr-FR" sz="700" b="1" dirty="0">
              <a:solidFill>
                <a:schemeClr val="tx1"/>
              </a:solidFill>
              <a:latin typeface="Helvetica" panose="020B0604020202020204" pitchFamily="34" charset="0"/>
              <a:cs typeface="Helvetica" panose="020B0604020202020204" pitchFamily="34" charset="0"/>
            </a:endParaRPr>
          </a:p>
        </p:txBody>
      </p:sp>
      <p:sp>
        <p:nvSpPr>
          <p:cNvPr id="19" name="Rectangle 18"/>
          <p:cNvSpPr/>
          <p:nvPr/>
        </p:nvSpPr>
        <p:spPr>
          <a:xfrm>
            <a:off x="1785273" y="3341107"/>
            <a:ext cx="3072341" cy="240423"/>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Inform marketing to send messages to relevant customers</a:t>
            </a:r>
            <a:endParaRPr lang="fr-FR" sz="700" b="1">
              <a:solidFill>
                <a:schemeClr val="tx1"/>
              </a:solidFill>
              <a:latin typeface="Helvetica" panose="020B0604020202020204" pitchFamily="34" charset="0"/>
              <a:cs typeface="Helvetica" panose="020B0604020202020204" pitchFamily="34" charset="0"/>
            </a:endParaRPr>
          </a:p>
        </p:txBody>
      </p:sp>
      <p:sp>
        <p:nvSpPr>
          <p:cNvPr id="20" name="Rectangle 19"/>
          <p:cNvSpPr/>
          <p:nvPr/>
        </p:nvSpPr>
        <p:spPr>
          <a:xfrm>
            <a:off x="1785273" y="3634418"/>
            <a:ext cx="3072341"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Passing the message on to the relevant customers</a:t>
            </a:r>
            <a:endParaRPr lang="fr-FR" sz="700" b="1">
              <a:solidFill>
                <a:schemeClr val="tx1"/>
              </a:solidFill>
              <a:latin typeface="Helvetica" panose="020B0604020202020204" pitchFamily="34" charset="0"/>
              <a:cs typeface="Helvetica" panose="020B0604020202020204" pitchFamily="34" charset="0"/>
            </a:endParaRPr>
          </a:p>
        </p:txBody>
      </p:sp>
      <p:sp>
        <p:nvSpPr>
          <p:cNvPr id="21" name="Rectangle 20"/>
          <p:cNvSpPr/>
          <p:nvPr/>
        </p:nvSpPr>
        <p:spPr>
          <a:xfrm>
            <a:off x="1785273" y="3912266"/>
            <a:ext cx="3072341" cy="228754"/>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Informing customers of the availability of other channels on social networks </a:t>
            </a:r>
            <a:endParaRPr lang="fr-FR" sz="700" b="1">
              <a:solidFill>
                <a:schemeClr val="tx1"/>
              </a:solidFill>
              <a:latin typeface="Helvetica" panose="020B0604020202020204" pitchFamily="34" charset="0"/>
              <a:cs typeface="Helvetica" panose="020B0604020202020204" pitchFamily="34" charset="0"/>
            </a:endParaRPr>
          </a:p>
        </p:txBody>
      </p:sp>
      <p:sp>
        <p:nvSpPr>
          <p:cNvPr id="22" name="Rectangle 21"/>
          <p:cNvSpPr/>
          <p:nvPr/>
        </p:nvSpPr>
        <p:spPr>
          <a:xfrm>
            <a:off x="1785273" y="4926605"/>
            <a:ext cx="3072341" cy="238043"/>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dirty="0" err="1">
                <a:solidFill>
                  <a:schemeClr val="tx1"/>
                </a:solidFill>
                <a:latin typeface="Helvetica" panose="020B0604020202020204" pitchFamily="34" charset="0"/>
                <a:cs typeface="Helvetica" panose="020B0604020202020204" pitchFamily="34" charset="0"/>
              </a:rPr>
              <a:t>Inform</a:t>
            </a:r>
            <a:r>
              <a:rPr lang="fr-CI" sz="700" b="1" dirty="0">
                <a:solidFill>
                  <a:schemeClr val="tx1"/>
                </a:solidFill>
                <a:latin typeface="Helvetica" panose="020B0604020202020204" pitchFamily="34" charset="0"/>
                <a:cs typeface="Helvetica" panose="020B0604020202020204" pitchFamily="34" charset="0"/>
              </a:rPr>
              <a:t> the </a:t>
            </a:r>
            <a:r>
              <a:rPr lang="fr-CI" sz="700" b="1" dirty="0" err="1">
                <a:solidFill>
                  <a:schemeClr val="tx1"/>
                </a:solidFill>
                <a:latin typeface="Helvetica" panose="020B0604020202020204" pitchFamily="34" charset="0"/>
                <a:cs typeface="Helvetica" panose="020B0604020202020204" pitchFamily="34" charset="0"/>
              </a:rPr>
              <a:t>steering</a:t>
            </a:r>
            <a:r>
              <a:rPr lang="fr-CI" sz="700" b="1" dirty="0">
                <a:solidFill>
                  <a:schemeClr val="tx1"/>
                </a:solidFill>
                <a:latin typeface="Helvetica" panose="020B0604020202020204" pitchFamily="34" charset="0"/>
                <a:cs typeface="Helvetica" panose="020B0604020202020204" pitchFamily="34" charset="0"/>
              </a:rPr>
              <a:t> </a:t>
            </a:r>
            <a:r>
              <a:rPr lang="fr-CI" sz="700" b="1" dirty="0" err="1">
                <a:solidFill>
                  <a:schemeClr val="tx1"/>
                </a:solidFill>
                <a:latin typeface="Helvetica" panose="020B0604020202020204" pitchFamily="34" charset="0"/>
                <a:cs typeface="Helvetica" panose="020B0604020202020204" pitchFamily="34" charset="0"/>
              </a:rPr>
              <a:t>committee</a:t>
            </a:r>
            <a:r>
              <a:rPr lang="fr-CI" sz="700" b="1" dirty="0">
                <a:solidFill>
                  <a:schemeClr val="tx1"/>
                </a:solidFill>
                <a:latin typeface="Helvetica" panose="020B0604020202020204" pitchFamily="34" charset="0"/>
                <a:cs typeface="Helvetica" panose="020B0604020202020204" pitchFamily="34" charset="0"/>
              </a:rPr>
              <a:t>, the ISD and the programmes, the MTN client (the MTN client must </a:t>
            </a:r>
            <a:r>
              <a:rPr lang="fr-CI" sz="700" b="1" dirty="0" err="1">
                <a:solidFill>
                  <a:schemeClr val="tx1"/>
                </a:solidFill>
                <a:latin typeface="Helvetica" panose="020B0604020202020204" pitchFamily="34" charset="0"/>
                <a:cs typeface="Helvetica" panose="020B0604020202020204" pitchFamily="34" charset="0"/>
              </a:rPr>
              <a:t>inform</a:t>
            </a:r>
            <a:r>
              <a:rPr lang="fr-CI" sz="700" b="1" dirty="0">
                <a:solidFill>
                  <a:schemeClr val="tx1"/>
                </a:solidFill>
                <a:latin typeface="Helvetica" panose="020B0604020202020204" pitchFamily="34" charset="0"/>
                <a:cs typeface="Helvetica" panose="020B0604020202020204" pitchFamily="34" charset="0"/>
              </a:rPr>
              <a:t> the </a:t>
            </a:r>
            <a:r>
              <a:rPr lang="fr-CI" sz="700" b="1" dirty="0" err="1">
                <a:solidFill>
                  <a:schemeClr val="tx1"/>
                </a:solidFill>
                <a:latin typeface="Helvetica" panose="020B0604020202020204" pitchFamily="34" charset="0"/>
                <a:cs typeface="Helvetica" panose="020B0604020202020204" pitchFamily="34" charset="0"/>
              </a:rPr>
              <a:t>internal</a:t>
            </a:r>
            <a:r>
              <a:rPr lang="fr-CI" sz="700" b="1" dirty="0">
                <a:solidFill>
                  <a:schemeClr val="tx1"/>
                </a:solidFill>
                <a:latin typeface="Helvetica" panose="020B0604020202020204" pitchFamily="34" charset="0"/>
                <a:cs typeface="Helvetica" panose="020B0604020202020204" pitchFamily="34" charset="0"/>
              </a:rPr>
              <a:t>/digital communication)</a:t>
            </a:r>
            <a:endParaRPr lang="fr-FR" sz="700" b="1" dirty="0">
              <a:solidFill>
                <a:schemeClr val="tx1"/>
              </a:solidFill>
              <a:latin typeface="Helvetica" panose="020B0604020202020204" pitchFamily="34" charset="0"/>
              <a:cs typeface="Helvetica" panose="020B0604020202020204" pitchFamily="34" charset="0"/>
            </a:endParaRPr>
          </a:p>
        </p:txBody>
      </p:sp>
      <p:sp>
        <p:nvSpPr>
          <p:cNvPr id="23" name="Rectangle 22"/>
          <p:cNvSpPr/>
          <p:nvPr/>
        </p:nvSpPr>
        <p:spPr>
          <a:xfrm>
            <a:off x="1785273" y="5249617"/>
            <a:ext cx="3072341" cy="275204"/>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Record the message to be put at the entrance of the impacted programme or call centre. Send the message to the IT team</a:t>
            </a:r>
            <a:endParaRPr lang="fr-FR" sz="700" b="1">
              <a:solidFill>
                <a:schemeClr val="tx1"/>
              </a:solidFill>
              <a:latin typeface="Helvetica" panose="020B0604020202020204" pitchFamily="34" charset="0"/>
              <a:cs typeface="Helvetica" panose="020B0604020202020204" pitchFamily="34" charset="0"/>
            </a:endParaRPr>
          </a:p>
        </p:txBody>
      </p:sp>
      <p:sp>
        <p:nvSpPr>
          <p:cNvPr id="24" name="Rectangle 23"/>
          <p:cNvSpPr/>
          <p:nvPr/>
        </p:nvSpPr>
        <p:spPr>
          <a:xfrm>
            <a:off x="1785273" y="5597248"/>
            <a:ext cx="3072341" cy="227442"/>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Put message on IVR at program entry or call centre entry</a:t>
            </a:r>
            <a:endParaRPr lang="fr-FR" sz="700" b="1">
              <a:solidFill>
                <a:schemeClr val="tx1"/>
              </a:solidFill>
              <a:latin typeface="Helvetica" panose="020B0604020202020204" pitchFamily="34" charset="0"/>
              <a:cs typeface="Helvetica" panose="020B0604020202020204" pitchFamily="34" charset="0"/>
            </a:endParaRPr>
          </a:p>
        </p:txBody>
      </p:sp>
      <p:sp>
        <p:nvSpPr>
          <p:cNvPr id="27" name="Rectangle 26"/>
          <p:cNvSpPr/>
          <p:nvPr/>
        </p:nvSpPr>
        <p:spPr>
          <a:xfrm>
            <a:off x="4962077" y="1155833"/>
            <a:ext cx="1517966"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Operations Department</a:t>
            </a:r>
          </a:p>
        </p:txBody>
      </p:sp>
      <p:sp>
        <p:nvSpPr>
          <p:cNvPr id="28" name="Rectangle 27"/>
          <p:cNvSpPr/>
          <p:nvPr/>
        </p:nvSpPr>
        <p:spPr>
          <a:xfrm>
            <a:off x="4962077" y="1489654"/>
            <a:ext cx="1517966"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Operations</a:t>
            </a:r>
          </a:p>
          <a:p>
            <a:r>
              <a:rPr lang="fr-FR" sz="600">
                <a:solidFill>
                  <a:schemeClr val="tx1"/>
                </a:solidFill>
                <a:latin typeface="Helvetica" panose="020B0604020202020204" pitchFamily="34" charset="0"/>
                <a:cs typeface="Helvetica" panose="020B0604020202020204" pitchFamily="34" charset="0"/>
              </a:rPr>
              <a:t>Communication</a:t>
            </a:r>
          </a:p>
          <a:p>
            <a:r>
              <a:rPr lang="fr-FR" sz="600">
                <a:solidFill>
                  <a:schemeClr val="tx1"/>
                </a:solidFill>
                <a:latin typeface="Helvetica" panose="020B0604020202020204" pitchFamily="34" charset="0"/>
                <a:cs typeface="Helvetica" panose="020B0604020202020204" pitchFamily="34" charset="0"/>
              </a:rPr>
              <a:t>ISD</a:t>
            </a:r>
          </a:p>
        </p:txBody>
      </p:sp>
      <p:sp>
        <p:nvSpPr>
          <p:cNvPr id="29" name="Rectangle 28"/>
          <p:cNvSpPr/>
          <p:nvPr/>
        </p:nvSpPr>
        <p:spPr>
          <a:xfrm>
            <a:off x="4962077" y="1833320"/>
            <a:ext cx="1517966" cy="197867"/>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30" name="Rectangle 29"/>
          <p:cNvSpPr/>
          <p:nvPr/>
        </p:nvSpPr>
        <p:spPr>
          <a:xfrm>
            <a:off x="4962077" y="2098985"/>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31" name="Rectangle 30"/>
          <p:cNvSpPr/>
          <p:nvPr/>
        </p:nvSpPr>
        <p:spPr>
          <a:xfrm>
            <a:off x="4971831" y="3013745"/>
            <a:ext cx="1517966" cy="238043"/>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Operations Department</a:t>
            </a:r>
          </a:p>
        </p:txBody>
      </p:sp>
      <p:sp>
        <p:nvSpPr>
          <p:cNvPr id="32" name="Rectangle 31"/>
          <p:cNvSpPr/>
          <p:nvPr/>
        </p:nvSpPr>
        <p:spPr>
          <a:xfrm>
            <a:off x="4971831" y="3331149"/>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33" name="Rectangle 32"/>
          <p:cNvSpPr/>
          <p:nvPr/>
        </p:nvSpPr>
        <p:spPr>
          <a:xfrm>
            <a:off x="4971831" y="3634418"/>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34" name="Rectangle 33"/>
          <p:cNvSpPr/>
          <p:nvPr/>
        </p:nvSpPr>
        <p:spPr>
          <a:xfrm>
            <a:off x="4971831" y="3918077"/>
            <a:ext cx="1517966" cy="18532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35" name="Rectangle 34"/>
          <p:cNvSpPr/>
          <p:nvPr/>
        </p:nvSpPr>
        <p:spPr>
          <a:xfrm>
            <a:off x="4971831" y="4926605"/>
            <a:ext cx="1517966" cy="238043"/>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Operations Department</a:t>
            </a:r>
          </a:p>
        </p:txBody>
      </p:sp>
      <p:sp>
        <p:nvSpPr>
          <p:cNvPr id="37" name="Rectangle 36"/>
          <p:cNvSpPr/>
          <p:nvPr/>
        </p:nvSpPr>
        <p:spPr>
          <a:xfrm>
            <a:off x="4971831" y="5612604"/>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40" name="Rectangle 39"/>
          <p:cNvSpPr/>
          <p:nvPr/>
        </p:nvSpPr>
        <p:spPr>
          <a:xfrm>
            <a:off x="6597687" y="1152151"/>
            <a:ext cx="1517966"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Innocent d'ALMEIDA</a:t>
            </a:r>
          </a:p>
        </p:txBody>
      </p:sp>
      <p:sp>
        <p:nvSpPr>
          <p:cNvPr id="41" name="Rectangle 40"/>
          <p:cNvSpPr/>
          <p:nvPr/>
        </p:nvSpPr>
        <p:spPr>
          <a:xfrm>
            <a:off x="6597687" y="1485973"/>
            <a:ext cx="1517966"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500">
              <a:solidFill>
                <a:schemeClr val="tx1"/>
              </a:solidFill>
              <a:latin typeface="Helvetica" panose="020B0604020202020204" pitchFamily="34" charset="0"/>
              <a:cs typeface="Helvetica" panose="020B0604020202020204" pitchFamily="34" charset="0"/>
            </a:endParaRPr>
          </a:p>
          <a:p>
            <a:r>
              <a:rPr lang="fr-FR" sz="500">
                <a:solidFill>
                  <a:schemeClr val="tx1"/>
                </a:solidFill>
                <a:latin typeface="Helvetica" panose="020B0604020202020204" pitchFamily="34" charset="0"/>
                <a:cs typeface="Helvetica" panose="020B0604020202020204" pitchFamily="34" charset="0"/>
              </a:rPr>
              <a:t>Innocent d'ALMEIDA</a:t>
            </a:r>
          </a:p>
          <a:p>
            <a:r>
              <a:rPr lang="fr-FR" sz="500">
                <a:solidFill>
                  <a:schemeClr val="tx1"/>
                </a:solidFill>
                <a:latin typeface="Helvetica" panose="020B0604020202020204" pitchFamily="34" charset="0"/>
                <a:cs typeface="Helvetica" panose="020B0604020202020204" pitchFamily="34" charset="0"/>
              </a:rPr>
              <a:t>Marius OGOUDEDJI</a:t>
            </a:r>
          </a:p>
          <a:p>
            <a:r>
              <a:rPr lang="fr-FR" sz="500">
                <a:solidFill>
                  <a:schemeClr val="tx1"/>
                </a:solidFill>
                <a:latin typeface="Helvetica" panose="020B0604020202020204" pitchFamily="34" charset="0"/>
                <a:cs typeface="Helvetica" panose="020B0604020202020204" pitchFamily="34" charset="0"/>
              </a:rPr>
              <a:t>Léandre AGUIAH</a:t>
            </a:r>
          </a:p>
          <a:p>
            <a:endParaRPr lang="fr-FR" sz="600">
              <a:solidFill>
                <a:schemeClr val="tx1"/>
              </a:solidFill>
              <a:latin typeface="Helvetica" panose="020B0604020202020204" pitchFamily="34" charset="0"/>
              <a:cs typeface="Helvetica" panose="020B0604020202020204" pitchFamily="34" charset="0"/>
            </a:endParaRPr>
          </a:p>
        </p:txBody>
      </p:sp>
      <p:sp>
        <p:nvSpPr>
          <p:cNvPr id="42" name="Rectangle 41"/>
          <p:cNvSpPr/>
          <p:nvPr/>
        </p:nvSpPr>
        <p:spPr>
          <a:xfrm>
            <a:off x="6597687" y="1829639"/>
            <a:ext cx="1517966" cy="197867"/>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43" name="Rectangle 42"/>
          <p:cNvSpPr/>
          <p:nvPr/>
        </p:nvSpPr>
        <p:spPr>
          <a:xfrm>
            <a:off x="6597687" y="2095304"/>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45" name="Rectangle 44"/>
          <p:cNvSpPr/>
          <p:nvPr/>
        </p:nvSpPr>
        <p:spPr>
          <a:xfrm>
            <a:off x="6597456" y="3335460"/>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46" name="Rectangle 45"/>
          <p:cNvSpPr/>
          <p:nvPr/>
        </p:nvSpPr>
        <p:spPr>
          <a:xfrm>
            <a:off x="6607440" y="3637915"/>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47" name="Rectangle 46"/>
          <p:cNvSpPr/>
          <p:nvPr/>
        </p:nvSpPr>
        <p:spPr>
          <a:xfrm>
            <a:off x="6607440" y="3914397"/>
            <a:ext cx="1517966" cy="18532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50" name="Rectangle 49"/>
          <p:cNvSpPr/>
          <p:nvPr/>
        </p:nvSpPr>
        <p:spPr>
          <a:xfrm>
            <a:off x="6607440" y="5608922"/>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53" name="Rectangle 52"/>
          <p:cNvSpPr/>
          <p:nvPr/>
        </p:nvSpPr>
        <p:spPr>
          <a:xfrm>
            <a:off x="8207268" y="1146080"/>
            <a:ext cx="1517966"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+229 66 51 50 86</a:t>
            </a:r>
          </a:p>
        </p:txBody>
      </p:sp>
      <p:sp>
        <p:nvSpPr>
          <p:cNvPr id="54" name="Rectangle 53"/>
          <p:cNvSpPr/>
          <p:nvPr/>
        </p:nvSpPr>
        <p:spPr>
          <a:xfrm>
            <a:off x="8207268" y="1479901"/>
            <a:ext cx="1517966"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a:p>
            <a:r>
              <a:rPr lang="fr-FR" sz="600">
                <a:solidFill>
                  <a:schemeClr val="tx1"/>
                </a:solidFill>
                <a:latin typeface="Helvetica" panose="020B0604020202020204" pitchFamily="34" charset="0"/>
                <a:cs typeface="Helvetica" panose="020B0604020202020204" pitchFamily="34" charset="0"/>
              </a:rPr>
              <a:t>+229 66 51 50 86</a:t>
            </a:r>
          </a:p>
          <a:p>
            <a:r>
              <a:rPr lang="fr-FR" sz="600">
                <a:solidFill>
                  <a:schemeClr val="tx1"/>
                </a:solidFill>
                <a:latin typeface="Helvetica" panose="020B0604020202020204" pitchFamily="34" charset="0"/>
                <a:cs typeface="Helvetica" panose="020B0604020202020204" pitchFamily="34" charset="0"/>
              </a:rPr>
              <a:t>+229 66 26 00 10</a:t>
            </a:r>
          </a:p>
          <a:p>
            <a:r>
              <a:rPr lang="fr-FR" sz="600">
                <a:solidFill>
                  <a:schemeClr val="tx1"/>
                </a:solidFill>
                <a:latin typeface="Helvetica" panose="020B0604020202020204" pitchFamily="34" charset="0"/>
                <a:cs typeface="Helvetica" panose="020B0604020202020204" pitchFamily="34" charset="0"/>
              </a:rPr>
              <a:t>+229 97 76 88 53</a:t>
            </a:r>
          </a:p>
          <a:p>
            <a:endParaRPr lang="fr-FR" sz="600">
              <a:solidFill>
                <a:schemeClr val="tx1"/>
              </a:solidFill>
              <a:latin typeface="Helvetica" panose="020B0604020202020204" pitchFamily="34" charset="0"/>
              <a:cs typeface="Helvetica" panose="020B0604020202020204" pitchFamily="34" charset="0"/>
            </a:endParaRPr>
          </a:p>
        </p:txBody>
      </p:sp>
      <p:sp>
        <p:nvSpPr>
          <p:cNvPr id="55" name="Rectangle 54"/>
          <p:cNvSpPr/>
          <p:nvPr/>
        </p:nvSpPr>
        <p:spPr>
          <a:xfrm>
            <a:off x="8207268" y="1823566"/>
            <a:ext cx="1517966" cy="197867"/>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56" name="Rectangle 55"/>
          <p:cNvSpPr/>
          <p:nvPr/>
        </p:nvSpPr>
        <p:spPr>
          <a:xfrm>
            <a:off x="8207268" y="2089232"/>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58" name="Rectangle 57"/>
          <p:cNvSpPr/>
          <p:nvPr/>
        </p:nvSpPr>
        <p:spPr>
          <a:xfrm>
            <a:off x="8217022" y="3321396"/>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59" name="Rectangle 58"/>
          <p:cNvSpPr/>
          <p:nvPr/>
        </p:nvSpPr>
        <p:spPr>
          <a:xfrm>
            <a:off x="8217022" y="3631842"/>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60" name="Rectangle 59"/>
          <p:cNvSpPr/>
          <p:nvPr/>
        </p:nvSpPr>
        <p:spPr>
          <a:xfrm>
            <a:off x="8217022" y="3908325"/>
            <a:ext cx="1517966" cy="18532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63" name="Rectangle 62"/>
          <p:cNvSpPr/>
          <p:nvPr/>
        </p:nvSpPr>
        <p:spPr>
          <a:xfrm>
            <a:off x="8217022" y="5602850"/>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66" name="Rectangle 65"/>
          <p:cNvSpPr/>
          <p:nvPr/>
        </p:nvSpPr>
        <p:spPr>
          <a:xfrm>
            <a:off x="9941586" y="1142367"/>
            <a:ext cx="2120228"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500">
                <a:solidFill>
                  <a:schemeClr val="tx1"/>
                </a:solidFill>
                <a:latin typeface="Helvetica" panose="020B0604020202020204" pitchFamily="34" charset="0"/>
                <a:cs typeface="Helvetica" panose="020B0604020202020204" pitchFamily="34" charset="0"/>
                <a:hlinkClick r:id="rId2"/>
              </a:rPr>
              <a:t>idalmeida@groupmediacontact.com</a:t>
            </a:r>
            <a:endParaRPr lang="fr-FR" sz="500">
              <a:solidFill>
                <a:schemeClr val="tx1"/>
              </a:solidFill>
              <a:latin typeface="Helvetica" panose="020B0604020202020204" pitchFamily="34" charset="0"/>
              <a:cs typeface="Helvetica" panose="020B0604020202020204" pitchFamily="34" charset="0"/>
            </a:endParaRPr>
          </a:p>
          <a:p>
            <a:endParaRPr lang="fr-FR" sz="600">
              <a:solidFill>
                <a:schemeClr val="tx1"/>
              </a:solidFill>
              <a:latin typeface="Helvetica" panose="020B0604020202020204" pitchFamily="34" charset="0"/>
              <a:cs typeface="Helvetica" panose="020B0604020202020204" pitchFamily="34" charset="0"/>
            </a:endParaRPr>
          </a:p>
        </p:txBody>
      </p:sp>
      <p:sp>
        <p:nvSpPr>
          <p:cNvPr id="67" name="Rectangle 66"/>
          <p:cNvSpPr/>
          <p:nvPr/>
        </p:nvSpPr>
        <p:spPr>
          <a:xfrm>
            <a:off x="9928435" y="1476672"/>
            <a:ext cx="2133378"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500">
              <a:solidFill>
                <a:schemeClr val="tx1"/>
              </a:solidFill>
              <a:latin typeface="Helvetica" panose="020B0604020202020204" pitchFamily="34" charset="0"/>
              <a:cs typeface="Helvetica" panose="020B0604020202020204" pitchFamily="34" charset="0"/>
              <a:hlinkClick r:id="" action="ppaction://noaction"/>
            </a:endParaRPr>
          </a:p>
          <a:p>
            <a:endParaRPr lang="fr-FR" sz="500">
              <a:solidFill>
                <a:schemeClr val="tx1"/>
              </a:solidFill>
              <a:latin typeface="Helvetica" panose="020B0604020202020204" pitchFamily="34" charset="0"/>
              <a:cs typeface="Helvetica" panose="020B0604020202020204" pitchFamily="34" charset="0"/>
              <a:hlinkClick r:id="" action="ppaction://noaction"/>
            </a:endParaRPr>
          </a:p>
          <a:p>
            <a:r>
              <a:rPr lang="fr-FR" sz="500">
                <a:solidFill>
                  <a:schemeClr val="tx1"/>
                </a:solidFill>
                <a:latin typeface="Helvetica" panose="020B0604020202020204" pitchFamily="34" charset="0"/>
                <a:cs typeface="Helvetica" panose="020B0604020202020204" pitchFamily="34" charset="0"/>
                <a:hlinkClick r:id="" action="ppaction://noaction"/>
              </a:rPr>
              <a:t>idalmeida@groupmediacontact.com</a:t>
            </a:r>
            <a:endParaRPr lang="fr-FR" sz="500">
              <a:solidFill>
                <a:schemeClr val="tx1"/>
              </a:solidFill>
              <a:latin typeface="Helvetica" panose="020B0604020202020204" pitchFamily="34" charset="0"/>
              <a:cs typeface="Helvetica" panose="020B0604020202020204" pitchFamily="34" charset="0"/>
            </a:endParaRPr>
          </a:p>
          <a:p>
            <a:r>
              <a:rPr lang="fr-FR" sz="500">
                <a:solidFill>
                  <a:schemeClr val="tx1"/>
                </a:solidFill>
                <a:latin typeface="Helvetica" panose="020B0604020202020204" pitchFamily="34" charset="0"/>
                <a:cs typeface="Helvetica" panose="020B0604020202020204" pitchFamily="34" charset="0"/>
                <a:hlinkClick r:id="rId3"/>
              </a:rPr>
              <a:t>mogoudedji@groupmediacontact.com</a:t>
            </a:r>
            <a:endParaRPr lang="fr-FR" sz="500">
              <a:solidFill>
                <a:schemeClr val="tx1"/>
              </a:solidFill>
              <a:latin typeface="Helvetica" panose="020B0604020202020204" pitchFamily="34" charset="0"/>
              <a:cs typeface="Helvetica" panose="020B0604020202020204" pitchFamily="34" charset="0"/>
            </a:endParaRPr>
          </a:p>
          <a:p>
            <a:r>
              <a:rPr lang="fr-FR" sz="500">
                <a:solidFill>
                  <a:schemeClr val="tx1"/>
                </a:solidFill>
                <a:latin typeface="Helvetica" panose="020B0604020202020204" pitchFamily="34" charset="0"/>
                <a:cs typeface="Helvetica" panose="020B0604020202020204" pitchFamily="34" charset="0"/>
                <a:hlinkClick r:id="rId4"/>
              </a:rPr>
              <a:t>laguiah@groupmediacontact.com</a:t>
            </a:r>
            <a:endParaRPr lang="fr-FR" sz="500">
              <a:solidFill>
                <a:schemeClr val="tx1"/>
              </a:solidFill>
              <a:latin typeface="Helvetica" panose="020B0604020202020204" pitchFamily="34" charset="0"/>
              <a:cs typeface="Helvetica" panose="020B0604020202020204" pitchFamily="34" charset="0"/>
            </a:endParaRPr>
          </a:p>
          <a:p>
            <a:r>
              <a:rPr lang="fr-FR" sz="500">
                <a:solidFill>
                  <a:schemeClr val="tx1"/>
                </a:solidFill>
                <a:latin typeface="Helvetica" panose="020B0604020202020204" pitchFamily="34" charset="0"/>
                <a:cs typeface="Helvetica" panose="020B0604020202020204" pitchFamily="34" charset="0"/>
              </a:rPr>
              <a:t> </a:t>
            </a:r>
          </a:p>
          <a:p>
            <a:endParaRPr lang="fr-FR" sz="600">
              <a:solidFill>
                <a:schemeClr val="tx1"/>
              </a:solidFill>
              <a:latin typeface="Helvetica" panose="020B0604020202020204" pitchFamily="34" charset="0"/>
              <a:cs typeface="Helvetica" panose="020B0604020202020204" pitchFamily="34" charset="0"/>
            </a:endParaRPr>
          </a:p>
        </p:txBody>
      </p:sp>
      <p:sp>
        <p:nvSpPr>
          <p:cNvPr id="68" name="Rectangle 67"/>
          <p:cNvSpPr/>
          <p:nvPr/>
        </p:nvSpPr>
        <p:spPr>
          <a:xfrm>
            <a:off x="9928435" y="1820338"/>
            <a:ext cx="2120228" cy="197867"/>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69" name="Rectangle 68"/>
          <p:cNvSpPr/>
          <p:nvPr/>
        </p:nvSpPr>
        <p:spPr>
          <a:xfrm>
            <a:off x="9928435" y="2086003"/>
            <a:ext cx="2120228"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71" name="Rectangle 70"/>
          <p:cNvSpPr/>
          <p:nvPr/>
        </p:nvSpPr>
        <p:spPr>
          <a:xfrm>
            <a:off x="9938188" y="3318167"/>
            <a:ext cx="2120228"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72" name="Rectangle 71"/>
          <p:cNvSpPr/>
          <p:nvPr/>
        </p:nvSpPr>
        <p:spPr>
          <a:xfrm>
            <a:off x="9938188" y="3628614"/>
            <a:ext cx="2120228"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73" name="Rectangle 72"/>
          <p:cNvSpPr/>
          <p:nvPr/>
        </p:nvSpPr>
        <p:spPr>
          <a:xfrm>
            <a:off x="9938188" y="3905095"/>
            <a:ext cx="2120228" cy="18532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76" name="Rectangle 75"/>
          <p:cNvSpPr/>
          <p:nvPr/>
        </p:nvSpPr>
        <p:spPr>
          <a:xfrm>
            <a:off x="9938188" y="5599621"/>
            <a:ext cx="2120228"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79" name="Rectangle 78"/>
          <p:cNvSpPr/>
          <p:nvPr/>
        </p:nvSpPr>
        <p:spPr>
          <a:xfrm>
            <a:off x="1788672" y="2361163"/>
            <a:ext cx="3072341" cy="25018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Informing customers of the availability of other channels on social networks </a:t>
            </a:r>
            <a:endParaRPr lang="fr-FR" sz="700" b="1">
              <a:solidFill>
                <a:schemeClr val="tx1"/>
              </a:solidFill>
              <a:latin typeface="Helvetica" panose="020B0604020202020204" pitchFamily="34" charset="0"/>
              <a:cs typeface="Helvetica" panose="020B0604020202020204" pitchFamily="34" charset="0"/>
            </a:endParaRPr>
          </a:p>
        </p:txBody>
      </p:sp>
      <p:sp>
        <p:nvSpPr>
          <p:cNvPr id="80" name="Rectangle 79"/>
          <p:cNvSpPr/>
          <p:nvPr/>
        </p:nvSpPr>
        <p:spPr>
          <a:xfrm>
            <a:off x="4975227" y="2361163"/>
            <a:ext cx="1517966" cy="223457"/>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81" name="Rectangle 80"/>
          <p:cNvSpPr/>
          <p:nvPr/>
        </p:nvSpPr>
        <p:spPr>
          <a:xfrm>
            <a:off x="6610837" y="2384209"/>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82" name="Rectangle 81"/>
          <p:cNvSpPr/>
          <p:nvPr/>
        </p:nvSpPr>
        <p:spPr>
          <a:xfrm>
            <a:off x="8220418" y="2378137"/>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83" name="Rectangle 82"/>
          <p:cNvSpPr/>
          <p:nvPr/>
        </p:nvSpPr>
        <p:spPr>
          <a:xfrm>
            <a:off x="9941586" y="2374908"/>
            <a:ext cx="2120228"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84" name="Rectangle 83"/>
          <p:cNvSpPr/>
          <p:nvPr/>
        </p:nvSpPr>
        <p:spPr>
          <a:xfrm>
            <a:off x="1788672" y="2670447"/>
            <a:ext cx="3072341" cy="19285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Transferring calls to a programme at another site</a:t>
            </a:r>
            <a:endParaRPr lang="fr-FR" sz="700" b="1">
              <a:solidFill>
                <a:schemeClr val="tx1"/>
              </a:solidFill>
              <a:latin typeface="Helvetica" panose="020B0604020202020204" pitchFamily="34" charset="0"/>
              <a:cs typeface="Helvetica" panose="020B0604020202020204" pitchFamily="34" charset="0"/>
            </a:endParaRPr>
          </a:p>
        </p:txBody>
      </p:sp>
      <p:sp>
        <p:nvSpPr>
          <p:cNvPr id="85" name="Rectangle 84"/>
          <p:cNvSpPr/>
          <p:nvPr/>
        </p:nvSpPr>
        <p:spPr>
          <a:xfrm>
            <a:off x="4975227" y="2670447"/>
            <a:ext cx="1517966" cy="19285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latin typeface="Helvetica" panose="020B0604020202020204" pitchFamily="34" charset="0"/>
                <a:cs typeface="Helvetica" panose="020B0604020202020204" pitchFamily="34" charset="0"/>
              </a:rPr>
              <a:t>MTN</a:t>
            </a:r>
          </a:p>
          <a:p>
            <a:r>
              <a:rPr lang="fr-FR" sz="600" dirty="0">
                <a:solidFill>
                  <a:schemeClr val="tx1"/>
                </a:solidFill>
                <a:latin typeface="Helvetica" panose="020B0604020202020204" pitchFamily="34" charset="0"/>
                <a:cs typeface="Helvetica" panose="020B0604020202020204" pitchFamily="34" charset="0"/>
              </a:rPr>
              <a:t>ISD</a:t>
            </a:r>
          </a:p>
        </p:txBody>
      </p:sp>
      <p:sp>
        <p:nvSpPr>
          <p:cNvPr id="86" name="Rectangle 85"/>
          <p:cNvSpPr/>
          <p:nvPr/>
        </p:nvSpPr>
        <p:spPr>
          <a:xfrm>
            <a:off x="6610837" y="2666766"/>
            <a:ext cx="1517966" cy="19285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a:t>
            </a:r>
          </a:p>
          <a:p>
            <a:r>
              <a:rPr lang="fr-FR" sz="600">
                <a:solidFill>
                  <a:schemeClr val="tx1"/>
                </a:solidFill>
                <a:latin typeface="Helvetica" panose="020B0604020202020204" pitchFamily="34" charset="0"/>
                <a:cs typeface="Helvetica" panose="020B0604020202020204" pitchFamily="34" charset="0"/>
              </a:rPr>
              <a:t>Léandre AGUIAH</a:t>
            </a:r>
          </a:p>
          <a:p>
            <a:endParaRPr lang="fr-FR" sz="600">
              <a:solidFill>
                <a:schemeClr val="tx1"/>
              </a:solidFill>
              <a:latin typeface="Helvetica" panose="020B0604020202020204" pitchFamily="34" charset="0"/>
              <a:cs typeface="Helvetica" panose="020B0604020202020204" pitchFamily="34" charset="0"/>
            </a:endParaRPr>
          </a:p>
        </p:txBody>
      </p:sp>
      <p:sp>
        <p:nvSpPr>
          <p:cNvPr id="87" name="Rectangle 86"/>
          <p:cNvSpPr/>
          <p:nvPr/>
        </p:nvSpPr>
        <p:spPr>
          <a:xfrm>
            <a:off x="8220418" y="2660694"/>
            <a:ext cx="1517966" cy="19285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a:t>
            </a:r>
          </a:p>
          <a:p>
            <a:r>
              <a:rPr lang="fr-FR" sz="600">
                <a:solidFill>
                  <a:schemeClr val="tx1"/>
                </a:solidFill>
                <a:latin typeface="Helvetica" panose="020B0604020202020204" pitchFamily="34" charset="0"/>
                <a:cs typeface="Helvetica" panose="020B0604020202020204" pitchFamily="34" charset="0"/>
              </a:rPr>
              <a:t>+229 97 76 88 53</a:t>
            </a:r>
          </a:p>
          <a:p>
            <a:endParaRPr lang="fr-FR" sz="600">
              <a:solidFill>
                <a:schemeClr val="tx1"/>
              </a:solidFill>
              <a:latin typeface="Helvetica" panose="020B0604020202020204" pitchFamily="34" charset="0"/>
              <a:cs typeface="Helvetica" panose="020B0604020202020204" pitchFamily="34" charset="0"/>
            </a:endParaRPr>
          </a:p>
        </p:txBody>
      </p:sp>
      <p:sp>
        <p:nvSpPr>
          <p:cNvPr id="88" name="Rectangle 87"/>
          <p:cNvSpPr/>
          <p:nvPr/>
        </p:nvSpPr>
        <p:spPr>
          <a:xfrm>
            <a:off x="9941586" y="2657465"/>
            <a:ext cx="2120228" cy="19285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500">
              <a:solidFill>
                <a:schemeClr val="tx1"/>
              </a:solidFill>
              <a:latin typeface="Helvetica" panose="020B0604020202020204" pitchFamily="34" charset="0"/>
              <a:cs typeface="Helvetica" panose="020B0604020202020204" pitchFamily="34" charset="0"/>
              <a:hlinkClick r:id="" action="ppaction://noaction"/>
            </a:endParaRPr>
          </a:p>
          <a:p>
            <a:r>
              <a:rPr lang="fr-FR" sz="500">
                <a:solidFill>
                  <a:schemeClr val="tx1"/>
                </a:solidFill>
                <a:latin typeface="Helvetica" panose="020B0604020202020204" pitchFamily="34" charset="0"/>
                <a:cs typeface="Helvetica" panose="020B0604020202020204" pitchFamily="34" charset="0"/>
                <a:hlinkClick r:id="" action="ppaction://noaction"/>
              </a:rPr>
              <a:t>laguiah@groupmediacontact.com</a:t>
            </a:r>
            <a:endParaRPr lang="fr-FR" sz="500">
              <a:solidFill>
                <a:schemeClr val="tx1"/>
              </a:solidFill>
              <a:latin typeface="Helvetica" panose="020B0604020202020204" pitchFamily="34" charset="0"/>
              <a:cs typeface="Helvetica" panose="020B0604020202020204" pitchFamily="34" charset="0"/>
            </a:endParaRPr>
          </a:p>
          <a:p>
            <a:endParaRPr lang="fr-FR" sz="600">
              <a:solidFill>
                <a:schemeClr val="tx1"/>
              </a:solidFill>
              <a:latin typeface="Helvetica" panose="020B0604020202020204" pitchFamily="34" charset="0"/>
              <a:cs typeface="Helvetica" panose="020B0604020202020204" pitchFamily="34" charset="0"/>
            </a:endParaRPr>
          </a:p>
        </p:txBody>
      </p:sp>
      <p:sp>
        <p:nvSpPr>
          <p:cNvPr id="89" name="Rectangle 88"/>
          <p:cNvSpPr/>
          <p:nvPr/>
        </p:nvSpPr>
        <p:spPr>
          <a:xfrm>
            <a:off x="1785339" y="4198215"/>
            <a:ext cx="3072341" cy="23568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Assigning alternative channel or other programme codes to customer advisers</a:t>
            </a:r>
            <a:endParaRPr lang="fr-FR" sz="700" b="1">
              <a:solidFill>
                <a:schemeClr val="tx1"/>
              </a:solidFill>
              <a:latin typeface="Helvetica" panose="020B0604020202020204" pitchFamily="34" charset="0"/>
              <a:cs typeface="Helvetica" panose="020B0604020202020204" pitchFamily="34" charset="0"/>
            </a:endParaRPr>
          </a:p>
        </p:txBody>
      </p:sp>
      <p:sp>
        <p:nvSpPr>
          <p:cNvPr id="90" name="Rectangle 89"/>
          <p:cNvSpPr/>
          <p:nvPr/>
        </p:nvSpPr>
        <p:spPr>
          <a:xfrm>
            <a:off x="4971897" y="4199541"/>
            <a:ext cx="1517966" cy="18532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91" name="Rectangle 90"/>
          <p:cNvSpPr/>
          <p:nvPr/>
        </p:nvSpPr>
        <p:spPr>
          <a:xfrm>
            <a:off x="6607506" y="4195859"/>
            <a:ext cx="1517966" cy="18532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92" name="Rectangle 91"/>
          <p:cNvSpPr/>
          <p:nvPr/>
        </p:nvSpPr>
        <p:spPr>
          <a:xfrm>
            <a:off x="8217088" y="4189788"/>
            <a:ext cx="1517966" cy="18532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93" name="Rectangle 92"/>
          <p:cNvSpPr/>
          <p:nvPr/>
        </p:nvSpPr>
        <p:spPr>
          <a:xfrm>
            <a:off x="9938254" y="4186558"/>
            <a:ext cx="2120228" cy="18532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94" name="Rectangle 93"/>
          <p:cNvSpPr/>
          <p:nvPr/>
        </p:nvSpPr>
        <p:spPr>
          <a:xfrm>
            <a:off x="1780721" y="4484691"/>
            <a:ext cx="3072341" cy="18532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Transferring calls to a programme at another site</a:t>
            </a:r>
            <a:endParaRPr lang="fr-FR" sz="700" b="1">
              <a:solidFill>
                <a:schemeClr val="tx1"/>
              </a:solidFill>
              <a:latin typeface="Helvetica" panose="020B0604020202020204" pitchFamily="34" charset="0"/>
              <a:cs typeface="Helvetica" panose="020B0604020202020204" pitchFamily="34" charset="0"/>
            </a:endParaRPr>
          </a:p>
        </p:txBody>
      </p:sp>
      <p:sp>
        <p:nvSpPr>
          <p:cNvPr id="95" name="Rectangle 94"/>
          <p:cNvSpPr/>
          <p:nvPr/>
        </p:nvSpPr>
        <p:spPr>
          <a:xfrm>
            <a:off x="4967279" y="4484691"/>
            <a:ext cx="1517966" cy="185328"/>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dirty="0">
              <a:solidFill>
                <a:schemeClr val="tx1"/>
              </a:solidFill>
              <a:latin typeface="Helvetica" panose="020B0604020202020204" pitchFamily="34" charset="0"/>
              <a:cs typeface="Helvetica" panose="020B0604020202020204" pitchFamily="34" charset="0"/>
            </a:endParaRPr>
          </a:p>
          <a:p>
            <a:r>
              <a:rPr lang="fr-FR" sz="600" dirty="0">
                <a:solidFill>
                  <a:schemeClr val="tx1"/>
                </a:solidFill>
                <a:latin typeface="Helvetica" panose="020B0604020202020204" pitchFamily="34" charset="0"/>
                <a:cs typeface="Helvetica" panose="020B0604020202020204" pitchFamily="34" charset="0"/>
              </a:rPr>
              <a:t>MTN</a:t>
            </a:r>
          </a:p>
          <a:p>
            <a:r>
              <a:rPr lang="fr-FR" sz="600" dirty="0">
                <a:solidFill>
                  <a:schemeClr val="tx1"/>
                </a:solidFill>
                <a:latin typeface="Helvetica" panose="020B0604020202020204" pitchFamily="34" charset="0"/>
                <a:cs typeface="Helvetica" panose="020B0604020202020204" pitchFamily="34" charset="0"/>
              </a:rPr>
              <a:t>ISD</a:t>
            </a:r>
          </a:p>
          <a:p>
            <a:endParaRPr lang="fr-FR" sz="600" dirty="0">
              <a:solidFill>
                <a:schemeClr val="tx1"/>
              </a:solidFill>
              <a:latin typeface="Helvetica" panose="020B0604020202020204" pitchFamily="34" charset="0"/>
              <a:cs typeface="Helvetica" panose="020B0604020202020204" pitchFamily="34" charset="0"/>
            </a:endParaRPr>
          </a:p>
        </p:txBody>
      </p:sp>
      <p:sp>
        <p:nvSpPr>
          <p:cNvPr id="99" name="Rectangle 98"/>
          <p:cNvSpPr/>
          <p:nvPr/>
        </p:nvSpPr>
        <p:spPr>
          <a:xfrm>
            <a:off x="1775522" y="5885310"/>
            <a:ext cx="3072341" cy="256287"/>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Assigning alternative channel or other programme codes to customer advisers</a:t>
            </a:r>
            <a:endParaRPr lang="fr-FR" sz="700" b="1">
              <a:solidFill>
                <a:schemeClr val="tx1"/>
              </a:solidFill>
              <a:latin typeface="Helvetica" panose="020B0604020202020204" pitchFamily="34" charset="0"/>
              <a:cs typeface="Helvetica" panose="020B0604020202020204" pitchFamily="34" charset="0"/>
            </a:endParaRPr>
          </a:p>
        </p:txBody>
      </p:sp>
      <p:sp>
        <p:nvSpPr>
          <p:cNvPr id="100" name="Rectangle 99"/>
          <p:cNvSpPr/>
          <p:nvPr/>
        </p:nvSpPr>
        <p:spPr>
          <a:xfrm>
            <a:off x="4962077" y="5915088"/>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101" name="Rectangle 100"/>
          <p:cNvSpPr/>
          <p:nvPr/>
        </p:nvSpPr>
        <p:spPr>
          <a:xfrm>
            <a:off x="6597687" y="5911407"/>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102" name="Rectangle 101"/>
          <p:cNvSpPr/>
          <p:nvPr/>
        </p:nvSpPr>
        <p:spPr>
          <a:xfrm>
            <a:off x="8207268" y="5905335"/>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103" name="Rectangle 102"/>
          <p:cNvSpPr/>
          <p:nvPr/>
        </p:nvSpPr>
        <p:spPr>
          <a:xfrm>
            <a:off x="9928435" y="5902105"/>
            <a:ext cx="2120228"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104" name="Rectangle 103"/>
          <p:cNvSpPr/>
          <p:nvPr/>
        </p:nvSpPr>
        <p:spPr>
          <a:xfrm>
            <a:off x="1788672" y="6196898"/>
            <a:ext cx="3072341" cy="247709"/>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Informing customers of the availability of other channels on social networks </a:t>
            </a:r>
            <a:endParaRPr lang="fr-FR" sz="700" b="1">
              <a:solidFill>
                <a:schemeClr val="tx1"/>
              </a:solidFill>
              <a:latin typeface="Helvetica" panose="020B0604020202020204" pitchFamily="34" charset="0"/>
              <a:cs typeface="Helvetica" panose="020B0604020202020204" pitchFamily="34" charset="0"/>
            </a:endParaRPr>
          </a:p>
        </p:txBody>
      </p:sp>
      <p:sp>
        <p:nvSpPr>
          <p:cNvPr id="105" name="Rectangle 104"/>
          <p:cNvSpPr/>
          <p:nvPr/>
        </p:nvSpPr>
        <p:spPr>
          <a:xfrm>
            <a:off x="4975227" y="6198534"/>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106" name="Rectangle 105"/>
          <p:cNvSpPr/>
          <p:nvPr/>
        </p:nvSpPr>
        <p:spPr>
          <a:xfrm>
            <a:off x="6610837" y="6194853"/>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107" name="Rectangle 106"/>
          <p:cNvSpPr/>
          <p:nvPr/>
        </p:nvSpPr>
        <p:spPr>
          <a:xfrm>
            <a:off x="8220418" y="6188781"/>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108" name="Rectangle 107"/>
          <p:cNvSpPr/>
          <p:nvPr/>
        </p:nvSpPr>
        <p:spPr>
          <a:xfrm>
            <a:off x="9941586" y="6185551"/>
            <a:ext cx="2120228"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109" name="Rectangle 108"/>
          <p:cNvSpPr/>
          <p:nvPr/>
        </p:nvSpPr>
        <p:spPr>
          <a:xfrm>
            <a:off x="1788672" y="6499485"/>
            <a:ext cx="3072341" cy="19285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Transferring calls to a programme at another site</a:t>
            </a:r>
            <a:endParaRPr lang="fr-FR" sz="700" b="1">
              <a:solidFill>
                <a:schemeClr val="tx1"/>
              </a:solidFill>
              <a:latin typeface="Helvetica" panose="020B0604020202020204" pitchFamily="34" charset="0"/>
              <a:cs typeface="Helvetica" panose="020B0604020202020204" pitchFamily="34" charset="0"/>
            </a:endParaRPr>
          </a:p>
        </p:txBody>
      </p:sp>
      <p:sp>
        <p:nvSpPr>
          <p:cNvPr id="110" name="Rectangle 109"/>
          <p:cNvSpPr/>
          <p:nvPr/>
        </p:nvSpPr>
        <p:spPr>
          <a:xfrm>
            <a:off x="4975227" y="6499485"/>
            <a:ext cx="1517966" cy="19285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latin typeface="Helvetica" panose="020B0604020202020204" pitchFamily="34" charset="0"/>
                <a:cs typeface="Helvetica" panose="020B0604020202020204" pitchFamily="34" charset="0"/>
              </a:rPr>
              <a:t>MTN</a:t>
            </a:r>
          </a:p>
          <a:p>
            <a:r>
              <a:rPr lang="fr-FR" sz="600" dirty="0">
                <a:solidFill>
                  <a:schemeClr val="tx1"/>
                </a:solidFill>
                <a:latin typeface="Helvetica" panose="020B0604020202020204" pitchFamily="34" charset="0"/>
                <a:cs typeface="Helvetica" panose="020B0604020202020204" pitchFamily="34" charset="0"/>
              </a:rPr>
              <a:t>ISD</a:t>
            </a:r>
          </a:p>
        </p:txBody>
      </p:sp>
      <p:sp>
        <p:nvSpPr>
          <p:cNvPr id="2" name="ZoneTexte 1"/>
          <p:cNvSpPr txBox="1"/>
          <p:nvPr/>
        </p:nvSpPr>
        <p:spPr>
          <a:xfrm>
            <a:off x="239780" y="418812"/>
            <a:ext cx="4448064" cy="305233"/>
          </a:xfrm>
          <a:prstGeom prst="rect">
            <a:avLst/>
          </a:prstGeom>
          <a:noFill/>
        </p:spPr>
        <p:txBody>
          <a:bodyPr wrap="square" rtlCol="0">
            <a:spAutoFit/>
          </a:bodyPr>
          <a:lstStyle/>
          <a:p>
            <a:r>
              <a:rPr lang="fr-CI"/>
              <a:t>Call centre incident</a:t>
            </a:r>
            <a:endParaRPr lang="fr-FR"/>
          </a:p>
        </p:txBody>
      </p:sp>
      <p:sp>
        <p:nvSpPr>
          <p:cNvPr id="204" name="Rectangle 203"/>
          <p:cNvSpPr/>
          <p:nvPr/>
        </p:nvSpPr>
        <p:spPr>
          <a:xfrm>
            <a:off x="6576055" y="3013744"/>
            <a:ext cx="1517966" cy="231893"/>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Innocent d'ALMEIDA</a:t>
            </a:r>
          </a:p>
        </p:txBody>
      </p:sp>
      <p:sp>
        <p:nvSpPr>
          <p:cNvPr id="205" name="Rectangle 204"/>
          <p:cNvSpPr/>
          <p:nvPr/>
        </p:nvSpPr>
        <p:spPr>
          <a:xfrm>
            <a:off x="8185636" y="3013239"/>
            <a:ext cx="1517966" cy="226327"/>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+229 66 51 50 86</a:t>
            </a:r>
          </a:p>
        </p:txBody>
      </p:sp>
      <p:sp>
        <p:nvSpPr>
          <p:cNvPr id="206" name="Rectangle 205"/>
          <p:cNvSpPr/>
          <p:nvPr/>
        </p:nvSpPr>
        <p:spPr>
          <a:xfrm>
            <a:off x="9919954" y="3014954"/>
            <a:ext cx="2120228" cy="220899"/>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500">
                <a:solidFill>
                  <a:schemeClr val="tx1"/>
                </a:solidFill>
                <a:latin typeface="Helvetica" panose="020B0604020202020204" pitchFamily="34" charset="0"/>
                <a:cs typeface="Helvetica" panose="020B0604020202020204" pitchFamily="34" charset="0"/>
                <a:hlinkClick r:id="rId2"/>
              </a:rPr>
              <a:t>idalmeida@groupmediacontact.com</a:t>
            </a:r>
            <a:endParaRPr lang="fr-FR" sz="500">
              <a:solidFill>
                <a:schemeClr val="tx1"/>
              </a:solidFill>
              <a:latin typeface="Helvetica" panose="020B0604020202020204" pitchFamily="34" charset="0"/>
              <a:cs typeface="Helvetica" panose="020B0604020202020204" pitchFamily="34" charset="0"/>
            </a:endParaRPr>
          </a:p>
          <a:p>
            <a:endParaRPr lang="fr-FR" sz="600">
              <a:solidFill>
                <a:schemeClr val="tx1"/>
              </a:solidFill>
              <a:latin typeface="Helvetica" panose="020B0604020202020204" pitchFamily="34" charset="0"/>
              <a:cs typeface="Helvetica" panose="020B0604020202020204" pitchFamily="34" charset="0"/>
            </a:endParaRPr>
          </a:p>
        </p:txBody>
      </p:sp>
      <p:sp>
        <p:nvSpPr>
          <p:cNvPr id="208" name="Rectangle 207"/>
          <p:cNvSpPr/>
          <p:nvPr/>
        </p:nvSpPr>
        <p:spPr>
          <a:xfrm>
            <a:off x="6601084" y="4484972"/>
            <a:ext cx="1517966" cy="19285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a:t>
            </a:r>
          </a:p>
          <a:p>
            <a:r>
              <a:rPr lang="fr-FR" sz="600">
                <a:solidFill>
                  <a:schemeClr val="tx1"/>
                </a:solidFill>
                <a:latin typeface="Helvetica" panose="020B0604020202020204" pitchFamily="34" charset="0"/>
                <a:cs typeface="Helvetica" panose="020B0604020202020204" pitchFamily="34" charset="0"/>
              </a:rPr>
              <a:t>Léandre AGUIAH</a:t>
            </a:r>
          </a:p>
          <a:p>
            <a:endParaRPr lang="fr-FR" sz="600">
              <a:solidFill>
                <a:schemeClr val="tx1"/>
              </a:solidFill>
              <a:latin typeface="Helvetica" panose="020B0604020202020204" pitchFamily="34" charset="0"/>
              <a:cs typeface="Helvetica" panose="020B0604020202020204" pitchFamily="34" charset="0"/>
            </a:endParaRPr>
          </a:p>
        </p:txBody>
      </p:sp>
      <p:sp>
        <p:nvSpPr>
          <p:cNvPr id="209" name="Rectangle 208"/>
          <p:cNvSpPr/>
          <p:nvPr/>
        </p:nvSpPr>
        <p:spPr>
          <a:xfrm>
            <a:off x="8210664" y="4478900"/>
            <a:ext cx="1517966" cy="19285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a:t>
            </a:r>
          </a:p>
          <a:p>
            <a:r>
              <a:rPr lang="fr-FR" sz="600">
                <a:solidFill>
                  <a:schemeClr val="tx1"/>
                </a:solidFill>
                <a:latin typeface="Helvetica" panose="020B0604020202020204" pitchFamily="34" charset="0"/>
                <a:cs typeface="Helvetica" panose="020B0604020202020204" pitchFamily="34" charset="0"/>
              </a:rPr>
              <a:t>+229 97 76 88 53</a:t>
            </a:r>
          </a:p>
          <a:p>
            <a:endParaRPr lang="fr-FR" sz="600">
              <a:solidFill>
                <a:schemeClr val="tx1"/>
              </a:solidFill>
              <a:latin typeface="Helvetica" panose="020B0604020202020204" pitchFamily="34" charset="0"/>
              <a:cs typeface="Helvetica" panose="020B0604020202020204" pitchFamily="34" charset="0"/>
            </a:endParaRPr>
          </a:p>
        </p:txBody>
      </p:sp>
      <p:sp>
        <p:nvSpPr>
          <p:cNvPr id="210" name="Rectangle 209"/>
          <p:cNvSpPr/>
          <p:nvPr/>
        </p:nvSpPr>
        <p:spPr>
          <a:xfrm>
            <a:off x="9931832" y="4475670"/>
            <a:ext cx="2120228" cy="19285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500">
              <a:solidFill>
                <a:schemeClr val="tx1"/>
              </a:solidFill>
              <a:latin typeface="Helvetica" panose="020B0604020202020204" pitchFamily="34" charset="0"/>
              <a:cs typeface="Helvetica" panose="020B0604020202020204" pitchFamily="34" charset="0"/>
              <a:hlinkClick r:id="" action="ppaction://noaction"/>
            </a:endParaRPr>
          </a:p>
          <a:p>
            <a:r>
              <a:rPr lang="fr-FR" sz="500">
                <a:solidFill>
                  <a:schemeClr val="tx1"/>
                </a:solidFill>
                <a:latin typeface="Helvetica" panose="020B0604020202020204" pitchFamily="34" charset="0"/>
                <a:cs typeface="Helvetica" panose="020B0604020202020204" pitchFamily="34" charset="0"/>
                <a:hlinkClick r:id="" action="ppaction://noaction"/>
              </a:rPr>
              <a:t>laguiah@groupmediacontact.com</a:t>
            </a:r>
            <a:endParaRPr lang="fr-FR" sz="500">
              <a:solidFill>
                <a:schemeClr val="tx1"/>
              </a:solidFill>
              <a:latin typeface="Helvetica" panose="020B0604020202020204" pitchFamily="34" charset="0"/>
              <a:cs typeface="Helvetica" panose="020B0604020202020204" pitchFamily="34" charset="0"/>
            </a:endParaRPr>
          </a:p>
          <a:p>
            <a:endParaRPr lang="fr-FR" sz="600">
              <a:solidFill>
                <a:schemeClr val="tx1"/>
              </a:solidFill>
              <a:latin typeface="Helvetica" panose="020B0604020202020204" pitchFamily="34" charset="0"/>
              <a:cs typeface="Helvetica" panose="020B0604020202020204" pitchFamily="34" charset="0"/>
            </a:endParaRPr>
          </a:p>
        </p:txBody>
      </p:sp>
      <p:sp>
        <p:nvSpPr>
          <p:cNvPr id="211" name="Rectangle 210"/>
          <p:cNvSpPr/>
          <p:nvPr/>
        </p:nvSpPr>
        <p:spPr>
          <a:xfrm>
            <a:off x="6607440" y="4914011"/>
            <a:ext cx="1517966" cy="239117"/>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Innocent d'ALMEIDA</a:t>
            </a:r>
          </a:p>
        </p:txBody>
      </p:sp>
      <p:sp>
        <p:nvSpPr>
          <p:cNvPr id="212" name="Rectangle 211"/>
          <p:cNvSpPr/>
          <p:nvPr/>
        </p:nvSpPr>
        <p:spPr>
          <a:xfrm>
            <a:off x="8217021" y="4913506"/>
            <a:ext cx="1517966" cy="233551"/>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+229 66 51 50 86</a:t>
            </a:r>
          </a:p>
        </p:txBody>
      </p:sp>
      <p:sp>
        <p:nvSpPr>
          <p:cNvPr id="213" name="Rectangle 212"/>
          <p:cNvSpPr/>
          <p:nvPr/>
        </p:nvSpPr>
        <p:spPr>
          <a:xfrm>
            <a:off x="9951338" y="4920678"/>
            <a:ext cx="2120228" cy="22266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500">
                <a:solidFill>
                  <a:schemeClr val="tx1"/>
                </a:solidFill>
                <a:latin typeface="Helvetica" panose="020B0604020202020204" pitchFamily="34" charset="0"/>
                <a:cs typeface="Helvetica" panose="020B0604020202020204" pitchFamily="34" charset="0"/>
                <a:hlinkClick r:id="rId2"/>
              </a:rPr>
              <a:t>idalmeida@groupmediacontact.com</a:t>
            </a:r>
            <a:endParaRPr lang="fr-FR" sz="500">
              <a:solidFill>
                <a:schemeClr val="tx1"/>
              </a:solidFill>
              <a:latin typeface="Helvetica" panose="020B0604020202020204" pitchFamily="34" charset="0"/>
              <a:cs typeface="Helvetica" panose="020B0604020202020204" pitchFamily="34" charset="0"/>
            </a:endParaRPr>
          </a:p>
          <a:p>
            <a:endParaRPr lang="fr-FR" sz="600">
              <a:solidFill>
                <a:schemeClr val="tx1"/>
              </a:solidFill>
              <a:latin typeface="Helvetica" panose="020B0604020202020204" pitchFamily="34" charset="0"/>
              <a:cs typeface="Helvetica" panose="020B0604020202020204" pitchFamily="34" charset="0"/>
            </a:endParaRPr>
          </a:p>
        </p:txBody>
      </p:sp>
      <p:sp>
        <p:nvSpPr>
          <p:cNvPr id="214" name="Rectangle 213"/>
          <p:cNvSpPr/>
          <p:nvPr/>
        </p:nvSpPr>
        <p:spPr>
          <a:xfrm>
            <a:off x="4985035" y="5273082"/>
            <a:ext cx="1517966"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Operations</a:t>
            </a:r>
          </a:p>
          <a:p>
            <a:r>
              <a:rPr lang="fr-FR" sz="600">
                <a:solidFill>
                  <a:schemeClr val="tx1"/>
                </a:solidFill>
                <a:latin typeface="Helvetica" panose="020B0604020202020204" pitchFamily="34" charset="0"/>
                <a:cs typeface="Helvetica" panose="020B0604020202020204" pitchFamily="34" charset="0"/>
              </a:rPr>
              <a:t>Communication</a:t>
            </a:r>
          </a:p>
          <a:p>
            <a:r>
              <a:rPr lang="fr-FR" sz="600">
                <a:solidFill>
                  <a:schemeClr val="tx1"/>
                </a:solidFill>
                <a:latin typeface="Helvetica" panose="020B0604020202020204" pitchFamily="34" charset="0"/>
                <a:cs typeface="Helvetica" panose="020B0604020202020204" pitchFamily="34" charset="0"/>
              </a:rPr>
              <a:t>ISD</a:t>
            </a:r>
          </a:p>
        </p:txBody>
      </p:sp>
      <p:sp>
        <p:nvSpPr>
          <p:cNvPr id="215" name="Rectangle 214"/>
          <p:cNvSpPr/>
          <p:nvPr/>
        </p:nvSpPr>
        <p:spPr>
          <a:xfrm>
            <a:off x="6620645" y="5269401"/>
            <a:ext cx="1517966"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500">
              <a:solidFill>
                <a:schemeClr val="tx1"/>
              </a:solidFill>
              <a:latin typeface="Helvetica" panose="020B0604020202020204" pitchFamily="34" charset="0"/>
              <a:cs typeface="Helvetica" panose="020B0604020202020204" pitchFamily="34" charset="0"/>
            </a:endParaRPr>
          </a:p>
          <a:p>
            <a:r>
              <a:rPr lang="fr-FR" sz="500">
                <a:solidFill>
                  <a:schemeClr val="tx1"/>
                </a:solidFill>
                <a:latin typeface="Helvetica" panose="020B0604020202020204" pitchFamily="34" charset="0"/>
                <a:cs typeface="Helvetica" panose="020B0604020202020204" pitchFamily="34" charset="0"/>
              </a:rPr>
              <a:t>Innocent d'ALMEIDA</a:t>
            </a:r>
          </a:p>
          <a:p>
            <a:r>
              <a:rPr lang="fr-FR" sz="500">
                <a:solidFill>
                  <a:schemeClr val="tx1"/>
                </a:solidFill>
                <a:latin typeface="Helvetica" panose="020B0604020202020204" pitchFamily="34" charset="0"/>
                <a:cs typeface="Helvetica" panose="020B0604020202020204" pitchFamily="34" charset="0"/>
              </a:rPr>
              <a:t>Marius OGOUDEDJI</a:t>
            </a:r>
          </a:p>
          <a:p>
            <a:r>
              <a:rPr lang="fr-FR" sz="500">
                <a:solidFill>
                  <a:schemeClr val="tx1"/>
                </a:solidFill>
                <a:latin typeface="Helvetica" panose="020B0604020202020204" pitchFamily="34" charset="0"/>
                <a:cs typeface="Helvetica" panose="020B0604020202020204" pitchFamily="34" charset="0"/>
              </a:rPr>
              <a:t>Léandre AGUIAH</a:t>
            </a:r>
          </a:p>
          <a:p>
            <a:endParaRPr lang="fr-FR" sz="600">
              <a:solidFill>
                <a:schemeClr val="tx1"/>
              </a:solidFill>
              <a:latin typeface="Helvetica" panose="020B0604020202020204" pitchFamily="34" charset="0"/>
              <a:cs typeface="Helvetica" panose="020B0604020202020204" pitchFamily="34" charset="0"/>
            </a:endParaRPr>
          </a:p>
        </p:txBody>
      </p:sp>
      <p:sp>
        <p:nvSpPr>
          <p:cNvPr id="216" name="Rectangle 215"/>
          <p:cNvSpPr/>
          <p:nvPr/>
        </p:nvSpPr>
        <p:spPr>
          <a:xfrm>
            <a:off x="8230226" y="5263329"/>
            <a:ext cx="1517966"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a:p>
            <a:r>
              <a:rPr lang="fr-FR" sz="600">
                <a:solidFill>
                  <a:schemeClr val="tx1"/>
                </a:solidFill>
                <a:latin typeface="Helvetica" panose="020B0604020202020204" pitchFamily="34" charset="0"/>
                <a:cs typeface="Helvetica" panose="020B0604020202020204" pitchFamily="34" charset="0"/>
              </a:rPr>
              <a:t>+229 66 51 50 86</a:t>
            </a:r>
          </a:p>
          <a:p>
            <a:r>
              <a:rPr lang="fr-FR" sz="600">
                <a:solidFill>
                  <a:schemeClr val="tx1"/>
                </a:solidFill>
                <a:latin typeface="Helvetica" panose="020B0604020202020204" pitchFamily="34" charset="0"/>
                <a:cs typeface="Helvetica" panose="020B0604020202020204" pitchFamily="34" charset="0"/>
              </a:rPr>
              <a:t>+229 66 26 00 10</a:t>
            </a:r>
          </a:p>
          <a:p>
            <a:r>
              <a:rPr lang="fr-FR" sz="600">
                <a:solidFill>
                  <a:schemeClr val="tx1"/>
                </a:solidFill>
                <a:latin typeface="Helvetica" panose="020B0604020202020204" pitchFamily="34" charset="0"/>
                <a:cs typeface="Helvetica" panose="020B0604020202020204" pitchFamily="34" charset="0"/>
              </a:rPr>
              <a:t>+229 97 76 88 53</a:t>
            </a:r>
          </a:p>
          <a:p>
            <a:endParaRPr lang="fr-FR" sz="600">
              <a:solidFill>
                <a:schemeClr val="tx1"/>
              </a:solidFill>
              <a:latin typeface="Helvetica" panose="020B0604020202020204" pitchFamily="34" charset="0"/>
              <a:cs typeface="Helvetica" panose="020B0604020202020204" pitchFamily="34" charset="0"/>
            </a:endParaRPr>
          </a:p>
        </p:txBody>
      </p:sp>
      <p:sp>
        <p:nvSpPr>
          <p:cNvPr id="217" name="Rectangle 216"/>
          <p:cNvSpPr/>
          <p:nvPr/>
        </p:nvSpPr>
        <p:spPr>
          <a:xfrm>
            <a:off x="9951393" y="5260099"/>
            <a:ext cx="2133378"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500">
              <a:solidFill>
                <a:schemeClr val="tx1"/>
              </a:solidFill>
              <a:latin typeface="Helvetica" panose="020B0604020202020204" pitchFamily="34" charset="0"/>
              <a:cs typeface="Helvetica" panose="020B0604020202020204" pitchFamily="34" charset="0"/>
              <a:hlinkClick r:id="" action="ppaction://noaction"/>
            </a:endParaRPr>
          </a:p>
          <a:p>
            <a:endParaRPr lang="fr-FR" sz="500">
              <a:solidFill>
                <a:schemeClr val="tx1"/>
              </a:solidFill>
              <a:latin typeface="Helvetica" panose="020B0604020202020204" pitchFamily="34" charset="0"/>
              <a:cs typeface="Helvetica" panose="020B0604020202020204" pitchFamily="34" charset="0"/>
              <a:hlinkClick r:id="" action="ppaction://noaction"/>
            </a:endParaRPr>
          </a:p>
          <a:p>
            <a:r>
              <a:rPr lang="fr-FR" sz="500">
                <a:solidFill>
                  <a:schemeClr val="tx1"/>
                </a:solidFill>
                <a:latin typeface="Helvetica" panose="020B0604020202020204" pitchFamily="34" charset="0"/>
                <a:cs typeface="Helvetica" panose="020B0604020202020204" pitchFamily="34" charset="0"/>
                <a:hlinkClick r:id="" action="ppaction://noaction"/>
              </a:rPr>
              <a:t>idalmeida@groupmediacontact.com</a:t>
            </a:r>
            <a:endParaRPr lang="fr-FR" sz="500">
              <a:solidFill>
                <a:schemeClr val="tx1"/>
              </a:solidFill>
              <a:latin typeface="Helvetica" panose="020B0604020202020204" pitchFamily="34" charset="0"/>
              <a:cs typeface="Helvetica" panose="020B0604020202020204" pitchFamily="34" charset="0"/>
            </a:endParaRPr>
          </a:p>
          <a:p>
            <a:r>
              <a:rPr lang="fr-FR" sz="500">
                <a:solidFill>
                  <a:schemeClr val="tx1"/>
                </a:solidFill>
                <a:latin typeface="Helvetica" panose="020B0604020202020204" pitchFamily="34" charset="0"/>
                <a:cs typeface="Helvetica" panose="020B0604020202020204" pitchFamily="34" charset="0"/>
                <a:hlinkClick r:id="rId3"/>
              </a:rPr>
              <a:t>mogoudedji@groupmediacontact.com</a:t>
            </a:r>
            <a:endParaRPr lang="fr-FR" sz="500">
              <a:solidFill>
                <a:schemeClr val="tx1"/>
              </a:solidFill>
              <a:latin typeface="Helvetica" panose="020B0604020202020204" pitchFamily="34" charset="0"/>
              <a:cs typeface="Helvetica" panose="020B0604020202020204" pitchFamily="34" charset="0"/>
            </a:endParaRPr>
          </a:p>
          <a:p>
            <a:r>
              <a:rPr lang="fr-FR" sz="500">
                <a:solidFill>
                  <a:schemeClr val="tx1"/>
                </a:solidFill>
                <a:latin typeface="Helvetica" panose="020B0604020202020204" pitchFamily="34" charset="0"/>
                <a:cs typeface="Helvetica" panose="020B0604020202020204" pitchFamily="34" charset="0"/>
                <a:hlinkClick r:id="rId4"/>
              </a:rPr>
              <a:t>laguiah@groupmediacontact.com</a:t>
            </a:r>
            <a:endParaRPr lang="fr-FR" sz="500">
              <a:solidFill>
                <a:schemeClr val="tx1"/>
              </a:solidFill>
              <a:latin typeface="Helvetica" panose="020B0604020202020204" pitchFamily="34" charset="0"/>
              <a:cs typeface="Helvetica" panose="020B0604020202020204" pitchFamily="34" charset="0"/>
            </a:endParaRPr>
          </a:p>
          <a:p>
            <a:r>
              <a:rPr lang="fr-FR" sz="500">
                <a:solidFill>
                  <a:schemeClr val="tx1"/>
                </a:solidFill>
                <a:latin typeface="Helvetica" panose="020B0604020202020204" pitchFamily="34" charset="0"/>
                <a:cs typeface="Helvetica" panose="020B0604020202020204" pitchFamily="34" charset="0"/>
              </a:rPr>
              <a:t> </a:t>
            </a:r>
          </a:p>
          <a:p>
            <a:endParaRPr lang="fr-FR" sz="600">
              <a:solidFill>
                <a:schemeClr val="tx1"/>
              </a:solidFill>
              <a:latin typeface="Helvetica" panose="020B0604020202020204" pitchFamily="34" charset="0"/>
              <a:cs typeface="Helvetica" panose="020B0604020202020204" pitchFamily="34" charset="0"/>
            </a:endParaRPr>
          </a:p>
        </p:txBody>
      </p:sp>
      <p:sp>
        <p:nvSpPr>
          <p:cNvPr id="218" name="Rectangle 217"/>
          <p:cNvSpPr/>
          <p:nvPr/>
        </p:nvSpPr>
        <p:spPr>
          <a:xfrm>
            <a:off x="6610715" y="6506097"/>
            <a:ext cx="1517966" cy="19285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a:t>
            </a:r>
          </a:p>
          <a:p>
            <a:r>
              <a:rPr lang="fr-FR" sz="600">
                <a:solidFill>
                  <a:schemeClr val="tx1"/>
                </a:solidFill>
                <a:latin typeface="Helvetica" panose="020B0604020202020204" pitchFamily="34" charset="0"/>
                <a:cs typeface="Helvetica" panose="020B0604020202020204" pitchFamily="34" charset="0"/>
              </a:rPr>
              <a:t>Léandre AGUIAH</a:t>
            </a:r>
          </a:p>
          <a:p>
            <a:endParaRPr lang="fr-FR" sz="600">
              <a:solidFill>
                <a:schemeClr val="tx1"/>
              </a:solidFill>
              <a:latin typeface="Helvetica" panose="020B0604020202020204" pitchFamily="34" charset="0"/>
              <a:cs typeface="Helvetica" panose="020B0604020202020204" pitchFamily="34" charset="0"/>
            </a:endParaRPr>
          </a:p>
        </p:txBody>
      </p:sp>
      <p:sp>
        <p:nvSpPr>
          <p:cNvPr id="219" name="Rectangle 218"/>
          <p:cNvSpPr/>
          <p:nvPr/>
        </p:nvSpPr>
        <p:spPr>
          <a:xfrm>
            <a:off x="8220295" y="6500025"/>
            <a:ext cx="1517966" cy="19285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a:t>
            </a:r>
          </a:p>
          <a:p>
            <a:r>
              <a:rPr lang="fr-FR" sz="600">
                <a:solidFill>
                  <a:schemeClr val="tx1"/>
                </a:solidFill>
                <a:latin typeface="Helvetica" panose="020B0604020202020204" pitchFamily="34" charset="0"/>
                <a:cs typeface="Helvetica" panose="020B0604020202020204" pitchFamily="34" charset="0"/>
              </a:rPr>
              <a:t>+229 97 76 88 53</a:t>
            </a:r>
          </a:p>
          <a:p>
            <a:endParaRPr lang="fr-FR" sz="600">
              <a:solidFill>
                <a:schemeClr val="tx1"/>
              </a:solidFill>
              <a:latin typeface="Helvetica" panose="020B0604020202020204" pitchFamily="34" charset="0"/>
              <a:cs typeface="Helvetica" panose="020B0604020202020204" pitchFamily="34" charset="0"/>
            </a:endParaRPr>
          </a:p>
        </p:txBody>
      </p:sp>
      <p:sp>
        <p:nvSpPr>
          <p:cNvPr id="220" name="Rectangle 219"/>
          <p:cNvSpPr/>
          <p:nvPr/>
        </p:nvSpPr>
        <p:spPr>
          <a:xfrm>
            <a:off x="9941463" y="6496795"/>
            <a:ext cx="2120228" cy="19285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500">
              <a:solidFill>
                <a:schemeClr val="tx1"/>
              </a:solidFill>
              <a:latin typeface="Helvetica" panose="020B0604020202020204" pitchFamily="34" charset="0"/>
              <a:cs typeface="Helvetica" panose="020B0604020202020204" pitchFamily="34" charset="0"/>
              <a:hlinkClick r:id="" action="ppaction://noaction"/>
            </a:endParaRPr>
          </a:p>
          <a:p>
            <a:r>
              <a:rPr lang="fr-FR" sz="500">
                <a:solidFill>
                  <a:schemeClr val="tx1"/>
                </a:solidFill>
                <a:latin typeface="Helvetica" panose="020B0604020202020204" pitchFamily="34" charset="0"/>
                <a:cs typeface="Helvetica" panose="020B0604020202020204" pitchFamily="34" charset="0"/>
                <a:hlinkClick r:id="" action="ppaction://noaction"/>
              </a:rPr>
              <a:t>laguiah@groupmediacontact.com</a:t>
            </a:r>
            <a:endParaRPr lang="fr-FR" sz="500">
              <a:solidFill>
                <a:schemeClr val="tx1"/>
              </a:solidFill>
              <a:latin typeface="Helvetica" panose="020B0604020202020204" pitchFamily="34" charset="0"/>
              <a:cs typeface="Helvetica" panose="020B0604020202020204" pitchFamily="34" charset="0"/>
            </a:endParaRPr>
          </a:p>
          <a:p>
            <a:endParaRPr lang="fr-FR" sz="60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88785875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Rectangle 270"/>
          <p:cNvSpPr/>
          <p:nvPr/>
        </p:nvSpPr>
        <p:spPr>
          <a:xfrm>
            <a:off x="1358627" y="5066641"/>
            <a:ext cx="1028409" cy="574294"/>
          </a:xfrm>
          <a:prstGeom prst="rect">
            <a:avLst/>
          </a:prstGeom>
          <a:pattFill prst="ltUpDiag">
            <a:fgClr>
              <a:schemeClr val="tx1">
                <a:lumMod val="50000"/>
                <a:lumOff val="5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5" name="Rectangle 184"/>
          <p:cNvSpPr/>
          <p:nvPr/>
        </p:nvSpPr>
        <p:spPr>
          <a:xfrm>
            <a:off x="416997" y="1223747"/>
            <a:ext cx="11655028" cy="4597631"/>
          </a:xfrm>
          <a:prstGeom prst="rect">
            <a:avLst/>
          </a:prstGeom>
          <a:no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6" name="Rectangle 185"/>
          <p:cNvSpPr/>
          <p:nvPr/>
        </p:nvSpPr>
        <p:spPr>
          <a:xfrm>
            <a:off x="423584" y="5821378"/>
            <a:ext cx="11648441" cy="878186"/>
          </a:xfrm>
          <a:prstGeom prst="rect">
            <a:avLst/>
          </a:prstGeom>
          <a:solidFill>
            <a:schemeClr val="bg1"/>
          </a:solid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 name="Rectangle 3"/>
          <p:cNvSpPr/>
          <p:nvPr/>
        </p:nvSpPr>
        <p:spPr>
          <a:xfrm>
            <a:off x="136186" y="4222"/>
            <a:ext cx="11935839" cy="305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a:solidFill>
                  <a:prstClr val="white"/>
                </a:solidFill>
              </a:rPr>
              <a:t>Business continuity plan</a:t>
            </a:r>
          </a:p>
        </p:txBody>
      </p:sp>
      <p:sp>
        <p:nvSpPr>
          <p:cNvPr id="5" name="Rectangle 4"/>
          <p:cNvSpPr/>
          <p:nvPr/>
        </p:nvSpPr>
        <p:spPr>
          <a:xfrm>
            <a:off x="593406" y="1245140"/>
            <a:ext cx="282102" cy="5234872"/>
          </a:xfrm>
          <a:prstGeom prst="rect">
            <a:avLst/>
          </a:prstGeom>
        </p:spPr>
        <p:style>
          <a:lnRef idx="0">
            <a:schemeClr val="accent2"/>
          </a:lnRef>
          <a:fillRef idx="3">
            <a:schemeClr val="accent2"/>
          </a:fillRef>
          <a:effectRef idx="3">
            <a:schemeClr val="accent2"/>
          </a:effectRef>
          <a:fontRef idx="minor">
            <a:schemeClr val="lt1"/>
          </a:fontRef>
        </p:style>
        <p:txBody>
          <a:bodyPr vert="vert270" rtlCol="0" anchor="ctr"/>
          <a:lstStyle/>
          <a:p>
            <a:pPr algn="ctr"/>
            <a:r>
              <a:rPr lang="fr-FR" b="1">
                <a:solidFill>
                  <a:prstClr val="black"/>
                </a:solidFill>
              </a:rPr>
              <a:t>Less than 6 hours</a:t>
            </a:r>
          </a:p>
        </p:txBody>
      </p:sp>
      <p:sp>
        <p:nvSpPr>
          <p:cNvPr id="7" name="Rectangle 6"/>
          <p:cNvSpPr/>
          <p:nvPr/>
        </p:nvSpPr>
        <p:spPr>
          <a:xfrm>
            <a:off x="1358629" y="1351895"/>
            <a:ext cx="888460" cy="426087"/>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a:solidFill>
                  <a:prstClr val="white"/>
                </a:solidFill>
              </a:rPr>
              <a:t>Unavailability of telecom networks</a:t>
            </a:r>
          </a:p>
        </p:txBody>
      </p:sp>
      <p:sp>
        <p:nvSpPr>
          <p:cNvPr id="8" name="Rectangle 7"/>
          <p:cNvSpPr/>
          <p:nvPr/>
        </p:nvSpPr>
        <p:spPr>
          <a:xfrm>
            <a:off x="1357375" y="2308023"/>
            <a:ext cx="888460" cy="539624"/>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err="1">
                <a:solidFill>
                  <a:prstClr val="white"/>
                </a:solidFill>
              </a:rPr>
              <a:t>Unavailability</a:t>
            </a:r>
            <a:r>
              <a:rPr lang="fr-FR" sz="900" b="1" dirty="0">
                <a:solidFill>
                  <a:prstClr val="white"/>
                </a:solidFill>
              </a:rPr>
              <a:t> of the MCB </a:t>
            </a:r>
            <a:r>
              <a:rPr lang="fr-FR" sz="900" b="1" dirty="0" err="1">
                <a:solidFill>
                  <a:prstClr val="white"/>
                </a:solidFill>
              </a:rPr>
              <a:t>website</a:t>
            </a:r>
            <a:endParaRPr lang="fr-FR" sz="900" b="1" dirty="0">
              <a:solidFill>
                <a:prstClr val="white"/>
              </a:solidFill>
            </a:endParaRPr>
          </a:p>
        </p:txBody>
      </p:sp>
      <p:sp>
        <p:nvSpPr>
          <p:cNvPr id="9" name="Rectangle 8"/>
          <p:cNvSpPr/>
          <p:nvPr/>
        </p:nvSpPr>
        <p:spPr>
          <a:xfrm>
            <a:off x="1358629" y="3363192"/>
            <a:ext cx="888460" cy="352138"/>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a:solidFill>
                  <a:prstClr val="white"/>
                </a:solidFill>
              </a:rPr>
              <a:t>Natural disaster</a:t>
            </a:r>
          </a:p>
        </p:txBody>
      </p:sp>
      <p:sp>
        <p:nvSpPr>
          <p:cNvPr id="11" name="Rectangle 10"/>
          <p:cNvSpPr/>
          <p:nvPr/>
        </p:nvSpPr>
        <p:spPr>
          <a:xfrm>
            <a:off x="1358628" y="4262565"/>
            <a:ext cx="888460" cy="370599"/>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a:solidFill>
                  <a:prstClr val="white"/>
                </a:solidFill>
              </a:rPr>
              <a:t>Staff strike</a:t>
            </a:r>
          </a:p>
        </p:txBody>
      </p:sp>
      <p:sp>
        <p:nvSpPr>
          <p:cNvPr id="12" name="Rectangle 11"/>
          <p:cNvSpPr/>
          <p:nvPr/>
        </p:nvSpPr>
        <p:spPr>
          <a:xfrm>
            <a:off x="1358628" y="6019194"/>
            <a:ext cx="888460" cy="426087"/>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a:solidFill>
                  <a:prstClr val="white"/>
                </a:solidFill>
              </a:rPr>
              <a:t>Malfunction </a:t>
            </a:r>
          </a:p>
          <a:p>
            <a:pPr algn="ctr"/>
            <a:r>
              <a:rPr lang="fr-FR" sz="900" b="1">
                <a:solidFill>
                  <a:prstClr val="white"/>
                </a:solidFill>
              </a:rPr>
              <a:t>IF</a:t>
            </a:r>
          </a:p>
        </p:txBody>
      </p:sp>
      <p:sp>
        <p:nvSpPr>
          <p:cNvPr id="6" name="Rectangle 5"/>
          <p:cNvSpPr/>
          <p:nvPr/>
        </p:nvSpPr>
        <p:spPr>
          <a:xfrm>
            <a:off x="1076527" y="1245139"/>
            <a:ext cx="282102" cy="5226668"/>
          </a:xfrm>
          <a:prstGeom prst="rect">
            <a:avLst/>
          </a:prstGeom>
        </p:spPr>
        <p:style>
          <a:lnRef idx="0">
            <a:schemeClr val="accent2"/>
          </a:lnRef>
          <a:fillRef idx="3">
            <a:schemeClr val="accent2"/>
          </a:fillRef>
          <a:effectRef idx="3">
            <a:schemeClr val="accent2"/>
          </a:effectRef>
          <a:fontRef idx="minor">
            <a:schemeClr val="lt1"/>
          </a:fontRef>
        </p:style>
        <p:txBody>
          <a:bodyPr vert="vert270" rtlCol="0" anchor="ctr"/>
          <a:lstStyle/>
          <a:p>
            <a:pPr algn="ctr"/>
            <a:r>
              <a:rPr lang="fr-FR" b="1">
                <a:solidFill>
                  <a:prstClr val="black"/>
                </a:solidFill>
              </a:rPr>
              <a:t>More than 6 hours</a:t>
            </a:r>
          </a:p>
        </p:txBody>
      </p:sp>
      <p:sp>
        <p:nvSpPr>
          <p:cNvPr id="13" name="Rectangle 12"/>
          <p:cNvSpPr/>
          <p:nvPr/>
        </p:nvSpPr>
        <p:spPr>
          <a:xfrm>
            <a:off x="2526984" y="1305223"/>
            <a:ext cx="1317201" cy="6814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err="1">
                <a:solidFill>
                  <a:prstClr val="black"/>
                </a:solidFill>
              </a:rPr>
              <a:t>Informing</a:t>
            </a:r>
            <a:r>
              <a:rPr lang="fr-FR" sz="1000" b="1" dirty="0">
                <a:solidFill>
                  <a:prstClr val="black"/>
                </a:solidFill>
              </a:rPr>
              <a:t> the </a:t>
            </a:r>
            <a:r>
              <a:rPr lang="fr-FR" sz="1000" b="1" dirty="0" err="1">
                <a:solidFill>
                  <a:prstClr val="black"/>
                </a:solidFill>
              </a:rPr>
              <a:t>steering</a:t>
            </a:r>
            <a:r>
              <a:rPr lang="fr-FR" sz="1000" b="1" dirty="0">
                <a:solidFill>
                  <a:prstClr val="black"/>
                </a:solidFill>
              </a:rPr>
              <a:t> </a:t>
            </a:r>
            <a:r>
              <a:rPr lang="fr-FR" sz="1000" b="1" dirty="0" err="1">
                <a:solidFill>
                  <a:prstClr val="black"/>
                </a:solidFill>
              </a:rPr>
              <a:t>committee</a:t>
            </a:r>
            <a:r>
              <a:rPr lang="fr-FR" sz="1000" b="1" dirty="0">
                <a:solidFill>
                  <a:prstClr val="black"/>
                </a:solidFill>
              </a:rPr>
              <a:t>, the ISD and the MTN programmes</a:t>
            </a:r>
          </a:p>
        </p:txBody>
      </p:sp>
      <p:sp>
        <p:nvSpPr>
          <p:cNvPr id="14" name="Rectangle 13"/>
          <p:cNvSpPr/>
          <p:nvPr/>
        </p:nvSpPr>
        <p:spPr>
          <a:xfrm>
            <a:off x="2733455" y="2320574"/>
            <a:ext cx="1133285" cy="5145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Informing management, ISD and programmes</a:t>
            </a:r>
          </a:p>
        </p:txBody>
      </p:sp>
      <p:sp>
        <p:nvSpPr>
          <p:cNvPr id="15" name="Rectangle 14"/>
          <p:cNvSpPr/>
          <p:nvPr/>
        </p:nvSpPr>
        <p:spPr>
          <a:xfrm>
            <a:off x="4099601" y="2320040"/>
            <a:ext cx="1465240" cy="5171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err="1">
                <a:solidFill>
                  <a:prstClr val="black"/>
                </a:solidFill>
              </a:rPr>
              <a:t>Identify</a:t>
            </a:r>
            <a:r>
              <a:rPr lang="fr-FR" sz="1000" b="1" dirty="0">
                <a:solidFill>
                  <a:prstClr val="black"/>
                </a:solidFill>
              </a:rPr>
              <a:t> </a:t>
            </a:r>
            <a:r>
              <a:rPr lang="fr-FR" sz="1000" b="1" dirty="0" err="1">
                <a:solidFill>
                  <a:prstClr val="black"/>
                </a:solidFill>
              </a:rPr>
              <a:t>impacted</a:t>
            </a:r>
            <a:r>
              <a:rPr lang="fr-FR" sz="1000" b="1" dirty="0">
                <a:solidFill>
                  <a:prstClr val="black"/>
                </a:solidFill>
              </a:rPr>
              <a:t> programmes and </a:t>
            </a:r>
            <a:r>
              <a:rPr lang="fr-FR" sz="1000" b="1" dirty="0" err="1">
                <a:solidFill>
                  <a:prstClr val="black"/>
                </a:solidFill>
              </a:rPr>
              <a:t>inform</a:t>
            </a:r>
            <a:r>
              <a:rPr lang="fr-FR" sz="1000" b="1" dirty="0">
                <a:solidFill>
                  <a:prstClr val="black"/>
                </a:solidFill>
              </a:rPr>
              <a:t> MTN</a:t>
            </a:r>
          </a:p>
        </p:txBody>
      </p:sp>
      <p:sp>
        <p:nvSpPr>
          <p:cNvPr id="18" name="Rectangle 17"/>
          <p:cNvSpPr/>
          <p:nvPr/>
        </p:nvSpPr>
        <p:spPr>
          <a:xfrm>
            <a:off x="5780210" y="4058574"/>
            <a:ext cx="1239956" cy="7710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Allocate resources from another subsidiary to the affected programmes</a:t>
            </a:r>
          </a:p>
        </p:txBody>
      </p:sp>
      <p:sp>
        <p:nvSpPr>
          <p:cNvPr id="19" name="Rectangle 18"/>
          <p:cNvSpPr/>
          <p:nvPr/>
        </p:nvSpPr>
        <p:spPr>
          <a:xfrm>
            <a:off x="2832371" y="6020321"/>
            <a:ext cx="1449421" cy="4260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Informing OD and planning</a:t>
            </a:r>
          </a:p>
        </p:txBody>
      </p:sp>
      <p:sp>
        <p:nvSpPr>
          <p:cNvPr id="20" name="Rectangle 19"/>
          <p:cNvSpPr/>
          <p:nvPr/>
        </p:nvSpPr>
        <p:spPr>
          <a:xfrm>
            <a:off x="4622800" y="6028272"/>
            <a:ext cx="1708841" cy="4260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Invite CCs to carry out manual registration</a:t>
            </a:r>
          </a:p>
        </p:txBody>
      </p:sp>
      <p:sp>
        <p:nvSpPr>
          <p:cNvPr id="21" name="Rectangle 20"/>
          <p:cNvSpPr/>
          <p:nvPr/>
        </p:nvSpPr>
        <p:spPr>
          <a:xfrm>
            <a:off x="6757089" y="6028272"/>
            <a:ext cx="1449421" cy="4260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Monitors the recovery of the IS</a:t>
            </a:r>
          </a:p>
        </p:txBody>
      </p:sp>
      <p:sp>
        <p:nvSpPr>
          <p:cNvPr id="22" name="Rectangle 21"/>
          <p:cNvSpPr/>
          <p:nvPr/>
        </p:nvSpPr>
        <p:spPr>
          <a:xfrm>
            <a:off x="8584782" y="6019194"/>
            <a:ext cx="1610111" cy="4260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Identify one or more CCs to deport customer data into the IS</a:t>
            </a:r>
          </a:p>
        </p:txBody>
      </p:sp>
      <p:sp>
        <p:nvSpPr>
          <p:cNvPr id="26" name="Rectangle 25"/>
          <p:cNvSpPr/>
          <p:nvPr/>
        </p:nvSpPr>
        <p:spPr>
          <a:xfrm>
            <a:off x="3557081" y="424923"/>
            <a:ext cx="2751063" cy="65060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Inform customers by SMS and invite them on other available channels. Continuously inform MCB on the progress of the resolution of the incident (Estimate the resolution time)</a:t>
            </a:r>
          </a:p>
        </p:txBody>
      </p:sp>
      <p:grpSp>
        <p:nvGrpSpPr>
          <p:cNvPr id="58" name="Groupe 57"/>
          <p:cNvGrpSpPr/>
          <p:nvPr/>
        </p:nvGrpSpPr>
        <p:grpSpPr>
          <a:xfrm>
            <a:off x="9230472" y="607833"/>
            <a:ext cx="398834" cy="273381"/>
            <a:chOff x="6138677" y="621098"/>
            <a:chExt cx="398834" cy="273381"/>
          </a:xfrm>
        </p:grpSpPr>
        <p:sp>
          <p:nvSpPr>
            <p:cNvPr id="27" name="Hexagone 26"/>
            <p:cNvSpPr/>
            <p:nvPr/>
          </p:nvSpPr>
          <p:spPr>
            <a:xfrm>
              <a:off x="6158644" y="621098"/>
              <a:ext cx="339444" cy="273381"/>
            </a:xfrm>
            <a:prstGeom prst="hex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8" name="ZoneTexte 27"/>
            <p:cNvSpPr txBox="1"/>
            <p:nvPr/>
          </p:nvSpPr>
          <p:spPr>
            <a:xfrm>
              <a:off x="6138677" y="630611"/>
              <a:ext cx="398834" cy="261610"/>
            </a:xfrm>
            <a:prstGeom prst="rect">
              <a:avLst/>
            </a:prstGeom>
            <a:noFill/>
          </p:spPr>
          <p:txBody>
            <a:bodyPr wrap="square" rtlCol="0">
              <a:spAutoFit/>
            </a:bodyPr>
            <a:lstStyle/>
            <a:p>
              <a:pPr algn="ctr"/>
              <a:r>
                <a:rPr lang="fr-FR" sz="1100" b="1">
                  <a:solidFill>
                    <a:prstClr val="white"/>
                  </a:solidFill>
                </a:rPr>
                <a:t>End</a:t>
              </a:r>
            </a:p>
          </p:txBody>
        </p:sp>
      </p:grpSp>
      <p:grpSp>
        <p:nvGrpSpPr>
          <p:cNvPr id="62" name="Groupe 61"/>
          <p:cNvGrpSpPr/>
          <p:nvPr/>
        </p:nvGrpSpPr>
        <p:grpSpPr>
          <a:xfrm>
            <a:off x="8974013" y="4286815"/>
            <a:ext cx="398834" cy="273381"/>
            <a:chOff x="6999051" y="4337848"/>
            <a:chExt cx="398834" cy="273381"/>
          </a:xfrm>
        </p:grpSpPr>
        <p:sp>
          <p:nvSpPr>
            <p:cNvPr id="25" name="Hexagone 24"/>
            <p:cNvSpPr/>
            <p:nvPr/>
          </p:nvSpPr>
          <p:spPr>
            <a:xfrm>
              <a:off x="7028746" y="4337848"/>
              <a:ext cx="339444" cy="273381"/>
            </a:xfrm>
            <a:prstGeom prst="hex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9" name="ZoneTexte 28"/>
            <p:cNvSpPr txBox="1"/>
            <p:nvPr/>
          </p:nvSpPr>
          <p:spPr>
            <a:xfrm>
              <a:off x="6999051" y="4343733"/>
              <a:ext cx="398834" cy="261610"/>
            </a:xfrm>
            <a:prstGeom prst="rect">
              <a:avLst/>
            </a:prstGeom>
            <a:noFill/>
          </p:spPr>
          <p:txBody>
            <a:bodyPr wrap="square" rtlCol="0">
              <a:spAutoFit/>
            </a:bodyPr>
            <a:lstStyle/>
            <a:p>
              <a:pPr algn="ctr"/>
              <a:r>
                <a:rPr lang="fr-FR" sz="1100" b="1">
                  <a:solidFill>
                    <a:prstClr val="white"/>
                  </a:solidFill>
                </a:rPr>
                <a:t>End</a:t>
              </a:r>
            </a:p>
          </p:txBody>
        </p:sp>
      </p:grpSp>
      <p:sp>
        <p:nvSpPr>
          <p:cNvPr id="31" name="Rectangle 30"/>
          <p:cNvSpPr/>
          <p:nvPr/>
        </p:nvSpPr>
        <p:spPr>
          <a:xfrm>
            <a:off x="8297552" y="1751919"/>
            <a:ext cx="803675" cy="2186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Telework</a:t>
            </a:r>
          </a:p>
        </p:txBody>
      </p:sp>
      <p:cxnSp>
        <p:nvCxnSpPr>
          <p:cNvPr id="46" name="Connecteur droit avec flèche 45"/>
          <p:cNvCxnSpPr/>
          <p:nvPr/>
        </p:nvCxnSpPr>
        <p:spPr>
          <a:xfrm rot="-900000">
            <a:off x="2247089" y="1564939"/>
            <a:ext cx="279895" cy="8099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Connecteur droit avec flèche 54"/>
          <p:cNvCxnSpPr>
            <a:stCxn id="49" idx="3"/>
            <a:endCxn id="26" idx="1"/>
          </p:cNvCxnSpPr>
          <p:nvPr/>
        </p:nvCxnSpPr>
        <p:spPr>
          <a:xfrm flipV="1">
            <a:off x="2309858" y="750227"/>
            <a:ext cx="1247223" cy="1927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Connecteur droit avec flèche 58"/>
          <p:cNvCxnSpPr>
            <a:stCxn id="26" idx="3"/>
            <a:endCxn id="111" idx="1"/>
          </p:cNvCxnSpPr>
          <p:nvPr/>
        </p:nvCxnSpPr>
        <p:spPr>
          <a:xfrm flipV="1">
            <a:off x="6308144" y="749710"/>
            <a:ext cx="481524" cy="51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Organigramme : Document 62"/>
          <p:cNvSpPr/>
          <p:nvPr/>
        </p:nvSpPr>
        <p:spPr>
          <a:xfrm>
            <a:off x="3445291" y="1934909"/>
            <a:ext cx="379379" cy="170728"/>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prstClr val="white"/>
                </a:solidFill>
              </a:rPr>
              <a:t>Mail</a:t>
            </a:r>
          </a:p>
        </p:txBody>
      </p:sp>
      <p:cxnSp>
        <p:nvCxnSpPr>
          <p:cNvPr id="66" name="Connecteur droit avec flèche 65"/>
          <p:cNvCxnSpPr/>
          <p:nvPr/>
        </p:nvCxnSpPr>
        <p:spPr>
          <a:xfrm rot="10980000" flipH="1">
            <a:off x="2247087" y="2577835"/>
            <a:ext cx="486368" cy="4279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Connecteur en angle 69"/>
          <p:cNvCxnSpPr>
            <a:stCxn id="9" idx="3"/>
            <a:endCxn id="14" idx="2"/>
          </p:cNvCxnSpPr>
          <p:nvPr/>
        </p:nvCxnSpPr>
        <p:spPr>
          <a:xfrm flipV="1">
            <a:off x="2247089" y="2835095"/>
            <a:ext cx="1053009" cy="704166"/>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Connecteur droit avec flèche 72"/>
          <p:cNvCxnSpPr>
            <a:stCxn id="14" idx="3"/>
            <a:endCxn id="15" idx="1"/>
          </p:cNvCxnSpPr>
          <p:nvPr/>
        </p:nvCxnSpPr>
        <p:spPr>
          <a:xfrm>
            <a:off x="3866740" y="2577835"/>
            <a:ext cx="232861" cy="80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Connecteur droit avec flèche 76"/>
          <p:cNvCxnSpPr/>
          <p:nvPr/>
        </p:nvCxnSpPr>
        <p:spPr>
          <a:xfrm rot="-240000">
            <a:off x="5554126" y="2603324"/>
            <a:ext cx="576000" cy="4758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Connecteur droit avec flèche 92"/>
          <p:cNvCxnSpPr>
            <a:stCxn id="11" idx="3"/>
          </p:cNvCxnSpPr>
          <p:nvPr/>
        </p:nvCxnSpPr>
        <p:spPr>
          <a:xfrm flipV="1">
            <a:off x="2247088" y="4447863"/>
            <a:ext cx="486367" cy="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Connecteur droit avec flèche 95"/>
          <p:cNvCxnSpPr>
            <a:stCxn id="18" idx="3"/>
          </p:cNvCxnSpPr>
          <p:nvPr/>
        </p:nvCxnSpPr>
        <p:spPr>
          <a:xfrm>
            <a:off x="7020166" y="4444099"/>
            <a:ext cx="305047" cy="188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2" name="Organigramme : Document 131"/>
          <p:cNvSpPr/>
          <p:nvPr/>
        </p:nvSpPr>
        <p:spPr>
          <a:xfrm>
            <a:off x="5185462" y="2825891"/>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sp>
        <p:nvSpPr>
          <p:cNvPr id="133" name="Organigramme : Document 132"/>
          <p:cNvSpPr/>
          <p:nvPr/>
        </p:nvSpPr>
        <p:spPr>
          <a:xfrm>
            <a:off x="3487361" y="2823862"/>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sp>
        <p:nvSpPr>
          <p:cNvPr id="134" name="Organigramme : Document 133"/>
          <p:cNvSpPr/>
          <p:nvPr/>
        </p:nvSpPr>
        <p:spPr>
          <a:xfrm>
            <a:off x="2642681" y="2813911"/>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Tel</a:t>
            </a:r>
          </a:p>
        </p:txBody>
      </p:sp>
      <p:sp>
        <p:nvSpPr>
          <p:cNvPr id="138" name="Rectangle 137"/>
          <p:cNvSpPr/>
          <p:nvPr/>
        </p:nvSpPr>
        <p:spPr>
          <a:xfrm>
            <a:off x="10495462" y="2322599"/>
            <a:ext cx="1317655" cy="4260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Monitor site availability</a:t>
            </a:r>
          </a:p>
        </p:txBody>
      </p:sp>
      <p:sp>
        <p:nvSpPr>
          <p:cNvPr id="142" name="Rectangle 141"/>
          <p:cNvSpPr/>
          <p:nvPr/>
        </p:nvSpPr>
        <p:spPr>
          <a:xfrm>
            <a:off x="10263613" y="3507792"/>
            <a:ext cx="1778781" cy="640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Inform inbound actors and reassign teams to originating sites</a:t>
            </a:r>
          </a:p>
        </p:txBody>
      </p:sp>
      <p:cxnSp>
        <p:nvCxnSpPr>
          <p:cNvPr id="143" name="Connecteur droit avec flèche 142"/>
          <p:cNvCxnSpPr>
            <a:stCxn id="138" idx="2"/>
            <a:endCxn id="142" idx="0"/>
          </p:cNvCxnSpPr>
          <p:nvPr/>
        </p:nvCxnSpPr>
        <p:spPr>
          <a:xfrm flipH="1">
            <a:off x="11153004" y="2748686"/>
            <a:ext cx="1286" cy="75910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7" name="Connecteur droit avec flèche 146"/>
          <p:cNvCxnSpPr>
            <a:stCxn id="142" idx="1"/>
            <a:endCxn id="152" idx="3"/>
          </p:cNvCxnSpPr>
          <p:nvPr/>
        </p:nvCxnSpPr>
        <p:spPr>
          <a:xfrm flipH="1">
            <a:off x="10075267" y="3828230"/>
            <a:ext cx="188346" cy="40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50" name="Groupe 149"/>
          <p:cNvGrpSpPr/>
          <p:nvPr/>
        </p:nvGrpSpPr>
        <p:grpSpPr>
          <a:xfrm>
            <a:off x="9676433" y="3695556"/>
            <a:ext cx="398834" cy="273381"/>
            <a:chOff x="6999051" y="4337848"/>
            <a:chExt cx="398834" cy="273381"/>
          </a:xfrm>
        </p:grpSpPr>
        <p:sp>
          <p:nvSpPr>
            <p:cNvPr id="151" name="Hexagone 150"/>
            <p:cNvSpPr/>
            <p:nvPr/>
          </p:nvSpPr>
          <p:spPr>
            <a:xfrm>
              <a:off x="7028746" y="4337848"/>
              <a:ext cx="339444" cy="273381"/>
            </a:xfrm>
            <a:prstGeom prst="hex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2" name="ZoneTexte 151"/>
            <p:cNvSpPr txBox="1"/>
            <p:nvPr/>
          </p:nvSpPr>
          <p:spPr>
            <a:xfrm>
              <a:off x="6999051" y="4343733"/>
              <a:ext cx="398834" cy="261610"/>
            </a:xfrm>
            <a:prstGeom prst="rect">
              <a:avLst/>
            </a:prstGeom>
            <a:noFill/>
          </p:spPr>
          <p:txBody>
            <a:bodyPr wrap="square" rtlCol="0">
              <a:spAutoFit/>
            </a:bodyPr>
            <a:lstStyle/>
            <a:p>
              <a:pPr algn="ctr"/>
              <a:r>
                <a:rPr lang="fr-FR" sz="1100" b="1">
                  <a:solidFill>
                    <a:prstClr val="white"/>
                  </a:solidFill>
                </a:rPr>
                <a:t>End</a:t>
              </a:r>
            </a:p>
          </p:txBody>
        </p:sp>
      </p:grpSp>
      <p:sp>
        <p:nvSpPr>
          <p:cNvPr id="162" name="Organigramme : Document 161"/>
          <p:cNvSpPr/>
          <p:nvPr/>
        </p:nvSpPr>
        <p:spPr>
          <a:xfrm>
            <a:off x="11629591" y="4146277"/>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sp>
        <p:nvSpPr>
          <p:cNvPr id="163" name="Organigramme : Document 162"/>
          <p:cNvSpPr/>
          <p:nvPr/>
        </p:nvSpPr>
        <p:spPr>
          <a:xfrm>
            <a:off x="3911992" y="6379395"/>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sp>
        <p:nvSpPr>
          <p:cNvPr id="164" name="Organigramme : Document 163"/>
          <p:cNvSpPr/>
          <p:nvPr/>
        </p:nvSpPr>
        <p:spPr>
          <a:xfrm>
            <a:off x="5132977" y="6391559"/>
            <a:ext cx="927616"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Excel file</a:t>
            </a:r>
          </a:p>
        </p:txBody>
      </p:sp>
      <p:cxnSp>
        <p:nvCxnSpPr>
          <p:cNvPr id="165" name="Connecteur droit avec flèche 164"/>
          <p:cNvCxnSpPr>
            <a:stCxn id="12" idx="3"/>
            <a:endCxn id="19" idx="1"/>
          </p:cNvCxnSpPr>
          <p:nvPr/>
        </p:nvCxnSpPr>
        <p:spPr>
          <a:xfrm>
            <a:off x="2247088" y="6232238"/>
            <a:ext cx="585283" cy="112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8" name="Connecteur droit avec flèche 167"/>
          <p:cNvCxnSpPr>
            <a:stCxn id="19" idx="3"/>
            <a:endCxn id="20" idx="1"/>
          </p:cNvCxnSpPr>
          <p:nvPr/>
        </p:nvCxnSpPr>
        <p:spPr>
          <a:xfrm>
            <a:off x="4281792" y="6233365"/>
            <a:ext cx="341008" cy="795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1" name="Connecteur droit avec flèche 170"/>
          <p:cNvCxnSpPr>
            <a:stCxn id="20" idx="3"/>
            <a:endCxn id="21" idx="1"/>
          </p:cNvCxnSpPr>
          <p:nvPr/>
        </p:nvCxnSpPr>
        <p:spPr>
          <a:xfrm>
            <a:off x="6331641" y="6241316"/>
            <a:ext cx="42544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4" name="Connecteur droit avec flèche 173"/>
          <p:cNvCxnSpPr>
            <a:stCxn id="21" idx="3"/>
            <a:endCxn id="22" idx="1"/>
          </p:cNvCxnSpPr>
          <p:nvPr/>
        </p:nvCxnSpPr>
        <p:spPr>
          <a:xfrm flipV="1">
            <a:off x="8206510" y="6232238"/>
            <a:ext cx="378272" cy="907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7" name="Groupe 176"/>
          <p:cNvGrpSpPr/>
          <p:nvPr/>
        </p:nvGrpSpPr>
        <p:grpSpPr>
          <a:xfrm>
            <a:off x="10790582" y="6106014"/>
            <a:ext cx="398834" cy="273381"/>
            <a:chOff x="6999051" y="4337848"/>
            <a:chExt cx="398834" cy="273381"/>
          </a:xfrm>
        </p:grpSpPr>
        <p:sp>
          <p:nvSpPr>
            <p:cNvPr id="178" name="Hexagone 177"/>
            <p:cNvSpPr/>
            <p:nvPr/>
          </p:nvSpPr>
          <p:spPr>
            <a:xfrm>
              <a:off x="7028746" y="4337848"/>
              <a:ext cx="339444" cy="273381"/>
            </a:xfrm>
            <a:prstGeom prst="hex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79" name="ZoneTexte 178"/>
            <p:cNvSpPr txBox="1"/>
            <p:nvPr/>
          </p:nvSpPr>
          <p:spPr>
            <a:xfrm>
              <a:off x="6999051" y="4343733"/>
              <a:ext cx="398834" cy="261610"/>
            </a:xfrm>
            <a:prstGeom prst="rect">
              <a:avLst/>
            </a:prstGeom>
            <a:noFill/>
          </p:spPr>
          <p:txBody>
            <a:bodyPr wrap="square" rtlCol="0">
              <a:spAutoFit/>
            </a:bodyPr>
            <a:lstStyle/>
            <a:p>
              <a:pPr algn="ctr"/>
              <a:r>
                <a:rPr lang="fr-FR" sz="1100" b="1">
                  <a:solidFill>
                    <a:prstClr val="white"/>
                  </a:solidFill>
                </a:rPr>
                <a:t>End</a:t>
              </a:r>
            </a:p>
          </p:txBody>
        </p:sp>
      </p:grpSp>
      <p:cxnSp>
        <p:nvCxnSpPr>
          <p:cNvPr id="180" name="Connecteur droit avec flèche 179"/>
          <p:cNvCxnSpPr>
            <a:stCxn id="22" idx="3"/>
            <a:endCxn id="179" idx="1"/>
          </p:cNvCxnSpPr>
          <p:nvPr/>
        </p:nvCxnSpPr>
        <p:spPr>
          <a:xfrm>
            <a:off x="10194893" y="6232238"/>
            <a:ext cx="595689" cy="104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2" name="Rectangle 181"/>
          <p:cNvSpPr/>
          <p:nvPr/>
        </p:nvSpPr>
        <p:spPr>
          <a:xfrm>
            <a:off x="96890" y="1194071"/>
            <a:ext cx="318562" cy="5505493"/>
          </a:xfrm>
          <a:prstGeom prst="rect">
            <a:avLst/>
          </a:prstGeom>
          <a:solidFill>
            <a:schemeClr val="accent1">
              <a:lumMod val="20000"/>
              <a:lumOff val="80000"/>
            </a:schemeClr>
          </a:solidFill>
        </p:spPr>
        <p:style>
          <a:lnRef idx="0">
            <a:schemeClr val="accent2"/>
          </a:lnRef>
          <a:fillRef idx="3">
            <a:schemeClr val="accent2"/>
          </a:fillRef>
          <a:effectRef idx="3">
            <a:schemeClr val="accent2"/>
          </a:effectRef>
          <a:fontRef idx="minor">
            <a:schemeClr val="lt1"/>
          </a:fontRef>
        </p:style>
        <p:txBody>
          <a:bodyPr vert="vert270" rtlCol="0" anchor="ctr"/>
          <a:lstStyle/>
          <a:p>
            <a:pPr algn="ctr"/>
            <a:r>
              <a:rPr lang="fr-FR" sz="1200" b="1" dirty="0" err="1">
                <a:solidFill>
                  <a:prstClr val="black"/>
                </a:solidFill>
              </a:rPr>
              <a:t>Supervisor</a:t>
            </a:r>
            <a:r>
              <a:rPr lang="fr-FR" sz="1200" b="1" dirty="0">
                <a:solidFill>
                  <a:prstClr val="black"/>
                </a:solidFill>
              </a:rPr>
              <a:t> – Flow </a:t>
            </a:r>
            <a:r>
              <a:rPr lang="fr-FR" sz="1200" b="1" dirty="0" err="1">
                <a:solidFill>
                  <a:prstClr val="black"/>
                </a:solidFill>
              </a:rPr>
              <a:t>Planner</a:t>
            </a:r>
            <a:endParaRPr lang="fr-FR" sz="1200" b="1" dirty="0">
              <a:solidFill>
                <a:prstClr val="black"/>
              </a:solidFill>
            </a:endParaRPr>
          </a:p>
        </p:txBody>
      </p:sp>
      <p:sp>
        <p:nvSpPr>
          <p:cNvPr id="184" name="Rectangle 183"/>
          <p:cNvSpPr/>
          <p:nvPr/>
        </p:nvSpPr>
        <p:spPr>
          <a:xfrm>
            <a:off x="115119" y="385298"/>
            <a:ext cx="320299" cy="813558"/>
          </a:xfrm>
          <a:prstGeom prst="rect">
            <a:avLst/>
          </a:prstGeom>
          <a:solidFill>
            <a:schemeClr val="accent1">
              <a:lumMod val="20000"/>
              <a:lumOff val="80000"/>
            </a:schemeClr>
          </a:solidFill>
        </p:spPr>
        <p:style>
          <a:lnRef idx="0">
            <a:schemeClr val="accent2"/>
          </a:lnRef>
          <a:fillRef idx="3">
            <a:schemeClr val="accent2"/>
          </a:fillRef>
          <a:effectRef idx="3">
            <a:schemeClr val="accent2"/>
          </a:effectRef>
          <a:fontRef idx="minor">
            <a:schemeClr val="lt1"/>
          </a:fontRef>
        </p:style>
        <p:txBody>
          <a:bodyPr vert="vert270" rtlCol="0" anchor="ctr"/>
          <a:lstStyle/>
          <a:p>
            <a:pPr algn="ctr"/>
            <a:r>
              <a:rPr lang="fr-FR" sz="1200" b="1" dirty="0">
                <a:solidFill>
                  <a:prstClr val="black"/>
                </a:solidFill>
              </a:rPr>
              <a:t>MTN Action</a:t>
            </a:r>
          </a:p>
        </p:txBody>
      </p:sp>
      <p:sp>
        <p:nvSpPr>
          <p:cNvPr id="187" name="Rectangle 186"/>
          <p:cNvSpPr/>
          <p:nvPr/>
        </p:nvSpPr>
        <p:spPr>
          <a:xfrm>
            <a:off x="96890" y="390004"/>
            <a:ext cx="11975135" cy="830796"/>
          </a:xfrm>
          <a:prstGeom prst="rect">
            <a:avLst/>
          </a:prstGeom>
          <a:no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189" name="Connecteur en angle 188"/>
          <p:cNvCxnSpPr>
            <a:endCxn id="12" idx="2"/>
          </p:cNvCxnSpPr>
          <p:nvPr/>
        </p:nvCxnSpPr>
        <p:spPr>
          <a:xfrm rot="5400000" flipH="1" flipV="1">
            <a:off x="1264130" y="5915607"/>
            <a:ext cx="9053" cy="1068401"/>
          </a:xfrm>
          <a:prstGeom prst="bentConnector3">
            <a:avLst>
              <a:gd name="adj1" fmla="val -1525075"/>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1" name="Connecteur en angle 190"/>
          <p:cNvCxnSpPr>
            <a:stCxn id="5" idx="0"/>
            <a:endCxn id="7" idx="0"/>
          </p:cNvCxnSpPr>
          <p:nvPr/>
        </p:nvCxnSpPr>
        <p:spPr>
          <a:xfrm rot="16200000" flipH="1">
            <a:off x="1215280" y="764316"/>
            <a:ext cx="106755" cy="1068402"/>
          </a:xfrm>
          <a:prstGeom prst="bentConnector3">
            <a:avLst>
              <a:gd name="adj1" fmla="val -43463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3" name="Rectangle 192"/>
          <p:cNvSpPr/>
          <p:nvPr/>
        </p:nvSpPr>
        <p:spPr>
          <a:xfrm>
            <a:off x="9918987" y="481493"/>
            <a:ext cx="404499" cy="127040"/>
          </a:xfrm>
          <a:prstGeom prst="rect">
            <a:avLst/>
          </a:prstGeom>
          <a:pattFill prst="ltUpDiag">
            <a:fgClr>
              <a:schemeClr val="tx1">
                <a:lumMod val="50000"/>
                <a:lumOff val="5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4" name="Rectangle 193"/>
          <p:cNvSpPr/>
          <p:nvPr/>
        </p:nvSpPr>
        <p:spPr>
          <a:xfrm>
            <a:off x="9918987" y="690905"/>
            <a:ext cx="404500" cy="127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5" name="Rectangle 194"/>
          <p:cNvSpPr/>
          <p:nvPr/>
        </p:nvSpPr>
        <p:spPr>
          <a:xfrm>
            <a:off x="9918987" y="919238"/>
            <a:ext cx="404500" cy="12704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6" name="ZoneTexte 195"/>
          <p:cNvSpPr txBox="1"/>
          <p:nvPr/>
        </p:nvSpPr>
        <p:spPr>
          <a:xfrm>
            <a:off x="10337593" y="443687"/>
            <a:ext cx="1898984" cy="246221"/>
          </a:xfrm>
          <a:prstGeom prst="rect">
            <a:avLst/>
          </a:prstGeom>
          <a:noFill/>
        </p:spPr>
        <p:txBody>
          <a:bodyPr wrap="square" rtlCol="0">
            <a:spAutoFit/>
          </a:bodyPr>
          <a:lstStyle/>
          <a:p>
            <a:r>
              <a:rPr lang="fr-FR" sz="1000" dirty="0" err="1">
                <a:solidFill>
                  <a:prstClr val="black"/>
                </a:solidFill>
              </a:rPr>
              <a:t>Tray</a:t>
            </a:r>
            <a:r>
              <a:rPr lang="fr-FR" sz="1000" dirty="0">
                <a:solidFill>
                  <a:prstClr val="black"/>
                </a:solidFill>
              </a:rPr>
              <a:t> / Interaction to </a:t>
            </a:r>
            <a:r>
              <a:rPr lang="fr-FR" sz="1000" dirty="0" err="1">
                <a:solidFill>
                  <a:prstClr val="black"/>
                </a:solidFill>
              </a:rPr>
              <a:t>be</a:t>
            </a:r>
            <a:r>
              <a:rPr lang="fr-FR" sz="1000" dirty="0">
                <a:solidFill>
                  <a:prstClr val="black"/>
                </a:solidFill>
              </a:rPr>
              <a:t> </a:t>
            </a:r>
            <a:r>
              <a:rPr lang="fr-FR" sz="1000" dirty="0" err="1">
                <a:solidFill>
                  <a:prstClr val="black"/>
                </a:solidFill>
              </a:rPr>
              <a:t>created</a:t>
            </a:r>
            <a:endParaRPr lang="fr-FR" sz="1000" dirty="0">
              <a:solidFill>
                <a:prstClr val="black"/>
              </a:solidFill>
            </a:endParaRPr>
          </a:p>
        </p:txBody>
      </p:sp>
      <p:sp>
        <p:nvSpPr>
          <p:cNvPr id="197" name="ZoneTexte 196"/>
          <p:cNvSpPr txBox="1"/>
          <p:nvPr/>
        </p:nvSpPr>
        <p:spPr>
          <a:xfrm>
            <a:off x="10451240" y="637997"/>
            <a:ext cx="1674195" cy="246221"/>
          </a:xfrm>
          <a:prstGeom prst="rect">
            <a:avLst/>
          </a:prstGeom>
          <a:noFill/>
        </p:spPr>
        <p:txBody>
          <a:bodyPr wrap="square" rtlCol="0">
            <a:spAutoFit/>
          </a:bodyPr>
          <a:lstStyle/>
          <a:p>
            <a:r>
              <a:rPr lang="fr-FR" sz="1000" dirty="0">
                <a:solidFill>
                  <a:prstClr val="black"/>
                </a:solidFill>
              </a:rPr>
              <a:t>Actions to </a:t>
            </a:r>
            <a:r>
              <a:rPr lang="fr-FR" sz="1000" dirty="0" err="1">
                <a:solidFill>
                  <a:prstClr val="black"/>
                </a:solidFill>
              </a:rPr>
              <a:t>be</a:t>
            </a:r>
            <a:r>
              <a:rPr lang="fr-FR" sz="1000" dirty="0">
                <a:solidFill>
                  <a:prstClr val="black"/>
                </a:solidFill>
              </a:rPr>
              <a:t> </a:t>
            </a:r>
            <a:r>
              <a:rPr lang="fr-FR" sz="1000" dirty="0" err="1">
                <a:solidFill>
                  <a:prstClr val="black"/>
                </a:solidFill>
              </a:rPr>
              <a:t>carried</a:t>
            </a:r>
            <a:r>
              <a:rPr lang="fr-FR" sz="1000" dirty="0">
                <a:solidFill>
                  <a:prstClr val="black"/>
                </a:solidFill>
              </a:rPr>
              <a:t> out by MCB</a:t>
            </a:r>
          </a:p>
        </p:txBody>
      </p:sp>
      <p:sp>
        <p:nvSpPr>
          <p:cNvPr id="198" name="ZoneTexte 197"/>
          <p:cNvSpPr txBox="1"/>
          <p:nvPr/>
        </p:nvSpPr>
        <p:spPr>
          <a:xfrm>
            <a:off x="10402093" y="897207"/>
            <a:ext cx="1501820" cy="400110"/>
          </a:xfrm>
          <a:prstGeom prst="rect">
            <a:avLst/>
          </a:prstGeom>
          <a:noFill/>
        </p:spPr>
        <p:txBody>
          <a:bodyPr wrap="square" rtlCol="0">
            <a:spAutoFit/>
          </a:bodyPr>
          <a:lstStyle/>
          <a:p>
            <a:r>
              <a:rPr lang="fr-FR" sz="1000" dirty="0">
                <a:solidFill>
                  <a:prstClr val="black"/>
                </a:solidFill>
              </a:rPr>
              <a:t>Actions to </a:t>
            </a:r>
            <a:r>
              <a:rPr lang="fr-FR" sz="1000" dirty="0" err="1">
                <a:solidFill>
                  <a:prstClr val="black"/>
                </a:solidFill>
              </a:rPr>
              <a:t>be</a:t>
            </a:r>
            <a:r>
              <a:rPr lang="fr-FR" sz="1000" dirty="0">
                <a:solidFill>
                  <a:prstClr val="black"/>
                </a:solidFill>
              </a:rPr>
              <a:t> </a:t>
            </a:r>
            <a:r>
              <a:rPr lang="fr-FR" sz="1000" dirty="0" err="1">
                <a:solidFill>
                  <a:prstClr val="black"/>
                </a:solidFill>
              </a:rPr>
              <a:t>carried</a:t>
            </a:r>
            <a:r>
              <a:rPr lang="fr-FR" sz="1000" dirty="0">
                <a:solidFill>
                  <a:prstClr val="black"/>
                </a:solidFill>
              </a:rPr>
              <a:t> out by the MTN</a:t>
            </a:r>
          </a:p>
        </p:txBody>
      </p:sp>
      <p:sp>
        <p:nvSpPr>
          <p:cNvPr id="199" name="Organigramme : Stockage à accès direct 198"/>
          <p:cNvSpPr/>
          <p:nvPr/>
        </p:nvSpPr>
        <p:spPr>
          <a:xfrm>
            <a:off x="9862627" y="6413049"/>
            <a:ext cx="664532" cy="217632"/>
          </a:xfrm>
          <a:prstGeom prst="flowChartMagneticDrum">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b="1">
              <a:solidFill>
                <a:prstClr val="white"/>
              </a:solidFill>
            </a:endParaRPr>
          </a:p>
        </p:txBody>
      </p:sp>
      <p:sp>
        <p:nvSpPr>
          <p:cNvPr id="201" name="Rectangle 200"/>
          <p:cNvSpPr/>
          <p:nvPr/>
        </p:nvSpPr>
        <p:spPr>
          <a:xfrm>
            <a:off x="9834353" y="6418005"/>
            <a:ext cx="513282" cy="215444"/>
          </a:xfrm>
          <a:prstGeom prst="rect">
            <a:avLst/>
          </a:prstGeom>
        </p:spPr>
        <p:txBody>
          <a:bodyPr wrap="none">
            <a:spAutoFit/>
          </a:bodyPr>
          <a:lstStyle/>
          <a:p>
            <a:r>
              <a:rPr lang="fr-FR" sz="800" b="1">
                <a:solidFill>
                  <a:prstClr val="white"/>
                </a:solidFill>
              </a:rPr>
              <a:t>Hermes</a:t>
            </a:r>
            <a:endParaRPr lang="fr-FR">
              <a:solidFill>
                <a:prstClr val="black"/>
              </a:solidFill>
            </a:endParaRPr>
          </a:p>
        </p:txBody>
      </p:sp>
      <p:sp>
        <p:nvSpPr>
          <p:cNvPr id="49" name="Rectangle 48"/>
          <p:cNvSpPr/>
          <p:nvPr/>
        </p:nvSpPr>
        <p:spPr>
          <a:xfrm>
            <a:off x="1279599" y="485941"/>
            <a:ext cx="1030259" cy="56712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prstClr val="black"/>
                </a:solidFill>
              </a:rPr>
              <a:t>MTN actions </a:t>
            </a:r>
            <a:r>
              <a:rPr lang="fr-CI" sz="800" dirty="0">
                <a:solidFill>
                  <a:prstClr val="black"/>
                </a:solidFill>
                <a:latin typeface="Helvetica" panose="020B0604020202020204" pitchFamily="34" charset="0"/>
                <a:cs typeface="Helvetica" panose="020B0604020202020204" pitchFamily="34" charset="0"/>
              </a:rPr>
              <a:t>(</a:t>
            </a:r>
            <a:r>
              <a:rPr lang="fr-CI" sz="800" dirty="0" err="1">
                <a:solidFill>
                  <a:prstClr val="black"/>
                </a:solidFill>
                <a:latin typeface="Helvetica" panose="020B0604020202020204" pitchFamily="34" charset="0"/>
                <a:cs typeface="Helvetica" panose="020B0604020202020204" pitchFamily="34" charset="0"/>
              </a:rPr>
              <a:t>informing</a:t>
            </a:r>
            <a:r>
              <a:rPr lang="fr-CI" sz="800" dirty="0">
                <a:solidFill>
                  <a:prstClr val="black"/>
                </a:solidFill>
                <a:latin typeface="Helvetica" panose="020B0604020202020204" pitchFamily="34" charset="0"/>
                <a:cs typeface="Helvetica" panose="020B0604020202020204" pitchFamily="34" charset="0"/>
              </a:rPr>
              <a:t> </a:t>
            </a:r>
            <a:r>
              <a:rPr lang="fr-CI" sz="800" dirty="0" err="1">
                <a:solidFill>
                  <a:prstClr val="black"/>
                </a:solidFill>
                <a:latin typeface="Helvetica" panose="020B0604020202020204" pitchFamily="34" charset="0"/>
                <a:cs typeface="Helvetica" panose="020B0604020202020204" pitchFamily="34" charset="0"/>
              </a:rPr>
              <a:t>internal</a:t>
            </a:r>
            <a:r>
              <a:rPr lang="fr-CI" sz="800" dirty="0">
                <a:solidFill>
                  <a:prstClr val="black"/>
                </a:solidFill>
                <a:latin typeface="Helvetica" panose="020B0604020202020204" pitchFamily="34" charset="0"/>
                <a:cs typeface="Helvetica" panose="020B0604020202020204" pitchFamily="34" charset="0"/>
              </a:rPr>
              <a:t>/digital communication)</a:t>
            </a:r>
            <a:endParaRPr lang="fr-FR" sz="1000" b="1" dirty="0">
              <a:solidFill>
                <a:prstClr val="black"/>
              </a:solidFill>
            </a:endParaRPr>
          </a:p>
        </p:txBody>
      </p:sp>
      <p:sp>
        <p:nvSpPr>
          <p:cNvPr id="111" name="Rectangle 110"/>
          <p:cNvSpPr/>
          <p:nvPr/>
        </p:nvSpPr>
        <p:spPr>
          <a:xfrm>
            <a:off x="6789668" y="431729"/>
            <a:ext cx="1899220" cy="6359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Confirm resolution of the problem to MCB teams + send text messages to customers to resolve the incident</a:t>
            </a:r>
          </a:p>
        </p:txBody>
      </p:sp>
      <p:cxnSp>
        <p:nvCxnSpPr>
          <p:cNvPr id="116" name="Connecteur droit avec flèche 115"/>
          <p:cNvCxnSpPr>
            <a:stCxn id="111" idx="3"/>
            <a:endCxn id="28" idx="1"/>
          </p:cNvCxnSpPr>
          <p:nvPr/>
        </p:nvCxnSpPr>
        <p:spPr>
          <a:xfrm flipV="1">
            <a:off x="8688888" y="748151"/>
            <a:ext cx="541584" cy="155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0" name="Rectangle 129"/>
          <p:cNvSpPr/>
          <p:nvPr/>
        </p:nvSpPr>
        <p:spPr>
          <a:xfrm>
            <a:off x="7900394" y="3041839"/>
            <a:ext cx="1583502" cy="5155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Allocate resources from another subsidiary to the affected programmes</a:t>
            </a:r>
          </a:p>
        </p:txBody>
      </p:sp>
      <p:sp>
        <p:nvSpPr>
          <p:cNvPr id="95" name="Organigramme : Décision 94"/>
          <p:cNvSpPr/>
          <p:nvPr/>
        </p:nvSpPr>
        <p:spPr>
          <a:xfrm rot="5400000">
            <a:off x="6289744" y="1970676"/>
            <a:ext cx="875077" cy="1310130"/>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endParaRPr lang="fr-FR" sz="1900">
              <a:solidFill>
                <a:prstClr val="white"/>
              </a:solidFill>
            </a:endParaRPr>
          </a:p>
        </p:txBody>
      </p:sp>
      <p:cxnSp>
        <p:nvCxnSpPr>
          <p:cNvPr id="98" name="Connecteur en angle 97"/>
          <p:cNvCxnSpPr>
            <a:stCxn id="95" idx="3"/>
            <a:endCxn id="130" idx="1"/>
          </p:cNvCxnSpPr>
          <p:nvPr/>
        </p:nvCxnSpPr>
        <p:spPr>
          <a:xfrm rot="16200000" flipH="1">
            <a:off x="7195667" y="2594895"/>
            <a:ext cx="236342" cy="1173111"/>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Connecteur en angle 103"/>
          <p:cNvCxnSpPr>
            <a:stCxn id="95" idx="1"/>
            <a:endCxn id="31" idx="1"/>
          </p:cNvCxnSpPr>
          <p:nvPr/>
        </p:nvCxnSpPr>
        <p:spPr>
          <a:xfrm rot="5400000" flipH="1" flipV="1">
            <a:off x="7348938" y="1239590"/>
            <a:ext cx="326959" cy="1570269"/>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6" name="Rectangle 165"/>
          <p:cNvSpPr/>
          <p:nvPr/>
        </p:nvSpPr>
        <p:spPr>
          <a:xfrm>
            <a:off x="6215994" y="1717184"/>
            <a:ext cx="1069108" cy="291024"/>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black"/>
                </a:solidFill>
              </a:rPr>
              <a:t>Informing cc's to connect</a:t>
            </a:r>
          </a:p>
        </p:txBody>
      </p:sp>
      <p:sp>
        <p:nvSpPr>
          <p:cNvPr id="167" name="Rectangle 166"/>
          <p:cNvSpPr/>
          <p:nvPr/>
        </p:nvSpPr>
        <p:spPr>
          <a:xfrm>
            <a:off x="6216677" y="3148186"/>
            <a:ext cx="1069108" cy="291024"/>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black"/>
                </a:solidFill>
              </a:rPr>
              <a:t>Informing branch managers</a:t>
            </a:r>
          </a:p>
        </p:txBody>
      </p:sp>
      <p:sp>
        <p:nvSpPr>
          <p:cNvPr id="107" name="ZoneTexte 106"/>
          <p:cNvSpPr txBox="1"/>
          <p:nvPr/>
        </p:nvSpPr>
        <p:spPr>
          <a:xfrm>
            <a:off x="6308144" y="2371102"/>
            <a:ext cx="820466" cy="584775"/>
          </a:xfrm>
          <a:prstGeom prst="rect">
            <a:avLst/>
          </a:prstGeom>
          <a:noFill/>
        </p:spPr>
        <p:txBody>
          <a:bodyPr wrap="square" rtlCol="0">
            <a:spAutoFit/>
          </a:bodyPr>
          <a:lstStyle/>
          <a:p>
            <a:pPr algn="ctr" defTabSz="914332"/>
            <a:r>
              <a:rPr lang="fr-FR" sz="800" b="1" dirty="0" err="1">
                <a:solidFill>
                  <a:prstClr val="black"/>
                </a:solidFill>
              </a:rPr>
              <a:t>Telework</a:t>
            </a:r>
            <a:r>
              <a:rPr lang="fr-FR" sz="800" b="1" dirty="0">
                <a:solidFill>
                  <a:prstClr val="black"/>
                </a:solidFill>
              </a:rPr>
              <a:t> </a:t>
            </a:r>
          </a:p>
          <a:p>
            <a:pPr algn="ctr" defTabSz="914332"/>
            <a:r>
              <a:rPr lang="fr-FR" sz="800" b="1" dirty="0">
                <a:solidFill>
                  <a:prstClr val="black"/>
                </a:solidFill>
              </a:rPr>
              <a:t>/ out-of-country management</a:t>
            </a:r>
          </a:p>
        </p:txBody>
      </p:sp>
      <p:cxnSp>
        <p:nvCxnSpPr>
          <p:cNvPr id="145" name="Connecteur en angle 144"/>
          <p:cNvCxnSpPr>
            <a:stCxn id="130" idx="3"/>
            <a:endCxn id="138" idx="1"/>
          </p:cNvCxnSpPr>
          <p:nvPr/>
        </p:nvCxnSpPr>
        <p:spPr>
          <a:xfrm flipV="1">
            <a:off x="9483896" y="2535643"/>
            <a:ext cx="1011566" cy="763979"/>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3" name="Connecteur en angle 152"/>
          <p:cNvCxnSpPr>
            <a:stCxn id="31" idx="3"/>
            <a:endCxn id="138" idx="1"/>
          </p:cNvCxnSpPr>
          <p:nvPr/>
        </p:nvCxnSpPr>
        <p:spPr>
          <a:xfrm>
            <a:off x="9101227" y="1861244"/>
            <a:ext cx="1394235" cy="674399"/>
          </a:xfrm>
          <a:prstGeom prst="bentConnector3">
            <a:avLst>
              <a:gd name="adj1" fmla="val 6366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8" name="Organigramme : Document 187"/>
          <p:cNvSpPr/>
          <p:nvPr/>
        </p:nvSpPr>
        <p:spPr>
          <a:xfrm>
            <a:off x="7002969" y="1979439"/>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sp>
        <p:nvSpPr>
          <p:cNvPr id="190" name="Organigramme : Document 189"/>
          <p:cNvSpPr/>
          <p:nvPr/>
        </p:nvSpPr>
        <p:spPr>
          <a:xfrm>
            <a:off x="6977136" y="3420935"/>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sp>
        <p:nvSpPr>
          <p:cNvPr id="202" name="Rectangle 201"/>
          <p:cNvSpPr/>
          <p:nvPr/>
        </p:nvSpPr>
        <p:spPr>
          <a:xfrm>
            <a:off x="4110170" y="4236456"/>
            <a:ext cx="1392688" cy="4228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Inform the OD and branch managers</a:t>
            </a:r>
          </a:p>
        </p:txBody>
      </p:sp>
      <p:cxnSp>
        <p:nvCxnSpPr>
          <p:cNvPr id="203" name="Connecteur droit avec flèche 202"/>
          <p:cNvCxnSpPr>
            <a:stCxn id="202" idx="3"/>
            <a:endCxn id="18" idx="1"/>
          </p:cNvCxnSpPr>
          <p:nvPr/>
        </p:nvCxnSpPr>
        <p:spPr>
          <a:xfrm flipV="1">
            <a:off x="5502858" y="4444099"/>
            <a:ext cx="277352" cy="37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 name="Organigramme : Document 203"/>
          <p:cNvSpPr/>
          <p:nvPr/>
        </p:nvSpPr>
        <p:spPr>
          <a:xfrm>
            <a:off x="5130977" y="4633164"/>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sp>
        <p:nvSpPr>
          <p:cNvPr id="205" name="Rectangle 204"/>
          <p:cNvSpPr/>
          <p:nvPr/>
        </p:nvSpPr>
        <p:spPr>
          <a:xfrm>
            <a:off x="1358627" y="5173668"/>
            <a:ext cx="888460" cy="370599"/>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a:solidFill>
                  <a:prstClr val="white"/>
                </a:solidFill>
              </a:rPr>
              <a:t>Cloud is down</a:t>
            </a:r>
          </a:p>
        </p:txBody>
      </p:sp>
      <p:cxnSp>
        <p:nvCxnSpPr>
          <p:cNvPr id="206" name="Connecteur droit avec flèche 205"/>
          <p:cNvCxnSpPr>
            <a:endCxn id="209" idx="1"/>
          </p:cNvCxnSpPr>
          <p:nvPr/>
        </p:nvCxnSpPr>
        <p:spPr>
          <a:xfrm>
            <a:off x="2229912" y="5358969"/>
            <a:ext cx="503543" cy="13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7" name="Rectangle 206"/>
          <p:cNvSpPr/>
          <p:nvPr/>
        </p:nvSpPr>
        <p:spPr>
          <a:xfrm>
            <a:off x="2731468" y="4236456"/>
            <a:ext cx="1133285" cy="4330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Informing ISD and programmes</a:t>
            </a:r>
          </a:p>
        </p:txBody>
      </p:sp>
      <p:sp>
        <p:nvSpPr>
          <p:cNvPr id="208" name="Organigramme : Document 207"/>
          <p:cNvSpPr/>
          <p:nvPr/>
        </p:nvSpPr>
        <p:spPr>
          <a:xfrm>
            <a:off x="3487361" y="4613056"/>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sp>
        <p:nvSpPr>
          <p:cNvPr id="209" name="Rectangle 208"/>
          <p:cNvSpPr/>
          <p:nvPr/>
        </p:nvSpPr>
        <p:spPr>
          <a:xfrm>
            <a:off x="2733455" y="5167081"/>
            <a:ext cx="1488141" cy="3865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Informing management, ISD and programmes</a:t>
            </a:r>
          </a:p>
        </p:txBody>
      </p:sp>
      <p:sp>
        <p:nvSpPr>
          <p:cNvPr id="215" name="Organigramme : Document 214"/>
          <p:cNvSpPr/>
          <p:nvPr/>
        </p:nvSpPr>
        <p:spPr>
          <a:xfrm>
            <a:off x="3844185" y="5523573"/>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cxnSp>
        <p:nvCxnSpPr>
          <p:cNvPr id="216" name="Connecteur droit avec flèche 215"/>
          <p:cNvCxnSpPr>
            <a:stCxn id="207" idx="3"/>
            <a:endCxn id="202" idx="1"/>
          </p:cNvCxnSpPr>
          <p:nvPr/>
        </p:nvCxnSpPr>
        <p:spPr>
          <a:xfrm flipV="1">
            <a:off x="3864753" y="4447863"/>
            <a:ext cx="245417" cy="510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9" name="Connecteur droit avec flèche 218"/>
          <p:cNvCxnSpPr>
            <a:stCxn id="209" idx="3"/>
          </p:cNvCxnSpPr>
          <p:nvPr/>
        </p:nvCxnSpPr>
        <p:spPr>
          <a:xfrm>
            <a:off x="4221596" y="5360365"/>
            <a:ext cx="456115" cy="235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2" name="Rectangle 221"/>
          <p:cNvSpPr/>
          <p:nvPr/>
        </p:nvSpPr>
        <p:spPr>
          <a:xfrm>
            <a:off x="4677711" y="5173668"/>
            <a:ext cx="1765281" cy="3865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err="1">
                <a:solidFill>
                  <a:prstClr val="black"/>
                </a:solidFill>
              </a:rPr>
              <a:t>Identify</a:t>
            </a:r>
            <a:r>
              <a:rPr lang="fr-FR" sz="1000" b="1" dirty="0">
                <a:solidFill>
                  <a:prstClr val="black"/>
                </a:solidFill>
              </a:rPr>
              <a:t> </a:t>
            </a:r>
            <a:r>
              <a:rPr lang="fr-FR" sz="1000" b="1" dirty="0" err="1">
                <a:solidFill>
                  <a:prstClr val="black"/>
                </a:solidFill>
              </a:rPr>
              <a:t>impacted</a:t>
            </a:r>
            <a:r>
              <a:rPr lang="fr-FR" sz="1000" b="1" dirty="0">
                <a:solidFill>
                  <a:prstClr val="black"/>
                </a:solidFill>
              </a:rPr>
              <a:t> programmes and </a:t>
            </a:r>
            <a:r>
              <a:rPr lang="fr-FR" sz="1000" b="1" dirty="0" err="1">
                <a:solidFill>
                  <a:prstClr val="black"/>
                </a:solidFill>
              </a:rPr>
              <a:t>inform</a:t>
            </a:r>
            <a:r>
              <a:rPr lang="fr-FR" sz="1000" b="1" dirty="0">
                <a:solidFill>
                  <a:prstClr val="black"/>
                </a:solidFill>
              </a:rPr>
              <a:t> MTN</a:t>
            </a:r>
          </a:p>
        </p:txBody>
      </p:sp>
      <p:sp>
        <p:nvSpPr>
          <p:cNvPr id="223" name="Organigramme : Document 222"/>
          <p:cNvSpPr/>
          <p:nvPr/>
        </p:nvSpPr>
        <p:spPr>
          <a:xfrm>
            <a:off x="6063613" y="5551647"/>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cxnSp>
        <p:nvCxnSpPr>
          <p:cNvPr id="224" name="Connecteur droit avec flèche 223"/>
          <p:cNvCxnSpPr>
            <a:stCxn id="222" idx="3"/>
            <a:endCxn id="227" idx="1"/>
          </p:cNvCxnSpPr>
          <p:nvPr/>
        </p:nvCxnSpPr>
        <p:spPr>
          <a:xfrm flipV="1">
            <a:off x="6442992" y="5364953"/>
            <a:ext cx="577174" cy="199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7020166" y="5171669"/>
            <a:ext cx="1604801" cy="3865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Switching the flow to the premise servers</a:t>
            </a:r>
          </a:p>
        </p:txBody>
      </p:sp>
      <p:sp>
        <p:nvSpPr>
          <p:cNvPr id="229" name="Rectangle 228"/>
          <p:cNvSpPr/>
          <p:nvPr/>
        </p:nvSpPr>
        <p:spPr>
          <a:xfrm>
            <a:off x="8780018" y="5027080"/>
            <a:ext cx="1513226" cy="673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Monitor the availability of impacted services in the cloud and report the incident</a:t>
            </a:r>
          </a:p>
        </p:txBody>
      </p:sp>
      <p:cxnSp>
        <p:nvCxnSpPr>
          <p:cNvPr id="235" name="Connecteur droit avec flèche 234"/>
          <p:cNvCxnSpPr>
            <a:stCxn id="227" idx="3"/>
            <a:endCxn id="229" idx="1"/>
          </p:cNvCxnSpPr>
          <p:nvPr/>
        </p:nvCxnSpPr>
        <p:spPr>
          <a:xfrm flipV="1">
            <a:off x="8624967" y="5363659"/>
            <a:ext cx="155051" cy="12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4" name="Rectangle 243"/>
          <p:cNvSpPr/>
          <p:nvPr/>
        </p:nvSpPr>
        <p:spPr>
          <a:xfrm>
            <a:off x="7330596" y="4110664"/>
            <a:ext cx="1449421" cy="6238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Problem solving and team reallocation</a:t>
            </a:r>
          </a:p>
        </p:txBody>
      </p:sp>
      <p:cxnSp>
        <p:nvCxnSpPr>
          <p:cNvPr id="245" name="Connecteur droit avec flèche 244"/>
          <p:cNvCxnSpPr>
            <a:stCxn id="244" idx="3"/>
            <a:endCxn id="29" idx="1"/>
          </p:cNvCxnSpPr>
          <p:nvPr/>
        </p:nvCxnSpPr>
        <p:spPr>
          <a:xfrm>
            <a:off x="8780017" y="4422582"/>
            <a:ext cx="193996" cy="92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9" name="Rectangle 248"/>
          <p:cNvSpPr/>
          <p:nvPr/>
        </p:nvSpPr>
        <p:spPr>
          <a:xfrm>
            <a:off x="10489349" y="5033500"/>
            <a:ext cx="1494422" cy="6412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Informs inbound actors and reassigns teams</a:t>
            </a:r>
          </a:p>
        </p:txBody>
      </p:sp>
      <p:cxnSp>
        <p:nvCxnSpPr>
          <p:cNvPr id="251" name="Connecteur droit avec flèche 250"/>
          <p:cNvCxnSpPr>
            <a:stCxn id="229" idx="3"/>
            <a:endCxn id="249" idx="1"/>
          </p:cNvCxnSpPr>
          <p:nvPr/>
        </p:nvCxnSpPr>
        <p:spPr>
          <a:xfrm flipV="1">
            <a:off x="10293244" y="5354121"/>
            <a:ext cx="196105" cy="95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4" name="Organigramme : Document 253"/>
          <p:cNvSpPr/>
          <p:nvPr/>
        </p:nvSpPr>
        <p:spPr>
          <a:xfrm>
            <a:off x="11619376" y="5599217"/>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grpSp>
        <p:nvGrpSpPr>
          <p:cNvPr id="255" name="Groupe 254"/>
          <p:cNvGrpSpPr/>
          <p:nvPr/>
        </p:nvGrpSpPr>
        <p:grpSpPr>
          <a:xfrm>
            <a:off x="11034308" y="4622424"/>
            <a:ext cx="398834" cy="273381"/>
            <a:chOff x="6999051" y="4337848"/>
            <a:chExt cx="398834" cy="273381"/>
          </a:xfrm>
        </p:grpSpPr>
        <p:sp>
          <p:nvSpPr>
            <p:cNvPr id="256" name="Hexagone 255"/>
            <p:cNvSpPr/>
            <p:nvPr/>
          </p:nvSpPr>
          <p:spPr>
            <a:xfrm>
              <a:off x="7028746" y="4337848"/>
              <a:ext cx="339444" cy="273381"/>
            </a:xfrm>
            <a:prstGeom prst="hex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57" name="ZoneTexte 256"/>
            <p:cNvSpPr txBox="1"/>
            <p:nvPr/>
          </p:nvSpPr>
          <p:spPr>
            <a:xfrm>
              <a:off x="6999051" y="4343733"/>
              <a:ext cx="398834" cy="261610"/>
            </a:xfrm>
            <a:prstGeom prst="rect">
              <a:avLst/>
            </a:prstGeom>
            <a:noFill/>
          </p:spPr>
          <p:txBody>
            <a:bodyPr wrap="square" rtlCol="0">
              <a:spAutoFit/>
            </a:bodyPr>
            <a:lstStyle/>
            <a:p>
              <a:pPr algn="ctr"/>
              <a:r>
                <a:rPr lang="fr-FR" sz="1100" b="1">
                  <a:solidFill>
                    <a:prstClr val="white"/>
                  </a:solidFill>
                </a:rPr>
                <a:t>End</a:t>
              </a:r>
            </a:p>
          </p:txBody>
        </p:sp>
      </p:grpSp>
      <p:cxnSp>
        <p:nvCxnSpPr>
          <p:cNvPr id="258" name="Connecteur droit avec flèche 257"/>
          <p:cNvCxnSpPr>
            <a:stCxn id="249" idx="0"/>
            <a:endCxn id="257" idx="2"/>
          </p:cNvCxnSpPr>
          <p:nvPr/>
        </p:nvCxnSpPr>
        <p:spPr>
          <a:xfrm flipH="1" flipV="1">
            <a:off x="11233725" y="4889919"/>
            <a:ext cx="2835" cy="14358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Organigramme : Document 23"/>
          <p:cNvSpPr/>
          <p:nvPr/>
        </p:nvSpPr>
        <p:spPr>
          <a:xfrm>
            <a:off x="2832371" y="1010277"/>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cxnSp>
        <p:nvCxnSpPr>
          <p:cNvPr id="50" name="Connecteur droit avec flèche 49"/>
          <p:cNvCxnSpPr/>
          <p:nvPr/>
        </p:nvCxnSpPr>
        <p:spPr>
          <a:xfrm flipH="1" flipV="1">
            <a:off x="2664127" y="1000715"/>
            <a:ext cx="0" cy="30450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4629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6" presetClass="entr" presetSubtype="16" dur="2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6" presetClass="entr" presetSubtype="16" dur="200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circle(in)">
                                      <p:cBhvr>
                                        <p:cTn id="10" dur="2000"/>
                                        <p:tgtEl>
                                          <p:spTgt spid="26"/>
                                        </p:tgtEl>
                                      </p:cBhvr>
                                    </p:animEffect>
                                  </p:childTnLst>
                                </p:cTn>
                              </p:par>
                              <p:par>
                                <p:cTn id="11" presetID="6" presetClass="entr" presetSubtype="16" dur="200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circle(in)">
                                      <p:cBhvr>
                                        <p:cTn id="13" dur="2000"/>
                                        <p:tgtEl>
                                          <p:spTgt spid="58"/>
                                        </p:tgtEl>
                                      </p:cBhvr>
                                    </p:animEffect>
                                  </p:childTnLst>
                                </p:cTn>
                              </p:par>
                              <p:par>
                                <p:cTn id="14" presetID="6" presetClass="entr" presetSubtype="16" dur="200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circle(in)">
                                      <p:cBhvr>
                                        <p:cTn id="16" dur="2000"/>
                                        <p:tgtEl>
                                          <p:spTgt spid="50"/>
                                        </p:tgtEl>
                                      </p:cBhvr>
                                    </p:animEffect>
                                  </p:childTnLst>
                                </p:cTn>
                              </p:par>
                              <p:par>
                                <p:cTn id="17" presetID="6" presetClass="entr" presetSubtype="16" dur="200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circle(in)">
                                      <p:cBhvr>
                                        <p:cTn id="19" dur="2000"/>
                                        <p:tgtEl>
                                          <p:spTgt spid="55"/>
                                        </p:tgtEl>
                                      </p:cBhvr>
                                    </p:animEffect>
                                  </p:childTnLst>
                                </p:cTn>
                              </p:par>
                              <p:par>
                                <p:cTn id="20" presetID="6" presetClass="entr" presetSubtype="16" dur="2000" fill="hold"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circle(in)">
                                      <p:cBhvr>
                                        <p:cTn id="22" dur="2000"/>
                                        <p:tgtEl>
                                          <p:spTgt spid="59"/>
                                        </p:tgtEl>
                                      </p:cBhvr>
                                    </p:animEffect>
                                  </p:childTnLst>
                                </p:cTn>
                              </p:par>
                              <p:par>
                                <p:cTn id="23" presetID="6" presetClass="entr" presetSubtype="16" dur="200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circle(in)">
                                      <p:cBhvr>
                                        <p:cTn id="25" dur="2000"/>
                                        <p:tgtEl>
                                          <p:spTgt spid="49"/>
                                        </p:tgtEl>
                                      </p:cBhvr>
                                    </p:animEffect>
                                  </p:childTnLst>
                                </p:cTn>
                              </p:par>
                              <p:par>
                                <p:cTn id="26" presetID="6" presetClass="entr" presetSubtype="16" dur="2000" fill="hold" grpId="0" nodeType="withEffect">
                                  <p:stCondLst>
                                    <p:cond delay="0"/>
                                  </p:stCondLst>
                                  <p:childTnLst>
                                    <p:set>
                                      <p:cBhvr>
                                        <p:cTn id="27" dur="1" fill="hold">
                                          <p:stCondLst>
                                            <p:cond delay="0"/>
                                          </p:stCondLst>
                                        </p:cTn>
                                        <p:tgtEl>
                                          <p:spTgt spid="111"/>
                                        </p:tgtEl>
                                        <p:attrNameLst>
                                          <p:attrName>style.visibility</p:attrName>
                                        </p:attrNameLst>
                                      </p:cBhvr>
                                      <p:to>
                                        <p:strVal val="visible"/>
                                      </p:to>
                                    </p:set>
                                    <p:animEffect transition="in" filter="circle(in)">
                                      <p:cBhvr>
                                        <p:cTn id="28" dur="2000"/>
                                        <p:tgtEl>
                                          <p:spTgt spid="111"/>
                                        </p:tgtEl>
                                      </p:cBhvr>
                                    </p:animEffect>
                                  </p:childTnLst>
                                </p:cTn>
                              </p:par>
                              <p:par>
                                <p:cTn id="29" presetID="6" presetClass="entr" presetSubtype="16" dur="2000" fill="hold" nodeType="withEffect">
                                  <p:stCondLst>
                                    <p:cond delay="0"/>
                                  </p:stCondLst>
                                  <p:childTnLst>
                                    <p:set>
                                      <p:cBhvr>
                                        <p:cTn id="30" dur="1" fill="hold">
                                          <p:stCondLst>
                                            <p:cond delay="0"/>
                                          </p:stCondLst>
                                        </p:cTn>
                                        <p:tgtEl>
                                          <p:spTgt spid="116"/>
                                        </p:tgtEl>
                                        <p:attrNameLst>
                                          <p:attrName>style.visibility</p:attrName>
                                        </p:attrNameLst>
                                      </p:cBhvr>
                                      <p:to>
                                        <p:strVal val="visible"/>
                                      </p:to>
                                    </p:set>
                                    <p:animEffect transition="in" filter="circle(in)">
                                      <p:cBhvr>
                                        <p:cTn id="31" dur="2000"/>
                                        <p:tgtEl>
                                          <p:spTgt spid="116"/>
                                        </p:tgtEl>
                                      </p:cBhvr>
                                    </p:animEffect>
                                  </p:childTnLst>
                                </p:cTn>
                              </p:par>
                              <p:par>
                                <p:cTn id="32" presetID="6" presetClass="entr" presetSubtype="16" dur="2000"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circle(in)">
                                      <p:cBhvr>
                                        <p:cTn id="34" dur="2000"/>
                                        <p:tgtEl>
                                          <p:spTgt spid="63"/>
                                        </p:tgtEl>
                                      </p:cBhvr>
                                    </p:animEffect>
                                  </p:childTnLst>
                                </p:cTn>
                              </p:par>
                              <p:par>
                                <p:cTn id="35" presetID="6" presetClass="entr" presetSubtype="16" dur="200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circle(in)">
                                      <p:cBhvr>
                                        <p:cTn id="37" dur="2000"/>
                                        <p:tgtEl>
                                          <p:spTgt spid="24"/>
                                        </p:tgtEl>
                                      </p:cBhvr>
                                    </p:animEffect>
                                  </p:childTnLst>
                                </p:cTn>
                              </p:par>
                              <p:par>
                                <p:cTn id="38" presetID="6" presetClass="entr" presetSubtype="16" dur="200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circle(in)">
                                      <p:cBhvr>
                                        <p:cTn id="40" dur="2000"/>
                                        <p:tgtEl>
                                          <p:spTgt spid="7"/>
                                        </p:tgtEl>
                                      </p:cBhvr>
                                    </p:animEffect>
                                  </p:childTnLst>
                                </p:cTn>
                              </p:par>
                              <p:par>
                                <p:cTn id="41" presetID="6" presetClass="entr" presetSubtype="16" dur="200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circle(in)">
                                      <p:cBhvr>
                                        <p:cTn id="43" dur="2000"/>
                                        <p:tgtEl>
                                          <p:spTgt spid="46"/>
                                        </p:tgtEl>
                                      </p:cBhvr>
                                    </p:animEffect>
                                  </p:childTnLst>
                                </p:cTn>
                              </p:par>
                            </p:childTnLst>
                          </p:cTn>
                        </p:par>
                      </p:childTnLst>
                    </p:cTn>
                  </p:par>
                  <p:par>
                    <p:cTn id="44" fill="hold" nodeType="clickPar">
                      <p:stCondLst>
                        <p:cond delay="indefinite"/>
                      </p:stCondLst>
                      <p:childTnLst>
                        <p:par>
                          <p:cTn id="45" fill="hold">
                            <p:stCondLst>
                              <p:cond delay="0"/>
                            </p:stCondLst>
                            <p:childTnLst>
                              <p:par>
                                <p:cTn id="46" presetID="6" presetClass="entr" presetSubtype="16" dur="200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circle(in)">
                                      <p:cBhvr>
                                        <p:cTn id="48" dur="2000"/>
                                        <p:tgtEl>
                                          <p:spTgt spid="8"/>
                                        </p:tgtEl>
                                      </p:cBhvr>
                                    </p:animEffect>
                                  </p:childTnLst>
                                </p:cTn>
                              </p:par>
                              <p:par>
                                <p:cTn id="49" presetID="6" presetClass="entr" presetSubtype="16" dur="200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circle(in)">
                                      <p:cBhvr>
                                        <p:cTn id="51" dur="2000"/>
                                        <p:tgtEl>
                                          <p:spTgt spid="9"/>
                                        </p:tgtEl>
                                      </p:cBhvr>
                                    </p:animEffect>
                                  </p:childTnLst>
                                </p:cTn>
                              </p:par>
                              <p:par>
                                <p:cTn id="52" presetID="6" presetClass="entr" presetSubtype="16" dur="200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circle(in)">
                                      <p:cBhvr>
                                        <p:cTn id="54" dur="2000"/>
                                        <p:tgtEl>
                                          <p:spTgt spid="14"/>
                                        </p:tgtEl>
                                      </p:cBhvr>
                                    </p:animEffect>
                                  </p:childTnLst>
                                </p:cTn>
                              </p:par>
                              <p:par>
                                <p:cTn id="55" presetID="6" presetClass="entr" presetSubtype="16" dur="200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circle(in)">
                                      <p:cBhvr>
                                        <p:cTn id="57" dur="2000"/>
                                        <p:tgtEl>
                                          <p:spTgt spid="15"/>
                                        </p:tgtEl>
                                      </p:cBhvr>
                                    </p:animEffect>
                                  </p:childTnLst>
                                </p:cTn>
                              </p:par>
                              <p:par>
                                <p:cTn id="58" presetID="6" presetClass="entr" presetSubtype="16" dur="2000" fill="hold" nodeType="withEffect">
                                  <p:stCondLst>
                                    <p:cond delay="0"/>
                                  </p:stCondLst>
                                  <p:childTnLst>
                                    <p:set>
                                      <p:cBhvr>
                                        <p:cTn id="59" dur="1" fill="hold">
                                          <p:stCondLst>
                                            <p:cond delay="0"/>
                                          </p:stCondLst>
                                        </p:cTn>
                                        <p:tgtEl>
                                          <p:spTgt spid="66"/>
                                        </p:tgtEl>
                                        <p:attrNameLst>
                                          <p:attrName>style.visibility</p:attrName>
                                        </p:attrNameLst>
                                      </p:cBhvr>
                                      <p:to>
                                        <p:strVal val="visible"/>
                                      </p:to>
                                    </p:set>
                                    <p:animEffect transition="in" filter="circle(in)">
                                      <p:cBhvr>
                                        <p:cTn id="60" dur="2000"/>
                                        <p:tgtEl>
                                          <p:spTgt spid="66"/>
                                        </p:tgtEl>
                                      </p:cBhvr>
                                    </p:animEffect>
                                  </p:childTnLst>
                                </p:cTn>
                              </p:par>
                              <p:par>
                                <p:cTn id="61" presetID="6" presetClass="entr" presetSubtype="16" dur="2000" fill="hold" nodeType="with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circle(in)">
                                      <p:cBhvr>
                                        <p:cTn id="63" dur="2000"/>
                                        <p:tgtEl>
                                          <p:spTgt spid="70"/>
                                        </p:tgtEl>
                                      </p:cBhvr>
                                    </p:animEffect>
                                  </p:childTnLst>
                                </p:cTn>
                              </p:par>
                              <p:par>
                                <p:cTn id="64" presetID="6" presetClass="entr" presetSubtype="16" dur="2000"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circle(in)">
                                      <p:cBhvr>
                                        <p:cTn id="66" dur="2000"/>
                                        <p:tgtEl>
                                          <p:spTgt spid="73"/>
                                        </p:tgtEl>
                                      </p:cBhvr>
                                    </p:animEffect>
                                  </p:childTnLst>
                                </p:cTn>
                              </p:par>
                              <p:par>
                                <p:cTn id="67" presetID="6" presetClass="entr" presetSubtype="16" dur="2000" fill="hold" nodeType="with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circle(in)">
                                      <p:cBhvr>
                                        <p:cTn id="69" dur="2000"/>
                                        <p:tgtEl>
                                          <p:spTgt spid="77"/>
                                        </p:tgtEl>
                                      </p:cBhvr>
                                    </p:animEffect>
                                  </p:childTnLst>
                                </p:cTn>
                              </p:par>
                              <p:par>
                                <p:cTn id="70" presetID="6" presetClass="entr" presetSubtype="16" dur="2000" fill="hold" grpId="0" nodeType="withEffect">
                                  <p:stCondLst>
                                    <p:cond delay="0"/>
                                  </p:stCondLst>
                                  <p:childTnLst>
                                    <p:set>
                                      <p:cBhvr>
                                        <p:cTn id="71" dur="1" fill="hold">
                                          <p:stCondLst>
                                            <p:cond delay="0"/>
                                          </p:stCondLst>
                                        </p:cTn>
                                        <p:tgtEl>
                                          <p:spTgt spid="132"/>
                                        </p:tgtEl>
                                        <p:attrNameLst>
                                          <p:attrName>style.visibility</p:attrName>
                                        </p:attrNameLst>
                                      </p:cBhvr>
                                      <p:to>
                                        <p:strVal val="visible"/>
                                      </p:to>
                                    </p:set>
                                    <p:animEffect transition="in" filter="circle(in)">
                                      <p:cBhvr>
                                        <p:cTn id="72" dur="2000"/>
                                        <p:tgtEl>
                                          <p:spTgt spid="132"/>
                                        </p:tgtEl>
                                      </p:cBhvr>
                                    </p:animEffect>
                                  </p:childTnLst>
                                </p:cTn>
                              </p:par>
                              <p:par>
                                <p:cTn id="73" presetID="6" presetClass="entr" presetSubtype="16" dur="2000"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Effect transition="in" filter="circle(in)">
                                      <p:cBhvr>
                                        <p:cTn id="75" dur="2000"/>
                                        <p:tgtEl>
                                          <p:spTgt spid="133"/>
                                        </p:tgtEl>
                                      </p:cBhvr>
                                    </p:animEffect>
                                  </p:childTnLst>
                                </p:cTn>
                              </p:par>
                              <p:par>
                                <p:cTn id="76" presetID="6" presetClass="entr" presetSubtype="16" dur="2000" fill="hold" grpId="0" nodeType="withEffect">
                                  <p:stCondLst>
                                    <p:cond delay="0"/>
                                  </p:stCondLst>
                                  <p:childTnLst>
                                    <p:set>
                                      <p:cBhvr>
                                        <p:cTn id="77" dur="1" fill="hold">
                                          <p:stCondLst>
                                            <p:cond delay="0"/>
                                          </p:stCondLst>
                                        </p:cTn>
                                        <p:tgtEl>
                                          <p:spTgt spid="134"/>
                                        </p:tgtEl>
                                        <p:attrNameLst>
                                          <p:attrName>style.visibility</p:attrName>
                                        </p:attrNameLst>
                                      </p:cBhvr>
                                      <p:to>
                                        <p:strVal val="visible"/>
                                      </p:to>
                                    </p:set>
                                    <p:animEffect transition="in" filter="circle(in)">
                                      <p:cBhvr>
                                        <p:cTn id="78" dur="2000"/>
                                        <p:tgtEl>
                                          <p:spTgt spid="134"/>
                                        </p:tgtEl>
                                      </p:cBhvr>
                                    </p:animEffect>
                                  </p:childTnLst>
                                </p:cTn>
                              </p:par>
                              <p:par>
                                <p:cTn id="79" presetID="6" presetClass="entr" presetSubtype="16" dur="2000" fill="hold" grpId="0" nodeType="withEffect">
                                  <p:stCondLst>
                                    <p:cond delay="0"/>
                                  </p:stCondLst>
                                  <p:childTnLst>
                                    <p:set>
                                      <p:cBhvr>
                                        <p:cTn id="80" dur="1" fill="hold">
                                          <p:stCondLst>
                                            <p:cond delay="0"/>
                                          </p:stCondLst>
                                        </p:cTn>
                                        <p:tgtEl>
                                          <p:spTgt spid="138"/>
                                        </p:tgtEl>
                                        <p:attrNameLst>
                                          <p:attrName>style.visibility</p:attrName>
                                        </p:attrNameLst>
                                      </p:cBhvr>
                                      <p:to>
                                        <p:strVal val="visible"/>
                                      </p:to>
                                    </p:set>
                                    <p:animEffect transition="in" filter="circle(in)">
                                      <p:cBhvr>
                                        <p:cTn id="81" dur="2000"/>
                                        <p:tgtEl>
                                          <p:spTgt spid="138"/>
                                        </p:tgtEl>
                                      </p:cBhvr>
                                    </p:animEffect>
                                  </p:childTnLst>
                                </p:cTn>
                              </p:par>
                              <p:par>
                                <p:cTn id="82" presetID="6" presetClass="entr" presetSubtype="16" dur="2000" fill="hold" nodeType="withEffect">
                                  <p:stCondLst>
                                    <p:cond delay="0"/>
                                  </p:stCondLst>
                                  <p:childTnLst>
                                    <p:set>
                                      <p:cBhvr>
                                        <p:cTn id="83" dur="1" fill="hold">
                                          <p:stCondLst>
                                            <p:cond delay="0"/>
                                          </p:stCondLst>
                                        </p:cTn>
                                        <p:tgtEl>
                                          <p:spTgt spid="143"/>
                                        </p:tgtEl>
                                        <p:attrNameLst>
                                          <p:attrName>style.visibility</p:attrName>
                                        </p:attrNameLst>
                                      </p:cBhvr>
                                      <p:to>
                                        <p:strVal val="visible"/>
                                      </p:to>
                                    </p:set>
                                    <p:animEffect transition="in" filter="circle(in)">
                                      <p:cBhvr>
                                        <p:cTn id="84" dur="2000"/>
                                        <p:tgtEl>
                                          <p:spTgt spid="143"/>
                                        </p:tgtEl>
                                      </p:cBhvr>
                                    </p:animEffect>
                                  </p:childTnLst>
                                </p:cTn>
                              </p:par>
                              <p:par>
                                <p:cTn id="85" presetID="6" presetClass="entr" presetSubtype="16" dur="2000" fill="hold" nodeType="withEffect">
                                  <p:stCondLst>
                                    <p:cond delay="0"/>
                                  </p:stCondLst>
                                  <p:childTnLst>
                                    <p:set>
                                      <p:cBhvr>
                                        <p:cTn id="86" dur="1" fill="hold">
                                          <p:stCondLst>
                                            <p:cond delay="0"/>
                                          </p:stCondLst>
                                        </p:cTn>
                                        <p:tgtEl>
                                          <p:spTgt spid="147"/>
                                        </p:tgtEl>
                                        <p:attrNameLst>
                                          <p:attrName>style.visibility</p:attrName>
                                        </p:attrNameLst>
                                      </p:cBhvr>
                                      <p:to>
                                        <p:strVal val="visible"/>
                                      </p:to>
                                    </p:set>
                                    <p:animEffect transition="in" filter="circle(in)">
                                      <p:cBhvr>
                                        <p:cTn id="87" dur="2000"/>
                                        <p:tgtEl>
                                          <p:spTgt spid="147"/>
                                        </p:tgtEl>
                                      </p:cBhvr>
                                    </p:animEffect>
                                  </p:childTnLst>
                                </p:cTn>
                              </p:par>
                              <p:par>
                                <p:cTn id="88" presetID="6" presetClass="entr" presetSubtype="16" dur="2000" fill="hold" grpId="0" nodeType="withEffect">
                                  <p:stCondLst>
                                    <p:cond delay="0"/>
                                  </p:stCondLst>
                                  <p:childTnLst>
                                    <p:set>
                                      <p:cBhvr>
                                        <p:cTn id="89" dur="1" fill="hold">
                                          <p:stCondLst>
                                            <p:cond delay="0"/>
                                          </p:stCondLst>
                                        </p:cTn>
                                        <p:tgtEl>
                                          <p:spTgt spid="130"/>
                                        </p:tgtEl>
                                        <p:attrNameLst>
                                          <p:attrName>style.visibility</p:attrName>
                                        </p:attrNameLst>
                                      </p:cBhvr>
                                      <p:to>
                                        <p:strVal val="visible"/>
                                      </p:to>
                                    </p:set>
                                    <p:animEffect transition="in" filter="circle(in)">
                                      <p:cBhvr>
                                        <p:cTn id="90" dur="2000"/>
                                        <p:tgtEl>
                                          <p:spTgt spid="130"/>
                                        </p:tgtEl>
                                      </p:cBhvr>
                                    </p:animEffect>
                                  </p:childTnLst>
                                </p:cTn>
                              </p:par>
                              <p:par>
                                <p:cTn id="91" presetID="6" presetClass="entr" presetSubtype="16" dur="2000" fill="hold" grpId="0" nodeType="withEffect">
                                  <p:stCondLst>
                                    <p:cond delay="0"/>
                                  </p:stCondLst>
                                  <p:childTnLst>
                                    <p:set>
                                      <p:cBhvr>
                                        <p:cTn id="92" dur="1" fill="hold">
                                          <p:stCondLst>
                                            <p:cond delay="0"/>
                                          </p:stCondLst>
                                        </p:cTn>
                                        <p:tgtEl>
                                          <p:spTgt spid="95"/>
                                        </p:tgtEl>
                                        <p:attrNameLst>
                                          <p:attrName>style.visibility</p:attrName>
                                        </p:attrNameLst>
                                      </p:cBhvr>
                                      <p:to>
                                        <p:strVal val="visible"/>
                                      </p:to>
                                    </p:set>
                                    <p:animEffect transition="in" filter="circle(in)">
                                      <p:cBhvr>
                                        <p:cTn id="93" dur="2000"/>
                                        <p:tgtEl>
                                          <p:spTgt spid="95"/>
                                        </p:tgtEl>
                                      </p:cBhvr>
                                    </p:animEffect>
                                  </p:childTnLst>
                                </p:cTn>
                              </p:par>
                              <p:par>
                                <p:cTn id="94" presetID="6" presetClass="entr" presetSubtype="16" dur="2000" fill="hold" nodeType="withEffect">
                                  <p:stCondLst>
                                    <p:cond delay="0"/>
                                  </p:stCondLst>
                                  <p:childTnLst>
                                    <p:set>
                                      <p:cBhvr>
                                        <p:cTn id="95" dur="1" fill="hold">
                                          <p:stCondLst>
                                            <p:cond delay="0"/>
                                          </p:stCondLst>
                                        </p:cTn>
                                        <p:tgtEl>
                                          <p:spTgt spid="98"/>
                                        </p:tgtEl>
                                        <p:attrNameLst>
                                          <p:attrName>style.visibility</p:attrName>
                                        </p:attrNameLst>
                                      </p:cBhvr>
                                      <p:to>
                                        <p:strVal val="visible"/>
                                      </p:to>
                                    </p:set>
                                    <p:animEffect transition="in" filter="circle(in)">
                                      <p:cBhvr>
                                        <p:cTn id="96" dur="2000"/>
                                        <p:tgtEl>
                                          <p:spTgt spid="98"/>
                                        </p:tgtEl>
                                      </p:cBhvr>
                                    </p:animEffect>
                                  </p:childTnLst>
                                </p:cTn>
                              </p:par>
                              <p:par>
                                <p:cTn id="97" presetID="6" presetClass="entr" presetSubtype="16" dur="2000" fill="hold" grpId="0"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circle(in)">
                                      <p:cBhvr>
                                        <p:cTn id="99" dur="2000"/>
                                        <p:tgtEl>
                                          <p:spTgt spid="167"/>
                                        </p:tgtEl>
                                      </p:cBhvr>
                                    </p:animEffect>
                                  </p:childTnLst>
                                </p:cTn>
                              </p:par>
                              <p:par>
                                <p:cTn id="100" presetID="6" presetClass="entr" presetSubtype="16" dur="2000" fill="hold" grpId="0" nodeType="withEffect">
                                  <p:stCondLst>
                                    <p:cond delay="0"/>
                                  </p:stCondLst>
                                  <p:childTnLst>
                                    <p:set>
                                      <p:cBhvr>
                                        <p:cTn id="101" dur="1" fill="hold">
                                          <p:stCondLst>
                                            <p:cond delay="0"/>
                                          </p:stCondLst>
                                        </p:cTn>
                                        <p:tgtEl>
                                          <p:spTgt spid="107"/>
                                        </p:tgtEl>
                                        <p:attrNameLst>
                                          <p:attrName>style.visibility</p:attrName>
                                        </p:attrNameLst>
                                      </p:cBhvr>
                                      <p:to>
                                        <p:strVal val="visible"/>
                                      </p:to>
                                    </p:set>
                                    <p:animEffect transition="in" filter="circle(in)">
                                      <p:cBhvr>
                                        <p:cTn id="102" dur="2000"/>
                                        <p:tgtEl>
                                          <p:spTgt spid="107"/>
                                        </p:tgtEl>
                                      </p:cBhvr>
                                    </p:animEffect>
                                  </p:childTnLst>
                                </p:cTn>
                              </p:par>
                              <p:par>
                                <p:cTn id="103" presetID="6" presetClass="entr" presetSubtype="16" dur="2000" fill="hold" nodeType="withEffect">
                                  <p:stCondLst>
                                    <p:cond delay="0"/>
                                  </p:stCondLst>
                                  <p:childTnLst>
                                    <p:set>
                                      <p:cBhvr>
                                        <p:cTn id="104" dur="1" fill="hold">
                                          <p:stCondLst>
                                            <p:cond delay="0"/>
                                          </p:stCondLst>
                                        </p:cTn>
                                        <p:tgtEl>
                                          <p:spTgt spid="145"/>
                                        </p:tgtEl>
                                        <p:attrNameLst>
                                          <p:attrName>style.visibility</p:attrName>
                                        </p:attrNameLst>
                                      </p:cBhvr>
                                      <p:to>
                                        <p:strVal val="visible"/>
                                      </p:to>
                                    </p:set>
                                    <p:animEffect transition="in" filter="circle(in)">
                                      <p:cBhvr>
                                        <p:cTn id="105" dur="2000"/>
                                        <p:tgtEl>
                                          <p:spTgt spid="145"/>
                                        </p:tgtEl>
                                      </p:cBhvr>
                                    </p:animEffect>
                                  </p:childTnLst>
                                </p:cTn>
                              </p:par>
                              <p:par>
                                <p:cTn id="106" presetID="6" presetClass="entr" presetSubtype="16" dur="2000" fill="hold" grpId="0" nodeType="withEffect">
                                  <p:stCondLst>
                                    <p:cond delay="0"/>
                                  </p:stCondLst>
                                  <p:childTnLst>
                                    <p:set>
                                      <p:cBhvr>
                                        <p:cTn id="107" dur="1" fill="hold">
                                          <p:stCondLst>
                                            <p:cond delay="0"/>
                                          </p:stCondLst>
                                        </p:cTn>
                                        <p:tgtEl>
                                          <p:spTgt spid="190"/>
                                        </p:tgtEl>
                                        <p:attrNameLst>
                                          <p:attrName>style.visibility</p:attrName>
                                        </p:attrNameLst>
                                      </p:cBhvr>
                                      <p:to>
                                        <p:strVal val="visible"/>
                                      </p:to>
                                    </p:set>
                                    <p:animEffect transition="in" filter="circle(in)">
                                      <p:cBhvr>
                                        <p:cTn id="108" dur="2000"/>
                                        <p:tgtEl>
                                          <p:spTgt spid="190"/>
                                        </p:tgtEl>
                                      </p:cBhvr>
                                    </p:animEffect>
                                  </p:childTnLst>
                                </p:cTn>
                              </p:par>
                              <p:par>
                                <p:cTn id="109" presetID="6" presetClass="entr" presetSubtype="16" dur="2000" fill="hold" grpId="0" nodeType="with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circle(in)">
                                      <p:cBhvr>
                                        <p:cTn id="111" dur="2000"/>
                                        <p:tgtEl>
                                          <p:spTgt spid="31"/>
                                        </p:tgtEl>
                                      </p:cBhvr>
                                    </p:animEffect>
                                  </p:childTnLst>
                                </p:cTn>
                              </p:par>
                              <p:par>
                                <p:cTn id="112" presetID="6" presetClass="entr" presetSubtype="16" dur="2000" fill="hold" nodeType="withEffect">
                                  <p:stCondLst>
                                    <p:cond delay="0"/>
                                  </p:stCondLst>
                                  <p:childTnLst>
                                    <p:set>
                                      <p:cBhvr>
                                        <p:cTn id="113" dur="1" fill="hold">
                                          <p:stCondLst>
                                            <p:cond delay="0"/>
                                          </p:stCondLst>
                                        </p:cTn>
                                        <p:tgtEl>
                                          <p:spTgt spid="104"/>
                                        </p:tgtEl>
                                        <p:attrNameLst>
                                          <p:attrName>style.visibility</p:attrName>
                                        </p:attrNameLst>
                                      </p:cBhvr>
                                      <p:to>
                                        <p:strVal val="visible"/>
                                      </p:to>
                                    </p:set>
                                    <p:animEffect transition="in" filter="circle(in)">
                                      <p:cBhvr>
                                        <p:cTn id="114" dur="2000"/>
                                        <p:tgtEl>
                                          <p:spTgt spid="104"/>
                                        </p:tgtEl>
                                      </p:cBhvr>
                                    </p:animEffect>
                                  </p:childTnLst>
                                </p:cTn>
                              </p:par>
                              <p:par>
                                <p:cTn id="115" presetID="6" presetClass="entr" presetSubtype="16" dur="2000" fill="hold" grpId="0" nodeType="withEffect">
                                  <p:stCondLst>
                                    <p:cond delay="0"/>
                                  </p:stCondLst>
                                  <p:childTnLst>
                                    <p:set>
                                      <p:cBhvr>
                                        <p:cTn id="116" dur="1" fill="hold">
                                          <p:stCondLst>
                                            <p:cond delay="0"/>
                                          </p:stCondLst>
                                        </p:cTn>
                                        <p:tgtEl>
                                          <p:spTgt spid="166"/>
                                        </p:tgtEl>
                                        <p:attrNameLst>
                                          <p:attrName>style.visibility</p:attrName>
                                        </p:attrNameLst>
                                      </p:cBhvr>
                                      <p:to>
                                        <p:strVal val="visible"/>
                                      </p:to>
                                    </p:set>
                                    <p:animEffect transition="in" filter="circle(in)">
                                      <p:cBhvr>
                                        <p:cTn id="117" dur="2000"/>
                                        <p:tgtEl>
                                          <p:spTgt spid="166"/>
                                        </p:tgtEl>
                                      </p:cBhvr>
                                    </p:animEffect>
                                  </p:childTnLst>
                                </p:cTn>
                              </p:par>
                              <p:par>
                                <p:cTn id="118" presetID="6" presetClass="entr" presetSubtype="16" dur="2000" fill="hold" nodeType="withEffect">
                                  <p:stCondLst>
                                    <p:cond delay="0"/>
                                  </p:stCondLst>
                                  <p:childTnLst>
                                    <p:set>
                                      <p:cBhvr>
                                        <p:cTn id="119" dur="1" fill="hold">
                                          <p:stCondLst>
                                            <p:cond delay="0"/>
                                          </p:stCondLst>
                                        </p:cTn>
                                        <p:tgtEl>
                                          <p:spTgt spid="153"/>
                                        </p:tgtEl>
                                        <p:attrNameLst>
                                          <p:attrName>style.visibility</p:attrName>
                                        </p:attrNameLst>
                                      </p:cBhvr>
                                      <p:to>
                                        <p:strVal val="visible"/>
                                      </p:to>
                                    </p:set>
                                    <p:animEffect transition="in" filter="circle(in)">
                                      <p:cBhvr>
                                        <p:cTn id="120" dur="2000"/>
                                        <p:tgtEl>
                                          <p:spTgt spid="153"/>
                                        </p:tgtEl>
                                      </p:cBhvr>
                                    </p:animEffect>
                                  </p:childTnLst>
                                </p:cTn>
                              </p:par>
                              <p:par>
                                <p:cTn id="121" presetID="6" presetClass="entr" presetSubtype="16" dur="2000" fill="hold" grpId="0" nodeType="withEffect">
                                  <p:stCondLst>
                                    <p:cond delay="0"/>
                                  </p:stCondLst>
                                  <p:childTnLst>
                                    <p:set>
                                      <p:cBhvr>
                                        <p:cTn id="122" dur="1" fill="hold">
                                          <p:stCondLst>
                                            <p:cond delay="0"/>
                                          </p:stCondLst>
                                        </p:cTn>
                                        <p:tgtEl>
                                          <p:spTgt spid="188"/>
                                        </p:tgtEl>
                                        <p:attrNameLst>
                                          <p:attrName>style.visibility</p:attrName>
                                        </p:attrNameLst>
                                      </p:cBhvr>
                                      <p:to>
                                        <p:strVal val="visible"/>
                                      </p:to>
                                    </p:set>
                                    <p:animEffect transition="in" filter="circle(in)">
                                      <p:cBhvr>
                                        <p:cTn id="123" dur="2000"/>
                                        <p:tgtEl>
                                          <p:spTgt spid="188"/>
                                        </p:tgtEl>
                                      </p:cBhvr>
                                    </p:animEffect>
                                  </p:childTnLst>
                                </p:cTn>
                              </p:par>
                              <p:par>
                                <p:cTn id="124" presetID="6" presetClass="entr" presetSubtype="16" dur="2000" fill="hold" grpId="0" nodeType="withEffect">
                                  <p:stCondLst>
                                    <p:cond delay="0"/>
                                  </p:stCondLst>
                                  <p:childTnLst>
                                    <p:set>
                                      <p:cBhvr>
                                        <p:cTn id="125" dur="1" fill="hold">
                                          <p:stCondLst>
                                            <p:cond delay="0"/>
                                          </p:stCondLst>
                                        </p:cTn>
                                        <p:tgtEl>
                                          <p:spTgt spid="142"/>
                                        </p:tgtEl>
                                        <p:attrNameLst>
                                          <p:attrName>style.visibility</p:attrName>
                                        </p:attrNameLst>
                                      </p:cBhvr>
                                      <p:to>
                                        <p:strVal val="visible"/>
                                      </p:to>
                                    </p:set>
                                    <p:animEffect transition="in" filter="circle(in)">
                                      <p:cBhvr>
                                        <p:cTn id="126" dur="2000"/>
                                        <p:tgtEl>
                                          <p:spTgt spid="142"/>
                                        </p:tgtEl>
                                      </p:cBhvr>
                                    </p:animEffect>
                                  </p:childTnLst>
                                </p:cTn>
                              </p:par>
                              <p:par>
                                <p:cTn id="127" presetID="6" presetClass="entr" presetSubtype="16" dur="2000" fill="hold" nodeType="withEffect">
                                  <p:stCondLst>
                                    <p:cond delay="0"/>
                                  </p:stCondLst>
                                  <p:childTnLst>
                                    <p:set>
                                      <p:cBhvr>
                                        <p:cTn id="128" dur="1" fill="hold">
                                          <p:stCondLst>
                                            <p:cond delay="0"/>
                                          </p:stCondLst>
                                        </p:cTn>
                                        <p:tgtEl>
                                          <p:spTgt spid="150"/>
                                        </p:tgtEl>
                                        <p:attrNameLst>
                                          <p:attrName>style.visibility</p:attrName>
                                        </p:attrNameLst>
                                      </p:cBhvr>
                                      <p:to>
                                        <p:strVal val="visible"/>
                                      </p:to>
                                    </p:set>
                                    <p:animEffect transition="in" filter="circle(in)">
                                      <p:cBhvr>
                                        <p:cTn id="129" dur="2000"/>
                                        <p:tgtEl>
                                          <p:spTgt spid="150"/>
                                        </p:tgtEl>
                                      </p:cBhvr>
                                    </p:animEffect>
                                  </p:childTnLst>
                                </p:cTn>
                              </p:par>
                              <p:par>
                                <p:cTn id="130" presetID="6" presetClass="entr" presetSubtype="16" dur="2000" fill="hold" grpId="0" nodeType="withEffect">
                                  <p:stCondLst>
                                    <p:cond delay="0"/>
                                  </p:stCondLst>
                                  <p:childTnLst>
                                    <p:set>
                                      <p:cBhvr>
                                        <p:cTn id="131" dur="1" fill="hold">
                                          <p:stCondLst>
                                            <p:cond delay="0"/>
                                          </p:stCondLst>
                                        </p:cTn>
                                        <p:tgtEl>
                                          <p:spTgt spid="162"/>
                                        </p:tgtEl>
                                        <p:attrNameLst>
                                          <p:attrName>style.visibility</p:attrName>
                                        </p:attrNameLst>
                                      </p:cBhvr>
                                      <p:to>
                                        <p:strVal val="visible"/>
                                      </p:to>
                                    </p:set>
                                    <p:animEffect transition="in" filter="circle(in)">
                                      <p:cBhvr>
                                        <p:cTn id="132" dur="2000"/>
                                        <p:tgtEl>
                                          <p:spTgt spid="162"/>
                                        </p:tgtEl>
                                      </p:cBhvr>
                                    </p:animEffect>
                                  </p:childTnLst>
                                </p:cTn>
                              </p:par>
                            </p:childTnLst>
                          </p:cTn>
                        </p:par>
                      </p:childTnLst>
                    </p:cTn>
                  </p:par>
                  <p:par>
                    <p:cTn id="133" fill="hold" nodeType="clickPar">
                      <p:stCondLst>
                        <p:cond delay="indefinite"/>
                      </p:stCondLst>
                      <p:childTnLst>
                        <p:par>
                          <p:cTn id="134" fill="hold">
                            <p:stCondLst>
                              <p:cond delay="0"/>
                            </p:stCondLst>
                            <p:childTnLst>
                              <p:par>
                                <p:cTn id="135" presetID="6" presetClass="entr" presetSubtype="16" dur="2000" fill="hold" grpId="0" nodeType="clickEffect">
                                  <p:stCondLst>
                                    <p:cond delay="0"/>
                                  </p:stCondLst>
                                  <p:childTnLst>
                                    <p:set>
                                      <p:cBhvr>
                                        <p:cTn id="136" dur="1" fill="hold">
                                          <p:stCondLst>
                                            <p:cond delay="0"/>
                                          </p:stCondLst>
                                        </p:cTn>
                                        <p:tgtEl>
                                          <p:spTgt spid="11"/>
                                        </p:tgtEl>
                                        <p:attrNameLst>
                                          <p:attrName>style.visibility</p:attrName>
                                        </p:attrNameLst>
                                      </p:cBhvr>
                                      <p:to>
                                        <p:strVal val="visible"/>
                                      </p:to>
                                    </p:set>
                                    <p:animEffect transition="in" filter="circle(in)">
                                      <p:cBhvr>
                                        <p:cTn id="137" dur="2000"/>
                                        <p:tgtEl>
                                          <p:spTgt spid="11"/>
                                        </p:tgtEl>
                                      </p:cBhvr>
                                    </p:animEffect>
                                  </p:childTnLst>
                                </p:cTn>
                              </p:par>
                              <p:par>
                                <p:cTn id="138" presetID="6" presetClass="entr" presetSubtype="16" dur="2000" fill="hold" nodeType="withEffect">
                                  <p:stCondLst>
                                    <p:cond delay="0"/>
                                  </p:stCondLst>
                                  <p:childTnLst>
                                    <p:set>
                                      <p:cBhvr>
                                        <p:cTn id="139" dur="1" fill="hold">
                                          <p:stCondLst>
                                            <p:cond delay="0"/>
                                          </p:stCondLst>
                                        </p:cTn>
                                        <p:tgtEl>
                                          <p:spTgt spid="62"/>
                                        </p:tgtEl>
                                        <p:attrNameLst>
                                          <p:attrName>style.visibility</p:attrName>
                                        </p:attrNameLst>
                                      </p:cBhvr>
                                      <p:to>
                                        <p:strVal val="visible"/>
                                      </p:to>
                                    </p:set>
                                    <p:animEffect transition="in" filter="circle(in)">
                                      <p:cBhvr>
                                        <p:cTn id="140" dur="2000"/>
                                        <p:tgtEl>
                                          <p:spTgt spid="62"/>
                                        </p:tgtEl>
                                      </p:cBhvr>
                                    </p:animEffect>
                                  </p:childTnLst>
                                </p:cTn>
                              </p:par>
                              <p:par>
                                <p:cTn id="141" presetID="6" presetClass="entr" presetSubtype="16" dur="2000" fill="hold" nodeType="withEffect">
                                  <p:stCondLst>
                                    <p:cond delay="0"/>
                                  </p:stCondLst>
                                  <p:childTnLst>
                                    <p:set>
                                      <p:cBhvr>
                                        <p:cTn id="142" dur="1" fill="hold">
                                          <p:stCondLst>
                                            <p:cond delay="0"/>
                                          </p:stCondLst>
                                        </p:cTn>
                                        <p:tgtEl>
                                          <p:spTgt spid="93"/>
                                        </p:tgtEl>
                                        <p:attrNameLst>
                                          <p:attrName>style.visibility</p:attrName>
                                        </p:attrNameLst>
                                      </p:cBhvr>
                                      <p:to>
                                        <p:strVal val="visible"/>
                                      </p:to>
                                    </p:set>
                                    <p:animEffect transition="in" filter="circle(in)">
                                      <p:cBhvr>
                                        <p:cTn id="143" dur="2000"/>
                                        <p:tgtEl>
                                          <p:spTgt spid="93"/>
                                        </p:tgtEl>
                                      </p:cBhvr>
                                    </p:animEffect>
                                  </p:childTnLst>
                                </p:cTn>
                              </p:par>
                              <p:par>
                                <p:cTn id="144" presetID="6" presetClass="entr" presetSubtype="16" dur="2000" fill="hold" nodeType="withEffect">
                                  <p:stCondLst>
                                    <p:cond delay="0"/>
                                  </p:stCondLst>
                                  <p:childTnLst>
                                    <p:set>
                                      <p:cBhvr>
                                        <p:cTn id="145" dur="1" fill="hold">
                                          <p:stCondLst>
                                            <p:cond delay="0"/>
                                          </p:stCondLst>
                                        </p:cTn>
                                        <p:tgtEl>
                                          <p:spTgt spid="96"/>
                                        </p:tgtEl>
                                        <p:attrNameLst>
                                          <p:attrName>style.visibility</p:attrName>
                                        </p:attrNameLst>
                                      </p:cBhvr>
                                      <p:to>
                                        <p:strVal val="visible"/>
                                      </p:to>
                                    </p:set>
                                    <p:animEffect transition="in" filter="circle(in)">
                                      <p:cBhvr>
                                        <p:cTn id="146" dur="2000"/>
                                        <p:tgtEl>
                                          <p:spTgt spid="96"/>
                                        </p:tgtEl>
                                      </p:cBhvr>
                                    </p:animEffect>
                                  </p:childTnLst>
                                </p:cTn>
                              </p:par>
                              <p:par>
                                <p:cTn id="147" presetID="6" presetClass="entr" presetSubtype="16" dur="2000" fill="hold" grpId="0" nodeType="withEffect">
                                  <p:stCondLst>
                                    <p:cond delay="0"/>
                                  </p:stCondLst>
                                  <p:childTnLst>
                                    <p:set>
                                      <p:cBhvr>
                                        <p:cTn id="148" dur="1" fill="hold">
                                          <p:stCondLst>
                                            <p:cond delay="0"/>
                                          </p:stCondLst>
                                        </p:cTn>
                                        <p:tgtEl>
                                          <p:spTgt spid="202"/>
                                        </p:tgtEl>
                                        <p:attrNameLst>
                                          <p:attrName>style.visibility</p:attrName>
                                        </p:attrNameLst>
                                      </p:cBhvr>
                                      <p:to>
                                        <p:strVal val="visible"/>
                                      </p:to>
                                    </p:set>
                                    <p:animEffect transition="in" filter="circle(in)">
                                      <p:cBhvr>
                                        <p:cTn id="149" dur="2000"/>
                                        <p:tgtEl>
                                          <p:spTgt spid="202"/>
                                        </p:tgtEl>
                                      </p:cBhvr>
                                    </p:animEffect>
                                  </p:childTnLst>
                                </p:cTn>
                              </p:par>
                              <p:par>
                                <p:cTn id="150" presetID="6" presetClass="entr" presetSubtype="16" dur="2000" fill="hold" nodeType="withEffect">
                                  <p:stCondLst>
                                    <p:cond delay="0"/>
                                  </p:stCondLst>
                                  <p:childTnLst>
                                    <p:set>
                                      <p:cBhvr>
                                        <p:cTn id="151" dur="1" fill="hold">
                                          <p:stCondLst>
                                            <p:cond delay="0"/>
                                          </p:stCondLst>
                                        </p:cTn>
                                        <p:tgtEl>
                                          <p:spTgt spid="203"/>
                                        </p:tgtEl>
                                        <p:attrNameLst>
                                          <p:attrName>style.visibility</p:attrName>
                                        </p:attrNameLst>
                                      </p:cBhvr>
                                      <p:to>
                                        <p:strVal val="visible"/>
                                      </p:to>
                                    </p:set>
                                    <p:animEffect transition="in" filter="circle(in)">
                                      <p:cBhvr>
                                        <p:cTn id="152" dur="2000"/>
                                        <p:tgtEl>
                                          <p:spTgt spid="203"/>
                                        </p:tgtEl>
                                      </p:cBhvr>
                                    </p:animEffect>
                                  </p:childTnLst>
                                </p:cTn>
                              </p:par>
                              <p:par>
                                <p:cTn id="153" presetID="6" presetClass="entr" presetSubtype="16" dur="2000" fill="hold" grpId="0" nodeType="withEffect">
                                  <p:stCondLst>
                                    <p:cond delay="0"/>
                                  </p:stCondLst>
                                  <p:childTnLst>
                                    <p:set>
                                      <p:cBhvr>
                                        <p:cTn id="154" dur="1" fill="hold">
                                          <p:stCondLst>
                                            <p:cond delay="0"/>
                                          </p:stCondLst>
                                        </p:cTn>
                                        <p:tgtEl>
                                          <p:spTgt spid="207"/>
                                        </p:tgtEl>
                                        <p:attrNameLst>
                                          <p:attrName>style.visibility</p:attrName>
                                        </p:attrNameLst>
                                      </p:cBhvr>
                                      <p:to>
                                        <p:strVal val="visible"/>
                                      </p:to>
                                    </p:set>
                                    <p:animEffect transition="in" filter="circle(in)">
                                      <p:cBhvr>
                                        <p:cTn id="155" dur="2000"/>
                                        <p:tgtEl>
                                          <p:spTgt spid="207"/>
                                        </p:tgtEl>
                                      </p:cBhvr>
                                    </p:animEffect>
                                  </p:childTnLst>
                                </p:cTn>
                              </p:par>
                              <p:par>
                                <p:cTn id="156" presetID="6" presetClass="entr" presetSubtype="16" dur="2000" fill="hold" grpId="0" nodeType="withEffect">
                                  <p:stCondLst>
                                    <p:cond delay="0"/>
                                  </p:stCondLst>
                                  <p:childTnLst>
                                    <p:set>
                                      <p:cBhvr>
                                        <p:cTn id="157" dur="1" fill="hold">
                                          <p:stCondLst>
                                            <p:cond delay="0"/>
                                          </p:stCondLst>
                                        </p:cTn>
                                        <p:tgtEl>
                                          <p:spTgt spid="208"/>
                                        </p:tgtEl>
                                        <p:attrNameLst>
                                          <p:attrName>style.visibility</p:attrName>
                                        </p:attrNameLst>
                                      </p:cBhvr>
                                      <p:to>
                                        <p:strVal val="visible"/>
                                      </p:to>
                                    </p:set>
                                    <p:animEffect transition="in" filter="circle(in)">
                                      <p:cBhvr>
                                        <p:cTn id="158" dur="2000"/>
                                        <p:tgtEl>
                                          <p:spTgt spid="208"/>
                                        </p:tgtEl>
                                      </p:cBhvr>
                                    </p:animEffect>
                                  </p:childTnLst>
                                </p:cTn>
                              </p:par>
                              <p:par>
                                <p:cTn id="159" presetID="6" presetClass="entr" presetSubtype="16" dur="2000" fill="hold" nodeType="withEffect">
                                  <p:stCondLst>
                                    <p:cond delay="0"/>
                                  </p:stCondLst>
                                  <p:childTnLst>
                                    <p:set>
                                      <p:cBhvr>
                                        <p:cTn id="160" dur="1" fill="hold">
                                          <p:stCondLst>
                                            <p:cond delay="0"/>
                                          </p:stCondLst>
                                        </p:cTn>
                                        <p:tgtEl>
                                          <p:spTgt spid="216"/>
                                        </p:tgtEl>
                                        <p:attrNameLst>
                                          <p:attrName>style.visibility</p:attrName>
                                        </p:attrNameLst>
                                      </p:cBhvr>
                                      <p:to>
                                        <p:strVal val="visible"/>
                                      </p:to>
                                    </p:set>
                                    <p:animEffect transition="in" filter="circle(in)">
                                      <p:cBhvr>
                                        <p:cTn id="161" dur="2000"/>
                                        <p:tgtEl>
                                          <p:spTgt spid="216"/>
                                        </p:tgtEl>
                                      </p:cBhvr>
                                    </p:animEffect>
                                  </p:childTnLst>
                                </p:cTn>
                              </p:par>
                              <p:par>
                                <p:cTn id="162" presetID="6" presetClass="entr" presetSubtype="16" dur="2000" fill="hold" grpId="0" nodeType="withEffect">
                                  <p:stCondLst>
                                    <p:cond delay="0"/>
                                  </p:stCondLst>
                                  <p:childTnLst>
                                    <p:set>
                                      <p:cBhvr>
                                        <p:cTn id="163" dur="1" fill="hold">
                                          <p:stCondLst>
                                            <p:cond delay="0"/>
                                          </p:stCondLst>
                                        </p:cTn>
                                        <p:tgtEl>
                                          <p:spTgt spid="244"/>
                                        </p:tgtEl>
                                        <p:attrNameLst>
                                          <p:attrName>style.visibility</p:attrName>
                                        </p:attrNameLst>
                                      </p:cBhvr>
                                      <p:to>
                                        <p:strVal val="visible"/>
                                      </p:to>
                                    </p:set>
                                    <p:animEffect transition="in" filter="circle(in)">
                                      <p:cBhvr>
                                        <p:cTn id="164" dur="2000"/>
                                        <p:tgtEl>
                                          <p:spTgt spid="244"/>
                                        </p:tgtEl>
                                      </p:cBhvr>
                                    </p:animEffect>
                                  </p:childTnLst>
                                </p:cTn>
                              </p:par>
                              <p:par>
                                <p:cTn id="165" presetID="6" presetClass="entr" presetSubtype="16" dur="2000" fill="hold" nodeType="withEffect">
                                  <p:stCondLst>
                                    <p:cond delay="0"/>
                                  </p:stCondLst>
                                  <p:childTnLst>
                                    <p:set>
                                      <p:cBhvr>
                                        <p:cTn id="166" dur="1" fill="hold">
                                          <p:stCondLst>
                                            <p:cond delay="0"/>
                                          </p:stCondLst>
                                        </p:cTn>
                                        <p:tgtEl>
                                          <p:spTgt spid="245"/>
                                        </p:tgtEl>
                                        <p:attrNameLst>
                                          <p:attrName>style.visibility</p:attrName>
                                        </p:attrNameLst>
                                      </p:cBhvr>
                                      <p:to>
                                        <p:strVal val="visible"/>
                                      </p:to>
                                    </p:set>
                                    <p:animEffect transition="in" filter="circle(in)">
                                      <p:cBhvr>
                                        <p:cTn id="167" dur="2000"/>
                                        <p:tgtEl>
                                          <p:spTgt spid="245"/>
                                        </p:tgtEl>
                                      </p:cBhvr>
                                    </p:animEffect>
                                  </p:childTnLst>
                                </p:cTn>
                              </p:par>
                              <p:par>
                                <p:cTn id="168" presetID="6" presetClass="entr" presetSubtype="16" dur="2000" fill="hold" grpId="0" nodeType="withEffect">
                                  <p:stCondLst>
                                    <p:cond delay="0"/>
                                  </p:stCondLst>
                                  <p:childTnLst>
                                    <p:set>
                                      <p:cBhvr>
                                        <p:cTn id="169" dur="1" fill="hold">
                                          <p:stCondLst>
                                            <p:cond delay="0"/>
                                          </p:stCondLst>
                                        </p:cTn>
                                        <p:tgtEl>
                                          <p:spTgt spid="18"/>
                                        </p:tgtEl>
                                        <p:attrNameLst>
                                          <p:attrName>style.visibility</p:attrName>
                                        </p:attrNameLst>
                                      </p:cBhvr>
                                      <p:to>
                                        <p:strVal val="visible"/>
                                      </p:to>
                                    </p:set>
                                    <p:animEffect transition="in" filter="circle(in)">
                                      <p:cBhvr>
                                        <p:cTn id="170" dur="2000"/>
                                        <p:tgtEl>
                                          <p:spTgt spid="18"/>
                                        </p:tgtEl>
                                      </p:cBhvr>
                                    </p:animEffect>
                                  </p:childTnLst>
                                </p:cTn>
                              </p:par>
                              <p:par>
                                <p:cTn id="171" presetID="6" presetClass="entr" presetSubtype="16" dur="2000" fill="hold" grpId="0" nodeType="withEffect">
                                  <p:stCondLst>
                                    <p:cond delay="0"/>
                                  </p:stCondLst>
                                  <p:childTnLst>
                                    <p:set>
                                      <p:cBhvr>
                                        <p:cTn id="172" dur="1" fill="hold">
                                          <p:stCondLst>
                                            <p:cond delay="0"/>
                                          </p:stCondLst>
                                        </p:cTn>
                                        <p:tgtEl>
                                          <p:spTgt spid="204"/>
                                        </p:tgtEl>
                                        <p:attrNameLst>
                                          <p:attrName>style.visibility</p:attrName>
                                        </p:attrNameLst>
                                      </p:cBhvr>
                                      <p:to>
                                        <p:strVal val="visible"/>
                                      </p:to>
                                    </p:set>
                                    <p:animEffect transition="in" filter="circle(in)">
                                      <p:cBhvr>
                                        <p:cTn id="173" dur="2000"/>
                                        <p:tgtEl>
                                          <p:spTgt spid="204"/>
                                        </p:tgtEl>
                                      </p:cBhvr>
                                    </p:animEffect>
                                  </p:childTnLst>
                                </p:cTn>
                              </p:par>
                            </p:childTnLst>
                          </p:cTn>
                        </p:par>
                      </p:childTnLst>
                    </p:cTn>
                  </p:par>
                  <p:par>
                    <p:cTn id="174" fill="hold" nodeType="clickPar">
                      <p:stCondLst>
                        <p:cond delay="indefinite"/>
                      </p:stCondLst>
                      <p:childTnLst>
                        <p:par>
                          <p:cTn id="175" fill="hold">
                            <p:stCondLst>
                              <p:cond delay="0"/>
                            </p:stCondLst>
                            <p:childTnLst>
                              <p:par>
                                <p:cTn id="176" presetID="6" presetClass="entr" presetSubtype="16" dur="2000" fill="hold" grpId="0" nodeType="clickEffect">
                                  <p:stCondLst>
                                    <p:cond delay="0"/>
                                  </p:stCondLst>
                                  <p:childTnLst>
                                    <p:set>
                                      <p:cBhvr>
                                        <p:cTn id="177" dur="1" fill="hold">
                                          <p:stCondLst>
                                            <p:cond delay="0"/>
                                          </p:stCondLst>
                                        </p:cTn>
                                        <p:tgtEl>
                                          <p:spTgt spid="205"/>
                                        </p:tgtEl>
                                        <p:attrNameLst>
                                          <p:attrName>style.visibility</p:attrName>
                                        </p:attrNameLst>
                                      </p:cBhvr>
                                      <p:to>
                                        <p:strVal val="visible"/>
                                      </p:to>
                                    </p:set>
                                    <p:animEffect transition="in" filter="circle(in)">
                                      <p:cBhvr>
                                        <p:cTn id="178" dur="2000"/>
                                        <p:tgtEl>
                                          <p:spTgt spid="205"/>
                                        </p:tgtEl>
                                      </p:cBhvr>
                                    </p:animEffect>
                                  </p:childTnLst>
                                </p:cTn>
                              </p:par>
                              <p:par>
                                <p:cTn id="179" presetID="6" presetClass="entr" presetSubtype="16" dur="2000" fill="hold" nodeType="withEffect">
                                  <p:stCondLst>
                                    <p:cond delay="0"/>
                                  </p:stCondLst>
                                  <p:childTnLst>
                                    <p:set>
                                      <p:cBhvr>
                                        <p:cTn id="180" dur="1" fill="hold">
                                          <p:stCondLst>
                                            <p:cond delay="0"/>
                                          </p:stCondLst>
                                        </p:cTn>
                                        <p:tgtEl>
                                          <p:spTgt spid="206"/>
                                        </p:tgtEl>
                                        <p:attrNameLst>
                                          <p:attrName>style.visibility</p:attrName>
                                        </p:attrNameLst>
                                      </p:cBhvr>
                                      <p:to>
                                        <p:strVal val="visible"/>
                                      </p:to>
                                    </p:set>
                                    <p:animEffect transition="in" filter="circle(in)">
                                      <p:cBhvr>
                                        <p:cTn id="181" dur="2000"/>
                                        <p:tgtEl>
                                          <p:spTgt spid="206"/>
                                        </p:tgtEl>
                                      </p:cBhvr>
                                    </p:animEffect>
                                  </p:childTnLst>
                                </p:cTn>
                              </p:par>
                              <p:par>
                                <p:cTn id="182" presetID="6" presetClass="entr" presetSubtype="16" dur="2000" fill="hold" grpId="0" nodeType="withEffect">
                                  <p:stCondLst>
                                    <p:cond delay="0"/>
                                  </p:stCondLst>
                                  <p:childTnLst>
                                    <p:set>
                                      <p:cBhvr>
                                        <p:cTn id="183" dur="1" fill="hold">
                                          <p:stCondLst>
                                            <p:cond delay="0"/>
                                          </p:stCondLst>
                                        </p:cTn>
                                        <p:tgtEl>
                                          <p:spTgt spid="209"/>
                                        </p:tgtEl>
                                        <p:attrNameLst>
                                          <p:attrName>style.visibility</p:attrName>
                                        </p:attrNameLst>
                                      </p:cBhvr>
                                      <p:to>
                                        <p:strVal val="visible"/>
                                      </p:to>
                                    </p:set>
                                    <p:animEffect transition="in" filter="circle(in)">
                                      <p:cBhvr>
                                        <p:cTn id="184" dur="2000"/>
                                        <p:tgtEl>
                                          <p:spTgt spid="209"/>
                                        </p:tgtEl>
                                      </p:cBhvr>
                                    </p:animEffect>
                                  </p:childTnLst>
                                </p:cTn>
                              </p:par>
                              <p:par>
                                <p:cTn id="185" presetID="6" presetClass="entr" presetSubtype="16" dur="2000" fill="hold" grpId="0" nodeType="withEffect">
                                  <p:stCondLst>
                                    <p:cond delay="0"/>
                                  </p:stCondLst>
                                  <p:childTnLst>
                                    <p:set>
                                      <p:cBhvr>
                                        <p:cTn id="186" dur="1" fill="hold">
                                          <p:stCondLst>
                                            <p:cond delay="0"/>
                                          </p:stCondLst>
                                        </p:cTn>
                                        <p:tgtEl>
                                          <p:spTgt spid="215"/>
                                        </p:tgtEl>
                                        <p:attrNameLst>
                                          <p:attrName>style.visibility</p:attrName>
                                        </p:attrNameLst>
                                      </p:cBhvr>
                                      <p:to>
                                        <p:strVal val="visible"/>
                                      </p:to>
                                    </p:set>
                                    <p:animEffect transition="in" filter="circle(in)">
                                      <p:cBhvr>
                                        <p:cTn id="187" dur="2000"/>
                                        <p:tgtEl>
                                          <p:spTgt spid="215"/>
                                        </p:tgtEl>
                                      </p:cBhvr>
                                    </p:animEffect>
                                  </p:childTnLst>
                                </p:cTn>
                              </p:par>
                              <p:par>
                                <p:cTn id="188" presetID="6" presetClass="entr" presetSubtype="16" dur="2000" fill="hold" nodeType="withEffect">
                                  <p:stCondLst>
                                    <p:cond delay="0"/>
                                  </p:stCondLst>
                                  <p:childTnLst>
                                    <p:set>
                                      <p:cBhvr>
                                        <p:cTn id="189" dur="1" fill="hold">
                                          <p:stCondLst>
                                            <p:cond delay="0"/>
                                          </p:stCondLst>
                                        </p:cTn>
                                        <p:tgtEl>
                                          <p:spTgt spid="219"/>
                                        </p:tgtEl>
                                        <p:attrNameLst>
                                          <p:attrName>style.visibility</p:attrName>
                                        </p:attrNameLst>
                                      </p:cBhvr>
                                      <p:to>
                                        <p:strVal val="visible"/>
                                      </p:to>
                                    </p:set>
                                    <p:animEffect transition="in" filter="circle(in)">
                                      <p:cBhvr>
                                        <p:cTn id="190" dur="2000"/>
                                        <p:tgtEl>
                                          <p:spTgt spid="219"/>
                                        </p:tgtEl>
                                      </p:cBhvr>
                                    </p:animEffect>
                                  </p:childTnLst>
                                </p:cTn>
                              </p:par>
                              <p:par>
                                <p:cTn id="191" presetID="6" presetClass="entr" presetSubtype="16" dur="2000" fill="hold" grpId="0" nodeType="withEffect">
                                  <p:stCondLst>
                                    <p:cond delay="0"/>
                                  </p:stCondLst>
                                  <p:childTnLst>
                                    <p:set>
                                      <p:cBhvr>
                                        <p:cTn id="192" dur="1" fill="hold">
                                          <p:stCondLst>
                                            <p:cond delay="0"/>
                                          </p:stCondLst>
                                        </p:cTn>
                                        <p:tgtEl>
                                          <p:spTgt spid="222"/>
                                        </p:tgtEl>
                                        <p:attrNameLst>
                                          <p:attrName>style.visibility</p:attrName>
                                        </p:attrNameLst>
                                      </p:cBhvr>
                                      <p:to>
                                        <p:strVal val="visible"/>
                                      </p:to>
                                    </p:set>
                                    <p:animEffect transition="in" filter="circle(in)">
                                      <p:cBhvr>
                                        <p:cTn id="193" dur="2000"/>
                                        <p:tgtEl>
                                          <p:spTgt spid="222"/>
                                        </p:tgtEl>
                                      </p:cBhvr>
                                    </p:animEffect>
                                  </p:childTnLst>
                                </p:cTn>
                              </p:par>
                              <p:par>
                                <p:cTn id="194" presetID="6" presetClass="entr" presetSubtype="16" dur="2000" fill="hold" grpId="0" nodeType="withEffect">
                                  <p:stCondLst>
                                    <p:cond delay="0"/>
                                  </p:stCondLst>
                                  <p:childTnLst>
                                    <p:set>
                                      <p:cBhvr>
                                        <p:cTn id="195" dur="1" fill="hold">
                                          <p:stCondLst>
                                            <p:cond delay="0"/>
                                          </p:stCondLst>
                                        </p:cTn>
                                        <p:tgtEl>
                                          <p:spTgt spid="223"/>
                                        </p:tgtEl>
                                        <p:attrNameLst>
                                          <p:attrName>style.visibility</p:attrName>
                                        </p:attrNameLst>
                                      </p:cBhvr>
                                      <p:to>
                                        <p:strVal val="visible"/>
                                      </p:to>
                                    </p:set>
                                    <p:animEffect transition="in" filter="circle(in)">
                                      <p:cBhvr>
                                        <p:cTn id="196" dur="2000"/>
                                        <p:tgtEl>
                                          <p:spTgt spid="223"/>
                                        </p:tgtEl>
                                      </p:cBhvr>
                                    </p:animEffect>
                                  </p:childTnLst>
                                </p:cTn>
                              </p:par>
                              <p:par>
                                <p:cTn id="197" presetID="6" presetClass="entr" presetSubtype="16" dur="2000" fill="hold" nodeType="withEffect">
                                  <p:stCondLst>
                                    <p:cond delay="0"/>
                                  </p:stCondLst>
                                  <p:childTnLst>
                                    <p:set>
                                      <p:cBhvr>
                                        <p:cTn id="198" dur="1" fill="hold">
                                          <p:stCondLst>
                                            <p:cond delay="0"/>
                                          </p:stCondLst>
                                        </p:cTn>
                                        <p:tgtEl>
                                          <p:spTgt spid="224"/>
                                        </p:tgtEl>
                                        <p:attrNameLst>
                                          <p:attrName>style.visibility</p:attrName>
                                        </p:attrNameLst>
                                      </p:cBhvr>
                                      <p:to>
                                        <p:strVal val="visible"/>
                                      </p:to>
                                    </p:set>
                                    <p:animEffect transition="in" filter="circle(in)">
                                      <p:cBhvr>
                                        <p:cTn id="199" dur="2000"/>
                                        <p:tgtEl>
                                          <p:spTgt spid="224"/>
                                        </p:tgtEl>
                                      </p:cBhvr>
                                    </p:animEffect>
                                  </p:childTnLst>
                                </p:cTn>
                              </p:par>
                              <p:par>
                                <p:cTn id="200" presetID="6" presetClass="entr" presetSubtype="16" dur="2000"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Effect transition="in" filter="circle(in)">
                                      <p:cBhvr>
                                        <p:cTn id="202" dur="2000"/>
                                        <p:tgtEl>
                                          <p:spTgt spid="227"/>
                                        </p:tgtEl>
                                      </p:cBhvr>
                                    </p:animEffect>
                                  </p:childTnLst>
                                </p:cTn>
                              </p:par>
                              <p:par>
                                <p:cTn id="203" presetID="6" presetClass="entr" presetSubtype="16" dur="2000" fill="hold" grpId="0" nodeType="withEffect">
                                  <p:stCondLst>
                                    <p:cond delay="0"/>
                                  </p:stCondLst>
                                  <p:childTnLst>
                                    <p:set>
                                      <p:cBhvr>
                                        <p:cTn id="204" dur="1" fill="hold">
                                          <p:stCondLst>
                                            <p:cond delay="0"/>
                                          </p:stCondLst>
                                        </p:cTn>
                                        <p:tgtEl>
                                          <p:spTgt spid="229"/>
                                        </p:tgtEl>
                                        <p:attrNameLst>
                                          <p:attrName>style.visibility</p:attrName>
                                        </p:attrNameLst>
                                      </p:cBhvr>
                                      <p:to>
                                        <p:strVal val="visible"/>
                                      </p:to>
                                    </p:set>
                                    <p:animEffect transition="in" filter="circle(in)">
                                      <p:cBhvr>
                                        <p:cTn id="205" dur="2000"/>
                                        <p:tgtEl>
                                          <p:spTgt spid="229"/>
                                        </p:tgtEl>
                                      </p:cBhvr>
                                    </p:animEffect>
                                  </p:childTnLst>
                                </p:cTn>
                              </p:par>
                              <p:par>
                                <p:cTn id="206" presetID="6" presetClass="entr" presetSubtype="16" dur="2000" fill="hold" nodeType="withEffect">
                                  <p:stCondLst>
                                    <p:cond delay="0"/>
                                  </p:stCondLst>
                                  <p:childTnLst>
                                    <p:set>
                                      <p:cBhvr>
                                        <p:cTn id="207" dur="1" fill="hold">
                                          <p:stCondLst>
                                            <p:cond delay="0"/>
                                          </p:stCondLst>
                                        </p:cTn>
                                        <p:tgtEl>
                                          <p:spTgt spid="235"/>
                                        </p:tgtEl>
                                        <p:attrNameLst>
                                          <p:attrName>style.visibility</p:attrName>
                                        </p:attrNameLst>
                                      </p:cBhvr>
                                      <p:to>
                                        <p:strVal val="visible"/>
                                      </p:to>
                                    </p:set>
                                    <p:animEffect transition="in" filter="circle(in)">
                                      <p:cBhvr>
                                        <p:cTn id="208" dur="2000"/>
                                        <p:tgtEl>
                                          <p:spTgt spid="235"/>
                                        </p:tgtEl>
                                      </p:cBhvr>
                                    </p:animEffect>
                                  </p:childTnLst>
                                </p:cTn>
                              </p:par>
                              <p:par>
                                <p:cTn id="209" presetID="6" presetClass="entr" presetSubtype="16" dur="2000" fill="hold" nodeType="withEffect">
                                  <p:stCondLst>
                                    <p:cond delay="0"/>
                                  </p:stCondLst>
                                  <p:childTnLst>
                                    <p:set>
                                      <p:cBhvr>
                                        <p:cTn id="210" dur="1" fill="hold">
                                          <p:stCondLst>
                                            <p:cond delay="0"/>
                                          </p:stCondLst>
                                        </p:cTn>
                                        <p:tgtEl>
                                          <p:spTgt spid="251"/>
                                        </p:tgtEl>
                                        <p:attrNameLst>
                                          <p:attrName>style.visibility</p:attrName>
                                        </p:attrNameLst>
                                      </p:cBhvr>
                                      <p:to>
                                        <p:strVal val="visible"/>
                                      </p:to>
                                    </p:set>
                                    <p:animEffect transition="in" filter="circle(in)">
                                      <p:cBhvr>
                                        <p:cTn id="211" dur="2000"/>
                                        <p:tgtEl>
                                          <p:spTgt spid="251"/>
                                        </p:tgtEl>
                                      </p:cBhvr>
                                    </p:animEffect>
                                  </p:childTnLst>
                                </p:cTn>
                              </p:par>
                              <p:par>
                                <p:cTn id="212" presetID="6" presetClass="entr" presetSubtype="16" dur="2000" fill="hold" grpId="0" nodeType="withEffect">
                                  <p:stCondLst>
                                    <p:cond delay="0"/>
                                  </p:stCondLst>
                                  <p:childTnLst>
                                    <p:set>
                                      <p:cBhvr>
                                        <p:cTn id="213" dur="1" fill="hold">
                                          <p:stCondLst>
                                            <p:cond delay="0"/>
                                          </p:stCondLst>
                                        </p:cTn>
                                        <p:tgtEl>
                                          <p:spTgt spid="254"/>
                                        </p:tgtEl>
                                        <p:attrNameLst>
                                          <p:attrName>style.visibility</p:attrName>
                                        </p:attrNameLst>
                                      </p:cBhvr>
                                      <p:to>
                                        <p:strVal val="visible"/>
                                      </p:to>
                                    </p:set>
                                    <p:animEffect transition="in" filter="circle(in)">
                                      <p:cBhvr>
                                        <p:cTn id="214" dur="2000"/>
                                        <p:tgtEl>
                                          <p:spTgt spid="254"/>
                                        </p:tgtEl>
                                      </p:cBhvr>
                                    </p:animEffect>
                                  </p:childTnLst>
                                </p:cTn>
                              </p:par>
                              <p:par>
                                <p:cTn id="215" presetID="6" presetClass="entr" presetSubtype="16" dur="2000" fill="hold" nodeType="withEffect">
                                  <p:stCondLst>
                                    <p:cond delay="0"/>
                                  </p:stCondLst>
                                  <p:childTnLst>
                                    <p:set>
                                      <p:cBhvr>
                                        <p:cTn id="216" dur="1" fill="hold">
                                          <p:stCondLst>
                                            <p:cond delay="0"/>
                                          </p:stCondLst>
                                        </p:cTn>
                                        <p:tgtEl>
                                          <p:spTgt spid="255"/>
                                        </p:tgtEl>
                                        <p:attrNameLst>
                                          <p:attrName>style.visibility</p:attrName>
                                        </p:attrNameLst>
                                      </p:cBhvr>
                                      <p:to>
                                        <p:strVal val="visible"/>
                                      </p:to>
                                    </p:set>
                                    <p:animEffect transition="in" filter="circle(in)">
                                      <p:cBhvr>
                                        <p:cTn id="217" dur="2000"/>
                                        <p:tgtEl>
                                          <p:spTgt spid="255"/>
                                        </p:tgtEl>
                                      </p:cBhvr>
                                    </p:animEffect>
                                  </p:childTnLst>
                                </p:cTn>
                              </p:par>
                              <p:par>
                                <p:cTn id="218" presetID="6" presetClass="entr" presetSubtype="16" dur="2000" fill="hold" nodeType="withEffect">
                                  <p:stCondLst>
                                    <p:cond delay="0"/>
                                  </p:stCondLst>
                                  <p:childTnLst>
                                    <p:set>
                                      <p:cBhvr>
                                        <p:cTn id="219" dur="1" fill="hold">
                                          <p:stCondLst>
                                            <p:cond delay="0"/>
                                          </p:stCondLst>
                                        </p:cTn>
                                        <p:tgtEl>
                                          <p:spTgt spid="258"/>
                                        </p:tgtEl>
                                        <p:attrNameLst>
                                          <p:attrName>style.visibility</p:attrName>
                                        </p:attrNameLst>
                                      </p:cBhvr>
                                      <p:to>
                                        <p:strVal val="visible"/>
                                      </p:to>
                                    </p:set>
                                    <p:animEffect transition="in" filter="circle(in)">
                                      <p:cBhvr>
                                        <p:cTn id="220" dur="2000"/>
                                        <p:tgtEl>
                                          <p:spTgt spid="258"/>
                                        </p:tgtEl>
                                      </p:cBhvr>
                                    </p:animEffect>
                                  </p:childTnLst>
                                </p:cTn>
                              </p:par>
                              <p:par>
                                <p:cTn id="221" presetID="6" presetClass="entr" presetSubtype="16" dur="2000" fill="hold" grpId="0" nodeType="withEffect">
                                  <p:stCondLst>
                                    <p:cond delay="0"/>
                                  </p:stCondLst>
                                  <p:childTnLst>
                                    <p:set>
                                      <p:cBhvr>
                                        <p:cTn id="222" dur="1" fill="hold">
                                          <p:stCondLst>
                                            <p:cond delay="0"/>
                                          </p:stCondLst>
                                        </p:cTn>
                                        <p:tgtEl>
                                          <p:spTgt spid="249"/>
                                        </p:tgtEl>
                                        <p:attrNameLst>
                                          <p:attrName>style.visibility</p:attrName>
                                        </p:attrNameLst>
                                      </p:cBhvr>
                                      <p:to>
                                        <p:strVal val="visible"/>
                                      </p:to>
                                    </p:set>
                                    <p:animEffect transition="in" filter="circle(in)">
                                      <p:cBhvr>
                                        <p:cTn id="223" dur="2000"/>
                                        <p:tgtEl>
                                          <p:spTgt spid="249"/>
                                        </p:tgtEl>
                                      </p:cBhvr>
                                    </p:animEffect>
                                  </p:childTnLst>
                                </p:cTn>
                              </p:par>
                            </p:childTnLst>
                          </p:cTn>
                        </p:par>
                      </p:childTnLst>
                    </p:cTn>
                  </p:par>
                  <p:par>
                    <p:cTn id="224" fill="hold" nodeType="clickPar">
                      <p:stCondLst>
                        <p:cond delay="indefinite"/>
                      </p:stCondLst>
                      <p:childTnLst>
                        <p:par>
                          <p:cTn id="225" fill="hold">
                            <p:stCondLst>
                              <p:cond delay="0"/>
                            </p:stCondLst>
                            <p:childTnLst>
                              <p:par>
                                <p:cTn id="226" presetID="6" presetClass="entr" presetSubtype="16" dur="2000" fill="hold" grpId="0" nodeType="clickEffect">
                                  <p:stCondLst>
                                    <p:cond delay="0"/>
                                  </p:stCondLst>
                                  <p:childTnLst>
                                    <p:set>
                                      <p:cBhvr>
                                        <p:cTn id="227" dur="1" fill="hold">
                                          <p:stCondLst>
                                            <p:cond delay="0"/>
                                          </p:stCondLst>
                                        </p:cTn>
                                        <p:tgtEl>
                                          <p:spTgt spid="12"/>
                                        </p:tgtEl>
                                        <p:attrNameLst>
                                          <p:attrName>style.visibility</p:attrName>
                                        </p:attrNameLst>
                                      </p:cBhvr>
                                      <p:to>
                                        <p:strVal val="visible"/>
                                      </p:to>
                                    </p:set>
                                    <p:animEffect transition="in" filter="circle(in)">
                                      <p:cBhvr>
                                        <p:cTn id="228" dur="2000"/>
                                        <p:tgtEl>
                                          <p:spTgt spid="12"/>
                                        </p:tgtEl>
                                      </p:cBhvr>
                                    </p:animEffect>
                                  </p:childTnLst>
                                </p:cTn>
                              </p:par>
                              <p:par>
                                <p:cTn id="229" presetID="6" presetClass="entr" presetSubtype="16" dur="2000" fill="hold" grpId="0" nodeType="withEffect">
                                  <p:stCondLst>
                                    <p:cond delay="0"/>
                                  </p:stCondLst>
                                  <p:childTnLst>
                                    <p:set>
                                      <p:cBhvr>
                                        <p:cTn id="230" dur="1" fill="hold">
                                          <p:stCondLst>
                                            <p:cond delay="0"/>
                                          </p:stCondLst>
                                        </p:cTn>
                                        <p:tgtEl>
                                          <p:spTgt spid="19"/>
                                        </p:tgtEl>
                                        <p:attrNameLst>
                                          <p:attrName>style.visibility</p:attrName>
                                        </p:attrNameLst>
                                      </p:cBhvr>
                                      <p:to>
                                        <p:strVal val="visible"/>
                                      </p:to>
                                    </p:set>
                                    <p:animEffect transition="in" filter="circle(in)">
                                      <p:cBhvr>
                                        <p:cTn id="231" dur="2000"/>
                                        <p:tgtEl>
                                          <p:spTgt spid="19"/>
                                        </p:tgtEl>
                                      </p:cBhvr>
                                    </p:animEffect>
                                  </p:childTnLst>
                                </p:cTn>
                              </p:par>
                              <p:par>
                                <p:cTn id="232" presetID="6" presetClass="entr" presetSubtype="16" dur="2000" fill="hold" grpId="0" nodeType="withEffect">
                                  <p:stCondLst>
                                    <p:cond delay="0"/>
                                  </p:stCondLst>
                                  <p:childTnLst>
                                    <p:set>
                                      <p:cBhvr>
                                        <p:cTn id="233" dur="1" fill="hold">
                                          <p:stCondLst>
                                            <p:cond delay="0"/>
                                          </p:stCondLst>
                                        </p:cTn>
                                        <p:tgtEl>
                                          <p:spTgt spid="20"/>
                                        </p:tgtEl>
                                        <p:attrNameLst>
                                          <p:attrName>style.visibility</p:attrName>
                                        </p:attrNameLst>
                                      </p:cBhvr>
                                      <p:to>
                                        <p:strVal val="visible"/>
                                      </p:to>
                                    </p:set>
                                    <p:animEffect transition="in" filter="circle(in)">
                                      <p:cBhvr>
                                        <p:cTn id="234" dur="2000"/>
                                        <p:tgtEl>
                                          <p:spTgt spid="20"/>
                                        </p:tgtEl>
                                      </p:cBhvr>
                                    </p:animEffect>
                                  </p:childTnLst>
                                </p:cTn>
                              </p:par>
                              <p:par>
                                <p:cTn id="235" presetID="6" presetClass="entr" presetSubtype="16" dur="2000" fill="hold" grpId="0" nodeType="withEffect">
                                  <p:stCondLst>
                                    <p:cond delay="0"/>
                                  </p:stCondLst>
                                  <p:childTnLst>
                                    <p:set>
                                      <p:cBhvr>
                                        <p:cTn id="236" dur="1" fill="hold">
                                          <p:stCondLst>
                                            <p:cond delay="0"/>
                                          </p:stCondLst>
                                        </p:cTn>
                                        <p:tgtEl>
                                          <p:spTgt spid="21"/>
                                        </p:tgtEl>
                                        <p:attrNameLst>
                                          <p:attrName>style.visibility</p:attrName>
                                        </p:attrNameLst>
                                      </p:cBhvr>
                                      <p:to>
                                        <p:strVal val="visible"/>
                                      </p:to>
                                    </p:set>
                                    <p:animEffect transition="in" filter="circle(in)">
                                      <p:cBhvr>
                                        <p:cTn id="237" dur="2000"/>
                                        <p:tgtEl>
                                          <p:spTgt spid="21"/>
                                        </p:tgtEl>
                                      </p:cBhvr>
                                    </p:animEffect>
                                  </p:childTnLst>
                                </p:cTn>
                              </p:par>
                              <p:par>
                                <p:cTn id="238" presetID="6" presetClass="entr" presetSubtype="16" dur="2000" fill="hold" grpId="0" nodeType="withEffect">
                                  <p:stCondLst>
                                    <p:cond delay="0"/>
                                  </p:stCondLst>
                                  <p:childTnLst>
                                    <p:set>
                                      <p:cBhvr>
                                        <p:cTn id="239" dur="1" fill="hold">
                                          <p:stCondLst>
                                            <p:cond delay="0"/>
                                          </p:stCondLst>
                                        </p:cTn>
                                        <p:tgtEl>
                                          <p:spTgt spid="22"/>
                                        </p:tgtEl>
                                        <p:attrNameLst>
                                          <p:attrName>style.visibility</p:attrName>
                                        </p:attrNameLst>
                                      </p:cBhvr>
                                      <p:to>
                                        <p:strVal val="visible"/>
                                      </p:to>
                                    </p:set>
                                    <p:animEffect transition="in" filter="circle(in)">
                                      <p:cBhvr>
                                        <p:cTn id="240" dur="2000"/>
                                        <p:tgtEl>
                                          <p:spTgt spid="22"/>
                                        </p:tgtEl>
                                      </p:cBhvr>
                                    </p:animEffect>
                                  </p:childTnLst>
                                </p:cTn>
                              </p:par>
                              <p:par>
                                <p:cTn id="241" presetID="6" presetClass="entr" presetSubtype="16" dur="2000" fill="hold" grpId="0" nodeType="withEffect">
                                  <p:stCondLst>
                                    <p:cond delay="0"/>
                                  </p:stCondLst>
                                  <p:childTnLst>
                                    <p:set>
                                      <p:cBhvr>
                                        <p:cTn id="242" dur="1" fill="hold">
                                          <p:stCondLst>
                                            <p:cond delay="0"/>
                                          </p:stCondLst>
                                        </p:cTn>
                                        <p:tgtEl>
                                          <p:spTgt spid="163"/>
                                        </p:tgtEl>
                                        <p:attrNameLst>
                                          <p:attrName>style.visibility</p:attrName>
                                        </p:attrNameLst>
                                      </p:cBhvr>
                                      <p:to>
                                        <p:strVal val="visible"/>
                                      </p:to>
                                    </p:set>
                                    <p:animEffect transition="in" filter="circle(in)">
                                      <p:cBhvr>
                                        <p:cTn id="243" dur="2000"/>
                                        <p:tgtEl>
                                          <p:spTgt spid="163"/>
                                        </p:tgtEl>
                                      </p:cBhvr>
                                    </p:animEffect>
                                  </p:childTnLst>
                                </p:cTn>
                              </p:par>
                              <p:par>
                                <p:cTn id="244" presetID="6" presetClass="entr" presetSubtype="16" dur="2000" fill="hold" grpId="0" nodeType="withEffect">
                                  <p:stCondLst>
                                    <p:cond delay="0"/>
                                  </p:stCondLst>
                                  <p:childTnLst>
                                    <p:set>
                                      <p:cBhvr>
                                        <p:cTn id="245" dur="1" fill="hold">
                                          <p:stCondLst>
                                            <p:cond delay="0"/>
                                          </p:stCondLst>
                                        </p:cTn>
                                        <p:tgtEl>
                                          <p:spTgt spid="164"/>
                                        </p:tgtEl>
                                        <p:attrNameLst>
                                          <p:attrName>style.visibility</p:attrName>
                                        </p:attrNameLst>
                                      </p:cBhvr>
                                      <p:to>
                                        <p:strVal val="visible"/>
                                      </p:to>
                                    </p:set>
                                    <p:animEffect transition="in" filter="circle(in)">
                                      <p:cBhvr>
                                        <p:cTn id="246" dur="2000"/>
                                        <p:tgtEl>
                                          <p:spTgt spid="164"/>
                                        </p:tgtEl>
                                      </p:cBhvr>
                                    </p:animEffect>
                                  </p:childTnLst>
                                </p:cTn>
                              </p:par>
                              <p:par>
                                <p:cTn id="247" presetID="6" presetClass="entr" presetSubtype="16" dur="2000" fill="hold" nodeType="withEffect">
                                  <p:stCondLst>
                                    <p:cond delay="0"/>
                                  </p:stCondLst>
                                  <p:childTnLst>
                                    <p:set>
                                      <p:cBhvr>
                                        <p:cTn id="248" dur="1" fill="hold">
                                          <p:stCondLst>
                                            <p:cond delay="0"/>
                                          </p:stCondLst>
                                        </p:cTn>
                                        <p:tgtEl>
                                          <p:spTgt spid="165"/>
                                        </p:tgtEl>
                                        <p:attrNameLst>
                                          <p:attrName>style.visibility</p:attrName>
                                        </p:attrNameLst>
                                      </p:cBhvr>
                                      <p:to>
                                        <p:strVal val="visible"/>
                                      </p:to>
                                    </p:set>
                                    <p:animEffect transition="in" filter="circle(in)">
                                      <p:cBhvr>
                                        <p:cTn id="249" dur="2000"/>
                                        <p:tgtEl>
                                          <p:spTgt spid="165"/>
                                        </p:tgtEl>
                                      </p:cBhvr>
                                    </p:animEffect>
                                  </p:childTnLst>
                                </p:cTn>
                              </p:par>
                              <p:par>
                                <p:cTn id="250" presetID="6" presetClass="entr" presetSubtype="16" dur="2000" fill="hold" nodeType="withEffect">
                                  <p:stCondLst>
                                    <p:cond delay="0"/>
                                  </p:stCondLst>
                                  <p:childTnLst>
                                    <p:set>
                                      <p:cBhvr>
                                        <p:cTn id="251" dur="1" fill="hold">
                                          <p:stCondLst>
                                            <p:cond delay="0"/>
                                          </p:stCondLst>
                                        </p:cTn>
                                        <p:tgtEl>
                                          <p:spTgt spid="168"/>
                                        </p:tgtEl>
                                        <p:attrNameLst>
                                          <p:attrName>style.visibility</p:attrName>
                                        </p:attrNameLst>
                                      </p:cBhvr>
                                      <p:to>
                                        <p:strVal val="visible"/>
                                      </p:to>
                                    </p:set>
                                    <p:animEffect transition="in" filter="circle(in)">
                                      <p:cBhvr>
                                        <p:cTn id="252" dur="2000"/>
                                        <p:tgtEl>
                                          <p:spTgt spid="168"/>
                                        </p:tgtEl>
                                      </p:cBhvr>
                                    </p:animEffect>
                                  </p:childTnLst>
                                </p:cTn>
                              </p:par>
                              <p:par>
                                <p:cTn id="253" presetID="6" presetClass="entr" presetSubtype="16" dur="2000" fill="hold" nodeType="withEffect">
                                  <p:stCondLst>
                                    <p:cond delay="0"/>
                                  </p:stCondLst>
                                  <p:childTnLst>
                                    <p:set>
                                      <p:cBhvr>
                                        <p:cTn id="254" dur="1" fill="hold">
                                          <p:stCondLst>
                                            <p:cond delay="0"/>
                                          </p:stCondLst>
                                        </p:cTn>
                                        <p:tgtEl>
                                          <p:spTgt spid="171"/>
                                        </p:tgtEl>
                                        <p:attrNameLst>
                                          <p:attrName>style.visibility</p:attrName>
                                        </p:attrNameLst>
                                      </p:cBhvr>
                                      <p:to>
                                        <p:strVal val="visible"/>
                                      </p:to>
                                    </p:set>
                                    <p:animEffect transition="in" filter="circle(in)">
                                      <p:cBhvr>
                                        <p:cTn id="255" dur="2000"/>
                                        <p:tgtEl>
                                          <p:spTgt spid="171"/>
                                        </p:tgtEl>
                                      </p:cBhvr>
                                    </p:animEffect>
                                  </p:childTnLst>
                                </p:cTn>
                              </p:par>
                              <p:par>
                                <p:cTn id="256" presetID="6" presetClass="entr" presetSubtype="16" dur="2000" fill="hold" nodeType="withEffect">
                                  <p:stCondLst>
                                    <p:cond delay="0"/>
                                  </p:stCondLst>
                                  <p:childTnLst>
                                    <p:set>
                                      <p:cBhvr>
                                        <p:cTn id="257" dur="1" fill="hold">
                                          <p:stCondLst>
                                            <p:cond delay="0"/>
                                          </p:stCondLst>
                                        </p:cTn>
                                        <p:tgtEl>
                                          <p:spTgt spid="174"/>
                                        </p:tgtEl>
                                        <p:attrNameLst>
                                          <p:attrName>style.visibility</p:attrName>
                                        </p:attrNameLst>
                                      </p:cBhvr>
                                      <p:to>
                                        <p:strVal val="visible"/>
                                      </p:to>
                                    </p:set>
                                    <p:animEffect transition="in" filter="circle(in)">
                                      <p:cBhvr>
                                        <p:cTn id="258" dur="2000"/>
                                        <p:tgtEl>
                                          <p:spTgt spid="174"/>
                                        </p:tgtEl>
                                      </p:cBhvr>
                                    </p:animEffect>
                                  </p:childTnLst>
                                </p:cTn>
                              </p:par>
                              <p:par>
                                <p:cTn id="259" presetID="6" presetClass="entr" presetSubtype="16" dur="2000" fill="hold" nodeType="withEffect">
                                  <p:stCondLst>
                                    <p:cond delay="0"/>
                                  </p:stCondLst>
                                  <p:childTnLst>
                                    <p:set>
                                      <p:cBhvr>
                                        <p:cTn id="260" dur="1" fill="hold">
                                          <p:stCondLst>
                                            <p:cond delay="0"/>
                                          </p:stCondLst>
                                        </p:cTn>
                                        <p:tgtEl>
                                          <p:spTgt spid="177"/>
                                        </p:tgtEl>
                                        <p:attrNameLst>
                                          <p:attrName>style.visibility</p:attrName>
                                        </p:attrNameLst>
                                      </p:cBhvr>
                                      <p:to>
                                        <p:strVal val="visible"/>
                                      </p:to>
                                    </p:set>
                                    <p:animEffect transition="in" filter="circle(in)">
                                      <p:cBhvr>
                                        <p:cTn id="261" dur="2000"/>
                                        <p:tgtEl>
                                          <p:spTgt spid="177"/>
                                        </p:tgtEl>
                                      </p:cBhvr>
                                    </p:animEffect>
                                  </p:childTnLst>
                                </p:cTn>
                              </p:par>
                              <p:par>
                                <p:cTn id="262" presetID="6" presetClass="entr" presetSubtype="16" dur="2000" fill="hold" nodeType="withEffect">
                                  <p:stCondLst>
                                    <p:cond delay="0"/>
                                  </p:stCondLst>
                                  <p:childTnLst>
                                    <p:set>
                                      <p:cBhvr>
                                        <p:cTn id="263" dur="1" fill="hold">
                                          <p:stCondLst>
                                            <p:cond delay="0"/>
                                          </p:stCondLst>
                                        </p:cTn>
                                        <p:tgtEl>
                                          <p:spTgt spid="180"/>
                                        </p:tgtEl>
                                        <p:attrNameLst>
                                          <p:attrName>style.visibility</p:attrName>
                                        </p:attrNameLst>
                                      </p:cBhvr>
                                      <p:to>
                                        <p:strVal val="visible"/>
                                      </p:to>
                                    </p:set>
                                    <p:animEffect transition="in" filter="circle(in)">
                                      <p:cBhvr>
                                        <p:cTn id="264" dur="2000"/>
                                        <p:tgtEl>
                                          <p:spTgt spid="180"/>
                                        </p:tgtEl>
                                      </p:cBhvr>
                                    </p:animEffect>
                                  </p:childTnLst>
                                </p:cTn>
                              </p:par>
                              <p:par>
                                <p:cTn id="265" presetID="6" presetClass="entr" presetSubtype="16" dur="2000" fill="hold" nodeType="withEffect">
                                  <p:stCondLst>
                                    <p:cond delay="0"/>
                                  </p:stCondLst>
                                  <p:childTnLst>
                                    <p:set>
                                      <p:cBhvr>
                                        <p:cTn id="266" dur="1" fill="hold">
                                          <p:stCondLst>
                                            <p:cond delay="0"/>
                                          </p:stCondLst>
                                        </p:cTn>
                                        <p:tgtEl>
                                          <p:spTgt spid="189"/>
                                        </p:tgtEl>
                                        <p:attrNameLst>
                                          <p:attrName>style.visibility</p:attrName>
                                        </p:attrNameLst>
                                      </p:cBhvr>
                                      <p:to>
                                        <p:strVal val="visible"/>
                                      </p:to>
                                    </p:set>
                                    <p:animEffect transition="in" filter="circle(in)">
                                      <p:cBhvr>
                                        <p:cTn id="267" dur="2000"/>
                                        <p:tgtEl>
                                          <p:spTgt spid="189"/>
                                        </p:tgtEl>
                                      </p:cBhvr>
                                    </p:animEffect>
                                  </p:childTnLst>
                                </p:cTn>
                              </p:par>
                              <p:par>
                                <p:cTn id="268" presetID="6" presetClass="entr" presetSubtype="16" dur="2000" fill="hold" grpId="0" nodeType="withEffect">
                                  <p:stCondLst>
                                    <p:cond delay="0"/>
                                  </p:stCondLst>
                                  <p:childTnLst>
                                    <p:set>
                                      <p:cBhvr>
                                        <p:cTn id="269" dur="1" fill="hold">
                                          <p:stCondLst>
                                            <p:cond delay="0"/>
                                          </p:stCondLst>
                                        </p:cTn>
                                        <p:tgtEl>
                                          <p:spTgt spid="199"/>
                                        </p:tgtEl>
                                        <p:attrNameLst>
                                          <p:attrName>style.visibility</p:attrName>
                                        </p:attrNameLst>
                                      </p:cBhvr>
                                      <p:to>
                                        <p:strVal val="visible"/>
                                      </p:to>
                                    </p:set>
                                    <p:animEffect transition="in" filter="circle(in)">
                                      <p:cBhvr>
                                        <p:cTn id="270" dur="2000"/>
                                        <p:tgtEl>
                                          <p:spTgt spid="199"/>
                                        </p:tgtEl>
                                      </p:cBhvr>
                                    </p:animEffect>
                                  </p:childTnLst>
                                </p:cTn>
                              </p:par>
                              <p:par>
                                <p:cTn id="271" presetID="6" presetClass="entr" presetSubtype="16" dur="2000" fill="hold" grpId="0" nodeType="withEffect">
                                  <p:stCondLst>
                                    <p:cond delay="0"/>
                                  </p:stCondLst>
                                  <p:childTnLst>
                                    <p:set>
                                      <p:cBhvr>
                                        <p:cTn id="272" dur="1" fill="hold">
                                          <p:stCondLst>
                                            <p:cond delay="0"/>
                                          </p:stCondLst>
                                        </p:cTn>
                                        <p:tgtEl>
                                          <p:spTgt spid="201"/>
                                        </p:tgtEl>
                                        <p:attrNameLst>
                                          <p:attrName>style.visibility</p:attrName>
                                        </p:attrNameLst>
                                      </p:cBhvr>
                                      <p:to>
                                        <p:strVal val="visible"/>
                                      </p:to>
                                    </p:set>
                                    <p:animEffect transition="in" filter="circle(in)">
                                      <p:cBhvr>
                                        <p:cTn id="273" dur="2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3" grpId="0" animBg="1"/>
      <p:bldP spid="14" grpId="0" animBg="1"/>
      <p:bldP spid="15" grpId="0" animBg="1"/>
      <p:bldP spid="18" grpId="0" animBg="1"/>
      <p:bldP spid="19" grpId="0" animBg="1"/>
      <p:bldP spid="20" grpId="0" animBg="1"/>
      <p:bldP spid="21" grpId="0" animBg="1"/>
      <p:bldP spid="22" grpId="0" animBg="1"/>
      <p:bldP spid="26" grpId="0" animBg="1"/>
      <p:bldP spid="31" grpId="0" animBg="1"/>
      <p:bldP spid="63" grpId="0" animBg="1"/>
      <p:bldP spid="132" grpId="0" animBg="1"/>
      <p:bldP spid="133" grpId="0" animBg="1"/>
      <p:bldP spid="134" grpId="0" animBg="1"/>
      <p:bldP spid="138" grpId="0" animBg="1"/>
      <p:bldP spid="142" grpId="0" animBg="1"/>
      <p:bldP spid="162" grpId="0" animBg="1"/>
      <p:bldP spid="163" grpId="0" animBg="1"/>
      <p:bldP spid="164" grpId="0" animBg="1"/>
      <p:bldP spid="199" grpId="0" animBg="1"/>
      <p:bldP spid="201" grpId="0"/>
      <p:bldP spid="49" grpId="0" animBg="1"/>
      <p:bldP spid="111" grpId="0" animBg="1"/>
      <p:bldP spid="130" grpId="0" animBg="1"/>
      <p:bldP spid="95" grpId="0" animBg="1"/>
      <p:bldP spid="166" grpId="0" animBg="1"/>
      <p:bldP spid="167" grpId="0" animBg="1"/>
      <p:bldP spid="107" grpId="0"/>
      <p:bldP spid="188" grpId="0" animBg="1"/>
      <p:bldP spid="190" grpId="0" animBg="1"/>
      <p:bldP spid="202" grpId="0" animBg="1"/>
      <p:bldP spid="204" grpId="0" animBg="1"/>
      <p:bldP spid="205" grpId="0" animBg="1"/>
      <p:bldP spid="207" grpId="0" animBg="1"/>
      <p:bldP spid="208" grpId="0" animBg="1"/>
      <p:bldP spid="209" grpId="0" animBg="1"/>
      <p:bldP spid="215" grpId="0" animBg="1"/>
      <p:bldP spid="222" grpId="0" animBg="1"/>
      <p:bldP spid="223" grpId="0" animBg="1"/>
      <p:bldP spid="227" grpId="0" animBg="1"/>
      <p:bldP spid="229" grpId="0" animBg="1"/>
      <p:bldP spid="244" grpId="0" animBg="1"/>
      <p:bldP spid="249" grpId="0" animBg="1"/>
      <p:bldP spid="254"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 y="0"/>
            <a:ext cx="12190476" cy="6858856"/>
          </a:xfrm>
          <a:prstGeom prst="rect">
            <a:avLst/>
          </a:prstGeom>
        </p:spPr>
      </p:pic>
      <p:sp>
        <p:nvSpPr>
          <p:cNvPr id="6" name="ZoneTexte 5"/>
          <p:cNvSpPr txBox="1"/>
          <p:nvPr/>
        </p:nvSpPr>
        <p:spPr>
          <a:xfrm>
            <a:off x="836340" y="2533393"/>
            <a:ext cx="10682869" cy="707886"/>
          </a:xfrm>
          <a:prstGeom prst="rect">
            <a:avLst/>
          </a:prstGeom>
          <a:noFill/>
        </p:spPr>
        <p:txBody>
          <a:bodyPr wrap="square" rtlCol="0">
            <a:spAutoFit/>
          </a:bodyPr>
          <a:lstStyle/>
          <a:p>
            <a:pPr algn="ctr"/>
            <a:r>
              <a:rPr lang="fr-FR" sz="4000" b="1" dirty="0">
                <a:solidFill>
                  <a:schemeClr val="accent2"/>
                </a:solidFill>
                <a:latin typeface="Arial" pitchFamily="34" charset="0"/>
                <a:cs typeface="Arial" pitchFamily="34" charset="0"/>
              </a:rPr>
              <a:t>FIN DU DOCUMENT</a:t>
            </a:r>
          </a:p>
        </p:txBody>
      </p:sp>
    </p:spTree>
    <p:extLst>
      <p:ext uri="{BB962C8B-B14F-4D97-AF65-F5344CB8AC3E}">
        <p14:creationId xmlns:p14="http://schemas.microsoft.com/office/powerpoint/2010/main" val="55844965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6681-C3D6-1AEE-52FE-2C922A5E267F}"/>
              </a:ext>
            </a:extLst>
          </p:cNvPr>
          <p:cNvSpPr>
            <a:spLocks noGrp="1"/>
          </p:cNvSpPr>
          <p:nvPr>
            <p:ph type="title"/>
          </p:nvPr>
        </p:nvSpPr>
        <p:spPr>
          <a:xfrm>
            <a:off x="599661" y="341271"/>
            <a:ext cx="10515600" cy="636739"/>
          </a:xfrm>
        </p:spPr>
        <p:txBody>
          <a:bodyPr>
            <a:normAutofit fontScale="90000"/>
          </a:bodyPr>
          <a:lstStyle/>
          <a:p>
            <a:br>
              <a:rPr lang="en-US" sz="4400" b="1" dirty="0">
                <a:effectLst/>
                <a:latin typeface="Arial" panose="020B0604020202020204" pitchFamily="34" charset="0"/>
              </a:rPr>
            </a:br>
            <a:r>
              <a:rPr lang="en-US" sz="4400" b="1" dirty="0">
                <a:effectLst/>
                <a:latin typeface="Arial" panose="020B0604020202020204" pitchFamily="34" charset="0"/>
              </a:rPr>
              <a:t>Objectives</a:t>
            </a:r>
            <a:br>
              <a:rPr lang="en-ZA" sz="4400" b="1" dirty="0">
                <a:effectLst/>
                <a:latin typeface="Times New Roman" panose="02020603050405020304" pitchFamily="18" charset="0"/>
              </a:rPr>
            </a:br>
            <a:endParaRPr lang="en-ZA" dirty="0"/>
          </a:p>
        </p:txBody>
      </p:sp>
      <p:sp>
        <p:nvSpPr>
          <p:cNvPr id="3" name="Content Placeholder 2">
            <a:extLst>
              <a:ext uri="{FF2B5EF4-FFF2-40B4-BE49-F238E27FC236}">
                <a16:creationId xmlns:a16="http://schemas.microsoft.com/office/drawing/2014/main" id="{A1638E57-B904-D212-AAE7-DDB2BA2A453D}"/>
              </a:ext>
            </a:extLst>
          </p:cNvPr>
          <p:cNvSpPr>
            <a:spLocks noGrp="1"/>
          </p:cNvSpPr>
          <p:nvPr>
            <p:ph idx="1"/>
          </p:nvPr>
        </p:nvSpPr>
        <p:spPr>
          <a:xfrm>
            <a:off x="687125" y="1253331"/>
            <a:ext cx="10515600" cy="4351338"/>
          </a:xfrm>
        </p:spPr>
        <p:txBody>
          <a:bodyPr>
            <a:normAutofit/>
          </a:bodyPr>
          <a:lstStyle/>
          <a:p>
            <a:pPr indent="0">
              <a:lnSpc>
                <a:spcPct val="100000"/>
              </a:lnSpc>
              <a:spcBef>
                <a:spcPts val="600"/>
              </a:spcBef>
              <a:buNone/>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rPr>
              <a:t>The objective of the Business Continuity Plan is to coordinate recovery of critical business functions in managing and supporting the business recovery in the event of a facilities (office building) disruption, or disaster.  This can include short or long-term disasters or other disruptions, such as fires, floods, earthquakes, explosions, terrorism, tornadoes, extended power interruptions, technical failures, hazardous chemical spills, and other natural or man-made disasters.</a:t>
            </a:r>
            <a:endParaRPr lang="en-ZA" sz="1100" dirty="0">
              <a:solidFill>
                <a:srgbClr val="000000"/>
              </a:solidFill>
              <a:effectLst/>
              <a:latin typeface="Times New Roman" panose="02020603050405020304" pitchFamily="18" charset="0"/>
              <a:ea typeface="Times New Roman" panose="02020603050405020304" pitchFamily="18" charset="0"/>
            </a:endParaRPr>
          </a:p>
          <a:p>
            <a:pPr marL="0" indent="0" algn="just">
              <a:lnSpc>
                <a:spcPct val="100000"/>
              </a:lnSpc>
              <a:spcBef>
                <a:spcPts val="600"/>
              </a:spcBef>
              <a:buNone/>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rPr>
              <a:t>	</a:t>
            </a:r>
          </a:p>
          <a:p>
            <a:pPr marL="0" indent="0" algn="just">
              <a:lnSpc>
                <a:spcPct val="100000"/>
              </a:lnSpc>
              <a:spcBef>
                <a:spcPts val="600"/>
              </a:spcBef>
              <a:buNone/>
              <a:tabLst>
                <a:tab pos="457200" algn="l"/>
                <a:tab pos="914400" algn="l"/>
                <a:tab pos="1371600" algn="l"/>
                <a:tab pos="1828800" algn="l"/>
                <a:tab pos="2286000" algn="l"/>
              </a:tabLst>
            </a:pPr>
            <a:r>
              <a:rPr lang="en-US" sz="1100" b="1" dirty="0">
                <a:solidFill>
                  <a:srgbClr val="000000"/>
                </a:solidFill>
                <a:effectLst/>
                <a:latin typeface="Arial" panose="020B0604020202020204" pitchFamily="34" charset="0"/>
                <a:ea typeface="Times New Roman" panose="02020603050405020304" pitchFamily="18" charset="0"/>
              </a:rPr>
              <a:t>A disaster is defined as any event that renders a business facility inoperable or unusable  so that it interferes with the organization’s ability to deliver essential business services.</a:t>
            </a:r>
            <a:endParaRPr lang="en-ZA" sz="1100" dirty="0">
              <a:solidFill>
                <a:srgbClr val="000000"/>
              </a:solidFill>
              <a:effectLst/>
              <a:latin typeface="Times New Roman" panose="02020603050405020304" pitchFamily="18" charset="0"/>
              <a:ea typeface="Times New Roman" panose="02020603050405020304" pitchFamily="18" charset="0"/>
            </a:endParaRPr>
          </a:p>
          <a:p>
            <a:pPr marL="0" indent="0" algn="just">
              <a:lnSpc>
                <a:spcPct val="100000"/>
              </a:lnSpc>
              <a:spcBef>
                <a:spcPts val="600"/>
              </a:spcBef>
              <a:buNone/>
              <a:tabLst>
                <a:tab pos="457200" algn="l"/>
                <a:tab pos="914400" algn="l"/>
                <a:tab pos="1371600" algn="l"/>
                <a:tab pos="1828800" algn="l"/>
                <a:tab pos="2286000" algn="l"/>
              </a:tabLst>
            </a:pPr>
            <a:endParaRPr lang="en-ZA" sz="1100" b="1" dirty="0">
              <a:solidFill>
                <a:srgbClr val="000000"/>
              </a:solidFill>
              <a:effectLst/>
              <a:latin typeface="Arial" panose="020B0604020202020204" pitchFamily="34" charset="0"/>
              <a:ea typeface="Times New Roman" panose="02020603050405020304" pitchFamily="18" charset="0"/>
            </a:endParaRPr>
          </a:p>
          <a:p>
            <a:pPr marL="0" indent="0" algn="just">
              <a:lnSpc>
                <a:spcPct val="100000"/>
              </a:lnSpc>
              <a:spcBef>
                <a:spcPts val="600"/>
              </a:spcBef>
              <a:buNone/>
              <a:tabLst>
                <a:tab pos="457200" algn="l"/>
                <a:tab pos="914400" algn="l"/>
                <a:tab pos="1371600" algn="l"/>
                <a:tab pos="1828800" algn="l"/>
                <a:tab pos="2286000" algn="l"/>
              </a:tabLst>
            </a:pPr>
            <a:r>
              <a:rPr lang="en-US" sz="1100" b="1" dirty="0">
                <a:solidFill>
                  <a:srgbClr val="000000"/>
                </a:solidFill>
                <a:effectLst/>
                <a:latin typeface="Arial" panose="020B0604020202020204" pitchFamily="34" charset="0"/>
                <a:ea typeface="Times New Roman" panose="02020603050405020304" pitchFamily="18" charset="0"/>
              </a:rPr>
              <a:t>The priorities in a disaster situation are to:</a:t>
            </a:r>
          </a:p>
          <a:p>
            <a:pPr marL="0" indent="0" algn="just">
              <a:lnSpc>
                <a:spcPct val="100000"/>
              </a:lnSpc>
              <a:spcBef>
                <a:spcPts val="600"/>
              </a:spcBef>
              <a:buNone/>
              <a:tabLst>
                <a:tab pos="457200" algn="l"/>
                <a:tab pos="914400" algn="l"/>
                <a:tab pos="1371600" algn="l"/>
                <a:tab pos="1828800" algn="l"/>
                <a:tab pos="2286000" algn="l"/>
              </a:tabLst>
            </a:pPr>
            <a:endParaRPr lang="en-ZA" sz="11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lnSpc>
                <a:spcPct val="100000"/>
              </a:lnSpc>
              <a:spcBef>
                <a:spcPts val="600"/>
              </a:spcBef>
              <a:buFont typeface="+mj-lt"/>
              <a:buAutoNum type="arabicPeriod"/>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rPr>
              <a:t>Ensure the safety of employees and visitors in the office buildings. </a:t>
            </a:r>
            <a:endParaRPr lang="en-ZA" sz="11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lnSpc>
                <a:spcPct val="100000"/>
              </a:lnSpc>
              <a:spcBef>
                <a:spcPts val="600"/>
              </a:spcBef>
              <a:buFont typeface="+mj-lt"/>
              <a:buAutoNum type="arabicPeriod"/>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rPr>
              <a:t>Mitigate threats or limit the damage that threats can cause. </a:t>
            </a:r>
            <a:endParaRPr lang="en-ZA" sz="11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lnSpc>
                <a:spcPct val="100000"/>
              </a:lnSpc>
              <a:spcBef>
                <a:spcPts val="600"/>
              </a:spcBef>
              <a:buFont typeface="+mj-lt"/>
              <a:buAutoNum type="arabicPeriod"/>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rPr>
              <a:t>Have advanced preparations to ensure that critical business functions can continue.</a:t>
            </a:r>
            <a:endParaRPr lang="en-ZA" sz="11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lnSpc>
                <a:spcPct val="100000"/>
              </a:lnSpc>
              <a:spcBef>
                <a:spcPts val="600"/>
              </a:spcBef>
              <a:buFont typeface="+mj-lt"/>
              <a:buAutoNum type="arabicPeriod"/>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rPr>
              <a:t>Have documented plans and procedures to ensure the quick, effective execution of recovery strategies for critical business functions.</a:t>
            </a:r>
            <a:endParaRPr lang="en-ZA" sz="1100" dirty="0">
              <a:solidFill>
                <a:srgbClr val="000000"/>
              </a:solidFill>
              <a:effectLst/>
              <a:latin typeface="Times New Roman" panose="02020603050405020304" pitchFamily="18" charset="0"/>
              <a:ea typeface="Times New Roman" panose="02020603050405020304" pitchFamily="18" charset="0"/>
            </a:endParaRPr>
          </a:p>
          <a:p>
            <a:pPr marL="0" indent="0">
              <a:lnSpc>
                <a:spcPct val="100000"/>
              </a:lnSpc>
              <a:buNone/>
            </a:pPr>
            <a:endParaRPr lang="en-US" sz="1100" dirty="0">
              <a:effectLst/>
              <a:latin typeface="Arial" panose="020B0604020202020204" pitchFamily="34" charset="0"/>
              <a:ea typeface="Times New Roman" panose="02020603050405020304" pitchFamily="18" charset="0"/>
            </a:endParaRPr>
          </a:p>
          <a:p>
            <a:pPr marL="0" indent="0">
              <a:lnSpc>
                <a:spcPct val="100000"/>
              </a:lnSpc>
              <a:buNone/>
            </a:pPr>
            <a:r>
              <a:rPr lang="en-US" sz="1100" dirty="0">
                <a:effectLst/>
                <a:latin typeface="Arial" panose="020B0604020202020204" pitchFamily="34" charset="0"/>
                <a:ea typeface="Times New Roman" panose="02020603050405020304" pitchFamily="18" charset="0"/>
              </a:rPr>
              <a:t>The IT Operation’s Business Continuity Plan includes procedures for all phases of recovery as defined in the Business Continuity Strategy and Incident Type and Risks section of this document.</a:t>
            </a:r>
            <a:endParaRPr lang="en-ZA" sz="1100" dirty="0"/>
          </a:p>
        </p:txBody>
      </p:sp>
    </p:spTree>
    <p:extLst>
      <p:ext uri="{BB962C8B-B14F-4D97-AF65-F5344CB8AC3E}">
        <p14:creationId xmlns:p14="http://schemas.microsoft.com/office/powerpoint/2010/main" val="108240256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6681-C3D6-1AEE-52FE-2C922A5E267F}"/>
              </a:ext>
            </a:extLst>
          </p:cNvPr>
          <p:cNvSpPr>
            <a:spLocks noGrp="1"/>
          </p:cNvSpPr>
          <p:nvPr>
            <p:ph type="title"/>
          </p:nvPr>
        </p:nvSpPr>
        <p:spPr>
          <a:xfrm>
            <a:off x="838200" y="258782"/>
            <a:ext cx="10515600" cy="636739"/>
          </a:xfrm>
        </p:spPr>
        <p:txBody>
          <a:bodyPr>
            <a:normAutofit fontScale="90000"/>
          </a:bodyPr>
          <a:lstStyle/>
          <a:p>
            <a:br>
              <a:rPr lang="en-US" sz="4400" b="1" dirty="0">
                <a:effectLst/>
                <a:latin typeface="Arial" panose="020B0604020202020204" pitchFamily="34" charset="0"/>
              </a:rPr>
            </a:br>
            <a:r>
              <a:rPr lang="en-US" sz="4400" b="1" dirty="0">
                <a:effectLst/>
                <a:latin typeface="Arial" panose="020B0604020202020204" pitchFamily="34" charset="0"/>
              </a:rPr>
              <a:t>Scope</a:t>
            </a:r>
            <a:br>
              <a:rPr lang="en-ZA" sz="4400" b="1" dirty="0">
                <a:effectLst/>
                <a:latin typeface="Times New Roman" panose="02020603050405020304" pitchFamily="18" charset="0"/>
              </a:rPr>
            </a:br>
            <a:endParaRPr lang="en-ZA" dirty="0"/>
          </a:p>
        </p:txBody>
      </p:sp>
      <p:sp>
        <p:nvSpPr>
          <p:cNvPr id="3" name="Content Placeholder 2">
            <a:extLst>
              <a:ext uri="{FF2B5EF4-FFF2-40B4-BE49-F238E27FC236}">
                <a16:creationId xmlns:a16="http://schemas.microsoft.com/office/drawing/2014/main" id="{A1638E57-B904-D212-AAE7-DDB2BA2A453D}"/>
              </a:ext>
            </a:extLst>
          </p:cNvPr>
          <p:cNvSpPr>
            <a:spLocks noGrp="1"/>
          </p:cNvSpPr>
          <p:nvPr>
            <p:ph idx="1"/>
          </p:nvPr>
        </p:nvSpPr>
        <p:spPr>
          <a:xfrm>
            <a:off x="925664" y="895521"/>
            <a:ext cx="10515600" cy="5306495"/>
          </a:xfrm>
        </p:spPr>
        <p:txBody>
          <a:bodyPr>
            <a:normAutofit/>
          </a:bodyPr>
          <a:lstStyle/>
          <a:p>
            <a:pPr algn="just">
              <a:lnSpc>
                <a:spcPct val="110000"/>
              </a:lnSpc>
              <a:spcBef>
                <a:spcPts val="600"/>
              </a:spcBef>
              <a:tabLst>
                <a:tab pos="457200" algn="l"/>
                <a:tab pos="914400" algn="l"/>
                <a:tab pos="1371600" algn="l"/>
                <a:tab pos="1828800" algn="l"/>
                <a:tab pos="2286000" algn="l"/>
              </a:tabLst>
            </a:pPr>
            <a:endPar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0000"/>
              </a:lnSpc>
              <a:spcBef>
                <a:spcPts val="600"/>
              </a:spcBef>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Business Continuity Plan is limited in scope to recovery and business continuance from a serious disruption in activities due to non-availability of GMC’s facilities. </a:t>
            </a:r>
          </a:p>
          <a:p>
            <a:pPr algn="just">
              <a:lnSpc>
                <a:spcPct val="110000"/>
              </a:lnSpc>
              <a:spcBef>
                <a:spcPts val="600"/>
              </a:spcBef>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Business Continuity Plan includes procedures for all phases of recovery as defined in the Business Continuity Strategy of this document.  </a:t>
            </a:r>
          </a:p>
          <a:p>
            <a:pPr algn="just">
              <a:lnSpc>
                <a:spcPct val="110000"/>
              </a:lnSpc>
              <a:spcBef>
                <a:spcPts val="600"/>
              </a:spcBef>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plan is separate from GMC’s Disaster Recovery Plan, which focuses on the recovery of technology facilities and platforms, such as critical applications, databases, servers or other required technology infrastructure.  Unless otherwise modified, this plan does not address temporary interruptions of duration less than the time frames determined to be critical to business operations.</a:t>
            </a:r>
          </a:p>
          <a:p>
            <a:pPr algn="just">
              <a:lnSpc>
                <a:spcPct val="110000"/>
              </a:lnSpc>
              <a:spcBef>
                <a:spcPts val="600"/>
              </a:spcBef>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scope of this plan is focused on localized disasters such as fires, floods, and other localized natural or man-made disasters.  </a:t>
            </a:r>
          </a:p>
          <a:p>
            <a:pPr algn="just">
              <a:lnSpc>
                <a:spcPct val="110000"/>
              </a:lnSpc>
              <a:spcBef>
                <a:spcPts val="600"/>
              </a:spcBef>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plan is also intended to cover major regional or national disasters such as regional earthquakes, war, or nuclear holocaust.  However, it can provide some guidance in the event of such a large-scale disaster.</a:t>
            </a:r>
            <a:endParaRPr lang="en-US" sz="1100" dirty="0">
              <a:solidFill>
                <a:srgbClr val="000000"/>
              </a:solidFill>
              <a:latin typeface="Arial" panose="020B0604020202020204" pitchFamily="34" charset="0"/>
              <a:cs typeface="Arial" panose="020B0604020202020204" pitchFamily="34" charset="0"/>
            </a:endParaRPr>
          </a:p>
          <a:p>
            <a:pPr marL="0" lvl="0" indent="0" algn="just">
              <a:lnSpc>
                <a:spcPct val="110000"/>
              </a:lnSpc>
              <a:spcBef>
                <a:spcPts val="600"/>
              </a:spcBef>
              <a:spcAft>
                <a:spcPts val="0"/>
              </a:spcAft>
              <a:buNone/>
              <a:tabLst>
                <a:tab pos="457200" algn="l"/>
                <a:tab pos="914400" algn="l"/>
                <a:tab pos="1371600" algn="l"/>
                <a:tab pos="1828800" algn="l"/>
                <a:tab pos="2286000" algn="l"/>
              </a:tabLst>
            </a:pPr>
            <a:r>
              <a:rPr lang="en-US" sz="1100" b="1" dirty="0">
                <a:effectLst/>
                <a:latin typeface="Arial" panose="020B0604020202020204" pitchFamily="34" charset="0"/>
                <a:cs typeface="Arial" panose="020B0604020202020204" pitchFamily="34" charset="0"/>
              </a:rPr>
              <a:t>Assumptions</a:t>
            </a:r>
            <a:endParaRPr lang="en-US" sz="11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0000"/>
              </a:lnSpc>
              <a:spcBef>
                <a:spcPts val="600"/>
              </a:spcBef>
              <a:buNone/>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viability of this Business Continuity Plan is based on the following assumptions:</a:t>
            </a:r>
            <a:endPar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0000"/>
              </a:lnSpc>
              <a:spcBef>
                <a:spcPts val="600"/>
              </a:spcBef>
              <a:buFont typeface="+mj-lt"/>
              <a:buAutoNum type="arabicPeriod"/>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a viable and tested IT Disaster Recovery Plan exists and will be put into operation to restore data center service at a backup site within </a:t>
            </a:r>
            <a:r>
              <a:rPr lang="en-US"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5</a:t>
            </a: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hours to seven days.</a:t>
            </a:r>
            <a:endPar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0000"/>
              </a:lnSpc>
              <a:spcBef>
                <a:spcPts val="600"/>
              </a:spcBef>
              <a:buFont typeface="+mj-lt"/>
              <a:buAutoNum type="arabicPeriod"/>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the Organization’s facilities management department has identified available space for relocation of departments which can be occupied and used normally within two to five days of a facilities emergency.</a:t>
            </a:r>
            <a:endPar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0000"/>
              </a:lnSpc>
              <a:spcBef>
                <a:spcPts val="600"/>
              </a:spcBef>
              <a:buFont typeface="+mj-lt"/>
              <a:buAutoNum type="arabicPeriod"/>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this plan has been properly maintained and updated as required.</a:t>
            </a:r>
            <a:endPar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0000"/>
              </a:lnSpc>
              <a:spcBef>
                <a:spcPts val="600"/>
              </a:spcBef>
              <a:buFont typeface="+mj-lt"/>
              <a:buAutoNum type="arabicPeriod"/>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each department has their own Business Continuity Plan.</a:t>
            </a:r>
            <a:endPar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0000"/>
              </a:lnSpc>
              <a:spcBef>
                <a:spcPts val="600"/>
              </a:spcBef>
              <a:buFont typeface="+mj-lt"/>
              <a:buAutoNum type="arabicPeriod"/>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functions and roles referenced in this plan do not have to previously exist within an organization; they can be assigned to one or more individuals as new responsibilities or delegated to an external third party if funding for such services can be arranged and allocated.</a:t>
            </a:r>
          </a:p>
          <a:p>
            <a:pPr marL="0" lvl="0" indent="0" algn="just">
              <a:lnSpc>
                <a:spcPct val="110000"/>
              </a:lnSpc>
              <a:spcBef>
                <a:spcPts val="600"/>
              </a:spcBef>
              <a:buNone/>
              <a:tabLst>
                <a:tab pos="457200" algn="l"/>
                <a:tab pos="914400" algn="l"/>
                <a:tab pos="1371600" algn="l"/>
                <a:tab pos="1828800" algn="l"/>
                <a:tab pos="2286000" algn="l"/>
              </a:tabLst>
            </a:pPr>
            <a:endPar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0000"/>
              </a:lnSpc>
              <a:spcBef>
                <a:spcPts val="600"/>
              </a:spcBef>
              <a:buFont typeface="+mj-lt"/>
              <a:buAutoNum type="arabicPeriod"/>
              <a:tabLst>
                <a:tab pos="457200" algn="l"/>
                <a:tab pos="914400" algn="l"/>
                <a:tab pos="1371600" algn="l"/>
                <a:tab pos="1828800" algn="l"/>
                <a:tab pos="2286000" algn="l"/>
              </a:tabLst>
            </a:pPr>
            <a:endPar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0000"/>
              </a:lnSpc>
              <a:spcBef>
                <a:spcPts val="600"/>
              </a:spcBef>
              <a:buFont typeface="+mj-lt"/>
              <a:buAutoNum type="arabicPeriod"/>
              <a:tabLst>
                <a:tab pos="457200" algn="l"/>
                <a:tab pos="914400" algn="l"/>
                <a:tab pos="1371600" algn="l"/>
                <a:tab pos="1828800" algn="l"/>
                <a:tab pos="2286000" algn="l"/>
              </a:tabLst>
            </a:pPr>
            <a:endPar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0000"/>
              </a:lnSpc>
              <a:spcBef>
                <a:spcPts val="600"/>
              </a:spcBef>
              <a:buFont typeface="+mj-lt"/>
              <a:buAutoNum type="arabicPeriod"/>
              <a:tabLst>
                <a:tab pos="457200" algn="l"/>
                <a:tab pos="914400" algn="l"/>
                <a:tab pos="1371600" algn="l"/>
                <a:tab pos="1828800" algn="l"/>
                <a:tab pos="2286000" algn="l"/>
              </a:tabLst>
            </a:pPr>
            <a:endPar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0000"/>
              </a:lnSpc>
              <a:spcBef>
                <a:spcPts val="600"/>
              </a:spcBef>
              <a:buFont typeface="+mj-lt"/>
              <a:buAutoNum type="arabicPeriod"/>
              <a:tabLst>
                <a:tab pos="457200" algn="l"/>
                <a:tab pos="914400" algn="l"/>
                <a:tab pos="1371600" algn="l"/>
                <a:tab pos="1828800" algn="l"/>
                <a:tab pos="2286000" algn="l"/>
              </a:tabLst>
            </a:pPr>
            <a:endPar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spcBef>
                <a:spcPts val="600"/>
              </a:spcBef>
              <a:buNone/>
              <a:tabLst>
                <a:tab pos="457200" algn="l"/>
                <a:tab pos="1371600" algn="l"/>
                <a:tab pos="1828800" algn="l"/>
                <a:tab pos="2286000" algn="l"/>
              </a:tabLst>
            </a:pP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indent="0" algn="just">
              <a:spcBef>
                <a:spcPts val="600"/>
              </a:spcBef>
              <a:buNone/>
              <a:tabLst>
                <a:tab pos="457200" algn="l"/>
                <a:tab pos="914400" algn="l"/>
                <a:tab pos="1371600" algn="l"/>
                <a:tab pos="1828800" algn="l"/>
                <a:tab pos="2286000" algn="l"/>
              </a:tabLst>
            </a:pPr>
            <a:endParaRPr lang="en-ZA" sz="1100" dirty="0"/>
          </a:p>
        </p:txBody>
      </p:sp>
    </p:spTree>
    <p:extLst>
      <p:ext uri="{BB962C8B-B14F-4D97-AF65-F5344CB8AC3E}">
        <p14:creationId xmlns:p14="http://schemas.microsoft.com/office/powerpoint/2010/main" val="372346226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Table 56">
            <a:extLst>
              <a:ext uri="{FF2B5EF4-FFF2-40B4-BE49-F238E27FC236}">
                <a16:creationId xmlns:a16="http://schemas.microsoft.com/office/drawing/2014/main" id="{816E1A02-43CD-8B08-A592-F29BB6229951}"/>
              </a:ext>
            </a:extLst>
          </p:cNvPr>
          <p:cNvGraphicFramePr>
            <a:graphicFrameLocks noGrp="1"/>
          </p:cNvGraphicFramePr>
          <p:nvPr>
            <p:extLst>
              <p:ext uri="{D42A27DB-BD31-4B8C-83A1-F6EECF244321}">
                <p14:modId xmlns:p14="http://schemas.microsoft.com/office/powerpoint/2010/main" val="3909493173"/>
              </p:ext>
            </p:extLst>
          </p:nvPr>
        </p:nvGraphicFramePr>
        <p:xfrm>
          <a:off x="643466" y="1100305"/>
          <a:ext cx="10905067" cy="4657390"/>
        </p:xfrm>
        <a:graphic>
          <a:graphicData uri="http://schemas.openxmlformats.org/drawingml/2006/table">
            <a:tbl>
              <a:tblPr firstRow="1" firstCol="1" bandRow="1"/>
              <a:tblGrid>
                <a:gridCol w="3838817">
                  <a:extLst>
                    <a:ext uri="{9D8B030D-6E8A-4147-A177-3AD203B41FA5}">
                      <a16:colId xmlns:a16="http://schemas.microsoft.com/office/drawing/2014/main" val="2028021309"/>
                    </a:ext>
                  </a:extLst>
                </a:gridCol>
                <a:gridCol w="3843485">
                  <a:extLst>
                    <a:ext uri="{9D8B030D-6E8A-4147-A177-3AD203B41FA5}">
                      <a16:colId xmlns:a16="http://schemas.microsoft.com/office/drawing/2014/main" val="764723854"/>
                    </a:ext>
                  </a:extLst>
                </a:gridCol>
                <a:gridCol w="3222765">
                  <a:extLst>
                    <a:ext uri="{9D8B030D-6E8A-4147-A177-3AD203B41FA5}">
                      <a16:colId xmlns:a16="http://schemas.microsoft.com/office/drawing/2014/main" val="2983042090"/>
                    </a:ext>
                  </a:extLst>
                </a:gridCol>
              </a:tblGrid>
              <a:tr h="236963">
                <a:tc>
                  <a:txBody>
                    <a:bodyPr/>
                    <a:lstStyle/>
                    <a:p>
                      <a:pPr algn="l" fontAlgn="t">
                        <a:lnSpc>
                          <a:spcPct val="107000"/>
                        </a:lnSpc>
                        <a:spcBef>
                          <a:spcPts val="0"/>
                        </a:spcBef>
                        <a:spcAft>
                          <a:spcPts val="800"/>
                        </a:spcAft>
                      </a:pPr>
                      <a:r>
                        <a:rPr lang="en-ZA" sz="1200" b="1" i="0" u="none" strike="noStrike" dirty="0">
                          <a:solidFill>
                            <a:srgbClr val="000000"/>
                          </a:solidFill>
                          <a:effectLst/>
                          <a:latin typeface="Bahnschrift SemiBold" panose="020B0502040204020203" pitchFamily="34" charset="0"/>
                          <a:ea typeface="Calibri" panose="020F0502020204030204" pitchFamily="34" charset="0"/>
                          <a:cs typeface="Times New Roman" panose="02020603050405020304" pitchFamily="18" charset="0"/>
                        </a:rPr>
                        <a:t>Business Strategy Department</a:t>
                      </a:r>
                      <a:endParaRPr lang="en-ZA"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t">
                        <a:lnSpc>
                          <a:spcPct val="107000"/>
                        </a:lnSpc>
                        <a:spcBef>
                          <a:spcPts val="0"/>
                        </a:spcBef>
                        <a:spcAft>
                          <a:spcPts val="800"/>
                        </a:spcAft>
                      </a:pPr>
                      <a:r>
                        <a:rPr lang="en-ZA" sz="1200" b="1" i="0" u="none" strike="noStrike">
                          <a:solidFill>
                            <a:srgbClr val="000000"/>
                          </a:solidFill>
                          <a:effectLst/>
                          <a:latin typeface="Bahnschrift SemiBold" panose="020B0502040204020203" pitchFamily="34" charset="0"/>
                          <a:ea typeface="Calibri" panose="020F0502020204030204" pitchFamily="34" charset="0"/>
                          <a:cs typeface="Times New Roman" panose="02020603050405020304" pitchFamily="18" charset="0"/>
                        </a:rPr>
                        <a:t>Facility Management</a:t>
                      </a:r>
                      <a:endParaRPr lang="en-ZA" sz="1800" b="0" i="0" u="none" strike="noStrike">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t">
                        <a:lnSpc>
                          <a:spcPct val="107000"/>
                        </a:lnSpc>
                        <a:spcBef>
                          <a:spcPts val="0"/>
                        </a:spcBef>
                        <a:spcAft>
                          <a:spcPts val="800"/>
                        </a:spcAft>
                      </a:pPr>
                      <a:r>
                        <a:rPr lang="en-ZA" sz="1200" b="1" i="0" u="none" strike="noStrike">
                          <a:solidFill>
                            <a:srgbClr val="000000"/>
                          </a:solidFill>
                          <a:effectLst/>
                          <a:latin typeface="Bahnschrift SemiBold" panose="020B0502040204020203" pitchFamily="34" charset="0"/>
                          <a:ea typeface="Calibri" panose="020F0502020204030204" pitchFamily="34" charset="0"/>
                          <a:cs typeface="Times New Roman" panose="02020603050405020304" pitchFamily="18" charset="0"/>
                        </a:rPr>
                        <a:t>Business Continuity Coordinator</a:t>
                      </a:r>
                      <a:endParaRPr lang="en-ZA" sz="1800" b="0" i="0" u="none" strike="noStrike">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569448235"/>
                  </a:ext>
                </a:extLst>
              </a:tr>
              <a:tr h="1757120">
                <a:tc>
                  <a:txBody>
                    <a:bodyPr/>
                    <a:lstStyle/>
                    <a:p>
                      <a:pPr marL="347472" indent="-347472" algn="just" fontAlgn="t">
                        <a:spcBef>
                          <a:spcPts val="600"/>
                        </a:spcBef>
                        <a:spcAft>
                          <a:spcPts val="0"/>
                        </a:spcAft>
                        <a:buClrTx/>
                        <a:buSzPts val="900"/>
                        <a:buFont typeface="+mj-lt"/>
                        <a:buAutoNum type="arabicPeriod"/>
                        <a:tabLst>
                          <a:tab pos="914400" algn="l"/>
                          <a:tab pos="1371600" algn="l"/>
                          <a:tab pos="1828800" algn="l"/>
                          <a:tab pos="2286000" algn="l"/>
                        </a:tabLst>
                      </a:pPr>
                      <a:r>
                        <a:rPr lang="en-US" sz="9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Periodically reviewing the adequacy and appropriateness of its Business Continuity strategy.</a:t>
                      </a:r>
                      <a:endParaRPr lang="en-US" sz="900" b="0" i="0" u="none" strike="noStrike" dirty="0">
                        <a:solidFill>
                          <a:schemeClr val="tx1"/>
                        </a:solidFill>
                        <a:effectLst/>
                        <a:latin typeface="Bahnschrift SemiBold" panose="020B0502040204020203" pitchFamily="34" charset="0"/>
                        <a:ea typeface="+mn-ea"/>
                        <a:cs typeface="+mn-cs"/>
                      </a:endParaRPr>
                    </a:p>
                    <a:p>
                      <a:pPr marL="347472" indent="-347472" algn="just" fontAlgn="t">
                        <a:spcBef>
                          <a:spcPts val="600"/>
                        </a:spcBef>
                        <a:spcAft>
                          <a:spcPts val="0"/>
                        </a:spcAft>
                        <a:buClrTx/>
                        <a:buSzPts val="900"/>
                        <a:buFont typeface="+mj-lt"/>
                        <a:buAutoNum type="arabicPeriod"/>
                        <a:tabLst>
                          <a:tab pos="914400" algn="l"/>
                          <a:tab pos="1371600" algn="l"/>
                          <a:tab pos="1828800" algn="l"/>
                          <a:tab pos="2286000" algn="l"/>
                        </a:tabLst>
                      </a:pPr>
                      <a:r>
                        <a:rPr lang="en-US" sz="9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Assessing the impact on the GMC’s Business Continuity Plan of additions or changes to existing business functions, Call Centre, IT, procedures, equipment, and facilities requirements.</a:t>
                      </a:r>
                      <a:endParaRPr lang="en-US" sz="1800" b="0" i="0" u="none" strike="noStrike" dirty="0">
                        <a:solidFill>
                          <a:schemeClr val="tx1"/>
                        </a:solidFill>
                        <a:effectLst/>
                        <a:latin typeface="Bahnschrift SemiBold" panose="020B0502040204020203" pitchFamily="34" charset="0"/>
                        <a:ea typeface="+mn-ea"/>
                        <a:cs typeface="+mn-cs"/>
                      </a:endParaRPr>
                    </a:p>
                    <a:p>
                      <a:pPr marL="347472" indent="-347472" algn="just" fontAlgn="t">
                        <a:spcBef>
                          <a:spcPts val="600"/>
                        </a:spcBef>
                        <a:spcAft>
                          <a:spcPts val="0"/>
                        </a:spcAft>
                        <a:buClrTx/>
                        <a:buSzPts val="900"/>
                        <a:buFont typeface="+mj-lt"/>
                        <a:buAutoNum type="arabicPeriod"/>
                        <a:tabLst>
                          <a:tab pos="914400" algn="l"/>
                          <a:tab pos="1371600" algn="l"/>
                          <a:tab pos="1828800" algn="l"/>
                          <a:tab pos="2286000" algn="l"/>
                        </a:tabLst>
                      </a:pPr>
                      <a:r>
                        <a:rPr lang="en-US" sz="9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Keeping recovery team personnel assignments current, considering promotions, transfers, and terminations.</a:t>
                      </a:r>
                      <a:endParaRPr lang="en-US" sz="1800" b="0" i="0" u="none" strike="noStrike" dirty="0">
                        <a:solidFill>
                          <a:schemeClr val="tx1"/>
                        </a:solidFill>
                        <a:effectLst/>
                        <a:latin typeface="Bahnschrift SemiBold" panose="020B0502040204020203" pitchFamily="34" charset="0"/>
                        <a:ea typeface="+mn-ea"/>
                        <a:cs typeface="+mn-cs"/>
                      </a:endParaRPr>
                    </a:p>
                    <a:p>
                      <a:pPr marL="347472" indent="-347472" algn="just" fontAlgn="t">
                        <a:spcBef>
                          <a:spcPts val="600"/>
                        </a:spcBef>
                        <a:spcAft>
                          <a:spcPts val="0"/>
                        </a:spcAft>
                        <a:buClrTx/>
                        <a:buSzPts val="900"/>
                        <a:buFont typeface="+mj-lt"/>
                        <a:buAutoNum type="arabicPeriod"/>
                        <a:tabLst>
                          <a:tab pos="914400" algn="l"/>
                          <a:tab pos="1371600" algn="l"/>
                          <a:tab pos="1828800" algn="l"/>
                          <a:tab pos="2286000" algn="l"/>
                        </a:tabLst>
                      </a:pPr>
                      <a:r>
                        <a:rPr lang="en-US" sz="9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Communicating all plan changes to the Business Continuity Coordinator so that the organization’s IT master Disaster Recovery Plan can be updated.</a:t>
                      </a:r>
                      <a:endParaRPr lang="en-US" sz="1800" b="0" i="0" u="none" strike="noStrike" dirty="0">
                        <a:effectLst/>
                        <a:latin typeface="Bahnschrift SemiBold" panose="020B0502040204020203" pitchFamily="34" charset="0"/>
                      </a:endParaRPr>
                    </a:p>
                    <a:p>
                      <a:pPr algn="just" fontAlgn="t">
                        <a:lnSpc>
                          <a:spcPct val="107000"/>
                        </a:lnSpc>
                        <a:spcBef>
                          <a:spcPts val="0"/>
                        </a:spcBef>
                        <a:spcAft>
                          <a:spcPts val="800"/>
                        </a:spcAft>
                      </a:pPr>
                      <a:r>
                        <a:rPr lang="en-US" sz="900" b="0" i="0" u="none" strike="noStrike" dirty="0">
                          <a:effectLst/>
                          <a:latin typeface="Bahnschrift SemiBold" panose="020B0502040204020203" pitchFamily="34" charset="0"/>
                          <a:ea typeface="Calibri" panose="020F0502020204030204" pitchFamily="34" charset="0"/>
                          <a:cs typeface="Times New Roman" panose="02020603050405020304" pitchFamily="18" charset="0"/>
                        </a:rPr>
                        <a:t> </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472" indent="-347472" algn="just" fontAlgn="t">
                        <a:spcBef>
                          <a:spcPts val="600"/>
                        </a:spcBef>
                        <a:spcAft>
                          <a:spcPts val="0"/>
                        </a:spcAft>
                        <a:buClrTx/>
                        <a:buSzPts val="900"/>
                        <a:buFont typeface="+mj-lt"/>
                        <a:buAutoNum type="arabicPeriod"/>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Maintaining and/or monitoring offsite office space sufficient for critical Call Centre functions and to meet the facility recovery time frames.</a:t>
                      </a:r>
                      <a:endParaRPr lang="en-US" sz="900" b="0" i="0" u="none" strike="noStrike">
                        <a:solidFill>
                          <a:schemeClr val="tx1"/>
                        </a:solidFill>
                        <a:effectLst/>
                        <a:latin typeface="Bahnschrift SemiBold" panose="020B0502040204020203" pitchFamily="34" charset="0"/>
                        <a:ea typeface="+mn-ea"/>
                        <a:cs typeface="+mn-cs"/>
                      </a:endParaRPr>
                    </a:p>
                    <a:p>
                      <a:pPr marL="347472" indent="-347472" algn="just" fontAlgn="t">
                        <a:spcBef>
                          <a:spcPts val="600"/>
                        </a:spcBef>
                        <a:spcAft>
                          <a:spcPts val="0"/>
                        </a:spcAft>
                        <a:buClrTx/>
                        <a:buSzPts val="900"/>
                        <a:buFont typeface="+mj-lt"/>
                        <a:buAutoNum type="arabicPeriod"/>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Communicating changes in the “Organization IT Disaster Recovery Plan” plan that would affect groups/departments to those groups/departments in a timely manner so they can make any necessary changes in their plan.</a:t>
                      </a:r>
                      <a:endParaRPr lang="en-US" sz="1800" b="0" i="0" u="none" strike="noStrike">
                        <a:solidFill>
                          <a:schemeClr val="tx1"/>
                        </a:solidFill>
                        <a:effectLst/>
                        <a:latin typeface="Bahnschrift SemiBold" panose="020B0502040204020203" pitchFamily="34" charset="0"/>
                        <a:ea typeface="+mn-ea"/>
                        <a:cs typeface="+mn-cs"/>
                      </a:endParaRPr>
                    </a:p>
                    <a:p>
                      <a:pPr marL="347472" indent="-347472" algn="just" fontAlgn="t">
                        <a:spcBef>
                          <a:spcPts val="600"/>
                        </a:spcBef>
                        <a:spcAft>
                          <a:spcPts val="0"/>
                        </a:spcAft>
                        <a:buClrTx/>
                        <a:buSzPts val="900"/>
                        <a:buFont typeface="+mj-lt"/>
                        <a:buAutoNum type="arabicPeriod"/>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Communicating all plan changes to the Business Continuity Coordinator so that the master plan can be updated.</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472" indent="-347472" algn="just" fontAlgn="t">
                        <a:spcBef>
                          <a:spcPts val="600"/>
                        </a:spcBef>
                        <a:spcAft>
                          <a:spcPts val="0"/>
                        </a:spcAft>
                        <a:buClrTx/>
                        <a:buSzPts val="900"/>
                        <a:buFont typeface="+mj-lt"/>
                        <a:buAutoNum type="arabicPeriod"/>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Keeping the organization’s IT Recovery Plan updated with changes made to IT Operations plans.</a:t>
                      </a:r>
                      <a:endParaRPr lang="en-US" sz="900" b="0" i="0" u="none" strike="noStrike">
                        <a:solidFill>
                          <a:schemeClr val="tx1"/>
                        </a:solidFill>
                        <a:effectLst/>
                        <a:latin typeface="Bahnschrift SemiBold" panose="020B0502040204020203" pitchFamily="34" charset="0"/>
                        <a:ea typeface="+mn-ea"/>
                        <a:cs typeface="+mn-cs"/>
                      </a:endParaRPr>
                    </a:p>
                    <a:p>
                      <a:pPr marL="347472" indent="-347472" algn="just" fontAlgn="t">
                        <a:spcBef>
                          <a:spcPts val="600"/>
                        </a:spcBef>
                        <a:spcAft>
                          <a:spcPts val="0"/>
                        </a:spcAft>
                        <a:buClrTx/>
                        <a:buSzPts val="900"/>
                        <a:buFont typeface="+mj-lt"/>
                        <a:buAutoNum type="arabicPeriod"/>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Coordinating changes among plans and communicating to IT management when other changes require them to update their plans.</a:t>
                      </a:r>
                      <a:endParaRPr lang="en-US" sz="1800" b="0" i="0" u="none" strike="noStrike">
                        <a:effectLst/>
                        <a:latin typeface="Bahnschrift SemiBold" panose="020B0502040204020203" pitchFamily="34" charset="0"/>
                      </a:endParaRPr>
                    </a:p>
                    <a:p>
                      <a:pPr algn="just" fontAlgn="t">
                        <a:lnSpc>
                          <a:spcPct val="107000"/>
                        </a:lnSpc>
                        <a:spcBef>
                          <a:spcPts val="0"/>
                        </a:spcBef>
                        <a:spcAft>
                          <a:spcPts val="800"/>
                        </a:spcAft>
                      </a:pPr>
                      <a:r>
                        <a:rPr lang="en-US" sz="900" b="0" i="0" u="none" strike="noStrike">
                          <a:effectLst/>
                          <a:latin typeface="Bahnschrift SemiBold" panose="020B0502040204020203" pitchFamily="34" charset="0"/>
                          <a:ea typeface="Calibri" panose="020F0502020204030204" pitchFamily="34" charset="0"/>
                          <a:cs typeface="Times New Roman" panose="02020603050405020304" pitchFamily="18" charset="0"/>
                        </a:rPr>
                        <a:t> </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1857355"/>
                  </a:ext>
                </a:extLst>
              </a:tr>
              <a:tr h="375238">
                <a:tc>
                  <a:txBody>
                    <a:bodyPr/>
                    <a:lstStyle/>
                    <a:p>
                      <a:pPr algn="just" fontAlgn="t">
                        <a:spcBef>
                          <a:spcPts val="600"/>
                        </a:spcBef>
                        <a:spcAft>
                          <a:spcPts val="0"/>
                        </a:spcAft>
                        <a:tabLst>
                          <a:tab pos="457200" algn="l"/>
                          <a:tab pos="914400" algn="l"/>
                          <a:tab pos="1371600" algn="l"/>
                          <a:tab pos="1828800" algn="l"/>
                          <a:tab pos="2286000" algn="l"/>
                        </a:tabLst>
                      </a:pPr>
                      <a:r>
                        <a:rPr lang="en-US" sz="1100" b="1"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Plan Testing Procedures and Responsibilities</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fontAlgn="t">
                        <a:spcBef>
                          <a:spcPts val="600"/>
                        </a:spcBef>
                        <a:spcAft>
                          <a:spcPts val="0"/>
                        </a:spcAft>
                        <a:tabLst>
                          <a:tab pos="457200" algn="l"/>
                          <a:tab pos="914400" algn="l"/>
                          <a:tab pos="1371600" algn="l"/>
                          <a:tab pos="1828800" algn="l"/>
                          <a:tab pos="2286000" algn="l"/>
                        </a:tabLst>
                      </a:pPr>
                      <a:r>
                        <a:rPr lang="en-US" sz="1100" b="1"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Plan Training Procedures and Responsibilities</a:t>
                      </a:r>
                      <a:endParaRPr lang="en-US" sz="1800" b="0" i="0" u="none" strike="noStrike">
                        <a:effectLst/>
                        <a:latin typeface="Bahnschrift SemiBold" panose="020B0502040204020203" pitchFamily="34" charset="0"/>
                      </a:endParaRPr>
                    </a:p>
                    <a:p>
                      <a:pPr algn="just" fontAlgn="t">
                        <a:spcBef>
                          <a:spcPts val="600"/>
                        </a:spcBef>
                        <a:spcAft>
                          <a:spcPts val="0"/>
                        </a:spcAft>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a:t>
                      </a:r>
                      <a:endParaRPr lang="en-US" sz="1800" b="0" i="0" u="none" strike="noStrike">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fontAlgn="t">
                        <a:spcBef>
                          <a:spcPts val="600"/>
                        </a:spcBef>
                        <a:spcAft>
                          <a:spcPts val="0"/>
                        </a:spcAft>
                        <a:tabLst>
                          <a:tab pos="457200" algn="l"/>
                          <a:tab pos="914400" algn="l"/>
                          <a:tab pos="1371600" algn="l"/>
                          <a:tab pos="1828800" algn="l"/>
                          <a:tab pos="2286000" algn="l"/>
                        </a:tabLst>
                      </a:pPr>
                      <a:r>
                        <a:rPr lang="en-US" sz="1100" b="1"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Plan Distribution List</a:t>
                      </a:r>
                      <a:endParaRPr lang="en-US" sz="1800" b="0" i="0" u="none" strike="noStrike">
                        <a:effectLst/>
                        <a:latin typeface="Bahnschrift SemiBold" panose="020B0502040204020203" pitchFamily="34" charset="0"/>
                      </a:endParaRPr>
                    </a:p>
                    <a:p>
                      <a:pPr marL="347472" indent="-347472" algn="just" fontAlgn="t">
                        <a:spcBef>
                          <a:spcPts val="600"/>
                        </a:spcBef>
                        <a:spcAft>
                          <a:spcPts val="0"/>
                        </a:spcAft>
                        <a:buFont typeface="Arial" panose="020B0604020202020204" pitchFamily="34" charset="0"/>
                        <a:buChar char="•"/>
                        <a:tabLst>
                          <a:tab pos="457200" algn="l"/>
                          <a:tab pos="914400" algn="l"/>
                          <a:tab pos="1371600" algn="l"/>
                          <a:tab pos="1828800" algn="l"/>
                          <a:tab pos="2286000" algn="l"/>
                        </a:tabLst>
                      </a:pPr>
                      <a:r>
                        <a:rPr lang="en-US" sz="900" b="1"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BCP</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263580088"/>
                  </a:ext>
                </a:extLst>
              </a:tr>
              <a:tr h="1120470">
                <a:tc>
                  <a:txBody>
                    <a:bodyPr/>
                    <a:lstStyle/>
                    <a:p>
                      <a:pPr marL="347472" indent="-347472" algn="just" fontAlgn="t">
                        <a:spcBef>
                          <a:spcPts val="600"/>
                        </a:spcBef>
                        <a:spcAft>
                          <a:spcPts val="0"/>
                        </a:spcAft>
                        <a:buFont typeface="+mj-lt"/>
                        <a:buAutoNum type="arabicPeriod"/>
                        <a:tabLst>
                          <a:tab pos="457200" algn="l"/>
                          <a:tab pos="914400" algn="l"/>
                          <a:tab pos="1371600" algn="l"/>
                          <a:tab pos="1828800" algn="l"/>
                          <a:tab pos="2286000" algn="l"/>
                        </a:tabLst>
                      </a:pPr>
                      <a:r>
                        <a:rPr lang="en-US" sz="11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IT Management team is responsible for ensuring the workability of their Business Continuity Plan.  This should be periodically verified by active or passive testing.</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just" fontAlgn="t">
                        <a:spcBef>
                          <a:spcPts val="600"/>
                        </a:spcBef>
                        <a:spcAft>
                          <a:spcPts val="0"/>
                        </a:spcAft>
                        <a:buFont typeface="+mj-lt"/>
                        <a:buAutoNum type="arabicPeriod"/>
                        <a:tabLst>
                          <a:tab pos="457200" algn="l"/>
                          <a:tab pos="914400" algn="l"/>
                          <a:tab pos="1371600" algn="l"/>
                          <a:tab pos="1828800" algn="l"/>
                          <a:tab pos="2286000" algn="l"/>
                        </a:tabLst>
                      </a:pPr>
                      <a:r>
                        <a:rPr lang="en-US" sz="11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HR management is responsible for ensuring that the personnel who would carry out the Business Continuity Plan are sufficiently aware of the plan’s details. This may be accomplished in a number of ways including practice exercises, participation in tests, and awareness programs conducted by the Business Continuity Coordinator.</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ZA" sz="1200" b="0" i="0" u="none" strike="noStrike">
                          <a:effectLst/>
                          <a:latin typeface="Bahnschrift SemiBold" panose="020B0502040204020203" pitchFamily="34" charset="0"/>
                        </a:rPr>
                        <a:t>Refer to the table below</a:t>
                      </a:r>
                      <a:endParaRPr lang="en-ZA" sz="12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4977443"/>
                  </a:ext>
                </a:extLst>
              </a:tr>
              <a:tr h="179589">
                <a:tc>
                  <a:txBody>
                    <a:bodyPr/>
                    <a:lstStyle/>
                    <a:p>
                      <a:pPr algn="just" fontAlgn="t">
                        <a:spcBef>
                          <a:spcPts val="600"/>
                        </a:spcBef>
                        <a:spcAft>
                          <a:spcPts val="0"/>
                        </a:spcAft>
                        <a:tabLst>
                          <a:tab pos="457200" algn="l"/>
                          <a:tab pos="914400" algn="l"/>
                          <a:tab pos="1371600" algn="l"/>
                          <a:tab pos="1828800" algn="l"/>
                          <a:tab pos="2286000" algn="l"/>
                        </a:tabLst>
                      </a:pPr>
                      <a:r>
                        <a:rPr lang="en-US" sz="1200" b="1"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Plan ID</a:t>
                      </a:r>
                      <a:endParaRPr lang="en-US" sz="12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fontAlgn="t">
                        <a:spcBef>
                          <a:spcPts val="600"/>
                        </a:spcBef>
                        <a:spcAft>
                          <a:spcPts val="0"/>
                        </a:spcAft>
                        <a:tabLst>
                          <a:tab pos="457200" algn="l"/>
                          <a:tab pos="914400" algn="l"/>
                          <a:tab pos="1371600" algn="l"/>
                          <a:tab pos="1828800" algn="l"/>
                          <a:tab pos="2286000" algn="l"/>
                        </a:tabLst>
                      </a:pPr>
                      <a:r>
                        <a:rPr lang="en-US" sz="1200" b="1"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Location </a:t>
                      </a:r>
                      <a:endParaRPr lang="en-US" sz="12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fontAlgn="t">
                        <a:spcBef>
                          <a:spcPts val="600"/>
                        </a:spcBef>
                        <a:spcAft>
                          <a:spcPts val="0"/>
                        </a:spcAft>
                        <a:tabLst>
                          <a:tab pos="457200" algn="l"/>
                          <a:tab pos="914400" algn="l"/>
                          <a:tab pos="1371600" algn="l"/>
                          <a:tab pos="1828800" algn="l"/>
                          <a:tab pos="2286000" algn="l"/>
                        </a:tabLst>
                      </a:pPr>
                      <a:r>
                        <a:rPr lang="en-US" sz="1200" b="1"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Responsible Person</a:t>
                      </a:r>
                      <a:endParaRPr lang="en-US" sz="12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754571076"/>
                  </a:ext>
                </a:extLst>
              </a:tr>
              <a:tr h="179589">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Benin-P100</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Ivory Coast</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a:t>
                      </a:r>
                      <a:r>
                        <a:rPr lang="en-US" sz="900" b="0" i="0" u="none" strike="noStrike" dirty="0" err="1">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Leandre</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2290945"/>
                  </a:ext>
                </a:extLst>
              </a:tr>
              <a:tr h="179589">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Ivory Coast-P101</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Cameroon</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Contact person in Ivory Coast</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7224447"/>
                  </a:ext>
                </a:extLst>
              </a:tr>
              <a:tr h="179589">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Cameroon-P102</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Ivory Coast</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Contact person in Cameroon</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4547360"/>
                  </a:ext>
                </a:extLst>
              </a:tr>
              <a:tr h="179589">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a:t>
                      </a:r>
                      <a:endParaRPr lang="en-US" sz="1800" b="0" i="0" u="none" strike="noStrike">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a:t>
                      </a:r>
                      <a:endParaRPr lang="en-US" sz="1800" b="0" i="0" u="none" strike="noStrike">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3633409"/>
                  </a:ext>
                </a:extLst>
              </a:tr>
              <a:tr h="179589">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a:t>
                      </a:r>
                      <a:endParaRPr lang="en-US" sz="1800" b="0" i="0" u="none" strike="noStrike">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a:t>
                      </a:r>
                      <a:endParaRPr lang="en-US" sz="1800" b="0" i="0" u="none" strike="noStrike">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3205501"/>
                  </a:ext>
                </a:extLst>
              </a:tr>
            </a:tbl>
          </a:graphicData>
        </a:graphic>
      </p:graphicFrame>
      <p:sp>
        <p:nvSpPr>
          <p:cNvPr id="58" name="Title 1">
            <a:extLst>
              <a:ext uri="{FF2B5EF4-FFF2-40B4-BE49-F238E27FC236}">
                <a16:creationId xmlns:a16="http://schemas.microsoft.com/office/drawing/2014/main" id="{637EE00B-DDCB-AEF8-D70F-64904A3F2050}"/>
              </a:ext>
            </a:extLst>
          </p:cNvPr>
          <p:cNvSpPr>
            <a:spLocks noGrp="1"/>
          </p:cNvSpPr>
          <p:nvPr>
            <p:ph type="title"/>
          </p:nvPr>
        </p:nvSpPr>
        <p:spPr>
          <a:xfrm>
            <a:off x="567855" y="413039"/>
            <a:ext cx="10515600" cy="469556"/>
          </a:xfrm>
        </p:spPr>
        <p:txBody>
          <a:bodyPr>
            <a:noAutofit/>
          </a:bodyPr>
          <a:lstStyle/>
          <a:p>
            <a:br>
              <a:rPr lang="en-US" sz="2000" b="1" dirty="0">
                <a:effectLst/>
                <a:latin typeface="Arial" panose="020B0604020202020204" pitchFamily="34" charset="0"/>
              </a:rPr>
            </a:br>
            <a:r>
              <a:rPr lang="en-US" sz="4000" b="1" dirty="0">
                <a:latin typeface="Arial" panose="020B0604020202020204" pitchFamily="34" charset="0"/>
              </a:rPr>
              <a:t>Roles and Responsibilities </a:t>
            </a:r>
            <a:br>
              <a:rPr lang="en-ZA" sz="4000" b="1" dirty="0">
                <a:effectLst/>
                <a:latin typeface="Times New Roman" panose="02020603050405020304" pitchFamily="18" charset="0"/>
              </a:rPr>
            </a:br>
            <a:endParaRPr lang="en-ZA" sz="4000" dirty="0"/>
          </a:p>
        </p:txBody>
      </p:sp>
    </p:spTree>
    <p:extLst>
      <p:ext uri="{BB962C8B-B14F-4D97-AF65-F5344CB8AC3E}">
        <p14:creationId xmlns:p14="http://schemas.microsoft.com/office/powerpoint/2010/main" val="400811243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6681-C3D6-1AEE-52FE-2C922A5E267F}"/>
              </a:ext>
            </a:extLst>
          </p:cNvPr>
          <p:cNvSpPr>
            <a:spLocks noGrp="1"/>
          </p:cNvSpPr>
          <p:nvPr>
            <p:ph type="title"/>
          </p:nvPr>
        </p:nvSpPr>
        <p:spPr>
          <a:xfrm>
            <a:off x="838200" y="357174"/>
            <a:ext cx="10515600" cy="636739"/>
          </a:xfrm>
        </p:spPr>
        <p:txBody>
          <a:bodyPr>
            <a:normAutofit fontScale="90000"/>
          </a:bodyPr>
          <a:lstStyle/>
          <a:p>
            <a:br>
              <a:rPr lang="en-US" sz="4400" b="1" dirty="0">
                <a:effectLst/>
                <a:latin typeface="Arial" panose="020B0604020202020204" pitchFamily="34" charset="0"/>
              </a:rPr>
            </a:br>
            <a:r>
              <a:rPr lang="en-US" sz="4400" b="1" dirty="0">
                <a:effectLst/>
                <a:latin typeface="Arial" panose="020B0604020202020204" pitchFamily="34" charset="0"/>
              </a:rPr>
              <a:t>Scope</a:t>
            </a:r>
            <a:br>
              <a:rPr lang="en-ZA" sz="4400" b="1" dirty="0">
                <a:effectLst/>
                <a:latin typeface="Times New Roman" panose="02020603050405020304" pitchFamily="18" charset="0"/>
              </a:rPr>
            </a:br>
            <a:endParaRPr lang="en-ZA" dirty="0"/>
          </a:p>
        </p:txBody>
      </p:sp>
      <p:graphicFrame>
        <p:nvGraphicFramePr>
          <p:cNvPr id="17" name="Table 16">
            <a:extLst>
              <a:ext uri="{FF2B5EF4-FFF2-40B4-BE49-F238E27FC236}">
                <a16:creationId xmlns:a16="http://schemas.microsoft.com/office/drawing/2014/main" id="{E0A9B11C-B83E-CA7E-EDF9-6D6C154804F9}"/>
              </a:ext>
            </a:extLst>
          </p:cNvPr>
          <p:cNvGraphicFramePr>
            <a:graphicFrameLocks noGrp="1"/>
          </p:cNvGraphicFramePr>
          <p:nvPr/>
        </p:nvGraphicFramePr>
        <p:xfrm>
          <a:off x="762300" y="3245217"/>
          <a:ext cx="5622596" cy="1565576"/>
        </p:xfrm>
        <a:graphic>
          <a:graphicData uri="http://schemas.openxmlformats.org/drawingml/2006/table">
            <a:tbl>
              <a:tblPr firstRow="1" firstCol="1" lastRow="1" lastCol="1" bandRow="1" bandCol="1">
                <a:tableStyleId>{5C22544A-7EE6-4342-B048-85BDC9FD1C3A}</a:tableStyleId>
              </a:tblPr>
              <a:tblGrid>
                <a:gridCol w="2655115">
                  <a:extLst>
                    <a:ext uri="{9D8B030D-6E8A-4147-A177-3AD203B41FA5}">
                      <a16:colId xmlns:a16="http://schemas.microsoft.com/office/drawing/2014/main" val="858158375"/>
                    </a:ext>
                  </a:extLst>
                </a:gridCol>
                <a:gridCol w="2967481">
                  <a:extLst>
                    <a:ext uri="{9D8B030D-6E8A-4147-A177-3AD203B41FA5}">
                      <a16:colId xmlns:a16="http://schemas.microsoft.com/office/drawing/2014/main" val="1827960471"/>
                    </a:ext>
                  </a:extLst>
                </a:gridCol>
              </a:tblGrid>
              <a:tr h="195697">
                <a:tc>
                  <a:txBody>
                    <a:bodyPr/>
                    <a:lstStyle/>
                    <a:p>
                      <a:pPr>
                        <a:tabLst>
                          <a:tab pos="2971800" algn="l"/>
                        </a:tabLst>
                      </a:pPr>
                      <a:r>
                        <a:rPr lang="en-US" sz="1200" dirty="0">
                          <a:effectLst/>
                        </a:rPr>
                        <a:t>Primary Location</a:t>
                      </a:r>
                      <a:endParaRPr lang="en-ZA" sz="1200" dirty="0">
                        <a:effectLst/>
                        <a:latin typeface="Times New Roman" panose="02020603050405020304" pitchFamily="18" charset="0"/>
                        <a:ea typeface="Times New Roman" panose="02020603050405020304" pitchFamily="18" charset="0"/>
                      </a:endParaRPr>
                    </a:p>
                  </a:txBody>
                  <a:tcPr marL="68580" marR="68580" marT="0" marB="0">
                    <a:solidFill>
                      <a:srgbClr val="FF0000"/>
                    </a:solidFill>
                  </a:tcPr>
                </a:tc>
                <a:tc>
                  <a:txBody>
                    <a:bodyPr/>
                    <a:lstStyle/>
                    <a:p>
                      <a:pPr>
                        <a:tabLst>
                          <a:tab pos="2971800" algn="l"/>
                        </a:tabLst>
                      </a:pPr>
                      <a:r>
                        <a:rPr lang="en-US" sz="1200" dirty="0">
                          <a:effectLst/>
                        </a:rPr>
                        <a:t>Alternate Business Site</a:t>
                      </a:r>
                      <a:endParaRPr lang="en-ZA" sz="1200" dirty="0">
                        <a:effectLst/>
                        <a:latin typeface="Times New Roman" panose="02020603050405020304" pitchFamily="18" charset="0"/>
                        <a:ea typeface="Times New Roman" panose="02020603050405020304" pitchFamily="18" charset="0"/>
                      </a:endParaRPr>
                    </a:p>
                  </a:txBody>
                  <a:tcPr marL="68580" marR="68580" marT="0" marB="0">
                    <a:solidFill>
                      <a:srgbClr val="FF0000"/>
                    </a:solidFill>
                  </a:tcPr>
                </a:tc>
                <a:extLst>
                  <a:ext uri="{0D108BD9-81ED-4DB2-BD59-A6C34878D82A}">
                    <a16:rowId xmlns:a16="http://schemas.microsoft.com/office/drawing/2014/main" val="594749990"/>
                  </a:ext>
                </a:extLst>
              </a:tr>
              <a:tr h="195697">
                <a:tc>
                  <a:txBody>
                    <a:bodyPr/>
                    <a:lstStyle/>
                    <a:p>
                      <a:pPr>
                        <a:tabLst>
                          <a:tab pos="2971800" algn="l"/>
                        </a:tabLst>
                      </a:pPr>
                      <a:r>
                        <a:rPr lang="en-US" sz="1100">
                          <a:effectLst/>
                        </a:rPr>
                        <a:t>Benin </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tabLst>
                          <a:tab pos="2971800" algn="l"/>
                        </a:tabLst>
                      </a:pPr>
                      <a:r>
                        <a:rPr lang="en-US" sz="1100">
                          <a:effectLst/>
                        </a:rPr>
                        <a:t>Ivory Coast</a:t>
                      </a:r>
                      <a:endParaRPr lang="en-ZA"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97660642"/>
                  </a:ext>
                </a:extLst>
              </a:tr>
              <a:tr h="195697">
                <a:tc>
                  <a:txBody>
                    <a:bodyPr/>
                    <a:lstStyle/>
                    <a:p>
                      <a:pPr>
                        <a:tabLst>
                          <a:tab pos="2971800" algn="l"/>
                        </a:tabLst>
                      </a:pPr>
                      <a:r>
                        <a:rPr lang="en-US" sz="1100" dirty="0">
                          <a:effectLst/>
                        </a:rPr>
                        <a:t>Ivory Coast </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tabLst>
                          <a:tab pos="2971800" algn="l"/>
                        </a:tabLst>
                      </a:pPr>
                      <a:r>
                        <a:rPr lang="en-US" sz="1100">
                          <a:effectLst/>
                        </a:rPr>
                        <a:t>Cameroon</a:t>
                      </a:r>
                      <a:endParaRPr lang="en-ZA"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81006812"/>
                  </a:ext>
                </a:extLst>
              </a:tr>
              <a:tr h="195697">
                <a:tc>
                  <a:txBody>
                    <a:bodyPr/>
                    <a:lstStyle/>
                    <a:p>
                      <a:pPr>
                        <a:tabLst>
                          <a:tab pos="2971800" algn="l"/>
                        </a:tabLst>
                      </a:pPr>
                      <a:r>
                        <a:rPr lang="en-US" sz="1100">
                          <a:effectLst/>
                        </a:rPr>
                        <a:t>Cameroon</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tabLst>
                          <a:tab pos="2971800" algn="l"/>
                        </a:tabLst>
                      </a:pPr>
                      <a:r>
                        <a:rPr lang="en-US" sz="1100">
                          <a:effectLst/>
                        </a:rPr>
                        <a:t>Ivory Coast</a:t>
                      </a:r>
                      <a:endParaRPr lang="en-ZA"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93190040"/>
                  </a:ext>
                </a:extLst>
              </a:tr>
              <a:tr h="195697">
                <a:tc>
                  <a:txBody>
                    <a:bodyPr/>
                    <a:lstStyle/>
                    <a:p>
                      <a:pPr>
                        <a:tabLst>
                          <a:tab pos="2971800" algn="l"/>
                        </a:tabLst>
                      </a:pPr>
                      <a:r>
                        <a:rPr lang="en-US" sz="1100" dirty="0">
                          <a:effectLst/>
                        </a:rPr>
                        <a:t>Congo Brazzaville</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tabLst>
                          <a:tab pos="2971800" algn="l"/>
                        </a:tabLst>
                      </a:pPr>
                      <a:r>
                        <a:rPr lang="en-US" sz="1100">
                          <a:effectLst/>
                        </a:rPr>
                        <a:t>Benin</a:t>
                      </a:r>
                      <a:endParaRPr lang="en-ZA"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13741498"/>
                  </a:ext>
                </a:extLst>
              </a:tr>
              <a:tr h="195697">
                <a:tc>
                  <a:txBody>
                    <a:bodyPr/>
                    <a:lstStyle/>
                    <a:p>
                      <a:pPr>
                        <a:tabLst>
                          <a:tab pos="2971800" algn="l"/>
                        </a:tabLst>
                      </a:pPr>
                      <a:r>
                        <a:rPr lang="en-US" sz="1100">
                          <a:effectLst/>
                        </a:rPr>
                        <a:t>Guinea Bissau</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tabLst>
                          <a:tab pos="2971800" algn="l"/>
                        </a:tabLst>
                      </a:pPr>
                      <a:r>
                        <a:rPr lang="en-US" sz="1100">
                          <a:effectLst/>
                        </a:rPr>
                        <a:t>Benin</a:t>
                      </a:r>
                      <a:endParaRPr lang="en-ZA"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9173754"/>
                  </a:ext>
                </a:extLst>
              </a:tr>
              <a:tr h="195697">
                <a:tc>
                  <a:txBody>
                    <a:bodyPr/>
                    <a:lstStyle/>
                    <a:p>
                      <a:pPr>
                        <a:tabLst>
                          <a:tab pos="2971800" algn="l"/>
                        </a:tabLst>
                      </a:pPr>
                      <a:r>
                        <a:rPr lang="en-US" sz="1100">
                          <a:effectLst/>
                        </a:rPr>
                        <a:t>Guinea Conakry</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tabLst>
                          <a:tab pos="2971800" algn="l"/>
                        </a:tabLst>
                      </a:pPr>
                      <a:r>
                        <a:rPr lang="en-US" sz="1100">
                          <a:effectLst/>
                        </a:rPr>
                        <a:t>Benin</a:t>
                      </a:r>
                      <a:endParaRPr lang="en-ZA"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65410715"/>
                  </a:ext>
                </a:extLst>
              </a:tr>
              <a:tr h="195697">
                <a:tc>
                  <a:txBody>
                    <a:bodyPr/>
                    <a:lstStyle/>
                    <a:p>
                      <a:pPr>
                        <a:tabLst>
                          <a:tab pos="2971800" algn="l"/>
                        </a:tabLst>
                      </a:pPr>
                      <a:r>
                        <a:rPr lang="en-US" sz="1100">
                          <a:effectLst/>
                        </a:rPr>
                        <a:t> </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tabLst>
                          <a:tab pos="2971800" algn="l"/>
                        </a:tabLst>
                      </a:pPr>
                      <a:r>
                        <a:rPr lang="en-US" sz="1100" dirty="0">
                          <a:effectLst/>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65046966"/>
                  </a:ext>
                </a:extLst>
              </a:tr>
            </a:tbl>
          </a:graphicData>
        </a:graphic>
      </p:graphicFrame>
      <p:sp>
        <p:nvSpPr>
          <p:cNvPr id="18" name="Rectangle 1">
            <a:extLst>
              <a:ext uri="{FF2B5EF4-FFF2-40B4-BE49-F238E27FC236}">
                <a16:creationId xmlns:a16="http://schemas.microsoft.com/office/drawing/2014/main" id="{AE71BF03-A64A-1713-6C56-2FFEF30B6141}"/>
              </a:ext>
            </a:extLst>
          </p:cNvPr>
          <p:cNvSpPr>
            <a:spLocks noChangeArrowheads="1"/>
          </p:cNvSpPr>
          <p:nvPr/>
        </p:nvSpPr>
        <p:spPr bwMode="auto">
          <a:xfrm>
            <a:off x="568376" y="1204275"/>
            <a:ext cx="11623624" cy="176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528" tIns="76176" rIns="91440" bIns="0" numCol="1" anchor="ctr" anchorCtr="0" compatLnSpc="1">
            <a:prstTxWarp prst="textNoShape">
              <a:avLst/>
            </a:prstTxWarp>
            <a:spAutoFit/>
          </a:bodyPr>
          <a:lstStyle>
            <a:lvl1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tabLst>
                <a:tab pos="457200" algn="l"/>
                <a:tab pos="914400" algn="l"/>
                <a:tab pos="1371600" algn="l"/>
                <a:tab pos="1828800" algn="l"/>
                <a:tab pos="2286000" algn="l"/>
              </a:tabLst>
            </a:pPr>
            <a:r>
              <a:rPr kumimoji="0" lang="en-US" altLang="en-US" sz="1100" b="1" i="0" u="none" strike="noStrike" cap="none" normalizeH="0" baseline="0" dirty="0" bmk="_Toc59428116">
                <a:ln>
                  <a:noFill/>
                </a:ln>
                <a:solidFill>
                  <a:schemeClr val="tx1"/>
                </a:solidFill>
                <a:effectLst/>
                <a:latin typeface="Bahnschrift SemiBold" panose="020B0502040204020203" pitchFamily="34" charset="0"/>
                <a:cs typeface="Arial" panose="020B0604020202020204" pitchFamily="34" charset="0"/>
              </a:rPr>
              <a:t>Business Function Recovery Priorities</a:t>
            </a:r>
            <a:endParaRPr kumimoji="0" lang="en-US" altLang="en-US" sz="1600" b="1" i="0" u="none" strike="noStrike" cap="none" normalizeH="0" baseline="0" dirty="0" bmk="">
              <a:ln>
                <a:noFill/>
              </a:ln>
              <a:solidFill>
                <a:schemeClr val="tx1"/>
              </a:solidFill>
              <a:effectLst/>
              <a:latin typeface="Bahnschrift SemiBold" panose="020B0502040204020203"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 pos="914400" algn="l"/>
                <a:tab pos="1371600" algn="l"/>
                <a:tab pos="1828800" algn="l"/>
                <a:tab pos="2286000" algn="l"/>
              </a:tabLst>
            </a:pPr>
            <a:r>
              <a:rPr kumimoji="0" lang="en-US" altLang="en-US" sz="1100" b="0" i="0" u="none" strike="noStrike" cap="none" normalizeH="0" baseline="0" dirty="0" bmk="">
                <a:ln>
                  <a:noFill/>
                </a:ln>
                <a:solidFill>
                  <a:schemeClr val="tx1"/>
                </a:solidFill>
                <a:effectLst/>
                <a:latin typeface="Bahnschrift SemiBold" panose="020B0502040204020203" pitchFamily="34" charset="0"/>
                <a:ea typeface="Times New Roman" panose="02020603050405020304" pitchFamily="18" charset="0"/>
                <a:cs typeface="Arial" panose="020B0604020202020204" pitchFamily="34" charset="0"/>
              </a:rPr>
              <a:t>	The strategy is to recover critical BPO business functions at the alternate site location.  This can be possible if an offsite strategy has been put into effect by </a:t>
            </a:r>
          </a:p>
          <a:p>
            <a:pPr marL="0" marR="0" lvl="0" indent="0" algn="just" defTabSz="914400" rtl="0" eaLnBrk="0" fontAlgn="base" latinLnBrk="0" hangingPunct="0">
              <a:lnSpc>
                <a:spcPct val="100000"/>
              </a:lnSpc>
              <a:spcBef>
                <a:spcPct val="0"/>
              </a:spcBef>
              <a:spcAft>
                <a:spcPct val="0"/>
              </a:spcAft>
              <a:buClrTx/>
              <a:buSzTx/>
              <a:tabLst>
                <a:tab pos="457200" algn="l"/>
                <a:tab pos="914400" algn="l"/>
                <a:tab pos="1371600" algn="l"/>
                <a:tab pos="1828800" algn="l"/>
                <a:tab pos="2286000" algn="l"/>
              </a:tabLst>
            </a:pPr>
            <a:r>
              <a:rPr lang="en-US" altLang="en-US" sz="1100" dirty="0" bmk="">
                <a:latin typeface="Bahnschrift SemiBold" panose="020B0502040204020203" pitchFamily="34" charset="0"/>
                <a:ea typeface="Times New Roman" panose="02020603050405020304" pitchFamily="18" charset="0"/>
                <a:cs typeface="Arial" panose="020B0604020202020204" pitchFamily="34" charset="0"/>
              </a:rPr>
              <a:t>	</a:t>
            </a:r>
            <a:r>
              <a:rPr kumimoji="0" lang="en-US" altLang="en-US" sz="1100" b="0" i="0" u="none" strike="noStrike" cap="none" normalizeH="0" baseline="0" dirty="0" bmk="">
                <a:ln>
                  <a:noFill/>
                </a:ln>
                <a:solidFill>
                  <a:schemeClr val="tx1"/>
                </a:solidFill>
                <a:effectLst/>
                <a:latin typeface="Bahnschrift SemiBold" panose="020B0502040204020203" pitchFamily="34" charset="0"/>
                <a:ea typeface="Times New Roman" panose="02020603050405020304" pitchFamily="18" charset="0"/>
                <a:cs typeface="Arial" panose="020B0604020202020204" pitchFamily="34" charset="0"/>
              </a:rPr>
              <a:t>Disaster Recovery/IT Teams to provide the recovery service. Information Systems will recover IT functions based on the critical departmental business </a:t>
            </a:r>
          </a:p>
          <a:p>
            <a:pPr marL="0" marR="0" lvl="0" indent="0" algn="just" defTabSz="914400" rtl="0" eaLnBrk="0" fontAlgn="base" latinLnBrk="0" hangingPunct="0">
              <a:lnSpc>
                <a:spcPct val="100000"/>
              </a:lnSpc>
              <a:spcBef>
                <a:spcPct val="0"/>
              </a:spcBef>
              <a:spcAft>
                <a:spcPct val="0"/>
              </a:spcAft>
              <a:buClrTx/>
              <a:buSzTx/>
              <a:tabLst>
                <a:tab pos="457200" algn="l"/>
                <a:tab pos="914400" algn="l"/>
                <a:tab pos="1371600" algn="l"/>
                <a:tab pos="1828800" algn="l"/>
                <a:tab pos="2286000" algn="l"/>
              </a:tabLst>
            </a:pPr>
            <a:r>
              <a:rPr lang="en-US" altLang="en-US" sz="1100" dirty="0" bmk="">
                <a:latin typeface="Bahnschrift SemiBold" panose="020B0502040204020203" pitchFamily="34" charset="0"/>
                <a:ea typeface="Times New Roman" panose="02020603050405020304" pitchFamily="18" charset="0"/>
                <a:cs typeface="Arial" panose="020B0604020202020204" pitchFamily="34" charset="0"/>
              </a:rPr>
              <a:t>	</a:t>
            </a:r>
            <a:r>
              <a:rPr kumimoji="0" lang="en-US" altLang="en-US" sz="1100" b="0" i="0" u="none" strike="noStrike" cap="none" normalizeH="0" baseline="0" dirty="0" bmk="">
                <a:ln>
                  <a:noFill/>
                </a:ln>
                <a:solidFill>
                  <a:schemeClr val="tx1"/>
                </a:solidFill>
                <a:effectLst/>
                <a:latin typeface="Bahnschrift SemiBold" panose="020B0502040204020203" pitchFamily="34" charset="0"/>
                <a:ea typeface="Times New Roman" panose="02020603050405020304" pitchFamily="18" charset="0"/>
                <a:cs typeface="Arial" panose="020B0604020202020204" pitchFamily="34" charset="0"/>
              </a:rPr>
              <a:t>functions and defined strategies.</a:t>
            </a:r>
            <a:endParaRPr lang="en-ZA" altLang="en-US" sz="800" dirty="0" bmk="">
              <a:latin typeface="Bahnschrift SemiBold" panose="020B0502040204020203"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 pos="914400" algn="l"/>
                <a:tab pos="1371600" algn="l"/>
                <a:tab pos="1828800" algn="l"/>
                <a:tab pos="2286000" algn="l"/>
              </a:tabLst>
            </a:pPr>
            <a:r>
              <a:rPr kumimoji="0" lang="en-ZA" altLang="en-US" sz="800" b="0" i="0" u="none" strike="noStrike" cap="none" normalizeH="0" baseline="0" dirty="0" bmk="">
                <a:ln>
                  <a:noFill/>
                </a:ln>
                <a:solidFill>
                  <a:srgbClr val="000000"/>
                </a:solidFill>
                <a:effectLst/>
                <a:latin typeface="Bahnschrift SemiBold" panose="020B0502040204020203" pitchFamily="34" charset="0"/>
                <a:ea typeface="Times New Roman" panose="02020603050405020304" pitchFamily="18" charset="0"/>
                <a:cs typeface="Arial" panose="020B0604020202020204" pitchFamily="34" charset="0"/>
              </a:rPr>
              <a:t>           </a:t>
            </a:r>
            <a:r>
              <a:rPr kumimoji="0" lang="en-US" altLang="en-US" sz="1100" b="0" i="0" u="none" strike="noStrike" cap="none" normalizeH="0" baseline="0" dirty="0" bmk="">
                <a:ln>
                  <a:noFill/>
                </a:ln>
                <a:solidFill>
                  <a:srgbClr val="000000"/>
                </a:solidFill>
                <a:effectLst/>
                <a:latin typeface="Bahnschrift SemiBold" panose="020B0502040204020203" pitchFamily="34" charset="0"/>
                <a:ea typeface="Times New Roman" panose="02020603050405020304" pitchFamily="18" charset="0"/>
                <a:cs typeface="Arial" panose="020B0604020202020204" pitchFamily="34" charset="0"/>
              </a:rPr>
              <a:t>Business Functions by Location are listed in the next slide </a:t>
            </a:r>
            <a:r>
              <a:rPr kumimoji="0" lang="en-US" altLang="en-US" sz="1100" b="1" i="0" u="none" strike="noStrike" cap="none" normalizeH="0" baseline="0" dirty="0" bmk="">
                <a:ln>
                  <a:noFill/>
                </a:ln>
                <a:solidFill>
                  <a:srgbClr val="000000"/>
                </a:solidFill>
                <a:effectLst/>
                <a:latin typeface="Bahnschrift SemiBold" panose="020B0502040204020203" pitchFamily="34" charset="0"/>
                <a:ea typeface="Times New Roman" panose="02020603050405020304" pitchFamily="18" charset="0"/>
                <a:cs typeface="Arial" panose="020B0604020202020204" pitchFamily="34" charset="0"/>
              </a:rPr>
              <a:t>(Recovery Priorities for Critical Business Functions)</a:t>
            </a:r>
            <a:r>
              <a:rPr kumimoji="0" lang="en-US" altLang="en-US" sz="1100" b="0" i="0" u="none" strike="noStrike" cap="none" normalizeH="0" baseline="0" dirty="0" bmk="">
                <a:ln>
                  <a:noFill/>
                </a:ln>
                <a:solidFill>
                  <a:srgbClr val="000000"/>
                </a:solidFill>
                <a:effectLst/>
                <a:latin typeface="Bahnschrift SemiBold" panose="020B0502040204020203" pitchFamily="34" charset="0"/>
                <a:ea typeface="Times New Roman" panose="02020603050405020304" pitchFamily="18" charset="0"/>
                <a:cs typeface="Arial" panose="020B0604020202020204" pitchFamily="34" charset="0"/>
              </a:rPr>
              <a:t>.  “Time Critical Business Functions,” i.e., those of which are</a:t>
            </a:r>
          </a:p>
          <a:p>
            <a:pPr marL="0" marR="0" lvl="0" indent="0" algn="just"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lang="en-US" altLang="en-US" sz="1100" dirty="0" bmk="">
                <a:solidFill>
                  <a:srgbClr val="000000"/>
                </a:solidFill>
                <a:latin typeface="Bahnschrift SemiBold" panose="020B0502040204020203" pitchFamily="34" charset="0"/>
                <a:ea typeface="Times New Roman" panose="02020603050405020304" pitchFamily="18" charset="0"/>
                <a:cs typeface="Arial" panose="020B0604020202020204" pitchFamily="34" charset="0"/>
              </a:rPr>
              <a:t>	</a:t>
            </a:r>
            <a:r>
              <a:rPr kumimoji="0" lang="en-US" altLang="en-US" sz="1100" b="0" i="0" u="none" strike="noStrike" cap="none" normalizeH="0" baseline="0" dirty="0" bmk="">
                <a:ln>
                  <a:noFill/>
                </a:ln>
                <a:solidFill>
                  <a:srgbClr val="000000"/>
                </a:solidFill>
                <a:effectLst/>
                <a:latin typeface="Bahnschrift SemiBold" panose="020B0502040204020203" pitchFamily="34" charset="0"/>
                <a:ea typeface="Times New Roman" panose="02020603050405020304" pitchFamily="18" charset="0"/>
                <a:cs typeface="Arial" panose="020B0604020202020204" pitchFamily="34" charset="0"/>
              </a:rPr>
              <a:t> of the most critical for immediate recovery at the secondary location are listed on the slide 9 (Critical Software Resources): </a:t>
            </a:r>
            <a:endParaRPr kumimoji="0" lang="en-ZA" altLang="en-US" sz="800" b="0" i="0" u="none" strike="noStrike" cap="none" normalizeH="0" baseline="0" dirty="0" bmk="">
              <a:ln>
                <a:noFill/>
              </a:ln>
              <a:solidFill>
                <a:schemeClr val="tx1"/>
              </a:solidFill>
              <a:effectLst/>
              <a:latin typeface="Bahnschrift SemiBold"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0" i="0" u="none" strike="noStrike" cap="none" normalizeH="0" baseline="0" dirty="0" bmk="">
                <a:ln>
                  <a:noFill/>
                </a:ln>
                <a:solidFill>
                  <a:srgbClr val="000000"/>
                </a:solidFill>
                <a:effectLst/>
                <a:latin typeface="Bahnschrift SemiBold" panose="020B0502040204020203" pitchFamily="34" charset="0"/>
                <a:ea typeface="Times New Roman" panose="02020603050405020304" pitchFamily="18" charset="0"/>
                <a:cs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tabLst>
                <a:tab pos="457200" algn="l"/>
                <a:tab pos="914400" algn="l"/>
                <a:tab pos="1371600" algn="l"/>
                <a:tab pos="1828800" algn="l"/>
                <a:tab pos="2286000" algn="l"/>
              </a:tabLst>
            </a:pPr>
            <a:r>
              <a:rPr kumimoji="0" lang="en-US" altLang="en-US" sz="1100" b="1" i="0" u="none" strike="noStrike" cap="none" normalizeH="0" baseline="0" dirty="0" bmk="">
                <a:ln>
                  <a:noFill/>
                </a:ln>
                <a:solidFill>
                  <a:schemeClr val="tx1"/>
                </a:solidFill>
                <a:effectLst/>
                <a:latin typeface="Bahnschrift SemiBold" panose="020B0502040204020203" pitchFamily="34" charset="0"/>
                <a:cs typeface="Arial" panose="020B0604020202020204" pitchFamily="34" charset="0"/>
              </a:rPr>
              <a:t>Relocation Strategy and Alternate Business Site</a:t>
            </a:r>
            <a:endParaRPr kumimoji="0" lang="en-US" altLang="en-US" sz="1600" b="1" i="0" u="none" strike="noStrike" cap="none" normalizeH="0" baseline="0" dirty="0">
              <a:ln>
                <a:noFill/>
              </a:ln>
              <a:solidFill>
                <a:schemeClr val="tx1"/>
              </a:solidFill>
              <a:effectLst/>
              <a:latin typeface="Bahnschrift SemiBold" panose="020B0502040204020203"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 pos="914400" algn="l"/>
                <a:tab pos="1371600" algn="l"/>
                <a:tab pos="1828800" algn="l"/>
                <a:tab pos="2286000" algn="l"/>
              </a:tabLst>
            </a:pPr>
            <a:r>
              <a:rPr kumimoji="0" lang="en-US" altLang="en-US" sz="1100" b="0" i="0" u="none" strike="noStrike" cap="none" normalizeH="0" baseline="0" dirty="0">
                <a:ln>
                  <a:noFill/>
                </a:ln>
                <a:solidFill>
                  <a:srgbClr val="000000"/>
                </a:solidFill>
                <a:effectLst/>
                <a:latin typeface="Bahnschrift SemiBold" panose="020B0502040204020203" pitchFamily="34" charset="0"/>
                <a:ea typeface="Times New Roman" panose="02020603050405020304" pitchFamily="18" charset="0"/>
                <a:cs typeface="Arial" panose="020B0604020202020204" pitchFamily="34" charset="0"/>
              </a:rPr>
              <a:t>	In the event of a disaster or disruption to the office facilities, the strategy is to recover operations by relocating to an alternate business site.  The short-term strategies </a:t>
            </a:r>
          </a:p>
          <a:p>
            <a:pPr marL="0" marR="0" lvl="0" indent="0" algn="just" defTabSz="914400" rtl="0" eaLnBrk="0" fontAlgn="base" latinLnBrk="0" hangingPunct="0">
              <a:lnSpc>
                <a:spcPct val="100000"/>
              </a:lnSpc>
              <a:spcBef>
                <a:spcPct val="0"/>
              </a:spcBef>
              <a:spcAft>
                <a:spcPct val="0"/>
              </a:spcAft>
              <a:buClrTx/>
              <a:buSzTx/>
              <a:tabLst>
                <a:tab pos="457200" algn="l"/>
                <a:tab pos="914400" algn="l"/>
                <a:tab pos="1371600" algn="l"/>
                <a:tab pos="1828800" algn="l"/>
                <a:tab pos="2286000" algn="l"/>
              </a:tabLst>
            </a:pPr>
            <a:r>
              <a:rPr lang="en-US" altLang="en-US" sz="1100" dirty="0">
                <a:solidFill>
                  <a:srgbClr val="000000"/>
                </a:solidFill>
                <a:latin typeface="Bahnschrift SemiBold" panose="020B0502040204020203" pitchFamily="34" charset="0"/>
                <a:ea typeface="Times New Roman" panose="02020603050405020304" pitchFamily="18" charset="0"/>
                <a:cs typeface="Arial" panose="020B0604020202020204" pitchFamily="34" charset="0"/>
              </a:rPr>
              <a:t>	</a:t>
            </a:r>
            <a:r>
              <a:rPr kumimoji="0" lang="en-US" altLang="en-US" sz="1100" b="0" i="0" u="none" strike="noStrike" cap="none" normalizeH="0" baseline="0" dirty="0">
                <a:ln>
                  <a:noFill/>
                </a:ln>
                <a:solidFill>
                  <a:srgbClr val="000000"/>
                </a:solidFill>
                <a:effectLst/>
                <a:latin typeface="Bahnschrift SemiBold" panose="020B0502040204020203" pitchFamily="34" charset="0"/>
                <a:ea typeface="Times New Roman" panose="02020603050405020304" pitchFamily="18" charset="0"/>
                <a:cs typeface="Arial" panose="020B0604020202020204" pitchFamily="34" charset="0"/>
              </a:rPr>
              <a:t>(for disruptions lasting two weeks or less), which have been selected, include</a:t>
            </a:r>
            <a:r>
              <a:rPr kumimoji="0" lang="en-US" altLang="en-US" sz="1100" b="0" i="0" u="none" strike="noStrike" cap="none" normalizeH="0" baseline="0" dirty="0">
                <a:ln>
                  <a:noFill/>
                </a:ln>
                <a:solidFill>
                  <a:schemeClr val="tx1"/>
                </a:solidFill>
                <a:effectLst/>
                <a:latin typeface="Bahnschrift SemiBold" panose="020B0502040204020203" pitchFamily="34" charset="0"/>
                <a:ea typeface="Times New Roman" panose="02020603050405020304" pitchFamily="18" charset="0"/>
                <a:cs typeface="Arial" panose="020B0604020202020204" pitchFamily="34" charset="0"/>
              </a:rPr>
              <a:t>.</a:t>
            </a:r>
            <a:endParaRPr kumimoji="0" lang="en-US" altLang="en-US" sz="1800" b="0" i="0" u="none" strike="noStrike" cap="none" normalizeH="0" baseline="0" dirty="0">
              <a:ln>
                <a:noFill/>
              </a:ln>
              <a:solidFill>
                <a:schemeClr val="tx1"/>
              </a:solidFill>
              <a:effectLst/>
              <a:latin typeface="Bahnschrift SemiBold" panose="020B0502040204020203" pitchFamily="34" charset="0"/>
            </a:endParaRPr>
          </a:p>
        </p:txBody>
      </p:sp>
      <p:sp>
        <p:nvSpPr>
          <p:cNvPr id="20" name="TextBox 19">
            <a:extLst>
              <a:ext uri="{FF2B5EF4-FFF2-40B4-BE49-F238E27FC236}">
                <a16:creationId xmlns:a16="http://schemas.microsoft.com/office/drawing/2014/main" id="{3380536E-AE93-27CC-9939-FB4A92F305DA}"/>
              </a:ext>
            </a:extLst>
          </p:cNvPr>
          <p:cNvSpPr txBox="1"/>
          <p:nvPr/>
        </p:nvSpPr>
        <p:spPr>
          <a:xfrm>
            <a:off x="568376" y="5138199"/>
            <a:ext cx="10130956" cy="769441"/>
          </a:xfrm>
          <a:prstGeom prst="rect">
            <a:avLst/>
          </a:prstGeom>
          <a:noFill/>
        </p:spPr>
        <p:txBody>
          <a:bodyPr wrap="square">
            <a:spAutoFit/>
          </a:bodyPr>
          <a:lstStyle/>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Bahnschrift SemiBold" panose="020B0502040204020203" pitchFamily="34" charset="0"/>
                <a:ea typeface="Times New Roman" panose="02020603050405020304" pitchFamily="18" charset="0"/>
                <a:cs typeface="Arial" panose="020B0604020202020204" pitchFamily="34" charset="0"/>
              </a:rPr>
              <a:t>For all locations, if a long-term disruption occurs (i.e. major building destruction, etc.); the above  strategies will be used in the short-term (less than two weeks).  </a:t>
            </a:r>
          </a:p>
          <a:p>
            <a:pPr marL="0" marR="0" lvl="0" indent="0" algn="just" defTabSz="914400" rtl="0" eaLnBrk="0" fontAlgn="base" latinLnBrk="0" hangingPunct="0">
              <a:lnSpc>
                <a:spcPct val="100000"/>
              </a:lnSpc>
              <a:spcBef>
                <a:spcPct val="0"/>
              </a:spcBef>
              <a:spcAft>
                <a:spcPct val="0"/>
              </a:spcAft>
              <a:buClrTx/>
              <a:buSzTx/>
              <a:tabLst>
                <a:tab pos="457200" algn="l"/>
                <a:tab pos="914400" algn="l"/>
                <a:tab pos="1371600" algn="l"/>
                <a:tab pos="1828800" algn="l"/>
                <a:tab pos="2286000" algn="l"/>
              </a:tabLst>
            </a:pPr>
            <a:endParaRPr lang="en-US" altLang="en-US" sz="1100" dirty="0">
              <a:latin typeface="Bahnschrift SemiBold" panose="020B0502040204020203" pitchFamily="34" charset="0"/>
              <a:ea typeface="Times New Roman" panose="02020603050405020304" pitchFamily="18" charset="0"/>
              <a:cs typeface="Arial" panose="020B0604020202020204"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Bahnschrift SemiBold" panose="020B0502040204020203" pitchFamily="34" charset="0"/>
                <a:ea typeface="Times New Roman" panose="02020603050405020304" pitchFamily="18" charset="0"/>
                <a:cs typeface="Arial" panose="020B0604020202020204" pitchFamily="34" charset="0"/>
              </a:rPr>
              <a:t>The long-term strategies will be to acquire/lease and equip new office space in another building in the same metropolitan area.</a:t>
            </a:r>
            <a:endParaRPr lang="en-ZA" sz="1100" dirty="0">
              <a:latin typeface="Bahnschrift SemiBold" panose="020B0502040204020203" pitchFamily="34" charset="0"/>
            </a:endParaRPr>
          </a:p>
        </p:txBody>
      </p:sp>
    </p:spTree>
    <p:extLst>
      <p:ext uri="{BB962C8B-B14F-4D97-AF65-F5344CB8AC3E}">
        <p14:creationId xmlns:p14="http://schemas.microsoft.com/office/powerpoint/2010/main" val="174239037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6681-C3D6-1AEE-52FE-2C922A5E267F}"/>
              </a:ext>
            </a:extLst>
          </p:cNvPr>
          <p:cNvSpPr>
            <a:spLocks noGrp="1"/>
          </p:cNvSpPr>
          <p:nvPr>
            <p:ph type="title"/>
          </p:nvPr>
        </p:nvSpPr>
        <p:spPr>
          <a:xfrm>
            <a:off x="838200" y="357174"/>
            <a:ext cx="10985390" cy="636739"/>
          </a:xfrm>
        </p:spPr>
        <p:txBody>
          <a:bodyPr>
            <a:noAutofit/>
          </a:bodyPr>
          <a:lstStyle/>
          <a:p>
            <a:br>
              <a:rPr lang="en-US" sz="2800" b="1" dirty="0">
                <a:effectLst/>
                <a:latin typeface="Arial" panose="020B0604020202020204" pitchFamily="34" charset="0"/>
              </a:rPr>
            </a:br>
            <a:br>
              <a:rPr lang="en-US" sz="2800" b="1" dirty="0">
                <a:effectLst/>
                <a:latin typeface="Arial" panose="020B0604020202020204" pitchFamily="34" charset="0"/>
              </a:rPr>
            </a:br>
            <a:r>
              <a:rPr kumimoji="0" lang="en-US" altLang="en-US" sz="2800" b="1" i="0" u="none" strike="noStrike" cap="none" normalizeH="0" baseline="0" dirty="0" bmk="_Toc67962583">
                <a:ln>
                  <a:noFill/>
                </a:ln>
                <a:solidFill>
                  <a:schemeClr val="tx1"/>
                </a:solidFill>
                <a:effectLst/>
                <a:latin typeface="Arial" panose="020B0604020202020204" pitchFamily="34" charset="0"/>
                <a:cs typeface="Arial" panose="020B0604020202020204" pitchFamily="34" charset="0"/>
              </a:rPr>
              <a:t>Recovery Priorities for Critical Business Functions</a:t>
            </a:r>
            <a:b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br>
              <a:rPr lang="en-ZA" sz="2800" b="1" dirty="0">
                <a:effectLst/>
                <a:latin typeface="Times New Roman" panose="02020603050405020304" pitchFamily="18" charset="0"/>
              </a:rPr>
            </a:br>
            <a:endParaRPr lang="en-ZA" sz="2800" dirty="0"/>
          </a:p>
        </p:txBody>
      </p:sp>
      <p:graphicFrame>
        <p:nvGraphicFramePr>
          <p:cNvPr id="3" name="Table 2">
            <a:extLst>
              <a:ext uri="{FF2B5EF4-FFF2-40B4-BE49-F238E27FC236}">
                <a16:creationId xmlns:a16="http://schemas.microsoft.com/office/drawing/2014/main" id="{DB3EC5F7-C951-359C-930B-24619A4EEE35}"/>
              </a:ext>
            </a:extLst>
          </p:cNvPr>
          <p:cNvGraphicFramePr>
            <a:graphicFrameLocks noGrp="1"/>
          </p:cNvGraphicFramePr>
          <p:nvPr>
            <p:extLst>
              <p:ext uri="{D42A27DB-BD31-4B8C-83A1-F6EECF244321}">
                <p14:modId xmlns:p14="http://schemas.microsoft.com/office/powerpoint/2010/main" val="2594122814"/>
              </p:ext>
            </p:extLst>
          </p:nvPr>
        </p:nvGraphicFramePr>
        <p:xfrm>
          <a:off x="896030" y="1171053"/>
          <a:ext cx="9241883" cy="3137107"/>
        </p:xfrm>
        <a:graphic>
          <a:graphicData uri="http://schemas.openxmlformats.org/drawingml/2006/table">
            <a:tbl>
              <a:tblPr>
                <a:tableStyleId>{5C22544A-7EE6-4342-B048-85BDC9FD1C3A}</a:tableStyleId>
              </a:tblPr>
              <a:tblGrid>
                <a:gridCol w="2042419">
                  <a:extLst>
                    <a:ext uri="{9D8B030D-6E8A-4147-A177-3AD203B41FA5}">
                      <a16:colId xmlns:a16="http://schemas.microsoft.com/office/drawing/2014/main" val="1600970539"/>
                    </a:ext>
                  </a:extLst>
                </a:gridCol>
                <a:gridCol w="1959524">
                  <a:extLst>
                    <a:ext uri="{9D8B030D-6E8A-4147-A177-3AD203B41FA5}">
                      <a16:colId xmlns:a16="http://schemas.microsoft.com/office/drawing/2014/main" val="2594496110"/>
                    </a:ext>
                  </a:extLst>
                </a:gridCol>
                <a:gridCol w="1079344">
                  <a:extLst>
                    <a:ext uri="{9D8B030D-6E8A-4147-A177-3AD203B41FA5}">
                      <a16:colId xmlns:a16="http://schemas.microsoft.com/office/drawing/2014/main" val="1163050698"/>
                    </a:ext>
                  </a:extLst>
                </a:gridCol>
                <a:gridCol w="1079344">
                  <a:extLst>
                    <a:ext uri="{9D8B030D-6E8A-4147-A177-3AD203B41FA5}">
                      <a16:colId xmlns:a16="http://schemas.microsoft.com/office/drawing/2014/main" val="1023947408"/>
                    </a:ext>
                  </a:extLst>
                </a:gridCol>
                <a:gridCol w="1079344">
                  <a:extLst>
                    <a:ext uri="{9D8B030D-6E8A-4147-A177-3AD203B41FA5}">
                      <a16:colId xmlns:a16="http://schemas.microsoft.com/office/drawing/2014/main" val="1066255574"/>
                    </a:ext>
                  </a:extLst>
                </a:gridCol>
                <a:gridCol w="1079344">
                  <a:extLst>
                    <a:ext uri="{9D8B030D-6E8A-4147-A177-3AD203B41FA5}">
                      <a16:colId xmlns:a16="http://schemas.microsoft.com/office/drawing/2014/main" val="322810292"/>
                    </a:ext>
                  </a:extLst>
                </a:gridCol>
                <a:gridCol w="922564">
                  <a:extLst>
                    <a:ext uri="{9D8B030D-6E8A-4147-A177-3AD203B41FA5}">
                      <a16:colId xmlns:a16="http://schemas.microsoft.com/office/drawing/2014/main" val="2635459224"/>
                    </a:ext>
                  </a:extLst>
                </a:gridCol>
              </a:tblGrid>
              <a:tr h="448159">
                <a:tc>
                  <a:txBody>
                    <a:bodyPr/>
                    <a:lstStyle/>
                    <a:p>
                      <a:pPr algn="ctr"/>
                      <a:r>
                        <a:rPr lang="en-US" sz="1400" b="1" dirty="0">
                          <a:effectLst/>
                          <a:latin typeface="Bahnschrift SemiBold" panose="020B0502040204020203" pitchFamily="34" charset="0"/>
                        </a:rPr>
                        <a:t>Department</a:t>
                      </a:r>
                      <a:endParaRPr lang="en-ZA" sz="1400" b="1" dirty="0">
                        <a:effectLst/>
                        <a:latin typeface="Bahnschrift SemiBold" panose="020B0502040204020203" pitchFamily="34" charset="0"/>
                      </a:endParaRPr>
                    </a:p>
                    <a:p>
                      <a:pPr algn="ctr"/>
                      <a:r>
                        <a:rPr lang="en-US" sz="1400" b="1" dirty="0">
                          <a:effectLst/>
                          <a:latin typeface="Bahnschrift SemiBold" panose="020B0502040204020203" pitchFamily="34" charset="0"/>
                        </a:rPr>
                        <a:t> </a:t>
                      </a:r>
                      <a:endParaRPr lang="en-ZA" sz="1400" b="1" dirty="0">
                        <a:effectLst/>
                        <a:latin typeface="Bahnschrift SemiBold" panose="020B0502040204020203" pitchFamily="34" charset="0"/>
                        <a:ea typeface="Times New Roman" panose="02020603050405020304" pitchFamily="18" charset="0"/>
                      </a:endParaRPr>
                    </a:p>
                  </a:txBody>
                  <a:tcPr marL="68580" marR="68580" marT="0" marB="0">
                    <a:solidFill>
                      <a:srgbClr val="FF0000"/>
                    </a:solidFill>
                  </a:tcPr>
                </a:tc>
                <a:tc>
                  <a:txBody>
                    <a:bodyPr/>
                    <a:lstStyle/>
                    <a:p>
                      <a:pPr algn="ctr"/>
                      <a:r>
                        <a:rPr lang="en-US" sz="1400" b="1" dirty="0">
                          <a:effectLst/>
                          <a:latin typeface="Bahnschrift SemiBold" panose="020B0502040204020203" pitchFamily="34" charset="0"/>
                        </a:rPr>
                        <a:t>Priorities (Impact)</a:t>
                      </a:r>
                      <a:endParaRPr lang="en-ZA" sz="1400" b="1" dirty="0">
                        <a:effectLst/>
                        <a:latin typeface="Bahnschrift SemiBold" panose="020B0502040204020203" pitchFamily="34" charset="0"/>
                        <a:ea typeface="Times New Roman" panose="02020603050405020304" pitchFamily="18" charset="0"/>
                      </a:endParaRPr>
                    </a:p>
                  </a:txBody>
                  <a:tcPr marL="68580" marR="68580" marT="0" marB="0">
                    <a:solidFill>
                      <a:srgbClr val="FF0000"/>
                    </a:solidFill>
                  </a:tcPr>
                </a:tc>
                <a:tc gridSpan="5">
                  <a:txBody>
                    <a:bodyPr/>
                    <a:lstStyle/>
                    <a:p>
                      <a:pPr algn="ctr"/>
                      <a:r>
                        <a:rPr lang="en-US" sz="1400" b="1" dirty="0">
                          <a:effectLst/>
                          <a:latin typeface="Bahnschrift SemiBold" panose="020B0502040204020203" pitchFamily="34" charset="0"/>
                        </a:rPr>
                        <a:t>Maximum Allowable Downtime</a:t>
                      </a:r>
                      <a:endParaRPr lang="en-ZA" sz="1400" b="1" dirty="0">
                        <a:effectLst/>
                        <a:latin typeface="Bahnschrift SemiBold" panose="020B0502040204020203" pitchFamily="34" charset="0"/>
                      </a:endParaRPr>
                    </a:p>
                    <a:p>
                      <a:pPr algn="ctr"/>
                      <a:r>
                        <a:rPr lang="en-US" sz="1400" b="1" dirty="0">
                          <a:effectLst/>
                          <a:latin typeface="Bahnschrift SemiBold" panose="020B0502040204020203" pitchFamily="34" charset="0"/>
                        </a:rPr>
                        <a:t> </a:t>
                      </a:r>
                      <a:endParaRPr lang="en-ZA" sz="1400" b="1" dirty="0">
                        <a:effectLst/>
                        <a:latin typeface="Bahnschrift SemiBold" panose="020B0502040204020203" pitchFamily="34" charset="0"/>
                      </a:endParaRPr>
                    </a:p>
                  </a:txBody>
                  <a:tcPr marL="68580" marR="68580" marT="0" marB="0">
                    <a:solidFill>
                      <a:srgbClr val="FF0000"/>
                    </a:solidFill>
                  </a:tcPr>
                </a:tc>
                <a:tc hMerge="1">
                  <a:txBody>
                    <a:bodyPr/>
                    <a:lstStyle/>
                    <a:p>
                      <a:pPr algn="ctr"/>
                      <a:r>
                        <a:rPr lang="en-US" sz="1400" b="1" dirty="0">
                          <a:effectLst/>
                        </a:rPr>
                        <a:t>Maximum Allowable Downtime</a:t>
                      </a:r>
                      <a:endParaRPr lang="en-ZA" sz="1400" b="1" dirty="0">
                        <a:effectLst/>
                      </a:endParaRPr>
                    </a:p>
                    <a:p>
                      <a:pPr algn="ctr"/>
                      <a:r>
                        <a:rPr lang="en-US" sz="1400" b="1" dirty="0">
                          <a:effectLst/>
                        </a:rPr>
                        <a:t> </a:t>
                      </a:r>
                      <a:endParaRPr lang="en-ZA" sz="1400" b="1" dirty="0">
                        <a:effectLst/>
                        <a:latin typeface="Times New Roman" panose="02020603050405020304" pitchFamily="18" charset="0"/>
                        <a:ea typeface="Times New Roman" panose="02020603050405020304" pitchFamily="18" charset="0"/>
                      </a:endParaRPr>
                    </a:p>
                  </a:txBody>
                  <a:tcPr marL="68580" marR="68580" marT="0" marB="0">
                    <a:solidFill>
                      <a:srgbClr val="FF00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370079473"/>
                  </a:ext>
                </a:extLst>
              </a:tr>
              <a:tr h="224079">
                <a:tc>
                  <a:txBody>
                    <a:bodyPr/>
                    <a:lstStyle/>
                    <a:p>
                      <a:pPr algn="ctr"/>
                      <a:endParaRPr lang="en-ZA" sz="12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P1:Crit, P2:High,P3:Med, P4:Low </a:t>
                      </a:r>
                      <a:endParaRPr lang="en-ZA" sz="12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ZA" sz="1200" dirty="0">
                          <a:effectLst/>
                          <a:latin typeface="Bahnschrift SemiBold" panose="020B0502040204020203" pitchFamily="34" charset="0"/>
                          <a:ea typeface="Times New Roman" panose="02020603050405020304" pitchFamily="18" charset="0"/>
                        </a:rPr>
                        <a:t>0-24 hours</a:t>
                      </a:r>
                    </a:p>
                  </a:txBody>
                  <a:tcPr marL="68580" marR="68580" marT="0" marB="0"/>
                </a:tc>
                <a:tc>
                  <a:txBody>
                    <a:bodyPr/>
                    <a:lstStyle/>
                    <a:p>
                      <a:pPr algn="ctr"/>
                      <a:r>
                        <a:rPr lang="en-US" sz="1000" dirty="0">
                          <a:effectLst/>
                          <a:latin typeface="Bahnschrift SemiBold" panose="020B0502040204020203" pitchFamily="34" charset="0"/>
                        </a:rPr>
                        <a:t>1-2 Days</a:t>
                      </a:r>
                      <a:endParaRPr lang="en-ZA" sz="12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a:effectLst/>
                          <a:latin typeface="Bahnschrift SemiBold" panose="020B0502040204020203" pitchFamily="34" charset="0"/>
                        </a:rPr>
                        <a:t>3-5 days</a:t>
                      </a:r>
                      <a:endParaRPr lang="en-ZA" sz="120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a:effectLst/>
                          <a:latin typeface="Bahnschrift SemiBold" panose="020B0502040204020203" pitchFamily="34" charset="0"/>
                        </a:rPr>
                        <a:t>1-2 weeks</a:t>
                      </a:r>
                      <a:endParaRPr lang="en-ZA" sz="120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a:effectLst/>
                          <a:latin typeface="Bahnschrift SemiBold" panose="020B0502040204020203" pitchFamily="34" charset="0"/>
                        </a:rPr>
                        <a:t>&gt; 2 weeks</a:t>
                      </a:r>
                      <a:endParaRPr lang="en-ZA" sz="120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487885207"/>
                  </a:ext>
                </a:extLst>
              </a:tr>
              <a:tr h="224079">
                <a:tc>
                  <a:txBody>
                    <a:bodyPr/>
                    <a:lstStyle/>
                    <a:p>
                      <a:r>
                        <a:rPr lang="en-US" sz="1000" dirty="0">
                          <a:effectLst/>
                          <a:latin typeface="Bahnschrift SemiBold" panose="020B0502040204020203" pitchFamily="34" charset="0"/>
                        </a:rPr>
                        <a:t> Contracts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l"/>
                      <a:r>
                        <a:rPr lang="en-US" sz="1000" dirty="0">
                          <a:effectLst/>
                          <a:latin typeface="Bahnschrift SemiBold" panose="020B0502040204020203" pitchFamily="34" charset="0"/>
                          <a:ea typeface="Times New Roman" panose="02020603050405020304" pitchFamily="18" charset="0"/>
                        </a:rPr>
                        <a:t>P3</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X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785951815"/>
                  </a:ext>
                </a:extLst>
              </a:tr>
              <a:tr h="224079">
                <a:tc>
                  <a:txBody>
                    <a:bodyPr/>
                    <a:lstStyle/>
                    <a:p>
                      <a:r>
                        <a:rPr lang="en-US" sz="1000" dirty="0">
                          <a:effectLst/>
                          <a:latin typeface="Bahnschrift SemiBold" panose="020B0502040204020203" pitchFamily="34" charset="0"/>
                        </a:rPr>
                        <a:t> IT Operations</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l"/>
                      <a:r>
                        <a:rPr lang="en-US" sz="1000" dirty="0">
                          <a:effectLst/>
                          <a:latin typeface="Bahnschrift SemiBold" panose="020B0502040204020203" pitchFamily="34" charset="0"/>
                        </a:rPr>
                        <a:t>P1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ZA" sz="1000" dirty="0">
                          <a:effectLst/>
                          <a:latin typeface="Bahnschrift SemiBold" panose="020B0502040204020203" pitchFamily="34" charset="0"/>
                          <a:ea typeface="Times New Roman" panose="02020603050405020304" pitchFamily="18" charset="0"/>
                        </a:rPr>
                        <a:t>X</a:t>
                      </a:r>
                    </a:p>
                  </a:txBody>
                  <a:tcPr marL="68580" marR="68580" marT="0" marB="0"/>
                </a:tc>
                <a:tc>
                  <a:txBody>
                    <a:bodyPr/>
                    <a:lstStyle/>
                    <a:p>
                      <a:pPr algn="ctr"/>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574439174"/>
                  </a:ext>
                </a:extLst>
              </a:tr>
              <a:tr h="224079">
                <a:tc>
                  <a:txBody>
                    <a:bodyPr/>
                    <a:lstStyle/>
                    <a:p>
                      <a:r>
                        <a:rPr lang="en-US" sz="1000" dirty="0">
                          <a:effectLst/>
                          <a:latin typeface="Bahnschrift SemiBold" panose="020B0502040204020203" pitchFamily="34" charset="0"/>
                        </a:rPr>
                        <a:t> HR</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P1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ZA" sz="1000" dirty="0">
                          <a:effectLst/>
                          <a:latin typeface="Bahnschrift SemiBold" panose="020B0502040204020203" pitchFamily="34" charset="0"/>
                          <a:ea typeface="Times New Roman" panose="02020603050405020304" pitchFamily="18" charset="0"/>
                        </a:rPr>
                        <a:t>x</a:t>
                      </a:r>
                    </a:p>
                  </a:txBody>
                  <a:tcPr marL="68580" marR="68580" marT="0" marB="0"/>
                </a:tc>
                <a:tc>
                  <a:txBody>
                    <a:bodyPr/>
                    <a:lstStyle/>
                    <a:p>
                      <a:pPr algn="ctr"/>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769313501"/>
                  </a:ext>
                </a:extLst>
              </a:tr>
              <a:tr h="224079">
                <a:tc>
                  <a:txBody>
                    <a:bodyPr/>
                    <a:lstStyle/>
                    <a:p>
                      <a:r>
                        <a:rPr lang="en-US" sz="1000" dirty="0">
                          <a:effectLst/>
                          <a:latin typeface="Bahnschrift SemiBold" panose="020B0502040204020203" pitchFamily="34" charset="0"/>
                        </a:rPr>
                        <a:t> BPO(Customer Service Agents)</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ea typeface="Times New Roman" panose="02020603050405020304" pitchFamily="18" charset="0"/>
                        </a:rPr>
                        <a:t>P2</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x</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263746794"/>
                  </a:ext>
                </a:extLst>
              </a:tr>
              <a:tr h="224079">
                <a:tc>
                  <a:txBody>
                    <a:bodyPr/>
                    <a:lstStyle/>
                    <a:p>
                      <a:r>
                        <a:rPr lang="en-US" sz="1000" dirty="0">
                          <a:effectLst/>
                          <a:latin typeface="Bahnschrift SemiBold" panose="020B0502040204020203" pitchFamily="34" charset="0"/>
                        </a:rPr>
                        <a:t> </a:t>
                      </a:r>
                      <a:r>
                        <a:rPr lang="fr-FR" sz="1000" b="0" i="0" u="none" strike="noStrike" dirty="0">
                          <a:solidFill>
                            <a:srgbClr val="000000"/>
                          </a:solidFill>
                          <a:effectLst/>
                          <a:latin typeface="Bahnschrift SemiBold" panose="020B0502040204020203" pitchFamily="34" charset="0"/>
                        </a:rPr>
                        <a:t>ISD (</a:t>
                      </a:r>
                      <a:r>
                        <a:rPr lang="fr-FR" sz="1000" b="0" i="0" u="none" strike="noStrike" dirty="0" err="1">
                          <a:solidFill>
                            <a:srgbClr val="000000"/>
                          </a:solidFill>
                          <a:effectLst/>
                          <a:latin typeface="Bahnschrift SemiBold" panose="020B0502040204020203" pitchFamily="34" charset="0"/>
                        </a:rPr>
                        <a:t>developpement</a:t>
                      </a:r>
                      <a:r>
                        <a:rPr lang="fr-FR" sz="1000" b="0" i="0" u="none" strike="noStrike" dirty="0">
                          <a:solidFill>
                            <a:srgbClr val="000000"/>
                          </a:solidFill>
                          <a:effectLst/>
                          <a:latin typeface="Bahnschrift SemiBold" panose="020B0502040204020203" pitchFamily="34" charset="0"/>
                        </a:rPr>
                        <a:t> Team)</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P1</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ZA" sz="1000" dirty="0">
                          <a:effectLst/>
                          <a:latin typeface="Bahnschrift SemiBold" panose="020B0502040204020203" pitchFamily="34" charset="0"/>
                          <a:ea typeface="Times New Roman" panose="02020603050405020304" pitchFamily="18" charset="0"/>
                        </a:rPr>
                        <a:t>x</a:t>
                      </a: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837738149"/>
                  </a:ext>
                </a:extLst>
              </a:tr>
              <a:tr h="224079">
                <a:tc>
                  <a:txBody>
                    <a:bodyPr/>
                    <a:lstStyle/>
                    <a:p>
                      <a:r>
                        <a:rPr lang="en-US" sz="1000" dirty="0">
                          <a:effectLst/>
                          <a:latin typeface="Bahnschrift SemiBold" panose="020B0502040204020203" pitchFamily="34" charset="0"/>
                        </a:rPr>
                        <a:t> </a:t>
                      </a:r>
                      <a:r>
                        <a:rPr lang="fr-FR" sz="1000" b="0" i="0" u="none" strike="noStrike" dirty="0">
                          <a:solidFill>
                            <a:srgbClr val="000000"/>
                          </a:solidFill>
                          <a:effectLst/>
                          <a:latin typeface="Bahnschrift SemiBold" panose="020B0502040204020203" pitchFamily="34" charset="0"/>
                        </a:rPr>
                        <a:t>Operations</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P1</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ZA" sz="1000" dirty="0">
                          <a:effectLst/>
                          <a:latin typeface="Bahnschrift SemiBold" panose="020B0502040204020203" pitchFamily="34" charset="0"/>
                          <a:ea typeface="Times New Roman" panose="02020603050405020304" pitchFamily="18" charset="0"/>
                        </a:rPr>
                        <a:t>x</a:t>
                      </a: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625855356"/>
                  </a:ext>
                </a:extLst>
              </a:tr>
              <a:tr h="224079">
                <a:tc>
                  <a:txBody>
                    <a:bodyPr/>
                    <a:lstStyle/>
                    <a:p>
                      <a:r>
                        <a:rPr lang="en-US" sz="1000" dirty="0">
                          <a:effectLst/>
                          <a:latin typeface="Bahnschrift SemiBold" panose="020B0502040204020203" pitchFamily="34" charset="0"/>
                        </a:rPr>
                        <a:t> </a:t>
                      </a:r>
                      <a:r>
                        <a:rPr lang="fr-FR" sz="1000" b="0" i="0" u="none" strike="noStrike" dirty="0">
                          <a:solidFill>
                            <a:srgbClr val="000000"/>
                          </a:solidFill>
                          <a:effectLst/>
                          <a:latin typeface="Bahnschrift SemiBold" panose="020B0502040204020203" pitchFamily="34" charset="0"/>
                        </a:rPr>
                        <a:t>Logistics</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P3</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x</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848613249"/>
                  </a:ext>
                </a:extLst>
              </a:tr>
              <a:tr h="224079">
                <a:tc>
                  <a:txBody>
                    <a:bodyPr/>
                    <a:lstStyle/>
                    <a:p>
                      <a:r>
                        <a:rPr lang="en-US" sz="1000" dirty="0">
                          <a:effectLst/>
                          <a:latin typeface="Bahnschrift SemiBold" panose="020B0502040204020203" pitchFamily="34" charset="0"/>
                        </a:rPr>
                        <a:t> CF (Accounting and Finance)</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P2</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x</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680888587"/>
                  </a:ext>
                </a:extLst>
              </a:tr>
              <a:tr h="224079">
                <a:tc>
                  <a:txBody>
                    <a:bodyPr/>
                    <a:lstStyle/>
                    <a:p>
                      <a:r>
                        <a:rPr lang="en-US" sz="1000" dirty="0">
                          <a:effectLst/>
                          <a:latin typeface="Bahnschrift SemiBold" panose="020B0502040204020203" pitchFamily="34" charset="0"/>
                        </a:rPr>
                        <a:t> Training</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P3</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x</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360871146"/>
                  </a:ext>
                </a:extLst>
              </a:tr>
              <a:tr h="224079">
                <a:tc>
                  <a:txBody>
                    <a:bodyPr/>
                    <a:lstStyle/>
                    <a:p>
                      <a:r>
                        <a:rPr lang="en-US" sz="1000" dirty="0">
                          <a:effectLst/>
                          <a:latin typeface="Bahnschrift SemiBold" panose="020B0502040204020203" pitchFamily="34" charset="0"/>
                        </a:rPr>
                        <a:t> Quality</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P2</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x</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308950827"/>
                  </a:ext>
                </a:extLst>
              </a:tr>
              <a:tr h="224079">
                <a:tc>
                  <a:txBody>
                    <a:bodyPr/>
                    <a:lstStyle/>
                    <a:p>
                      <a:r>
                        <a:rPr lang="en-US" sz="1000" dirty="0">
                          <a:effectLst/>
                          <a:latin typeface="Bahnschrift SemiBold" panose="020B0502040204020203" pitchFamily="34" charset="0"/>
                        </a:rPr>
                        <a:t> Programmes</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P2</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x</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4039426861"/>
                  </a:ext>
                </a:extLst>
              </a:tr>
            </a:tbl>
          </a:graphicData>
        </a:graphic>
      </p:graphicFrame>
    </p:spTree>
    <p:extLst>
      <p:ext uri="{BB962C8B-B14F-4D97-AF65-F5344CB8AC3E}">
        <p14:creationId xmlns:p14="http://schemas.microsoft.com/office/powerpoint/2010/main" val="171231563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6681-C3D6-1AEE-52FE-2C922A5E267F}"/>
              </a:ext>
            </a:extLst>
          </p:cNvPr>
          <p:cNvSpPr>
            <a:spLocks noGrp="1"/>
          </p:cNvSpPr>
          <p:nvPr>
            <p:ph type="title"/>
          </p:nvPr>
        </p:nvSpPr>
        <p:spPr>
          <a:xfrm>
            <a:off x="713232" y="313214"/>
            <a:ext cx="10515600" cy="636739"/>
          </a:xfrm>
        </p:spPr>
        <p:txBody>
          <a:bodyPr>
            <a:normAutofit fontScale="90000"/>
          </a:bodyPr>
          <a:lstStyle/>
          <a:p>
            <a:br>
              <a:rPr lang="en-US" sz="1800" b="1" dirty="0">
                <a:effectLst/>
                <a:latin typeface="Arial" panose="020B0604020202020204" pitchFamily="34" charset="0"/>
              </a:rPr>
            </a:br>
            <a:br>
              <a:rPr lang="en-US" sz="1800" b="1" dirty="0">
                <a:effectLst/>
                <a:latin typeface="Arial" panose="020B0604020202020204" pitchFamily="34" charset="0"/>
              </a:rPr>
            </a:br>
            <a:br>
              <a:rPr lang="en-US" sz="1800" b="1" dirty="0">
                <a:effectLst/>
                <a:latin typeface="Arial" panose="020B0604020202020204" pitchFamily="34" charset="0"/>
              </a:rPr>
            </a:br>
            <a:r>
              <a:rPr lang="en-ZA" b="1" dirty="0">
                <a:effectLst/>
                <a:latin typeface="Arial" panose="020B0604020202020204" pitchFamily="34" charset="0"/>
              </a:rPr>
              <a:t>Critical Software Resources </a:t>
            </a:r>
            <a:br>
              <a:rPr lang="en-ZA" b="1" dirty="0">
                <a:effectLst/>
                <a:latin typeface="Times New Roman" panose="02020603050405020304" pitchFamily="18" charset="0"/>
              </a:rPr>
            </a:br>
            <a:endParaRPr lang="en-ZA" dirty="0"/>
          </a:p>
        </p:txBody>
      </p:sp>
      <p:sp>
        <p:nvSpPr>
          <p:cNvPr id="8" name="TextBox 7">
            <a:extLst>
              <a:ext uri="{FF2B5EF4-FFF2-40B4-BE49-F238E27FC236}">
                <a16:creationId xmlns:a16="http://schemas.microsoft.com/office/drawing/2014/main" id="{B5F0D9DC-E45B-7D3D-257F-AAC3021ED6BD}"/>
              </a:ext>
            </a:extLst>
          </p:cNvPr>
          <p:cNvSpPr txBox="1"/>
          <p:nvPr/>
        </p:nvSpPr>
        <p:spPr>
          <a:xfrm>
            <a:off x="770614" y="1154523"/>
            <a:ext cx="10400836" cy="400110"/>
          </a:xfrm>
          <a:prstGeom prst="rect">
            <a:avLst/>
          </a:prstGeom>
          <a:noFill/>
        </p:spPr>
        <p:txBody>
          <a:bodyPr wrap="square">
            <a:spAutoFit/>
          </a:bodyPr>
          <a:lstStyle/>
          <a:p>
            <a:pPr marL="0" lvl="0" indent="0" algn="just">
              <a:spcBef>
                <a:spcPts val="600"/>
              </a:spcBef>
              <a:spcAft>
                <a:spcPts val="0"/>
              </a:spcAft>
              <a:buNone/>
              <a:tabLst>
                <a:tab pos="457200" algn="l"/>
                <a:tab pos="914400" algn="l"/>
                <a:tab pos="1371600" algn="l"/>
                <a:tab pos="1828800" algn="l"/>
                <a:tab pos="2286000" algn="l"/>
              </a:tabLst>
            </a:pPr>
            <a:r>
              <a:rPr lang="en-US" sz="2000" b="1" dirty="0">
                <a:effectLst/>
                <a:latin typeface="Arial" panose="020B0604020202020204" pitchFamily="34" charset="0"/>
                <a:ea typeface="Times New Roman" panose="02020603050405020304" pitchFamily="18" charset="0"/>
              </a:rPr>
              <a:t>IT Operations</a:t>
            </a:r>
            <a:endParaRPr lang="en-ZA" sz="2000" dirty="0">
              <a:solidFill>
                <a:srgbClr val="000000"/>
              </a:solidFill>
              <a:effectLst/>
              <a:latin typeface="Times New Roman" panose="02020603050405020304" pitchFamily="18" charset="0"/>
              <a:ea typeface="Times New Roman" panose="02020603050405020304" pitchFamily="18" charset="0"/>
            </a:endParaRPr>
          </a:p>
        </p:txBody>
      </p:sp>
      <p:graphicFrame>
        <p:nvGraphicFramePr>
          <p:cNvPr id="5" name="Table 4">
            <a:extLst>
              <a:ext uri="{FF2B5EF4-FFF2-40B4-BE49-F238E27FC236}">
                <a16:creationId xmlns:a16="http://schemas.microsoft.com/office/drawing/2014/main" id="{0AEFDDC1-2CA7-7053-E201-3C0215C19339}"/>
              </a:ext>
            </a:extLst>
          </p:cNvPr>
          <p:cNvGraphicFramePr>
            <a:graphicFrameLocks noGrp="1"/>
          </p:cNvGraphicFramePr>
          <p:nvPr>
            <p:extLst>
              <p:ext uri="{D42A27DB-BD31-4B8C-83A1-F6EECF244321}">
                <p14:modId xmlns:p14="http://schemas.microsoft.com/office/powerpoint/2010/main" val="3354187784"/>
              </p:ext>
            </p:extLst>
          </p:nvPr>
        </p:nvGraphicFramePr>
        <p:xfrm>
          <a:off x="770614" y="1868356"/>
          <a:ext cx="10231682" cy="3657116"/>
        </p:xfrm>
        <a:graphic>
          <a:graphicData uri="http://schemas.openxmlformats.org/drawingml/2006/table">
            <a:tbl>
              <a:tblPr>
                <a:tableStyleId>{5C22544A-7EE6-4342-B048-85BDC9FD1C3A}</a:tableStyleId>
              </a:tblPr>
              <a:tblGrid>
                <a:gridCol w="3148211">
                  <a:extLst>
                    <a:ext uri="{9D8B030D-6E8A-4147-A177-3AD203B41FA5}">
                      <a16:colId xmlns:a16="http://schemas.microsoft.com/office/drawing/2014/main" val="2394082710"/>
                    </a:ext>
                  </a:extLst>
                </a:gridCol>
                <a:gridCol w="3307885">
                  <a:extLst>
                    <a:ext uri="{9D8B030D-6E8A-4147-A177-3AD203B41FA5}">
                      <a16:colId xmlns:a16="http://schemas.microsoft.com/office/drawing/2014/main" val="1680704633"/>
                    </a:ext>
                  </a:extLst>
                </a:gridCol>
                <a:gridCol w="2201482">
                  <a:extLst>
                    <a:ext uri="{9D8B030D-6E8A-4147-A177-3AD203B41FA5}">
                      <a16:colId xmlns:a16="http://schemas.microsoft.com/office/drawing/2014/main" val="2013582556"/>
                    </a:ext>
                  </a:extLst>
                </a:gridCol>
                <a:gridCol w="1574104">
                  <a:extLst>
                    <a:ext uri="{9D8B030D-6E8A-4147-A177-3AD203B41FA5}">
                      <a16:colId xmlns:a16="http://schemas.microsoft.com/office/drawing/2014/main" val="1015508736"/>
                    </a:ext>
                  </a:extLst>
                </a:gridCol>
              </a:tblGrid>
              <a:tr h="434906">
                <a:tc>
                  <a:txBody>
                    <a:bodyPr/>
                    <a:lstStyle/>
                    <a:p>
                      <a:pPr algn="ctr">
                        <a:spcBef>
                          <a:spcPts val="600"/>
                        </a:spcBef>
                        <a:spcAft>
                          <a:spcPts val="600"/>
                        </a:spcAft>
                      </a:pPr>
                      <a:r>
                        <a:rPr lang="en-US" sz="1400" b="1" dirty="0">
                          <a:effectLst/>
                        </a:rPr>
                        <a:t>Software Application</a:t>
                      </a:r>
                      <a:endParaRPr lang="en-ZA"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FF0000"/>
                    </a:solidFill>
                  </a:tcPr>
                </a:tc>
                <a:tc>
                  <a:txBody>
                    <a:bodyPr/>
                    <a:lstStyle/>
                    <a:p>
                      <a:pPr algn="ctr">
                        <a:spcBef>
                          <a:spcPts val="600"/>
                        </a:spcBef>
                        <a:spcAft>
                          <a:spcPts val="600"/>
                        </a:spcAft>
                      </a:pPr>
                      <a:r>
                        <a:rPr lang="en-US" sz="1400" b="1" dirty="0">
                          <a:effectLst/>
                        </a:rPr>
                        <a:t>Publisher or Vendor</a:t>
                      </a:r>
                      <a:endParaRPr lang="en-ZA"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FF0000"/>
                    </a:solidFill>
                  </a:tcPr>
                </a:tc>
                <a:tc>
                  <a:txBody>
                    <a:bodyPr/>
                    <a:lstStyle/>
                    <a:p>
                      <a:pPr algn="ctr">
                        <a:spcBef>
                          <a:spcPts val="600"/>
                        </a:spcBef>
                        <a:spcAft>
                          <a:spcPts val="600"/>
                        </a:spcAft>
                      </a:pPr>
                      <a:r>
                        <a:rPr lang="en-US" sz="1400" b="1" dirty="0">
                          <a:effectLst/>
                        </a:rPr>
                        <a:t>Platform</a:t>
                      </a:r>
                      <a:endParaRPr lang="en-ZA"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FF0000"/>
                    </a:solidFill>
                  </a:tcPr>
                </a:tc>
                <a:tc>
                  <a:txBody>
                    <a:bodyPr/>
                    <a:lstStyle/>
                    <a:p>
                      <a:pPr algn="ctr">
                        <a:spcBef>
                          <a:spcPts val="600"/>
                        </a:spcBef>
                        <a:spcAft>
                          <a:spcPts val="600"/>
                        </a:spcAft>
                      </a:pPr>
                      <a:r>
                        <a:rPr lang="en-US" sz="1400" b="1" dirty="0">
                          <a:effectLst/>
                        </a:rPr>
                        <a:t>Recovery Criticality</a:t>
                      </a:r>
                      <a:endParaRPr lang="en-ZA"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FF0000"/>
                    </a:solidFill>
                  </a:tcPr>
                </a:tc>
                <a:extLst>
                  <a:ext uri="{0D108BD9-81ED-4DB2-BD59-A6C34878D82A}">
                    <a16:rowId xmlns:a16="http://schemas.microsoft.com/office/drawing/2014/main" val="3293222936"/>
                  </a:ext>
                </a:extLst>
              </a:tr>
              <a:tr h="155324">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9014026"/>
                  </a:ext>
                </a:extLst>
              </a:tr>
              <a:tr h="155324">
                <a:tc>
                  <a:txBody>
                    <a:bodyPr/>
                    <a:lstStyle/>
                    <a:p>
                      <a:pPr algn="just">
                        <a:spcBef>
                          <a:spcPts val="600"/>
                        </a:spcBef>
                        <a:tabLst>
                          <a:tab pos="457200" algn="l"/>
                          <a:tab pos="914400" algn="l"/>
                          <a:tab pos="1371600" algn="l"/>
                          <a:tab pos="1828800" algn="l"/>
                          <a:tab pos="2286000" algn="l"/>
                        </a:tabLst>
                      </a:pPr>
                      <a:r>
                        <a:rPr lang="en-US" sz="1000" dirty="0">
                          <a:effectLst/>
                        </a:rPr>
                        <a:t> HERMES (CRM)</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VOCALCOM</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solidFill>
                            <a:srgbClr val="000000"/>
                          </a:solidFill>
                          <a:effectLst/>
                          <a:latin typeface="Times New Roman" panose="02020603050405020304" pitchFamily="18" charset="0"/>
                          <a:ea typeface="Times New Roman" panose="02020603050405020304" pitchFamily="18" charset="0"/>
                        </a:rPr>
                        <a:t>MICROSOFT</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87503900"/>
                  </a:ext>
                </a:extLst>
              </a:tr>
              <a:tr h="155324">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08356728"/>
                  </a:ext>
                </a:extLst>
              </a:tr>
              <a:tr h="155324">
                <a:tc>
                  <a:txBody>
                    <a:bodyPr/>
                    <a:lstStyle/>
                    <a:p>
                      <a:pPr algn="just">
                        <a:spcBef>
                          <a:spcPts val="600"/>
                        </a:spcBef>
                        <a:tabLst>
                          <a:tab pos="457200" algn="l"/>
                          <a:tab pos="914400" algn="l"/>
                          <a:tab pos="1371600" algn="l"/>
                          <a:tab pos="1828800" algn="l"/>
                          <a:tab pos="2286000" algn="l"/>
                        </a:tabLst>
                      </a:pPr>
                      <a:r>
                        <a:rPr lang="en-US" sz="1000" dirty="0">
                          <a:effectLst/>
                        </a:rPr>
                        <a:t> Microsoft server (AD, DNS, DHCP)</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MICROSOFT</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0000"/>
                        </a:lnSpc>
                        <a:spcBef>
                          <a:spcPts val="600"/>
                        </a:spcBef>
                        <a:spcAft>
                          <a:spcPts val="0"/>
                        </a:spcAft>
                        <a:buClrTx/>
                        <a:buSzTx/>
                        <a:buFontTx/>
                        <a:buNone/>
                        <a:tabLst>
                          <a:tab pos="457200" algn="l"/>
                          <a:tab pos="914400" algn="l"/>
                          <a:tab pos="1371600" algn="l"/>
                          <a:tab pos="1828800" algn="l"/>
                          <a:tab pos="2286000" algn="l"/>
                        </a:tabLst>
                        <a:defRPr/>
                      </a:pPr>
                      <a:r>
                        <a:rPr lang="en-US" sz="1000" dirty="0">
                          <a:effectLst/>
                        </a:rPr>
                        <a:t> </a:t>
                      </a:r>
                      <a:r>
                        <a:rPr lang="en-US" sz="1000" dirty="0">
                          <a:solidFill>
                            <a:srgbClr val="000000"/>
                          </a:solidFill>
                          <a:effectLst/>
                          <a:latin typeface="Times New Roman" panose="02020603050405020304" pitchFamily="18" charset="0"/>
                          <a:ea typeface="Times New Roman" panose="02020603050405020304" pitchFamily="18" charset="0"/>
                        </a:rPr>
                        <a:t>MICROSOFT</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90446705"/>
                  </a:ext>
                </a:extLst>
              </a:tr>
              <a:tr h="155324">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76783767"/>
                  </a:ext>
                </a:extLst>
              </a:tr>
              <a:tr h="155324">
                <a:tc>
                  <a:txBody>
                    <a:bodyPr/>
                    <a:lstStyle/>
                    <a:p>
                      <a:pPr algn="just">
                        <a:spcBef>
                          <a:spcPts val="600"/>
                        </a:spcBef>
                        <a:tabLst>
                          <a:tab pos="457200" algn="l"/>
                          <a:tab pos="914400" algn="l"/>
                          <a:tab pos="1371600" algn="l"/>
                          <a:tab pos="1828800" algn="l"/>
                          <a:tab pos="2286000" algn="l"/>
                        </a:tabLst>
                      </a:pPr>
                      <a:r>
                        <a:rPr lang="en-US" sz="1000" dirty="0">
                          <a:effectLst/>
                        </a:rPr>
                        <a:t> SQL server</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MICROSOFT</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solidFill>
                            <a:srgbClr val="000000"/>
                          </a:solidFill>
                          <a:effectLst/>
                          <a:latin typeface="Times New Roman" panose="02020603050405020304" pitchFamily="18" charset="0"/>
                          <a:ea typeface="Times New Roman" panose="02020603050405020304" pitchFamily="18" charset="0"/>
                        </a:rPr>
                        <a:t>MICROSOFT</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2923910"/>
                  </a:ext>
                </a:extLst>
              </a:tr>
              <a:tr h="155324">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327178"/>
                  </a:ext>
                </a:extLst>
              </a:tr>
              <a:tr h="310647">
                <a:tc>
                  <a:txBody>
                    <a:bodyPr/>
                    <a:lstStyle/>
                    <a:p>
                      <a:pPr algn="just">
                        <a:spcBef>
                          <a:spcPts val="600"/>
                        </a:spcBef>
                        <a:tabLst>
                          <a:tab pos="457200" algn="l"/>
                          <a:tab pos="914400" algn="l"/>
                          <a:tab pos="1371600" algn="l"/>
                          <a:tab pos="1828800" algn="l"/>
                          <a:tab pos="2286000" algn="l"/>
                        </a:tabLst>
                      </a:pPr>
                      <a:r>
                        <a:rPr lang="en-US" sz="1000" dirty="0">
                          <a:effectLst/>
                        </a:rPr>
                        <a:t> ZABBIX</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ZABBIX</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solidFill>
                            <a:srgbClr val="000000"/>
                          </a:solidFill>
                          <a:effectLst/>
                          <a:latin typeface="Times New Roman" panose="02020603050405020304" pitchFamily="18" charset="0"/>
                          <a:ea typeface="Times New Roman" panose="02020603050405020304" pitchFamily="18" charset="0"/>
                        </a:rPr>
                        <a:t>GNU/LINUX (DEBIAN)</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36173592"/>
                  </a:ext>
                </a:extLst>
              </a:tr>
              <a:tr h="271055">
                <a:tc>
                  <a:txBody>
                    <a:bodyPr/>
                    <a:lstStyle/>
                    <a:p>
                      <a:pPr algn="just">
                        <a:spcBef>
                          <a:spcPts val="600"/>
                        </a:spcBef>
                        <a:tabLst>
                          <a:tab pos="457200" algn="l"/>
                          <a:tab pos="914400" algn="l"/>
                          <a:tab pos="1371600" algn="l"/>
                          <a:tab pos="1828800" algn="l"/>
                          <a:tab pos="2286000" algn="l"/>
                        </a:tabLst>
                      </a:pPr>
                      <a:r>
                        <a:rPr lang="en-US" sz="1000" dirty="0">
                          <a:effectLst/>
                        </a:rPr>
                        <a:t> LIBRE NMS</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LIBRE NMS</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0000"/>
                        </a:lnSpc>
                        <a:spcBef>
                          <a:spcPts val="600"/>
                        </a:spcBef>
                        <a:spcAft>
                          <a:spcPts val="0"/>
                        </a:spcAft>
                        <a:buClrTx/>
                        <a:buSzTx/>
                        <a:buFontTx/>
                        <a:buNone/>
                        <a:tabLst>
                          <a:tab pos="457200" algn="l"/>
                          <a:tab pos="914400" algn="l"/>
                          <a:tab pos="1371600" algn="l"/>
                          <a:tab pos="1828800" algn="l"/>
                          <a:tab pos="2286000" algn="l"/>
                        </a:tabLst>
                        <a:defRPr/>
                      </a:pPr>
                      <a:r>
                        <a:rPr lang="en-US" sz="1000" dirty="0">
                          <a:solidFill>
                            <a:srgbClr val="000000"/>
                          </a:solidFill>
                          <a:effectLst/>
                          <a:latin typeface="Times New Roman" panose="02020603050405020304" pitchFamily="18" charset="0"/>
                          <a:ea typeface="Times New Roman" panose="02020603050405020304" pitchFamily="18" charset="0"/>
                        </a:rPr>
                        <a:t>GNU/LINUX (DEBIAN)</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39352870"/>
                  </a:ext>
                </a:extLst>
              </a:tr>
              <a:tr h="155324">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09222882"/>
                  </a:ext>
                </a:extLst>
              </a:tr>
              <a:tr h="155324">
                <a:tc>
                  <a:txBody>
                    <a:bodyPr/>
                    <a:lstStyle/>
                    <a:p>
                      <a:pPr algn="just">
                        <a:spcBef>
                          <a:spcPts val="600"/>
                        </a:spcBef>
                        <a:tabLst>
                          <a:tab pos="457200" algn="l"/>
                          <a:tab pos="914400" algn="l"/>
                          <a:tab pos="1371600" algn="l"/>
                          <a:tab pos="1828800" algn="l"/>
                          <a:tab pos="2286000" algn="l"/>
                        </a:tabLst>
                      </a:pPr>
                      <a:r>
                        <a:rPr lang="en-US" sz="1000" dirty="0">
                          <a:effectLst/>
                        </a:rPr>
                        <a:t> IPBX AUTOCOM</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DIGIUM / MARK SPENCER</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GNU/ LINUX (DEBIAN)</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9217547"/>
                  </a:ext>
                </a:extLst>
              </a:tr>
              <a:tr h="155324">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71317393"/>
                  </a:ext>
                </a:extLst>
              </a:tr>
              <a:tr h="155324">
                <a:tc>
                  <a:txBody>
                    <a:bodyPr/>
                    <a:lstStyle/>
                    <a:p>
                      <a:pPr algn="just">
                        <a:spcBef>
                          <a:spcPts val="600"/>
                        </a:spcBef>
                        <a:tabLst>
                          <a:tab pos="457200" algn="l"/>
                          <a:tab pos="914400" algn="l"/>
                          <a:tab pos="1371600" algn="l"/>
                          <a:tab pos="1828800" algn="l"/>
                          <a:tab pos="2286000" algn="l"/>
                        </a:tabLst>
                      </a:pPr>
                      <a:r>
                        <a:rPr lang="en-US" sz="1000" dirty="0">
                          <a:effectLst/>
                        </a:rPr>
                        <a:t> EXCHANGE</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OVH</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OVH CLOUD</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10468168"/>
                  </a:ext>
                </a:extLst>
              </a:tr>
              <a:tr h="155324">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07557351"/>
                  </a:ext>
                </a:extLst>
              </a:tr>
              <a:tr h="155324">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30564001"/>
                  </a:ext>
                </a:extLst>
              </a:tr>
              <a:tr h="155324">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16668852"/>
                  </a:ext>
                </a:extLst>
              </a:tr>
              <a:tr h="155324">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09789621"/>
                  </a:ext>
                </a:extLst>
              </a:tr>
              <a:tr h="155324">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71144165"/>
                  </a:ext>
                </a:extLst>
              </a:tr>
              <a:tr h="155324">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77931243"/>
                  </a:ext>
                </a:extLst>
              </a:tr>
            </a:tbl>
          </a:graphicData>
        </a:graphic>
      </p:graphicFrame>
    </p:spTree>
    <p:extLst>
      <p:ext uri="{BB962C8B-B14F-4D97-AF65-F5344CB8AC3E}">
        <p14:creationId xmlns:p14="http://schemas.microsoft.com/office/powerpoint/2010/main" val="223435245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6681-C3D6-1AEE-52FE-2C922A5E267F}"/>
              </a:ext>
            </a:extLst>
          </p:cNvPr>
          <p:cNvSpPr>
            <a:spLocks noGrp="1"/>
          </p:cNvSpPr>
          <p:nvPr>
            <p:ph type="title"/>
          </p:nvPr>
        </p:nvSpPr>
        <p:spPr>
          <a:xfrm>
            <a:off x="838200" y="365125"/>
            <a:ext cx="10515600" cy="636739"/>
          </a:xfrm>
        </p:spPr>
        <p:txBody>
          <a:bodyPr>
            <a:normAutofit fontScale="90000"/>
          </a:bodyPr>
          <a:lstStyle/>
          <a:p>
            <a:br>
              <a:rPr lang="en-US" sz="1800" b="1" dirty="0">
                <a:effectLst/>
                <a:latin typeface="Arial" panose="020B0604020202020204" pitchFamily="34" charset="0"/>
              </a:rPr>
            </a:br>
            <a:br>
              <a:rPr lang="en-US" sz="1800" b="1" dirty="0">
                <a:effectLst/>
                <a:latin typeface="Arial" panose="020B0604020202020204" pitchFamily="34" charset="0"/>
              </a:rPr>
            </a:br>
            <a:br>
              <a:rPr lang="en-US" sz="1800" b="1" dirty="0">
                <a:effectLst/>
                <a:latin typeface="Arial" panose="020B0604020202020204" pitchFamily="34" charset="0"/>
              </a:rPr>
            </a:br>
            <a:br>
              <a:rPr lang="en-US" sz="1800" b="1" dirty="0">
                <a:effectLst/>
                <a:latin typeface="Arial" panose="020B0604020202020204" pitchFamily="34" charset="0"/>
              </a:rPr>
            </a:br>
            <a:br>
              <a:rPr lang="en-US" sz="1800" b="1" dirty="0">
                <a:effectLst/>
                <a:latin typeface="Arial" panose="020B0604020202020204" pitchFamily="34" charset="0"/>
              </a:rPr>
            </a:br>
            <a:br>
              <a:rPr lang="en-US" sz="1800" b="1" dirty="0">
                <a:effectLst/>
                <a:latin typeface="Arial" panose="020B0604020202020204" pitchFamily="34" charset="0"/>
              </a:rPr>
            </a:br>
            <a:r>
              <a:rPr lang="en-US" b="1" dirty="0">
                <a:effectLst/>
                <a:latin typeface="Arial" panose="020B0604020202020204" pitchFamily="34" charset="0"/>
              </a:rPr>
              <a:t>Severity Impact Assessments</a:t>
            </a:r>
            <a:br>
              <a:rPr lang="en-ZA" sz="1800" b="1" dirty="0">
                <a:effectLst/>
                <a:latin typeface="Times New Roman" panose="02020603050405020304" pitchFamily="18" charset="0"/>
              </a:rPr>
            </a:br>
            <a:br>
              <a:rPr lang="en-ZA" sz="1800" dirty="0">
                <a:effectLst/>
                <a:latin typeface="Times New Roman" panose="02020603050405020304" pitchFamily="18" charset="0"/>
                <a:ea typeface="Times New Roman" panose="02020603050405020304" pitchFamily="18" charset="0"/>
              </a:rPr>
            </a:br>
            <a:br>
              <a:rPr lang="en-ZA" sz="4400" b="1" dirty="0">
                <a:effectLst/>
                <a:latin typeface="Times New Roman" panose="02020603050405020304" pitchFamily="18" charset="0"/>
              </a:rPr>
            </a:br>
            <a:endParaRPr lang="en-ZA" dirty="0"/>
          </a:p>
        </p:txBody>
      </p:sp>
      <p:graphicFrame>
        <p:nvGraphicFramePr>
          <p:cNvPr id="4" name="Table 3">
            <a:extLst>
              <a:ext uri="{FF2B5EF4-FFF2-40B4-BE49-F238E27FC236}">
                <a16:creationId xmlns:a16="http://schemas.microsoft.com/office/drawing/2014/main" id="{C1C85C9D-BEE0-15DC-1CAA-8F8045D4B74E}"/>
              </a:ext>
            </a:extLst>
          </p:cNvPr>
          <p:cNvGraphicFramePr>
            <a:graphicFrameLocks noGrp="1"/>
          </p:cNvGraphicFramePr>
          <p:nvPr>
            <p:extLst>
              <p:ext uri="{D42A27DB-BD31-4B8C-83A1-F6EECF244321}">
                <p14:modId xmlns:p14="http://schemas.microsoft.com/office/powerpoint/2010/main" val="3602256433"/>
              </p:ext>
            </p:extLst>
          </p:nvPr>
        </p:nvGraphicFramePr>
        <p:xfrm>
          <a:off x="922352" y="1296944"/>
          <a:ext cx="9647454" cy="3553376"/>
        </p:xfrm>
        <a:graphic>
          <a:graphicData uri="http://schemas.openxmlformats.org/drawingml/2006/table">
            <a:tbl>
              <a:tblPr>
                <a:tableStyleId>{5C22544A-7EE6-4342-B048-85BDC9FD1C3A}</a:tableStyleId>
              </a:tblPr>
              <a:tblGrid>
                <a:gridCol w="219075">
                  <a:extLst>
                    <a:ext uri="{9D8B030D-6E8A-4147-A177-3AD203B41FA5}">
                      <a16:colId xmlns:a16="http://schemas.microsoft.com/office/drawing/2014/main" val="2473347574"/>
                    </a:ext>
                  </a:extLst>
                </a:gridCol>
                <a:gridCol w="3530160">
                  <a:extLst>
                    <a:ext uri="{9D8B030D-6E8A-4147-A177-3AD203B41FA5}">
                      <a16:colId xmlns:a16="http://schemas.microsoft.com/office/drawing/2014/main" val="792099813"/>
                    </a:ext>
                  </a:extLst>
                </a:gridCol>
                <a:gridCol w="877059">
                  <a:extLst>
                    <a:ext uri="{9D8B030D-6E8A-4147-A177-3AD203B41FA5}">
                      <a16:colId xmlns:a16="http://schemas.microsoft.com/office/drawing/2014/main" val="1675983613"/>
                    </a:ext>
                  </a:extLst>
                </a:gridCol>
                <a:gridCol w="877059">
                  <a:extLst>
                    <a:ext uri="{9D8B030D-6E8A-4147-A177-3AD203B41FA5}">
                      <a16:colId xmlns:a16="http://schemas.microsoft.com/office/drawing/2014/main" val="3213037251"/>
                    </a:ext>
                  </a:extLst>
                </a:gridCol>
                <a:gridCol w="1046205">
                  <a:extLst>
                    <a:ext uri="{9D8B030D-6E8A-4147-A177-3AD203B41FA5}">
                      <a16:colId xmlns:a16="http://schemas.microsoft.com/office/drawing/2014/main" val="2007377036"/>
                    </a:ext>
                  </a:extLst>
                </a:gridCol>
                <a:gridCol w="821459">
                  <a:extLst>
                    <a:ext uri="{9D8B030D-6E8A-4147-A177-3AD203B41FA5}">
                      <a16:colId xmlns:a16="http://schemas.microsoft.com/office/drawing/2014/main" val="4089442997"/>
                    </a:ext>
                  </a:extLst>
                </a:gridCol>
                <a:gridCol w="1153489">
                  <a:extLst>
                    <a:ext uri="{9D8B030D-6E8A-4147-A177-3AD203B41FA5}">
                      <a16:colId xmlns:a16="http://schemas.microsoft.com/office/drawing/2014/main" val="3381403421"/>
                    </a:ext>
                  </a:extLst>
                </a:gridCol>
                <a:gridCol w="1122948">
                  <a:extLst>
                    <a:ext uri="{9D8B030D-6E8A-4147-A177-3AD203B41FA5}">
                      <a16:colId xmlns:a16="http://schemas.microsoft.com/office/drawing/2014/main" val="2102493370"/>
                    </a:ext>
                  </a:extLst>
                </a:gridCol>
              </a:tblGrid>
              <a:tr h="222086">
                <a:tc>
                  <a:txBody>
                    <a:bodyPr/>
                    <a:lstStyle/>
                    <a:p>
                      <a:r>
                        <a:rPr lang="en-US" sz="1200" dirty="0">
                          <a:effectLst/>
                        </a:rPr>
                        <a:t> </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b">
                    <a:solidFill>
                      <a:srgbClr val="FF0000"/>
                    </a:solidFill>
                  </a:tcPr>
                </a:tc>
                <a:tc>
                  <a:txBody>
                    <a:bodyPr/>
                    <a:lstStyle/>
                    <a:p>
                      <a:r>
                        <a:rPr lang="en-US" sz="1200" b="1" dirty="0">
                          <a:effectLst/>
                        </a:rPr>
                        <a:t> </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solidFill>
                      <a:srgbClr val="FF0000"/>
                    </a:solidFill>
                  </a:tcPr>
                </a:tc>
                <a:tc gridSpan="5">
                  <a:txBody>
                    <a:bodyPr/>
                    <a:lstStyle/>
                    <a:p>
                      <a:r>
                        <a:rPr lang="en-US" sz="1200" b="1" dirty="0">
                          <a:effectLst/>
                        </a:rPr>
                        <a:t>                  Severity of Impact </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solidFill>
                      <a:srgbClr val="FF0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r>
                        <a:rPr lang="en-US" sz="1200" b="1" dirty="0">
                          <a:effectLst/>
                        </a:rPr>
                        <a:t> </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solidFill>
                      <a:srgbClr val="FF0000"/>
                    </a:solidFill>
                  </a:tcPr>
                </a:tc>
                <a:extLst>
                  <a:ext uri="{0D108BD9-81ED-4DB2-BD59-A6C34878D82A}">
                    <a16:rowId xmlns:a16="http://schemas.microsoft.com/office/drawing/2014/main" val="2854328008"/>
                  </a:ext>
                </a:extLst>
              </a:tr>
              <a:tr h="222086">
                <a:tc gridSpan="2">
                  <a:txBody>
                    <a:bodyPr/>
                    <a:lstStyle/>
                    <a:p>
                      <a:r>
                        <a:rPr lang="en-US" sz="1200" b="1" dirty="0">
                          <a:effectLst/>
                        </a:rPr>
                        <a:t> </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solidFill>
                      <a:srgbClr val="FF0000"/>
                    </a:solidFill>
                  </a:tcPr>
                </a:tc>
                <a:tc hMerge="1">
                  <a:txBody>
                    <a:bodyPr/>
                    <a:lstStyle/>
                    <a:p>
                      <a:endParaRPr lang="en-ZA"/>
                    </a:p>
                  </a:txBody>
                  <a:tcPr/>
                </a:tc>
                <a:tc gridSpan="2">
                  <a:txBody>
                    <a:bodyPr/>
                    <a:lstStyle/>
                    <a:p>
                      <a:r>
                        <a:rPr lang="en-US" sz="1200" b="1" dirty="0">
                          <a:effectLst/>
                        </a:rPr>
                        <a:t>Least ------&gt;</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solidFill>
                      <a:srgbClr val="FF0000"/>
                    </a:solidFill>
                  </a:tcPr>
                </a:tc>
                <a:tc hMerge="1">
                  <a:txBody>
                    <a:bodyPr/>
                    <a:lstStyle/>
                    <a:p>
                      <a:endParaRPr lang="en-ZA"/>
                    </a:p>
                  </a:txBody>
                  <a:tcPr/>
                </a:tc>
                <a:tc>
                  <a:txBody>
                    <a:bodyPr/>
                    <a:lstStyle/>
                    <a:p>
                      <a:pPr algn="ctr"/>
                      <a:r>
                        <a:rPr lang="en-US" sz="1200" b="1" dirty="0">
                          <a:effectLst/>
                        </a:rPr>
                        <a:t>to ------&gt;</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solidFill>
                      <a:srgbClr val="FF0000"/>
                    </a:solidFill>
                  </a:tcPr>
                </a:tc>
                <a:tc>
                  <a:txBody>
                    <a:bodyPr/>
                    <a:lstStyle/>
                    <a:p>
                      <a:r>
                        <a:rPr lang="en-US" sz="1200" b="1" dirty="0">
                          <a:effectLst/>
                        </a:rPr>
                        <a:t> </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solidFill>
                      <a:srgbClr val="FF0000"/>
                    </a:solidFill>
                  </a:tcPr>
                </a:tc>
                <a:tc>
                  <a:txBody>
                    <a:bodyPr/>
                    <a:lstStyle/>
                    <a:p>
                      <a:r>
                        <a:rPr lang="en-US" sz="1200" b="1" dirty="0">
                          <a:effectLst/>
                        </a:rPr>
                        <a:t>Greatest</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solidFill>
                      <a:srgbClr val="FF0000"/>
                    </a:solidFill>
                  </a:tcPr>
                </a:tc>
                <a:tc>
                  <a:txBody>
                    <a:bodyPr/>
                    <a:lstStyle/>
                    <a:p>
                      <a:pPr algn="ctr"/>
                      <a:r>
                        <a:rPr lang="en-US" sz="1200" b="1" dirty="0">
                          <a:effectLst/>
                        </a:rPr>
                        <a:t>Comments</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solidFill>
                      <a:srgbClr val="FF0000"/>
                    </a:solidFill>
                  </a:tcPr>
                </a:tc>
                <a:extLst>
                  <a:ext uri="{0D108BD9-81ED-4DB2-BD59-A6C34878D82A}">
                    <a16:rowId xmlns:a16="http://schemas.microsoft.com/office/drawing/2014/main" val="983755979"/>
                  </a:ext>
                </a:extLst>
              </a:tr>
              <a:tr h="222086">
                <a:tc>
                  <a:txBody>
                    <a:bodyPr/>
                    <a:lstStyle/>
                    <a:p>
                      <a:r>
                        <a:rPr lang="en-US" sz="12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200" b="1" dirty="0">
                          <a:effectLst/>
                        </a:rPr>
                        <a:t>Impact Area </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200" b="1" dirty="0">
                          <a:effectLst/>
                        </a:rPr>
                        <a:t>1</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200" b="1" dirty="0">
                          <a:effectLst/>
                        </a:rPr>
                        <a:t>2</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200" b="1" dirty="0">
                          <a:effectLst/>
                        </a:rPr>
                        <a:t>3</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200" b="1" dirty="0">
                          <a:effectLst/>
                        </a:rPr>
                        <a:t>4</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200" b="1" dirty="0">
                          <a:effectLst/>
                        </a:rPr>
                        <a:t>5</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200" b="1" dirty="0">
                          <a:effectLst/>
                        </a:rPr>
                        <a:t> </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tc>
                <a:extLst>
                  <a:ext uri="{0D108BD9-81ED-4DB2-BD59-A6C34878D82A}">
                    <a16:rowId xmlns:a16="http://schemas.microsoft.com/office/drawing/2014/main" val="1889955135"/>
                  </a:ext>
                </a:extLst>
              </a:tr>
              <a:tr h="222086">
                <a:tc>
                  <a:txBody>
                    <a:bodyPr/>
                    <a:lstStyle/>
                    <a:p>
                      <a:pPr algn="ctr"/>
                      <a:r>
                        <a:rPr lang="en-US" sz="1200">
                          <a:effectLst/>
                        </a:rPr>
                        <a:t>1</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dirty="0">
                          <a:effectLst/>
                        </a:rPr>
                        <a:t>Cash Flow Interruption</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dirty="0">
                          <a:effectLst/>
                        </a:rPr>
                        <a:t> </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3803664950"/>
                  </a:ext>
                </a:extLst>
              </a:tr>
              <a:tr h="222086">
                <a:tc>
                  <a:txBody>
                    <a:bodyPr/>
                    <a:lstStyle/>
                    <a:p>
                      <a:pPr algn="ctr"/>
                      <a:r>
                        <a:rPr lang="en-US" sz="1200">
                          <a:effectLst/>
                        </a:rPr>
                        <a:t>2</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a:effectLst/>
                        </a:rPr>
                        <a:t>Inoperative Billing Systems</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833661615"/>
                  </a:ext>
                </a:extLst>
              </a:tr>
              <a:tr h="222086">
                <a:tc>
                  <a:txBody>
                    <a:bodyPr/>
                    <a:lstStyle/>
                    <a:p>
                      <a:pPr algn="ctr"/>
                      <a:r>
                        <a:rPr lang="en-US" sz="1200">
                          <a:effectLst/>
                        </a:rPr>
                        <a:t>3</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a:effectLst/>
                        </a:rPr>
                        <a:t>Inoperative Financial Controls</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3138408279"/>
                  </a:ext>
                </a:extLst>
              </a:tr>
              <a:tr h="222086">
                <a:tc>
                  <a:txBody>
                    <a:bodyPr/>
                    <a:lstStyle/>
                    <a:p>
                      <a:pPr algn="ctr"/>
                      <a:r>
                        <a:rPr lang="en-US" sz="1200">
                          <a:effectLst/>
                        </a:rPr>
                        <a:t>4</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dirty="0">
                          <a:effectLst/>
                        </a:rPr>
                        <a:t>Loss of Customers</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3150967861"/>
                  </a:ext>
                </a:extLst>
              </a:tr>
              <a:tr h="222086">
                <a:tc>
                  <a:txBody>
                    <a:bodyPr/>
                    <a:lstStyle/>
                    <a:p>
                      <a:pPr algn="ctr"/>
                      <a:r>
                        <a:rPr lang="en-US" sz="1200">
                          <a:effectLst/>
                        </a:rPr>
                        <a:t>5</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dirty="0">
                          <a:effectLst/>
                        </a:rPr>
                        <a:t>Financial Reporting (Banks, IRS, etc.)</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1260897288"/>
                  </a:ext>
                </a:extLst>
              </a:tr>
              <a:tr h="222086">
                <a:tc>
                  <a:txBody>
                    <a:bodyPr/>
                    <a:lstStyle/>
                    <a:p>
                      <a:pPr algn="ctr"/>
                      <a:r>
                        <a:rPr lang="en-US" sz="1200">
                          <a:effectLst/>
                        </a:rPr>
                        <a:t>6</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a:effectLst/>
                        </a:rPr>
                        <a:t>Increases in Liability</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250390428"/>
                  </a:ext>
                </a:extLst>
              </a:tr>
              <a:tr h="222086">
                <a:tc>
                  <a:txBody>
                    <a:bodyPr/>
                    <a:lstStyle/>
                    <a:p>
                      <a:pPr algn="ctr"/>
                      <a:r>
                        <a:rPr lang="en-US" sz="1200">
                          <a:effectLst/>
                        </a:rPr>
                        <a:t>7</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a:effectLst/>
                        </a:rPr>
                        <a:t>Loss of Public Image</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4154360450"/>
                  </a:ext>
                </a:extLst>
              </a:tr>
              <a:tr h="222086">
                <a:tc>
                  <a:txBody>
                    <a:bodyPr/>
                    <a:lstStyle/>
                    <a:p>
                      <a:pPr algn="ctr"/>
                      <a:r>
                        <a:rPr lang="en-US" sz="1200">
                          <a:effectLst/>
                        </a:rPr>
                        <a:t>8</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dirty="0">
                          <a:effectLst/>
                        </a:rPr>
                        <a:t>Regulatory Violations</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4045268730"/>
                  </a:ext>
                </a:extLst>
              </a:tr>
              <a:tr h="222086">
                <a:tc>
                  <a:txBody>
                    <a:bodyPr/>
                    <a:lstStyle/>
                    <a:p>
                      <a:pPr algn="ctr"/>
                      <a:r>
                        <a:rPr lang="en-US" sz="1200">
                          <a:effectLst/>
                        </a:rPr>
                        <a:t>9</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dirty="0">
                          <a:effectLst/>
                        </a:rPr>
                        <a:t>Contractual Violations</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1131700663"/>
                  </a:ext>
                </a:extLst>
              </a:tr>
              <a:tr h="222086">
                <a:tc>
                  <a:txBody>
                    <a:bodyPr/>
                    <a:lstStyle/>
                    <a:p>
                      <a:pPr algn="ctr"/>
                      <a:r>
                        <a:rPr lang="en-US" sz="1200">
                          <a:effectLst/>
                        </a:rPr>
                        <a:t>10</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dirty="0">
                          <a:effectLst/>
                        </a:rPr>
                        <a:t>Vendor Liabilities &amp; Relations</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1445838753"/>
                  </a:ext>
                </a:extLst>
              </a:tr>
              <a:tr h="222086">
                <a:tc>
                  <a:txBody>
                    <a:bodyPr/>
                    <a:lstStyle/>
                    <a:p>
                      <a:pPr algn="ctr"/>
                      <a:r>
                        <a:rPr lang="en-US" sz="1200">
                          <a:effectLst/>
                        </a:rPr>
                        <a:t>11</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dirty="0">
                          <a:effectLst/>
                        </a:rPr>
                        <a:t>Customer Liability &amp; Relations </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3935087768"/>
                  </a:ext>
                </a:extLst>
              </a:tr>
              <a:tr h="222086">
                <a:tc>
                  <a:txBody>
                    <a:bodyPr/>
                    <a:lstStyle/>
                    <a:p>
                      <a:pPr algn="ctr"/>
                      <a:r>
                        <a:rPr lang="en-US" sz="1200">
                          <a:effectLst/>
                        </a:rPr>
                        <a:t>12</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dirty="0">
                          <a:effectLst/>
                        </a:rPr>
                        <a:t>Effect on Employee Morale</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3074100752"/>
                  </a:ext>
                </a:extLst>
              </a:tr>
              <a:tr h="222086">
                <a:tc>
                  <a:txBody>
                    <a:bodyPr/>
                    <a:lstStyle/>
                    <a:p>
                      <a:pPr algn="ctr"/>
                      <a:r>
                        <a:rPr lang="en-US" sz="1200">
                          <a:effectLst/>
                        </a:rPr>
                        <a:t>13</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dirty="0">
                          <a:effectLst/>
                        </a:rPr>
                        <a:t>Staff Resignations</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dirty="0">
                          <a:effectLst/>
                        </a:rPr>
                        <a:t> </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3276150062"/>
                  </a:ext>
                </a:extLst>
              </a:tr>
            </a:tbl>
          </a:graphicData>
        </a:graphic>
      </p:graphicFrame>
    </p:spTree>
    <p:extLst>
      <p:ext uri="{BB962C8B-B14F-4D97-AF65-F5344CB8AC3E}">
        <p14:creationId xmlns:p14="http://schemas.microsoft.com/office/powerpoint/2010/main" val="205391759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6.0.8"/>
  <p:tag name="AS_OS" val="Unix 5.13.0.1022"/>
  <p:tag name="AS_RELEASE_DATE" val="2022.08.14"/>
  <p:tag name="AS_TITLE" val="Aspose.Slides for .NET5"/>
  <p:tag name="AS_VERSION" val="22.8"/>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47317</TotalTime>
  <Words>6881</Words>
  <Application>Microsoft Office PowerPoint</Application>
  <PresentationFormat>Grand écran</PresentationFormat>
  <Paragraphs>1056</Paragraphs>
  <Slides>24</Slides>
  <Notes>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24</vt:i4>
      </vt:variant>
    </vt:vector>
  </HeadingPairs>
  <TitlesOfParts>
    <vt:vector size="33" baseType="lpstr">
      <vt:lpstr>Arial</vt:lpstr>
      <vt:lpstr>Bahnschrift SemiBold</vt:lpstr>
      <vt:lpstr>Calibri</vt:lpstr>
      <vt:lpstr>Calibri Light</vt:lpstr>
      <vt:lpstr>Helvetica</vt:lpstr>
      <vt:lpstr>Open Sans</vt:lpstr>
      <vt:lpstr>Poppins</vt:lpstr>
      <vt:lpstr>Times New Roman</vt:lpstr>
      <vt:lpstr>Thème Office</vt:lpstr>
      <vt:lpstr>Présentation PowerPoint</vt:lpstr>
      <vt:lpstr> Introduction</vt:lpstr>
      <vt:lpstr> Objectives </vt:lpstr>
      <vt:lpstr> Scope </vt:lpstr>
      <vt:lpstr> Roles and Responsibilities  </vt:lpstr>
      <vt:lpstr> Scope </vt:lpstr>
      <vt:lpstr>  Recovery Priorities for Critical Business Functions  </vt:lpstr>
      <vt:lpstr>   Critical Software Resources  </vt:lpstr>
      <vt:lpstr>      Severity Impact Assessments   </vt:lpstr>
      <vt:lpstr> Recovery Task List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SOMMAIRE</dc:title>
  <dc:creator>Theophile AMANI</dc:creator>
  <cp:keywords>, docId:8BDB2E4934158EF8C70266BC88ECA631</cp:keywords>
  <cp:lastModifiedBy>Léandre Aguiah</cp:lastModifiedBy>
  <cp:revision>2227</cp:revision>
  <dcterms:created xsi:type="dcterms:W3CDTF">2015-10-14T16:42:27Z</dcterms:created>
  <dcterms:modified xsi:type="dcterms:W3CDTF">2022-10-05T09:31:38Z</dcterms:modified>
</cp:coreProperties>
</file>